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handoutMasterIdLst>
    <p:handoutMasterId r:id="rId34"/>
  </p:handoutMasterIdLst>
  <p:sldIdLst>
    <p:sldId id="256" r:id="rId2"/>
    <p:sldId id="618" r:id="rId3"/>
    <p:sldId id="638" r:id="rId4"/>
    <p:sldId id="593" r:id="rId5"/>
    <p:sldId id="657" r:id="rId6"/>
    <p:sldId id="662" r:id="rId7"/>
    <p:sldId id="637" r:id="rId8"/>
    <p:sldId id="272" r:id="rId9"/>
    <p:sldId id="598" r:id="rId10"/>
    <p:sldId id="636" r:id="rId11"/>
    <p:sldId id="665" r:id="rId12"/>
    <p:sldId id="664" r:id="rId13"/>
    <p:sldId id="606" r:id="rId14"/>
    <p:sldId id="639" r:id="rId15"/>
    <p:sldId id="601" r:id="rId16"/>
    <p:sldId id="623" r:id="rId17"/>
    <p:sldId id="603" r:id="rId18"/>
    <p:sldId id="640" r:id="rId19"/>
    <p:sldId id="605" r:id="rId20"/>
    <p:sldId id="655" r:id="rId21"/>
    <p:sldId id="650" r:id="rId22"/>
    <p:sldId id="656" r:id="rId23"/>
    <p:sldId id="651" r:id="rId24"/>
    <p:sldId id="653" r:id="rId25"/>
    <p:sldId id="631" r:id="rId26"/>
    <p:sldId id="641" r:id="rId27"/>
    <p:sldId id="654" r:id="rId28"/>
    <p:sldId id="659" r:id="rId29"/>
    <p:sldId id="661" r:id="rId30"/>
    <p:sldId id="663" r:id="rId31"/>
    <p:sldId id="666" r:id="rId3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na" initials="M" lastIdx="4" clrIdx="0"/>
  <p:cmAuthor id="7" name="Chen W. Tseng" initials="CWT" lastIdx="5" clrIdx="7">
    <p:extLst>
      <p:ext uri="{19B8F6BF-5375-455C-9EA6-DF929625EA0E}">
        <p15:presenceInfo xmlns:p15="http://schemas.microsoft.com/office/powerpoint/2012/main" userId="Chen W. Tseng" providerId="None"/>
      </p:ext>
    </p:extLst>
  </p:cmAuthor>
  <p:cmAuthor id="1" name="Bongani" initials="B" lastIdx="5" clrIdx="1"/>
  <p:cmAuthor id="2" name="Bongani Khumalo" initials="BK" lastIdx="10" clrIdx="2"/>
  <p:cmAuthor id="3" name="Kay Brown" initials="KB" lastIdx="4" clrIdx="3">
    <p:extLst>
      <p:ext uri="{19B8F6BF-5375-455C-9EA6-DF929625EA0E}">
        <p15:presenceInfo xmlns:p15="http://schemas.microsoft.com/office/powerpoint/2012/main" userId="S-1-5-21-1960408961-796845957-839522115-9183291" providerId="AD"/>
      </p:ext>
    </p:extLst>
  </p:cmAuthor>
  <p:cmAuthor id="4" name="CW T" initials="CT" lastIdx="1" clrIdx="4">
    <p:extLst>
      <p:ext uri="{19B8F6BF-5375-455C-9EA6-DF929625EA0E}">
        <p15:presenceInfo xmlns:p15="http://schemas.microsoft.com/office/powerpoint/2012/main" userId="CW T" providerId="None"/>
      </p:ext>
    </p:extLst>
  </p:cmAuthor>
  <p:cmAuthor id="5" name="Elzabe Rockman" initials="ER" lastIdx="11" clrIdx="5">
    <p:extLst>
      <p:ext uri="{19B8F6BF-5375-455C-9EA6-DF929625EA0E}">
        <p15:presenceInfo xmlns:p15="http://schemas.microsoft.com/office/powerpoint/2012/main" userId="c46448c02c1d26bb" providerId="Windows Live"/>
      </p:ext>
    </p:extLst>
  </p:cmAuthor>
  <p:cmAuthor id="6" name="Hannah MacGinty" initials="HM" lastIdx="8" clrIdx="6">
    <p:extLst>
      <p:ext uri="{19B8F6BF-5375-455C-9EA6-DF929625EA0E}">
        <p15:presenceInfo xmlns:p15="http://schemas.microsoft.com/office/powerpoint/2012/main" userId="2beb0f7921010fd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8960"/>
    <a:srgbClr val="3B7150"/>
    <a:srgbClr val="CD7371"/>
    <a:srgbClr val="366C5B"/>
    <a:srgbClr val="356F60"/>
    <a:srgbClr val="2CA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98" autoAdjust="0"/>
    <p:restoredTop sz="93885" autoAdjust="0"/>
  </p:normalViewPr>
  <p:slideViewPr>
    <p:cSldViewPr>
      <p:cViewPr varScale="1">
        <p:scale>
          <a:sx n="69" d="100"/>
          <a:sy n="69" d="100"/>
        </p:scale>
        <p:origin x="1350" y="60"/>
      </p:cViewPr>
      <p:guideLst>
        <p:guide orient="horz" pos="2160"/>
        <p:guide pos="2880"/>
      </p:guideLst>
    </p:cSldViewPr>
  </p:slideViewPr>
  <p:outlineViewPr>
    <p:cViewPr>
      <p:scale>
        <a:sx n="33" d="100"/>
        <a:sy n="33" d="100"/>
      </p:scale>
      <p:origin x="0" y="638"/>
    </p:cViewPr>
  </p:outlin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Book3"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3"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3"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3"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Sheet4!$E$3</c:f>
              <c:strCache>
                <c:ptCount val="1"/>
                <c:pt idx="0">
                  <c:v>Number of vaccines administered by day</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Sheet4!$D$4:$D$11</c:f>
              <c:numCache>
                <c:formatCode>mmm\-yy</c:formatCode>
                <c:ptCount val="8"/>
                <c:pt idx="0">
                  <c:v>44228</c:v>
                </c:pt>
                <c:pt idx="1">
                  <c:v>44287</c:v>
                </c:pt>
                <c:pt idx="2">
                  <c:v>44378</c:v>
                </c:pt>
                <c:pt idx="3">
                  <c:v>44470</c:v>
                </c:pt>
                <c:pt idx="4">
                  <c:v>44562</c:v>
                </c:pt>
                <c:pt idx="5">
                  <c:v>44621</c:v>
                </c:pt>
                <c:pt idx="6">
                  <c:v>44743</c:v>
                </c:pt>
                <c:pt idx="7">
                  <c:v>44835</c:v>
                </c:pt>
              </c:numCache>
            </c:numRef>
          </c:xVal>
          <c:yVal>
            <c:numRef>
              <c:f>Sheet4!$E$4:$E$11</c:f>
              <c:numCache>
                <c:formatCode>General</c:formatCode>
                <c:ptCount val="8"/>
                <c:pt idx="0">
                  <c:v>314</c:v>
                </c:pt>
                <c:pt idx="1">
                  <c:v>343076</c:v>
                </c:pt>
                <c:pt idx="2">
                  <c:v>5307362</c:v>
                </c:pt>
                <c:pt idx="3">
                  <c:v>17727781</c:v>
                </c:pt>
                <c:pt idx="4">
                  <c:v>27354374</c:v>
                </c:pt>
                <c:pt idx="5">
                  <c:v>31571222</c:v>
                </c:pt>
                <c:pt idx="6">
                  <c:v>37164361</c:v>
                </c:pt>
                <c:pt idx="7">
                  <c:v>37673007</c:v>
                </c:pt>
              </c:numCache>
            </c:numRef>
          </c:yVal>
          <c:smooth val="0"/>
          <c:extLst>
            <c:ext xmlns:c16="http://schemas.microsoft.com/office/drawing/2014/chart" uri="{C3380CC4-5D6E-409C-BE32-E72D297353CC}">
              <c16:uniqueId val="{00000000-D4A0-344B-AFFA-C51F93BBA0FA}"/>
            </c:ext>
          </c:extLst>
        </c:ser>
        <c:dLbls>
          <c:showLegendKey val="0"/>
          <c:showVal val="0"/>
          <c:showCatName val="0"/>
          <c:showSerName val="0"/>
          <c:showPercent val="0"/>
          <c:showBubbleSize val="0"/>
        </c:dLbls>
        <c:axId val="1407585920"/>
        <c:axId val="1408169968"/>
      </c:scatterChart>
      <c:valAx>
        <c:axId val="1407585920"/>
        <c:scaling>
          <c:orientation val="minMax"/>
        </c:scaling>
        <c:delete val="0"/>
        <c:axPos val="b"/>
        <c:majorGridlines>
          <c:spPr>
            <a:ln w="9525" cap="flat" cmpd="sng" algn="ctr">
              <a:solidFill>
                <a:schemeClr val="tx1">
                  <a:lumMod val="15000"/>
                  <a:lumOff val="85000"/>
                </a:schemeClr>
              </a:solidFill>
              <a:round/>
            </a:ln>
            <a:effectLst/>
          </c:spPr>
        </c:majorGridlines>
        <c:numFmt formatCode="mmm\-yy"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08169968"/>
        <c:crosses val="autoZero"/>
        <c:crossBetween val="midCat"/>
      </c:valAx>
      <c:valAx>
        <c:axId val="14081699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07585920"/>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Sheet4!$E$15</c:f>
              <c:strCache>
                <c:ptCount val="1"/>
                <c:pt idx="0">
                  <c:v>Total Nuber of vaccines adminstered by province </c:v>
                </c:pt>
              </c:strCache>
            </c:strRef>
          </c:tx>
          <c:spPr>
            <a:solidFill>
              <a:schemeClr val="accent1"/>
            </a:solidFill>
            <a:ln>
              <a:noFill/>
            </a:ln>
            <a:effectLst/>
          </c:spPr>
          <c:invertIfNegative val="0"/>
          <c:cat>
            <c:strRef>
              <c:f>Sheet4!$D$16:$D$24</c:f>
              <c:strCache>
                <c:ptCount val="9"/>
                <c:pt idx="0">
                  <c:v>EC</c:v>
                </c:pt>
                <c:pt idx="1">
                  <c:v>FS</c:v>
                </c:pt>
                <c:pt idx="2">
                  <c:v>GP</c:v>
                </c:pt>
                <c:pt idx="3">
                  <c:v>KZN</c:v>
                </c:pt>
                <c:pt idx="4">
                  <c:v>LP</c:v>
                </c:pt>
                <c:pt idx="5">
                  <c:v>MP</c:v>
                </c:pt>
                <c:pt idx="6">
                  <c:v>NW</c:v>
                </c:pt>
                <c:pt idx="7">
                  <c:v>NC</c:v>
                </c:pt>
                <c:pt idx="8">
                  <c:v>WC</c:v>
                </c:pt>
              </c:strCache>
            </c:strRef>
          </c:cat>
          <c:val>
            <c:numRef>
              <c:f>Sheet4!$E$16:$E$24</c:f>
              <c:numCache>
                <c:formatCode>General</c:formatCode>
                <c:ptCount val="9"/>
                <c:pt idx="0">
                  <c:v>4255542</c:v>
                </c:pt>
                <c:pt idx="1">
                  <c:v>2269783</c:v>
                </c:pt>
                <c:pt idx="2">
                  <c:v>10426419</c:v>
                </c:pt>
                <c:pt idx="3">
                  <c:v>5909847</c:v>
                </c:pt>
                <c:pt idx="4">
                  <c:v>3762745</c:v>
                </c:pt>
                <c:pt idx="5">
                  <c:v>2343194</c:v>
                </c:pt>
                <c:pt idx="6">
                  <c:v>2326348</c:v>
                </c:pt>
                <c:pt idx="7">
                  <c:v>768434</c:v>
                </c:pt>
                <c:pt idx="8">
                  <c:v>5610695</c:v>
                </c:pt>
              </c:numCache>
            </c:numRef>
          </c:val>
          <c:extLst>
            <c:ext xmlns:c16="http://schemas.microsoft.com/office/drawing/2014/chart" uri="{C3380CC4-5D6E-409C-BE32-E72D297353CC}">
              <c16:uniqueId val="{00000000-8494-344D-AC67-F352614E9DB6}"/>
            </c:ext>
          </c:extLst>
        </c:ser>
        <c:dLbls>
          <c:showLegendKey val="0"/>
          <c:showVal val="0"/>
          <c:showCatName val="0"/>
          <c:showSerName val="0"/>
          <c:showPercent val="0"/>
          <c:showBubbleSize val="0"/>
        </c:dLbls>
        <c:gapWidth val="219"/>
        <c:overlap val="-27"/>
        <c:axId val="1519533232"/>
        <c:axId val="1519534880"/>
      </c:barChart>
      <c:catAx>
        <c:axId val="1519533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19534880"/>
        <c:crosses val="autoZero"/>
        <c:auto val="1"/>
        <c:lblAlgn val="ctr"/>
        <c:lblOffset val="100"/>
        <c:noMultiLvlLbl val="0"/>
      </c:catAx>
      <c:valAx>
        <c:axId val="15195348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195332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Sheet9!$E$3</c:f>
              <c:strCache>
                <c:ptCount val="1"/>
                <c:pt idx="0">
                  <c:v>COE 2021/22 Revised Estimate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Sheet9!$D$4:$D$12</c:f>
              <c:strCache>
                <c:ptCount val="9"/>
                <c:pt idx="0">
                  <c:v>Eastern Cape </c:v>
                </c:pt>
                <c:pt idx="1">
                  <c:v>Western Cape </c:v>
                </c:pt>
                <c:pt idx="2">
                  <c:v>Northern Cape </c:v>
                </c:pt>
                <c:pt idx="3">
                  <c:v>Free State </c:v>
                </c:pt>
                <c:pt idx="4">
                  <c:v>Limpompo</c:v>
                </c:pt>
                <c:pt idx="5">
                  <c:v>KwaZulu Natal</c:v>
                </c:pt>
                <c:pt idx="6">
                  <c:v>Gauteng </c:v>
                </c:pt>
                <c:pt idx="7">
                  <c:v>Mpumalanga</c:v>
                </c:pt>
                <c:pt idx="8">
                  <c:v>North West</c:v>
                </c:pt>
              </c:strCache>
            </c:strRef>
          </c:cat>
          <c:val>
            <c:numRef>
              <c:f>Sheet9!$E$4:$E$12</c:f>
              <c:numCache>
                <c:formatCode>General</c:formatCode>
                <c:ptCount val="9"/>
                <c:pt idx="0">
                  <c:v>32.979999999999997</c:v>
                </c:pt>
                <c:pt idx="1">
                  <c:v>41.28</c:v>
                </c:pt>
                <c:pt idx="2">
                  <c:v>29.62</c:v>
                </c:pt>
                <c:pt idx="3">
                  <c:v>33.14</c:v>
                </c:pt>
                <c:pt idx="4">
                  <c:v>31.25</c:v>
                </c:pt>
                <c:pt idx="5">
                  <c:v>35.76</c:v>
                </c:pt>
                <c:pt idx="6">
                  <c:v>42.84</c:v>
                </c:pt>
                <c:pt idx="7">
                  <c:v>29.83</c:v>
                </c:pt>
                <c:pt idx="8">
                  <c:v>33.79</c:v>
                </c:pt>
              </c:numCache>
            </c:numRef>
          </c:val>
          <c:extLst>
            <c:ext xmlns:c16="http://schemas.microsoft.com/office/drawing/2014/chart" uri="{C3380CC4-5D6E-409C-BE32-E72D297353CC}">
              <c16:uniqueId val="{00000000-C604-4843-893E-833030A3A764}"/>
            </c:ext>
          </c:extLst>
        </c:ser>
        <c:dLbls>
          <c:showLegendKey val="0"/>
          <c:showVal val="0"/>
          <c:showCatName val="0"/>
          <c:showSerName val="0"/>
          <c:showPercent val="0"/>
          <c:showBubbleSize val="0"/>
        </c:dLbls>
        <c:gapWidth val="219"/>
        <c:overlap val="-27"/>
        <c:axId val="307060304"/>
        <c:axId val="394561568"/>
      </c:barChart>
      <c:catAx>
        <c:axId val="307060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4561568"/>
        <c:crosses val="autoZero"/>
        <c:auto val="1"/>
        <c:lblAlgn val="ctr"/>
        <c:lblOffset val="100"/>
        <c:noMultiLvlLbl val="0"/>
      </c:catAx>
      <c:valAx>
        <c:axId val="3945615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70603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Sheet10!$F$5:$F$18</c:f>
              <c:strCache>
                <c:ptCount val="14"/>
                <c:pt idx="0">
                  <c:v>India </c:v>
                </c:pt>
                <c:pt idx="1">
                  <c:v>Peru </c:v>
                </c:pt>
                <c:pt idx="2">
                  <c:v>Russia </c:v>
                </c:pt>
                <c:pt idx="3">
                  <c:v>Panama</c:v>
                </c:pt>
                <c:pt idx="4">
                  <c:v>Italy </c:v>
                </c:pt>
                <c:pt idx="5">
                  <c:v>South Africa </c:v>
                </c:pt>
                <c:pt idx="6">
                  <c:v>Argentina </c:v>
                </c:pt>
                <c:pt idx="7">
                  <c:v>Portugal </c:v>
                </c:pt>
                <c:pt idx="8">
                  <c:v>Brazil </c:v>
                </c:pt>
                <c:pt idx="9">
                  <c:v>Denmark </c:v>
                </c:pt>
                <c:pt idx="10">
                  <c:v>United Kingdom </c:v>
                </c:pt>
                <c:pt idx="11">
                  <c:v>Canada </c:v>
                </c:pt>
                <c:pt idx="12">
                  <c:v>Germany </c:v>
                </c:pt>
                <c:pt idx="13">
                  <c:v>United States </c:v>
                </c:pt>
              </c:strCache>
            </c:strRef>
          </c:cat>
          <c:val>
            <c:numRef>
              <c:f>Sheet10!$G$5:$G$18</c:f>
              <c:numCache>
                <c:formatCode>General</c:formatCode>
                <c:ptCount val="14"/>
                <c:pt idx="0">
                  <c:v>3.01</c:v>
                </c:pt>
                <c:pt idx="1">
                  <c:v>5.22</c:v>
                </c:pt>
                <c:pt idx="2">
                  <c:v>5.65</c:v>
                </c:pt>
                <c:pt idx="3">
                  <c:v>7.58</c:v>
                </c:pt>
                <c:pt idx="4">
                  <c:v>8.67</c:v>
                </c:pt>
                <c:pt idx="5">
                  <c:v>9.11</c:v>
                </c:pt>
                <c:pt idx="6">
                  <c:v>9.51</c:v>
                </c:pt>
                <c:pt idx="7">
                  <c:v>9.5299999999999994</c:v>
                </c:pt>
                <c:pt idx="8">
                  <c:v>9.59</c:v>
                </c:pt>
                <c:pt idx="9">
                  <c:v>9.9600000000000009</c:v>
                </c:pt>
                <c:pt idx="10">
                  <c:v>10.15</c:v>
                </c:pt>
                <c:pt idx="11">
                  <c:v>10.84</c:v>
                </c:pt>
                <c:pt idx="12">
                  <c:v>11.7</c:v>
                </c:pt>
                <c:pt idx="13">
                  <c:v>16.77</c:v>
                </c:pt>
              </c:numCache>
            </c:numRef>
          </c:val>
          <c:extLst>
            <c:ext xmlns:c16="http://schemas.microsoft.com/office/drawing/2014/chart" uri="{C3380CC4-5D6E-409C-BE32-E72D297353CC}">
              <c16:uniqueId val="{00000000-2A76-4942-8009-07C1DD440CFB}"/>
            </c:ext>
          </c:extLst>
        </c:ser>
        <c:dLbls>
          <c:showLegendKey val="0"/>
          <c:showVal val="0"/>
          <c:showCatName val="0"/>
          <c:showSerName val="0"/>
          <c:showPercent val="0"/>
          <c:showBubbleSize val="0"/>
        </c:dLbls>
        <c:gapWidth val="300"/>
        <c:axId val="1664079936"/>
        <c:axId val="1663542784"/>
      </c:barChart>
      <c:catAx>
        <c:axId val="1664079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663542784"/>
        <c:crosses val="autoZero"/>
        <c:auto val="1"/>
        <c:lblAlgn val="ctr"/>
        <c:lblOffset val="100"/>
        <c:noMultiLvlLbl val="0"/>
      </c:catAx>
      <c:valAx>
        <c:axId val="1663542784"/>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dirty="0">
                    <a:latin typeface="Times New Roman" panose="02020603050405020304" pitchFamily="18" charset="0"/>
                    <a:cs typeface="Times New Roman" panose="02020603050405020304" pitchFamily="18" charset="0"/>
                  </a:rPr>
                  <a:t>Health</a:t>
                </a:r>
                <a:r>
                  <a:rPr lang="en-US" baseline="0" dirty="0">
                    <a:latin typeface="Times New Roman" panose="02020603050405020304" pitchFamily="18" charset="0"/>
                    <a:cs typeface="Times New Roman" panose="02020603050405020304" pitchFamily="18" charset="0"/>
                  </a:rPr>
                  <a:t> spending as a percentage of GDP</a:t>
                </a:r>
                <a:endParaRPr lang="en-US" dirty="0">
                  <a:latin typeface="Times New Roman" panose="02020603050405020304" pitchFamily="18" charset="0"/>
                  <a:cs typeface="Times New Roman" panose="02020603050405020304" pitchFamily="18" charset="0"/>
                </a:endParaRP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640799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29" tIns="45714" rIns="91429" bIns="45714" rtlCol="0"/>
          <a:lstStyle>
            <a:lvl1pPr algn="l">
              <a:defRPr sz="1200"/>
            </a:lvl1pPr>
          </a:lstStyle>
          <a:p>
            <a:endParaRPr lang="en-ZA" dirty="0"/>
          </a:p>
        </p:txBody>
      </p:sp>
      <p:sp>
        <p:nvSpPr>
          <p:cNvPr id="3" name="Date Placeholder 2"/>
          <p:cNvSpPr>
            <a:spLocks noGrp="1"/>
          </p:cNvSpPr>
          <p:nvPr>
            <p:ph type="dt" sz="quarter" idx="1"/>
          </p:nvPr>
        </p:nvSpPr>
        <p:spPr>
          <a:xfrm>
            <a:off x="3850444" y="0"/>
            <a:ext cx="2945659" cy="496332"/>
          </a:xfrm>
          <a:prstGeom prst="rect">
            <a:avLst/>
          </a:prstGeom>
        </p:spPr>
        <p:txBody>
          <a:bodyPr vert="horz" lIns="91429" tIns="45714" rIns="91429" bIns="45714" rtlCol="0"/>
          <a:lstStyle>
            <a:lvl1pPr algn="r">
              <a:defRPr sz="1200"/>
            </a:lvl1pPr>
          </a:lstStyle>
          <a:p>
            <a:fld id="{B71CFD47-628A-44F8-BD78-8101A496D65D}" type="datetimeFigureOut">
              <a:rPr lang="en-ZA" smtClean="0"/>
              <a:pPr/>
              <a:t>2022/10/10</a:t>
            </a:fld>
            <a:endParaRPr lang="en-ZA"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29" tIns="45714" rIns="91429" bIns="45714"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0444" y="9428583"/>
            <a:ext cx="2945659" cy="496332"/>
          </a:xfrm>
          <a:prstGeom prst="rect">
            <a:avLst/>
          </a:prstGeom>
        </p:spPr>
        <p:txBody>
          <a:bodyPr vert="horz" lIns="91429" tIns="45714" rIns="91429" bIns="45714" rtlCol="0" anchor="b"/>
          <a:lstStyle>
            <a:lvl1pPr algn="r">
              <a:defRPr sz="1200"/>
            </a:lvl1pPr>
          </a:lstStyle>
          <a:p>
            <a:fld id="{80E3FFC1-4253-4552-BBD0-B7D2D16AE069}" type="slidenum">
              <a:rPr lang="en-ZA" smtClean="0"/>
              <a:pPr/>
              <a:t>‹#›</a:t>
            </a:fld>
            <a:endParaRPr lang="en-ZA" dirty="0"/>
          </a:p>
        </p:txBody>
      </p:sp>
    </p:spTree>
    <p:extLst>
      <p:ext uri="{BB962C8B-B14F-4D97-AF65-F5344CB8AC3E}">
        <p14:creationId xmlns:p14="http://schemas.microsoft.com/office/powerpoint/2010/main" val="462168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29" tIns="45714" rIns="91429" bIns="45714" rtlCol="0"/>
          <a:lstStyle>
            <a:lvl1pPr algn="l">
              <a:defRPr sz="1200"/>
            </a:lvl1pPr>
          </a:lstStyle>
          <a:p>
            <a:endParaRPr lang="en-ZA" dirty="0"/>
          </a:p>
        </p:txBody>
      </p:sp>
      <p:sp>
        <p:nvSpPr>
          <p:cNvPr id="3" name="Date Placeholder 2"/>
          <p:cNvSpPr>
            <a:spLocks noGrp="1"/>
          </p:cNvSpPr>
          <p:nvPr>
            <p:ph type="dt" idx="1"/>
          </p:nvPr>
        </p:nvSpPr>
        <p:spPr>
          <a:xfrm>
            <a:off x="3850444" y="0"/>
            <a:ext cx="2945659" cy="496332"/>
          </a:xfrm>
          <a:prstGeom prst="rect">
            <a:avLst/>
          </a:prstGeom>
        </p:spPr>
        <p:txBody>
          <a:bodyPr vert="horz" lIns="91429" tIns="45714" rIns="91429" bIns="45714" rtlCol="0"/>
          <a:lstStyle>
            <a:lvl1pPr algn="r">
              <a:defRPr sz="1200"/>
            </a:lvl1pPr>
          </a:lstStyle>
          <a:p>
            <a:fld id="{C1260B2C-3A23-4EDE-995C-D5146EBF813D}" type="datetimeFigureOut">
              <a:rPr lang="en-ZA" smtClean="0"/>
              <a:pPr/>
              <a:t>2022/10/10</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29" tIns="45714" rIns="91429" bIns="45714" rtlCol="0" anchor="ctr"/>
          <a:lstStyle/>
          <a:p>
            <a:endParaRPr lang="en-ZA" dirty="0"/>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29" tIns="45714" rIns="91429" bIns="4571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29" tIns="45714" rIns="91429" bIns="45714"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4" y="9428583"/>
            <a:ext cx="2945659" cy="496332"/>
          </a:xfrm>
          <a:prstGeom prst="rect">
            <a:avLst/>
          </a:prstGeom>
        </p:spPr>
        <p:txBody>
          <a:bodyPr vert="horz" lIns="91429" tIns="45714" rIns="91429" bIns="45714" rtlCol="0" anchor="b"/>
          <a:lstStyle>
            <a:lvl1pPr algn="r">
              <a:defRPr sz="1200"/>
            </a:lvl1pPr>
          </a:lstStyle>
          <a:p>
            <a:fld id="{FD066A8B-5FB0-4961-892A-B1BCE1D48972}" type="slidenum">
              <a:rPr lang="en-ZA" smtClean="0"/>
              <a:pPr/>
              <a:t>‹#›</a:t>
            </a:fld>
            <a:endParaRPr lang="en-ZA" dirty="0"/>
          </a:p>
        </p:txBody>
      </p:sp>
    </p:spTree>
    <p:extLst>
      <p:ext uri="{BB962C8B-B14F-4D97-AF65-F5344CB8AC3E}">
        <p14:creationId xmlns:p14="http://schemas.microsoft.com/office/powerpoint/2010/main" val="1281196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D066A8B-5FB0-4961-892A-B1BCE1D48972}" type="slidenum">
              <a:rPr lang="en-ZA" smtClean="0"/>
              <a:pPr/>
              <a:t>1</a:t>
            </a:fld>
            <a:endParaRPr lang="en-ZA" dirty="0"/>
          </a:p>
        </p:txBody>
      </p:sp>
    </p:spTree>
    <p:extLst>
      <p:ext uri="{BB962C8B-B14F-4D97-AF65-F5344CB8AC3E}">
        <p14:creationId xmlns:p14="http://schemas.microsoft.com/office/powerpoint/2010/main" val="202236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FD066A8B-5FB0-4961-892A-B1BCE1D48972}" type="slidenum">
              <a:rPr lang="en-ZA" smtClean="0"/>
              <a:pPr/>
              <a:t>5</a:t>
            </a:fld>
            <a:endParaRPr lang="en-ZA" dirty="0"/>
          </a:p>
        </p:txBody>
      </p:sp>
    </p:spTree>
    <p:extLst>
      <p:ext uri="{BB962C8B-B14F-4D97-AF65-F5344CB8AC3E}">
        <p14:creationId xmlns:p14="http://schemas.microsoft.com/office/powerpoint/2010/main" val="3116318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FD066A8B-5FB0-4961-892A-B1BCE1D48972}" type="slidenum">
              <a:rPr lang="en-ZA" smtClean="0"/>
              <a:pPr/>
              <a:t>6</a:t>
            </a:fld>
            <a:endParaRPr lang="en-ZA" dirty="0"/>
          </a:p>
        </p:txBody>
      </p:sp>
    </p:spTree>
    <p:extLst>
      <p:ext uri="{BB962C8B-B14F-4D97-AF65-F5344CB8AC3E}">
        <p14:creationId xmlns:p14="http://schemas.microsoft.com/office/powerpoint/2010/main" val="160651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066A8B-5FB0-4961-892A-B1BCE1D48972}" type="slidenum">
              <a:rPr lang="en-ZA" smtClean="0"/>
              <a:pPr/>
              <a:t>11</a:t>
            </a:fld>
            <a:endParaRPr lang="en-ZA" dirty="0"/>
          </a:p>
        </p:txBody>
      </p:sp>
    </p:spTree>
    <p:extLst>
      <p:ext uri="{BB962C8B-B14F-4D97-AF65-F5344CB8AC3E}">
        <p14:creationId xmlns:p14="http://schemas.microsoft.com/office/powerpoint/2010/main" val="371164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FD066A8B-5FB0-4961-892A-B1BCE1D48972}" type="slidenum">
              <a:rPr lang="en-ZA" smtClean="0"/>
              <a:pPr/>
              <a:t>15</a:t>
            </a:fld>
            <a:endParaRPr lang="en-ZA" dirty="0"/>
          </a:p>
        </p:txBody>
      </p:sp>
    </p:spTree>
    <p:extLst>
      <p:ext uri="{BB962C8B-B14F-4D97-AF65-F5344CB8AC3E}">
        <p14:creationId xmlns:p14="http://schemas.microsoft.com/office/powerpoint/2010/main" val="2767254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FD066A8B-5FB0-4961-892A-B1BCE1D48972}" type="slidenum">
              <a:rPr lang="en-ZA" smtClean="0"/>
              <a:pPr/>
              <a:t>26</a:t>
            </a:fld>
            <a:endParaRPr lang="en-ZA" dirty="0"/>
          </a:p>
        </p:txBody>
      </p:sp>
    </p:spTree>
    <p:extLst>
      <p:ext uri="{BB962C8B-B14F-4D97-AF65-F5344CB8AC3E}">
        <p14:creationId xmlns:p14="http://schemas.microsoft.com/office/powerpoint/2010/main" val="11203517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FD066A8B-5FB0-4961-892A-B1BCE1D48972}" type="slidenum">
              <a:rPr lang="en-ZA" smtClean="0"/>
              <a:pPr/>
              <a:t>27</a:t>
            </a:fld>
            <a:endParaRPr lang="en-ZA" dirty="0"/>
          </a:p>
        </p:txBody>
      </p:sp>
    </p:spTree>
    <p:extLst>
      <p:ext uri="{BB962C8B-B14F-4D97-AF65-F5344CB8AC3E}">
        <p14:creationId xmlns:p14="http://schemas.microsoft.com/office/powerpoint/2010/main" val="652988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FD066A8B-5FB0-4961-892A-B1BCE1D48972}" type="slidenum">
              <a:rPr lang="en-ZA" smtClean="0"/>
              <a:pPr/>
              <a:t>28</a:t>
            </a:fld>
            <a:endParaRPr lang="en-ZA" dirty="0"/>
          </a:p>
        </p:txBody>
      </p:sp>
    </p:spTree>
    <p:extLst>
      <p:ext uri="{BB962C8B-B14F-4D97-AF65-F5344CB8AC3E}">
        <p14:creationId xmlns:p14="http://schemas.microsoft.com/office/powerpoint/2010/main" val="16266432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066A8B-5FB0-4961-892A-B1BCE1D48972}" type="slidenum">
              <a:rPr lang="en-ZA" smtClean="0"/>
              <a:pPr/>
              <a:t>30</a:t>
            </a:fld>
            <a:endParaRPr lang="en-ZA" dirty="0"/>
          </a:p>
        </p:txBody>
      </p:sp>
    </p:spTree>
    <p:extLst>
      <p:ext uri="{BB962C8B-B14F-4D97-AF65-F5344CB8AC3E}">
        <p14:creationId xmlns:p14="http://schemas.microsoft.com/office/powerpoint/2010/main" val="31115332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40972"/>
            <a:ext cx="7772400" cy="1253997"/>
          </a:xfrm>
        </p:spPr>
        <p:txBody>
          <a:bodyPr>
            <a:normAutofit/>
          </a:bodyPr>
          <a:lstStyle>
            <a:lvl1pPr>
              <a:defRPr sz="3600" b="1" cap="small" baseline="0">
                <a:solidFill>
                  <a:srgbClr val="366C5B"/>
                </a:solidFill>
                <a:effectLst/>
                <a:latin typeface="Times New Roman" pitchFamily="18" charset="0"/>
                <a:cs typeface="Times New Roman" pitchFamily="18" charset="0"/>
              </a:defRPr>
            </a:lvl1pPr>
          </a:lstStyle>
          <a:p>
            <a:r>
              <a:rPr lang="en-US" dirty="0"/>
              <a:t>Click to edit Master title style</a:t>
            </a:r>
            <a:endParaRPr lang="en-ZA" dirty="0"/>
          </a:p>
        </p:txBody>
      </p:sp>
      <p:sp>
        <p:nvSpPr>
          <p:cNvPr id="3" name="Subtitle 2"/>
          <p:cNvSpPr>
            <a:spLocks noGrp="1"/>
          </p:cNvSpPr>
          <p:nvPr>
            <p:ph type="subTitle" idx="1"/>
          </p:nvPr>
        </p:nvSpPr>
        <p:spPr>
          <a:xfrm>
            <a:off x="1371600" y="4844752"/>
            <a:ext cx="6400800" cy="1104528"/>
          </a:xfrm>
        </p:spPr>
        <p:txBody>
          <a:bodyPr>
            <a:normAutofit/>
          </a:bodyPr>
          <a:lstStyle>
            <a:lvl1pPr marL="0" indent="0" algn="ctr">
              <a:buNone/>
              <a:defRPr sz="2800" cap="small" baseline="0">
                <a:solidFill>
                  <a:schemeClr val="tx1"/>
                </a:solidFill>
                <a:latin typeface="Times New Roman" pitchFamily="18" charset="0"/>
                <a:cs typeface="Times New Roman"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ZA" dirty="0"/>
          </a:p>
        </p:txBody>
      </p:sp>
      <p:sp>
        <p:nvSpPr>
          <p:cNvPr id="6" name="Slide Number Placeholder 5"/>
          <p:cNvSpPr>
            <a:spLocks noGrp="1"/>
          </p:cNvSpPr>
          <p:nvPr>
            <p:ph type="sldNum" sz="quarter" idx="12"/>
          </p:nvPr>
        </p:nvSpPr>
        <p:spPr>
          <a:xfrm>
            <a:off x="6553200" y="6237312"/>
            <a:ext cx="2133600" cy="365125"/>
          </a:xfrm>
        </p:spPr>
        <p:txBody>
          <a:bodyPr/>
          <a:lstStyle>
            <a:lvl1pPr>
              <a:defRPr>
                <a:solidFill>
                  <a:srgbClr val="3B7150"/>
                </a:solidFill>
                <a:latin typeface="Times New Roman" pitchFamily="18" charset="0"/>
                <a:cs typeface="Times New Roman" pitchFamily="18" charset="0"/>
              </a:defRPr>
            </a:lvl1pPr>
          </a:lstStyle>
          <a:p>
            <a:fld id="{AC57FB67-5201-4263-A749-74A8A000A585}" type="slidenum">
              <a:rPr lang="en-ZA" smtClean="0"/>
              <a:pPr/>
              <a:t>‹#›</a:t>
            </a:fld>
            <a:endParaRPr lang="en-ZA" dirty="0"/>
          </a:p>
        </p:txBody>
      </p:sp>
      <p:sp>
        <p:nvSpPr>
          <p:cNvPr id="11" name="Rounded Rectangle 10"/>
          <p:cNvSpPr/>
          <p:nvPr userDrawn="1"/>
        </p:nvSpPr>
        <p:spPr>
          <a:xfrm>
            <a:off x="179512" y="188640"/>
            <a:ext cx="8784976" cy="6480720"/>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cxnSp>
        <p:nvCxnSpPr>
          <p:cNvPr id="14" name="Straight Connector 13"/>
          <p:cNvCxnSpPr/>
          <p:nvPr userDrawn="1"/>
        </p:nvCxnSpPr>
        <p:spPr>
          <a:xfrm>
            <a:off x="323528" y="4581128"/>
            <a:ext cx="8496944" cy="0"/>
          </a:xfrm>
          <a:prstGeom prst="line">
            <a:avLst/>
          </a:prstGeom>
          <a:ln w="25400">
            <a:solidFill>
              <a:srgbClr val="3B71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AD832AAB-1E92-4B9D-AD3A-58E022B11A5C}"/>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92000" y="584806"/>
            <a:ext cx="2160000" cy="2160000"/>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074" name="Picture 2" descr="C:\Users\Marina\Pictures\logo.png"/>
          <p:cNvPicPr>
            <a:picLocks noChangeAspect="1" noChangeArrowheads="1"/>
          </p:cNvPicPr>
          <p:nvPr userDrawn="1"/>
        </p:nvPicPr>
        <p:blipFill>
          <a:blip r:embed="rId2" cstate="print"/>
          <a:srcRect/>
          <a:stretch>
            <a:fillRect/>
          </a:stretch>
        </p:blipFill>
        <p:spPr bwMode="auto">
          <a:xfrm>
            <a:off x="302246" y="6067997"/>
            <a:ext cx="527869" cy="478853"/>
          </a:xfrm>
          <a:prstGeom prst="rect">
            <a:avLst/>
          </a:prstGeom>
          <a:noFill/>
        </p:spPr>
      </p:pic>
      <p:sp>
        <p:nvSpPr>
          <p:cNvPr id="2" name="Title 1"/>
          <p:cNvSpPr>
            <a:spLocks noGrp="1"/>
          </p:cNvSpPr>
          <p:nvPr>
            <p:ph type="title"/>
          </p:nvPr>
        </p:nvSpPr>
        <p:spPr/>
        <p:txBody>
          <a:bodyPr>
            <a:normAutofit/>
          </a:bodyPr>
          <a:lstStyle>
            <a:lvl1pPr algn="r">
              <a:defRPr sz="3200" cap="small" baseline="0">
                <a:solidFill>
                  <a:srgbClr val="3B7150"/>
                </a:solidFill>
                <a:effectLst/>
              </a:defRPr>
            </a:lvl1pPr>
          </a:lstStyle>
          <a:p>
            <a:r>
              <a:rPr lang="en-US" dirty="0"/>
              <a:t>Click to edit Master title style</a:t>
            </a:r>
            <a:endParaRPr lang="en-ZA"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6" name="Slide Number Placeholder 5"/>
          <p:cNvSpPr>
            <a:spLocks noGrp="1"/>
          </p:cNvSpPr>
          <p:nvPr>
            <p:ph type="sldNum" sz="quarter" idx="12"/>
          </p:nvPr>
        </p:nvSpPr>
        <p:spPr>
          <a:xfrm>
            <a:off x="6553200" y="6237312"/>
            <a:ext cx="2133600" cy="365125"/>
          </a:xfrm>
        </p:spPr>
        <p:txBody>
          <a:bodyPr/>
          <a:lstStyle>
            <a:lvl1pPr>
              <a:defRPr>
                <a:solidFill>
                  <a:srgbClr val="3B7150"/>
                </a:solidFill>
              </a:defRPr>
            </a:lvl1pPr>
          </a:lstStyle>
          <a:p>
            <a:fld id="{AC57FB67-5201-4263-A749-74A8A000A585}" type="slidenum">
              <a:rPr lang="en-ZA" smtClean="0"/>
              <a:pPr/>
              <a:t>‹#›</a:t>
            </a:fld>
            <a:endParaRPr lang="en-ZA" dirty="0"/>
          </a:p>
        </p:txBody>
      </p:sp>
      <p:sp>
        <p:nvSpPr>
          <p:cNvPr id="7" name="Rounded Rectangle 6"/>
          <p:cNvSpPr/>
          <p:nvPr userDrawn="1"/>
        </p:nvSpPr>
        <p:spPr>
          <a:xfrm>
            <a:off x="179512" y="188640"/>
            <a:ext cx="8784976" cy="6480720"/>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cxnSp>
        <p:nvCxnSpPr>
          <p:cNvPr id="8" name="Straight Connector 7"/>
          <p:cNvCxnSpPr/>
          <p:nvPr userDrawn="1"/>
        </p:nvCxnSpPr>
        <p:spPr>
          <a:xfrm>
            <a:off x="323528" y="1484784"/>
            <a:ext cx="8496944" cy="0"/>
          </a:xfrm>
          <a:prstGeom prst="line">
            <a:avLst/>
          </a:prstGeom>
          <a:ln w="25400">
            <a:solidFill>
              <a:srgbClr val="3B71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3140968"/>
            <a:ext cx="7772400" cy="1152128"/>
          </a:xfrm>
        </p:spPr>
        <p:txBody>
          <a:bodyPr anchor="b">
            <a:normAutofit/>
          </a:bodyPr>
          <a:lstStyle>
            <a:lvl1pPr marL="0" indent="0" algn="ctr">
              <a:buNone/>
              <a:defRPr sz="3600" cap="small" baseline="0">
                <a:solidFill>
                  <a:srgbClr val="3B7150"/>
                </a:solidFill>
                <a:effectLst/>
                <a:latin typeface="Times New Roman" pitchFamily="18" charset="0"/>
                <a:cs typeface="Times New Roman"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a:xfrm>
            <a:off x="6553200" y="6237312"/>
            <a:ext cx="2133600" cy="365125"/>
          </a:xfrm>
        </p:spPr>
        <p:txBody>
          <a:bodyPr/>
          <a:lstStyle>
            <a:lvl1pPr>
              <a:defRPr>
                <a:solidFill>
                  <a:srgbClr val="3B7150"/>
                </a:solidFill>
              </a:defRPr>
            </a:lvl1pPr>
          </a:lstStyle>
          <a:p>
            <a:fld id="{AC57FB67-5201-4263-A749-74A8A000A585}" type="slidenum">
              <a:rPr lang="en-ZA" smtClean="0"/>
              <a:pPr/>
              <a:t>‹#›</a:t>
            </a:fld>
            <a:endParaRPr lang="en-ZA" dirty="0"/>
          </a:p>
        </p:txBody>
      </p:sp>
      <p:sp>
        <p:nvSpPr>
          <p:cNvPr id="7" name="Rounded Rectangle 6"/>
          <p:cNvSpPr/>
          <p:nvPr userDrawn="1"/>
        </p:nvSpPr>
        <p:spPr>
          <a:xfrm>
            <a:off x="179512" y="188640"/>
            <a:ext cx="8784976" cy="6480720"/>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9" name="Picture 8">
            <a:extLst>
              <a:ext uri="{FF2B5EF4-FFF2-40B4-BE49-F238E27FC236}">
                <a16:creationId xmlns:a16="http://schemas.microsoft.com/office/drawing/2014/main" id="{B1966D5C-BEB2-43D8-8E2F-A67B9B13A6E1}"/>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92000" y="584804"/>
            <a:ext cx="2160000" cy="2160000"/>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itchFamily="18" charset="0"/>
                <a:cs typeface="Times New Roman" pitchFamily="18" charset="0"/>
              </a:defRPr>
            </a:lvl1pPr>
          </a:lstStyle>
          <a:p>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8" charset="0"/>
                <a:cs typeface="Times New Roman" pitchFamily="18" charset="0"/>
              </a:defRPr>
            </a:lvl1pPr>
          </a:lstStyle>
          <a:p>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itchFamily="18" charset="0"/>
                <a:cs typeface="Times New Roman" pitchFamily="18" charset="0"/>
              </a:defRPr>
            </a:lvl1pPr>
          </a:lstStyle>
          <a:p>
            <a:fld id="{AC57FB67-5201-4263-A749-74A8A000A585}" type="slidenum">
              <a:rPr lang="en-ZA" smtClean="0"/>
              <a:pPr/>
              <a:t>‹#›</a:t>
            </a:fld>
            <a:endParaRPr lang="en-Z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defTabSz="914400" rtl="0" eaLnBrk="1" latinLnBrk="0" hangingPunct="1">
        <a:spcBef>
          <a:spcPct val="0"/>
        </a:spcBef>
        <a:buNone/>
        <a:defRPr sz="4400" kern="1200" cap="small" baseline="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ffc.co.za/"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3429000"/>
            <a:ext cx="7772400" cy="1037977"/>
          </a:xfrm>
        </p:spPr>
        <p:txBody>
          <a:bodyPr>
            <a:normAutofit/>
          </a:bodyPr>
          <a:lstStyle/>
          <a:p>
            <a:r>
              <a:rPr lang="en-ZA" sz="3600" dirty="0">
                <a:effectLst/>
              </a:rPr>
              <a:t>Portfolio Committee on Health</a:t>
            </a:r>
            <a:endParaRPr lang="en-ZA" sz="3600" cap="small" dirty="0">
              <a:solidFill>
                <a:srgbClr val="3B7150"/>
              </a:solidFill>
              <a:effectLst/>
            </a:endParaRPr>
          </a:p>
        </p:txBody>
      </p:sp>
      <p:sp>
        <p:nvSpPr>
          <p:cNvPr id="3" name="Subtitle 2"/>
          <p:cNvSpPr>
            <a:spLocks noGrp="1"/>
          </p:cNvSpPr>
          <p:nvPr>
            <p:ph type="subTitle" idx="1"/>
          </p:nvPr>
        </p:nvSpPr>
        <p:spPr>
          <a:xfrm>
            <a:off x="1185392" y="4797152"/>
            <a:ext cx="6912768" cy="1152128"/>
          </a:xfrm>
        </p:spPr>
        <p:txBody>
          <a:bodyPr>
            <a:normAutofit/>
          </a:bodyPr>
          <a:lstStyle/>
          <a:p>
            <a:r>
              <a:rPr lang="en-ZA" sz="2400" cap="small" dirty="0">
                <a:solidFill>
                  <a:schemeClr val="tx1"/>
                </a:solidFill>
              </a:rPr>
              <a:t>Financial and Fiscal Commission</a:t>
            </a:r>
          </a:p>
          <a:p>
            <a:r>
              <a:rPr lang="en-ZA" sz="2400" dirty="0"/>
              <a:t>11 October 2022</a:t>
            </a:r>
            <a:endParaRPr lang="en-ZA" sz="2400" cap="small"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sz="2800" dirty="0">
                <a:effectLst/>
              </a:rPr>
              <a:t>3</a:t>
            </a:r>
            <a:r>
              <a:rPr lang="en-ZA" sz="2800" dirty="0"/>
              <a:t>. Departmental Budget Analysis expenditure trends cont’d</a:t>
            </a:r>
            <a:br>
              <a:rPr lang="en-ZA" sz="2800" dirty="0"/>
            </a:br>
            <a:endParaRPr lang="en-ZA" sz="2800" dirty="0">
              <a:effectLst/>
            </a:endParaRPr>
          </a:p>
        </p:txBody>
      </p:sp>
      <p:sp>
        <p:nvSpPr>
          <p:cNvPr id="5" name="Slide Number Placeholder 4"/>
          <p:cNvSpPr>
            <a:spLocks noGrp="1"/>
          </p:cNvSpPr>
          <p:nvPr>
            <p:ph type="sldNum" sz="quarter" idx="12"/>
          </p:nvPr>
        </p:nvSpPr>
        <p:spPr/>
        <p:txBody>
          <a:bodyPr/>
          <a:lstStyle/>
          <a:p>
            <a:fld id="{AC57FB67-5201-4263-A749-74A8A000A585}" type="slidenum">
              <a:rPr lang="en-ZA" smtClean="0"/>
              <a:pPr/>
              <a:t>10</a:t>
            </a:fld>
            <a:endParaRPr lang="en-ZA" dirty="0"/>
          </a:p>
        </p:txBody>
      </p:sp>
      <p:sp>
        <p:nvSpPr>
          <p:cNvPr id="14" name="TextBox 13"/>
          <p:cNvSpPr txBox="1"/>
          <p:nvPr/>
        </p:nvSpPr>
        <p:spPr>
          <a:xfrm>
            <a:off x="447402" y="4544082"/>
            <a:ext cx="8557457" cy="1754326"/>
          </a:xfrm>
          <a:prstGeom prst="rect">
            <a:avLst/>
          </a:prstGeom>
          <a:noFill/>
        </p:spPr>
        <p:txBody>
          <a:bodyPr wrap="square" rtlCol="0">
            <a:spAutoFit/>
          </a:bodyPr>
          <a:lstStyle/>
          <a:p>
            <a:pPr marL="285750" indent="-285750" algn="l">
              <a:buFont typeface="Arial" panose="020B0604020202020204" pitchFamily="34" charset="0"/>
              <a:buChar char="•"/>
            </a:pPr>
            <a:r>
              <a:rPr lang="en-ZA" sz="1200" b="1" dirty="0">
                <a:latin typeface="Times New Roman" panose="02020603050405020304" pitchFamily="18" charset="0"/>
                <a:cs typeface="Times New Roman" panose="02020603050405020304" pitchFamily="18" charset="0"/>
              </a:rPr>
              <a:t>The Communicable and Non-Communicable diseases programme accounts for the largest share </a:t>
            </a:r>
            <a:r>
              <a:rPr lang="en-ZA" sz="1200" dirty="0">
                <a:latin typeface="Times New Roman" panose="02020603050405020304" pitchFamily="18" charset="0"/>
                <a:cs typeface="Times New Roman" panose="02020603050405020304" pitchFamily="18" charset="0"/>
              </a:rPr>
              <a:t>of the department’s budget at 44%, followed by Hospital Systems at 35,4%. </a:t>
            </a:r>
            <a:r>
              <a:rPr lang="en-ZA" sz="1200" b="1" dirty="0">
                <a:latin typeface="Times New Roman" panose="02020603050405020304" pitchFamily="18" charset="0"/>
                <a:cs typeface="Times New Roman" panose="02020603050405020304" pitchFamily="18" charset="0"/>
              </a:rPr>
              <a:t>These two programmes together take up 75% of the department’s budget</a:t>
            </a:r>
            <a:r>
              <a:rPr lang="en-ZA" sz="1200" dirty="0">
                <a:latin typeface="Times New Roman" panose="02020603050405020304" pitchFamily="18" charset="0"/>
                <a:cs typeface="Times New Roman" panose="02020603050405020304" pitchFamily="18" charset="0"/>
              </a:rPr>
              <a:t>.</a:t>
            </a:r>
          </a:p>
          <a:p>
            <a:pPr marL="285750" indent="-285750" algn="l">
              <a:buFont typeface="Arial" panose="020B0604020202020204" pitchFamily="34" charset="0"/>
              <a:buChar char="•"/>
            </a:pPr>
            <a:r>
              <a:rPr lang="en-ZA" sz="1200" dirty="0">
                <a:latin typeface="Times New Roman" panose="02020603050405020304" pitchFamily="18" charset="0"/>
                <a:cs typeface="Times New Roman" panose="02020603050405020304" pitchFamily="18" charset="0"/>
              </a:rPr>
              <a:t>Over the MTEF period, </a:t>
            </a:r>
            <a:r>
              <a:rPr lang="en-ZA" sz="1200" b="1" dirty="0">
                <a:latin typeface="Times New Roman" panose="02020603050405020304" pitchFamily="18" charset="0"/>
                <a:cs typeface="Times New Roman" panose="02020603050405020304" pitchFamily="18" charset="0"/>
              </a:rPr>
              <a:t>the allocation for Primary health care programme records a phenomenal growth rate, exceeding 100%, </a:t>
            </a:r>
            <a:r>
              <a:rPr lang="en-ZA" sz="1200" dirty="0">
                <a:latin typeface="Times New Roman" panose="02020603050405020304" pitchFamily="18" charset="0"/>
                <a:cs typeface="Times New Roman" panose="02020603050405020304" pitchFamily="18" charset="0"/>
              </a:rPr>
              <a:t>while the budget for the communicable and on-Communicable diseases programme will decline by 10.4%.  </a:t>
            </a:r>
          </a:p>
          <a:p>
            <a:pPr marL="285750" indent="-285750" algn="l">
              <a:buFont typeface="Arial" panose="020B0604020202020204" pitchFamily="34" charset="0"/>
              <a:buChar char="•"/>
            </a:pPr>
            <a:r>
              <a:rPr lang="en-ZA" sz="1200" dirty="0">
                <a:latin typeface="Times New Roman" panose="02020603050405020304" pitchFamily="18" charset="0"/>
                <a:cs typeface="Times New Roman" panose="02020603050405020304" pitchFamily="18" charset="0"/>
              </a:rPr>
              <a:t>There are </a:t>
            </a:r>
            <a:r>
              <a:rPr lang="en-ZA" sz="1200" b="1" dirty="0">
                <a:latin typeface="Times New Roman" panose="02020603050405020304" pitchFamily="18" charset="0"/>
                <a:cs typeface="Times New Roman" panose="02020603050405020304" pitchFamily="18" charset="0"/>
              </a:rPr>
              <a:t>baseline reductions over the MTEF</a:t>
            </a:r>
            <a:r>
              <a:rPr lang="en-ZA" sz="1200" dirty="0">
                <a:latin typeface="Times New Roman" panose="02020603050405020304" pitchFamily="18" charset="0"/>
                <a:cs typeface="Times New Roman" panose="02020603050405020304" pitchFamily="18" charset="0"/>
              </a:rPr>
              <a:t>. In 2022/23, the baseline budget has been reduced by R112.2 billion. In the outer two years, the reductions amount to R108,4 billion and R536 billion, respectively. </a:t>
            </a:r>
          </a:p>
          <a:p>
            <a:pPr marL="285750" indent="-285750" algn="l">
              <a:buFont typeface="Arial" panose="020B0604020202020204" pitchFamily="34" charset="0"/>
              <a:buChar char="•"/>
            </a:pPr>
            <a:r>
              <a:rPr lang="en-ZA" sz="1200" dirty="0">
                <a:latin typeface="Times New Roman" panose="02020603050405020304" pitchFamily="18" charset="0"/>
                <a:cs typeface="Times New Roman" panose="02020603050405020304" pitchFamily="18" charset="0"/>
              </a:rPr>
              <a:t>The R9.8 billion reduction to the baseline over the medium term in the Communicable and Non‐communicable  Diseases programme is linked to an increase of R10.9 billion in the Primary Health Care programme. This results  from the shift of the new district   health component. </a:t>
            </a:r>
            <a:endParaRPr lang="en-ZA" sz="1200" b="1" i="1" dirty="0">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25C74D11-D3F8-4A77-B4D2-FD527F30E5A3}"/>
              </a:ext>
            </a:extLst>
          </p:cNvPr>
          <p:cNvSpPr/>
          <p:nvPr/>
        </p:nvSpPr>
        <p:spPr>
          <a:xfrm>
            <a:off x="247683" y="2675155"/>
            <a:ext cx="8593265" cy="20241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40" name="Rectangle 39">
            <a:extLst>
              <a:ext uri="{FF2B5EF4-FFF2-40B4-BE49-F238E27FC236}">
                <a16:creationId xmlns:a16="http://schemas.microsoft.com/office/drawing/2014/main" id="{1181A3C8-E04E-4A46-831C-EB9927202B40}"/>
              </a:ext>
            </a:extLst>
          </p:cNvPr>
          <p:cNvSpPr/>
          <p:nvPr/>
        </p:nvSpPr>
        <p:spPr>
          <a:xfrm>
            <a:off x="267243" y="3093935"/>
            <a:ext cx="8593265" cy="24871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aphicFrame>
        <p:nvGraphicFramePr>
          <p:cNvPr id="6" name="Content Placeholder 5">
            <a:extLst>
              <a:ext uri="{FF2B5EF4-FFF2-40B4-BE49-F238E27FC236}">
                <a16:creationId xmlns:a16="http://schemas.microsoft.com/office/drawing/2014/main" id="{F306590E-4A18-75F0-89FE-4E4587FDD09F}"/>
              </a:ext>
            </a:extLst>
          </p:cNvPr>
          <p:cNvGraphicFramePr>
            <a:graphicFrameLocks noGrp="1"/>
          </p:cNvGraphicFramePr>
          <p:nvPr>
            <p:ph idx="1"/>
            <p:extLst>
              <p:ext uri="{D42A27DB-BD31-4B8C-83A1-F6EECF244321}">
                <p14:modId xmlns:p14="http://schemas.microsoft.com/office/powerpoint/2010/main" val="2229038489"/>
              </p:ext>
            </p:extLst>
          </p:nvPr>
        </p:nvGraphicFramePr>
        <p:xfrm>
          <a:off x="251520" y="1762280"/>
          <a:ext cx="8653361" cy="2415122"/>
        </p:xfrm>
        <a:graphic>
          <a:graphicData uri="http://schemas.openxmlformats.org/drawingml/2006/table">
            <a:tbl>
              <a:tblPr>
                <a:tableStyleId>{5C22544A-7EE6-4342-B048-85BDC9FD1C3A}</a:tableStyleId>
              </a:tblPr>
              <a:tblGrid>
                <a:gridCol w="2872790">
                  <a:extLst>
                    <a:ext uri="{9D8B030D-6E8A-4147-A177-3AD203B41FA5}">
                      <a16:colId xmlns:a16="http://schemas.microsoft.com/office/drawing/2014/main" val="233331463"/>
                    </a:ext>
                  </a:extLst>
                </a:gridCol>
                <a:gridCol w="1156114">
                  <a:extLst>
                    <a:ext uri="{9D8B030D-6E8A-4147-A177-3AD203B41FA5}">
                      <a16:colId xmlns:a16="http://schemas.microsoft.com/office/drawing/2014/main" val="4233690980"/>
                    </a:ext>
                  </a:extLst>
                </a:gridCol>
                <a:gridCol w="1156114">
                  <a:extLst>
                    <a:ext uri="{9D8B030D-6E8A-4147-A177-3AD203B41FA5}">
                      <a16:colId xmlns:a16="http://schemas.microsoft.com/office/drawing/2014/main" val="937080287"/>
                    </a:ext>
                  </a:extLst>
                </a:gridCol>
                <a:gridCol w="711719">
                  <a:extLst>
                    <a:ext uri="{9D8B030D-6E8A-4147-A177-3AD203B41FA5}">
                      <a16:colId xmlns:a16="http://schemas.microsoft.com/office/drawing/2014/main" val="2787509775"/>
                    </a:ext>
                  </a:extLst>
                </a:gridCol>
                <a:gridCol w="1600510">
                  <a:extLst>
                    <a:ext uri="{9D8B030D-6E8A-4147-A177-3AD203B41FA5}">
                      <a16:colId xmlns:a16="http://schemas.microsoft.com/office/drawing/2014/main" val="3151555414"/>
                    </a:ext>
                  </a:extLst>
                </a:gridCol>
                <a:gridCol w="1156114">
                  <a:extLst>
                    <a:ext uri="{9D8B030D-6E8A-4147-A177-3AD203B41FA5}">
                      <a16:colId xmlns:a16="http://schemas.microsoft.com/office/drawing/2014/main" val="3465838728"/>
                    </a:ext>
                  </a:extLst>
                </a:gridCol>
              </a:tblGrid>
              <a:tr h="599113">
                <a:tc>
                  <a:txBody>
                    <a:bodyPr/>
                    <a:lstStyle/>
                    <a:p>
                      <a:pPr algn="l" fontAlgn="t"/>
                      <a:r>
                        <a:rPr lang="en-ZA" sz="1000" b="1" u="none" strike="noStrike" dirty="0">
                          <a:effectLst/>
                          <a:latin typeface="Times New Roman" panose="02020603050405020304" pitchFamily="18" charset="0"/>
                          <a:cs typeface="Times New Roman" panose="02020603050405020304" pitchFamily="18" charset="0"/>
                        </a:rPr>
                        <a:t>Programme</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gridSpan="3">
                  <a:txBody>
                    <a:bodyPr/>
                    <a:lstStyle/>
                    <a:p>
                      <a:pPr algn="ctr" fontAlgn="b"/>
                      <a:r>
                        <a:rPr lang="en-ZA" sz="1000" b="1" u="none" strike="noStrike" dirty="0">
                          <a:effectLst/>
                          <a:latin typeface="Times New Roman" panose="02020603050405020304" pitchFamily="18" charset="0"/>
                          <a:cs typeface="Times New Roman" panose="02020603050405020304" pitchFamily="18" charset="0"/>
                        </a:rPr>
                        <a:t> Medium-term expenditure estimate </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hMerge="1">
                  <a:txBody>
                    <a:bodyPr/>
                    <a:lstStyle/>
                    <a:p>
                      <a:endParaRPr lang="en-US"/>
                    </a:p>
                  </a:txBody>
                  <a:tcPr/>
                </a:tc>
                <a:tc hMerge="1">
                  <a:txBody>
                    <a:bodyPr/>
                    <a:lstStyle/>
                    <a:p>
                      <a:endParaRPr lang="en-US"/>
                    </a:p>
                  </a:txBody>
                  <a:tcPr/>
                </a:tc>
                <a:tc>
                  <a:txBody>
                    <a:bodyPr/>
                    <a:lstStyle/>
                    <a:p>
                      <a:pPr algn="r" fontAlgn="b"/>
                      <a:r>
                        <a:rPr lang="en-ZA" sz="1000" b="1" u="none" strike="noStrike" dirty="0">
                          <a:effectLst/>
                          <a:latin typeface="Times New Roman" panose="02020603050405020304" pitchFamily="18" charset="0"/>
                          <a:cs typeface="Times New Roman" panose="02020603050405020304" pitchFamily="18" charset="0"/>
                        </a:rPr>
                        <a:t>Average</a:t>
                      </a:r>
                      <a:br>
                        <a:rPr lang="en-ZA" sz="1000" b="1" u="none" strike="noStrike" dirty="0">
                          <a:effectLst/>
                          <a:latin typeface="Times New Roman" panose="02020603050405020304" pitchFamily="18" charset="0"/>
                          <a:cs typeface="Times New Roman" panose="02020603050405020304" pitchFamily="18" charset="0"/>
                        </a:rPr>
                      </a:br>
                      <a:r>
                        <a:rPr lang="en-ZA" sz="1000" b="1" u="none" strike="noStrike" dirty="0">
                          <a:effectLst/>
                          <a:latin typeface="Times New Roman" panose="02020603050405020304" pitchFamily="18" charset="0"/>
                          <a:cs typeface="Times New Roman" panose="02020603050405020304" pitchFamily="18" charset="0"/>
                        </a:rPr>
                        <a:t>growth</a:t>
                      </a:r>
                      <a:br>
                        <a:rPr lang="en-ZA" sz="1000" b="1" u="none" strike="noStrike" dirty="0">
                          <a:effectLst/>
                          <a:latin typeface="Times New Roman" panose="02020603050405020304" pitchFamily="18" charset="0"/>
                          <a:cs typeface="Times New Roman" panose="02020603050405020304" pitchFamily="18" charset="0"/>
                        </a:rPr>
                      </a:br>
                      <a:r>
                        <a:rPr lang="en-ZA" sz="1000" b="1" u="none" strike="noStrike" dirty="0">
                          <a:effectLst/>
                          <a:latin typeface="Times New Roman" panose="02020603050405020304" pitchFamily="18" charset="0"/>
                          <a:cs typeface="Times New Roman" panose="02020603050405020304" pitchFamily="18" charset="0"/>
                        </a:rPr>
                        <a:t>rate</a:t>
                      </a:r>
                      <a:br>
                        <a:rPr lang="en-ZA" sz="1000" b="1" u="none" strike="noStrike" dirty="0">
                          <a:effectLst/>
                          <a:latin typeface="Times New Roman" panose="02020603050405020304" pitchFamily="18" charset="0"/>
                          <a:cs typeface="Times New Roman" panose="02020603050405020304" pitchFamily="18" charset="0"/>
                        </a:rPr>
                      </a:br>
                      <a:r>
                        <a:rPr lang="en-ZA" sz="1000" b="1" u="none" strike="noStrike" dirty="0">
                          <a:effectLst/>
                          <a:latin typeface="Times New Roman" panose="02020603050405020304" pitchFamily="18" charset="0"/>
                          <a:cs typeface="Times New Roman" panose="02020603050405020304" pitchFamily="18" charset="0"/>
                        </a:rPr>
                        <a:t>(%)</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ZA" sz="1000" b="1" u="none" strike="noStrike" dirty="0">
                          <a:effectLst/>
                          <a:latin typeface="Times New Roman" panose="02020603050405020304" pitchFamily="18" charset="0"/>
                          <a:cs typeface="Times New Roman" panose="02020603050405020304" pitchFamily="18" charset="0"/>
                        </a:rPr>
                        <a:t>Average:</a:t>
                      </a:r>
                      <a:br>
                        <a:rPr lang="en-ZA" sz="1000" b="1" u="none" strike="noStrike" dirty="0">
                          <a:effectLst/>
                          <a:latin typeface="Times New Roman" panose="02020603050405020304" pitchFamily="18" charset="0"/>
                          <a:cs typeface="Times New Roman" panose="02020603050405020304" pitchFamily="18" charset="0"/>
                        </a:rPr>
                      </a:br>
                      <a:r>
                        <a:rPr lang="en-ZA" sz="1000" b="1" u="none" strike="noStrike" dirty="0">
                          <a:effectLst/>
                          <a:latin typeface="Times New Roman" panose="02020603050405020304" pitchFamily="18" charset="0"/>
                          <a:cs typeface="Times New Roman" panose="02020603050405020304" pitchFamily="18" charset="0"/>
                        </a:rPr>
                        <a:t>Expenditure/</a:t>
                      </a:r>
                      <a:br>
                        <a:rPr lang="en-ZA" sz="1000" b="1" u="none" strike="noStrike" dirty="0">
                          <a:effectLst/>
                          <a:latin typeface="Times New Roman" panose="02020603050405020304" pitchFamily="18" charset="0"/>
                          <a:cs typeface="Times New Roman" panose="02020603050405020304" pitchFamily="18" charset="0"/>
                        </a:rPr>
                      </a:br>
                      <a:r>
                        <a:rPr lang="en-ZA" sz="1000" b="1" u="none" strike="noStrike" dirty="0">
                          <a:effectLst/>
                          <a:latin typeface="Times New Roman" panose="02020603050405020304" pitchFamily="18" charset="0"/>
                          <a:cs typeface="Times New Roman" panose="02020603050405020304" pitchFamily="18" charset="0"/>
                        </a:rPr>
                        <a:t>Total</a:t>
                      </a:r>
                      <a:br>
                        <a:rPr lang="en-ZA" sz="1000" b="1" u="none" strike="noStrike" dirty="0">
                          <a:effectLst/>
                          <a:latin typeface="Times New Roman" panose="02020603050405020304" pitchFamily="18" charset="0"/>
                          <a:cs typeface="Times New Roman" panose="02020603050405020304" pitchFamily="18" charset="0"/>
                        </a:rPr>
                      </a:br>
                      <a:r>
                        <a:rPr lang="en-ZA" sz="1000" b="1" u="none" strike="noStrike" dirty="0">
                          <a:effectLst/>
                          <a:latin typeface="Times New Roman" panose="02020603050405020304" pitchFamily="18" charset="0"/>
                          <a:cs typeface="Times New Roman" panose="02020603050405020304" pitchFamily="18" charset="0"/>
                        </a:rPr>
                        <a:t>(%)</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331150610"/>
                  </a:ext>
                </a:extLst>
              </a:tr>
              <a:tr h="185209">
                <a:tc>
                  <a:txBody>
                    <a:bodyPr/>
                    <a:lstStyle/>
                    <a:p>
                      <a:pPr algn="l" fontAlgn="t"/>
                      <a:r>
                        <a:rPr lang="en-ZA" sz="1000" u="none" strike="noStrike" dirty="0">
                          <a:effectLst/>
                          <a:latin typeface="Times New Roman" panose="02020603050405020304" pitchFamily="18" charset="0"/>
                          <a:cs typeface="Times New Roman" panose="02020603050405020304" pitchFamily="18" charset="0"/>
                        </a:rPr>
                        <a:t>R million</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b="1" u="none" strike="noStrike" dirty="0">
                          <a:effectLst/>
                          <a:latin typeface="Times New Roman" panose="02020603050405020304" pitchFamily="18" charset="0"/>
                          <a:cs typeface="Times New Roman" panose="02020603050405020304" pitchFamily="18" charset="0"/>
                        </a:rPr>
                        <a:t> 2022/23 </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b="1" u="none" strike="noStrike" dirty="0">
                          <a:effectLst/>
                          <a:latin typeface="Times New Roman" panose="02020603050405020304" pitchFamily="18" charset="0"/>
                          <a:cs typeface="Times New Roman" panose="02020603050405020304" pitchFamily="18" charset="0"/>
                        </a:rPr>
                        <a:t> 2023/24 </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b="1" u="none" strike="noStrike">
                          <a:effectLst/>
                          <a:latin typeface="Times New Roman" panose="02020603050405020304" pitchFamily="18" charset="0"/>
                          <a:cs typeface="Times New Roman" panose="02020603050405020304" pitchFamily="18" charset="0"/>
                        </a:rPr>
                        <a:t> 2024/25 </a:t>
                      </a:r>
                      <a:endParaRPr lang="en-ZA" sz="1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gridSpan="2">
                  <a:txBody>
                    <a:bodyPr/>
                    <a:lstStyle/>
                    <a:p>
                      <a:pPr algn="ctr" fontAlgn="t"/>
                      <a:r>
                        <a:rPr lang="en-ZA" sz="1000" b="1" u="none" strike="noStrike" dirty="0">
                          <a:effectLst/>
                          <a:latin typeface="Times New Roman" panose="02020603050405020304" pitchFamily="18" charset="0"/>
                          <a:cs typeface="Times New Roman" panose="02020603050405020304" pitchFamily="18" charset="0"/>
                        </a:rPr>
                        <a:t> 2021/22 - 2024/25 </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hMerge="1">
                  <a:txBody>
                    <a:bodyPr/>
                    <a:lstStyle/>
                    <a:p>
                      <a:endParaRPr lang="en-US"/>
                    </a:p>
                  </a:txBody>
                  <a:tcPr/>
                </a:tc>
                <a:extLst>
                  <a:ext uri="{0D108BD9-81ED-4DB2-BD59-A6C34878D82A}">
                    <a16:rowId xmlns:a16="http://schemas.microsoft.com/office/drawing/2014/main" val="1353751665"/>
                  </a:ext>
                </a:extLst>
              </a:tr>
              <a:tr h="185209">
                <a:tc>
                  <a:txBody>
                    <a:bodyPr/>
                    <a:lstStyle/>
                    <a:p>
                      <a:pPr algn="l" fontAlgn="b"/>
                      <a:r>
                        <a:rPr lang="en-ZA" sz="1000" u="none" strike="noStrike" dirty="0">
                          <a:effectLst/>
                          <a:latin typeface="Times New Roman" panose="02020603050405020304" pitchFamily="18" charset="0"/>
                          <a:cs typeface="Times New Roman" panose="02020603050405020304" pitchFamily="18" charset="0"/>
                        </a:rPr>
                        <a:t>1. Administration</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t"/>
                      <a:r>
                        <a:rPr lang="en-ZA" sz="1000" u="none" strike="noStrike" dirty="0">
                          <a:effectLst/>
                          <a:latin typeface="Times New Roman" panose="02020603050405020304" pitchFamily="18" charset="0"/>
                          <a:cs typeface="Times New Roman" panose="02020603050405020304" pitchFamily="18" charset="0"/>
                        </a:rPr>
                        <a:t>781,7</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dirty="0">
                          <a:effectLst/>
                          <a:latin typeface="Times New Roman" panose="02020603050405020304" pitchFamily="18" charset="0"/>
                          <a:cs typeface="Times New Roman" panose="02020603050405020304" pitchFamily="18" charset="0"/>
                        </a:rPr>
                        <a:t>812,4</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dirty="0">
                          <a:effectLst/>
                          <a:latin typeface="Times New Roman" panose="02020603050405020304" pitchFamily="18" charset="0"/>
                          <a:cs typeface="Times New Roman" panose="02020603050405020304" pitchFamily="18" charset="0"/>
                        </a:rPr>
                        <a:t>852,1</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dirty="0">
                          <a:effectLst/>
                          <a:latin typeface="Times New Roman" panose="02020603050405020304" pitchFamily="18" charset="0"/>
                          <a:cs typeface="Times New Roman" panose="02020603050405020304" pitchFamily="18" charset="0"/>
                        </a:rPr>
                        <a:t>0,9%</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1,3%</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extLst>
                  <a:ext uri="{0D108BD9-81ED-4DB2-BD59-A6C34878D82A}">
                    <a16:rowId xmlns:a16="http://schemas.microsoft.com/office/drawing/2014/main" val="2614574522"/>
                  </a:ext>
                </a:extLst>
              </a:tr>
              <a:tr h="185209">
                <a:tc>
                  <a:txBody>
                    <a:bodyPr/>
                    <a:lstStyle/>
                    <a:p>
                      <a:pPr algn="l" fontAlgn="b"/>
                      <a:r>
                        <a:rPr lang="en-ZA" sz="1000" u="none" strike="noStrike">
                          <a:effectLst/>
                          <a:latin typeface="Times New Roman" panose="02020603050405020304" pitchFamily="18" charset="0"/>
                          <a:cs typeface="Times New Roman" panose="02020603050405020304" pitchFamily="18" charset="0"/>
                        </a:rPr>
                        <a:t>2. National Health Insurance</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t"/>
                      <a:r>
                        <a:rPr lang="en-ZA" sz="1000" u="none" strike="noStrike" dirty="0">
                          <a:effectLst/>
                          <a:latin typeface="Times New Roman" panose="02020603050405020304" pitchFamily="18" charset="0"/>
                          <a:cs typeface="Times New Roman" panose="02020603050405020304" pitchFamily="18" charset="0"/>
                        </a:rPr>
                        <a:t>1 527,4</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1 538,1</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1 612,9</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20,1%</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2,2%</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extLst>
                  <a:ext uri="{0D108BD9-81ED-4DB2-BD59-A6C34878D82A}">
                    <a16:rowId xmlns:a16="http://schemas.microsoft.com/office/drawing/2014/main" val="4022165227"/>
                  </a:ext>
                </a:extLst>
              </a:tr>
              <a:tr h="185209">
                <a:tc>
                  <a:txBody>
                    <a:bodyPr/>
                    <a:lstStyle/>
                    <a:p>
                      <a:pPr algn="l" fontAlgn="b"/>
                      <a:r>
                        <a:rPr lang="en-ZA" sz="1000" u="none" strike="noStrike">
                          <a:effectLst/>
                          <a:latin typeface="Times New Roman" panose="02020603050405020304" pitchFamily="18" charset="0"/>
                          <a:cs typeface="Times New Roman" panose="02020603050405020304" pitchFamily="18" charset="0"/>
                        </a:rPr>
                        <a:t>3. Communicable and Non-communicable Diseases</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26 913,1</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dirty="0">
                          <a:effectLst/>
                          <a:latin typeface="Times New Roman" panose="02020603050405020304" pitchFamily="18" charset="0"/>
                          <a:cs typeface="Times New Roman" panose="02020603050405020304" pitchFamily="18" charset="0"/>
                        </a:rPr>
                        <a:t>24 629,2</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25 733,0</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-10,4%</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44,7%</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extLst>
                  <a:ext uri="{0D108BD9-81ED-4DB2-BD59-A6C34878D82A}">
                    <a16:rowId xmlns:a16="http://schemas.microsoft.com/office/drawing/2014/main" val="29971277"/>
                  </a:ext>
                </a:extLst>
              </a:tr>
              <a:tr h="185209">
                <a:tc>
                  <a:txBody>
                    <a:bodyPr/>
                    <a:lstStyle/>
                    <a:p>
                      <a:pPr algn="l" fontAlgn="b"/>
                      <a:r>
                        <a:rPr lang="en-ZA" sz="1000" u="none" strike="noStrike">
                          <a:effectLst/>
                          <a:latin typeface="Times New Roman" panose="02020603050405020304" pitchFamily="18" charset="0"/>
                          <a:cs typeface="Times New Roman" panose="02020603050405020304" pitchFamily="18" charset="0"/>
                        </a:rPr>
                        <a:t>4. Primary Health Care</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5 150,2</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dirty="0">
                          <a:effectLst/>
                          <a:latin typeface="Times New Roman" panose="02020603050405020304" pitchFamily="18" charset="0"/>
                          <a:cs typeface="Times New Roman" panose="02020603050405020304" pitchFamily="18" charset="0"/>
                        </a:rPr>
                        <a:t>3 165,9</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dirty="0">
                          <a:effectLst/>
                          <a:latin typeface="Times New Roman" panose="02020603050405020304" pitchFamily="18" charset="0"/>
                          <a:cs typeface="Times New Roman" panose="02020603050405020304" pitchFamily="18" charset="0"/>
                        </a:rPr>
                        <a:t>3 308,5</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136,5%</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4,7%</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extLst>
                  <a:ext uri="{0D108BD9-81ED-4DB2-BD59-A6C34878D82A}">
                    <a16:rowId xmlns:a16="http://schemas.microsoft.com/office/drawing/2014/main" val="141854500"/>
                  </a:ext>
                </a:extLst>
              </a:tr>
              <a:tr h="185209">
                <a:tc>
                  <a:txBody>
                    <a:bodyPr/>
                    <a:lstStyle/>
                    <a:p>
                      <a:pPr algn="l" fontAlgn="b"/>
                      <a:r>
                        <a:rPr lang="en-ZA" sz="1000" u="none" strike="noStrike">
                          <a:effectLst/>
                          <a:latin typeface="Times New Roman" panose="02020603050405020304" pitchFamily="18" charset="0"/>
                          <a:cs typeface="Times New Roman" panose="02020603050405020304" pitchFamily="18" charset="0"/>
                        </a:rPr>
                        <a:t>5. Hospital Systems</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22 639,1</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22 951,6</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dirty="0">
                          <a:effectLst/>
                          <a:latin typeface="Times New Roman" panose="02020603050405020304" pitchFamily="18" charset="0"/>
                          <a:cs typeface="Times New Roman" panose="02020603050405020304" pitchFamily="18" charset="0"/>
                        </a:rPr>
                        <a:t>23 150,8</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3,4%</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35,4%</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extLst>
                  <a:ext uri="{0D108BD9-81ED-4DB2-BD59-A6C34878D82A}">
                    <a16:rowId xmlns:a16="http://schemas.microsoft.com/office/drawing/2014/main" val="4046072765"/>
                  </a:ext>
                </a:extLst>
              </a:tr>
              <a:tr h="185209">
                <a:tc>
                  <a:txBody>
                    <a:bodyPr/>
                    <a:lstStyle/>
                    <a:p>
                      <a:pPr algn="l" fontAlgn="b"/>
                      <a:r>
                        <a:rPr lang="en-ZA" sz="1000" u="none" strike="noStrike">
                          <a:effectLst/>
                          <a:latin typeface="Times New Roman" panose="02020603050405020304" pitchFamily="18" charset="0"/>
                          <a:cs typeface="Times New Roman" panose="02020603050405020304" pitchFamily="18" charset="0"/>
                        </a:rPr>
                        <a:t>6. Health System Governance and Human Resources</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7 519,4</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dirty="0">
                          <a:effectLst/>
                          <a:latin typeface="Times New Roman" panose="02020603050405020304" pitchFamily="18" charset="0"/>
                          <a:cs typeface="Times New Roman" panose="02020603050405020304" pitchFamily="18" charset="0"/>
                        </a:rPr>
                        <a:t>7 523,2</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7 500,3</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dirty="0">
                          <a:effectLst/>
                          <a:latin typeface="Times New Roman" panose="02020603050405020304" pitchFamily="18" charset="0"/>
                          <a:cs typeface="Times New Roman" panose="02020603050405020304" pitchFamily="18" charset="0"/>
                        </a:rPr>
                        <a:t>5,2%</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11,5%</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extLst>
                  <a:ext uri="{0D108BD9-81ED-4DB2-BD59-A6C34878D82A}">
                    <a16:rowId xmlns:a16="http://schemas.microsoft.com/office/drawing/2014/main" val="601467847"/>
                  </a:ext>
                </a:extLst>
              </a:tr>
              <a:tr h="185209">
                <a:tc>
                  <a:txBody>
                    <a:bodyPr/>
                    <a:lstStyle/>
                    <a:p>
                      <a:pPr algn="l" fontAlgn="t"/>
                      <a:r>
                        <a:rPr lang="en-ZA" sz="1000" b="1" u="none" strike="noStrike" dirty="0">
                          <a:effectLst/>
                          <a:latin typeface="Times New Roman" panose="02020603050405020304" pitchFamily="18" charset="0"/>
                          <a:cs typeface="Times New Roman" panose="02020603050405020304" pitchFamily="18" charset="0"/>
                        </a:rPr>
                        <a:t>Total </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b="1" u="none" strike="noStrike" dirty="0">
                          <a:effectLst/>
                          <a:latin typeface="Times New Roman" panose="02020603050405020304" pitchFamily="18" charset="0"/>
                          <a:cs typeface="Times New Roman" panose="02020603050405020304" pitchFamily="18" charset="0"/>
                        </a:rPr>
                        <a:t>64 531,0</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b="1" u="none" strike="noStrike" dirty="0">
                          <a:effectLst/>
                          <a:latin typeface="Times New Roman" panose="02020603050405020304" pitchFamily="18" charset="0"/>
                          <a:cs typeface="Times New Roman" panose="02020603050405020304" pitchFamily="18" charset="0"/>
                        </a:rPr>
                        <a:t>60 620,5</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b="1" u="none" strike="noStrike" dirty="0">
                          <a:effectLst/>
                          <a:latin typeface="Times New Roman" panose="02020603050405020304" pitchFamily="18" charset="0"/>
                          <a:cs typeface="Times New Roman" panose="02020603050405020304" pitchFamily="18" charset="0"/>
                        </a:rPr>
                        <a:t>62 157,6</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b="1" u="none" strike="noStrike" dirty="0">
                          <a:effectLst/>
                          <a:latin typeface="Times New Roman" panose="02020603050405020304" pitchFamily="18" charset="0"/>
                          <a:cs typeface="Times New Roman" panose="02020603050405020304" pitchFamily="18" charset="0"/>
                        </a:rPr>
                        <a:t>-1,8%</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b="1" u="none" strike="noStrike" dirty="0">
                          <a:effectLst/>
                          <a:latin typeface="Times New Roman" panose="02020603050405020304" pitchFamily="18" charset="0"/>
                          <a:cs typeface="Times New Roman" panose="02020603050405020304" pitchFamily="18" charset="0"/>
                        </a:rPr>
                        <a:t>100,0%</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extLst>
                  <a:ext uri="{0D108BD9-81ED-4DB2-BD59-A6C34878D82A}">
                    <a16:rowId xmlns:a16="http://schemas.microsoft.com/office/drawing/2014/main" val="2834141963"/>
                  </a:ext>
                </a:extLst>
              </a:tr>
              <a:tr h="304165">
                <a:tc>
                  <a:txBody>
                    <a:bodyPr/>
                    <a:lstStyle/>
                    <a:p>
                      <a:pPr algn="l" fontAlgn="t"/>
                      <a:r>
                        <a:rPr lang="en-ZA" sz="1000" u="none" strike="noStrike" dirty="0">
                          <a:effectLst/>
                          <a:latin typeface="Times New Roman" panose="02020603050405020304" pitchFamily="18" charset="0"/>
                          <a:cs typeface="Times New Roman" panose="02020603050405020304" pitchFamily="18" charset="0"/>
                        </a:rPr>
                        <a:t>Change to 2021</a:t>
                      </a:r>
                      <a:br>
                        <a:rPr lang="en-ZA" sz="1000" u="none" strike="noStrike" dirty="0">
                          <a:effectLst/>
                          <a:latin typeface="Times New Roman" panose="02020603050405020304" pitchFamily="18" charset="0"/>
                          <a:cs typeface="Times New Roman" panose="02020603050405020304" pitchFamily="18" charset="0"/>
                        </a:rPr>
                      </a:br>
                      <a:r>
                        <a:rPr lang="en-ZA" sz="1000" u="none" strike="noStrike" dirty="0">
                          <a:effectLst/>
                          <a:latin typeface="Times New Roman" panose="02020603050405020304" pitchFamily="18" charset="0"/>
                          <a:cs typeface="Times New Roman" panose="02020603050405020304" pitchFamily="18" charset="0"/>
                        </a:rPr>
                        <a:t>Budget estimate</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dirty="0">
                          <a:effectLst/>
                          <a:latin typeface="Times New Roman" panose="02020603050405020304" pitchFamily="18" charset="0"/>
                          <a:cs typeface="Times New Roman" panose="02020603050405020304" pitchFamily="18" charset="0"/>
                        </a:rPr>
                        <a:t>(112,2)</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(108,4)</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(536,8)</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dirty="0">
                          <a:effectLst/>
                          <a:latin typeface="Times New Roman" panose="02020603050405020304" pitchFamily="18" charset="0"/>
                          <a:cs typeface="Times New Roman" panose="02020603050405020304" pitchFamily="18" charset="0"/>
                        </a:rPr>
                        <a:t> </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dirty="0">
                          <a:effectLst/>
                          <a:latin typeface="Times New Roman" panose="02020603050405020304" pitchFamily="18" charset="0"/>
                          <a:cs typeface="Times New Roman" panose="02020603050405020304" pitchFamily="18" charset="0"/>
                        </a:rPr>
                        <a:t> </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extLst>
                  <a:ext uri="{0D108BD9-81ED-4DB2-BD59-A6C34878D82A}">
                    <a16:rowId xmlns:a16="http://schemas.microsoft.com/office/drawing/2014/main" val="1531991044"/>
                  </a:ext>
                </a:extLst>
              </a:tr>
            </a:tbl>
          </a:graphicData>
        </a:graphic>
      </p:graphicFrame>
      <p:sp>
        <p:nvSpPr>
          <p:cNvPr id="10" name="TextBox 9">
            <a:extLst>
              <a:ext uri="{FF2B5EF4-FFF2-40B4-BE49-F238E27FC236}">
                <a16:creationId xmlns:a16="http://schemas.microsoft.com/office/drawing/2014/main" id="{478988DA-1424-55A2-00DE-71878657D883}"/>
              </a:ext>
            </a:extLst>
          </p:cNvPr>
          <p:cNvSpPr txBox="1"/>
          <p:nvPr/>
        </p:nvSpPr>
        <p:spPr>
          <a:xfrm>
            <a:off x="2008574" y="1516445"/>
            <a:ext cx="5155713" cy="261610"/>
          </a:xfrm>
          <a:prstGeom prst="rect">
            <a:avLst/>
          </a:prstGeom>
          <a:noFill/>
        </p:spPr>
        <p:txBody>
          <a:bodyPr wrap="square">
            <a:spAutoFit/>
          </a:bodyPr>
          <a:lstStyle/>
          <a:p>
            <a:pPr algn="ctr"/>
            <a:r>
              <a:rPr lang="en-US" sz="1100" b="1" dirty="0">
                <a:latin typeface="Times New Roman" panose="02020603050405020304" pitchFamily="18" charset="0"/>
                <a:cs typeface="Times New Roman" panose="02020603050405020304" pitchFamily="18" charset="0"/>
              </a:rPr>
              <a:t>Medium Term expenditure estimates by programme</a:t>
            </a:r>
          </a:p>
        </p:txBody>
      </p:sp>
      <p:sp>
        <p:nvSpPr>
          <p:cNvPr id="11" name="TextBox 10">
            <a:extLst>
              <a:ext uri="{FF2B5EF4-FFF2-40B4-BE49-F238E27FC236}">
                <a16:creationId xmlns:a16="http://schemas.microsoft.com/office/drawing/2014/main" id="{80E896FC-7825-5DA8-EA6D-DC1E8ED67DF8}"/>
              </a:ext>
            </a:extLst>
          </p:cNvPr>
          <p:cNvSpPr txBox="1"/>
          <p:nvPr/>
        </p:nvSpPr>
        <p:spPr>
          <a:xfrm>
            <a:off x="2008574" y="4147234"/>
            <a:ext cx="3058851" cy="261610"/>
          </a:xfrm>
          <a:prstGeom prst="rect">
            <a:avLst/>
          </a:prstGeom>
          <a:noFill/>
        </p:spPr>
        <p:txBody>
          <a:bodyPr wrap="none" rtlCol="0">
            <a:spAutoFit/>
          </a:bodyPr>
          <a:lstStyle/>
          <a:p>
            <a:pPr algn="ctr"/>
            <a:r>
              <a:rPr lang="en-ZA" sz="1100" b="1" dirty="0"/>
              <a:t>Source: Estimates of National Expenditure (2022)</a:t>
            </a:r>
          </a:p>
        </p:txBody>
      </p:sp>
    </p:spTree>
    <p:extLst>
      <p:ext uri="{BB962C8B-B14F-4D97-AF65-F5344CB8AC3E}">
        <p14:creationId xmlns:p14="http://schemas.microsoft.com/office/powerpoint/2010/main" val="3239557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3E1AD-B1E9-E9D8-A7E7-83A81C6C97A5}"/>
              </a:ext>
            </a:extLst>
          </p:cNvPr>
          <p:cNvSpPr>
            <a:spLocks noGrp="1"/>
          </p:cNvSpPr>
          <p:nvPr>
            <p:ph type="title"/>
          </p:nvPr>
        </p:nvSpPr>
        <p:spPr/>
        <p:txBody>
          <a:bodyPr>
            <a:normAutofit fontScale="90000"/>
          </a:bodyPr>
          <a:lstStyle/>
          <a:p>
            <a:r>
              <a:rPr lang="en-ZA" sz="3200" dirty="0"/>
              <a:t>Departmental Budget Analysis-programmes and economic classification</a:t>
            </a:r>
            <a:br>
              <a:rPr lang="en-ZA" sz="3200" dirty="0"/>
            </a:br>
            <a:endParaRPr lang="en-US" dirty="0"/>
          </a:p>
        </p:txBody>
      </p:sp>
      <p:sp>
        <p:nvSpPr>
          <p:cNvPr id="4" name="Slide Number Placeholder 3">
            <a:extLst>
              <a:ext uri="{FF2B5EF4-FFF2-40B4-BE49-F238E27FC236}">
                <a16:creationId xmlns:a16="http://schemas.microsoft.com/office/drawing/2014/main" id="{137A96B0-4715-F63A-13E9-6BA31F71DBC9}"/>
              </a:ext>
            </a:extLst>
          </p:cNvPr>
          <p:cNvSpPr>
            <a:spLocks noGrp="1"/>
          </p:cNvSpPr>
          <p:nvPr>
            <p:ph type="sldNum" sz="quarter" idx="12"/>
          </p:nvPr>
        </p:nvSpPr>
        <p:spPr/>
        <p:txBody>
          <a:bodyPr/>
          <a:lstStyle/>
          <a:p>
            <a:fld id="{AC57FB67-5201-4263-A749-74A8A000A585}" type="slidenum">
              <a:rPr lang="en-ZA" smtClean="0"/>
              <a:pPr/>
              <a:t>11</a:t>
            </a:fld>
            <a:endParaRPr lang="en-ZA" dirty="0"/>
          </a:p>
        </p:txBody>
      </p:sp>
      <p:graphicFrame>
        <p:nvGraphicFramePr>
          <p:cNvPr id="11" name="Content Placeholder 10">
            <a:extLst>
              <a:ext uri="{FF2B5EF4-FFF2-40B4-BE49-F238E27FC236}">
                <a16:creationId xmlns:a16="http://schemas.microsoft.com/office/drawing/2014/main" id="{286A9C94-9FFA-3581-417D-110B27980EDD}"/>
              </a:ext>
            </a:extLst>
          </p:cNvPr>
          <p:cNvGraphicFramePr>
            <a:graphicFrameLocks noGrp="1"/>
          </p:cNvGraphicFramePr>
          <p:nvPr>
            <p:ph idx="1"/>
            <p:extLst>
              <p:ext uri="{D42A27DB-BD31-4B8C-83A1-F6EECF244321}">
                <p14:modId xmlns:p14="http://schemas.microsoft.com/office/powerpoint/2010/main" val="1538193694"/>
              </p:ext>
            </p:extLst>
          </p:nvPr>
        </p:nvGraphicFramePr>
        <p:xfrm>
          <a:off x="302763" y="1676973"/>
          <a:ext cx="5904655" cy="4794659"/>
        </p:xfrm>
        <a:graphic>
          <a:graphicData uri="http://schemas.openxmlformats.org/drawingml/2006/table">
            <a:tbl>
              <a:tblPr>
                <a:tableStyleId>{5C22544A-7EE6-4342-B048-85BDC9FD1C3A}</a:tableStyleId>
              </a:tblPr>
              <a:tblGrid>
                <a:gridCol w="788399">
                  <a:extLst>
                    <a:ext uri="{9D8B030D-6E8A-4147-A177-3AD203B41FA5}">
                      <a16:colId xmlns:a16="http://schemas.microsoft.com/office/drawing/2014/main" val="2097994636"/>
                    </a:ext>
                  </a:extLst>
                </a:gridCol>
                <a:gridCol w="716004">
                  <a:extLst>
                    <a:ext uri="{9D8B030D-6E8A-4147-A177-3AD203B41FA5}">
                      <a16:colId xmlns:a16="http://schemas.microsoft.com/office/drawing/2014/main" val="3051406249"/>
                    </a:ext>
                  </a:extLst>
                </a:gridCol>
                <a:gridCol w="895367">
                  <a:extLst>
                    <a:ext uri="{9D8B030D-6E8A-4147-A177-3AD203B41FA5}">
                      <a16:colId xmlns:a16="http://schemas.microsoft.com/office/drawing/2014/main" val="3780737623"/>
                    </a:ext>
                  </a:extLst>
                </a:gridCol>
                <a:gridCol w="912597">
                  <a:extLst>
                    <a:ext uri="{9D8B030D-6E8A-4147-A177-3AD203B41FA5}">
                      <a16:colId xmlns:a16="http://schemas.microsoft.com/office/drawing/2014/main" val="1176858509"/>
                    </a:ext>
                  </a:extLst>
                </a:gridCol>
                <a:gridCol w="720080">
                  <a:extLst>
                    <a:ext uri="{9D8B030D-6E8A-4147-A177-3AD203B41FA5}">
                      <a16:colId xmlns:a16="http://schemas.microsoft.com/office/drawing/2014/main" val="479162733"/>
                    </a:ext>
                  </a:extLst>
                </a:gridCol>
                <a:gridCol w="696513">
                  <a:extLst>
                    <a:ext uri="{9D8B030D-6E8A-4147-A177-3AD203B41FA5}">
                      <a16:colId xmlns:a16="http://schemas.microsoft.com/office/drawing/2014/main" val="2097251265"/>
                    </a:ext>
                  </a:extLst>
                </a:gridCol>
                <a:gridCol w="1175695">
                  <a:extLst>
                    <a:ext uri="{9D8B030D-6E8A-4147-A177-3AD203B41FA5}">
                      <a16:colId xmlns:a16="http://schemas.microsoft.com/office/drawing/2014/main" val="1565091894"/>
                    </a:ext>
                  </a:extLst>
                </a:gridCol>
              </a:tblGrid>
              <a:tr h="133632">
                <a:tc>
                  <a:txBody>
                    <a:bodyPr/>
                    <a:lstStyle/>
                    <a:p>
                      <a:pPr algn="l" fontAlgn="b"/>
                      <a:endParaRPr lang="en-ZA" sz="9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t"/>
                      <a:r>
                        <a:rPr lang="en-ZA" sz="900" b="1" u="none" strike="noStrike">
                          <a:effectLst/>
                        </a:rPr>
                        <a:t>  2021/22 </a:t>
                      </a:r>
                      <a:endParaRPr lang="en-ZA" sz="900" b="1"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ZA" sz="900" b="1" u="none" strike="noStrike">
                          <a:effectLst/>
                        </a:rPr>
                        <a:t>     2022/23 </a:t>
                      </a:r>
                      <a:endParaRPr lang="en-ZA" sz="900" b="1"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ZA" sz="900" b="1" u="none" strike="noStrike" dirty="0">
                          <a:effectLst/>
                        </a:rPr>
                        <a:t>    2023/24 </a:t>
                      </a:r>
                      <a:endParaRPr lang="en-ZA" sz="900" b="1"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ZA" sz="900" b="1" u="none" strike="noStrike" dirty="0">
                          <a:effectLst/>
                        </a:rPr>
                        <a:t>    2024/25 </a:t>
                      </a:r>
                      <a:endParaRPr lang="en-ZA" sz="900" b="1" i="0" u="none" strike="noStrike" dirty="0">
                        <a:solidFill>
                          <a:srgbClr val="000000"/>
                        </a:solidFill>
                        <a:effectLst/>
                        <a:latin typeface="Calibri" panose="020F0502020204030204" pitchFamily="34" charset="0"/>
                      </a:endParaRPr>
                    </a:p>
                  </a:txBody>
                  <a:tcPr marL="9525" marR="9525" marT="9525" marB="0"/>
                </a:tc>
                <a:tc rowSpan="2">
                  <a:txBody>
                    <a:bodyPr/>
                    <a:lstStyle/>
                    <a:p>
                      <a:pPr algn="ctr" fontAlgn="t"/>
                      <a:r>
                        <a:rPr lang="en-ZA" sz="900" b="1" u="none" strike="noStrike" dirty="0">
                          <a:effectLst/>
                        </a:rPr>
                        <a:t>Percentage of total MTEF allocation </a:t>
                      </a:r>
                      <a:endParaRPr lang="en-ZA" sz="900" b="1" i="0" u="none" strike="noStrike" dirty="0">
                        <a:solidFill>
                          <a:srgbClr val="000000"/>
                        </a:solidFill>
                        <a:effectLst/>
                        <a:latin typeface="Calibri" panose="020F0502020204030204" pitchFamily="34" charset="0"/>
                      </a:endParaRPr>
                    </a:p>
                  </a:txBody>
                  <a:tcPr marL="9525" marR="9525" marT="9525" marB="0"/>
                </a:tc>
                <a:tc rowSpan="2">
                  <a:txBody>
                    <a:bodyPr/>
                    <a:lstStyle/>
                    <a:p>
                      <a:pPr algn="ctr" fontAlgn="t"/>
                      <a:r>
                        <a:rPr lang="en-ZA" sz="900" b="1" u="none" strike="noStrike" dirty="0">
                          <a:effectLst/>
                        </a:rPr>
                        <a:t>Average annual MTEF growth</a:t>
                      </a:r>
                      <a:endParaRPr lang="en-ZA" sz="900" b="1"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870453739"/>
                  </a:ext>
                </a:extLst>
              </a:tr>
              <a:tr h="451089">
                <a:tc>
                  <a:txBody>
                    <a:bodyPr/>
                    <a:lstStyle/>
                    <a:p>
                      <a:pPr algn="l" fontAlgn="b"/>
                      <a:r>
                        <a:rPr lang="en-ZA" sz="900" u="none" strike="noStrike">
                          <a:effectLst/>
                        </a:rPr>
                        <a:t>R million</a:t>
                      </a:r>
                      <a:endParaRPr lang="en-ZA" sz="9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t"/>
                      <a:r>
                        <a:rPr lang="en-ZA" sz="900" b="1" u="none" strike="noStrike">
                          <a:effectLst/>
                        </a:rPr>
                        <a:t>   Revised</a:t>
                      </a:r>
                      <a:br>
                        <a:rPr lang="en-ZA" sz="900" b="1" u="none" strike="noStrike">
                          <a:effectLst/>
                        </a:rPr>
                      </a:br>
                      <a:r>
                        <a:rPr lang="en-ZA" sz="900" b="1" u="none" strike="noStrike">
                          <a:effectLst/>
                        </a:rPr>
                        <a:t>  estimate </a:t>
                      </a:r>
                      <a:endParaRPr lang="en-ZA" sz="900" b="1" i="0" u="none" strike="noStrike">
                        <a:solidFill>
                          <a:srgbClr val="000000"/>
                        </a:solidFill>
                        <a:effectLst/>
                        <a:latin typeface="Calibri" panose="020F0502020204030204" pitchFamily="34" charset="0"/>
                      </a:endParaRPr>
                    </a:p>
                  </a:txBody>
                  <a:tcPr marL="9525" marR="9525" marT="9525" marB="0"/>
                </a:tc>
                <a:tc gridSpan="3">
                  <a:txBody>
                    <a:bodyPr/>
                    <a:lstStyle/>
                    <a:p>
                      <a:pPr algn="ctr" fontAlgn="t"/>
                      <a:r>
                        <a:rPr lang="en-ZA" sz="900" b="1" u="none" strike="noStrike" dirty="0">
                          <a:effectLst/>
                        </a:rPr>
                        <a:t> Medium-term estimates </a:t>
                      </a:r>
                      <a:endParaRPr lang="en-ZA" sz="900" b="1" i="0" u="none" strike="noStrike" dirty="0">
                        <a:solidFill>
                          <a:srgbClr val="000000"/>
                        </a:solidFill>
                        <a:effectLst/>
                        <a:latin typeface="Calibri" panose="020F0502020204030204" pitchFamily="34" charset="0"/>
                      </a:endParaRPr>
                    </a:p>
                  </a:txBody>
                  <a:tcPr marL="9525" marR="9525" marT="9525" marB="0"/>
                </a:tc>
                <a:tc hMerge="1">
                  <a:txBody>
                    <a:bodyPr/>
                    <a:lstStyle/>
                    <a:p>
                      <a:endParaRPr lang="en-US"/>
                    </a:p>
                  </a:txBody>
                  <a:tcPr/>
                </a:tc>
                <a:tc hMerge="1">
                  <a:txBody>
                    <a:bodyPr/>
                    <a:lstStyle/>
                    <a:p>
                      <a:pPr algn="ctr" fontAlgn="t"/>
                      <a:endParaRPr lang="en-ZA" sz="900" b="1" i="0" u="none" strike="noStrike" dirty="0">
                        <a:solidFill>
                          <a:srgbClr val="000000"/>
                        </a:solidFill>
                        <a:effectLst/>
                        <a:latin typeface="Calibri" panose="020F0502020204030204" pitchFamily="34" charset="0"/>
                      </a:endParaRPr>
                    </a:p>
                  </a:txBody>
                  <a:tcPr marL="9525" marR="9525" marT="9525" marB="0"/>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071521855"/>
                  </a:ext>
                </a:extLst>
              </a:tr>
              <a:tr h="251630">
                <a:tc>
                  <a:txBody>
                    <a:bodyPr/>
                    <a:lstStyle/>
                    <a:p>
                      <a:pPr algn="l" fontAlgn="t"/>
                      <a:r>
                        <a:rPr lang="en-ZA" sz="900" b="1" u="none" strike="noStrike" dirty="0">
                          <a:effectLst/>
                        </a:rPr>
                        <a:t>Health expenditure</a:t>
                      </a:r>
                      <a:endParaRPr lang="en-ZA" sz="900" b="1" i="0"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ZA" sz="900" b="1" u="none" strike="noStrike" dirty="0">
                          <a:effectLst/>
                        </a:rPr>
                        <a:t>            256 198  </a:t>
                      </a:r>
                      <a:endParaRPr lang="en-ZA" sz="900" b="1" i="0"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ZA" sz="900" b="1" u="none" strike="noStrike" dirty="0">
                          <a:effectLst/>
                        </a:rPr>
                        <a:t>             259 017 </a:t>
                      </a:r>
                      <a:endParaRPr lang="en-ZA" sz="900" b="1" i="0"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ZA" sz="900" b="1" u="none" strike="noStrike">
                          <a:effectLst/>
                        </a:rPr>
                        <a:t>       247 625 </a:t>
                      </a:r>
                      <a:endParaRPr lang="en-ZA" sz="900" b="1" i="0"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ZA" sz="900" b="1" u="none" strike="noStrike">
                          <a:effectLst/>
                        </a:rPr>
                        <a:t>       257 496 </a:t>
                      </a:r>
                      <a:endParaRPr lang="en-ZA" sz="900" b="1" i="0"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ZA" sz="900" b="1" u="none" strike="noStrike" dirty="0">
                          <a:effectLst/>
                        </a:rPr>
                        <a:t>100,0% </a:t>
                      </a:r>
                      <a:endParaRPr lang="en-ZA" sz="900" b="1" i="0"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ZA" sz="900" b="1" u="none" strike="noStrike" dirty="0">
                          <a:effectLst/>
                        </a:rPr>
                        <a:t>0,2%  </a:t>
                      </a:r>
                      <a:endParaRPr lang="en-ZA" sz="900" b="1"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189237249"/>
                  </a:ext>
                </a:extLst>
              </a:tr>
              <a:tr h="133632">
                <a:tc>
                  <a:txBody>
                    <a:bodyPr/>
                    <a:lstStyle/>
                    <a:p>
                      <a:pPr algn="l" fontAlgn="t"/>
                      <a:r>
                        <a:rPr lang="en-ZA" sz="900" u="none" strike="noStrike">
                          <a:effectLst/>
                        </a:rPr>
                        <a:t>of which:</a:t>
                      </a:r>
                      <a:endParaRPr lang="en-ZA" sz="900" b="0" i="1" u="none" strike="noStrike">
                        <a:solidFill>
                          <a:srgbClr val="000000"/>
                        </a:solidFill>
                        <a:effectLst/>
                        <a:latin typeface="Calibri" panose="020F0502020204030204" pitchFamily="34" charset="0"/>
                      </a:endParaRPr>
                    </a:p>
                  </a:txBody>
                  <a:tcPr marL="85725" marR="9525" marT="9525" marB="0"/>
                </a:tc>
                <a:tc>
                  <a:txBody>
                    <a:bodyPr/>
                    <a:lstStyle/>
                    <a:p>
                      <a:pPr algn="r" fontAlgn="t"/>
                      <a:r>
                        <a:rPr lang="en-ZA" sz="900" u="none" strike="noStrike">
                          <a:effectLst/>
                        </a:rPr>
                        <a:t> </a:t>
                      </a:r>
                      <a:endParaRPr lang="en-ZA" sz="900" b="1" i="0" u="none" strike="noStrike">
                        <a:solidFill>
                          <a:srgbClr val="000000"/>
                        </a:solidFill>
                        <a:effectLst/>
                        <a:latin typeface="Calibri" panose="020F0502020204030204" pitchFamily="34" charset="0"/>
                      </a:endParaRPr>
                    </a:p>
                  </a:txBody>
                  <a:tcPr marL="9525" marR="9525" marT="9525" marB="0"/>
                </a:tc>
                <a:tc>
                  <a:txBody>
                    <a:bodyPr/>
                    <a:lstStyle/>
                    <a:p>
                      <a:pPr algn="r" fontAlgn="t"/>
                      <a:endParaRPr lang="en-ZA" sz="900" b="1" i="0" u="none" strike="noStrike">
                        <a:solidFill>
                          <a:srgbClr val="000000"/>
                        </a:solidFill>
                        <a:effectLst/>
                        <a:latin typeface="Calibri" panose="020F0502020204030204" pitchFamily="34" charset="0"/>
                      </a:endParaRPr>
                    </a:p>
                  </a:txBody>
                  <a:tcPr marL="9525" marR="9525" marT="9525" marB="0"/>
                </a:tc>
                <a:tc>
                  <a:txBody>
                    <a:bodyPr/>
                    <a:lstStyle/>
                    <a:p>
                      <a:pPr algn="r" fontAlgn="t"/>
                      <a:endParaRPr lang="en-ZA" sz="900" b="1" i="0" u="none" strike="noStrike">
                        <a:solidFill>
                          <a:srgbClr val="000000"/>
                        </a:solidFill>
                        <a:effectLst/>
                        <a:latin typeface="Calibri" panose="020F0502020204030204" pitchFamily="34" charset="0"/>
                      </a:endParaRPr>
                    </a:p>
                  </a:txBody>
                  <a:tcPr marL="9525" marR="9525" marT="9525" marB="0"/>
                </a:tc>
                <a:tc>
                  <a:txBody>
                    <a:bodyPr/>
                    <a:lstStyle/>
                    <a:p>
                      <a:pPr algn="r" fontAlgn="t"/>
                      <a:endParaRPr lang="en-ZA" sz="900" b="1"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ZA" sz="900" u="none" strike="noStrike">
                          <a:effectLst/>
                        </a:rPr>
                        <a:t> </a:t>
                      </a:r>
                      <a:endParaRPr lang="en-ZA" sz="900" b="0" i="0"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ZA" sz="900" u="none" strike="noStrike">
                          <a:effectLst/>
                        </a:rPr>
                        <a:t> </a:t>
                      </a:r>
                      <a:endParaRPr lang="en-ZA" sz="900" b="1"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925885096"/>
                  </a:ext>
                </a:extLst>
              </a:tr>
              <a:tr h="373222">
                <a:tc>
                  <a:txBody>
                    <a:bodyPr/>
                    <a:lstStyle/>
                    <a:p>
                      <a:pPr algn="l" fontAlgn="t"/>
                      <a:r>
                        <a:rPr lang="en-ZA" sz="900" u="none" strike="noStrike">
                          <a:effectLst/>
                        </a:rPr>
                        <a:t>Central hospital services</a:t>
                      </a:r>
                      <a:endParaRPr lang="en-ZA" sz="900" b="0" i="1" u="none" strike="noStrike">
                        <a:solidFill>
                          <a:srgbClr val="000000"/>
                        </a:solidFill>
                        <a:effectLst/>
                        <a:latin typeface="Calibri" panose="020F0502020204030204" pitchFamily="34" charset="0"/>
                      </a:endParaRPr>
                    </a:p>
                  </a:txBody>
                  <a:tcPr marL="171450" marR="9525" marT="9525" marB="0"/>
                </a:tc>
                <a:tc>
                  <a:txBody>
                    <a:bodyPr/>
                    <a:lstStyle/>
                    <a:p>
                      <a:pPr algn="r" fontAlgn="t"/>
                      <a:r>
                        <a:rPr lang="en-ZA" sz="900" u="none" strike="noStrike">
                          <a:effectLst/>
                        </a:rPr>
                        <a:t>              47 139  </a:t>
                      </a:r>
                      <a:endParaRPr lang="en-ZA" sz="900" b="0" i="1"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ZA" sz="900" u="none" strike="noStrike">
                          <a:effectLst/>
                        </a:rPr>
                        <a:t>               49 385 </a:t>
                      </a:r>
                      <a:endParaRPr lang="en-ZA" sz="900" b="0" i="1"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ZA" sz="900" u="none" strike="noStrike">
                          <a:effectLst/>
                        </a:rPr>
                        <a:t>               47 587 </a:t>
                      </a:r>
                      <a:endParaRPr lang="en-ZA" sz="900" b="0" i="1"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ZA" sz="900" u="none" strike="noStrike">
                          <a:effectLst/>
                        </a:rPr>
                        <a:t>               49 350 </a:t>
                      </a:r>
                      <a:endParaRPr lang="en-ZA" sz="900" b="0" i="1"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ZA" sz="900" u="none" strike="noStrike" dirty="0">
                          <a:effectLst/>
                        </a:rPr>
                        <a:t>19,1% </a:t>
                      </a:r>
                      <a:endParaRPr lang="en-ZA" sz="900" b="0" i="1"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ZA" sz="900" u="none" strike="noStrike" dirty="0">
                          <a:effectLst/>
                        </a:rPr>
                        <a:t>1,5%  </a:t>
                      </a:r>
                      <a:endParaRPr lang="en-ZA" sz="900" b="0" i="1"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114471051"/>
                  </a:ext>
                </a:extLst>
              </a:tr>
              <a:tr h="373222">
                <a:tc>
                  <a:txBody>
                    <a:bodyPr/>
                    <a:lstStyle/>
                    <a:p>
                      <a:pPr algn="l" fontAlgn="t"/>
                      <a:r>
                        <a:rPr lang="en-ZA" sz="900" u="none" strike="noStrike">
                          <a:effectLst/>
                        </a:rPr>
                        <a:t>Provincial hospital services</a:t>
                      </a:r>
                      <a:endParaRPr lang="en-ZA" sz="900" b="0" i="1" u="none" strike="noStrike">
                        <a:solidFill>
                          <a:srgbClr val="000000"/>
                        </a:solidFill>
                        <a:effectLst/>
                        <a:latin typeface="Calibri" panose="020F0502020204030204" pitchFamily="34" charset="0"/>
                      </a:endParaRPr>
                    </a:p>
                  </a:txBody>
                  <a:tcPr marL="171450" marR="9525" marT="9525" marB="0"/>
                </a:tc>
                <a:tc>
                  <a:txBody>
                    <a:bodyPr/>
                    <a:lstStyle/>
                    <a:p>
                      <a:pPr algn="r" fontAlgn="t"/>
                      <a:r>
                        <a:rPr lang="en-ZA" sz="900" u="none" strike="noStrike">
                          <a:effectLst/>
                        </a:rPr>
                        <a:t>              38 841  </a:t>
                      </a:r>
                      <a:endParaRPr lang="en-ZA" sz="900" b="0" i="1"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ZA" sz="900" u="none" strike="noStrike">
                          <a:effectLst/>
                        </a:rPr>
                        <a:t>               40 424 </a:t>
                      </a:r>
                      <a:endParaRPr lang="en-ZA" sz="900" b="0" i="1"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ZA" sz="900" u="none" strike="noStrike">
                          <a:effectLst/>
                        </a:rPr>
                        <a:t>               39 151 </a:t>
                      </a:r>
                      <a:endParaRPr lang="en-ZA" sz="900" b="0" i="1"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ZA" sz="900" u="none" strike="noStrike">
                          <a:effectLst/>
                        </a:rPr>
                        <a:t>               40 676 </a:t>
                      </a:r>
                      <a:endParaRPr lang="en-ZA" sz="900" b="0" i="1"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ZA" sz="900" u="none" strike="noStrike">
                          <a:effectLst/>
                        </a:rPr>
                        <a:t>15,7% </a:t>
                      </a:r>
                      <a:endParaRPr lang="en-ZA" sz="900" b="0" i="1"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ZA" sz="900" u="none" strike="noStrike" dirty="0">
                          <a:effectLst/>
                        </a:rPr>
                        <a:t>1,6%  </a:t>
                      </a:r>
                      <a:endParaRPr lang="en-ZA" sz="900" b="0" i="1"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125438561"/>
                  </a:ext>
                </a:extLst>
              </a:tr>
              <a:tr h="325729">
                <a:tc>
                  <a:txBody>
                    <a:bodyPr/>
                    <a:lstStyle/>
                    <a:p>
                      <a:pPr algn="l" fontAlgn="t"/>
                      <a:r>
                        <a:rPr lang="en-ZA" sz="900" u="none" strike="noStrike">
                          <a:effectLst/>
                        </a:rPr>
                        <a:t>District health services</a:t>
                      </a:r>
                      <a:endParaRPr lang="en-ZA" sz="900" b="0" i="1" u="none" strike="noStrike">
                        <a:solidFill>
                          <a:srgbClr val="000000"/>
                        </a:solidFill>
                        <a:effectLst/>
                        <a:latin typeface="Calibri" panose="020F0502020204030204" pitchFamily="34" charset="0"/>
                      </a:endParaRPr>
                    </a:p>
                  </a:txBody>
                  <a:tcPr marL="171450" marR="9525" marT="9525" marB="0"/>
                </a:tc>
                <a:tc>
                  <a:txBody>
                    <a:bodyPr/>
                    <a:lstStyle/>
                    <a:p>
                      <a:pPr algn="r" fontAlgn="t"/>
                      <a:r>
                        <a:rPr lang="en-ZA" sz="900" u="none" strike="noStrike">
                          <a:effectLst/>
                        </a:rPr>
                        <a:t>           111 904  </a:t>
                      </a:r>
                      <a:endParaRPr lang="en-ZA" sz="900" b="0" i="1"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ZA" sz="900" u="none" strike="noStrike">
                          <a:effectLst/>
                        </a:rPr>
                        <a:t>            115 656 </a:t>
                      </a:r>
                      <a:endParaRPr lang="en-ZA" sz="900" b="0" i="1"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ZA" sz="900" u="none" strike="noStrike">
                          <a:effectLst/>
                        </a:rPr>
                        <a:t>            111 022 </a:t>
                      </a:r>
                      <a:endParaRPr lang="en-ZA" sz="900" b="0" i="1"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ZA" sz="900" u="none" strike="noStrike">
                          <a:effectLst/>
                        </a:rPr>
                        <a:t>            115 681 </a:t>
                      </a:r>
                      <a:endParaRPr lang="en-ZA" sz="900" b="0" i="1"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ZA" sz="900" u="none" strike="noStrike">
                          <a:effectLst/>
                        </a:rPr>
                        <a:t>44,8% </a:t>
                      </a:r>
                      <a:endParaRPr lang="en-ZA" sz="900" b="0" i="1"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ZA" sz="900" u="none" strike="noStrike" dirty="0">
                          <a:effectLst/>
                        </a:rPr>
                        <a:t>1,1%  </a:t>
                      </a:r>
                      <a:endParaRPr lang="en-ZA" sz="900" b="0" i="1"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099652144"/>
                  </a:ext>
                </a:extLst>
              </a:tr>
              <a:tr h="251630">
                <a:tc>
                  <a:txBody>
                    <a:bodyPr/>
                    <a:lstStyle/>
                    <a:p>
                      <a:pPr algn="l" fontAlgn="ctr"/>
                      <a:r>
                        <a:rPr lang="en-ZA" sz="900" u="none" strike="noStrike">
                          <a:effectLst/>
                        </a:rPr>
                        <a:t>Total</a:t>
                      </a:r>
                      <a:endParaRPr lang="en-ZA" sz="900" b="1"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ZA" sz="900" u="none" strike="noStrike">
                          <a:effectLst/>
                        </a:rPr>
                        <a:t>            256 198  </a:t>
                      </a:r>
                      <a:endParaRPr lang="en-ZA" sz="900" b="1"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ZA" sz="900" u="none" strike="noStrike">
                          <a:effectLst/>
                        </a:rPr>
                        <a:t>             259 017 </a:t>
                      </a:r>
                      <a:endParaRPr lang="en-ZA" sz="900" b="1"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ZA" sz="900" u="none" strike="noStrike">
                          <a:effectLst/>
                        </a:rPr>
                        <a:t>             247 625 </a:t>
                      </a:r>
                      <a:endParaRPr lang="en-ZA" sz="900" b="1"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ZA" sz="900" u="none" strike="noStrike">
                          <a:effectLst/>
                        </a:rPr>
                        <a:t>             257 496 </a:t>
                      </a:r>
                      <a:endParaRPr lang="en-ZA" sz="900" b="1"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ZA" sz="900" u="none" strike="noStrike">
                          <a:effectLst/>
                        </a:rPr>
                        <a:t>100,0% </a:t>
                      </a:r>
                      <a:endParaRPr lang="en-ZA" sz="900" b="1"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en-ZA" sz="900" u="none" strike="noStrike">
                          <a:effectLst/>
                        </a:rPr>
                        <a:t>0,2%  </a:t>
                      </a:r>
                      <a:endParaRPr lang="en-ZA" sz="9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114517775"/>
                  </a:ext>
                </a:extLst>
              </a:tr>
              <a:tr h="133632">
                <a:tc>
                  <a:txBody>
                    <a:bodyPr/>
                    <a:lstStyle/>
                    <a:p>
                      <a:pPr algn="l" fontAlgn="t"/>
                      <a:r>
                        <a:rPr lang="en-ZA" sz="900" u="none" strike="noStrike">
                          <a:effectLst/>
                        </a:rPr>
                        <a:t>of which:</a:t>
                      </a:r>
                      <a:endParaRPr lang="en-ZA" sz="900" b="0" i="1" u="none" strike="noStrike">
                        <a:solidFill>
                          <a:srgbClr val="000000"/>
                        </a:solidFill>
                        <a:effectLst/>
                        <a:latin typeface="Calibri" panose="020F0502020204030204" pitchFamily="34" charset="0"/>
                      </a:endParaRPr>
                    </a:p>
                  </a:txBody>
                  <a:tcPr marL="85725" marR="9525" marT="9525" marB="0"/>
                </a:tc>
                <a:tc>
                  <a:txBody>
                    <a:bodyPr/>
                    <a:lstStyle/>
                    <a:p>
                      <a:pPr algn="l" fontAlgn="ctr"/>
                      <a:r>
                        <a:rPr lang="en-ZA" sz="900" u="none" strike="noStrike">
                          <a:effectLst/>
                        </a:rPr>
                        <a:t> </a:t>
                      </a:r>
                      <a:endParaRPr lang="en-ZA" sz="9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endParaRPr lang="en-ZA" sz="9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endParaRPr lang="en-ZA" sz="9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endParaRPr lang="en-ZA" sz="9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ctr"/>
                      <a:r>
                        <a:rPr lang="en-ZA" sz="900" u="none" strike="noStrike">
                          <a:effectLst/>
                        </a:rPr>
                        <a:t> </a:t>
                      </a:r>
                      <a:endParaRPr lang="en-ZA" sz="9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t"/>
                      <a:endParaRPr lang="en-ZA" sz="900" b="0"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1423502540"/>
                  </a:ext>
                </a:extLst>
              </a:tr>
              <a:tr h="373222">
                <a:tc>
                  <a:txBody>
                    <a:bodyPr/>
                    <a:lstStyle/>
                    <a:p>
                      <a:pPr algn="l" fontAlgn="t"/>
                      <a:r>
                        <a:rPr lang="en-ZA" sz="900" u="none" strike="noStrike">
                          <a:effectLst/>
                        </a:rPr>
                        <a:t>Compensation of employees</a:t>
                      </a:r>
                      <a:endParaRPr lang="en-ZA" sz="900" b="0" i="1" u="none" strike="noStrike">
                        <a:solidFill>
                          <a:srgbClr val="000000"/>
                        </a:solidFill>
                        <a:effectLst/>
                        <a:latin typeface="Calibri" panose="020F0502020204030204" pitchFamily="34" charset="0"/>
                      </a:endParaRPr>
                    </a:p>
                  </a:txBody>
                  <a:tcPr marL="171450" marR="9525" marT="9525" marB="0"/>
                </a:tc>
                <a:tc>
                  <a:txBody>
                    <a:bodyPr/>
                    <a:lstStyle/>
                    <a:p>
                      <a:pPr algn="r" fontAlgn="t"/>
                      <a:r>
                        <a:rPr lang="en-ZA" sz="900" u="none" strike="noStrike">
                          <a:effectLst/>
                        </a:rPr>
                        <a:t>           156 613  </a:t>
                      </a:r>
                      <a:endParaRPr lang="en-ZA" sz="900" b="0" i="1"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ZA" sz="900" u="none" strike="noStrike">
                          <a:effectLst/>
                        </a:rPr>
                        <a:t>            159 592 </a:t>
                      </a:r>
                      <a:endParaRPr lang="en-ZA" sz="900" b="0" i="1"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ZA" sz="900" u="none" strike="noStrike">
                          <a:effectLst/>
                        </a:rPr>
                        <a:t>        155 609 </a:t>
                      </a:r>
                      <a:endParaRPr lang="en-ZA" sz="900" b="0" i="1"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ZA" sz="900" u="none" strike="noStrike">
                          <a:effectLst/>
                        </a:rPr>
                        <a:t>       162 020 </a:t>
                      </a:r>
                      <a:endParaRPr lang="en-ZA" sz="900" b="0" i="1"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ZA" sz="900" u="none" strike="noStrike">
                          <a:effectLst/>
                        </a:rPr>
                        <a:t>62,5% </a:t>
                      </a:r>
                      <a:endParaRPr lang="en-ZA" sz="900" b="0" i="1"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ZA" sz="900" u="none" strike="noStrike">
                          <a:effectLst/>
                        </a:rPr>
                        <a:t>1,1%  </a:t>
                      </a:r>
                      <a:endParaRPr lang="en-ZA" sz="900" b="0" i="1"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1607177022"/>
                  </a:ext>
                </a:extLst>
              </a:tr>
              <a:tr h="251630">
                <a:tc>
                  <a:txBody>
                    <a:bodyPr/>
                    <a:lstStyle/>
                    <a:p>
                      <a:pPr algn="l" fontAlgn="t"/>
                      <a:r>
                        <a:rPr lang="en-ZA" sz="900" u="none" strike="noStrike">
                          <a:effectLst/>
                        </a:rPr>
                        <a:t>Goods and services</a:t>
                      </a:r>
                      <a:endParaRPr lang="en-ZA" sz="900" b="0" i="1" u="none" strike="noStrike">
                        <a:solidFill>
                          <a:srgbClr val="000000"/>
                        </a:solidFill>
                        <a:effectLst/>
                        <a:latin typeface="Calibri" panose="020F0502020204030204" pitchFamily="34" charset="0"/>
                      </a:endParaRPr>
                    </a:p>
                  </a:txBody>
                  <a:tcPr marL="171450" marR="9525" marT="9525" marB="0"/>
                </a:tc>
                <a:tc>
                  <a:txBody>
                    <a:bodyPr/>
                    <a:lstStyle/>
                    <a:p>
                      <a:pPr algn="r" fontAlgn="t"/>
                      <a:r>
                        <a:rPr lang="en-ZA" sz="900" u="none" strike="noStrike">
                          <a:effectLst/>
                        </a:rPr>
                        <a:t>              81 243  </a:t>
                      </a:r>
                      <a:endParaRPr lang="en-ZA" sz="900" b="0" i="1"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ZA" sz="900" u="none" strike="noStrike">
                          <a:effectLst/>
                        </a:rPr>
                        <a:t>               78 853 </a:t>
                      </a:r>
                      <a:endParaRPr lang="en-ZA" sz="900" b="0" i="1"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ZA" sz="900" u="none" strike="noStrike">
                          <a:effectLst/>
                        </a:rPr>
                        <a:t>         71 545 </a:t>
                      </a:r>
                      <a:endParaRPr lang="en-ZA" sz="900" b="0" i="1"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ZA" sz="900" u="none" strike="noStrike">
                          <a:effectLst/>
                        </a:rPr>
                        <a:t>          74 228 </a:t>
                      </a:r>
                      <a:endParaRPr lang="en-ZA" sz="900" b="0" i="1"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ZA" sz="900" u="none" strike="noStrike">
                          <a:effectLst/>
                        </a:rPr>
                        <a:t>29,4% </a:t>
                      </a:r>
                      <a:endParaRPr lang="en-ZA" sz="900" b="0" i="1"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ZA" sz="900" u="none" strike="noStrike">
                          <a:effectLst/>
                        </a:rPr>
                        <a:t>-3,0%  </a:t>
                      </a:r>
                      <a:endParaRPr lang="en-ZA" sz="900" b="0" i="1"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1200083232"/>
                  </a:ext>
                </a:extLst>
              </a:tr>
              <a:tr h="251630">
                <a:tc>
                  <a:txBody>
                    <a:bodyPr/>
                    <a:lstStyle/>
                    <a:p>
                      <a:pPr algn="l" fontAlgn="t"/>
                      <a:r>
                        <a:rPr lang="en-ZA" sz="900" u="none" strike="noStrike">
                          <a:effectLst/>
                        </a:rPr>
                        <a:t>Transfers and subsidies</a:t>
                      </a:r>
                      <a:endParaRPr lang="en-ZA" sz="900" b="0" i="1" u="none" strike="noStrike">
                        <a:solidFill>
                          <a:srgbClr val="000000"/>
                        </a:solidFill>
                        <a:effectLst/>
                        <a:latin typeface="Calibri" panose="020F0502020204030204" pitchFamily="34" charset="0"/>
                      </a:endParaRPr>
                    </a:p>
                  </a:txBody>
                  <a:tcPr marL="171450" marR="9525" marT="9525" marB="0"/>
                </a:tc>
                <a:tc>
                  <a:txBody>
                    <a:bodyPr/>
                    <a:lstStyle/>
                    <a:p>
                      <a:pPr algn="r" fontAlgn="t"/>
                      <a:r>
                        <a:rPr lang="en-ZA" sz="900" u="none" strike="noStrike">
                          <a:effectLst/>
                        </a:rPr>
                        <a:t>                6 953  </a:t>
                      </a:r>
                      <a:endParaRPr lang="en-ZA" sz="900" b="0" i="1"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ZA" sz="900" u="none" strike="noStrike">
                          <a:effectLst/>
                        </a:rPr>
                        <a:t>                 7 478 </a:t>
                      </a:r>
                      <a:endParaRPr lang="en-ZA" sz="900" b="0" i="1"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ZA" sz="900" u="none" strike="noStrike">
                          <a:effectLst/>
                        </a:rPr>
                        <a:t>             7 715 </a:t>
                      </a:r>
                      <a:endParaRPr lang="en-ZA" sz="900" b="0" i="1"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ZA" sz="900" u="none" strike="noStrike">
                          <a:effectLst/>
                        </a:rPr>
                        <a:t>                 8 516 </a:t>
                      </a:r>
                      <a:endParaRPr lang="en-ZA" sz="900" b="0" i="1"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ZA" sz="900" u="none" strike="noStrike">
                          <a:effectLst/>
                        </a:rPr>
                        <a:t>3,1% </a:t>
                      </a:r>
                      <a:endParaRPr lang="en-ZA" sz="900" b="0" i="1"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ZA" sz="900" u="none" strike="noStrike">
                          <a:effectLst/>
                        </a:rPr>
                        <a:t>7,0%  </a:t>
                      </a:r>
                      <a:endParaRPr lang="en-ZA" sz="900" b="0" i="1"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877848945"/>
                  </a:ext>
                </a:extLst>
              </a:tr>
              <a:tr h="373222">
                <a:tc>
                  <a:txBody>
                    <a:bodyPr/>
                    <a:lstStyle/>
                    <a:p>
                      <a:pPr algn="l" fontAlgn="t"/>
                      <a:r>
                        <a:rPr lang="en-ZA" sz="900" u="none" strike="noStrike">
                          <a:effectLst/>
                        </a:rPr>
                        <a:t>Buildings and other fixed structures</a:t>
                      </a:r>
                      <a:endParaRPr lang="en-ZA" sz="900" b="0" i="1" u="none" strike="noStrike">
                        <a:solidFill>
                          <a:srgbClr val="000000"/>
                        </a:solidFill>
                        <a:effectLst/>
                        <a:latin typeface="Calibri" panose="020F0502020204030204" pitchFamily="34" charset="0"/>
                      </a:endParaRPr>
                    </a:p>
                  </a:txBody>
                  <a:tcPr marL="171450" marR="9525" marT="9525" marB="0"/>
                </a:tc>
                <a:tc>
                  <a:txBody>
                    <a:bodyPr/>
                    <a:lstStyle/>
                    <a:p>
                      <a:pPr algn="r" fontAlgn="t"/>
                      <a:r>
                        <a:rPr lang="en-ZA" sz="900" u="none" strike="noStrike">
                          <a:effectLst/>
                        </a:rPr>
                        <a:t>                5 425  </a:t>
                      </a:r>
                      <a:endParaRPr lang="en-ZA" sz="900" b="0" i="1"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ZA" sz="900" u="none" strike="noStrike">
                          <a:effectLst/>
                        </a:rPr>
                        <a:t>                 7 557 </a:t>
                      </a:r>
                      <a:endParaRPr lang="en-ZA" sz="900" b="0" i="1"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ZA" sz="900" u="none" strike="noStrike">
                          <a:effectLst/>
                        </a:rPr>
                        <a:t>                 7 849 </a:t>
                      </a:r>
                      <a:endParaRPr lang="en-ZA" sz="900" b="0" i="1"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ZA" sz="900" u="none" strike="noStrike">
                          <a:effectLst/>
                        </a:rPr>
                        <a:t>                 7 723 </a:t>
                      </a:r>
                      <a:endParaRPr lang="en-ZA" sz="900" b="0" i="1"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ZA" sz="900" u="none" strike="noStrike">
                          <a:effectLst/>
                        </a:rPr>
                        <a:t>3,0% </a:t>
                      </a:r>
                      <a:endParaRPr lang="en-ZA" sz="900" b="0" i="1"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ZA" sz="900" u="none" strike="noStrike">
                          <a:effectLst/>
                        </a:rPr>
                        <a:t>12,5%  </a:t>
                      </a:r>
                      <a:endParaRPr lang="en-ZA" sz="900" b="0" i="1"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474768852"/>
                  </a:ext>
                </a:extLst>
              </a:tr>
              <a:tr h="373222">
                <a:tc>
                  <a:txBody>
                    <a:bodyPr/>
                    <a:lstStyle/>
                    <a:p>
                      <a:pPr algn="l" fontAlgn="t"/>
                      <a:r>
                        <a:rPr lang="en-ZA" sz="900" u="none" strike="noStrike">
                          <a:effectLst/>
                        </a:rPr>
                        <a:t>Machinery and equipment</a:t>
                      </a:r>
                      <a:endParaRPr lang="en-ZA" sz="900" b="0" i="1" u="none" strike="noStrike">
                        <a:solidFill>
                          <a:srgbClr val="000000"/>
                        </a:solidFill>
                        <a:effectLst/>
                        <a:latin typeface="Calibri" panose="020F0502020204030204" pitchFamily="34" charset="0"/>
                      </a:endParaRPr>
                    </a:p>
                  </a:txBody>
                  <a:tcPr marL="171450" marR="9525" marT="9525" marB="0"/>
                </a:tc>
                <a:tc>
                  <a:txBody>
                    <a:bodyPr/>
                    <a:lstStyle/>
                    <a:p>
                      <a:pPr algn="r" fontAlgn="t"/>
                      <a:r>
                        <a:rPr lang="en-ZA" sz="900" u="none" strike="noStrike" dirty="0">
                          <a:effectLst/>
                        </a:rPr>
                        <a:t>                5 932  </a:t>
                      </a:r>
                      <a:endParaRPr lang="en-ZA" sz="900" b="0" i="1"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ZA" sz="900" u="none" strike="noStrike">
                          <a:effectLst/>
                        </a:rPr>
                        <a:t>                 5 517 </a:t>
                      </a:r>
                      <a:endParaRPr lang="en-ZA" sz="900" b="0" i="1"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ZA" sz="900" u="none" strike="noStrike" dirty="0">
                          <a:effectLst/>
                        </a:rPr>
                        <a:t>                 4 875 </a:t>
                      </a:r>
                      <a:endParaRPr lang="en-ZA" sz="900" b="0" i="1"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ZA" sz="900" u="none" strike="noStrike" dirty="0">
                          <a:effectLst/>
                        </a:rPr>
                        <a:t>                 4 991 </a:t>
                      </a:r>
                      <a:endParaRPr lang="en-ZA" sz="900" b="0" i="1" u="none" strike="noStrike" dirty="0">
                        <a:solidFill>
                          <a:srgbClr val="000000"/>
                        </a:solidFill>
                        <a:effectLst/>
                        <a:latin typeface="Calibri" panose="020F0502020204030204" pitchFamily="34" charset="0"/>
                      </a:endParaRPr>
                    </a:p>
                  </a:txBody>
                  <a:tcPr marL="9525" marR="9525" marT="9525" marB="0"/>
                </a:tc>
                <a:tc>
                  <a:txBody>
                    <a:bodyPr/>
                    <a:lstStyle/>
                    <a:p>
                      <a:pPr algn="r" fontAlgn="t"/>
                      <a:r>
                        <a:rPr lang="en-ZA" sz="900" u="none" strike="noStrike">
                          <a:effectLst/>
                        </a:rPr>
                        <a:t>2,0% </a:t>
                      </a:r>
                      <a:endParaRPr lang="en-ZA" sz="900" b="0" i="1" u="none" strike="noStrike">
                        <a:solidFill>
                          <a:srgbClr val="000000"/>
                        </a:solidFill>
                        <a:effectLst/>
                        <a:latin typeface="Calibri" panose="020F0502020204030204" pitchFamily="34" charset="0"/>
                      </a:endParaRPr>
                    </a:p>
                  </a:txBody>
                  <a:tcPr marL="9525" marR="9525" marT="9525" marB="0"/>
                </a:tc>
                <a:tc>
                  <a:txBody>
                    <a:bodyPr/>
                    <a:lstStyle/>
                    <a:p>
                      <a:pPr algn="r" fontAlgn="t"/>
                      <a:r>
                        <a:rPr lang="en-ZA" sz="900" u="none" strike="noStrike" dirty="0">
                          <a:effectLst/>
                        </a:rPr>
                        <a:t>-5,6%  </a:t>
                      </a:r>
                      <a:endParaRPr lang="en-ZA" sz="900" b="0" i="1"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475925716"/>
                  </a:ext>
                </a:extLst>
              </a:tr>
            </a:tbl>
          </a:graphicData>
        </a:graphic>
      </p:graphicFrame>
      <p:sp>
        <p:nvSpPr>
          <p:cNvPr id="12" name="TextBox 11">
            <a:extLst>
              <a:ext uri="{FF2B5EF4-FFF2-40B4-BE49-F238E27FC236}">
                <a16:creationId xmlns:a16="http://schemas.microsoft.com/office/drawing/2014/main" id="{244FBE16-2739-FFA6-326E-1364D72C20EC}"/>
              </a:ext>
            </a:extLst>
          </p:cNvPr>
          <p:cNvSpPr txBox="1"/>
          <p:nvPr/>
        </p:nvSpPr>
        <p:spPr>
          <a:xfrm>
            <a:off x="6228184" y="1600199"/>
            <a:ext cx="2664295" cy="5278368"/>
          </a:xfrm>
          <a:prstGeom prst="rect">
            <a:avLst/>
          </a:prstGeom>
          <a:noFill/>
        </p:spPr>
        <p:txBody>
          <a:bodyPr wrap="square" rtlCol="0">
            <a:spAutoFit/>
          </a:bodyPr>
          <a:lstStyle/>
          <a:p>
            <a:pPr marL="285750" indent="-285750">
              <a:buFont typeface="Arial" panose="020B0604020202020204" pitchFamily="34" charset="0"/>
              <a:buChar char="•"/>
            </a:pPr>
            <a:r>
              <a:rPr lang="en-ZA" sz="1400" dirty="0">
                <a:effectLst/>
                <a:latin typeface="Times New Roman" panose="02020603050405020304" pitchFamily="18" charset="0"/>
                <a:cs typeface="Times New Roman" panose="02020603050405020304" pitchFamily="18" charset="0"/>
              </a:rPr>
              <a:t>Compensation of employees makes up the </a:t>
            </a:r>
            <a:r>
              <a:rPr lang="en-ZA" sz="1400" b="1" dirty="0">
                <a:effectLst/>
                <a:latin typeface="Times New Roman" panose="02020603050405020304" pitchFamily="18" charset="0"/>
                <a:cs typeface="Times New Roman" panose="02020603050405020304" pitchFamily="18" charset="0"/>
              </a:rPr>
              <a:t>largest share of health expenditure.</a:t>
            </a:r>
          </a:p>
          <a:p>
            <a:pPr marL="285750" indent="-285750">
              <a:buFont typeface="Arial" panose="020B0604020202020204" pitchFamily="34" charset="0"/>
              <a:buChar char="•"/>
            </a:pPr>
            <a:r>
              <a:rPr lang="en-ZA" sz="1400" dirty="0">
                <a:effectLst/>
                <a:latin typeface="Times New Roman" panose="02020603050405020304" pitchFamily="18" charset="0"/>
                <a:cs typeface="Times New Roman" panose="02020603050405020304" pitchFamily="18" charset="0"/>
              </a:rPr>
              <a:t>Compensation will grow at an average annual rate of 1.1% over the MTEF period, </a:t>
            </a:r>
            <a:r>
              <a:rPr lang="en-ZA" sz="1400" b="1" dirty="0">
                <a:effectLst/>
                <a:latin typeface="Times New Roman" panose="02020603050405020304" pitchFamily="18" charset="0"/>
                <a:cs typeface="Times New Roman" panose="02020603050405020304" pitchFamily="18" charset="0"/>
              </a:rPr>
              <a:t>limiting the ability of provincial health departments to employ more frontline staff.</a:t>
            </a:r>
          </a:p>
          <a:p>
            <a:pPr marL="285750" indent="-285750">
              <a:buFont typeface="Arial" panose="020B0604020202020204" pitchFamily="34" charset="0"/>
              <a:buChar char="•"/>
            </a:pPr>
            <a:r>
              <a:rPr lang="en-ZA" sz="1400" dirty="0">
                <a:effectLst/>
                <a:latin typeface="Times New Roman" panose="02020603050405020304" pitchFamily="18" charset="0"/>
                <a:cs typeface="Times New Roman" panose="02020603050405020304" pitchFamily="18" charset="0"/>
              </a:rPr>
              <a:t>As larger numbers of doctors complete their training, provincial health departments need to offer more medical internships and community service posts. </a:t>
            </a:r>
          </a:p>
          <a:p>
            <a:pPr marL="285750" indent="-285750">
              <a:buFont typeface="Arial" panose="020B0604020202020204" pitchFamily="34" charset="0"/>
              <a:buChar char="•"/>
            </a:pPr>
            <a:r>
              <a:rPr lang="en-ZA" sz="1400" b="1" dirty="0">
                <a:effectLst/>
                <a:latin typeface="Times New Roman" panose="02020603050405020304" pitchFamily="18" charset="0"/>
                <a:cs typeface="Times New Roman" panose="02020603050405020304" pitchFamily="18" charset="0"/>
              </a:rPr>
              <a:t>R7.8 billion is allocated over the MTEF period to the human resource component of the human resources and training grant, </a:t>
            </a:r>
            <a:r>
              <a:rPr lang="en-ZA" sz="1400" dirty="0">
                <a:effectLst/>
                <a:latin typeface="Times New Roman" panose="02020603050405020304" pitchFamily="18" charset="0"/>
                <a:cs typeface="Times New Roman" panose="02020603050405020304" pitchFamily="18" charset="0"/>
              </a:rPr>
              <a:t>which will supplement provincial funding for these posts. </a:t>
            </a:r>
          </a:p>
          <a:p>
            <a:endParaRPr lang="en-ZA" sz="1500" dirty="0">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7481E1FE-DC38-C1F0-A2EE-0FA56FABD978}"/>
              </a:ext>
            </a:extLst>
          </p:cNvPr>
          <p:cNvSpPr txBox="1"/>
          <p:nvPr/>
        </p:nvSpPr>
        <p:spPr>
          <a:xfrm>
            <a:off x="969090" y="1417638"/>
            <a:ext cx="4572000" cy="276999"/>
          </a:xfrm>
          <a:prstGeom prst="rect">
            <a:avLst/>
          </a:prstGeom>
          <a:noFill/>
        </p:spPr>
        <p:txBody>
          <a:bodyPr wrap="square">
            <a:spAutoFit/>
          </a:bodyPr>
          <a:lstStyle/>
          <a:p>
            <a:pPr algn="ctr"/>
            <a:r>
              <a:rPr lang="en-ZA" sz="1200" b="1" dirty="0">
                <a:effectLst/>
                <a:latin typeface="Times New Roman" panose="02020603050405020304" pitchFamily="18" charset="0"/>
                <a:cs typeface="Times New Roman" panose="02020603050405020304" pitchFamily="18" charset="0"/>
              </a:rPr>
              <a:t>Health programmes expenditure and economic classification</a:t>
            </a:r>
          </a:p>
        </p:txBody>
      </p:sp>
      <p:sp>
        <p:nvSpPr>
          <p:cNvPr id="15" name="TextBox 14">
            <a:extLst>
              <a:ext uri="{FF2B5EF4-FFF2-40B4-BE49-F238E27FC236}">
                <a16:creationId xmlns:a16="http://schemas.microsoft.com/office/drawing/2014/main" id="{65026E9B-DBBD-98C0-7D87-0139FA1BC82D}"/>
              </a:ext>
            </a:extLst>
          </p:cNvPr>
          <p:cNvSpPr txBox="1"/>
          <p:nvPr/>
        </p:nvSpPr>
        <p:spPr>
          <a:xfrm>
            <a:off x="1559637" y="6419874"/>
            <a:ext cx="3012363" cy="261610"/>
          </a:xfrm>
          <a:prstGeom prst="rect">
            <a:avLst/>
          </a:prstGeom>
          <a:noFill/>
        </p:spPr>
        <p:txBody>
          <a:bodyPr wrap="none" rtlCol="0">
            <a:spAutoFit/>
          </a:bodyPr>
          <a:lstStyle/>
          <a:p>
            <a:pPr algn="ctr"/>
            <a:r>
              <a:rPr lang="en-ZA" sz="1100" dirty="0"/>
              <a:t>Source: National Treasury Budget Review (2022)</a:t>
            </a:r>
          </a:p>
        </p:txBody>
      </p:sp>
    </p:spTree>
    <p:extLst>
      <p:ext uri="{BB962C8B-B14F-4D97-AF65-F5344CB8AC3E}">
        <p14:creationId xmlns:p14="http://schemas.microsoft.com/office/powerpoint/2010/main" val="3554495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1123-AF9A-98DF-FF17-A817CD1C774D}"/>
              </a:ext>
            </a:extLst>
          </p:cNvPr>
          <p:cNvSpPr>
            <a:spLocks noGrp="1"/>
          </p:cNvSpPr>
          <p:nvPr>
            <p:ph type="title"/>
          </p:nvPr>
        </p:nvSpPr>
        <p:spPr/>
        <p:txBody>
          <a:bodyPr/>
          <a:lstStyle/>
          <a:p>
            <a:r>
              <a:rPr lang="en-ZA" sz="3200" dirty="0"/>
              <a:t>Departmental Budget Analysis</a:t>
            </a:r>
            <a:r>
              <a:rPr lang="en-ZA" sz="3200" dirty="0">
                <a:effectLst/>
              </a:rPr>
              <a:t/>
            </a:r>
            <a:br>
              <a:rPr lang="en-ZA" sz="3200" dirty="0">
                <a:effectLst/>
              </a:rPr>
            </a:br>
            <a:r>
              <a:rPr lang="en-ZA" sz="3200" dirty="0">
                <a:effectLst/>
              </a:rPr>
              <a:t>Personnel headcount and cost</a:t>
            </a:r>
            <a:endParaRPr lang="en-US" dirty="0"/>
          </a:p>
        </p:txBody>
      </p:sp>
      <p:graphicFrame>
        <p:nvGraphicFramePr>
          <p:cNvPr id="5" name="Content Placeholder 4">
            <a:extLst>
              <a:ext uri="{FF2B5EF4-FFF2-40B4-BE49-F238E27FC236}">
                <a16:creationId xmlns:a16="http://schemas.microsoft.com/office/drawing/2014/main" id="{AD5C8003-5E4E-9CB9-6938-0570C7EC4A98}"/>
              </a:ext>
            </a:extLst>
          </p:cNvPr>
          <p:cNvGraphicFramePr>
            <a:graphicFrameLocks noGrp="1"/>
          </p:cNvGraphicFramePr>
          <p:nvPr>
            <p:ph idx="1"/>
            <p:extLst>
              <p:ext uri="{D42A27DB-BD31-4B8C-83A1-F6EECF244321}">
                <p14:modId xmlns:p14="http://schemas.microsoft.com/office/powerpoint/2010/main" val="1435683740"/>
              </p:ext>
            </p:extLst>
          </p:nvPr>
        </p:nvGraphicFramePr>
        <p:xfrm>
          <a:off x="457200" y="1600199"/>
          <a:ext cx="4903128" cy="4525956"/>
        </p:xfrm>
        <a:graphic>
          <a:graphicData uri="http://schemas.openxmlformats.org/drawingml/2006/table">
            <a:tbl>
              <a:tblPr>
                <a:tableStyleId>{5C22544A-7EE6-4342-B048-85BDC9FD1C3A}</a:tableStyleId>
              </a:tblPr>
              <a:tblGrid>
                <a:gridCol w="817188">
                  <a:extLst>
                    <a:ext uri="{9D8B030D-6E8A-4147-A177-3AD203B41FA5}">
                      <a16:colId xmlns:a16="http://schemas.microsoft.com/office/drawing/2014/main" val="1656204324"/>
                    </a:ext>
                  </a:extLst>
                </a:gridCol>
                <a:gridCol w="817188">
                  <a:extLst>
                    <a:ext uri="{9D8B030D-6E8A-4147-A177-3AD203B41FA5}">
                      <a16:colId xmlns:a16="http://schemas.microsoft.com/office/drawing/2014/main" val="224110062"/>
                    </a:ext>
                  </a:extLst>
                </a:gridCol>
                <a:gridCol w="817188">
                  <a:extLst>
                    <a:ext uri="{9D8B030D-6E8A-4147-A177-3AD203B41FA5}">
                      <a16:colId xmlns:a16="http://schemas.microsoft.com/office/drawing/2014/main" val="2362618197"/>
                    </a:ext>
                  </a:extLst>
                </a:gridCol>
                <a:gridCol w="817188">
                  <a:extLst>
                    <a:ext uri="{9D8B030D-6E8A-4147-A177-3AD203B41FA5}">
                      <a16:colId xmlns:a16="http://schemas.microsoft.com/office/drawing/2014/main" val="1069799451"/>
                    </a:ext>
                  </a:extLst>
                </a:gridCol>
                <a:gridCol w="817188">
                  <a:extLst>
                    <a:ext uri="{9D8B030D-6E8A-4147-A177-3AD203B41FA5}">
                      <a16:colId xmlns:a16="http://schemas.microsoft.com/office/drawing/2014/main" val="2579294007"/>
                    </a:ext>
                  </a:extLst>
                </a:gridCol>
                <a:gridCol w="817188">
                  <a:extLst>
                    <a:ext uri="{9D8B030D-6E8A-4147-A177-3AD203B41FA5}">
                      <a16:colId xmlns:a16="http://schemas.microsoft.com/office/drawing/2014/main" val="1678510450"/>
                    </a:ext>
                  </a:extLst>
                </a:gridCol>
              </a:tblGrid>
              <a:tr h="251442">
                <a:tc>
                  <a:txBody>
                    <a:bodyPr/>
                    <a:lstStyle/>
                    <a:p>
                      <a:pPr algn="l" rtl="0" fontAlgn="ctr"/>
                      <a:r>
                        <a:rPr lang="en-ZA" sz="1200" u="none" strike="noStrike" dirty="0">
                          <a:effectLst/>
                          <a:latin typeface="Times New Roman" panose="02020603050405020304" pitchFamily="18" charset="0"/>
                          <a:cs typeface="Times New Roman" panose="02020603050405020304" pitchFamily="18" charset="0"/>
                        </a:rPr>
                        <a:t> </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ctr" rtl="0" fontAlgn="ctr"/>
                      <a:r>
                        <a:rPr lang="en-ZA" sz="1200" b="1" u="none" strike="noStrike" dirty="0">
                          <a:effectLst/>
                          <a:latin typeface="Times New Roman" panose="02020603050405020304" pitchFamily="18" charset="0"/>
                          <a:cs typeface="Times New Roman" panose="02020603050405020304" pitchFamily="18" charset="0"/>
                        </a:rPr>
                        <a:t> 2020/21 </a:t>
                      </a:r>
                      <a:endParaRPr lang="en-ZA"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ctr" rtl="0" fontAlgn="ctr"/>
                      <a:r>
                        <a:rPr lang="en-ZA" sz="1200" b="1" u="none" strike="noStrike" dirty="0">
                          <a:effectLst/>
                          <a:latin typeface="Times New Roman" panose="02020603050405020304" pitchFamily="18" charset="0"/>
                          <a:cs typeface="Times New Roman" panose="02020603050405020304" pitchFamily="18" charset="0"/>
                        </a:rPr>
                        <a:t> 2021/22 </a:t>
                      </a:r>
                      <a:endParaRPr lang="en-ZA"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ctr" rtl="0" fontAlgn="ctr"/>
                      <a:r>
                        <a:rPr lang="en-ZA" sz="1200" b="1" u="none" strike="noStrike" dirty="0">
                          <a:effectLst/>
                          <a:latin typeface="Times New Roman" panose="02020603050405020304" pitchFamily="18" charset="0"/>
                          <a:cs typeface="Times New Roman" panose="02020603050405020304" pitchFamily="18" charset="0"/>
                        </a:rPr>
                        <a:t> 2022/23 </a:t>
                      </a:r>
                      <a:endParaRPr lang="en-ZA"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ctr" rtl="0" fontAlgn="ctr"/>
                      <a:r>
                        <a:rPr lang="en-ZA" sz="1200" b="1" u="none" strike="noStrike" dirty="0">
                          <a:effectLst/>
                          <a:latin typeface="Times New Roman" panose="02020603050405020304" pitchFamily="18" charset="0"/>
                          <a:cs typeface="Times New Roman" panose="02020603050405020304" pitchFamily="18" charset="0"/>
                        </a:rPr>
                        <a:t> 2023/24 </a:t>
                      </a:r>
                      <a:endParaRPr lang="en-ZA"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ctr" rtl="0" fontAlgn="ctr"/>
                      <a:r>
                        <a:rPr lang="en-ZA" sz="1200" b="1" u="none" strike="noStrike" dirty="0">
                          <a:effectLst/>
                          <a:latin typeface="Times New Roman" panose="02020603050405020304" pitchFamily="18" charset="0"/>
                          <a:cs typeface="Times New Roman" panose="02020603050405020304" pitchFamily="18" charset="0"/>
                        </a:rPr>
                        <a:t> 2024/25 </a:t>
                      </a:r>
                      <a:endParaRPr lang="en-ZA"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extLst>
                  <a:ext uri="{0D108BD9-81ED-4DB2-BD59-A6C34878D82A}">
                    <a16:rowId xmlns:a16="http://schemas.microsoft.com/office/drawing/2014/main" val="2760979200"/>
                  </a:ext>
                </a:extLst>
              </a:tr>
              <a:tr h="251442">
                <a:tc rowSpan="3">
                  <a:txBody>
                    <a:bodyPr/>
                    <a:lstStyle/>
                    <a:p>
                      <a:pPr algn="l" rtl="0" fontAlgn="ctr"/>
                      <a:r>
                        <a:rPr lang="en-ZA" sz="1200" b="1" u="none" strike="noStrike" dirty="0">
                          <a:effectLst/>
                          <a:latin typeface="Times New Roman" panose="02020603050405020304" pitchFamily="18" charset="0"/>
                          <a:cs typeface="Times New Roman" panose="02020603050405020304" pitchFamily="18" charset="0"/>
                        </a:rPr>
                        <a:t> </a:t>
                      </a:r>
                      <a:r>
                        <a:rPr lang="en-ZA" sz="1200" b="0" u="none" strike="noStrike" dirty="0">
                          <a:effectLst/>
                          <a:latin typeface="Times New Roman" panose="02020603050405020304" pitchFamily="18" charset="0"/>
                          <a:cs typeface="Times New Roman" panose="02020603050405020304" pitchFamily="18" charset="0"/>
                        </a:rPr>
                        <a:t>Count  </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ctr" rtl="0" fontAlgn="ctr"/>
                      <a:r>
                        <a:rPr lang="en-ZA" sz="1200" b="1" u="none" strike="noStrike" dirty="0">
                          <a:effectLst/>
                          <a:latin typeface="Times New Roman" panose="02020603050405020304" pitchFamily="18" charset="0"/>
                          <a:cs typeface="Times New Roman" panose="02020603050405020304" pitchFamily="18" charset="0"/>
                        </a:rPr>
                        <a:t> Actual </a:t>
                      </a:r>
                      <a:endParaRPr lang="en-ZA"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ctr" rtl="0" fontAlgn="ctr"/>
                      <a:r>
                        <a:rPr lang="en-ZA" sz="1200" b="1" u="none" strike="noStrike" dirty="0">
                          <a:effectLst/>
                          <a:latin typeface="Times New Roman" panose="02020603050405020304" pitchFamily="18" charset="0"/>
                          <a:cs typeface="Times New Roman" panose="02020603050405020304" pitchFamily="18" charset="0"/>
                        </a:rPr>
                        <a:t> Revised </a:t>
                      </a:r>
                      <a:endParaRPr lang="en-ZA"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rowSpan="3" gridSpan="3">
                  <a:txBody>
                    <a:bodyPr/>
                    <a:lstStyle/>
                    <a:p>
                      <a:pPr algn="ctr" rtl="0" fontAlgn="ctr"/>
                      <a:r>
                        <a:rPr lang="en-ZA" sz="1200" b="1" u="none" strike="noStrike">
                          <a:effectLst/>
                          <a:latin typeface="Times New Roman" panose="02020603050405020304" pitchFamily="18" charset="0"/>
                          <a:cs typeface="Times New Roman" panose="02020603050405020304" pitchFamily="18" charset="0"/>
                        </a:rPr>
                        <a:t> Medium-term estimate  </a:t>
                      </a:r>
                      <a:endParaRPr lang="en-ZA" sz="1200" b="1" i="0" u="none" strike="noStrike">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rowSpan="3" hMerge="1">
                  <a:txBody>
                    <a:bodyPr/>
                    <a:lstStyle/>
                    <a:p>
                      <a:endParaRPr lang="en-US"/>
                    </a:p>
                  </a:txBody>
                  <a:tcPr/>
                </a:tc>
                <a:tc rowSpan="3" hMerge="1">
                  <a:txBody>
                    <a:bodyPr/>
                    <a:lstStyle/>
                    <a:p>
                      <a:endParaRPr lang="en-US"/>
                    </a:p>
                  </a:txBody>
                  <a:tcPr/>
                </a:tc>
                <a:extLst>
                  <a:ext uri="{0D108BD9-81ED-4DB2-BD59-A6C34878D82A}">
                    <a16:rowId xmlns:a16="http://schemas.microsoft.com/office/drawing/2014/main" val="1961662212"/>
                  </a:ext>
                </a:extLst>
              </a:tr>
              <a:tr h="251442">
                <a:tc vMerge="1">
                  <a:txBody>
                    <a:bodyPr/>
                    <a:lstStyle/>
                    <a:p>
                      <a:endParaRPr lang="en-US"/>
                    </a:p>
                  </a:txBody>
                  <a:tcPr/>
                </a:tc>
                <a:tc>
                  <a:txBody>
                    <a:bodyPr/>
                    <a:lstStyle/>
                    <a:p>
                      <a:pPr algn="ctr" rtl="0" fontAlgn="ctr"/>
                      <a:r>
                        <a:rPr lang="en-ZA" sz="1200" b="1" u="none" strike="noStrike" dirty="0">
                          <a:effectLst/>
                          <a:latin typeface="Times New Roman" panose="02020603050405020304" pitchFamily="18" charset="0"/>
                          <a:cs typeface="Times New Roman" panose="02020603050405020304" pitchFamily="18" charset="0"/>
                        </a:rPr>
                        <a:t> number </a:t>
                      </a:r>
                      <a:endParaRPr lang="en-ZA"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ctr" rtl="0" fontAlgn="ctr"/>
                      <a:r>
                        <a:rPr lang="en-ZA" sz="1200" b="1" u="none" strike="noStrike" dirty="0">
                          <a:effectLst/>
                          <a:latin typeface="Times New Roman" panose="02020603050405020304" pitchFamily="18" charset="0"/>
                          <a:cs typeface="Times New Roman" panose="02020603050405020304" pitchFamily="18" charset="0"/>
                        </a:rPr>
                        <a:t> number </a:t>
                      </a:r>
                      <a:endParaRPr lang="en-ZA"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002183824"/>
                  </a:ext>
                </a:extLst>
              </a:tr>
              <a:tr h="251442">
                <a:tc vMerge="1">
                  <a:txBody>
                    <a:bodyPr/>
                    <a:lstStyle/>
                    <a:p>
                      <a:endParaRPr lang="en-US"/>
                    </a:p>
                  </a:txBody>
                  <a:tcPr/>
                </a:tc>
                <a:tc>
                  <a:txBody>
                    <a:bodyPr/>
                    <a:lstStyle/>
                    <a:p>
                      <a:pPr algn="ctr" rtl="0" fontAlgn="ctr"/>
                      <a:r>
                        <a:rPr lang="en-ZA" sz="1200" b="1" u="none" strike="noStrike" dirty="0">
                          <a:effectLst/>
                          <a:latin typeface="Times New Roman" panose="02020603050405020304" pitchFamily="18" charset="0"/>
                          <a:cs typeface="Times New Roman" panose="02020603050405020304" pitchFamily="18" charset="0"/>
                        </a:rPr>
                        <a:t> of posts  </a:t>
                      </a:r>
                      <a:endParaRPr lang="en-ZA"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ctr" rtl="0" fontAlgn="ctr"/>
                      <a:r>
                        <a:rPr lang="en-ZA" sz="1200" b="1" u="none" strike="noStrike" dirty="0">
                          <a:effectLst/>
                          <a:latin typeface="Times New Roman" panose="02020603050405020304" pitchFamily="18" charset="0"/>
                          <a:cs typeface="Times New Roman" panose="02020603050405020304" pitchFamily="18" charset="0"/>
                        </a:rPr>
                        <a:t> of posts    </a:t>
                      </a:r>
                      <a:endParaRPr lang="en-ZA"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617252918"/>
                  </a:ext>
                </a:extLst>
              </a:tr>
              <a:tr h="251442">
                <a:tc>
                  <a:txBody>
                    <a:bodyPr/>
                    <a:lstStyle/>
                    <a:p>
                      <a:pPr algn="l" rtl="0" fontAlgn="ctr"/>
                      <a:r>
                        <a:rPr lang="en-ZA" sz="1200" u="none" strike="noStrike">
                          <a:effectLst/>
                          <a:latin typeface="Times New Roman" panose="02020603050405020304" pitchFamily="18" charset="0"/>
                          <a:cs typeface="Times New Roman" panose="02020603050405020304" pitchFamily="18" charset="0"/>
                        </a:rPr>
                        <a:t> 1 – 6 </a:t>
                      </a:r>
                      <a:endParaRPr lang="en-ZA"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dirty="0">
                          <a:effectLst/>
                          <a:latin typeface="Times New Roman" panose="02020603050405020304" pitchFamily="18" charset="0"/>
                          <a:cs typeface="Times New Roman" panose="02020603050405020304" pitchFamily="18" charset="0"/>
                        </a:rPr>
                        <a:t>568</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a:effectLst/>
                          <a:latin typeface="Times New Roman" panose="02020603050405020304" pitchFamily="18" charset="0"/>
                          <a:cs typeface="Times New Roman" panose="02020603050405020304" pitchFamily="18" charset="0"/>
                        </a:rPr>
                        <a:t>558</a:t>
                      </a:r>
                      <a:endParaRPr lang="en-ZA"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dirty="0">
                          <a:effectLst/>
                          <a:latin typeface="Times New Roman" panose="02020603050405020304" pitchFamily="18" charset="0"/>
                          <a:cs typeface="Times New Roman" panose="02020603050405020304" pitchFamily="18" charset="0"/>
                        </a:rPr>
                        <a:t>444</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dirty="0">
                          <a:effectLst/>
                          <a:latin typeface="Times New Roman" panose="02020603050405020304" pitchFamily="18" charset="0"/>
                          <a:cs typeface="Times New Roman" panose="02020603050405020304" pitchFamily="18" charset="0"/>
                        </a:rPr>
                        <a:t>440</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a:effectLst/>
                          <a:latin typeface="Times New Roman" panose="02020603050405020304" pitchFamily="18" charset="0"/>
                          <a:cs typeface="Times New Roman" panose="02020603050405020304" pitchFamily="18" charset="0"/>
                        </a:rPr>
                        <a:t>434</a:t>
                      </a:r>
                      <a:endParaRPr lang="en-ZA"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extLst>
                  <a:ext uri="{0D108BD9-81ED-4DB2-BD59-A6C34878D82A}">
                    <a16:rowId xmlns:a16="http://schemas.microsoft.com/office/drawing/2014/main" val="4021074348"/>
                  </a:ext>
                </a:extLst>
              </a:tr>
              <a:tr h="251442">
                <a:tc>
                  <a:txBody>
                    <a:bodyPr/>
                    <a:lstStyle/>
                    <a:p>
                      <a:pPr algn="l" rtl="0" fontAlgn="ctr"/>
                      <a:r>
                        <a:rPr lang="en-ZA" sz="1200" u="none" strike="noStrike">
                          <a:effectLst/>
                          <a:latin typeface="Times New Roman" panose="02020603050405020304" pitchFamily="18" charset="0"/>
                          <a:cs typeface="Times New Roman" panose="02020603050405020304" pitchFamily="18" charset="0"/>
                        </a:rPr>
                        <a:t> 7 – 10 </a:t>
                      </a:r>
                      <a:endParaRPr lang="en-ZA"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dirty="0">
                          <a:effectLst/>
                          <a:latin typeface="Times New Roman" panose="02020603050405020304" pitchFamily="18" charset="0"/>
                          <a:cs typeface="Times New Roman" panose="02020603050405020304" pitchFamily="18" charset="0"/>
                        </a:rPr>
                        <a:t>631</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a:effectLst/>
                          <a:latin typeface="Times New Roman" panose="02020603050405020304" pitchFamily="18" charset="0"/>
                          <a:cs typeface="Times New Roman" panose="02020603050405020304" pitchFamily="18" charset="0"/>
                        </a:rPr>
                        <a:t>580</a:t>
                      </a:r>
                      <a:endParaRPr lang="en-ZA"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a:effectLst/>
                          <a:latin typeface="Times New Roman" panose="02020603050405020304" pitchFamily="18" charset="0"/>
                          <a:cs typeface="Times New Roman" panose="02020603050405020304" pitchFamily="18" charset="0"/>
                        </a:rPr>
                        <a:t>509</a:t>
                      </a:r>
                      <a:endParaRPr lang="en-ZA"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dirty="0">
                          <a:effectLst/>
                          <a:latin typeface="Times New Roman" panose="02020603050405020304" pitchFamily="18" charset="0"/>
                          <a:cs typeface="Times New Roman" panose="02020603050405020304" pitchFamily="18" charset="0"/>
                        </a:rPr>
                        <a:t>492</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a:effectLst/>
                          <a:latin typeface="Times New Roman" panose="02020603050405020304" pitchFamily="18" charset="0"/>
                          <a:cs typeface="Times New Roman" panose="02020603050405020304" pitchFamily="18" charset="0"/>
                        </a:rPr>
                        <a:t>492</a:t>
                      </a:r>
                      <a:endParaRPr lang="en-ZA"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extLst>
                  <a:ext uri="{0D108BD9-81ED-4DB2-BD59-A6C34878D82A}">
                    <a16:rowId xmlns:a16="http://schemas.microsoft.com/office/drawing/2014/main" val="1760633446"/>
                  </a:ext>
                </a:extLst>
              </a:tr>
              <a:tr h="251442">
                <a:tc>
                  <a:txBody>
                    <a:bodyPr/>
                    <a:lstStyle/>
                    <a:p>
                      <a:pPr algn="l" rtl="0" fontAlgn="ctr"/>
                      <a:r>
                        <a:rPr lang="en-ZA" sz="1200" u="none" strike="noStrike">
                          <a:effectLst/>
                          <a:latin typeface="Times New Roman" panose="02020603050405020304" pitchFamily="18" charset="0"/>
                          <a:cs typeface="Times New Roman" panose="02020603050405020304" pitchFamily="18" charset="0"/>
                        </a:rPr>
                        <a:t> 11 – 12 </a:t>
                      </a:r>
                      <a:endParaRPr lang="en-ZA"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dirty="0">
                          <a:effectLst/>
                          <a:latin typeface="Times New Roman" panose="02020603050405020304" pitchFamily="18" charset="0"/>
                          <a:cs typeface="Times New Roman" panose="02020603050405020304" pitchFamily="18" charset="0"/>
                        </a:rPr>
                        <a:t>171</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a:effectLst/>
                          <a:latin typeface="Times New Roman" panose="02020603050405020304" pitchFamily="18" charset="0"/>
                          <a:cs typeface="Times New Roman" panose="02020603050405020304" pitchFamily="18" charset="0"/>
                        </a:rPr>
                        <a:t>160</a:t>
                      </a:r>
                      <a:endParaRPr lang="en-ZA"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a:effectLst/>
                          <a:latin typeface="Times New Roman" panose="02020603050405020304" pitchFamily="18" charset="0"/>
                          <a:cs typeface="Times New Roman" panose="02020603050405020304" pitchFamily="18" charset="0"/>
                        </a:rPr>
                        <a:t>140</a:t>
                      </a:r>
                      <a:endParaRPr lang="en-ZA"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dirty="0">
                          <a:effectLst/>
                          <a:latin typeface="Times New Roman" panose="02020603050405020304" pitchFamily="18" charset="0"/>
                          <a:cs typeface="Times New Roman" panose="02020603050405020304" pitchFamily="18" charset="0"/>
                        </a:rPr>
                        <a:t>137</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a:effectLst/>
                          <a:latin typeface="Times New Roman" panose="02020603050405020304" pitchFamily="18" charset="0"/>
                          <a:cs typeface="Times New Roman" panose="02020603050405020304" pitchFamily="18" charset="0"/>
                        </a:rPr>
                        <a:t>137</a:t>
                      </a:r>
                      <a:endParaRPr lang="en-ZA"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extLst>
                  <a:ext uri="{0D108BD9-81ED-4DB2-BD59-A6C34878D82A}">
                    <a16:rowId xmlns:a16="http://schemas.microsoft.com/office/drawing/2014/main" val="2841477757"/>
                  </a:ext>
                </a:extLst>
              </a:tr>
              <a:tr h="251442">
                <a:tc>
                  <a:txBody>
                    <a:bodyPr/>
                    <a:lstStyle/>
                    <a:p>
                      <a:pPr algn="l" rtl="0" fontAlgn="ctr"/>
                      <a:r>
                        <a:rPr lang="en-ZA" sz="1200" u="none" strike="noStrike">
                          <a:effectLst/>
                          <a:latin typeface="Times New Roman" panose="02020603050405020304" pitchFamily="18" charset="0"/>
                          <a:cs typeface="Times New Roman" panose="02020603050405020304" pitchFamily="18" charset="0"/>
                        </a:rPr>
                        <a:t> 13 – 16 </a:t>
                      </a:r>
                      <a:endParaRPr lang="en-ZA"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dirty="0">
                          <a:effectLst/>
                          <a:latin typeface="Times New Roman" panose="02020603050405020304" pitchFamily="18" charset="0"/>
                          <a:cs typeface="Times New Roman" panose="02020603050405020304" pitchFamily="18" charset="0"/>
                        </a:rPr>
                        <a:t>112</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a:effectLst/>
                          <a:latin typeface="Times New Roman" panose="02020603050405020304" pitchFamily="18" charset="0"/>
                          <a:cs typeface="Times New Roman" panose="02020603050405020304" pitchFamily="18" charset="0"/>
                        </a:rPr>
                        <a:t>110</a:t>
                      </a:r>
                      <a:endParaRPr lang="en-ZA"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ctr" rtl="0" fontAlgn="ctr"/>
                      <a:r>
                        <a:rPr lang="en-ZA" sz="1200" u="none" strike="noStrike">
                          <a:effectLst/>
                          <a:latin typeface="Times New Roman" panose="02020603050405020304" pitchFamily="18" charset="0"/>
                          <a:cs typeface="Times New Roman" panose="02020603050405020304" pitchFamily="18" charset="0"/>
                        </a:rPr>
                        <a:t>103</a:t>
                      </a:r>
                      <a:endParaRPr lang="en-ZA"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dirty="0">
                          <a:effectLst/>
                          <a:latin typeface="Times New Roman" panose="02020603050405020304" pitchFamily="18" charset="0"/>
                          <a:cs typeface="Times New Roman" panose="02020603050405020304" pitchFamily="18" charset="0"/>
                        </a:rPr>
                        <a:t>102</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a:effectLst/>
                          <a:latin typeface="Times New Roman" panose="02020603050405020304" pitchFamily="18" charset="0"/>
                          <a:cs typeface="Times New Roman" panose="02020603050405020304" pitchFamily="18" charset="0"/>
                        </a:rPr>
                        <a:t>102</a:t>
                      </a:r>
                      <a:endParaRPr lang="en-ZA"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extLst>
                  <a:ext uri="{0D108BD9-81ED-4DB2-BD59-A6C34878D82A}">
                    <a16:rowId xmlns:a16="http://schemas.microsoft.com/office/drawing/2014/main" val="1449523541"/>
                  </a:ext>
                </a:extLst>
              </a:tr>
              <a:tr h="251442">
                <a:tc>
                  <a:txBody>
                    <a:bodyPr/>
                    <a:lstStyle/>
                    <a:p>
                      <a:pPr algn="l" rtl="0" fontAlgn="ctr"/>
                      <a:r>
                        <a:rPr lang="en-ZA" sz="1200" u="none" strike="noStrike">
                          <a:effectLst/>
                          <a:latin typeface="Times New Roman" panose="02020603050405020304" pitchFamily="18" charset="0"/>
                          <a:cs typeface="Times New Roman" panose="02020603050405020304" pitchFamily="18" charset="0"/>
                        </a:rPr>
                        <a:t> Other </a:t>
                      </a:r>
                      <a:endParaRPr lang="en-ZA"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dirty="0">
                          <a:effectLst/>
                          <a:latin typeface="Times New Roman" panose="02020603050405020304" pitchFamily="18" charset="0"/>
                          <a:cs typeface="Times New Roman" panose="02020603050405020304" pitchFamily="18" charset="0"/>
                        </a:rPr>
                        <a:t>2</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a:effectLst/>
                          <a:latin typeface="Times New Roman" panose="02020603050405020304" pitchFamily="18" charset="0"/>
                          <a:cs typeface="Times New Roman" panose="02020603050405020304" pitchFamily="18" charset="0"/>
                        </a:rPr>
                        <a:t>2</a:t>
                      </a:r>
                      <a:endParaRPr lang="en-ZA"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a:effectLst/>
                          <a:latin typeface="Times New Roman" panose="02020603050405020304" pitchFamily="18" charset="0"/>
                          <a:cs typeface="Times New Roman" panose="02020603050405020304" pitchFamily="18" charset="0"/>
                        </a:rPr>
                        <a:t>2</a:t>
                      </a:r>
                      <a:endParaRPr lang="en-ZA"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dirty="0">
                          <a:effectLst/>
                          <a:latin typeface="Times New Roman" panose="02020603050405020304" pitchFamily="18" charset="0"/>
                          <a:cs typeface="Times New Roman" panose="02020603050405020304" pitchFamily="18" charset="0"/>
                        </a:rPr>
                        <a:t>2</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dirty="0">
                          <a:effectLst/>
                          <a:latin typeface="Times New Roman" panose="02020603050405020304" pitchFamily="18" charset="0"/>
                          <a:cs typeface="Times New Roman" panose="02020603050405020304" pitchFamily="18" charset="0"/>
                        </a:rPr>
                        <a:t>2</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extLst>
                  <a:ext uri="{0D108BD9-81ED-4DB2-BD59-A6C34878D82A}">
                    <a16:rowId xmlns:a16="http://schemas.microsoft.com/office/drawing/2014/main" val="3642542703"/>
                  </a:ext>
                </a:extLst>
              </a:tr>
              <a:tr h="251442">
                <a:tc>
                  <a:txBody>
                    <a:bodyPr/>
                    <a:lstStyle/>
                    <a:p>
                      <a:pPr algn="l" rtl="0" fontAlgn="ctr"/>
                      <a:r>
                        <a:rPr lang="en-ZA" sz="1200" b="1" u="none" strike="noStrike" dirty="0">
                          <a:effectLst/>
                          <a:latin typeface="Times New Roman" panose="02020603050405020304" pitchFamily="18" charset="0"/>
                          <a:cs typeface="Times New Roman" panose="02020603050405020304" pitchFamily="18" charset="0"/>
                        </a:rPr>
                        <a:t> Total </a:t>
                      </a:r>
                      <a:endParaRPr lang="en-ZA"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b="1" u="none" strike="noStrike" dirty="0">
                          <a:effectLst/>
                          <a:latin typeface="Times New Roman" panose="02020603050405020304" pitchFamily="18" charset="0"/>
                          <a:cs typeface="Times New Roman" panose="02020603050405020304" pitchFamily="18" charset="0"/>
                        </a:rPr>
                        <a:t>1 484</a:t>
                      </a:r>
                      <a:endParaRPr lang="en-ZA"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b="1" u="none" strike="noStrike" dirty="0">
                          <a:effectLst/>
                          <a:latin typeface="Times New Roman" panose="02020603050405020304" pitchFamily="18" charset="0"/>
                          <a:cs typeface="Times New Roman" panose="02020603050405020304" pitchFamily="18" charset="0"/>
                        </a:rPr>
                        <a:t>1 410</a:t>
                      </a:r>
                      <a:endParaRPr lang="en-ZA"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b="1" u="none" strike="noStrike" dirty="0">
                          <a:effectLst/>
                          <a:latin typeface="Times New Roman" panose="02020603050405020304" pitchFamily="18" charset="0"/>
                          <a:cs typeface="Times New Roman" panose="02020603050405020304" pitchFamily="18" charset="0"/>
                        </a:rPr>
                        <a:t>1 198</a:t>
                      </a:r>
                      <a:endParaRPr lang="en-ZA"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b="1" u="none" strike="noStrike" dirty="0">
                          <a:effectLst/>
                          <a:latin typeface="Times New Roman" panose="02020603050405020304" pitchFamily="18" charset="0"/>
                          <a:cs typeface="Times New Roman" panose="02020603050405020304" pitchFamily="18" charset="0"/>
                        </a:rPr>
                        <a:t>1 173</a:t>
                      </a:r>
                      <a:endParaRPr lang="en-ZA"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b="1" u="none" strike="noStrike" dirty="0">
                          <a:effectLst/>
                          <a:latin typeface="Times New Roman" panose="02020603050405020304" pitchFamily="18" charset="0"/>
                          <a:cs typeface="Times New Roman" panose="02020603050405020304" pitchFamily="18" charset="0"/>
                        </a:rPr>
                        <a:t>1 167</a:t>
                      </a:r>
                      <a:endParaRPr lang="en-ZA"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extLst>
                  <a:ext uri="{0D108BD9-81ED-4DB2-BD59-A6C34878D82A}">
                    <a16:rowId xmlns:a16="http://schemas.microsoft.com/office/drawing/2014/main" val="2984459637"/>
                  </a:ext>
                </a:extLst>
              </a:tr>
              <a:tr h="251442">
                <a:tc rowSpan="2">
                  <a:txBody>
                    <a:bodyPr/>
                    <a:lstStyle/>
                    <a:p>
                      <a:pPr algn="l" rtl="0" fontAlgn="ctr"/>
                      <a:r>
                        <a:rPr lang="en-ZA" sz="1200" u="none" strike="noStrike">
                          <a:effectLst/>
                          <a:latin typeface="Times New Roman" panose="02020603050405020304" pitchFamily="18" charset="0"/>
                          <a:cs typeface="Times New Roman" panose="02020603050405020304" pitchFamily="18" charset="0"/>
                        </a:rPr>
                        <a:t> R million  </a:t>
                      </a:r>
                      <a:endParaRPr lang="en-ZA" sz="1200" b="1" i="0" u="none" strike="noStrike">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ctr" rtl="0" fontAlgn="ctr"/>
                      <a:r>
                        <a:rPr lang="en-ZA" sz="1200" b="1" u="none" strike="noStrike" dirty="0">
                          <a:effectLst/>
                          <a:latin typeface="Times New Roman" panose="02020603050405020304" pitchFamily="18" charset="0"/>
                          <a:cs typeface="Times New Roman" panose="02020603050405020304" pitchFamily="18" charset="0"/>
                        </a:rPr>
                        <a:t> Actual </a:t>
                      </a:r>
                      <a:endParaRPr lang="en-ZA"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ctr" rtl="0" fontAlgn="ctr"/>
                      <a:r>
                        <a:rPr lang="en-ZA" sz="1200" b="1" u="none" strike="noStrike" dirty="0">
                          <a:effectLst/>
                          <a:latin typeface="Times New Roman" panose="02020603050405020304" pitchFamily="18" charset="0"/>
                          <a:cs typeface="Times New Roman" panose="02020603050405020304" pitchFamily="18" charset="0"/>
                        </a:rPr>
                        <a:t> Revised </a:t>
                      </a:r>
                      <a:endParaRPr lang="en-ZA"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rowSpan="2" gridSpan="3">
                  <a:txBody>
                    <a:bodyPr/>
                    <a:lstStyle/>
                    <a:p>
                      <a:pPr algn="ctr" rtl="0" fontAlgn="ctr"/>
                      <a:r>
                        <a:rPr lang="en-ZA" sz="1200" b="1" u="none" strike="noStrike" dirty="0">
                          <a:effectLst/>
                          <a:latin typeface="Times New Roman" panose="02020603050405020304" pitchFamily="18" charset="0"/>
                          <a:cs typeface="Times New Roman" panose="02020603050405020304" pitchFamily="18" charset="0"/>
                        </a:rPr>
                        <a:t> Medium-term estimate  </a:t>
                      </a:r>
                      <a:endParaRPr lang="en-ZA"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3331185689"/>
                  </a:ext>
                </a:extLst>
              </a:tr>
              <a:tr h="251442">
                <a:tc vMerge="1">
                  <a:txBody>
                    <a:bodyPr/>
                    <a:lstStyle/>
                    <a:p>
                      <a:endParaRPr lang="en-US"/>
                    </a:p>
                  </a:txBody>
                  <a:tcPr/>
                </a:tc>
                <a:tc>
                  <a:txBody>
                    <a:bodyPr/>
                    <a:lstStyle/>
                    <a:p>
                      <a:pPr algn="ctr" rtl="0" fontAlgn="ctr"/>
                      <a:r>
                        <a:rPr lang="en-ZA" sz="1200" b="1" u="none" strike="noStrike" dirty="0">
                          <a:effectLst/>
                          <a:latin typeface="Times New Roman" panose="02020603050405020304" pitchFamily="18" charset="0"/>
                          <a:cs typeface="Times New Roman" panose="02020603050405020304" pitchFamily="18" charset="0"/>
                        </a:rPr>
                        <a:t> cost </a:t>
                      </a:r>
                      <a:endParaRPr lang="en-ZA"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ctr" rtl="0" fontAlgn="ctr"/>
                      <a:r>
                        <a:rPr lang="en-ZA" sz="1200" b="1" u="none" strike="noStrike" dirty="0">
                          <a:effectLst/>
                          <a:latin typeface="Times New Roman" panose="02020603050405020304" pitchFamily="18" charset="0"/>
                          <a:cs typeface="Times New Roman" panose="02020603050405020304" pitchFamily="18" charset="0"/>
                        </a:rPr>
                        <a:t> cost </a:t>
                      </a:r>
                      <a:endParaRPr lang="en-ZA"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714061995"/>
                  </a:ext>
                </a:extLst>
              </a:tr>
              <a:tr h="251442">
                <a:tc>
                  <a:txBody>
                    <a:bodyPr/>
                    <a:lstStyle/>
                    <a:p>
                      <a:pPr algn="l" rtl="0" fontAlgn="ctr"/>
                      <a:r>
                        <a:rPr lang="en-ZA" sz="1200" u="none" strike="noStrike">
                          <a:effectLst/>
                          <a:latin typeface="Times New Roman" panose="02020603050405020304" pitchFamily="18" charset="0"/>
                          <a:cs typeface="Times New Roman" panose="02020603050405020304" pitchFamily="18" charset="0"/>
                        </a:rPr>
                        <a:t> 1 – 6 </a:t>
                      </a:r>
                      <a:endParaRPr lang="en-ZA"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a:effectLst/>
                          <a:latin typeface="Times New Roman" panose="02020603050405020304" pitchFamily="18" charset="0"/>
                          <a:cs typeface="Times New Roman" panose="02020603050405020304" pitchFamily="18" charset="0"/>
                        </a:rPr>
                        <a:t>175</a:t>
                      </a:r>
                      <a:endParaRPr lang="en-ZA"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dirty="0">
                          <a:effectLst/>
                          <a:latin typeface="Times New Roman" panose="02020603050405020304" pitchFamily="18" charset="0"/>
                          <a:cs typeface="Times New Roman" panose="02020603050405020304" pitchFamily="18" charset="0"/>
                        </a:rPr>
                        <a:t>182</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a:effectLst/>
                          <a:latin typeface="Times New Roman" panose="02020603050405020304" pitchFamily="18" charset="0"/>
                          <a:cs typeface="Times New Roman" panose="02020603050405020304" pitchFamily="18" charset="0"/>
                        </a:rPr>
                        <a:t>140</a:t>
                      </a:r>
                      <a:endParaRPr lang="en-ZA"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dirty="0">
                          <a:effectLst/>
                          <a:latin typeface="Times New Roman" panose="02020603050405020304" pitchFamily="18" charset="0"/>
                          <a:cs typeface="Times New Roman" panose="02020603050405020304" pitchFamily="18" charset="0"/>
                        </a:rPr>
                        <a:t>134</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dirty="0">
                          <a:effectLst/>
                          <a:latin typeface="Times New Roman" panose="02020603050405020304" pitchFamily="18" charset="0"/>
                          <a:cs typeface="Times New Roman" panose="02020603050405020304" pitchFamily="18" charset="0"/>
                        </a:rPr>
                        <a:t>139</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extLst>
                  <a:ext uri="{0D108BD9-81ED-4DB2-BD59-A6C34878D82A}">
                    <a16:rowId xmlns:a16="http://schemas.microsoft.com/office/drawing/2014/main" val="1706237482"/>
                  </a:ext>
                </a:extLst>
              </a:tr>
              <a:tr h="251442">
                <a:tc>
                  <a:txBody>
                    <a:bodyPr/>
                    <a:lstStyle/>
                    <a:p>
                      <a:pPr algn="l" rtl="0" fontAlgn="ctr"/>
                      <a:r>
                        <a:rPr lang="en-ZA" sz="1200" u="none" strike="noStrike">
                          <a:effectLst/>
                          <a:latin typeface="Times New Roman" panose="02020603050405020304" pitchFamily="18" charset="0"/>
                          <a:cs typeface="Times New Roman" panose="02020603050405020304" pitchFamily="18" charset="0"/>
                        </a:rPr>
                        <a:t> 7 – 10 </a:t>
                      </a:r>
                      <a:endParaRPr lang="en-ZA"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a:effectLst/>
                          <a:latin typeface="Times New Roman" panose="02020603050405020304" pitchFamily="18" charset="0"/>
                          <a:cs typeface="Times New Roman" panose="02020603050405020304" pitchFamily="18" charset="0"/>
                        </a:rPr>
                        <a:t>439</a:t>
                      </a:r>
                      <a:endParaRPr lang="en-ZA"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dirty="0">
                          <a:effectLst/>
                          <a:latin typeface="Times New Roman" panose="02020603050405020304" pitchFamily="18" charset="0"/>
                          <a:cs typeface="Times New Roman" panose="02020603050405020304" pitchFamily="18" charset="0"/>
                        </a:rPr>
                        <a:t>406</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a:effectLst/>
                          <a:latin typeface="Times New Roman" panose="02020603050405020304" pitchFamily="18" charset="0"/>
                          <a:cs typeface="Times New Roman" panose="02020603050405020304" pitchFamily="18" charset="0"/>
                        </a:rPr>
                        <a:t>362</a:t>
                      </a:r>
                      <a:endParaRPr lang="en-ZA"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a:effectLst/>
                          <a:latin typeface="Times New Roman" panose="02020603050405020304" pitchFamily="18" charset="0"/>
                          <a:cs typeface="Times New Roman" panose="02020603050405020304" pitchFamily="18" charset="0"/>
                        </a:rPr>
                        <a:t>344</a:t>
                      </a:r>
                      <a:endParaRPr lang="en-ZA"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dirty="0">
                          <a:effectLst/>
                          <a:latin typeface="Times New Roman" panose="02020603050405020304" pitchFamily="18" charset="0"/>
                          <a:cs typeface="Times New Roman" panose="02020603050405020304" pitchFamily="18" charset="0"/>
                        </a:rPr>
                        <a:t>360</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extLst>
                  <a:ext uri="{0D108BD9-81ED-4DB2-BD59-A6C34878D82A}">
                    <a16:rowId xmlns:a16="http://schemas.microsoft.com/office/drawing/2014/main" val="2832211344"/>
                  </a:ext>
                </a:extLst>
              </a:tr>
              <a:tr h="251442">
                <a:tc>
                  <a:txBody>
                    <a:bodyPr/>
                    <a:lstStyle/>
                    <a:p>
                      <a:pPr algn="l" rtl="0" fontAlgn="ctr"/>
                      <a:r>
                        <a:rPr lang="en-ZA" sz="1200" u="none" strike="noStrike">
                          <a:effectLst/>
                          <a:latin typeface="Times New Roman" panose="02020603050405020304" pitchFamily="18" charset="0"/>
                          <a:cs typeface="Times New Roman" panose="02020603050405020304" pitchFamily="18" charset="0"/>
                        </a:rPr>
                        <a:t> 11 – 12 </a:t>
                      </a:r>
                      <a:endParaRPr lang="en-ZA"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a:effectLst/>
                          <a:latin typeface="Times New Roman" panose="02020603050405020304" pitchFamily="18" charset="0"/>
                          <a:cs typeface="Times New Roman" panose="02020603050405020304" pitchFamily="18" charset="0"/>
                        </a:rPr>
                        <a:t>165</a:t>
                      </a:r>
                      <a:endParaRPr lang="en-ZA"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dirty="0">
                          <a:effectLst/>
                          <a:latin typeface="Times New Roman" panose="02020603050405020304" pitchFamily="18" charset="0"/>
                          <a:cs typeface="Times New Roman" panose="02020603050405020304" pitchFamily="18" charset="0"/>
                        </a:rPr>
                        <a:t>158</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dirty="0">
                          <a:effectLst/>
                          <a:latin typeface="Times New Roman" panose="02020603050405020304" pitchFamily="18" charset="0"/>
                          <a:cs typeface="Times New Roman" panose="02020603050405020304" pitchFamily="18" charset="0"/>
                        </a:rPr>
                        <a:t>139</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a:effectLst/>
                          <a:latin typeface="Times New Roman" panose="02020603050405020304" pitchFamily="18" charset="0"/>
                          <a:cs typeface="Times New Roman" panose="02020603050405020304" pitchFamily="18" charset="0"/>
                        </a:rPr>
                        <a:t>135</a:t>
                      </a:r>
                      <a:endParaRPr lang="en-ZA"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dirty="0">
                          <a:effectLst/>
                          <a:latin typeface="Times New Roman" panose="02020603050405020304" pitchFamily="18" charset="0"/>
                          <a:cs typeface="Times New Roman" panose="02020603050405020304" pitchFamily="18" charset="0"/>
                        </a:rPr>
                        <a:t>141</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extLst>
                  <a:ext uri="{0D108BD9-81ED-4DB2-BD59-A6C34878D82A}">
                    <a16:rowId xmlns:a16="http://schemas.microsoft.com/office/drawing/2014/main" val="3370362701"/>
                  </a:ext>
                </a:extLst>
              </a:tr>
              <a:tr h="251442">
                <a:tc>
                  <a:txBody>
                    <a:bodyPr/>
                    <a:lstStyle/>
                    <a:p>
                      <a:pPr algn="l" rtl="0" fontAlgn="ctr"/>
                      <a:r>
                        <a:rPr lang="en-ZA" sz="1200" u="none" strike="noStrike">
                          <a:effectLst/>
                          <a:latin typeface="Times New Roman" panose="02020603050405020304" pitchFamily="18" charset="0"/>
                          <a:cs typeface="Times New Roman" panose="02020603050405020304" pitchFamily="18" charset="0"/>
                        </a:rPr>
                        <a:t> 13 – 16 </a:t>
                      </a:r>
                      <a:endParaRPr lang="en-ZA"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a:effectLst/>
                          <a:latin typeface="Times New Roman" panose="02020603050405020304" pitchFamily="18" charset="0"/>
                          <a:cs typeface="Times New Roman" panose="02020603050405020304" pitchFamily="18" charset="0"/>
                        </a:rPr>
                        <a:t>144</a:t>
                      </a:r>
                      <a:endParaRPr lang="en-ZA"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a:effectLst/>
                          <a:latin typeface="Times New Roman" panose="02020603050405020304" pitchFamily="18" charset="0"/>
                          <a:cs typeface="Times New Roman" panose="02020603050405020304" pitchFamily="18" charset="0"/>
                        </a:rPr>
                        <a:t>147</a:t>
                      </a:r>
                      <a:endParaRPr lang="en-ZA"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dirty="0">
                          <a:effectLst/>
                          <a:latin typeface="Times New Roman" panose="02020603050405020304" pitchFamily="18" charset="0"/>
                          <a:cs typeface="Times New Roman" panose="02020603050405020304" pitchFamily="18" charset="0"/>
                        </a:rPr>
                        <a:t>140</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a:effectLst/>
                          <a:latin typeface="Times New Roman" panose="02020603050405020304" pitchFamily="18" charset="0"/>
                          <a:cs typeface="Times New Roman" panose="02020603050405020304" pitchFamily="18" charset="0"/>
                        </a:rPr>
                        <a:t>141</a:t>
                      </a:r>
                      <a:endParaRPr lang="en-ZA"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dirty="0">
                          <a:effectLst/>
                          <a:latin typeface="Times New Roman" panose="02020603050405020304" pitchFamily="18" charset="0"/>
                          <a:cs typeface="Times New Roman" panose="02020603050405020304" pitchFamily="18" charset="0"/>
                        </a:rPr>
                        <a:t>148</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extLst>
                  <a:ext uri="{0D108BD9-81ED-4DB2-BD59-A6C34878D82A}">
                    <a16:rowId xmlns:a16="http://schemas.microsoft.com/office/drawing/2014/main" val="3166929075"/>
                  </a:ext>
                </a:extLst>
              </a:tr>
              <a:tr h="251442">
                <a:tc>
                  <a:txBody>
                    <a:bodyPr/>
                    <a:lstStyle/>
                    <a:p>
                      <a:pPr algn="l" rtl="0" fontAlgn="ctr"/>
                      <a:r>
                        <a:rPr lang="en-ZA" sz="1200" u="none" strike="noStrike">
                          <a:effectLst/>
                          <a:latin typeface="Times New Roman" panose="02020603050405020304" pitchFamily="18" charset="0"/>
                          <a:cs typeface="Times New Roman" panose="02020603050405020304" pitchFamily="18" charset="0"/>
                        </a:rPr>
                        <a:t> Other </a:t>
                      </a:r>
                      <a:endParaRPr lang="en-ZA"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a:effectLst/>
                          <a:latin typeface="Times New Roman" panose="02020603050405020304" pitchFamily="18" charset="0"/>
                          <a:cs typeface="Times New Roman" panose="02020603050405020304" pitchFamily="18" charset="0"/>
                        </a:rPr>
                        <a:t>6</a:t>
                      </a:r>
                      <a:endParaRPr lang="en-ZA"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a:effectLst/>
                          <a:latin typeface="Times New Roman" panose="02020603050405020304" pitchFamily="18" charset="0"/>
                          <a:cs typeface="Times New Roman" panose="02020603050405020304" pitchFamily="18" charset="0"/>
                        </a:rPr>
                        <a:t>6</a:t>
                      </a:r>
                      <a:endParaRPr lang="en-ZA" sz="1200" b="0" i="0" u="none" strike="noStrike">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dirty="0">
                          <a:effectLst/>
                          <a:latin typeface="Times New Roman" panose="02020603050405020304" pitchFamily="18" charset="0"/>
                          <a:cs typeface="Times New Roman" panose="02020603050405020304" pitchFamily="18" charset="0"/>
                        </a:rPr>
                        <a:t>6</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dirty="0">
                          <a:effectLst/>
                          <a:latin typeface="Times New Roman" panose="02020603050405020304" pitchFamily="18" charset="0"/>
                          <a:cs typeface="Times New Roman" panose="02020603050405020304" pitchFamily="18" charset="0"/>
                        </a:rPr>
                        <a:t>6</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dirty="0">
                          <a:effectLst/>
                          <a:latin typeface="Times New Roman" panose="02020603050405020304" pitchFamily="18" charset="0"/>
                          <a:cs typeface="Times New Roman" panose="02020603050405020304" pitchFamily="18" charset="0"/>
                        </a:rPr>
                        <a:t>6</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extLst>
                  <a:ext uri="{0D108BD9-81ED-4DB2-BD59-A6C34878D82A}">
                    <a16:rowId xmlns:a16="http://schemas.microsoft.com/office/drawing/2014/main" val="1835263826"/>
                  </a:ext>
                </a:extLst>
              </a:tr>
              <a:tr h="251442">
                <a:tc>
                  <a:txBody>
                    <a:bodyPr/>
                    <a:lstStyle/>
                    <a:p>
                      <a:pPr algn="l" rtl="0" fontAlgn="ctr"/>
                      <a:r>
                        <a:rPr lang="en-ZA" sz="1200" u="none" strike="noStrike" dirty="0">
                          <a:effectLst/>
                          <a:latin typeface="Times New Roman" panose="02020603050405020304" pitchFamily="18" charset="0"/>
                          <a:cs typeface="Times New Roman" panose="02020603050405020304" pitchFamily="18" charset="0"/>
                        </a:rPr>
                        <a:t> Total </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dirty="0">
                          <a:effectLst/>
                          <a:latin typeface="Times New Roman" panose="02020603050405020304" pitchFamily="18" charset="0"/>
                          <a:cs typeface="Times New Roman" panose="02020603050405020304" pitchFamily="18" charset="0"/>
                        </a:rPr>
                        <a:t>927</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dirty="0">
                          <a:effectLst/>
                          <a:latin typeface="Times New Roman" panose="02020603050405020304" pitchFamily="18" charset="0"/>
                          <a:cs typeface="Times New Roman" panose="02020603050405020304" pitchFamily="18" charset="0"/>
                        </a:rPr>
                        <a:t>899</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dirty="0">
                          <a:effectLst/>
                          <a:latin typeface="Times New Roman" panose="02020603050405020304" pitchFamily="18" charset="0"/>
                          <a:cs typeface="Times New Roman" panose="02020603050405020304" pitchFamily="18" charset="0"/>
                        </a:rPr>
                        <a:t>787</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dirty="0">
                          <a:effectLst/>
                          <a:latin typeface="Times New Roman" panose="02020603050405020304" pitchFamily="18" charset="0"/>
                          <a:cs typeface="Times New Roman" panose="02020603050405020304" pitchFamily="18" charset="0"/>
                        </a:rPr>
                        <a:t>760</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tc>
                  <a:txBody>
                    <a:bodyPr/>
                    <a:lstStyle/>
                    <a:p>
                      <a:pPr algn="l" rtl="0" fontAlgn="ctr"/>
                      <a:r>
                        <a:rPr lang="en-ZA" sz="1200" u="none" strike="noStrike" dirty="0">
                          <a:effectLst/>
                          <a:latin typeface="Times New Roman" panose="02020603050405020304" pitchFamily="18" charset="0"/>
                          <a:cs typeface="Times New Roman" panose="02020603050405020304" pitchFamily="18" charset="0"/>
                        </a:rPr>
                        <a:t>794</a:t>
                      </a:r>
                      <a:endParaRPr lang="en-ZA"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429" marR="9429" marT="9429" marB="0" anchor="ctr"/>
                </a:tc>
                <a:extLst>
                  <a:ext uri="{0D108BD9-81ED-4DB2-BD59-A6C34878D82A}">
                    <a16:rowId xmlns:a16="http://schemas.microsoft.com/office/drawing/2014/main" val="3083883411"/>
                  </a:ext>
                </a:extLst>
              </a:tr>
            </a:tbl>
          </a:graphicData>
        </a:graphic>
      </p:graphicFrame>
      <p:sp>
        <p:nvSpPr>
          <p:cNvPr id="4" name="Slide Number Placeholder 3">
            <a:extLst>
              <a:ext uri="{FF2B5EF4-FFF2-40B4-BE49-F238E27FC236}">
                <a16:creationId xmlns:a16="http://schemas.microsoft.com/office/drawing/2014/main" id="{24E54392-38DA-B0E7-CBC5-EABAEC544E0C}"/>
              </a:ext>
            </a:extLst>
          </p:cNvPr>
          <p:cNvSpPr>
            <a:spLocks noGrp="1"/>
          </p:cNvSpPr>
          <p:nvPr>
            <p:ph type="sldNum" sz="quarter" idx="12"/>
          </p:nvPr>
        </p:nvSpPr>
        <p:spPr/>
        <p:txBody>
          <a:bodyPr/>
          <a:lstStyle/>
          <a:p>
            <a:fld id="{AC57FB67-5201-4263-A749-74A8A000A585}" type="slidenum">
              <a:rPr lang="en-ZA" smtClean="0"/>
              <a:pPr/>
              <a:t>12</a:t>
            </a:fld>
            <a:endParaRPr lang="en-ZA" dirty="0"/>
          </a:p>
        </p:txBody>
      </p:sp>
      <p:sp>
        <p:nvSpPr>
          <p:cNvPr id="6" name="TextBox 5">
            <a:extLst>
              <a:ext uri="{FF2B5EF4-FFF2-40B4-BE49-F238E27FC236}">
                <a16:creationId xmlns:a16="http://schemas.microsoft.com/office/drawing/2014/main" id="{7F3DA6E6-D56F-6AE0-398A-0639DD6A1CEF}"/>
              </a:ext>
            </a:extLst>
          </p:cNvPr>
          <p:cNvSpPr txBox="1"/>
          <p:nvPr/>
        </p:nvSpPr>
        <p:spPr>
          <a:xfrm>
            <a:off x="5580112" y="1600199"/>
            <a:ext cx="3312367" cy="4847481"/>
          </a:xfrm>
          <a:prstGeom prst="rect">
            <a:avLst/>
          </a:prstGeom>
          <a:noFill/>
        </p:spPr>
        <p:txBody>
          <a:bodyPr wrap="square" rtlCol="0">
            <a:spAutoFit/>
          </a:bodyPr>
          <a:lstStyle/>
          <a:p>
            <a:pPr marL="285750" indent="-285750" algn="just">
              <a:buFont typeface="Arial" panose="020B0604020202020204" pitchFamily="34" charset="0"/>
              <a:buChar char="•"/>
            </a:pPr>
            <a:r>
              <a:rPr lang="en-ZA" sz="1400" dirty="0">
                <a:latin typeface="Times New Roman" panose="02020603050405020304" pitchFamily="18" charset="0"/>
                <a:cs typeface="Times New Roman" panose="02020603050405020304" pitchFamily="18" charset="0"/>
              </a:rPr>
              <a:t>The number of posts across all salary scales is declining over the MTEF period</a:t>
            </a:r>
          </a:p>
          <a:p>
            <a:pPr algn="just"/>
            <a:endParaRPr lang="en-ZA" sz="14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ZA" sz="1400" dirty="0">
                <a:latin typeface="Times New Roman" panose="02020603050405020304" pitchFamily="18" charset="0"/>
                <a:cs typeface="Times New Roman" panose="02020603050405020304" pitchFamily="18" charset="0"/>
              </a:rPr>
              <a:t>The total number of posts </a:t>
            </a:r>
            <a:r>
              <a:rPr lang="en-ZA" sz="1400" b="1" dirty="0">
                <a:latin typeface="Times New Roman" panose="02020603050405020304" pitchFamily="18" charset="0"/>
                <a:cs typeface="Times New Roman" panose="02020603050405020304" pitchFamily="18" charset="0"/>
              </a:rPr>
              <a:t>decline from 1410 in 2021/22 to 1167 in 2024/25</a:t>
            </a:r>
            <a:r>
              <a:rPr lang="en-ZA" sz="1400" dirty="0">
                <a:latin typeface="Times New Roman" panose="02020603050405020304" pitchFamily="18" charset="0"/>
                <a:cs typeface="Times New Roman" panose="02020603050405020304" pitchFamily="18" charset="0"/>
              </a:rPr>
              <a:t>. This is concerning, given the critical role of health workers. It may also result in structural weaknesses in the operational and administrative consistency, capacity, and capabilities of the department. </a:t>
            </a:r>
          </a:p>
          <a:p>
            <a:pPr marL="285750" indent="-285750" algn="just">
              <a:buFont typeface="Arial" panose="020B0604020202020204" pitchFamily="34" charset="0"/>
              <a:buChar char="•"/>
            </a:pPr>
            <a:endParaRPr lang="en-ZA" sz="1400" dirty="0">
              <a:highlight>
                <a:srgbClr val="FFFF00"/>
              </a:highlight>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ZA" sz="1400" dirty="0">
                <a:latin typeface="Times New Roman" panose="02020603050405020304" pitchFamily="18" charset="0"/>
                <a:cs typeface="Times New Roman" panose="02020603050405020304" pitchFamily="18" charset="0"/>
              </a:rPr>
              <a:t>The person costs </a:t>
            </a:r>
            <a:r>
              <a:rPr lang="en-ZA" sz="1400" b="1" dirty="0">
                <a:latin typeface="Times New Roman" panose="02020603050405020304" pitchFamily="18" charset="0"/>
                <a:cs typeface="Times New Roman" panose="02020603050405020304" pitchFamily="18" charset="0"/>
              </a:rPr>
              <a:t>increase from R760 to R794 million between 2023/24 and 2024/25</a:t>
            </a:r>
            <a:r>
              <a:rPr lang="en-ZA" sz="1400" dirty="0">
                <a:latin typeface="Times New Roman" panose="02020603050405020304" pitchFamily="18" charset="0"/>
                <a:cs typeface="Times New Roman" panose="02020603050405020304" pitchFamily="18" charset="0"/>
              </a:rPr>
              <a:t>. However, the </a:t>
            </a:r>
            <a:r>
              <a:rPr lang="en-ZA" sz="1400" b="1" dirty="0">
                <a:latin typeface="Times New Roman" panose="02020603050405020304" pitchFamily="18" charset="0"/>
                <a:cs typeface="Times New Roman" panose="02020603050405020304" pitchFamily="18" charset="0"/>
              </a:rPr>
              <a:t>total number of posts over the same period is declining</a:t>
            </a:r>
            <a:r>
              <a:rPr lang="en-ZA" sz="1400" dirty="0">
                <a:latin typeface="Times New Roman" panose="02020603050405020304" pitchFamily="18" charset="0"/>
                <a:cs typeface="Times New Roman" panose="02020603050405020304" pitchFamily="18" charset="0"/>
              </a:rPr>
              <a:t>. This suggests that there could be a disconnect between the headcount and the total cost of personnel within the department. </a:t>
            </a:r>
          </a:p>
          <a:p>
            <a:pPr marL="285750" indent="-285750">
              <a:buFont typeface="Arial" panose="020B0604020202020204" pitchFamily="34" charset="0"/>
              <a:buChar char="•"/>
            </a:pPr>
            <a:endParaRPr lang="en-ZA" sz="15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1AB24145-BBDD-65AF-35D2-7510C6C15A49}"/>
              </a:ext>
            </a:extLst>
          </p:cNvPr>
          <p:cNvSpPr txBox="1"/>
          <p:nvPr/>
        </p:nvSpPr>
        <p:spPr>
          <a:xfrm>
            <a:off x="1091832" y="6215280"/>
            <a:ext cx="2997937" cy="261610"/>
          </a:xfrm>
          <a:prstGeom prst="rect">
            <a:avLst/>
          </a:prstGeom>
          <a:noFill/>
        </p:spPr>
        <p:txBody>
          <a:bodyPr wrap="none" rtlCol="0">
            <a:spAutoFit/>
          </a:bodyPr>
          <a:lstStyle/>
          <a:p>
            <a:r>
              <a:rPr lang="en-ZA" sz="1100" dirty="0"/>
              <a:t>Source: Estimates of National Expenditure (2022)</a:t>
            </a:r>
          </a:p>
        </p:txBody>
      </p:sp>
    </p:spTree>
    <p:extLst>
      <p:ext uri="{BB962C8B-B14F-4D97-AF65-F5344CB8AC3E}">
        <p14:creationId xmlns:p14="http://schemas.microsoft.com/office/powerpoint/2010/main" val="2503265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800" dirty="0">
                <a:effectLst/>
              </a:rPr>
              <a:t>Departmental performance</a:t>
            </a:r>
          </a:p>
        </p:txBody>
      </p:sp>
      <p:sp>
        <p:nvSpPr>
          <p:cNvPr id="3" name="Content Placeholder 2"/>
          <p:cNvSpPr>
            <a:spLocks noGrp="1"/>
          </p:cNvSpPr>
          <p:nvPr>
            <p:ph idx="1"/>
          </p:nvPr>
        </p:nvSpPr>
        <p:spPr>
          <a:xfrm>
            <a:off x="457200" y="1600200"/>
            <a:ext cx="8229600" cy="4983162"/>
          </a:xfrm>
        </p:spPr>
        <p:txBody>
          <a:bodyPr>
            <a:noAutofit/>
          </a:bodyPr>
          <a:lstStyle/>
          <a:p>
            <a:pPr marL="0" indent="0">
              <a:spcBef>
                <a:spcPts val="0"/>
              </a:spcBef>
              <a:spcAft>
                <a:spcPts val="600"/>
              </a:spcAft>
              <a:buNone/>
            </a:pPr>
            <a:r>
              <a:rPr lang="en-ZA" sz="1600" b="1" dirty="0"/>
              <a:t>Selected performance indicators:</a:t>
            </a:r>
          </a:p>
          <a:p>
            <a:pPr algn="just">
              <a:spcBef>
                <a:spcPts val="0"/>
              </a:spcBef>
              <a:spcAft>
                <a:spcPts val="600"/>
              </a:spcAft>
            </a:pPr>
            <a:r>
              <a:rPr lang="en-ZA" sz="1400" dirty="0"/>
              <a:t>The performance indicator for the primary health care </a:t>
            </a:r>
            <a:r>
              <a:rPr lang="en-ZA" sz="1400" dirty="0" err="1"/>
              <a:t>programe</a:t>
            </a:r>
            <a:r>
              <a:rPr lang="en-ZA" sz="1400" dirty="0"/>
              <a:t>, the number of health facilities implementing the national quality improvement programme per year, indicates that 16 quality learning centres were identified to cover  80 hospitals and  64 primary health care facilities for 2020/21. </a:t>
            </a:r>
          </a:p>
          <a:p>
            <a:pPr lvl="1" algn="just">
              <a:spcBef>
                <a:spcPts val="0"/>
              </a:spcBef>
              <a:spcAft>
                <a:spcPts val="600"/>
              </a:spcAft>
            </a:pPr>
            <a:r>
              <a:rPr lang="en-ZA" sz="1200" dirty="0"/>
              <a:t>There is no other  reference for the performance trends before 2020/21, making it difficult to assess how this performance indicator will significantly improve to 100 primary  healthcare  facilities and 80  hospitals over the MTEF period</a:t>
            </a:r>
          </a:p>
          <a:p>
            <a:pPr algn="just">
              <a:spcBef>
                <a:spcPts val="0"/>
              </a:spcBef>
              <a:spcAft>
                <a:spcPts val="600"/>
              </a:spcAft>
            </a:pPr>
            <a:r>
              <a:rPr lang="en-ZA" sz="1400" dirty="0"/>
              <a:t>The number of primary healthcare facilities that qualify as ideal clinics per year is declining from 1906 in 2019/20 to 1444 in 2020/21. This is concerning because clinics are the first point of contact for most patients. </a:t>
            </a:r>
          </a:p>
          <a:p>
            <a:pPr algn="just">
              <a:spcBef>
                <a:spcPts val="0"/>
              </a:spcBef>
              <a:spcAft>
                <a:spcPts val="600"/>
              </a:spcAft>
            </a:pPr>
            <a:r>
              <a:rPr lang="en-US" sz="1400" dirty="0"/>
              <a:t>The importance of accessible healthcare services is highlighted by the COVID-19 pandemic</a:t>
            </a:r>
            <a:r>
              <a:rPr lang="en-US" sz="1400" b="1" dirty="0"/>
              <a:t>.</a:t>
            </a:r>
          </a:p>
          <a:p>
            <a:pPr algn="just">
              <a:spcBef>
                <a:spcPts val="0"/>
              </a:spcBef>
              <a:spcAft>
                <a:spcPts val="600"/>
              </a:spcAft>
            </a:pPr>
            <a:r>
              <a:rPr lang="en-US" sz="1400" dirty="0"/>
              <a:t>The number of points of entry where port health services comply with international health regulations per year is an indicator of the department striving for quality, yet the department ranks well below regional and global benchmarks. </a:t>
            </a:r>
            <a:endParaRPr lang="en-ZA" sz="1400" dirty="0">
              <a:highlight>
                <a:srgbClr val="FFFF00"/>
              </a:highlight>
            </a:endParaRPr>
          </a:p>
          <a:p>
            <a:pPr>
              <a:spcBef>
                <a:spcPts val="0"/>
              </a:spcBef>
              <a:spcAft>
                <a:spcPts val="600"/>
              </a:spcAft>
            </a:pPr>
            <a:endParaRPr lang="en-ZA" sz="1400" dirty="0"/>
          </a:p>
        </p:txBody>
      </p:sp>
      <p:sp>
        <p:nvSpPr>
          <p:cNvPr id="5" name="Slide Number Placeholder 4"/>
          <p:cNvSpPr>
            <a:spLocks noGrp="1"/>
          </p:cNvSpPr>
          <p:nvPr>
            <p:ph type="sldNum" sz="quarter" idx="12"/>
          </p:nvPr>
        </p:nvSpPr>
        <p:spPr/>
        <p:txBody>
          <a:bodyPr/>
          <a:lstStyle/>
          <a:p>
            <a:fld id="{AC57FB67-5201-4263-A749-74A8A000A585}" type="slidenum">
              <a:rPr lang="en-ZA" smtClean="0"/>
              <a:pPr/>
              <a:t>13</a:t>
            </a:fld>
            <a:endParaRPr lang="en-ZA" dirty="0"/>
          </a:p>
        </p:txBody>
      </p:sp>
    </p:spTree>
    <p:extLst>
      <p:ext uri="{BB962C8B-B14F-4D97-AF65-F5344CB8AC3E}">
        <p14:creationId xmlns:p14="http://schemas.microsoft.com/office/powerpoint/2010/main" val="3413021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BF2E5BF-F0E3-42EF-976F-D0343F895BC0}"/>
              </a:ext>
            </a:extLst>
          </p:cNvPr>
          <p:cNvSpPr>
            <a:spLocks noGrp="1"/>
          </p:cNvSpPr>
          <p:nvPr>
            <p:ph type="body" idx="1"/>
          </p:nvPr>
        </p:nvSpPr>
        <p:spPr/>
        <p:txBody>
          <a:bodyPr/>
          <a:lstStyle/>
          <a:p>
            <a:r>
              <a:rPr lang="en-ZA" dirty="0"/>
              <a:t>4. Entities</a:t>
            </a:r>
          </a:p>
        </p:txBody>
      </p:sp>
      <p:sp>
        <p:nvSpPr>
          <p:cNvPr id="3" name="Slide Number Placeholder 2">
            <a:extLst>
              <a:ext uri="{FF2B5EF4-FFF2-40B4-BE49-F238E27FC236}">
                <a16:creationId xmlns:a16="http://schemas.microsoft.com/office/drawing/2014/main" id="{FF0DD173-C168-4182-8BC4-347CBB1F599F}"/>
              </a:ext>
            </a:extLst>
          </p:cNvPr>
          <p:cNvSpPr>
            <a:spLocks noGrp="1"/>
          </p:cNvSpPr>
          <p:nvPr>
            <p:ph type="sldNum" sz="quarter" idx="12"/>
          </p:nvPr>
        </p:nvSpPr>
        <p:spPr/>
        <p:txBody>
          <a:bodyPr/>
          <a:lstStyle/>
          <a:p>
            <a:fld id="{AC57FB67-5201-4263-A749-74A8A000A585}" type="slidenum">
              <a:rPr lang="en-ZA" smtClean="0"/>
              <a:pPr/>
              <a:t>14</a:t>
            </a:fld>
            <a:endParaRPr lang="en-ZA" dirty="0"/>
          </a:p>
        </p:txBody>
      </p:sp>
    </p:spTree>
    <p:extLst>
      <p:ext uri="{BB962C8B-B14F-4D97-AF65-F5344CB8AC3E}">
        <p14:creationId xmlns:p14="http://schemas.microsoft.com/office/powerpoint/2010/main" val="29080344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a:effectLst/>
              </a:rPr>
              <a:t>4. Entities</a:t>
            </a:r>
          </a:p>
        </p:txBody>
      </p:sp>
      <p:sp>
        <p:nvSpPr>
          <p:cNvPr id="8" name="Content Placeholder 7"/>
          <p:cNvSpPr>
            <a:spLocks noGrp="1"/>
          </p:cNvSpPr>
          <p:nvPr>
            <p:ph idx="1"/>
          </p:nvPr>
        </p:nvSpPr>
        <p:spPr>
          <a:xfrm>
            <a:off x="457200" y="1600199"/>
            <a:ext cx="8229600" cy="5069161"/>
          </a:xfrm>
        </p:spPr>
        <p:txBody>
          <a:bodyPr>
            <a:normAutofit lnSpcReduction="10000"/>
          </a:bodyPr>
          <a:lstStyle/>
          <a:p>
            <a:pPr marL="514350" indent="-514350">
              <a:buFont typeface="+mj-lt"/>
              <a:buAutoNum type="arabicPeriod"/>
            </a:pPr>
            <a:r>
              <a:rPr lang="en-ZA" sz="1700" b="1" dirty="0"/>
              <a:t>National Health Laboratory Service</a:t>
            </a:r>
          </a:p>
          <a:p>
            <a:pPr lvl="1" algn="just"/>
            <a:r>
              <a:rPr lang="en-US" sz="1400" dirty="0"/>
              <a:t>Established in terms of the National Health Laboratory Service Act (2000) and provides pathology services to over 80% of South Africans, playing a significant role in monitoring TB and HIV. </a:t>
            </a:r>
          </a:p>
          <a:p>
            <a:pPr marL="457200" lvl="1" indent="0" algn="just">
              <a:buNone/>
            </a:pPr>
            <a:endParaRPr lang="en-US" sz="1400" dirty="0"/>
          </a:p>
          <a:p>
            <a:pPr lvl="1" algn="just"/>
            <a:r>
              <a:rPr lang="en-ZA" sz="1400" dirty="0"/>
              <a:t>The laboratory tests dominates the service budget, after accounting for over </a:t>
            </a:r>
            <a:r>
              <a:rPr lang="en-ZA" sz="1400" b="1" dirty="0"/>
              <a:t>80% of the service’s total budget between 2018/19 and 2021/22, </a:t>
            </a:r>
            <a:r>
              <a:rPr lang="en-ZA" sz="1400" dirty="0"/>
              <a:t>the dominance of this programme </a:t>
            </a:r>
            <a:r>
              <a:rPr lang="en-ZA" sz="1400" b="1" dirty="0"/>
              <a:t>continues over the MTEF period, </a:t>
            </a:r>
            <a:r>
              <a:rPr lang="en-ZA" sz="1400" dirty="0"/>
              <a:t>accounting for 77.5% or (R27.7 billion) of the service’s total budget . Its spending will increase at </a:t>
            </a:r>
            <a:r>
              <a:rPr lang="en-ZA" sz="1400" b="1" dirty="0"/>
              <a:t>2.6 per cent annually, on average, from R9 billion in 2021/22 to R9.7 billion in 2024/25</a:t>
            </a:r>
            <a:r>
              <a:rPr lang="en-ZA" sz="1400" dirty="0"/>
              <a:t>. </a:t>
            </a:r>
          </a:p>
          <a:p>
            <a:pPr lvl="1" algn="just"/>
            <a:endParaRPr lang="en-US" sz="1400" b="1" dirty="0"/>
          </a:p>
          <a:p>
            <a:pPr lvl="1" algn="just"/>
            <a:r>
              <a:rPr lang="en-US" sz="1400" dirty="0"/>
              <a:t>The service generates its revenue primarily through,</a:t>
            </a:r>
            <a:r>
              <a:rPr lang="en-US" sz="1400" b="1" dirty="0"/>
              <a:t> the sale of goods and services</a:t>
            </a:r>
            <a:r>
              <a:rPr lang="en-US" sz="1400" dirty="0"/>
              <a:t> which accounted for over </a:t>
            </a:r>
            <a:r>
              <a:rPr lang="en-US" sz="1400" b="1" dirty="0"/>
              <a:t>80% of total revenue </a:t>
            </a:r>
            <a:r>
              <a:rPr lang="en-ZA" sz="1400" dirty="0"/>
              <a:t>between 2018/19 and 2021/22, and </a:t>
            </a:r>
            <a:r>
              <a:rPr lang="en-ZA" sz="1400" b="1" dirty="0"/>
              <a:t>over 90% over the MTEF period</a:t>
            </a:r>
            <a:r>
              <a:rPr lang="en-ZA" sz="1400" dirty="0"/>
              <a:t>. </a:t>
            </a:r>
            <a:r>
              <a:rPr lang="en-ZA" sz="1400" b="1" dirty="0"/>
              <a:t>Revenue growth at 7.1% lagged expenditure growth at 11% between 2018/19 and 2021/22</a:t>
            </a:r>
            <a:r>
              <a:rPr lang="en-ZA" sz="1400" dirty="0"/>
              <a:t>, resulting in a </a:t>
            </a:r>
            <a:r>
              <a:rPr lang="en-ZA" sz="1400" b="1" dirty="0"/>
              <a:t>sharp decline in the surplus by 52%. The surplus will further decline </a:t>
            </a:r>
            <a:r>
              <a:rPr lang="en-ZA" sz="1400" dirty="0"/>
              <a:t>over the MTEF period by 63%. </a:t>
            </a:r>
          </a:p>
          <a:p>
            <a:pPr marL="457200" lvl="1" indent="0" algn="just">
              <a:buNone/>
            </a:pPr>
            <a:endParaRPr lang="en-US" sz="1400" dirty="0"/>
          </a:p>
          <a:p>
            <a:pPr lvl="1" algn="just"/>
            <a:r>
              <a:rPr lang="en-ZA" sz="1400" dirty="0"/>
              <a:t>The National Institute for Communicable Diseases, housed in the surveillance of communicable diseases programme, remains critical in the government’s response to the COVID‐19 pandemic in addition to providing surveillance and advice on other communicable diseases. </a:t>
            </a:r>
          </a:p>
          <a:p>
            <a:pPr lvl="2" algn="just"/>
            <a:r>
              <a:rPr lang="en-ZA" sz="1200" dirty="0"/>
              <a:t>Spending in this programme will increase at an average annual rate of 4.7%, from R443.2 million in 2021/22 to  R508.7 million in 2024/25 to support these efforts, as well as mobile testing, community outreach, border testing, and hotline services </a:t>
            </a:r>
          </a:p>
        </p:txBody>
      </p:sp>
      <p:sp>
        <p:nvSpPr>
          <p:cNvPr id="5" name="Slide Number Placeholder 4"/>
          <p:cNvSpPr>
            <a:spLocks noGrp="1"/>
          </p:cNvSpPr>
          <p:nvPr>
            <p:ph type="sldNum" sz="quarter" idx="12"/>
          </p:nvPr>
        </p:nvSpPr>
        <p:spPr/>
        <p:txBody>
          <a:bodyPr/>
          <a:lstStyle/>
          <a:p>
            <a:fld id="{AC57FB67-5201-4263-A749-74A8A000A585}" type="slidenum">
              <a:rPr lang="en-ZA" smtClean="0"/>
              <a:pPr/>
              <a:t>15</a:t>
            </a:fld>
            <a:endParaRPr lang="en-ZA" dirty="0"/>
          </a:p>
        </p:txBody>
      </p:sp>
    </p:spTree>
    <p:extLst>
      <p:ext uri="{BB962C8B-B14F-4D97-AF65-F5344CB8AC3E}">
        <p14:creationId xmlns:p14="http://schemas.microsoft.com/office/powerpoint/2010/main" val="16288896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a:effectLst/>
              </a:rPr>
              <a:t>4. Entities (cont.)</a:t>
            </a:r>
          </a:p>
        </p:txBody>
      </p:sp>
      <p:sp>
        <p:nvSpPr>
          <p:cNvPr id="3" name="Content Placeholder 2"/>
          <p:cNvSpPr>
            <a:spLocks noGrp="1"/>
          </p:cNvSpPr>
          <p:nvPr>
            <p:ph idx="1"/>
          </p:nvPr>
        </p:nvSpPr>
        <p:spPr>
          <a:xfrm>
            <a:off x="457200" y="1600200"/>
            <a:ext cx="8229600" cy="4853136"/>
          </a:xfrm>
        </p:spPr>
        <p:txBody>
          <a:bodyPr>
            <a:normAutofit/>
          </a:bodyPr>
          <a:lstStyle/>
          <a:p>
            <a:pPr marL="457200" indent="-457200">
              <a:buFont typeface="+mj-lt"/>
              <a:buAutoNum type="arabicPeriod" startAt="2"/>
            </a:pPr>
            <a:r>
              <a:rPr lang="en-US" sz="1600" b="1" dirty="0"/>
              <a:t>South African Medical Research Council</a:t>
            </a:r>
            <a:endParaRPr lang="en-ZA" sz="1600" b="1" dirty="0"/>
          </a:p>
          <a:p>
            <a:pPr lvl="1" algn="just"/>
            <a:r>
              <a:rPr lang="en-US" sz="1400" dirty="0"/>
              <a:t>Conducts and funds health research and medical innovation, in terms of the amended South African Medical Research Council Act (1991). The entity conducted research regarding the deployment and procurement of vaccines.</a:t>
            </a:r>
          </a:p>
          <a:p>
            <a:pPr lvl="1" algn="just"/>
            <a:r>
              <a:rPr lang="en-US" sz="1400" dirty="0"/>
              <a:t>Number of published journal articles by (first and/or last) affiliated authors, grant holders with acknowledgement of the council etc. could lead to </a:t>
            </a:r>
            <a:r>
              <a:rPr lang="en-US" sz="1400" b="1" dirty="0"/>
              <a:t>double counting </a:t>
            </a:r>
            <a:r>
              <a:rPr lang="en-US" sz="1400" dirty="0"/>
              <a:t>of performance indicators. 4 indicators of number of awards by the council to MSc, PhD and post-doctoral candidates could also be double counting. </a:t>
            </a:r>
          </a:p>
          <a:p>
            <a:pPr lvl="1" algn="just"/>
            <a:r>
              <a:rPr lang="en-US" sz="1400" dirty="0"/>
              <a:t>There is a </a:t>
            </a:r>
            <a:r>
              <a:rPr lang="en-US" sz="1400" b="1" dirty="0"/>
              <a:t>decrease in number of accepted and published </a:t>
            </a:r>
            <a:r>
              <a:rPr lang="en-US" sz="1400" dirty="0"/>
              <a:t>journal articles associated with the Council in 2020/21, across all 3 indicators, projected to fall further over the medium term. Number of research grants awarded by the council were reduced from 247 in 2019/20 to 130 in 2020/21. </a:t>
            </a:r>
            <a:r>
              <a:rPr lang="en-US" sz="1400" b="1" dirty="0"/>
              <a:t>4 new performance indicators</a:t>
            </a:r>
            <a:r>
              <a:rPr lang="en-US" sz="1400" dirty="0"/>
              <a:t>, for number of awards and innovation/technology projects, are presented in 2020/21, which do not allow for prior comparison. </a:t>
            </a:r>
          </a:p>
          <a:p>
            <a:pPr lvl="1" algn="just"/>
            <a:r>
              <a:rPr lang="en-US" sz="1400" dirty="0"/>
              <a:t>The financials show that after growing by 237% between 2018/19 and 2021/22, to reach a surplus of R79 million, the Council’s </a:t>
            </a:r>
            <a:r>
              <a:rPr lang="en-US" sz="1400" b="1" dirty="0"/>
              <a:t>budget deficit will increase from R19 million in 2022/23 to R31 million in 2023/24.  of R36.4 million, after a surplus of R43 million in 2019/20, which is projected to balance by 2022/23.</a:t>
            </a:r>
            <a:r>
              <a:rPr lang="en-US" sz="1400" dirty="0"/>
              <a:t> Total turnover is R1.2 billion in 2020/21. The deficit is primarily due to elevated expenditure. Transfer received and the sale of goods and services generate most of the revenue. </a:t>
            </a:r>
          </a:p>
          <a:p>
            <a:pPr lvl="1" algn="just"/>
            <a:r>
              <a:rPr lang="en-US" sz="1400" dirty="0"/>
              <a:t>The 7-16 salary levels account for more than 80% of the total number of posts. </a:t>
            </a:r>
          </a:p>
        </p:txBody>
      </p:sp>
      <p:sp>
        <p:nvSpPr>
          <p:cNvPr id="5" name="Slide Number Placeholder 4"/>
          <p:cNvSpPr>
            <a:spLocks noGrp="1"/>
          </p:cNvSpPr>
          <p:nvPr>
            <p:ph type="sldNum" sz="quarter" idx="12"/>
          </p:nvPr>
        </p:nvSpPr>
        <p:spPr/>
        <p:txBody>
          <a:bodyPr/>
          <a:lstStyle/>
          <a:p>
            <a:fld id="{AC57FB67-5201-4263-A749-74A8A000A585}" type="slidenum">
              <a:rPr lang="en-ZA" smtClean="0"/>
              <a:pPr/>
              <a:t>16</a:t>
            </a:fld>
            <a:endParaRPr lang="en-ZA" dirty="0"/>
          </a:p>
        </p:txBody>
      </p:sp>
    </p:spTree>
    <p:extLst>
      <p:ext uri="{BB962C8B-B14F-4D97-AF65-F5344CB8AC3E}">
        <p14:creationId xmlns:p14="http://schemas.microsoft.com/office/powerpoint/2010/main" val="14634146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a:effectLst/>
              </a:rPr>
              <a:t>4. Entities (cont.)</a:t>
            </a:r>
          </a:p>
        </p:txBody>
      </p:sp>
      <p:sp>
        <p:nvSpPr>
          <p:cNvPr id="8" name="Content Placeholder 7"/>
          <p:cNvSpPr>
            <a:spLocks noGrp="1"/>
          </p:cNvSpPr>
          <p:nvPr>
            <p:ph idx="1"/>
          </p:nvPr>
        </p:nvSpPr>
        <p:spPr/>
        <p:txBody>
          <a:bodyPr>
            <a:noAutofit/>
          </a:bodyPr>
          <a:lstStyle/>
          <a:p>
            <a:pPr marL="457200" indent="-457200">
              <a:buFont typeface="+mj-lt"/>
              <a:buAutoNum type="arabicPeriod" startAt="3"/>
            </a:pPr>
            <a:r>
              <a:rPr lang="en-US" sz="1600" b="1" dirty="0"/>
              <a:t>Compensation Commissioner for Occupational Diseases in Mines and Works</a:t>
            </a:r>
            <a:endParaRPr lang="en-ZA" sz="1600" b="1" dirty="0"/>
          </a:p>
          <a:p>
            <a:pPr lvl="1" algn="just"/>
            <a:r>
              <a:rPr lang="en-US" sz="1400" dirty="0"/>
              <a:t>The Occupational Diseases in Mines and Works Act (1973) mandates the commissioner to </a:t>
            </a:r>
            <a:r>
              <a:rPr lang="en-US" sz="1400" b="1" dirty="0"/>
              <a:t>collect levies </a:t>
            </a:r>
            <a:r>
              <a:rPr lang="en-US" sz="1400" dirty="0"/>
              <a:t>from controlled mines and </a:t>
            </a:r>
            <a:r>
              <a:rPr lang="en-US" sz="1400" b="1" dirty="0"/>
              <a:t>compensate lost earnings </a:t>
            </a:r>
            <a:r>
              <a:rPr lang="en-US" sz="1400" dirty="0"/>
              <a:t>caused by occupational diseases of cardiorespiratory organs (e.g. Silicosis is a disease that results from the inhalation of silica dust, which makes mine workers vulnerable to tuberculosis.)</a:t>
            </a:r>
          </a:p>
          <a:p>
            <a:pPr lvl="1" algn="just"/>
            <a:r>
              <a:rPr lang="en-US" sz="1400" b="1" dirty="0"/>
              <a:t>Substantial decrease in number of workers </a:t>
            </a:r>
            <a:r>
              <a:rPr lang="en-US" sz="1400" dirty="0"/>
              <a:t>in controlled mines and works paid for loss of earnings while undergoing TB treatment per year </a:t>
            </a:r>
            <a:r>
              <a:rPr lang="en-US" sz="1400" b="1" dirty="0"/>
              <a:t>from 4 498 in 2019/20 to 1 045 workers in 2020/21. </a:t>
            </a:r>
          </a:p>
          <a:p>
            <a:pPr lvl="1" algn="just"/>
            <a:r>
              <a:rPr lang="en-ZA" sz="1400" dirty="0"/>
              <a:t>Number of benefit  payments made by  the commissioner per  year has significantly declined from  9889 in 2019/20 to 7700 in 2020/21. </a:t>
            </a:r>
            <a:endParaRPr lang="en-ZA" sz="1400" b="1" dirty="0"/>
          </a:p>
          <a:p>
            <a:pPr lvl="1" algn="just"/>
            <a:r>
              <a:rPr lang="en-ZA" sz="1400" dirty="0"/>
              <a:t>The commissioner aims to increase the number of benefit payments made </a:t>
            </a:r>
            <a:r>
              <a:rPr lang="en-ZA" sz="1400" b="1" dirty="0"/>
              <a:t>from 7 700 in 2021/22 to </a:t>
            </a:r>
          </a:p>
          <a:p>
            <a:pPr marL="457200" lvl="1" indent="0" algn="just">
              <a:buNone/>
            </a:pPr>
            <a:r>
              <a:rPr lang="en-ZA" sz="1400" b="1" dirty="0"/>
              <a:t>	9 000 in  2024/25, </a:t>
            </a:r>
            <a:r>
              <a:rPr lang="en-ZA" sz="1400" dirty="0"/>
              <a:t>and the number of certifications finalised </a:t>
            </a:r>
            <a:r>
              <a:rPr lang="en-ZA" sz="1400" b="1" dirty="0"/>
              <a:t>from 12 000 to 14 000 </a:t>
            </a:r>
            <a:r>
              <a:rPr lang="en-ZA" sz="1400" dirty="0"/>
              <a:t>over the same 	period.  </a:t>
            </a:r>
          </a:p>
          <a:p>
            <a:pPr marL="457200" lvl="1" indent="0" algn="just">
              <a:buNone/>
            </a:pPr>
            <a:r>
              <a:rPr lang="en-ZA" sz="1400" dirty="0"/>
              <a:t>	Expenditure  is  expected  to  increase  marginally  from  </a:t>
            </a:r>
            <a:r>
              <a:rPr lang="en-ZA" sz="1400" b="1" dirty="0"/>
              <a:t>R287.8 million  in  2021/22  to  R288.2 	million in 2024/2025</a:t>
            </a:r>
            <a:endParaRPr lang="en-US" sz="1400" b="1" dirty="0"/>
          </a:p>
          <a:p>
            <a:pPr lvl="1" algn="just"/>
            <a:r>
              <a:rPr lang="en-US" sz="1400" dirty="0"/>
              <a:t>Over the medium term, the commissioner intends to focus on </a:t>
            </a:r>
            <a:r>
              <a:rPr lang="en-US" sz="1400" b="1" dirty="0"/>
              <a:t>improving access to services </a:t>
            </a:r>
            <a:r>
              <a:rPr lang="en-US" sz="1400" dirty="0"/>
              <a:t>provided to mineworkers, increasing the number of claims paid and fast-tracking the claims management process. </a:t>
            </a:r>
          </a:p>
          <a:p>
            <a:pPr lvl="1" algn="just"/>
            <a:r>
              <a:rPr lang="en-US" sz="1400" dirty="0"/>
              <a:t>A surplus of R65 111 is projected for 2024/25, following a deficit of R139 875 in 2020/21</a:t>
            </a:r>
          </a:p>
        </p:txBody>
      </p:sp>
      <p:sp>
        <p:nvSpPr>
          <p:cNvPr id="5" name="Slide Number Placeholder 4"/>
          <p:cNvSpPr>
            <a:spLocks noGrp="1"/>
          </p:cNvSpPr>
          <p:nvPr>
            <p:ph type="sldNum" sz="quarter" idx="12"/>
          </p:nvPr>
        </p:nvSpPr>
        <p:spPr/>
        <p:txBody>
          <a:bodyPr/>
          <a:lstStyle/>
          <a:p>
            <a:fld id="{AC57FB67-5201-4263-A749-74A8A000A585}" type="slidenum">
              <a:rPr lang="en-ZA" smtClean="0"/>
              <a:pPr/>
              <a:t>17</a:t>
            </a:fld>
            <a:endParaRPr lang="en-ZA" dirty="0"/>
          </a:p>
        </p:txBody>
      </p:sp>
    </p:spTree>
    <p:extLst>
      <p:ext uri="{BB962C8B-B14F-4D97-AF65-F5344CB8AC3E}">
        <p14:creationId xmlns:p14="http://schemas.microsoft.com/office/powerpoint/2010/main" val="7975590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09854-B6ED-4F84-8595-546BC91781FD}"/>
              </a:ext>
            </a:extLst>
          </p:cNvPr>
          <p:cNvSpPr>
            <a:spLocks noGrp="1"/>
          </p:cNvSpPr>
          <p:nvPr>
            <p:ph type="title"/>
          </p:nvPr>
        </p:nvSpPr>
        <p:spPr/>
        <p:txBody>
          <a:bodyPr>
            <a:normAutofit/>
          </a:bodyPr>
          <a:lstStyle/>
          <a:p>
            <a:r>
              <a:rPr lang="en-ZA" sz="3200" dirty="0"/>
              <a:t>4. Entities (cont.)</a:t>
            </a:r>
          </a:p>
        </p:txBody>
      </p:sp>
      <p:sp>
        <p:nvSpPr>
          <p:cNvPr id="3" name="Content Placeholder 2">
            <a:extLst>
              <a:ext uri="{FF2B5EF4-FFF2-40B4-BE49-F238E27FC236}">
                <a16:creationId xmlns:a16="http://schemas.microsoft.com/office/drawing/2014/main" id="{221FBEC4-ABB7-4E5B-9DA3-BA522A947580}"/>
              </a:ext>
            </a:extLst>
          </p:cNvPr>
          <p:cNvSpPr>
            <a:spLocks noGrp="1"/>
          </p:cNvSpPr>
          <p:nvPr>
            <p:ph idx="1"/>
          </p:nvPr>
        </p:nvSpPr>
        <p:spPr>
          <a:xfrm>
            <a:off x="457200" y="1600200"/>
            <a:ext cx="8229600" cy="5002237"/>
          </a:xfrm>
        </p:spPr>
        <p:txBody>
          <a:bodyPr>
            <a:normAutofit/>
          </a:bodyPr>
          <a:lstStyle/>
          <a:p>
            <a:pPr marL="457200" indent="-457200">
              <a:buFont typeface="+mj-lt"/>
              <a:buAutoNum type="arabicPeriod" startAt="4"/>
            </a:pPr>
            <a:r>
              <a:rPr lang="en-ZA" sz="1900" b="1" dirty="0"/>
              <a:t>Council for Medical Schemes (CMS)</a:t>
            </a:r>
          </a:p>
          <a:p>
            <a:pPr marL="741600" lvl="1" indent="-284400" algn="just">
              <a:lnSpc>
                <a:spcPct val="107000"/>
              </a:lnSpc>
              <a:spcBef>
                <a:spcPts val="312"/>
              </a:spcBef>
              <a:spcAft>
                <a:spcPts val="800"/>
              </a:spcAft>
            </a:pPr>
            <a:r>
              <a:rPr lang="en-US" sz="1500" dirty="0"/>
              <a:t>The regulatory authority responsible for overseeing the medical schemes industry in South Africa, set out in section 7 of the Medical Schemes Act (1998) to </a:t>
            </a:r>
            <a:r>
              <a:rPr lang="en-US" sz="1500" b="1" dirty="0"/>
              <a:t>protect the interests of the beneficiaries</a:t>
            </a:r>
            <a:r>
              <a:rPr lang="en-US" sz="1500" dirty="0"/>
              <a:t> in line with the provision of the National Health Act (2003). </a:t>
            </a:r>
            <a:r>
              <a:rPr lang="en-US" sz="1500" dirty="0">
                <a:effectLst/>
                <a:latin typeface="Times New Roman" panose="02020603050405020304" pitchFamily="18" charset="0"/>
                <a:ea typeface="Calibri" panose="020F0502020204030204" pitchFamily="34" charset="0"/>
              </a:rPr>
              <a:t>Advisor to the Minister of Health on related matters. </a:t>
            </a:r>
            <a:endParaRPr lang="en-US" sz="1500" dirty="0"/>
          </a:p>
          <a:p>
            <a:pPr lvl="1" algn="just">
              <a:lnSpc>
                <a:spcPct val="107000"/>
              </a:lnSpc>
              <a:spcAft>
                <a:spcPts val="800"/>
              </a:spcAft>
            </a:pPr>
            <a:r>
              <a:rPr lang="en-ZA" sz="1500" dirty="0"/>
              <a:t>The council is developing the </a:t>
            </a:r>
            <a:r>
              <a:rPr lang="en-ZA" sz="1500" b="1" dirty="0"/>
              <a:t>guidance framework for low‐cost benefit options </a:t>
            </a:r>
            <a:r>
              <a:rPr lang="en-ZA" sz="1500" dirty="0"/>
              <a:t>and finalise the proposals for the Medical  Schemes Amendment Bill, which incorporates relevant aspects of the national health insurance reforms and recommendations from the health market inquiry.  </a:t>
            </a:r>
          </a:p>
          <a:p>
            <a:pPr lvl="1" algn="just">
              <a:lnSpc>
                <a:spcPct val="107000"/>
              </a:lnSpc>
              <a:spcAft>
                <a:spcPts val="800"/>
              </a:spcAft>
            </a:pPr>
            <a:r>
              <a:rPr lang="en-ZA" sz="1500" dirty="0"/>
              <a:t>Total expenditure is expected to increase at an average annual rate of 4.8%, </a:t>
            </a:r>
            <a:r>
              <a:rPr lang="en-ZA" sz="1500" b="1" dirty="0"/>
              <a:t>from R185.6 million in 2021/22 to R213.4 million in 2024/25</a:t>
            </a:r>
            <a:r>
              <a:rPr lang="en-ZA" sz="1500" dirty="0"/>
              <a:t>. The council expects to generate </a:t>
            </a:r>
            <a:r>
              <a:rPr lang="en-ZA" sz="1500" b="1" dirty="0"/>
              <a:t>95.6% (R588.2 million) of its revenue </a:t>
            </a:r>
            <a:r>
              <a:rPr lang="en-ZA" sz="1500" dirty="0"/>
              <a:t>over the medium term through </a:t>
            </a:r>
            <a:r>
              <a:rPr lang="en-ZA" sz="1500" b="1" dirty="0"/>
              <a:t>the collection of levies </a:t>
            </a:r>
            <a:r>
              <a:rPr lang="en-ZA" sz="1500" dirty="0"/>
              <a:t>from medical schemes and  </a:t>
            </a:r>
            <a:r>
              <a:rPr lang="en-ZA" sz="1500" b="1" dirty="0"/>
              <a:t>3.2% (R19.6 million) through transfers</a:t>
            </a:r>
            <a:r>
              <a:rPr lang="en-ZA" sz="1500" dirty="0"/>
              <a:t> from the department. Revenue is expected to increase at an average annual rate of 4.9%, </a:t>
            </a:r>
            <a:r>
              <a:rPr lang="en-ZA" sz="1500" b="1" dirty="0"/>
              <a:t>from R186.6 million in 2021/22 to R215.3 million in 2024/25. </a:t>
            </a:r>
          </a:p>
          <a:p>
            <a:pPr lvl="1" algn="just">
              <a:lnSpc>
                <a:spcPct val="107000"/>
              </a:lnSpc>
              <a:spcAft>
                <a:spcPts val="800"/>
              </a:spcAft>
            </a:pPr>
            <a:r>
              <a:rPr lang="en-ZA" sz="1500" dirty="0"/>
              <a:t>The budget deficit declined </a:t>
            </a:r>
            <a:r>
              <a:rPr lang="en-ZA" sz="1500" b="1" dirty="0"/>
              <a:t>from R25.2 million in 2019/20 to R0.3 million in 2020/21</a:t>
            </a:r>
            <a:r>
              <a:rPr lang="en-ZA" sz="1500" dirty="0"/>
              <a:t>, where total revenue is R177 million and R201 million in 2019/20 and 2020/21, respectively. Budget surpluses will continue over the MTEF period to reach R2 million in 2024/25. </a:t>
            </a:r>
          </a:p>
        </p:txBody>
      </p:sp>
      <p:sp>
        <p:nvSpPr>
          <p:cNvPr id="4" name="Slide Number Placeholder 3">
            <a:extLst>
              <a:ext uri="{FF2B5EF4-FFF2-40B4-BE49-F238E27FC236}">
                <a16:creationId xmlns:a16="http://schemas.microsoft.com/office/drawing/2014/main" id="{02E639C4-9950-4AC1-B109-AD0F97D954AB}"/>
              </a:ext>
            </a:extLst>
          </p:cNvPr>
          <p:cNvSpPr>
            <a:spLocks noGrp="1"/>
          </p:cNvSpPr>
          <p:nvPr>
            <p:ph type="sldNum" sz="quarter" idx="12"/>
          </p:nvPr>
        </p:nvSpPr>
        <p:spPr/>
        <p:txBody>
          <a:bodyPr/>
          <a:lstStyle/>
          <a:p>
            <a:fld id="{AC57FB67-5201-4263-A749-74A8A000A585}" type="slidenum">
              <a:rPr lang="en-ZA" smtClean="0"/>
              <a:pPr/>
              <a:t>18</a:t>
            </a:fld>
            <a:endParaRPr lang="en-ZA" dirty="0"/>
          </a:p>
        </p:txBody>
      </p:sp>
    </p:spTree>
    <p:extLst>
      <p:ext uri="{BB962C8B-B14F-4D97-AF65-F5344CB8AC3E}">
        <p14:creationId xmlns:p14="http://schemas.microsoft.com/office/powerpoint/2010/main" val="41631401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a:effectLst/>
              </a:rPr>
              <a:t>4. Entities (cont.)</a:t>
            </a:r>
          </a:p>
        </p:txBody>
      </p:sp>
      <p:sp>
        <p:nvSpPr>
          <p:cNvPr id="8" name="Content Placeholder 7"/>
          <p:cNvSpPr>
            <a:spLocks noGrp="1"/>
          </p:cNvSpPr>
          <p:nvPr>
            <p:ph idx="1"/>
          </p:nvPr>
        </p:nvSpPr>
        <p:spPr>
          <a:xfrm>
            <a:off x="457200" y="1600200"/>
            <a:ext cx="8229600" cy="5141168"/>
          </a:xfrm>
        </p:spPr>
        <p:txBody>
          <a:bodyPr>
            <a:normAutofit/>
          </a:bodyPr>
          <a:lstStyle/>
          <a:p>
            <a:pPr marL="457200" indent="-457200">
              <a:buFont typeface="+mj-lt"/>
              <a:buAutoNum type="arabicPeriod" startAt="5"/>
            </a:pPr>
            <a:r>
              <a:rPr lang="en-US" sz="1600" b="1" dirty="0"/>
              <a:t>Office of Health Standards Compliance</a:t>
            </a:r>
            <a:endParaRPr lang="en-ZA" sz="1600" b="1" dirty="0"/>
          </a:p>
          <a:p>
            <a:pPr lvl="1" algn="just"/>
            <a:r>
              <a:rPr lang="en-US" sz="1400" dirty="0"/>
              <a:t>Established in terms of National Health Amendment Act (2013) to monitor and enforce the compliance of health establishments, private and public, with the norms and standards. </a:t>
            </a:r>
          </a:p>
          <a:p>
            <a:pPr lvl="1" algn="just"/>
            <a:endParaRPr lang="en-US" sz="1400" dirty="0"/>
          </a:p>
          <a:p>
            <a:pPr lvl="1" algn="just"/>
            <a:r>
              <a:rPr lang="en-ZA" sz="1400" dirty="0"/>
              <a:t>Over the medium term, the office plans to increase the percentage of public sector health establishments inspected for compliance with norms and standards </a:t>
            </a:r>
            <a:r>
              <a:rPr lang="en-ZA" sz="1400" b="1" dirty="0"/>
              <a:t>from 10.1% in 2020/21 to 22% in 2024/25</a:t>
            </a:r>
            <a:r>
              <a:rPr lang="en-ZA" sz="1400" dirty="0"/>
              <a:t> and the percentage of private sector facilities inspected from zero to  20% over the same period.   </a:t>
            </a:r>
          </a:p>
          <a:p>
            <a:pPr marL="457200" lvl="1" indent="0" algn="just">
              <a:buNone/>
            </a:pPr>
            <a:r>
              <a:rPr lang="en-ZA" sz="1200" dirty="0"/>
              <a:t>	To support this work,  allocations to the compliance inspectorate account for an estimated  35.5% 		(R166.6 million) of the office’s budget over the MTEF period. Total expenditure is expected to </a:t>
            </a:r>
            <a:r>
              <a:rPr lang="en-ZA" sz="1200" b="1" dirty="0"/>
              <a:t>increase at an 	average annual rate of 1.7%, from R151.9 million in 2021/22 to R159.6 million in 2024/25. </a:t>
            </a:r>
            <a:r>
              <a:rPr lang="en-ZA" sz="1200" dirty="0"/>
              <a:t>The office 	derives all its revenue through transfers from the department. These are expected to amount to </a:t>
            </a:r>
            <a:r>
              <a:rPr lang="en-ZA" sz="1200" b="1" dirty="0"/>
              <a:t>R469.8 million  over 	the medium term. Revenue is expected to increase in line with expenditure. </a:t>
            </a:r>
          </a:p>
          <a:p>
            <a:pPr lvl="1" algn="just"/>
            <a:r>
              <a:rPr lang="en-ZA" sz="1400" dirty="0"/>
              <a:t>Percentage of public  sector health  establishments inspected  for compliance with  norms and standards per  year declined </a:t>
            </a:r>
            <a:r>
              <a:rPr lang="en-ZA" sz="1400" b="1" dirty="0"/>
              <a:t>from 17% in 2019/20 to 10% in 2020/21</a:t>
            </a:r>
            <a:endParaRPr lang="en-US" sz="1400" b="1" dirty="0"/>
          </a:p>
          <a:p>
            <a:pPr lvl="1" algn="just"/>
            <a:r>
              <a:rPr lang="en-US" sz="1400" dirty="0"/>
              <a:t>A budget deficit of </a:t>
            </a:r>
            <a:r>
              <a:rPr lang="en-US" sz="1400" b="1" dirty="0"/>
              <a:t>R10.4 million in 2019/20 </a:t>
            </a:r>
            <a:r>
              <a:rPr lang="en-US" sz="1400" dirty="0"/>
              <a:t>was turned into </a:t>
            </a:r>
            <a:r>
              <a:rPr lang="en-US" sz="1400" b="1" dirty="0"/>
              <a:t>a surplus of R6.1 million in 2020/21</a:t>
            </a:r>
            <a:r>
              <a:rPr lang="en-US" sz="1400" dirty="0"/>
              <a:t>. The Office is projected to break even over the medium term </a:t>
            </a:r>
          </a:p>
          <a:p>
            <a:pPr marL="457200" lvl="1" indent="0">
              <a:buNone/>
            </a:pPr>
            <a:endParaRPr lang="en-ZA" sz="1600" dirty="0"/>
          </a:p>
        </p:txBody>
      </p:sp>
      <p:sp>
        <p:nvSpPr>
          <p:cNvPr id="5" name="Slide Number Placeholder 4"/>
          <p:cNvSpPr>
            <a:spLocks noGrp="1"/>
          </p:cNvSpPr>
          <p:nvPr>
            <p:ph type="sldNum" sz="quarter" idx="12"/>
          </p:nvPr>
        </p:nvSpPr>
        <p:spPr/>
        <p:txBody>
          <a:bodyPr/>
          <a:lstStyle/>
          <a:p>
            <a:fld id="{AC57FB67-5201-4263-A749-74A8A000A585}" type="slidenum">
              <a:rPr lang="en-ZA" smtClean="0"/>
              <a:pPr/>
              <a:t>19</a:t>
            </a:fld>
            <a:endParaRPr lang="en-ZA" dirty="0"/>
          </a:p>
        </p:txBody>
      </p:sp>
    </p:spTree>
    <p:extLst>
      <p:ext uri="{BB962C8B-B14F-4D97-AF65-F5344CB8AC3E}">
        <p14:creationId xmlns:p14="http://schemas.microsoft.com/office/powerpoint/2010/main" val="3254729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a:t>1. </a:t>
            </a:r>
            <a:r>
              <a:rPr lang="en-ZA" sz="3200" dirty="0">
                <a:effectLst/>
              </a:rPr>
              <a:t>Introduction</a:t>
            </a:r>
          </a:p>
        </p:txBody>
      </p:sp>
      <p:sp>
        <p:nvSpPr>
          <p:cNvPr id="3" name="Content Placeholder 2"/>
          <p:cNvSpPr>
            <a:spLocks noGrp="1"/>
          </p:cNvSpPr>
          <p:nvPr>
            <p:ph idx="1"/>
          </p:nvPr>
        </p:nvSpPr>
        <p:spPr>
          <a:xfrm>
            <a:off x="539552" y="1600200"/>
            <a:ext cx="8064896" cy="4493096"/>
          </a:xfrm>
        </p:spPr>
        <p:txBody>
          <a:bodyPr>
            <a:noAutofit/>
          </a:bodyPr>
          <a:lstStyle/>
          <a:p>
            <a:pPr algn="just">
              <a:buFont typeface="Wingdings" panose="05000000000000000000" pitchFamily="2" charset="2"/>
              <a:buChar char="v"/>
            </a:pPr>
            <a:r>
              <a:rPr lang="en-ZA" sz="1600" dirty="0"/>
              <a:t>The Financial and Fiscal Commission is a constitutional institution established under Chapter 13: Finance, Sections 220-222 of the Constitution, which makes recommendations envisaged in the following sections of the Constitution to Parliament, provincial legislatures and any other authorities determined by national legislation: </a:t>
            </a:r>
          </a:p>
          <a:p>
            <a:pPr algn="just">
              <a:spcBef>
                <a:spcPts val="0"/>
              </a:spcBef>
              <a:buFont typeface="Wingdings" panose="05000000000000000000" pitchFamily="2" charset="2"/>
              <a:buChar char="v"/>
            </a:pPr>
            <a:endParaRPr lang="en-ZA" sz="1600" dirty="0"/>
          </a:p>
          <a:p>
            <a:pPr lvl="1" algn="just">
              <a:buFont typeface="Wingdings" panose="05000000000000000000" pitchFamily="2" charset="2"/>
              <a:buChar char="q"/>
            </a:pPr>
            <a:r>
              <a:rPr lang="en-ZA" sz="1400" b="1" dirty="0"/>
              <a:t>s214(2) Equitable shares and allocations of revenue; </a:t>
            </a:r>
          </a:p>
          <a:p>
            <a:pPr lvl="1" algn="just">
              <a:buFont typeface="Wingdings" panose="05000000000000000000" pitchFamily="2" charset="2"/>
              <a:buChar char="q"/>
            </a:pPr>
            <a:r>
              <a:rPr lang="en-ZA" sz="1400" b="1" dirty="0"/>
              <a:t>s218(2) Government guarantees; </a:t>
            </a:r>
          </a:p>
          <a:p>
            <a:pPr lvl="1" algn="just">
              <a:buFont typeface="Wingdings" panose="05000000000000000000" pitchFamily="2" charset="2"/>
              <a:buChar char="q"/>
            </a:pPr>
            <a:r>
              <a:rPr lang="en-ZA" sz="1400" b="1" dirty="0"/>
              <a:t>s228(2)(b) Provincial taxes; </a:t>
            </a:r>
          </a:p>
          <a:p>
            <a:pPr lvl="1" algn="just">
              <a:buFont typeface="Wingdings" panose="05000000000000000000" pitchFamily="2" charset="2"/>
              <a:buChar char="q"/>
            </a:pPr>
            <a:r>
              <a:rPr lang="en-ZA" sz="1400" b="1" dirty="0"/>
              <a:t>s229(5) Municipal fiscal powers and functions;  </a:t>
            </a:r>
          </a:p>
          <a:p>
            <a:pPr lvl="1" algn="just">
              <a:buFont typeface="Wingdings" panose="05000000000000000000" pitchFamily="2" charset="2"/>
              <a:buChar char="q"/>
            </a:pPr>
            <a:r>
              <a:rPr lang="en-ZA" sz="1400" b="1" dirty="0"/>
              <a:t>s230(2) Provincial loans; and</a:t>
            </a:r>
          </a:p>
          <a:p>
            <a:pPr lvl="1" algn="just">
              <a:buFont typeface="Wingdings" panose="05000000000000000000" pitchFamily="2" charset="2"/>
              <a:buChar char="q"/>
            </a:pPr>
            <a:r>
              <a:rPr lang="en-ZA" sz="1400" b="1" dirty="0"/>
              <a:t>s230A(2) Municipal loans. </a:t>
            </a:r>
          </a:p>
          <a:p>
            <a:pPr lvl="1" algn="just">
              <a:spcBef>
                <a:spcPts val="0"/>
              </a:spcBef>
              <a:buFont typeface="Wingdings" panose="05000000000000000000" pitchFamily="2" charset="2"/>
              <a:buChar char="v"/>
            </a:pPr>
            <a:endParaRPr lang="en-ZA" sz="1400" dirty="0"/>
          </a:p>
          <a:p>
            <a:pPr algn="just">
              <a:buFont typeface="Wingdings" panose="05000000000000000000" pitchFamily="2" charset="2"/>
              <a:buChar char="v"/>
            </a:pPr>
            <a:r>
              <a:rPr lang="en-ZA" sz="1600" b="1" dirty="0"/>
              <a:t>All legislations referred in these sections “may be enacted </a:t>
            </a:r>
            <a:r>
              <a:rPr lang="en-ZA" sz="1600" b="1" u="sng" dirty="0"/>
              <a:t>only after</a:t>
            </a:r>
            <a:r>
              <a:rPr lang="en-ZA" sz="1600" b="1" dirty="0"/>
              <a:t>” any “recommendations of the Financial and Fiscal Commission have been considered”. </a:t>
            </a:r>
          </a:p>
          <a:p>
            <a:pPr algn="just">
              <a:buFont typeface="Wingdings" panose="05000000000000000000" pitchFamily="2" charset="2"/>
              <a:buChar char="v"/>
            </a:pPr>
            <a:r>
              <a:rPr lang="en-ZA" sz="1600" dirty="0"/>
              <a:t>This submission is in response to the invitation by the Portfolio Committee </a:t>
            </a:r>
            <a:r>
              <a:rPr lang="en-GB" sz="1600" dirty="0"/>
              <a:t>on the National Department of Health, Provincial Departments and entities (Health Sector) annual performance plans and budget for the 2021/22 financial year.</a:t>
            </a:r>
            <a:endParaRPr lang="en-ZA" sz="1600" dirty="0"/>
          </a:p>
        </p:txBody>
      </p:sp>
      <p:sp>
        <p:nvSpPr>
          <p:cNvPr id="5" name="Slide Number Placeholder 4"/>
          <p:cNvSpPr>
            <a:spLocks noGrp="1"/>
          </p:cNvSpPr>
          <p:nvPr>
            <p:ph type="sldNum" sz="quarter" idx="12"/>
          </p:nvPr>
        </p:nvSpPr>
        <p:spPr/>
        <p:txBody>
          <a:bodyPr/>
          <a:lstStyle/>
          <a:p>
            <a:fld id="{AC57FB67-5201-4263-A749-74A8A000A585}" type="slidenum">
              <a:rPr lang="en-ZA" smtClean="0"/>
              <a:pPr/>
              <a:t>2</a:t>
            </a:fld>
            <a:endParaRPr lang="en-ZA" dirty="0"/>
          </a:p>
        </p:txBody>
      </p:sp>
    </p:spTree>
    <p:extLst>
      <p:ext uri="{BB962C8B-B14F-4D97-AF65-F5344CB8AC3E}">
        <p14:creationId xmlns:p14="http://schemas.microsoft.com/office/powerpoint/2010/main" val="23710612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200" dirty="0">
                <a:effectLst/>
              </a:rPr>
              <a:t>4. Entities (cont.)</a:t>
            </a:r>
          </a:p>
        </p:txBody>
      </p:sp>
      <p:sp>
        <p:nvSpPr>
          <p:cNvPr id="8" name="Content Placeholder 7"/>
          <p:cNvSpPr>
            <a:spLocks noGrp="1"/>
          </p:cNvSpPr>
          <p:nvPr>
            <p:ph idx="1"/>
          </p:nvPr>
        </p:nvSpPr>
        <p:spPr>
          <a:xfrm>
            <a:off x="457200" y="1600200"/>
            <a:ext cx="8229600" cy="5141168"/>
          </a:xfrm>
        </p:spPr>
        <p:txBody>
          <a:bodyPr>
            <a:normAutofit fontScale="92500" lnSpcReduction="10000"/>
          </a:bodyPr>
          <a:lstStyle/>
          <a:p>
            <a:pPr marL="457200" indent="-457200">
              <a:buFont typeface="+mj-lt"/>
              <a:buAutoNum type="arabicPeriod" startAt="6"/>
            </a:pPr>
            <a:r>
              <a:rPr lang="en-US" sz="1600" b="1" dirty="0"/>
              <a:t>South African Health Products Regulatory Authority</a:t>
            </a:r>
            <a:r>
              <a:rPr lang="en-ZA" sz="1600" b="1" dirty="0"/>
              <a:t> (SAHPRA)</a:t>
            </a:r>
          </a:p>
          <a:p>
            <a:pPr lvl="1" algn="just"/>
            <a:r>
              <a:rPr lang="en-US" sz="1400" dirty="0"/>
              <a:t>Established in terms of the National Health Act (2003) and Medicines and Related Substances Act (1965) which governs the manufacturing, distribution, sale and marketing of medicines and medical devices to promote the health, well-being and safety of the public by ensuring access to safe, effective and quality health products.</a:t>
            </a:r>
          </a:p>
          <a:p>
            <a:pPr lvl="1" algn="just"/>
            <a:r>
              <a:rPr lang="en-US" sz="1400" dirty="0"/>
              <a:t>There is an overall </a:t>
            </a:r>
            <a:r>
              <a:rPr lang="en-US" sz="1400" b="1" dirty="0"/>
              <a:t>decrease in all performance indicators</a:t>
            </a:r>
            <a:r>
              <a:rPr lang="en-US" sz="1400" dirty="0"/>
              <a:t> in 2020/21, with the p</a:t>
            </a:r>
            <a:r>
              <a:rPr lang="en-ZA" sz="1400" dirty="0"/>
              <a:t>percentage of licenses related to new good manufacturing practices and good wholesaling practices finalised within 125 working days, recording the </a:t>
            </a:r>
            <a:r>
              <a:rPr lang="en-ZA" sz="1400" b="1" dirty="0"/>
              <a:t>sharpest decline from 77% in 2019/20 to 59% in 2020/21</a:t>
            </a:r>
            <a:r>
              <a:rPr lang="en-ZA" sz="1400" dirty="0"/>
              <a:t>. </a:t>
            </a:r>
          </a:p>
          <a:p>
            <a:pPr lvl="1" algn="just"/>
            <a:r>
              <a:rPr lang="en-ZA" sz="1400" dirty="0"/>
              <a:t>To reduce its reliance on external evaluators, the authority aims to create internal capacity over the medium term. As a result, spending on the compensation of employees is expected to </a:t>
            </a:r>
            <a:r>
              <a:rPr lang="en-ZA" sz="1400" b="1" dirty="0"/>
              <a:t>increase at an average annual rate of  9.5%,  from R180.6 million in 2021/22 to R237 million in 2024/25</a:t>
            </a:r>
            <a:r>
              <a:rPr lang="en-ZA" sz="1400" dirty="0"/>
              <a:t>, to fill critical vacancies. Spending on goods and services is expected to </a:t>
            </a:r>
            <a:r>
              <a:rPr lang="en-ZA" sz="1400" b="1" dirty="0"/>
              <a:t>decrease at an average annual rate of 8.8% </a:t>
            </a:r>
            <a:r>
              <a:rPr lang="en-ZA" sz="1400" dirty="0"/>
              <a:t>because of reduced spending on contractors.   </a:t>
            </a:r>
          </a:p>
          <a:p>
            <a:pPr lvl="1" algn="just"/>
            <a:r>
              <a:rPr lang="en-ZA" sz="1400" dirty="0"/>
              <a:t>Total expenditure is expected to increase at an average annual rate of 1.3%, from </a:t>
            </a:r>
            <a:r>
              <a:rPr lang="en-ZA" sz="1400" b="1" dirty="0"/>
              <a:t>R357.6 million in  2021/22  to  R371.3 million in  2024/25</a:t>
            </a:r>
            <a:r>
              <a:rPr lang="en-ZA" sz="1400" dirty="0"/>
              <a:t>. This marginal increase is due to the reduction of expenditure on the backlog project, which is anticipated to be completed in 2022/23. The authority expects to derive 42.5% (R462 million) of its revenue over the MTEF period through transfers from the department and 50.9%  (R565.4 million)  through the fees it charges for its services. Revenue is expected to increase in line with expenditure. </a:t>
            </a:r>
            <a:endParaRPr lang="en-US" sz="1400" dirty="0"/>
          </a:p>
          <a:p>
            <a:pPr lvl="1" algn="just"/>
            <a:r>
              <a:rPr lang="en-US" sz="1400" dirty="0"/>
              <a:t>Accelerating the licensing of its backlog of medicine products remains a priority, which the entity aims to clear by 2022/23. </a:t>
            </a:r>
          </a:p>
          <a:p>
            <a:pPr lvl="1" algn="just"/>
            <a:r>
              <a:rPr lang="en-US" sz="1400" dirty="0"/>
              <a:t>The projected </a:t>
            </a:r>
            <a:r>
              <a:rPr lang="en-US" sz="1400" b="1" dirty="0"/>
              <a:t>reduction in expenditure </a:t>
            </a:r>
            <a:r>
              <a:rPr lang="en-US" sz="1400" dirty="0"/>
              <a:t>in the health product authorization programme, at an annual rate of 21% over the medium term. This is due to revising and reviewing </a:t>
            </a:r>
            <a:r>
              <a:rPr lang="en-US" sz="1400" b="1" dirty="0"/>
              <a:t>business models </a:t>
            </a:r>
            <a:r>
              <a:rPr lang="en-US" sz="1400" dirty="0"/>
              <a:t>to reduce unnecessary bureaucracy and delays. Compensation of employees will decline, as 25 employment contracts are expected to be terminated once the backlog clears. Revenue is expected to decrease in line with expenditure.</a:t>
            </a:r>
          </a:p>
        </p:txBody>
      </p:sp>
      <p:sp>
        <p:nvSpPr>
          <p:cNvPr id="5" name="Slide Number Placeholder 4"/>
          <p:cNvSpPr>
            <a:spLocks noGrp="1"/>
          </p:cNvSpPr>
          <p:nvPr>
            <p:ph type="sldNum" sz="quarter" idx="12"/>
          </p:nvPr>
        </p:nvSpPr>
        <p:spPr/>
        <p:txBody>
          <a:bodyPr/>
          <a:lstStyle/>
          <a:p>
            <a:fld id="{AC57FB67-5201-4263-A749-74A8A000A585}" type="slidenum">
              <a:rPr lang="en-ZA" smtClean="0"/>
              <a:pPr/>
              <a:t>20</a:t>
            </a:fld>
            <a:endParaRPr lang="en-ZA" dirty="0"/>
          </a:p>
        </p:txBody>
      </p:sp>
    </p:spTree>
    <p:extLst>
      <p:ext uri="{BB962C8B-B14F-4D97-AF65-F5344CB8AC3E}">
        <p14:creationId xmlns:p14="http://schemas.microsoft.com/office/powerpoint/2010/main" val="304709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BF2E5BF-F0E3-42EF-976F-D0343F895BC0}"/>
              </a:ext>
            </a:extLst>
          </p:cNvPr>
          <p:cNvSpPr>
            <a:spLocks noGrp="1"/>
          </p:cNvSpPr>
          <p:nvPr>
            <p:ph type="body" idx="1"/>
          </p:nvPr>
        </p:nvSpPr>
        <p:spPr/>
        <p:txBody>
          <a:bodyPr>
            <a:normAutofit lnSpcReduction="10000"/>
          </a:bodyPr>
          <a:lstStyle/>
          <a:p>
            <a:r>
              <a:rPr lang="en-ZA" dirty="0"/>
              <a:t>5. </a:t>
            </a:r>
            <a:r>
              <a:rPr lang="en-US" dirty="0"/>
              <a:t>Estimates of Provincial Revenue and Expenditure on Health</a:t>
            </a:r>
            <a:endParaRPr lang="en-ZA" dirty="0"/>
          </a:p>
        </p:txBody>
      </p:sp>
      <p:sp>
        <p:nvSpPr>
          <p:cNvPr id="3" name="Slide Number Placeholder 2">
            <a:extLst>
              <a:ext uri="{FF2B5EF4-FFF2-40B4-BE49-F238E27FC236}">
                <a16:creationId xmlns:a16="http://schemas.microsoft.com/office/drawing/2014/main" id="{FF0DD173-C168-4182-8BC4-347CBB1F599F}"/>
              </a:ext>
            </a:extLst>
          </p:cNvPr>
          <p:cNvSpPr>
            <a:spLocks noGrp="1"/>
          </p:cNvSpPr>
          <p:nvPr>
            <p:ph type="sldNum" sz="quarter" idx="12"/>
          </p:nvPr>
        </p:nvSpPr>
        <p:spPr/>
        <p:txBody>
          <a:bodyPr/>
          <a:lstStyle/>
          <a:p>
            <a:fld id="{AC57FB67-5201-4263-A749-74A8A000A585}" type="slidenum">
              <a:rPr lang="en-ZA" smtClean="0"/>
              <a:pPr/>
              <a:t>21</a:t>
            </a:fld>
            <a:endParaRPr lang="en-ZA" dirty="0"/>
          </a:p>
        </p:txBody>
      </p:sp>
    </p:spTree>
    <p:extLst>
      <p:ext uri="{BB962C8B-B14F-4D97-AF65-F5344CB8AC3E}">
        <p14:creationId xmlns:p14="http://schemas.microsoft.com/office/powerpoint/2010/main" val="1245246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A3C3E-849A-4DDB-8E6E-7B0ACB4CE1AD}"/>
              </a:ext>
            </a:extLst>
          </p:cNvPr>
          <p:cNvSpPr>
            <a:spLocks noGrp="1"/>
          </p:cNvSpPr>
          <p:nvPr>
            <p:ph type="title"/>
          </p:nvPr>
        </p:nvSpPr>
        <p:spPr/>
        <p:txBody>
          <a:bodyPr>
            <a:normAutofit/>
          </a:bodyPr>
          <a:lstStyle/>
          <a:p>
            <a:r>
              <a:rPr lang="en-ZA" sz="2800" dirty="0"/>
              <a:t>Provincial Health Budget and Health COE as a % of Total (Provinces, 2022)</a:t>
            </a:r>
          </a:p>
        </p:txBody>
      </p:sp>
      <p:sp>
        <p:nvSpPr>
          <p:cNvPr id="4" name="Slide Number Placeholder 3">
            <a:extLst>
              <a:ext uri="{FF2B5EF4-FFF2-40B4-BE49-F238E27FC236}">
                <a16:creationId xmlns:a16="http://schemas.microsoft.com/office/drawing/2014/main" id="{B4FF2EA0-10CC-419D-B574-AD1347BEE15E}"/>
              </a:ext>
            </a:extLst>
          </p:cNvPr>
          <p:cNvSpPr>
            <a:spLocks noGrp="1"/>
          </p:cNvSpPr>
          <p:nvPr>
            <p:ph type="sldNum" sz="quarter" idx="12"/>
          </p:nvPr>
        </p:nvSpPr>
        <p:spPr/>
        <p:txBody>
          <a:bodyPr/>
          <a:lstStyle/>
          <a:p>
            <a:fld id="{AC57FB67-5201-4263-A749-74A8A000A585}" type="slidenum">
              <a:rPr lang="en-ZA" smtClean="0"/>
              <a:pPr/>
              <a:t>22</a:t>
            </a:fld>
            <a:endParaRPr lang="en-ZA" dirty="0"/>
          </a:p>
        </p:txBody>
      </p:sp>
      <p:sp>
        <p:nvSpPr>
          <p:cNvPr id="24" name="TextBox 23">
            <a:extLst>
              <a:ext uri="{FF2B5EF4-FFF2-40B4-BE49-F238E27FC236}">
                <a16:creationId xmlns:a16="http://schemas.microsoft.com/office/drawing/2014/main" id="{2436831E-B5C3-40FE-9125-A0BE6608565B}"/>
              </a:ext>
            </a:extLst>
          </p:cNvPr>
          <p:cNvSpPr txBox="1"/>
          <p:nvPr/>
        </p:nvSpPr>
        <p:spPr>
          <a:xfrm>
            <a:off x="3073031" y="6390538"/>
            <a:ext cx="3130985" cy="261610"/>
          </a:xfrm>
          <a:prstGeom prst="rect">
            <a:avLst/>
          </a:prstGeom>
          <a:noFill/>
        </p:spPr>
        <p:txBody>
          <a:bodyPr wrap="none" rtlCol="0">
            <a:spAutoFit/>
          </a:bodyPr>
          <a:lstStyle/>
          <a:p>
            <a:r>
              <a:rPr lang="en-ZA" sz="1100" dirty="0"/>
              <a:t>Source: Provincial Budget, National Treasury (2022)</a:t>
            </a:r>
          </a:p>
        </p:txBody>
      </p:sp>
      <p:graphicFrame>
        <p:nvGraphicFramePr>
          <p:cNvPr id="6" name="Content Placeholder 5">
            <a:extLst>
              <a:ext uri="{FF2B5EF4-FFF2-40B4-BE49-F238E27FC236}">
                <a16:creationId xmlns:a16="http://schemas.microsoft.com/office/drawing/2014/main" id="{BE23505C-E086-BC50-38A5-3D0B0DBCE82C}"/>
              </a:ext>
            </a:extLst>
          </p:cNvPr>
          <p:cNvGraphicFramePr>
            <a:graphicFrameLocks noGrp="1"/>
          </p:cNvGraphicFramePr>
          <p:nvPr>
            <p:ph idx="1"/>
            <p:extLst>
              <p:ext uri="{D42A27DB-BD31-4B8C-83A1-F6EECF244321}">
                <p14:modId xmlns:p14="http://schemas.microsoft.com/office/powerpoint/2010/main" val="169702586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83845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051A1-81F4-4A1A-9AC6-0A26C9F81397}"/>
              </a:ext>
            </a:extLst>
          </p:cNvPr>
          <p:cNvSpPr>
            <a:spLocks noGrp="1"/>
          </p:cNvSpPr>
          <p:nvPr>
            <p:ph type="title"/>
          </p:nvPr>
        </p:nvSpPr>
        <p:spPr/>
        <p:txBody>
          <a:bodyPr>
            <a:normAutofit/>
          </a:bodyPr>
          <a:lstStyle/>
          <a:p>
            <a:r>
              <a:rPr lang="en-ZA" sz="2800" dirty="0"/>
              <a:t>Health Conditional Grants (2020 and 2021 Division of Revenue Bills)</a:t>
            </a:r>
          </a:p>
        </p:txBody>
      </p:sp>
      <p:sp>
        <p:nvSpPr>
          <p:cNvPr id="4" name="Slide Number Placeholder 3">
            <a:extLst>
              <a:ext uri="{FF2B5EF4-FFF2-40B4-BE49-F238E27FC236}">
                <a16:creationId xmlns:a16="http://schemas.microsoft.com/office/drawing/2014/main" id="{165F2A09-CB0F-42D9-B16F-8622FF006BA2}"/>
              </a:ext>
            </a:extLst>
          </p:cNvPr>
          <p:cNvSpPr>
            <a:spLocks noGrp="1"/>
          </p:cNvSpPr>
          <p:nvPr>
            <p:ph type="sldNum" sz="quarter" idx="12"/>
          </p:nvPr>
        </p:nvSpPr>
        <p:spPr/>
        <p:txBody>
          <a:bodyPr/>
          <a:lstStyle/>
          <a:p>
            <a:fld id="{AC57FB67-5201-4263-A749-74A8A000A585}" type="slidenum">
              <a:rPr lang="en-ZA" smtClean="0"/>
              <a:pPr/>
              <a:t>23</a:t>
            </a:fld>
            <a:endParaRPr lang="en-ZA" dirty="0"/>
          </a:p>
        </p:txBody>
      </p:sp>
      <p:sp>
        <p:nvSpPr>
          <p:cNvPr id="21" name="TextBox 20">
            <a:extLst>
              <a:ext uri="{FF2B5EF4-FFF2-40B4-BE49-F238E27FC236}">
                <a16:creationId xmlns:a16="http://schemas.microsoft.com/office/drawing/2014/main" id="{75314230-68EF-41BC-844F-82A4B357699B}"/>
              </a:ext>
            </a:extLst>
          </p:cNvPr>
          <p:cNvSpPr txBox="1"/>
          <p:nvPr/>
        </p:nvSpPr>
        <p:spPr>
          <a:xfrm>
            <a:off x="3073031" y="6390538"/>
            <a:ext cx="4020652" cy="261610"/>
          </a:xfrm>
          <a:prstGeom prst="rect">
            <a:avLst/>
          </a:prstGeom>
          <a:noFill/>
        </p:spPr>
        <p:txBody>
          <a:bodyPr wrap="none" rtlCol="0">
            <a:spAutoFit/>
          </a:bodyPr>
          <a:lstStyle/>
          <a:p>
            <a:r>
              <a:rPr lang="en-ZA" sz="1100" dirty="0"/>
              <a:t>Source: Division of Revenue Bill Schedule, National Treasury (2022)</a:t>
            </a:r>
          </a:p>
        </p:txBody>
      </p:sp>
      <p:graphicFrame>
        <p:nvGraphicFramePr>
          <p:cNvPr id="6" name="Content Placeholder 5">
            <a:extLst>
              <a:ext uri="{FF2B5EF4-FFF2-40B4-BE49-F238E27FC236}">
                <a16:creationId xmlns:a16="http://schemas.microsoft.com/office/drawing/2014/main" id="{16447B0B-E54F-D329-6014-6B6DC6017CFC}"/>
              </a:ext>
            </a:extLst>
          </p:cNvPr>
          <p:cNvGraphicFramePr>
            <a:graphicFrameLocks noGrp="1"/>
          </p:cNvGraphicFramePr>
          <p:nvPr>
            <p:ph idx="1"/>
            <p:extLst>
              <p:ext uri="{D42A27DB-BD31-4B8C-83A1-F6EECF244321}">
                <p14:modId xmlns:p14="http://schemas.microsoft.com/office/powerpoint/2010/main" val="1899634244"/>
              </p:ext>
            </p:extLst>
          </p:nvPr>
        </p:nvGraphicFramePr>
        <p:xfrm>
          <a:off x="971601" y="1585598"/>
          <a:ext cx="7632848" cy="4672195"/>
        </p:xfrm>
        <a:graphic>
          <a:graphicData uri="http://schemas.openxmlformats.org/drawingml/2006/table">
            <a:tbl>
              <a:tblPr>
                <a:tableStyleId>{5C22544A-7EE6-4342-B048-85BDC9FD1C3A}</a:tableStyleId>
              </a:tblPr>
              <a:tblGrid>
                <a:gridCol w="1256888">
                  <a:extLst>
                    <a:ext uri="{9D8B030D-6E8A-4147-A177-3AD203B41FA5}">
                      <a16:colId xmlns:a16="http://schemas.microsoft.com/office/drawing/2014/main" val="1847633428"/>
                    </a:ext>
                  </a:extLst>
                </a:gridCol>
                <a:gridCol w="1062660">
                  <a:extLst>
                    <a:ext uri="{9D8B030D-6E8A-4147-A177-3AD203B41FA5}">
                      <a16:colId xmlns:a16="http://schemas.microsoft.com/office/drawing/2014/main" val="3907566234"/>
                    </a:ext>
                  </a:extLst>
                </a:gridCol>
                <a:gridCol w="1062660">
                  <a:extLst>
                    <a:ext uri="{9D8B030D-6E8A-4147-A177-3AD203B41FA5}">
                      <a16:colId xmlns:a16="http://schemas.microsoft.com/office/drawing/2014/main" val="3974002558"/>
                    </a:ext>
                  </a:extLst>
                </a:gridCol>
                <a:gridCol w="1062660">
                  <a:extLst>
                    <a:ext uri="{9D8B030D-6E8A-4147-A177-3AD203B41FA5}">
                      <a16:colId xmlns:a16="http://schemas.microsoft.com/office/drawing/2014/main" val="2706106086"/>
                    </a:ext>
                  </a:extLst>
                </a:gridCol>
                <a:gridCol w="1062660">
                  <a:extLst>
                    <a:ext uri="{9D8B030D-6E8A-4147-A177-3AD203B41FA5}">
                      <a16:colId xmlns:a16="http://schemas.microsoft.com/office/drawing/2014/main" val="1590476310"/>
                    </a:ext>
                  </a:extLst>
                </a:gridCol>
                <a:gridCol w="1062660">
                  <a:extLst>
                    <a:ext uri="{9D8B030D-6E8A-4147-A177-3AD203B41FA5}">
                      <a16:colId xmlns:a16="http://schemas.microsoft.com/office/drawing/2014/main" val="3018438728"/>
                    </a:ext>
                  </a:extLst>
                </a:gridCol>
                <a:gridCol w="1062660">
                  <a:extLst>
                    <a:ext uri="{9D8B030D-6E8A-4147-A177-3AD203B41FA5}">
                      <a16:colId xmlns:a16="http://schemas.microsoft.com/office/drawing/2014/main" val="511174670"/>
                    </a:ext>
                  </a:extLst>
                </a:gridCol>
              </a:tblGrid>
              <a:tr h="604686">
                <a:tc gridSpan="4">
                  <a:txBody>
                    <a:bodyPr/>
                    <a:lstStyle/>
                    <a:p>
                      <a:pPr algn="ctr" rtl="0" fontAlgn="ctr"/>
                      <a:r>
                        <a:rPr lang="en-ZA" sz="1000" b="1" u="none" strike="noStrike" dirty="0">
                          <a:effectLst/>
                          <a:latin typeface="Times New Roman" panose="02020603050405020304" pitchFamily="18" charset="0"/>
                          <a:cs typeface="Times New Roman" panose="02020603050405020304" pitchFamily="18" charset="0"/>
                        </a:rPr>
                        <a:t>2021 Division of Revenue Bill</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rtl="0" fontAlgn="ctr"/>
                      <a:endParaRPr lang="en-ZA" sz="1000" b="1" u="none" strike="noStrike" dirty="0">
                        <a:effectLst/>
                        <a:latin typeface="Times New Roman" panose="02020603050405020304" pitchFamily="18" charset="0"/>
                        <a:cs typeface="Times New Roman" panose="02020603050405020304" pitchFamily="18" charset="0"/>
                      </a:endParaRPr>
                    </a:p>
                    <a:p>
                      <a:pPr algn="ctr" rtl="0" fontAlgn="ctr"/>
                      <a:r>
                        <a:rPr lang="en-ZA" sz="1000" b="1" u="none" strike="noStrike" dirty="0">
                          <a:effectLst/>
                          <a:latin typeface="Times New Roman" panose="02020603050405020304" pitchFamily="18" charset="0"/>
                          <a:cs typeface="Times New Roman" panose="02020603050405020304" pitchFamily="18" charset="0"/>
                        </a:rPr>
                        <a:t>2022 Division of Revenue Bill</a:t>
                      </a:r>
                    </a:p>
                    <a:p>
                      <a:pPr algn="ctr" rtl="0" fontAlgn="ctr"/>
                      <a:r>
                        <a:rPr lang="en-ZA" sz="1000" b="1" u="none" strike="noStrike" dirty="0">
                          <a:effectLst/>
                          <a:latin typeface="Times New Roman" panose="02020603050405020304" pitchFamily="18" charset="0"/>
                          <a:cs typeface="Times New Roman" panose="02020603050405020304" pitchFamily="18" charset="0"/>
                        </a:rPr>
                        <a:t> </a:t>
                      </a:r>
                    </a:p>
                    <a:p>
                      <a:pPr algn="ctr" rtl="0" fontAlgn="ctr"/>
                      <a:r>
                        <a:rPr lang="en-ZA" sz="1000" b="1" u="none" strike="noStrike" dirty="0">
                          <a:effectLst/>
                          <a:latin typeface="Times New Roman" panose="02020603050405020304" pitchFamily="18" charset="0"/>
                          <a:cs typeface="Times New Roman" panose="02020603050405020304" pitchFamily="18" charset="0"/>
                        </a:rPr>
                        <a:t> </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hMerge="1">
                  <a:txBody>
                    <a:bodyPr/>
                    <a:lstStyle/>
                    <a:p>
                      <a:pPr algn="l" rtl="0" fontAlgn="ctr"/>
                      <a:r>
                        <a:rPr lang="en-ZA" sz="1000" b="1" u="none" strike="noStrike" dirty="0">
                          <a:effectLst/>
                          <a:latin typeface="Times New Roman" panose="02020603050405020304" pitchFamily="18" charset="0"/>
                          <a:cs typeface="Times New Roman" panose="02020603050405020304" pitchFamily="18" charset="0"/>
                        </a:rPr>
                        <a:t> </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hMerge="1">
                  <a:txBody>
                    <a:bodyPr/>
                    <a:lstStyle/>
                    <a:p>
                      <a:pPr algn="l" rtl="0" fontAlgn="ctr"/>
                      <a:r>
                        <a:rPr lang="en-ZA" sz="1000" b="1" u="none" strike="noStrike" dirty="0">
                          <a:effectLst/>
                          <a:latin typeface="Times New Roman" panose="02020603050405020304" pitchFamily="18" charset="0"/>
                          <a:cs typeface="Times New Roman" panose="02020603050405020304" pitchFamily="18" charset="0"/>
                        </a:rPr>
                        <a:t> </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extLst>
                  <a:ext uri="{0D108BD9-81ED-4DB2-BD59-A6C34878D82A}">
                    <a16:rowId xmlns:a16="http://schemas.microsoft.com/office/drawing/2014/main" val="3309457314"/>
                  </a:ext>
                </a:extLst>
              </a:tr>
              <a:tr h="158564">
                <a:tc rowSpan="2">
                  <a:txBody>
                    <a:bodyPr/>
                    <a:lstStyle/>
                    <a:p>
                      <a:pPr algn="ctr" rtl="0" fontAlgn="ctr"/>
                      <a:r>
                        <a:rPr lang="en-ZA" sz="1000" b="1" u="none" strike="noStrike" dirty="0">
                          <a:effectLst/>
                          <a:latin typeface="Times New Roman" panose="02020603050405020304" pitchFamily="18" charset="0"/>
                          <a:cs typeface="Times New Roman" panose="02020603050405020304" pitchFamily="18" charset="0"/>
                        </a:rPr>
                        <a:t>Grant Schedule</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rowSpan="2">
                  <a:txBody>
                    <a:bodyPr/>
                    <a:lstStyle/>
                    <a:p>
                      <a:pPr algn="ctr" rtl="0" fontAlgn="ctr"/>
                      <a:r>
                        <a:rPr lang="en-ZA" sz="1000" b="1" u="none" strike="noStrike" dirty="0">
                          <a:effectLst/>
                          <a:latin typeface="Times New Roman" panose="02020603050405020304" pitchFamily="18" charset="0"/>
                          <a:cs typeface="Times New Roman" panose="02020603050405020304" pitchFamily="18" charset="0"/>
                        </a:rPr>
                        <a:t>Grant name</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b="1" u="none" strike="noStrike">
                          <a:effectLst/>
                          <a:latin typeface="Times New Roman" panose="02020603050405020304" pitchFamily="18" charset="0"/>
                          <a:cs typeface="Times New Roman" panose="02020603050405020304" pitchFamily="18" charset="0"/>
                        </a:rPr>
                        <a:t>  2021/22 </a:t>
                      </a:r>
                      <a:endParaRPr lang="en-ZA" sz="1000" b="1" i="0" u="none" strike="noStrike">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b="1" u="none" strike="noStrike">
                          <a:effectLst/>
                          <a:latin typeface="Times New Roman" panose="02020603050405020304" pitchFamily="18" charset="0"/>
                          <a:cs typeface="Times New Roman" panose="02020603050405020304" pitchFamily="18" charset="0"/>
                        </a:rPr>
                        <a:t>  2022/23 </a:t>
                      </a:r>
                      <a:endParaRPr lang="en-ZA" sz="1000" b="1" i="0" u="none" strike="noStrike">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rowSpan="2">
                  <a:txBody>
                    <a:bodyPr/>
                    <a:lstStyle/>
                    <a:p>
                      <a:pPr algn="ctr" rtl="0" fontAlgn="ctr"/>
                      <a:r>
                        <a:rPr lang="en-ZA" sz="1000" b="1" u="none" strike="noStrike">
                          <a:effectLst/>
                          <a:latin typeface="Times New Roman" panose="02020603050405020304" pitchFamily="18" charset="0"/>
                          <a:cs typeface="Times New Roman" panose="02020603050405020304" pitchFamily="18" charset="0"/>
                        </a:rPr>
                        <a:t>Grant name</a:t>
                      </a:r>
                      <a:endParaRPr lang="en-ZA" sz="1000" b="1" i="0" u="none" strike="noStrike">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b="1" u="none" strike="noStrike">
                          <a:effectLst/>
                          <a:latin typeface="Times New Roman" panose="02020603050405020304" pitchFamily="18" charset="0"/>
                          <a:cs typeface="Times New Roman" panose="02020603050405020304" pitchFamily="18" charset="0"/>
                        </a:rPr>
                        <a:t>  2021/22 </a:t>
                      </a:r>
                      <a:endParaRPr lang="en-ZA" sz="1000" b="1" i="0" u="none" strike="noStrike">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b="1" u="none" strike="noStrike">
                          <a:effectLst/>
                          <a:latin typeface="Times New Roman" panose="02020603050405020304" pitchFamily="18" charset="0"/>
                          <a:cs typeface="Times New Roman" panose="02020603050405020304" pitchFamily="18" charset="0"/>
                        </a:rPr>
                        <a:t>  2022/23 </a:t>
                      </a:r>
                      <a:endParaRPr lang="en-ZA" sz="1000" b="1" i="0" u="none" strike="noStrike">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extLst>
                  <a:ext uri="{0D108BD9-81ED-4DB2-BD59-A6C34878D82A}">
                    <a16:rowId xmlns:a16="http://schemas.microsoft.com/office/drawing/2014/main" val="1156702892"/>
                  </a:ext>
                </a:extLst>
              </a:tr>
              <a:tr h="237201">
                <a:tc vMerge="1">
                  <a:txBody>
                    <a:bodyPr/>
                    <a:lstStyle/>
                    <a:p>
                      <a:endParaRPr lang="en-US"/>
                    </a:p>
                  </a:txBody>
                  <a:tcPr/>
                </a:tc>
                <a:tc vMerge="1">
                  <a:txBody>
                    <a:bodyPr/>
                    <a:lstStyle/>
                    <a:p>
                      <a:endParaRPr lang="en-US"/>
                    </a:p>
                  </a:txBody>
                  <a:tcPr/>
                </a:tc>
                <a:tc>
                  <a:txBody>
                    <a:bodyPr/>
                    <a:lstStyle/>
                    <a:p>
                      <a:pPr algn="ctr" rtl="0" fontAlgn="ctr"/>
                      <a:r>
                        <a:rPr lang="en-ZA" sz="1000" b="1" u="none" strike="noStrike" dirty="0">
                          <a:effectLst/>
                          <a:latin typeface="Times New Roman" panose="02020603050405020304" pitchFamily="18" charset="0"/>
                          <a:cs typeface="Times New Roman" panose="02020603050405020304" pitchFamily="18" charset="0"/>
                        </a:rPr>
                        <a:t> (R millions)  </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b="1" u="none" strike="noStrike" dirty="0">
                          <a:effectLst/>
                          <a:latin typeface="Times New Roman" panose="02020603050405020304" pitchFamily="18" charset="0"/>
                          <a:cs typeface="Times New Roman" panose="02020603050405020304" pitchFamily="18" charset="0"/>
                        </a:rPr>
                        <a:t> (R millions)  </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vMerge="1">
                  <a:txBody>
                    <a:bodyPr/>
                    <a:lstStyle/>
                    <a:p>
                      <a:endParaRPr lang="en-US"/>
                    </a:p>
                  </a:txBody>
                  <a:tcPr/>
                </a:tc>
                <a:tc>
                  <a:txBody>
                    <a:bodyPr/>
                    <a:lstStyle/>
                    <a:p>
                      <a:pPr algn="ctr" rtl="0" fontAlgn="ctr"/>
                      <a:r>
                        <a:rPr lang="en-ZA" sz="1000" b="1" u="none" strike="noStrike" dirty="0">
                          <a:effectLst/>
                          <a:latin typeface="Times New Roman" panose="02020603050405020304" pitchFamily="18" charset="0"/>
                          <a:cs typeface="Times New Roman" panose="02020603050405020304" pitchFamily="18" charset="0"/>
                        </a:rPr>
                        <a:t> (R millions)  </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b="1" u="none" strike="noStrike" dirty="0">
                          <a:effectLst/>
                          <a:latin typeface="Times New Roman" panose="02020603050405020304" pitchFamily="18" charset="0"/>
                          <a:cs typeface="Times New Roman" panose="02020603050405020304" pitchFamily="18" charset="0"/>
                        </a:rPr>
                        <a:t> (R millions)  </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extLst>
                  <a:ext uri="{0D108BD9-81ED-4DB2-BD59-A6C34878D82A}">
                    <a16:rowId xmlns:a16="http://schemas.microsoft.com/office/drawing/2014/main" val="1231373577"/>
                  </a:ext>
                </a:extLst>
              </a:tr>
              <a:tr h="593005">
                <a:tc>
                  <a:txBody>
                    <a:bodyPr/>
                    <a:lstStyle/>
                    <a:p>
                      <a:pPr algn="ctr" rtl="0" fontAlgn="ctr"/>
                      <a:r>
                        <a:rPr lang="en-ZA" sz="1000" u="none" strike="noStrike">
                          <a:effectLst/>
                          <a:latin typeface="Times New Roman" panose="02020603050405020304" pitchFamily="18" charset="0"/>
                          <a:cs typeface="Times New Roman" panose="02020603050405020304" pitchFamily="18" charset="0"/>
                        </a:rPr>
                        <a:t>5A</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u="none" strike="noStrike">
                          <a:effectLst/>
                          <a:latin typeface="Times New Roman" panose="02020603050405020304" pitchFamily="18" charset="0"/>
                          <a:cs typeface="Times New Roman" panose="02020603050405020304" pitchFamily="18" charset="0"/>
                        </a:rPr>
                        <a:t>Human Resources and Training Grant</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u="none" strike="noStrike" dirty="0">
                          <a:effectLst/>
                          <a:latin typeface="Times New Roman" panose="02020603050405020304" pitchFamily="18" charset="0"/>
                          <a:cs typeface="Times New Roman" panose="02020603050405020304" pitchFamily="18" charset="0"/>
                        </a:rPr>
                        <a:t>4 055</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u="none" strike="noStrike" dirty="0">
                          <a:effectLst/>
                          <a:latin typeface="Times New Roman" panose="02020603050405020304" pitchFamily="18" charset="0"/>
                          <a:cs typeface="Times New Roman" panose="02020603050405020304" pitchFamily="18" charset="0"/>
                        </a:rPr>
                        <a:t>3 999</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u="none" strike="noStrike">
                          <a:effectLst/>
                          <a:latin typeface="Times New Roman" panose="02020603050405020304" pitchFamily="18" charset="0"/>
                          <a:cs typeface="Times New Roman" panose="02020603050405020304" pitchFamily="18" charset="0"/>
                        </a:rPr>
                        <a:t>Human Resources and Training Grant</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u="none" strike="noStrike">
                          <a:effectLst/>
                          <a:latin typeface="Times New Roman" panose="02020603050405020304" pitchFamily="18" charset="0"/>
                          <a:cs typeface="Times New Roman" panose="02020603050405020304" pitchFamily="18" charset="0"/>
                        </a:rPr>
                        <a:t>4 298</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u="none" strike="noStrike">
                          <a:effectLst/>
                          <a:latin typeface="Times New Roman" panose="02020603050405020304" pitchFamily="18" charset="0"/>
                          <a:cs typeface="Times New Roman" panose="02020603050405020304" pitchFamily="18" charset="0"/>
                        </a:rPr>
                        <a:t>5 449</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extLst>
                  <a:ext uri="{0D108BD9-81ED-4DB2-BD59-A6C34878D82A}">
                    <a16:rowId xmlns:a16="http://schemas.microsoft.com/office/drawing/2014/main" val="1283941746"/>
                  </a:ext>
                </a:extLst>
              </a:tr>
              <a:tr h="474404">
                <a:tc>
                  <a:txBody>
                    <a:bodyPr/>
                    <a:lstStyle/>
                    <a:p>
                      <a:pPr algn="ctr" rtl="0" fontAlgn="ctr"/>
                      <a:r>
                        <a:rPr lang="en-ZA" sz="1000" u="none" strike="noStrike">
                          <a:effectLst/>
                          <a:latin typeface="Times New Roman" panose="02020603050405020304" pitchFamily="18" charset="0"/>
                          <a:cs typeface="Times New Roman" panose="02020603050405020304" pitchFamily="18" charset="0"/>
                        </a:rPr>
                        <a:t>4A</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u="none" strike="noStrike">
                          <a:effectLst/>
                          <a:latin typeface="Times New Roman" panose="02020603050405020304" pitchFamily="18" charset="0"/>
                          <a:cs typeface="Times New Roman" panose="02020603050405020304" pitchFamily="18" charset="0"/>
                        </a:rPr>
                        <a:t>National Tertiary Services Grant</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u="none" strike="noStrike">
                          <a:effectLst/>
                          <a:latin typeface="Times New Roman" panose="02020603050405020304" pitchFamily="18" charset="0"/>
                          <a:cs typeface="Times New Roman" panose="02020603050405020304" pitchFamily="18" charset="0"/>
                        </a:rPr>
                        <a:t>13 708</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u="none" strike="noStrike" dirty="0">
                          <a:effectLst/>
                          <a:latin typeface="Times New Roman" panose="02020603050405020304" pitchFamily="18" charset="0"/>
                          <a:cs typeface="Times New Roman" panose="02020603050405020304" pitchFamily="18" charset="0"/>
                        </a:rPr>
                        <a:t>14 000</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u="none" strike="noStrike" dirty="0">
                          <a:effectLst/>
                          <a:latin typeface="Times New Roman" panose="02020603050405020304" pitchFamily="18" charset="0"/>
                          <a:cs typeface="Times New Roman" panose="02020603050405020304" pitchFamily="18" charset="0"/>
                        </a:rPr>
                        <a:t>National Tertiary Services Grant</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u="none" strike="noStrike">
                          <a:effectLst/>
                          <a:latin typeface="Times New Roman" panose="02020603050405020304" pitchFamily="18" charset="0"/>
                          <a:cs typeface="Times New Roman" panose="02020603050405020304" pitchFamily="18" charset="0"/>
                        </a:rPr>
                        <a:t>13 708</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u="none" strike="noStrike">
                          <a:effectLst/>
                          <a:latin typeface="Times New Roman" panose="02020603050405020304" pitchFamily="18" charset="0"/>
                          <a:cs typeface="Times New Roman" panose="02020603050405020304" pitchFamily="18" charset="0"/>
                        </a:rPr>
                        <a:t>14 306</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extLst>
                  <a:ext uri="{0D108BD9-81ED-4DB2-BD59-A6C34878D82A}">
                    <a16:rowId xmlns:a16="http://schemas.microsoft.com/office/drawing/2014/main" val="3107123324"/>
                  </a:ext>
                </a:extLst>
              </a:tr>
              <a:tr h="711607">
                <a:tc>
                  <a:txBody>
                    <a:bodyPr/>
                    <a:lstStyle/>
                    <a:p>
                      <a:pPr algn="ctr" rtl="0" fontAlgn="ctr"/>
                      <a:r>
                        <a:rPr lang="en-ZA" sz="1000" u="none" strike="noStrike">
                          <a:effectLst/>
                          <a:latin typeface="Times New Roman" panose="02020603050405020304" pitchFamily="18" charset="0"/>
                          <a:cs typeface="Times New Roman" panose="02020603050405020304" pitchFamily="18" charset="0"/>
                        </a:rPr>
                        <a:t>5A</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u="none" strike="noStrike">
                          <a:effectLst/>
                          <a:latin typeface="Times New Roman" panose="02020603050405020304" pitchFamily="18" charset="0"/>
                          <a:cs typeface="Times New Roman" panose="02020603050405020304" pitchFamily="18" charset="0"/>
                        </a:rPr>
                        <a:t>HIV. TB. Malaria and Community Outreach Grant</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u="none" strike="noStrike">
                          <a:effectLst/>
                          <a:latin typeface="Times New Roman" panose="02020603050405020304" pitchFamily="18" charset="0"/>
                          <a:cs typeface="Times New Roman" panose="02020603050405020304" pitchFamily="18" charset="0"/>
                        </a:rPr>
                        <a:t>27 585</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u="none" strike="noStrike">
                          <a:effectLst/>
                          <a:latin typeface="Times New Roman" panose="02020603050405020304" pitchFamily="18" charset="0"/>
                          <a:cs typeface="Times New Roman" panose="02020603050405020304" pitchFamily="18" charset="0"/>
                        </a:rPr>
                        <a:t>27 910</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u="none" strike="noStrike" dirty="0">
                          <a:effectLst/>
                          <a:latin typeface="Times New Roman" panose="02020603050405020304" pitchFamily="18" charset="0"/>
                          <a:cs typeface="Times New Roman" panose="02020603050405020304" pitchFamily="18" charset="0"/>
                        </a:rPr>
                        <a:t>District Health Programme Grant</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u="none" strike="noStrike" dirty="0">
                          <a:effectLst/>
                          <a:latin typeface="Times New Roman" panose="02020603050405020304" pitchFamily="18" charset="0"/>
                          <a:cs typeface="Times New Roman" panose="02020603050405020304" pitchFamily="18" charset="0"/>
                        </a:rPr>
                        <a:t>27 753</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u="none" strike="noStrike">
                          <a:effectLst/>
                          <a:latin typeface="Times New Roman" panose="02020603050405020304" pitchFamily="18" charset="0"/>
                          <a:cs typeface="Times New Roman" panose="02020603050405020304" pitchFamily="18" charset="0"/>
                        </a:rPr>
                        <a:t>29 023</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extLst>
                  <a:ext uri="{0D108BD9-81ED-4DB2-BD59-A6C34878D82A}">
                    <a16:rowId xmlns:a16="http://schemas.microsoft.com/office/drawing/2014/main" val="3731147089"/>
                  </a:ext>
                </a:extLst>
              </a:tr>
              <a:tr h="474404">
                <a:tc>
                  <a:txBody>
                    <a:bodyPr/>
                    <a:lstStyle/>
                    <a:p>
                      <a:pPr algn="ctr" rtl="0" fontAlgn="ctr"/>
                      <a:r>
                        <a:rPr lang="en-ZA" sz="1000" u="none" strike="noStrike">
                          <a:effectLst/>
                          <a:latin typeface="Times New Roman" panose="02020603050405020304" pitchFamily="18" charset="0"/>
                          <a:cs typeface="Times New Roman" panose="02020603050405020304" pitchFamily="18" charset="0"/>
                        </a:rPr>
                        <a:t>5A</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u="none" strike="noStrike">
                          <a:effectLst/>
                          <a:latin typeface="Times New Roman" panose="02020603050405020304" pitchFamily="18" charset="0"/>
                          <a:cs typeface="Times New Roman" panose="02020603050405020304" pitchFamily="18" charset="0"/>
                        </a:rPr>
                        <a:t>Health Facility Revitalisation Grant</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u="none" strike="noStrike">
                          <a:effectLst/>
                          <a:latin typeface="Times New Roman" panose="02020603050405020304" pitchFamily="18" charset="0"/>
                          <a:cs typeface="Times New Roman" panose="02020603050405020304" pitchFamily="18" charset="0"/>
                        </a:rPr>
                        <a:t>6 445</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u="none" strike="noStrike">
                          <a:effectLst/>
                          <a:latin typeface="Times New Roman" panose="02020603050405020304" pitchFamily="18" charset="0"/>
                          <a:cs typeface="Times New Roman" panose="02020603050405020304" pitchFamily="18" charset="0"/>
                        </a:rPr>
                        <a:t>6 886</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u="none" strike="noStrike">
                          <a:effectLst/>
                          <a:latin typeface="Times New Roman" panose="02020603050405020304" pitchFamily="18" charset="0"/>
                          <a:cs typeface="Times New Roman" panose="02020603050405020304" pitchFamily="18" charset="0"/>
                        </a:rPr>
                        <a:t>Health Facility Revitalisation Grant</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u="none" strike="noStrike" dirty="0">
                          <a:effectLst/>
                          <a:latin typeface="Times New Roman" panose="02020603050405020304" pitchFamily="18" charset="0"/>
                          <a:cs typeface="Times New Roman" panose="02020603050405020304" pitchFamily="18" charset="0"/>
                        </a:rPr>
                        <a:t>6 435</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u="none" strike="noStrike" dirty="0">
                          <a:effectLst/>
                          <a:latin typeface="Times New Roman" panose="02020603050405020304" pitchFamily="18" charset="0"/>
                          <a:cs typeface="Times New Roman" panose="02020603050405020304" pitchFamily="18" charset="0"/>
                        </a:rPr>
                        <a:t>6 780</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extLst>
                  <a:ext uri="{0D108BD9-81ED-4DB2-BD59-A6C34878D82A}">
                    <a16:rowId xmlns:a16="http://schemas.microsoft.com/office/drawing/2014/main" val="2492842603"/>
                  </a:ext>
                </a:extLst>
              </a:tr>
              <a:tr h="474404">
                <a:tc>
                  <a:txBody>
                    <a:bodyPr/>
                    <a:lstStyle/>
                    <a:p>
                      <a:pPr algn="ctr" rtl="0" fontAlgn="ctr"/>
                      <a:r>
                        <a:rPr lang="en-ZA" sz="1000" u="none" strike="noStrike">
                          <a:effectLst/>
                          <a:latin typeface="Times New Roman" panose="02020603050405020304" pitchFamily="18" charset="0"/>
                          <a:cs typeface="Times New Roman" panose="02020603050405020304" pitchFamily="18" charset="0"/>
                        </a:rPr>
                        <a:t> 5A</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u="none" strike="noStrike">
                          <a:effectLst/>
                          <a:latin typeface="Times New Roman" panose="02020603050405020304" pitchFamily="18" charset="0"/>
                          <a:cs typeface="Times New Roman" panose="02020603050405020304" pitchFamily="18" charset="0"/>
                        </a:rPr>
                        <a:t>National Health Insurance Grant </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u="none" strike="noStrike">
                          <a:effectLst/>
                          <a:latin typeface="Times New Roman" panose="02020603050405020304" pitchFamily="18" charset="0"/>
                          <a:cs typeface="Times New Roman" panose="02020603050405020304" pitchFamily="18" charset="0"/>
                        </a:rPr>
                        <a:t>269</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u="none" strike="noStrike" dirty="0">
                          <a:effectLst/>
                          <a:latin typeface="Times New Roman" panose="02020603050405020304" pitchFamily="18" charset="0"/>
                          <a:cs typeface="Times New Roman" panose="02020603050405020304" pitchFamily="18" charset="0"/>
                        </a:rPr>
                        <a:t>272</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u="none" strike="noStrike">
                          <a:effectLst/>
                          <a:latin typeface="Times New Roman" panose="02020603050405020304" pitchFamily="18" charset="0"/>
                          <a:cs typeface="Times New Roman" panose="02020603050405020304" pitchFamily="18" charset="0"/>
                        </a:rPr>
                        <a:t>National Health Insurance Grant </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u="none" strike="noStrike">
                          <a:effectLst/>
                          <a:latin typeface="Times New Roman" panose="02020603050405020304" pitchFamily="18" charset="0"/>
                          <a:cs typeface="Times New Roman" panose="02020603050405020304" pitchFamily="18" charset="0"/>
                        </a:rPr>
                        <a:t>269</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u="none" strike="noStrike" dirty="0">
                          <a:effectLst/>
                          <a:latin typeface="Times New Roman" panose="02020603050405020304" pitchFamily="18" charset="0"/>
                          <a:cs typeface="Times New Roman" panose="02020603050405020304" pitchFamily="18" charset="0"/>
                        </a:rPr>
                        <a:t>694</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extLst>
                  <a:ext uri="{0D108BD9-81ED-4DB2-BD59-A6C34878D82A}">
                    <a16:rowId xmlns:a16="http://schemas.microsoft.com/office/drawing/2014/main" val="3766796201"/>
                  </a:ext>
                </a:extLst>
              </a:tr>
              <a:tr h="300167">
                <a:tc>
                  <a:txBody>
                    <a:bodyPr/>
                    <a:lstStyle/>
                    <a:p>
                      <a:pPr algn="ctr" rtl="0" fontAlgn="ctr"/>
                      <a:r>
                        <a:rPr lang="en-ZA" sz="1000" b="1" u="none" strike="noStrike" dirty="0">
                          <a:effectLst/>
                          <a:latin typeface="Times New Roman" panose="02020603050405020304" pitchFamily="18" charset="0"/>
                          <a:cs typeface="Times New Roman" panose="02020603050405020304" pitchFamily="18" charset="0"/>
                        </a:rPr>
                        <a:t>Total Direct Allocation</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b="1" u="none" strike="noStrike" dirty="0">
                          <a:effectLst/>
                          <a:latin typeface="Times New Roman" panose="02020603050405020304" pitchFamily="18" charset="0"/>
                          <a:cs typeface="Times New Roman" panose="02020603050405020304" pitchFamily="18" charset="0"/>
                        </a:rPr>
                        <a:t> </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b="1" u="none" strike="noStrike" dirty="0">
                          <a:effectLst/>
                          <a:latin typeface="Times New Roman" panose="02020603050405020304" pitchFamily="18" charset="0"/>
                          <a:cs typeface="Times New Roman" panose="02020603050405020304" pitchFamily="18" charset="0"/>
                        </a:rPr>
                        <a:t>52 062</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b="1" u="none" strike="noStrike" dirty="0">
                          <a:effectLst/>
                          <a:latin typeface="Times New Roman" panose="02020603050405020304" pitchFamily="18" charset="0"/>
                          <a:cs typeface="Times New Roman" panose="02020603050405020304" pitchFamily="18" charset="0"/>
                        </a:rPr>
                        <a:t>53 068</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b="1" u="none" strike="noStrike" dirty="0">
                          <a:effectLst/>
                          <a:latin typeface="Times New Roman" panose="02020603050405020304" pitchFamily="18" charset="0"/>
                          <a:cs typeface="Times New Roman" panose="02020603050405020304" pitchFamily="18" charset="0"/>
                        </a:rPr>
                        <a:t> </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b="1" u="none" strike="noStrike">
                          <a:effectLst/>
                          <a:latin typeface="Times New Roman" panose="02020603050405020304" pitchFamily="18" charset="0"/>
                          <a:cs typeface="Times New Roman" panose="02020603050405020304" pitchFamily="18" charset="0"/>
                        </a:rPr>
                        <a:t>52 463</a:t>
                      </a:r>
                      <a:endParaRPr lang="en-ZA" sz="1000" b="1" i="0" u="none" strike="noStrike">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b="1" u="none" strike="noStrike" dirty="0">
                          <a:effectLst/>
                          <a:latin typeface="Times New Roman" panose="02020603050405020304" pitchFamily="18" charset="0"/>
                          <a:cs typeface="Times New Roman" panose="02020603050405020304" pitchFamily="18" charset="0"/>
                        </a:rPr>
                        <a:t>56 252</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extLst>
                  <a:ext uri="{0D108BD9-81ED-4DB2-BD59-A6C34878D82A}">
                    <a16:rowId xmlns:a16="http://schemas.microsoft.com/office/drawing/2014/main" val="2220247233"/>
                  </a:ext>
                </a:extLst>
              </a:tr>
              <a:tr h="464708">
                <a:tc>
                  <a:txBody>
                    <a:bodyPr/>
                    <a:lstStyle/>
                    <a:p>
                      <a:pPr algn="ctr" rtl="0" fontAlgn="ctr"/>
                      <a:r>
                        <a:rPr lang="en-ZA" sz="1000" u="none" strike="noStrike">
                          <a:effectLst/>
                          <a:latin typeface="Times New Roman" panose="02020603050405020304" pitchFamily="18" charset="0"/>
                          <a:cs typeface="Times New Roman" panose="02020603050405020304" pitchFamily="18" charset="0"/>
                        </a:rPr>
                        <a:t>6A</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u="none" strike="noStrike" dirty="0">
                          <a:effectLst/>
                          <a:latin typeface="Times New Roman" panose="02020603050405020304" pitchFamily="18" charset="0"/>
                          <a:cs typeface="Times New Roman" panose="02020603050405020304" pitchFamily="18" charset="0"/>
                        </a:rPr>
                        <a:t>National Health Insurance Indirect Grant</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b="0" u="none" strike="noStrike" dirty="0">
                          <a:effectLst/>
                          <a:latin typeface="Times New Roman" panose="02020603050405020304" pitchFamily="18" charset="0"/>
                          <a:cs typeface="Times New Roman" panose="02020603050405020304" pitchFamily="18" charset="0"/>
                        </a:rPr>
                        <a:t>2 118</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b="0" u="none" strike="noStrike" dirty="0">
                          <a:effectLst/>
                          <a:latin typeface="Times New Roman" panose="02020603050405020304" pitchFamily="18" charset="0"/>
                          <a:cs typeface="Times New Roman" panose="02020603050405020304" pitchFamily="18" charset="0"/>
                        </a:rPr>
                        <a:t>2 541</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b="0" u="none" strike="noStrike" dirty="0">
                          <a:effectLst/>
                          <a:latin typeface="Times New Roman" panose="02020603050405020304" pitchFamily="18" charset="0"/>
                          <a:cs typeface="Times New Roman" panose="02020603050405020304" pitchFamily="18" charset="0"/>
                        </a:rPr>
                        <a:t>National Health Insurance Indirect Grant</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b="0" u="none" strike="noStrike" dirty="0">
                          <a:effectLst/>
                          <a:latin typeface="Times New Roman" panose="02020603050405020304" pitchFamily="18" charset="0"/>
                          <a:cs typeface="Times New Roman" panose="02020603050405020304" pitchFamily="18" charset="0"/>
                        </a:rPr>
                        <a:t>1 557</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b="0" u="none" strike="noStrike" dirty="0">
                          <a:effectLst/>
                          <a:latin typeface="Times New Roman" panose="02020603050405020304" pitchFamily="18" charset="0"/>
                          <a:cs typeface="Times New Roman" panose="02020603050405020304" pitchFamily="18" charset="0"/>
                        </a:rPr>
                        <a:t>2 209</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extLst>
                  <a:ext uri="{0D108BD9-81ED-4DB2-BD59-A6C34878D82A}">
                    <a16:rowId xmlns:a16="http://schemas.microsoft.com/office/drawing/2014/main" val="2884214239"/>
                  </a:ext>
                </a:extLst>
              </a:tr>
              <a:tr h="158564">
                <a:tc>
                  <a:txBody>
                    <a:bodyPr/>
                    <a:lstStyle/>
                    <a:p>
                      <a:pPr algn="ctr" rtl="0" fontAlgn="ctr"/>
                      <a:r>
                        <a:rPr lang="en-ZA" sz="1000" u="none" strike="noStrike">
                          <a:effectLst/>
                          <a:latin typeface="Times New Roman" panose="02020603050405020304" pitchFamily="18" charset="0"/>
                          <a:cs typeface="Times New Roman" panose="02020603050405020304" pitchFamily="18" charset="0"/>
                        </a:rPr>
                        <a:t> </a:t>
                      </a:r>
                      <a:endParaRPr lang="en-ZA" sz="1000" b="1" i="0" u="none" strike="noStrike">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u="none" strike="noStrike">
                          <a:effectLst/>
                          <a:latin typeface="Times New Roman" panose="02020603050405020304" pitchFamily="18" charset="0"/>
                          <a:cs typeface="Times New Roman" panose="02020603050405020304" pitchFamily="18" charset="0"/>
                        </a:rPr>
                        <a:t> </a:t>
                      </a:r>
                      <a:endParaRPr lang="en-ZA" sz="1000" b="1" i="0" u="none" strike="noStrike">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b="1" u="none" strike="noStrike" dirty="0">
                          <a:effectLst/>
                          <a:latin typeface="Times New Roman" panose="02020603050405020304" pitchFamily="18" charset="0"/>
                          <a:cs typeface="Times New Roman" panose="02020603050405020304" pitchFamily="18" charset="0"/>
                        </a:rPr>
                        <a:t>54 179</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b="1" u="none" strike="noStrike" dirty="0">
                          <a:effectLst/>
                          <a:latin typeface="Times New Roman" panose="02020603050405020304" pitchFamily="18" charset="0"/>
                          <a:cs typeface="Times New Roman" panose="02020603050405020304" pitchFamily="18" charset="0"/>
                        </a:rPr>
                        <a:t>55 609</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b="1" u="none" strike="noStrike" dirty="0">
                          <a:effectLst/>
                          <a:latin typeface="Times New Roman" panose="02020603050405020304" pitchFamily="18" charset="0"/>
                          <a:cs typeface="Times New Roman" panose="02020603050405020304" pitchFamily="18" charset="0"/>
                        </a:rPr>
                        <a:t> </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b="1" u="none" strike="noStrike" dirty="0">
                          <a:effectLst/>
                          <a:latin typeface="Times New Roman" panose="02020603050405020304" pitchFamily="18" charset="0"/>
                          <a:cs typeface="Times New Roman" panose="02020603050405020304" pitchFamily="18" charset="0"/>
                        </a:rPr>
                        <a:t>54 020</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tc>
                  <a:txBody>
                    <a:bodyPr/>
                    <a:lstStyle/>
                    <a:p>
                      <a:pPr algn="ctr" rtl="0" fontAlgn="ctr"/>
                      <a:r>
                        <a:rPr lang="en-ZA" sz="1000" b="1" u="none" strike="noStrike" dirty="0">
                          <a:effectLst/>
                          <a:latin typeface="Times New Roman" panose="02020603050405020304" pitchFamily="18" charset="0"/>
                          <a:cs typeface="Times New Roman" panose="02020603050405020304" pitchFamily="18" charset="0"/>
                        </a:rPr>
                        <a:t>58 461</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467" marR="5467" marT="5467" marB="0" anchor="ctr"/>
                </a:tc>
                <a:extLst>
                  <a:ext uri="{0D108BD9-81ED-4DB2-BD59-A6C34878D82A}">
                    <a16:rowId xmlns:a16="http://schemas.microsoft.com/office/drawing/2014/main" val="1537368289"/>
                  </a:ext>
                </a:extLst>
              </a:tr>
            </a:tbl>
          </a:graphicData>
        </a:graphic>
      </p:graphicFrame>
    </p:spTree>
    <p:extLst>
      <p:ext uri="{BB962C8B-B14F-4D97-AF65-F5344CB8AC3E}">
        <p14:creationId xmlns:p14="http://schemas.microsoft.com/office/powerpoint/2010/main" val="42306538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D476E-9894-41E2-A233-64D3E3725F89}"/>
              </a:ext>
            </a:extLst>
          </p:cNvPr>
          <p:cNvSpPr>
            <a:spLocks noGrp="1"/>
          </p:cNvSpPr>
          <p:nvPr>
            <p:ph type="title"/>
          </p:nvPr>
        </p:nvSpPr>
        <p:spPr/>
        <p:txBody>
          <a:bodyPr>
            <a:normAutofit/>
          </a:bodyPr>
          <a:lstStyle/>
          <a:p>
            <a:r>
              <a:rPr lang="en-ZA" dirty="0">
                <a:effectLst/>
              </a:rPr>
              <a:t>Changes to Health provincial allocations</a:t>
            </a:r>
            <a:r>
              <a:rPr lang="en-ZA" dirty="0">
                <a:effectLst/>
                <a:latin typeface="Helvetica" pitchFamily="2" charset="0"/>
              </a:rPr>
              <a:t/>
            </a:r>
            <a:br>
              <a:rPr lang="en-ZA" dirty="0">
                <a:effectLst/>
                <a:latin typeface="Helvetica" pitchFamily="2" charset="0"/>
              </a:rPr>
            </a:br>
            <a:endParaRPr lang="en-ZA" dirty="0"/>
          </a:p>
        </p:txBody>
      </p:sp>
      <p:sp>
        <p:nvSpPr>
          <p:cNvPr id="3" name="Content Placeholder 2">
            <a:extLst>
              <a:ext uri="{FF2B5EF4-FFF2-40B4-BE49-F238E27FC236}">
                <a16:creationId xmlns:a16="http://schemas.microsoft.com/office/drawing/2014/main" id="{26C28BF5-45E3-4FA2-A47F-CD33B76FAB9D}"/>
              </a:ext>
            </a:extLst>
          </p:cNvPr>
          <p:cNvSpPr>
            <a:spLocks noGrp="1"/>
          </p:cNvSpPr>
          <p:nvPr>
            <p:ph idx="1"/>
          </p:nvPr>
        </p:nvSpPr>
        <p:spPr/>
        <p:txBody>
          <a:bodyPr>
            <a:noAutofit/>
          </a:bodyPr>
          <a:lstStyle/>
          <a:p>
            <a:pPr algn="just"/>
            <a:r>
              <a:rPr lang="en-ZA" sz="1400" dirty="0">
                <a:effectLst/>
              </a:rPr>
              <a:t>Over the MTEF period, </a:t>
            </a:r>
            <a:r>
              <a:rPr lang="en-ZA" sz="1400" b="1" dirty="0">
                <a:effectLst/>
              </a:rPr>
              <a:t>R15.6 billion is added for provincial departments of</a:t>
            </a:r>
            <a:r>
              <a:rPr lang="en-ZA" sz="1400" b="1" dirty="0"/>
              <a:t> </a:t>
            </a:r>
            <a:r>
              <a:rPr lang="en-ZA" sz="1400" b="1" dirty="0">
                <a:effectLst/>
              </a:rPr>
              <a:t>health</a:t>
            </a:r>
            <a:r>
              <a:rPr lang="en-ZA" sz="1400" dirty="0">
                <a:effectLst/>
              </a:rPr>
              <a:t> to continue to respond to the COVID-19 pandemic and to reduce the impact of budget reductions on</a:t>
            </a:r>
            <a:r>
              <a:rPr lang="en-ZA" sz="1400" dirty="0"/>
              <a:t> </a:t>
            </a:r>
            <a:r>
              <a:rPr lang="en-ZA" sz="1400" dirty="0">
                <a:effectLst/>
              </a:rPr>
              <a:t>essential medical goods and services </a:t>
            </a:r>
          </a:p>
          <a:p>
            <a:pPr marL="0" indent="0" algn="just">
              <a:buNone/>
            </a:pPr>
            <a:endParaRPr lang="en-ZA" sz="1400" dirty="0">
              <a:effectLst/>
            </a:endParaRPr>
          </a:p>
          <a:p>
            <a:pPr algn="just"/>
            <a:r>
              <a:rPr lang="en-ZA" sz="1400" dirty="0">
                <a:effectLst/>
              </a:rPr>
              <a:t>Additions to provincial conditional grants over the MTEF period include</a:t>
            </a:r>
            <a:r>
              <a:rPr lang="en-ZA" sz="1400" dirty="0"/>
              <a:t> </a:t>
            </a:r>
            <a:r>
              <a:rPr lang="en-ZA" sz="1400" b="1" dirty="0">
                <a:effectLst/>
              </a:rPr>
              <a:t>R3.3 billion added </a:t>
            </a:r>
            <a:r>
              <a:rPr lang="en-ZA" sz="1400" dirty="0">
                <a:effectLst/>
              </a:rPr>
              <a:t>to the human resources and training grant to address the funding shortfall for medical</a:t>
            </a:r>
            <a:r>
              <a:rPr lang="en-ZA" sz="1400" dirty="0"/>
              <a:t> </a:t>
            </a:r>
            <a:r>
              <a:rPr lang="en-ZA" sz="1400" dirty="0">
                <a:effectLst/>
              </a:rPr>
              <a:t>interns and community service doctors; </a:t>
            </a:r>
            <a:r>
              <a:rPr lang="en-ZA" sz="1400" b="1" dirty="0">
                <a:effectLst/>
              </a:rPr>
              <a:t>R1 billion is added in 2022/23 </a:t>
            </a:r>
            <a:r>
              <a:rPr lang="en-ZA" sz="1400" dirty="0">
                <a:effectLst/>
              </a:rPr>
              <a:t>to the COVID-19 component of the</a:t>
            </a:r>
            <a:r>
              <a:rPr lang="en-ZA" sz="1400" dirty="0"/>
              <a:t> </a:t>
            </a:r>
            <a:r>
              <a:rPr lang="en-ZA" sz="1400" dirty="0">
                <a:effectLst/>
              </a:rPr>
              <a:t>district health programmes grant to fund the continuation of the COVID-19 vaccine rollout by provinces.</a:t>
            </a:r>
          </a:p>
          <a:p>
            <a:pPr algn="just"/>
            <a:endParaRPr lang="en-ZA" sz="1400" dirty="0">
              <a:effectLst/>
            </a:endParaRPr>
          </a:p>
          <a:p>
            <a:pPr algn="just"/>
            <a:r>
              <a:rPr lang="en-ZA" sz="1400" dirty="0">
                <a:effectLst/>
              </a:rPr>
              <a:t>To address a</a:t>
            </a:r>
            <a:r>
              <a:rPr lang="en-ZA" sz="1400" dirty="0"/>
              <a:t> </a:t>
            </a:r>
            <a:r>
              <a:rPr lang="en-ZA" sz="1400" dirty="0">
                <a:effectLst/>
              </a:rPr>
              <a:t>funding shortfall for medical internship and community services posts in provinces over the 2022 MTEF</a:t>
            </a:r>
            <a:r>
              <a:rPr lang="en-ZA" sz="1400" dirty="0"/>
              <a:t> </a:t>
            </a:r>
            <a:r>
              <a:rPr lang="en-ZA" sz="1400" dirty="0">
                <a:effectLst/>
              </a:rPr>
              <a:t>period, </a:t>
            </a:r>
            <a:r>
              <a:rPr lang="en-ZA" sz="1400" b="1" dirty="0">
                <a:effectLst/>
              </a:rPr>
              <a:t>R745 million has been reprioritised </a:t>
            </a:r>
            <a:r>
              <a:rPr lang="en-ZA" sz="1400" dirty="0">
                <a:effectLst/>
              </a:rPr>
              <a:t>to the human resource and training grant. This funding is made</a:t>
            </a:r>
            <a:r>
              <a:rPr lang="en-ZA" sz="1400" dirty="0"/>
              <a:t> </a:t>
            </a:r>
            <a:r>
              <a:rPr lang="en-ZA" sz="1400" dirty="0">
                <a:effectLst/>
              </a:rPr>
              <a:t>available by </a:t>
            </a:r>
            <a:r>
              <a:rPr lang="en-ZA" sz="1400" b="1" dirty="0">
                <a:effectLst/>
              </a:rPr>
              <a:t>reprioritising R345 million </a:t>
            </a:r>
            <a:r>
              <a:rPr lang="en-ZA" sz="1400" dirty="0">
                <a:effectLst/>
              </a:rPr>
              <a:t>from the health facility revitalisation grant and R400 million from</a:t>
            </a:r>
            <a:r>
              <a:rPr lang="en-ZA" sz="1400" dirty="0"/>
              <a:t> </a:t>
            </a:r>
            <a:r>
              <a:rPr lang="en-ZA" sz="1400" dirty="0">
                <a:effectLst/>
              </a:rPr>
              <a:t>the national health insurance indirect grant over the 2022 MTEF period. </a:t>
            </a:r>
          </a:p>
          <a:p>
            <a:pPr algn="just"/>
            <a:endParaRPr lang="en-ZA" sz="1400" dirty="0">
              <a:effectLst/>
            </a:endParaRPr>
          </a:p>
          <a:p>
            <a:pPr algn="just"/>
            <a:r>
              <a:rPr lang="en-ZA" sz="1400" dirty="0">
                <a:effectLst/>
              </a:rPr>
              <a:t>Changes have also been made to conditional grants to accommodate structural changes and function shifts.</a:t>
            </a:r>
            <a:r>
              <a:rPr lang="en-ZA" sz="1400" dirty="0"/>
              <a:t> </a:t>
            </a:r>
            <a:r>
              <a:rPr lang="en-ZA" sz="1400" b="1" dirty="0">
                <a:effectLst/>
              </a:rPr>
              <a:t>The HIV, TB, malaria and community outreach grant will be renamed the district health programmes grant</a:t>
            </a:r>
            <a:r>
              <a:rPr lang="en-ZA" sz="1400" dirty="0">
                <a:effectLst/>
              </a:rPr>
              <a:t>.</a:t>
            </a:r>
            <a:r>
              <a:rPr lang="en-ZA" sz="1400" dirty="0"/>
              <a:t> </a:t>
            </a:r>
            <a:r>
              <a:rPr lang="en-ZA" sz="1400" dirty="0">
                <a:effectLst/>
              </a:rPr>
              <a:t>It will still be used for the same purpose, but the number of components within the grant will be reduced to</a:t>
            </a:r>
            <a:r>
              <a:rPr lang="en-ZA" sz="1400" dirty="0"/>
              <a:t> </a:t>
            </a:r>
            <a:r>
              <a:rPr lang="en-ZA" sz="1400" dirty="0">
                <a:effectLst/>
              </a:rPr>
              <a:t>two. The mental health services component and oncology services component of the previous grant will be</a:t>
            </a:r>
            <a:r>
              <a:rPr lang="en-ZA" sz="1400" dirty="0"/>
              <a:t> </a:t>
            </a:r>
            <a:r>
              <a:rPr lang="en-ZA" sz="1400" dirty="0">
                <a:effectLst/>
              </a:rPr>
              <a:t>shifted to the national health insurance grant.</a:t>
            </a:r>
          </a:p>
          <a:p>
            <a:endParaRPr lang="en-ZA" sz="1400" dirty="0">
              <a:effectLst/>
            </a:endParaRPr>
          </a:p>
          <a:p>
            <a:endParaRPr lang="en-ZA" sz="1000" i="1" u="none" strike="noStrike" baseline="0" dirty="0">
              <a:latin typeface="Times" pitchFamily="2" charset="0"/>
            </a:endParaRPr>
          </a:p>
          <a:p>
            <a:endParaRPr lang="en-ZA" sz="1000" i="1" dirty="0">
              <a:latin typeface="Times" pitchFamily="2" charset="0"/>
            </a:endParaRPr>
          </a:p>
        </p:txBody>
      </p:sp>
      <p:sp>
        <p:nvSpPr>
          <p:cNvPr id="4" name="Slide Number Placeholder 3">
            <a:extLst>
              <a:ext uri="{FF2B5EF4-FFF2-40B4-BE49-F238E27FC236}">
                <a16:creationId xmlns:a16="http://schemas.microsoft.com/office/drawing/2014/main" id="{DE06409D-C157-43F5-AC09-400557FFE678}"/>
              </a:ext>
            </a:extLst>
          </p:cNvPr>
          <p:cNvSpPr>
            <a:spLocks noGrp="1"/>
          </p:cNvSpPr>
          <p:nvPr>
            <p:ph type="sldNum" sz="quarter" idx="12"/>
          </p:nvPr>
        </p:nvSpPr>
        <p:spPr/>
        <p:txBody>
          <a:bodyPr/>
          <a:lstStyle/>
          <a:p>
            <a:fld id="{AC57FB67-5201-4263-A749-74A8A000A585}" type="slidenum">
              <a:rPr lang="en-ZA" smtClean="0"/>
              <a:pPr/>
              <a:t>24</a:t>
            </a:fld>
            <a:endParaRPr lang="en-ZA" dirty="0"/>
          </a:p>
        </p:txBody>
      </p:sp>
    </p:spTree>
    <p:extLst>
      <p:ext uri="{BB962C8B-B14F-4D97-AF65-F5344CB8AC3E}">
        <p14:creationId xmlns:p14="http://schemas.microsoft.com/office/powerpoint/2010/main" val="13942191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hape 35"/>
          <p:cNvSpPr>
            <a:spLocks noGrp="1"/>
          </p:cNvSpPr>
          <p:nvPr>
            <p:ph type="body" idx="1"/>
          </p:nvPr>
        </p:nvSpPr>
        <p:spPr>
          <a:xfrm>
            <a:off x="179511" y="3501008"/>
            <a:ext cx="8784978" cy="864098"/>
          </a:xfrm>
          <a:prstGeom prst="rect">
            <a:avLst/>
          </a:prstGeom>
        </p:spPr>
        <p:txBody>
          <a:bodyPr>
            <a:normAutofit/>
          </a:bodyPr>
          <a:lstStyle>
            <a:lvl1pPr>
              <a:spcBef>
                <a:spcPts val="1000"/>
              </a:spcBef>
              <a:defRPr sz="4400"/>
            </a:lvl1pPr>
          </a:lstStyle>
          <a:p>
            <a:pPr lvl="0">
              <a:defRPr sz="1800" cap="none">
                <a:solidFill>
                  <a:srgbClr val="000000"/>
                </a:solidFill>
                <a:effectLst/>
              </a:defRPr>
            </a:pPr>
            <a:r>
              <a:rPr lang="en-ZA" sz="3600" cap="small" dirty="0">
                <a:solidFill>
                  <a:srgbClr val="3B7150"/>
                </a:solidFill>
              </a:rPr>
              <a:t>6.</a:t>
            </a:r>
            <a:r>
              <a:rPr sz="3600" cap="small" dirty="0">
                <a:solidFill>
                  <a:srgbClr val="3B7150"/>
                </a:solidFill>
              </a:rPr>
              <a:t> </a:t>
            </a:r>
            <a:r>
              <a:rPr lang="en-ZA" sz="3600" cap="small" dirty="0">
                <a:solidFill>
                  <a:srgbClr val="3B7150"/>
                </a:solidFill>
              </a:rPr>
              <a:t>Adapting to COVID-19</a:t>
            </a:r>
            <a:endParaRPr sz="3600" cap="small" dirty="0">
              <a:solidFill>
                <a:srgbClr val="3B7150"/>
              </a:solidFill>
            </a:endParaRPr>
          </a:p>
        </p:txBody>
      </p:sp>
    </p:spTree>
    <p:extLst>
      <p:ext uri="{BB962C8B-B14F-4D97-AF65-F5344CB8AC3E}">
        <p14:creationId xmlns:p14="http://schemas.microsoft.com/office/powerpoint/2010/main" val="38148095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C799545-52D9-4E10-B92F-6B2DFC4E2644}"/>
              </a:ext>
            </a:extLst>
          </p:cNvPr>
          <p:cNvSpPr>
            <a:spLocks noGrp="1"/>
          </p:cNvSpPr>
          <p:nvPr>
            <p:ph type="title"/>
          </p:nvPr>
        </p:nvSpPr>
        <p:spPr/>
        <p:txBody>
          <a:bodyPr/>
          <a:lstStyle/>
          <a:p>
            <a:r>
              <a:rPr lang="en-ZA" dirty="0"/>
              <a:t>6. SA healthcare expenditure in comparison to advanced economies </a:t>
            </a:r>
          </a:p>
        </p:txBody>
      </p:sp>
      <p:sp>
        <p:nvSpPr>
          <p:cNvPr id="5" name="Content Placeholder 4">
            <a:extLst>
              <a:ext uri="{FF2B5EF4-FFF2-40B4-BE49-F238E27FC236}">
                <a16:creationId xmlns:a16="http://schemas.microsoft.com/office/drawing/2014/main" id="{3405C654-9BD2-46C3-A31B-70A2FBE964EB}"/>
              </a:ext>
            </a:extLst>
          </p:cNvPr>
          <p:cNvSpPr>
            <a:spLocks noGrp="1"/>
          </p:cNvSpPr>
          <p:nvPr>
            <p:ph idx="1"/>
          </p:nvPr>
        </p:nvSpPr>
        <p:spPr>
          <a:xfrm>
            <a:off x="457200" y="1600201"/>
            <a:ext cx="8229600" cy="3412976"/>
          </a:xfrm>
        </p:spPr>
        <p:txBody>
          <a:bodyPr>
            <a:normAutofit/>
          </a:bodyPr>
          <a:lstStyle/>
          <a:p>
            <a:endParaRPr lang="en-ZA" sz="2800" dirty="0"/>
          </a:p>
          <a:p>
            <a:endParaRPr lang="en-ZA" sz="2800" dirty="0"/>
          </a:p>
        </p:txBody>
      </p:sp>
      <p:sp>
        <p:nvSpPr>
          <p:cNvPr id="3" name="Slide Number Placeholder 2">
            <a:extLst>
              <a:ext uri="{FF2B5EF4-FFF2-40B4-BE49-F238E27FC236}">
                <a16:creationId xmlns:a16="http://schemas.microsoft.com/office/drawing/2014/main" id="{767D378B-4DA2-4B89-96FE-18250FC0946B}"/>
              </a:ext>
            </a:extLst>
          </p:cNvPr>
          <p:cNvSpPr>
            <a:spLocks noGrp="1"/>
          </p:cNvSpPr>
          <p:nvPr>
            <p:ph type="sldNum" sz="quarter" idx="12"/>
          </p:nvPr>
        </p:nvSpPr>
        <p:spPr>
          <a:xfrm>
            <a:off x="8316416" y="6210613"/>
            <a:ext cx="370384" cy="365125"/>
          </a:xfrm>
        </p:spPr>
        <p:txBody>
          <a:bodyPr/>
          <a:lstStyle/>
          <a:p>
            <a:fld id="{AC57FB67-5201-4263-A749-74A8A000A585}" type="slidenum">
              <a:rPr lang="en-ZA" smtClean="0"/>
              <a:pPr/>
              <a:t>26</a:t>
            </a:fld>
            <a:endParaRPr lang="en-ZA" dirty="0"/>
          </a:p>
        </p:txBody>
      </p:sp>
      <p:sp>
        <p:nvSpPr>
          <p:cNvPr id="15" name="TextBox 14">
            <a:extLst>
              <a:ext uri="{FF2B5EF4-FFF2-40B4-BE49-F238E27FC236}">
                <a16:creationId xmlns:a16="http://schemas.microsoft.com/office/drawing/2014/main" id="{9B13746E-DB81-4330-9DA2-276F97D523B3}"/>
              </a:ext>
            </a:extLst>
          </p:cNvPr>
          <p:cNvSpPr txBox="1"/>
          <p:nvPr/>
        </p:nvSpPr>
        <p:spPr>
          <a:xfrm>
            <a:off x="302724" y="4751260"/>
            <a:ext cx="8363272" cy="2339102"/>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1600" dirty="0">
                <a:solidFill>
                  <a:srgbClr val="000000"/>
                </a:solidFill>
                <a:latin typeface="Times New Roman" panose="02020603050405020304" pitchFamily="18" charset="0"/>
              </a:rPr>
              <a:t>SA spends relatively the same proportion of its GDP on Healthcare as advanced economies such as Canada and UK. </a:t>
            </a:r>
          </a:p>
          <a:p>
            <a:pPr marL="285750" indent="-285750">
              <a:spcAft>
                <a:spcPts val="600"/>
              </a:spcAft>
              <a:buFont typeface="Arial" panose="020B0604020202020204" pitchFamily="34" charset="0"/>
              <a:buChar char="•"/>
            </a:pPr>
            <a:r>
              <a:rPr lang="en-US" sz="1600" dirty="0">
                <a:solidFill>
                  <a:srgbClr val="000000"/>
                </a:solidFill>
                <a:latin typeface="Times New Roman" panose="02020603050405020304" pitchFamily="18" charset="0"/>
              </a:rPr>
              <a:t>SA Healthcare expenditure is essentially above average for a developing economy. </a:t>
            </a:r>
          </a:p>
          <a:p>
            <a:pPr marL="285750" indent="-285750">
              <a:spcAft>
                <a:spcPts val="600"/>
              </a:spcAft>
              <a:buFont typeface="Arial" panose="020B0604020202020204" pitchFamily="34" charset="0"/>
              <a:buChar char="•"/>
            </a:pPr>
            <a:r>
              <a:rPr lang="en-US" sz="1600" dirty="0">
                <a:solidFill>
                  <a:srgbClr val="000000"/>
                </a:solidFill>
                <a:latin typeface="Times New Roman" panose="02020603050405020304" pitchFamily="18" charset="0"/>
              </a:rPr>
              <a:t>There is a weak correlation between healthcare service spending and health outcomes. </a:t>
            </a:r>
          </a:p>
          <a:p>
            <a:pPr marL="285750" indent="-285750">
              <a:spcAft>
                <a:spcPts val="600"/>
              </a:spcAft>
              <a:buFont typeface="Arial" panose="020B0604020202020204" pitchFamily="34" charset="0"/>
              <a:buChar char="•"/>
            </a:pPr>
            <a:r>
              <a:rPr lang="en-US" sz="1600" dirty="0">
                <a:solidFill>
                  <a:srgbClr val="000000"/>
                </a:solidFill>
                <a:latin typeface="Times New Roman" panose="02020603050405020304" pitchFamily="18" charset="0"/>
              </a:rPr>
              <a:t>Healthcare spending and delivery are highly unequal because of the separating equilibrium of the South African healthcare system and financing.</a:t>
            </a:r>
          </a:p>
          <a:p>
            <a:pPr marL="285750" indent="-285750">
              <a:buFont typeface="Arial" panose="020B0604020202020204" pitchFamily="34" charset="0"/>
              <a:buChar char="•"/>
            </a:pPr>
            <a:endParaRPr lang="en-US" sz="1600" dirty="0">
              <a:solidFill>
                <a:srgbClr val="000000"/>
              </a:solidFill>
              <a:latin typeface="Times New Roman" panose="02020603050405020304" pitchFamily="18" charset="0"/>
            </a:endParaRPr>
          </a:p>
          <a:p>
            <a:pPr marL="285750" indent="-285750">
              <a:buFont typeface="Courier New" panose="02070309020205020404" pitchFamily="49" charset="0"/>
              <a:buChar char="o"/>
            </a:pPr>
            <a:endParaRPr lang="en-US" sz="1400" dirty="0">
              <a:solidFill>
                <a:srgbClr val="000000"/>
              </a:solidFill>
              <a:latin typeface="Times New Roman" panose="02020603050405020304" pitchFamily="18" charset="0"/>
            </a:endParaRPr>
          </a:p>
        </p:txBody>
      </p:sp>
      <p:graphicFrame>
        <p:nvGraphicFramePr>
          <p:cNvPr id="2" name="Chart 1">
            <a:extLst>
              <a:ext uri="{FF2B5EF4-FFF2-40B4-BE49-F238E27FC236}">
                <a16:creationId xmlns:a16="http://schemas.microsoft.com/office/drawing/2014/main" id="{07AD479A-88D9-06CA-C936-7935E2875043}"/>
              </a:ext>
            </a:extLst>
          </p:cNvPr>
          <p:cNvGraphicFramePr>
            <a:graphicFrameLocks/>
          </p:cNvGraphicFramePr>
          <p:nvPr>
            <p:extLst>
              <p:ext uri="{D42A27DB-BD31-4B8C-83A1-F6EECF244321}">
                <p14:modId xmlns:p14="http://schemas.microsoft.com/office/powerpoint/2010/main" val="1217188278"/>
              </p:ext>
            </p:extLst>
          </p:nvPr>
        </p:nvGraphicFramePr>
        <p:xfrm>
          <a:off x="457200" y="1646139"/>
          <a:ext cx="8075124" cy="267017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5C6A758C-631F-BC2A-83DE-AFD95C9E4307}"/>
              </a:ext>
            </a:extLst>
          </p:cNvPr>
          <p:cNvSpPr txBox="1"/>
          <p:nvPr/>
        </p:nvSpPr>
        <p:spPr>
          <a:xfrm>
            <a:off x="1979712" y="4324458"/>
            <a:ext cx="3490827" cy="276999"/>
          </a:xfrm>
          <a:prstGeom prst="rect">
            <a:avLst/>
          </a:prstGeom>
          <a:noFill/>
        </p:spPr>
        <p:txBody>
          <a:bodyPr wrap="none" rtlCol="0">
            <a:spAutoFit/>
          </a:bodyPr>
          <a:lstStyle/>
          <a:p>
            <a:r>
              <a:rPr lang="en-ZA" sz="1200" dirty="0">
                <a:latin typeface="Times New Roman" panose="02020603050405020304" pitchFamily="18" charset="0"/>
                <a:cs typeface="Times New Roman" panose="02020603050405020304" pitchFamily="18" charset="0"/>
              </a:rPr>
              <a:t>Source: 2018 World bank data. Retrieved 2022-10-07</a:t>
            </a:r>
          </a:p>
        </p:txBody>
      </p:sp>
    </p:spTree>
    <p:extLst>
      <p:ext uri="{BB962C8B-B14F-4D97-AF65-F5344CB8AC3E}">
        <p14:creationId xmlns:p14="http://schemas.microsoft.com/office/powerpoint/2010/main" val="10768142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C799545-52D9-4E10-B92F-6B2DFC4E2644}"/>
              </a:ext>
            </a:extLst>
          </p:cNvPr>
          <p:cNvSpPr>
            <a:spLocks noGrp="1"/>
          </p:cNvSpPr>
          <p:nvPr>
            <p:ph type="title"/>
          </p:nvPr>
        </p:nvSpPr>
        <p:spPr/>
        <p:txBody>
          <a:bodyPr/>
          <a:lstStyle/>
          <a:p>
            <a:r>
              <a:rPr lang="en-ZA" dirty="0"/>
              <a:t>6. National Health Insurance (NHI)</a:t>
            </a:r>
          </a:p>
        </p:txBody>
      </p:sp>
      <p:sp>
        <p:nvSpPr>
          <p:cNvPr id="5" name="Content Placeholder 4">
            <a:extLst>
              <a:ext uri="{FF2B5EF4-FFF2-40B4-BE49-F238E27FC236}">
                <a16:creationId xmlns:a16="http://schemas.microsoft.com/office/drawing/2014/main" id="{3405C654-9BD2-46C3-A31B-70A2FBE964EB}"/>
              </a:ext>
            </a:extLst>
          </p:cNvPr>
          <p:cNvSpPr>
            <a:spLocks noGrp="1"/>
          </p:cNvSpPr>
          <p:nvPr>
            <p:ph idx="1"/>
          </p:nvPr>
        </p:nvSpPr>
        <p:spPr/>
        <p:txBody>
          <a:bodyPr>
            <a:normAutofit/>
          </a:bodyPr>
          <a:lstStyle/>
          <a:p>
            <a:endParaRPr lang="en-ZA" sz="2800" dirty="0"/>
          </a:p>
          <a:p>
            <a:endParaRPr lang="en-ZA" sz="2800" dirty="0"/>
          </a:p>
        </p:txBody>
      </p:sp>
      <p:sp>
        <p:nvSpPr>
          <p:cNvPr id="3" name="Slide Number Placeholder 2">
            <a:extLst>
              <a:ext uri="{FF2B5EF4-FFF2-40B4-BE49-F238E27FC236}">
                <a16:creationId xmlns:a16="http://schemas.microsoft.com/office/drawing/2014/main" id="{767D378B-4DA2-4B89-96FE-18250FC0946B}"/>
              </a:ext>
            </a:extLst>
          </p:cNvPr>
          <p:cNvSpPr>
            <a:spLocks noGrp="1"/>
          </p:cNvSpPr>
          <p:nvPr>
            <p:ph type="sldNum" sz="quarter" idx="12"/>
          </p:nvPr>
        </p:nvSpPr>
        <p:spPr/>
        <p:txBody>
          <a:bodyPr/>
          <a:lstStyle/>
          <a:p>
            <a:fld id="{AC57FB67-5201-4263-A749-74A8A000A585}" type="slidenum">
              <a:rPr lang="en-ZA" smtClean="0"/>
              <a:pPr/>
              <a:t>27</a:t>
            </a:fld>
            <a:endParaRPr lang="en-ZA" dirty="0"/>
          </a:p>
        </p:txBody>
      </p:sp>
      <p:sp>
        <p:nvSpPr>
          <p:cNvPr id="8" name="TextBox 7">
            <a:extLst>
              <a:ext uri="{FF2B5EF4-FFF2-40B4-BE49-F238E27FC236}">
                <a16:creationId xmlns:a16="http://schemas.microsoft.com/office/drawing/2014/main" id="{668F8C78-AE23-4127-A1DF-4A1EF9D41757}"/>
              </a:ext>
            </a:extLst>
          </p:cNvPr>
          <p:cNvSpPr txBox="1"/>
          <p:nvPr/>
        </p:nvSpPr>
        <p:spPr>
          <a:xfrm>
            <a:off x="323528" y="1600200"/>
            <a:ext cx="8496944" cy="4470198"/>
          </a:xfrm>
          <a:prstGeom prst="rect">
            <a:avLst/>
          </a:prstGeom>
          <a:noFill/>
        </p:spPr>
        <p:txBody>
          <a:bodyPr wrap="square">
            <a:spAutoFit/>
          </a:bodyPr>
          <a:lstStyle/>
          <a:p>
            <a:pPr algn="just"/>
            <a:r>
              <a:rPr lang="en-ZA" sz="1400" dirty="0">
                <a:latin typeface="Times New Roman" panose="02020603050405020304" pitchFamily="18" charset="0"/>
                <a:ea typeface="DengXian" panose="02010600030101010101" pitchFamily="2" charset="-122"/>
                <a:cs typeface="Times New Roman" panose="02020603050405020304" pitchFamily="18" charset="0"/>
              </a:rPr>
              <a:t>According to the Competition Commission (2019), </a:t>
            </a:r>
            <a:r>
              <a:rPr lang="en-ZA" sz="1400" b="1" dirty="0">
                <a:latin typeface="Times New Roman" panose="02020603050405020304" pitchFamily="18" charset="0"/>
                <a:ea typeface="DengXian" panose="02010600030101010101" pitchFamily="2" charset="-122"/>
                <a:cs typeface="Times New Roman" panose="02020603050405020304" pitchFamily="18" charset="0"/>
              </a:rPr>
              <a:t>“the South African private healthcare market is characterised by high and rising costs of healthcare and medical scheme cover…” </a:t>
            </a:r>
            <a:r>
              <a:rPr lang="en-ZA" sz="1400" dirty="0">
                <a:latin typeface="Times New Roman" panose="02020603050405020304" pitchFamily="18" charset="0"/>
                <a:ea typeface="DengXian" panose="02010600030101010101" pitchFamily="2" charset="-122"/>
                <a:cs typeface="Times New Roman" panose="02020603050405020304" pitchFamily="18" charset="0"/>
              </a:rPr>
              <a:t>This indicates a desperate need for more inclusive and affordable healthcare services in South Africa. </a:t>
            </a:r>
          </a:p>
          <a:p>
            <a:pPr marL="285750" lvl="0" indent="-285750" algn="just">
              <a:buFont typeface="Courier New" panose="02070309020205020404" pitchFamily="49" charset="0"/>
              <a:buChar char="o"/>
            </a:pPr>
            <a:endParaRPr lang="en-Z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ZA" sz="1400" b="1" dirty="0">
                <a:effectLst/>
                <a:latin typeface="Times New Roman" panose="02020603050405020304" pitchFamily="18" charset="0"/>
                <a:ea typeface="DengXian" panose="02010600030101010101" pitchFamily="2" charset="-122"/>
                <a:cs typeface="Times New Roman" panose="02020603050405020304" pitchFamily="18" charset="0"/>
              </a:rPr>
              <a:t>In</a:t>
            </a:r>
            <a:r>
              <a:rPr lang="en-ZA" sz="1400" b="1" dirty="0">
                <a:latin typeface="Times New Roman" panose="02020603050405020304" pitchFamily="18" charset="0"/>
                <a:ea typeface="DengXian" panose="02010600030101010101" pitchFamily="2" charset="-122"/>
                <a:cs typeface="Times New Roman" panose="02020603050405020304" pitchFamily="18" charset="0"/>
              </a:rPr>
              <a:t> </a:t>
            </a:r>
            <a:r>
              <a:rPr lang="en-ZA" sz="1400" b="1" dirty="0">
                <a:effectLst/>
                <a:latin typeface="Times New Roman" panose="02020603050405020304" pitchFamily="18" charset="0"/>
                <a:ea typeface="DengXian" panose="02010600030101010101" pitchFamily="2" charset="-122"/>
                <a:cs typeface="Times New Roman" panose="02020603050405020304" pitchFamily="18" charset="0"/>
              </a:rPr>
              <a:t>March 2021, the Portfolio Committee on Health was briefed by the National Department of Health.</a:t>
            </a:r>
            <a:endParaRPr lang="en-ZA" sz="1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p>
            <a:pPr marL="285750" lvl="0" indent="-285750" algn="just">
              <a:buFont typeface="Courier New" panose="02070309020205020404" pitchFamily="49" charset="0"/>
              <a:buChar char="o"/>
            </a:pPr>
            <a:r>
              <a:rPr lang="en-ZA" sz="1400" b="1" dirty="0">
                <a:solidFill>
                  <a:schemeClr val="accent3">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There are three phases of the Parliamentary Public Hearing process: </a:t>
            </a:r>
            <a:endParaRPr lang="en-ZA" sz="1400" b="1" dirty="0">
              <a:solidFill>
                <a:schemeClr val="accent3">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lgn="just">
              <a:buAutoNum type="arabicPeriod"/>
            </a:pPr>
            <a:r>
              <a:rPr lang="en-ZA" sz="1400" dirty="0">
                <a:latin typeface="Times New Roman" panose="02020603050405020304" pitchFamily="18" charset="0"/>
                <a:ea typeface="Times New Roman" panose="02020603050405020304" pitchFamily="18" charset="0"/>
                <a:cs typeface="Times New Roman" panose="02020603050405020304" pitchFamily="18" charset="0"/>
              </a:rPr>
              <a:t>Phase 1 i</a:t>
            </a:r>
            <a:r>
              <a:rPr lang="en-ZA" sz="1400" dirty="0">
                <a:effectLst/>
                <a:latin typeface="Times New Roman" panose="02020603050405020304" pitchFamily="18" charset="0"/>
                <a:ea typeface="Times New Roman" panose="02020603050405020304" pitchFamily="18" charset="0"/>
                <a:cs typeface="Times New Roman" panose="02020603050405020304" pitchFamily="18" charset="0"/>
              </a:rPr>
              <a:t>nvolved visiting provinces and the report is almost done </a:t>
            </a:r>
          </a:p>
          <a:p>
            <a:pPr marL="800100" lvl="1" indent="-342900" algn="just">
              <a:buAutoNum type="arabicPeriod"/>
            </a:pPr>
            <a:r>
              <a:rPr lang="en-ZA" sz="1400" dirty="0">
                <a:effectLst/>
                <a:latin typeface="Times New Roman" panose="02020603050405020304" pitchFamily="18" charset="0"/>
                <a:ea typeface="Times New Roman" panose="02020603050405020304" pitchFamily="18" charset="0"/>
                <a:cs typeface="Times New Roman" panose="02020603050405020304" pitchFamily="18" charset="0"/>
              </a:rPr>
              <a:t>The second phase involves written submissions, which need to be processed and analysed internally </a:t>
            </a:r>
            <a:r>
              <a:rPr lang="en-US" sz="1400" b="0" i="0" dirty="0">
                <a:solidFill>
                  <a:srgbClr val="333333"/>
                </a:solidFill>
                <a:effectLst/>
                <a:latin typeface="Times New Roman" panose="02020603050405020304" pitchFamily="18" charset="0"/>
                <a:cs typeface="Times New Roman" panose="02020603050405020304" pitchFamily="18" charset="0"/>
              </a:rPr>
              <a:t>by the </a:t>
            </a:r>
            <a:r>
              <a:rPr lang="en-US" sz="1400" b="0" i="0" dirty="0">
                <a:effectLst/>
                <a:latin typeface="Times New Roman" panose="02020603050405020304" pitchFamily="18" charset="0"/>
                <a:cs typeface="Times New Roman" panose="02020603050405020304" pitchFamily="18" charset="0"/>
              </a:rPr>
              <a:t>Enterprise Project </a:t>
            </a:r>
            <a:r>
              <a:rPr lang="en-US" sz="1400" dirty="0">
                <a:latin typeface="Times New Roman" panose="02020603050405020304" pitchFamily="18" charset="0"/>
                <a:cs typeface="Times New Roman" panose="02020603050405020304" pitchFamily="18" charset="0"/>
              </a:rPr>
              <a:t>M</a:t>
            </a:r>
            <a:r>
              <a:rPr lang="en-US" sz="1400" b="0" i="0" dirty="0">
                <a:effectLst/>
                <a:latin typeface="Times New Roman" panose="02020603050405020304" pitchFamily="18" charset="0"/>
                <a:cs typeface="Times New Roman" panose="02020603050405020304" pitchFamily="18" charset="0"/>
              </a:rPr>
              <a:t>anagement </a:t>
            </a:r>
            <a:r>
              <a:rPr lang="en-US" sz="1400" dirty="0">
                <a:latin typeface="Times New Roman" panose="02020603050405020304" pitchFamily="18" charset="0"/>
                <a:cs typeface="Times New Roman" panose="02020603050405020304" pitchFamily="18" charset="0"/>
              </a:rPr>
              <a:t>O</a:t>
            </a:r>
            <a:r>
              <a:rPr lang="en-US" sz="1400" b="0" i="0" dirty="0">
                <a:effectLst/>
                <a:latin typeface="Times New Roman" panose="02020603050405020304" pitchFamily="18" charset="0"/>
                <a:cs typeface="Times New Roman" panose="02020603050405020304" pitchFamily="18" charset="0"/>
              </a:rPr>
              <a:t>ffice (</a:t>
            </a:r>
            <a:r>
              <a:rPr lang="en-US" sz="1400" b="0" i="0" dirty="0">
                <a:solidFill>
                  <a:srgbClr val="333333"/>
                </a:solidFill>
                <a:effectLst/>
                <a:latin typeface="Times New Roman" panose="02020603050405020304" pitchFamily="18" charset="0"/>
                <a:cs typeface="Times New Roman" panose="02020603050405020304" pitchFamily="18" charset="0"/>
              </a:rPr>
              <a:t>EPMO), among other entities. </a:t>
            </a:r>
            <a:endParaRPr lang="en-ZA" sz="1400" dirty="0">
              <a:latin typeface="Times New Roman" panose="02020603050405020304" pitchFamily="18" charset="0"/>
              <a:ea typeface="Times New Roman" panose="02020603050405020304" pitchFamily="18" charset="0"/>
              <a:cs typeface="Times New Roman" panose="02020603050405020304" pitchFamily="18" charset="0"/>
            </a:endParaRPr>
          </a:p>
          <a:p>
            <a:pPr marL="800100" lvl="1" indent="-342900" algn="just">
              <a:buAutoNum type="arabicPeriod"/>
            </a:pPr>
            <a:r>
              <a:rPr lang="en-ZA" sz="1400" dirty="0">
                <a:effectLst/>
                <a:latin typeface="Times New Roman" panose="02020603050405020304" pitchFamily="18" charset="0"/>
                <a:ea typeface="Times New Roman" panose="02020603050405020304" pitchFamily="18" charset="0"/>
                <a:cs typeface="Times New Roman" panose="02020603050405020304" pitchFamily="18" charset="0"/>
              </a:rPr>
              <a:t>The third phase </a:t>
            </a:r>
            <a:r>
              <a:rPr lang="en-ZA" sz="1400" dirty="0">
                <a:latin typeface="Times New Roman" panose="02020603050405020304" pitchFamily="18" charset="0"/>
                <a:ea typeface="Times New Roman" panose="02020603050405020304" pitchFamily="18" charset="0"/>
                <a:cs typeface="Times New Roman" panose="02020603050405020304" pitchFamily="18" charset="0"/>
              </a:rPr>
              <a:t>was 121</a:t>
            </a:r>
            <a:r>
              <a:rPr lang="en-ZA" sz="1400" dirty="0">
                <a:effectLst/>
                <a:latin typeface="Times New Roman" panose="02020603050405020304" pitchFamily="18" charset="0"/>
                <a:ea typeface="Times New Roman" panose="02020603050405020304" pitchFamily="18" charset="0"/>
                <a:cs typeface="Times New Roman" panose="02020603050405020304" pitchFamily="18" charset="0"/>
              </a:rPr>
              <a:t> oral submissions.</a:t>
            </a:r>
          </a:p>
          <a:p>
            <a:pPr lvl="0" algn="just"/>
            <a:endParaRPr lang="en-ZA" sz="1400" b="0" i="0" dirty="0">
              <a:effectLst/>
              <a:latin typeface="Times New Roman" panose="02020603050405020304" pitchFamily="18" charset="0"/>
              <a:cs typeface="Times New Roman" panose="02020603050405020304" pitchFamily="18" charset="0"/>
            </a:endParaRPr>
          </a:p>
          <a:p>
            <a:pPr lvl="0" algn="just"/>
            <a:r>
              <a:rPr lang="en-ZA" sz="1400" b="0" i="0" dirty="0">
                <a:effectLst/>
                <a:latin typeface="Times New Roman" panose="02020603050405020304" pitchFamily="18" charset="0"/>
                <a:cs typeface="Times New Roman" panose="02020603050405020304" pitchFamily="18" charset="0"/>
              </a:rPr>
              <a:t>The committee conducted virtual public hearings from </a:t>
            </a:r>
            <a:r>
              <a:rPr lang="en-ZA" sz="1400" b="1" i="0" dirty="0">
                <a:effectLst/>
                <a:latin typeface="Times New Roman" panose="02020603050405020304" pitchFamily="18" charset="0"/>
                <a:cs typeface="Times New Roman" panose="02020603050405020304" pitchFamily="18" charset="0"/>
              </a:rPr>
              <a:t>May 2021 to February 2022 </a:t>
            </a:r>
            <a:r>
              <a:rPr lang="en-ZA" sz="1400" b="0" i="0" dirty="0">
                <a:effectLst/>
                <a:latin typeface="Times New Roman" panose="02020603050405020304" pitchFamily="18" charset="0"/>
                <a:cs typeface="Times New Roman" panose="02020603050405020304" pitchFamily="18" charset="0"/>
              </a:rPr>
              <a:t>and received oral submissions from individuals and various groups</a:t>
            </a:r>
          </a:p>
          <a:p>
            <a:pPr lvl="0" algn="just"/>
            <a:endParaRPr lang="en-ZA" sz="1400" dirty="0">
              <a:latin typeface="Times New Roman" panose="02020603050405020304" pitchFamily="18" charset="0"/>
              <a:cs typeface="Times New Roman" panose="02020603050405020304" pitchFamily="18" charset="0"/>
            </a:endParaRPr>
          </a:p>
          <a:p>
            <a:pPr algn="just"/>
            <a:r>
              <a:rPr lang="en-ZA" sz="1400" b="1" i="0" dirty="0">
                <a:effectLst/>
                <a:latin typeface="Times New Roman" panose="02020603050405020304" pitchFamily="18" charset="0"/>
                <a:cs typeface="Times New Roman" panose="02020603050405020304" pitchFamily="18" charset="0"/>
              </a:rPr>
              <a:t>In May 2022, t</a:t>
            </a:r>
            <a:r>
              <a:rPr lang="en-ZA" sz="1400" b="0" i="0" dirty="0">
                <a:effectLst/>
                <a:latin typeface="Times New Roman" panose="02020603050405020304" pitchFamily="18" charset="0"/>
                <a:cs typeface="Times New Roman" panose="02020603050405020304" pitchFamily="18" charset="0"/>
              </a:rPr>
              <a:t>he Portfolio Committee on Health met to consider a motion of desirability of the National Health Insurance (NHI) Bill, with the majority voting in its favour.</a:t>
            </a:r>
          </a:p>
          <a:p>
            <a:pPr lvl="0" algn="just"/>
            <a:endParaRPr lang="en-ZA" sz="1400" b="0" i="0" dirty="0">
              <a:effectLst/>
              <a:latin typeface="Times New Roman" panose="02020603050405020304" pitchFamily="18" charset="0"/>
              <a:cs typeface="Times New Roman" panose="02020603050405020304" pitchFamily="18" charset="0"/>
            </a:endParaRPr>
          </a:p>
          <a:p>
            <a:pPr lvl="0" algn="just"/>
            <a:endParaRPr lang="en-ZA"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ZA" sz="1400" dirty="0">
                <a:effectLst/>
                <a:latin typeface="Times New Roman" panose="02020603050405020304" pitchFamily="18" charset="0"/>
                <a:ea typeface="DengXian" panose="02010600030101010101" pitchFamily="2" charset="-122"/>
                <a:cs typeface="Times New Roman" panose="02020603050405020304" pitchFamily="18" charset="0"/>
              </a:rPr>
              <a:t>The Commission </a:t>
            </a:r>
            <a:r>
              <a:rPr lang="en-ZA" sz="1400" b="1" dirty="0">
                <a:latin typeface="Times New Roman" panose="02020603050405020304" pitchFamily="18" charset="0"/>
                <a:ea typeface="DengXian" panose="02010600030101010101" pitchFamily="2" charset="-122"/>
                <a:cs typeface="Times New Roman" panose="02020603050405020304" pitchFamily="18" charset="0"/>
              </a:rPr>
              <a:t>n</a:t>
            </a:r>
            <a:r>
              <a:rPr lang="en-ZA" sz="1400" b="1" dirty="0">
                <a:effectLst/>
                <a:latin typeface="Times New Roman" panose="02020603050405020304" pitchFamily="18" charset="0"/>
                <a:ea typeface="Calibri" panose="020F0502020204030204" pitchFamily="34" charset="0"/>
                <a:cs typeface="Times New Roman" panose="02020603050405020304" pitchFamily="18" charset="0"/>
              </a:rPr>
              <a:t>otes and supports </a:t>
            </a:r>
            <a:r>
              <a:rPr lang="en-ZA" sz="1400" dirty="0">
                <a:effectLst/>
                <a:latin typeface="Times New Roman" panose="02020603050405020304" pitchFamily="18" charset="0"/>
                <a:ea typeface="Calibri" panose="020F0502020204030204" pitchFamily="34" charset="0"/>
                <a:cs typeface="Times New Roman" panose="02020603050405020304" pitchFamily="18" charset="0"/>
              </a:rPr>
              <a:t>the progress made in the NHI parliamentary processes.</a:t>
            </a:r>
            <a:endParaRPr lang="en-ZA" sz="1400" dirty="0">
              <a:effectLst/>
              <a:latin typeface="Times New Roman" panose="02020603050405020304" pitchFamily="18" charset="0"/>
              <a:ea typeface="DengXian" panose="02010600030101010101" pitchFamily="2" charset="-122"/>
              <a:cs typeface="Times New Roman" panose="02020603050405020304" pitchFamily="18" charset="0"/>
            </a:endParaRPr>
          </a:p>
          <a:p>
            <a:pPr algn="just">
              <a:lnSpc>
                <a:spcPct val="150000"/>
              </a:lnSpc>
              <a:tabLst>
                <a:tab pos="1988820" algn="l"/>
              </a:tabLst>
            </a:pPr>
            <a:endParaRPr lang="en-ZA" sz="1400" dirty="0">
              <a:latin typeface="Times New Roman" panose="02020603050405020304" pitchFamily="18" charset="0"/>
              <a:ea typeface="DengXian" panose="02010600030101010101" pitchFamily="2" charset="-122"/>
              <a:cs typeface="Mangal" panose="02040503050203030202" pitchFamily="18" charset="0"/>
            </a:endParaRPr>
          </a:p>
        </p:txBody>
      </p:sp>
    </p:spTree>
    <p:extLst>
      <p:ext uri="{BB962C8B-B14F-4D97-AF65-F5344CB8AC3E}">
        <p14:creationId xmlns:p14="http://schemas.microsoft.com/office/powerpoint/2010/main" val="945562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8D786-A78E-4131-B198-EB652ADB6E08}"/>
              </a:ext>
            </a:extLst>
          </p:cNvPr>
          <p:cNvSpPr>
            <a:spLocks noGrp="1"/>
          </p:cNvSpPr>
          <p:nvPr>
            <p:ph type="title"/>
          </p:nvPr>
        </p:nvSpPr>
        <p:spPr/>
        <p:txBody>
          <a:bodyPr/>
          <a:lstStyle/>
          <a:p>
            <a:r>
              <a:rPr lang="en-ZA" dirty="0"/>
              <a:t>6. Vaccine Procurement </a:t>
            </a:r>
          </a:p>
        </p:txBody>
      </p:sp>
      <p:sp>
        <p:nvSpPr>
          <p:cNvPr id="3" name="Content Placeholder 2">
            <a:extLst>
              <a:ext uri="{FF2B5EF4-FFF2-40B4-BE49-F238E27FC236}">
                <a16:creationId xmlns:a16="http://schemas.microsoft.com/office/drawing/2014/main" id="{F9BD1F06-EF30-4C88-9200-E34D27E8FBAA}"/>
              </a:ext>
            </a:extLst>
          </p:cNvPr>
          <p:cNvSpPr>
            <a:spLocks noGrp="1"/>
          </p:cNvSpPr>
          <p:nvPr>
            <p:ph idx="1"/>
          </p:nvPr>
        </p:nvSpPr>
        <p:spPr>
          <a:xfrm>
            <a:off x="251520" y="1600201"/>
            <a:ext cx="8712968" cy="4781127"/>
          </a:xfrm>
        </p:spPr>
        <p:txBody>
          <a:bodyPr vert="horz" lIns="91440" tIns="45720" rIns="91440" bIns="45720" rtlCol="0" anchor="t">
            <a:normAutofit/>
          </a:bodyPr>
          <a:lstStyle/>
          <a:p>
            <a:pPr lvl="0" algn="just">
              <a:lnSpc>
                <a:spcPct val="150000"/>
              </a:lnSpc>
              <a:tabLst>
                <a:tab pos="1988820" algn="l"/>
              </a:tabLst>
            </a:pPr>
            <a:r>
              <a:rPr lang="en-ZA" sz="1600" dirty="0"/>
              <a:t>The World Bank approved an </a:t>
            </a:r>
            <a:r>
              <a:rPr lang="en-ZA" sz="1600" b="1" dirty="0"/>
              <a:t>R7.6 billion loan </a:t>
            </a:r>
            <a:r>
              <a:rPr lang="en-ZA" sz="1600" dirty="0"/>
              <a:t>for South Africa’s COVID-19 Emergency Response Project. </a:t>
            </a:r>
          </a:p>
          <a:p>
            <a:pPr lvl="0" algn="just">
              <a:lnSpc>
                <a:spcPct val="150000"/>
              </a:lnSpc>
              <a:tabLst>
                <a:tab pos="1988820" algn="l"/>
              </a:tabLst>
            </a:pPr>
            <a:r>
              <a:rPr lang="en-ZA" sz="1600" dirty="0"/>
              <a:t>The loan comes following a request by the South African government for assistance in financing vaccine procurement contracts. </a:t>
            </a:r>
          </a:p>
          <a:p>
            <a:pPr lvl="0" algn="just">
              <a:lnSpc>
                <a:spcPct val="150000"/>
              </a:lnSpc>
              <a:tabLst>
                <a:tab pos="1988820" algn="l"/>
              </a:tabLst>
            </a:pPr>
            <a:r>
              <a:rPr lang="en-ZA" sz="1600" dirty="0"/>
              <a:t>This project will </a:t>
            </a:r>
            <a:r>
              <a:rPr lang="en-ZA" sz="1600" b="1" dirty="0"/>
              <a:t>retroactively finance the procurement of 47 million COVID-19 vaccine doses </a:t>
            </a:r>
            <a:r>
              <a:rPr lang="en-ZA" sz="1600" dirty="0"/>
              <a:t>by the government. </a:t>
            </a:r>
          </a:p>
          <a:p>
            <a:r>
              <a:rPr lang="en-ZA" sz="1600" dirty="0">
                <a:effectLst/>
              </a:rPr>
              <a:t>The  2022 Budget allocated </a:t>
            </a:r>
            <a:r>
              <a:rPr lang="en-ZA" sz="1600" b="1" dirty="0">
                <a:effectLst/>
              </a:rPr>
              <a:t>an additional R2.3 billion in 2022/23  </a:t>
            </a:r>
            <a:r>
              <a:rPr lang="en-ZA" sz="1600" dirty="0">
                <a:effectLst/>
              </a:rPr>
              <a:t>to buy more</a:t>
            </a:r>
            <a:r>
              <a:rPr lang="en-ZA" sz="1600" dirty="0"/>
              <a:t> </a:t>
            </a:r>
            <a:r>
              <a:rPr lang="en-ZA" sz="1600" dirty="0">
                <a:effectLst/>
              </a:rPr>
              <a:t>doses and administer the vaccines.</a:t>
            </a:r>
          </a:p>
          <a:p>
            <a:pPr marL="0" lvl="0" indent="0" algn="just">
              <a:lnSpc>
                <a:spcPct val="150000"/>
              </a:lnSpc>
              <a:buNone/>
              <a:tabLst>
                <a:tab pos="1988820" algn="l"/>
              </a:tabLst>
            </a:pPr>
            <a:endParaRPr lang="en-ZA" sz="1100" b="1" dirty="0">
              <a:effectLst/>
              <a:latin typeface="Times New Roman" panose="02020603050405020304" pitchFamily="18" charset="0"/>
              <a:ea typeface="DengXian" panose="02010600030101010101" pitchFamily="2" charset="-122"/>
              <a:cs typeface="Mangal" panose="02040503050203030202" pitchFamily="18" charset="0"/>
            </a:endParaRPr>
          </a:p>
          <a:p>
            <a:pPr lvl="0" algn="just">
              <a:lnSpc>
                <a:spcPct val="150000"/>
              </a:lnSpc>
              <a:buAutoNum type="arabicPeriod" startAt="2"/>
              <a:tabLst>
                <a:tab pos="1988820" algn="l"/>
              </a:tabLst>
            </a:pPr>
            <a:endParaRPr lang="en-ZA" sz="1600" dirty="0">
              <a:effectLst/>
              <a:ea typeface="DengXian" panose="02010600030101010101" pitchFamily="2" charset="-122"/>
            </a:endParaRPr>
          </a:p>
          <a:p>
            <a:pPr marL="0" lvl="0" indent="0" algn="just">
              <a:lnSpc>
                <a:spcPct val="150000"/>
              </a:lnSpc>
              <a:buNone/>
              <a:tabLst>
                <a:tab pos="1988820" algn="l"/>
              </a:tabLst>
            </a:pPr>
            <a:endParaRPr lang="en-ZA" sz="1800" dirty="0">
              <a:effectLst/>
              <a:latin typeface="Times New Roman" panose="02020603050405020304" pitchFamily="18" charset="0"/>
              <a:ea typeface="DengXian" panose="02010600030101010101" pitchFamily="2" charset="-122"/>
              <a:cs typeface="Mangal" panose="02040503050203030202" pitchFamily="18" charset="0"/>
            </a:endParaRPr>
          </a:p>
        </p:txBody>
      </p:sp>
      <p:sp>
        <p:nvSpPr>
          <p:cNvPr id="4" name="Slide Number Placeholder 3">
            <a:extLst>
              <a:ext uri="{FF2B5EF4-FFF2-40B4-BE49-F238E27FC236}">
                <a16:creationId xmlns:a16="http://schemas.microsoft.com/office/drawing/2014/main" id="{84374C9C-DFBB-41D3-8F48-3D6B4D886F9A}"/>
              </a:ext>
            </a:extLst>
          </p:cNvPr>
          <p:cNvSpPr>
            <a:spLocks noGrp="1"/>
          </p:cNvSpPr>
          <p:nvPr>
            <p:ph type="sldNum" sz="quarter" idx="12"/>
          </p:nvPr>
        </p:nvSpPr>
        <p:spPr/>
        <p:txBody>
          <a:bodyPr/>
          <a:lstStyle/>
          <a:p>
            <a:fld id="{AC57FB67-5201-4263-A749-74A8A000A585}" type="slidenum">
              <a:rPr lang="en-ZA" smtClean="0"/>
              <a:pPr/>
              <a:t>28</a:t>
            </a:fld>
            <a:endParaRPr lang="en-ZA" dirty="0"/>
          </a:p>
        </p:txBody>
      </p:sp>
    </p:spTree>
    <p:extLst>
      <p:ext uri="{BB962C8B-B14F-4D97-AF65-F5344CB8AC3E}">
        <p14:creationId xmlns:p14="http://schemas.microsoft.com/office/powerpoint/2010/main" val="42781045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B0919-4CD3-41AA-898D-11DB5A9FD5A7}"/>
              </a:ext>
            </a:extLst>
          </p:cNvPr>
          <p:cNvSpPr>
            <a:spLocks noGrp="1"/>
          </p:cNvSpPr>
          <p:nvPr>
            <p:ph type="title"/>
          </p:nvPr>
        </p:nvSpPr>
        <p:spPr/>
        <p:txBody>
          <a:bodyPr/>
          <a:lstStyle/>
          <a:p>
            <a:r>
              <a:rPr lang="en-ZA" dirty="0"/>
              <a:t>6. Adapting to COVID-19: After </a:t>
            </a:r>
          </a:p>
        </p:txBody>
      </p:sp>
      <p:sp>
        <p:nvSpPr>
          <p:cNvPr id="3" name="Content Placeholder 2">
            <a:extLst>
              <a:ext uri="{FF2B5EF4-FFF2-40B4-BE49-F238E27FC236}">
                <a16:creationId xmlns:a16="http://schemas.microsoft.com/office/drawing/2014/main" id="{545BF278-A80D-444D-9F37-610B787E1FC3}"/>
              </a:ext>
            </a:extLst>
          </p:cNvPr>
          <p:cNvSpPr>
            <a:spLocks noGrp="1"/>
          </p:cNvSpPr>
          <p:nvPr>
            <p:ph idx="1"/>
          </p:nvPr>
        </p:nvSpPr>
        <p:spPr>
          <a:xfrm>
            <a:off x="457200" y="1600200"/>
            <a:ext cx="8229600" cy="4983162"/>
          </a:xfrm>
        </p:spPr>
        <p:txBody>
          <a:bodyPr>
            <a:normAutofit/>
          </a:bodyPr>
          <a:lstStyle/>
          <a:p>
            <a:pPr marL="0" indent="0">
              <a:buNone/>
            </a:pPr>
            <a:r>
              <a:rPr lang="en-ZA" sz="1600" b="1" dirty="0"/>
              <a:t>Recommendations (FFC 2021/22 Annual Submission Chapter 4: Sustainable Financing of South Africa’s Healthcare System and NHI):</a:t>
            </a:r>
          </a:p>
          <a:p>
            <a:pPr lvl="1"/>
            <a:r>
              <a:rPr lang="en-ZA" sz="1600" dirty="0">
                <a:solidFill>
                  <a:srgbClr val="000000"/>
                </a:solidFill>
                <a:effectLst/>
                <a:ea typeface="Calibri" panose="020F0502020204030204" pitchFamily="34" charset="0"/>
              </a:rPr>
              <a:t>Prioritise the development of an integrated national</a:t>
            </a:r>
            <a:r>
              <a:rPr lang="en-ZA" sz="1600" dirty="0">
                <a:ea typeface="Calibri" panose="020F0502020204030204" pitchFamily="34" charset="0"/>
              </a:rPr>
              <a:t> </a:t>
            </a:r>
            <a:r>
              <a:rPr lang="en-ZA" sz="1600" dirty="0">
                <a:solidFill>
                  <a:srgbClr val="000000"/>
                </a:solidFill>
                <a:effectLst/>
                <a:ea typeface="Calibri" panose="020F0502020204030204" pitchFamily="34" charset="0"/>
              </a:rPr>
              <a:t>information system of patient and doctor registries with real-time data.  </a:t>
            </a:r>
            <a:endParaRPr lang="en-ZA" sz="1600" dirty="0"/>
          </a:p>
          <a:p>
            <a:pPr lvl="2">
              <a:buFont typeface="Courier New" panose="02070309020205020404" pitchFamily="49" charset="0"/>
              <a:buChar char="o"/>
            </a:pPr>
            <a:r>
              <a:rPr lang="en-ZA" sz="1600" dirty="0">
                <a:solidFill>
                  <a:srgbClr val="000000"/>
                </a:solidFill>
                <a:ea typeface="Calibri" panose="020F0502020204030204" pitchFamily="34" charset="0"/>
              </a:rPr>
              <a:t>This is to</a:t>
            </a:r>
            <a:r>
              <a:rPr lang="en-ZA" sz="1600" dirty="0">
                <a:solidFill>
                  <a:srgbClr val="000000"/>
                </a:solidFill>
                <a:effectLst/>
                <a:ea typeface="Calibri" panose="020F0502020204030204" pitchFamily="34" charset="0"/>
              </a:rPr>
              <a:t> inform health care financing and provisioning decisions using the demand-based costing methodology</a:t>
            </a:r>
            <a:endParaRPr lang="en-ZA" sz="1600" dirty="0"/>
          </a:p>
          <a:p>
            <a:pPr lvl="1"/>
            <a:r>
              <a:rPr lang="en-ZA" sz="1600" dirty="0">
                <a:solidFill>
                  <a:srgbClr val="000000"/>
                </a:solidFill>
                <a:ea typeface="Calibri" panose="020F0502020204030204" pitchFamily="34" charset="0"/>
              </a:rPr>
              <a:t>R</a:t>
            </a:r>
            <a:r>
              <a:rPr lang="en-ZA" sz="1600" dirty="0">
                <a:solidFill>
                  <a:srgbClr val="000000"/>
                </a:solidFill>
                <a:effectLst/>
                <a:ea typeface="Calibri" panose="020F0502020204030204" pitchFamily="34" charset="0"/>
              </a:rPr>
              <a:t>e-examine the prescribed PHC package based on the needs of the</a:t>
            </a:r>
            <a:r>
              <a:rPr lang="en-ZA" sz="1600" dirty="0">
                <a:ea typeface="Calibri" panose="020F0502020204030204" pitchFamily="34" charset="0"/>
              </a:rPr>
              <a:t> </a:t>
            </a:r>
            <a:r>
              <a:rPr lang="en-ZA" sz="1600" dirty="0">
                <a:solidFill>
                  <a:srgbClr val="000000"/>
                </a:solidFill>
                <a:effectLst/>
                <a:ea typeface="Calibri" panose="020F0502020204030204" pitchFamily="34" charset="0"/>
              </a:rPr>
              <a:t>people.</a:t>
            </a:r>
          </a:p>
          <a:p>
            <a:pPr lvl="2">
              <a:buFont typeface="Courier New" panose="02070309020205020404" pitchFamily="49" charset="0"/>
              <a:buChar char="o"/>
            </a:pPr>
            <a:r>
              <a:rPr lang="en-ZA" sz="1600" dirty="0">
                <a:solidFill>
                  <a:srgbClr val="000000"/>
                </a:solidFill>
                <a:ea typeface="Calibri" panose="020F0502020204030204" pitchFamily="34" charset="0"/>
              </a:rPr>
              <a:t>R</a:t>
            </a:r>
            <a:r>
              <a:rPr lang="en-ZA" sz="1600" dirty="0">
                <a:solidFill>
                  <a:srgbClr val="000000"/>
                </a:solidFill>
                <a:effectLst/>
                <a:ea typeface="Calibri" panose="020F0502020204030204" pitchFamily="34" charset="0"/>
              </a:rPr>
              <a:t>efocusing from informing, promoting, identifying, facilitating and educating activities to</a:t>
            </a:r>
            <a:r>
              <a:rPr lang="en-ZA" sz="1600" dirty="0">
                <a:ea typeface="Calibri" panose="020F0502020204030204" pitchFamily="34" charset="0"/>
              </a:rPr>
              <a:t> </a:t>
            </a:r>
            <a:r>
              <a:rPr lang="en-ZA" sz="1600" dirty="0">
                <a:solidFill>
                  <a:srgbClr val="000000"/>
                </a:solidFill>
                <a:effectLst/>
                <a:ea typeface="Calibri" panose="020F0502020204030204" pitchFamily="34" charset="0"/>
              </a:rPr>
              <a:t>providing health care services. </a:t>
            </a:r>
            <a:endParaRPr lang="en-ZA" sz="1600" dirty="0"/>
          </a:p>
          <a:p>
            <a:pPr lvl="1"/>
            <a:r>
              <a:rPr lang="en-ZA" sz="1600" dirty="0">
                <a:solidFill>
                  <a:srgbClr val="000000"/>
                </a:solidFill>
                <a:effectLst/>
                <a:ea typeface="Calibri" panose="020F0502020204030204" pitchFamily="34" charset="0"/>
              </a:rPr>
              <a:t>There should be an examination and eradication of the inefficiencies such as:</a:t>
            </a:r>
          </a:p>
          <a:p>
            <a:pPr lvl="2">
              <a:buFont typeface="Courier New" panose="02070309020205020404" pitchFamily="49" charset="0"/>
              <a:buChar char="o"/>
            </a:pPr>
            <a:r>
              <a:rPr lang="en-ZA" sz="1600" dirty="0">
                <a:solidFill>
                  <a:srgbClr val="000000"/>
                </a:solidFill>
                <a:ea typeface="Calibri" panose="020F0502020204030204" pitchFamily="34" charset="0"/>
              </a:rPr>
              <a:t>W</a:t>
            </a:r>
            <a:r>
              <a:rPr lang="en-ZA" sz="1600" dirty="0">
                <a:solidFill>
                  <a:srgbClr val="000000"/>
                </a:solidFill>
                <a:effectLst/>
                <a:ea typeface="Calibri" panose="020F0502020204030204" pitchFamily="34" charset="0"/>
              </a:rPr>
              <a:t>astages, corruption and</a:t>
            </a:r>
            <a:r>
              <a:rPr lang="en-ZA" sz="1600" dirty="0">
                <a:ea typeface="Calibri" panose="020F0502020204030204" pitchFamily="34" charset="0"/>
              </a:rPr>
              <a:t> l</a:t>
            </a:r>
            <a:r>
              <a:rPr lang="en-ZA" sz="1600" dirty="0">
                <a:solidFill>
                  <a:srgbClr val="000000"/>
                </a:solidFill>
                <a:effectLst/>
                <a:ea typeface="Calibri" panose="020F0502020204030204" pitchFamily="34" charset="0"/>
              </a:rPr>
              <a:t>eakages that result from the disparity of the two-tiered (private and public) health care system. </a:t>
            </a:r>
            <a:endParaRPr lang="en-ZA" sz="1600" dirty="0"/>
          </a:p>
          <a:p>
            <a:pPr lvl="1"/>
            <a:r>
              <a:rPr lang="en-ZA" sz="1600" dirty="0">
                <a:solidFill>
                  <a:srgbClr val="000000"/>
                </a:solidFill>
                <a:effectLst/>
                <a:ea typeface="Calibri" panose="020F0502020204030204" pitchFamily="34" charset="0"/>
              </a:rPr>
              <a:t>The ministers of health and finance must ensure that an enabling policy and legislative framework, aligned among the spheres of government, is put in place with due regard to:</a:t>
            </a:r>
            <a:endParaRPr lang="en-ZA" sz="1600" dirty="0"/>
          </a:p>
          <a:p>
            <a:pPr lvl="2">
              <a:buFont typeface="Courier New" panose="02070309020205020404" pitchFamily="49" charset="0"/>
              <a:buChar char="o"/>
            </a:pPr>
            <a:r>
              <a:rPr lang="en-ZA" sz="1600" dirty="0">
                <a:solidFill>
                  <a:srgbClr val="000000"/>
                </a:solidFill>
                <a:effectLst/>
                <a:ea typeface="Calibri" panose="020F0502020204030204" pitchFamily="34" charset="0"/>
              </a:rPr>
              <a:t>Setting norms and</a:t>
            </a:r>
            <a:r>
              <a:rPr lang="en-ZA" sz="1600" dirty="0">
                <a:ea typeface="Calibri" panose="020F0502020204030204" pitchFamily="34" charset="0"/>
              </a:rPr>
              <a:t> </a:t>
            </a:r>
            <a:r>
              <a:rPr lang="en-ZA" sz="1600" dirty="0">
                <a:solidFill>
                  <a:srgbClr val="000000"/>
                </a:solidFill>
                <a:effectLst/>
                <a:ea typeface="Calibri" panose="020F0502020204030204" pitchFamily="34" charset="0"/>
              </a:rPr>
              <a:t>standards, and is enforced with proper oversight by the established technical committees. </a:t>
            </a:r>
            <a:endParaRPr lang="en-ZA" sz="1600" dirty="0"/>
          </a:p>
        </p:txBody>
      </p:sp>
      <p:sp>
        <p:nvSpPr>
          <p:cNvPr id="4" name="Slide Number Placeholder 3">
            <a:extLst>
              <a:ext uri="{FF2B5EF4-FFF2-40B4-BE49-F238E27FC236}">
                <a16:creationId xmlns:a16="http://schemas.microsoft.com/office/drawing/2014/main" id="{42F7C1AD-2211-449A-81D3-DCA55B9E8352}"/>
              </a:ext>
            </a:extLst>
          </p:cNvPr>
          <p:cNvSpPr>
            <a:spLocks noGrp="1"/>
          </p:cNvSpPr>
          <p:nvPr>
            <p:ph type="sldNum" sz="quarter" idx="12"/>
          </p:nvPr>
        </p:nvSpPr>
        <p:spPr/>
        <p:txBody>
          <a:bodyPr/>
          <a:lstStyle/>
          <a:p>
            <a:fld id="{AC57FB67-5201-4263-A749-74A8A000A585}" type="slidenum">
              <a:rPr lang="en-ZA" smtClean="0"/>
              <a:pPr/>
              <a:t>29</a:t>
            </a:fld>
            <a:endParaRPr lang="en-ZA" dirty="0"/>
          </a:p>
        </p:txBody>
      </p:sp>
    </p:spTree>
    <p:extLst>
      <p:ext uri="{BB962C8B-B14F-4D97-AF65-F5344CB8AC3E}">
        <p14:creationId xmlns:p14="http://schemas.microsoft.com/office/powerpoint/2010/main" val="1306092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13B756A-533E-43FA-9D65-639B36937143}"/>
              </a:ext>
            </a:extLst>
          </p:cNvPr>
          <p:cNvSpPr>
            <a:spLocks noGrp="1"/>
          </p:cNvSpPr>
          <p:nvPr>
            <p:ph type="body" idx="1"/>
          </p:nvPr>
        </p:nvSpPr>
        <p:spPr/>
        <p:txBody>
          <a:bodyPr/>
          <a:lstStyle/>
          <a:p>
            <a:r>
              <a:rPr lang="en-ZA" dirty="0"/>
              <a:t>2. Current Health issues</a:t>
            </a:r>
          </a:p>
        </p:txBody>
      </p:sp>
      <p:sp>
        <p:nvSpPr>
          <p:cNvPr id="3" name="Slide Number Placeholder 2">
            <a:extLst>
              <a:ext uri="{FF2B5EF4-FFF2-40B4-BE49-F238E27FC236}">
                <a16:creationId xmlns:a16="http://schemas.microsoft.com/office/drawing/2014/main" id="{AD7EA01A-07D8-4A72-85AA-2F29E74551FF}"/>
              </a:ext>
            </a:extLst>
          </p:cNvPr>
          <p:cNvSpPr>
            <a:spLocks noGrp="1"/>
          </p:cNvSpPr>
          <p:nvPr>
            <p:ph type="sldNum" sz="quarter" idx="12"/>
          </p:nvPr>
        </p:nvSpPr>
        <p:spPr/>
        <p:txBody>
          <a:bodyPr/>
          <a:lstStyle/>
          <a:p>
            <a:fld id="{AC57FB67-5201-4263-A749-74A8A000A585}" type="slidenum">
              <a:rPr lang="en-ZA" smtClean="0"/>
              <a:pPr/>
              <a:t>3</a:t>
            </a:fld>
            <a:endParaRPr lang="en-ZA" dirty="0"/>
          </a:p>
        </p:txBody>
      </p:sp>
    </p:spTree>
    <p:extLst>
      <p:ext uri="{BB962C8B-B14F-4D97-AF65-F5344CB8AC3E}">
        <p14:creationId xmlns:p14="http://schemas.microsoft.com/office/powerpoint/2010/main" val="42148228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B0919-4CD3-41AA-898D-11DB5A9FD5A7}"/>
              </a:ext>
            </a:extLst>
          </p:cNvPr>
          <p:cNvSpPr>
            <a:spLocks noGrp="1"/>
          </p:cNvSpPr>
          <p:nvPr>
            <p:ph type="title"/>
          </p:nvPr>
        </p:nvSpPr>
        <p:spPr/>
        <p:txBody>
          <a:bodyPr/>
          <a:lstStyle/>
          <a:p>
            <a:r>
              <a:rPr lang="en-ZA" dirty="0"/>
              <a:t>6. Adapting to COVID-19: After </a:t>
            </a:r>
          </a:p>
        </p:txBody>
      </p:sp>
      <p:sp>
        <p:nvSpPr>
          <p:cNvPr id="3" name="Content Placeholder 2">
            <a:extLst>
              <a:ext uri="{FF2B5EF4-FFF2-40B4-BE49-F238E27FC236}">
                <a16:creationId xmlns:a16="http://schemas.microsoft.com/office/drawing/2014/main" id="{545BF278-A80D-444D-9F37-610B787E1FC3}"/>
              </a:ext>
            </a:extLst>
          </p:cNvPr>
          <p:cNvSpPr>
            <a:spLocks noGrp="1"/>
          </p:cNvSpPr>
          <p:nvPr>
            <p:ph idx="1"/>
          </p:nvPr>
        </p:nvSpPr>
        <p:spPr>
          <a:xfrm>
            <a:off x="457200" y="1600200"/>
            <a:ext cx="8229600" cy="4983162"/>
          </a:xfrm>
        </p:spPr>
        <p:txBody>
          <a:bodyPr>
            <a:normAutofit/>
          </a:bodyPr>
          <a:lstStyle/>
          <a:p>
            <a:pPr marL="0" indent="0">
              <a:buNone/>
            </a:pPr>
            <a:r>
              <a:rPr lang="en-ZA" sz="1600" b="1" dirty="0"/>
              <a:t>Recommendations (cont.):</a:t>
            </a:r>
          </a:p>
          <a:p>
            <a:pPr lvl="1"/>
            <a:r>
              <a:rPr lang="en-ZA" sz="1600" dirty="0">
                <a:solidFill>
                  <a:srgbClr val="000000"/>
                </a:solidFill>
                <a:effectLst/>
                <a:ea typeface="Calibri" panose="020F0502020204030204" pitchFamily="34" charset="0"/>
              </a:rPr>
              <a:t>The Commission notes the transparency created by the ministers of </a:t>
            </a:r>
            <a:r>
              <a:rPr lang="en-ZA" sz="1600" dirty="0">
                <a:solidFill>
                  <a:srgbClr val="000000"/>
                </a:solidFill>
                <a:ea typeface="Calibri" panose="020F0502020204030204" pitchFamily="34" charset="0"/>
              </a:rPr>
              <a:t>H</a:t>
            </a:r>
            <a:r>
              <a:rPr lang="en-ZA" sz="1600" dirty="0">
                <a:solidFill>
                  <a:srgbClr val="000000"/>
                </a:solidFill>
                <a:effectLst/>
                <a:ea typeface="Calibri" panose="020F0502020204030204" pitchFamily="34" charset="0"/>
              </a:rPr>
              <a:t>ealth and COGTA led by the President, which enhanced confidence in the government’s capability and competence in response to the COVID-19 disaster. </a:t>
            </a:r>
          </a:p>
          <a:p>
            <a:pPr lvl="1"/>
            <a:r>
              <a:rPr lang="en-ZA" sz="1600" dirty="0">
                <a:solidFill>
                  <a:srgbClr val="000000"/>
                </a:solidFill>
                <a:ea typeface="Calibri" panose="020F0502020204030204" pitchFamily="34" charset="0"/>
              </a:rPr>
              <a:t>Government response is being led by scientific evidence provided by the COVID-19 Advisory Committee that has contributed to the agile response to the crisis. </a:t>
            </a:r>
          </a:p>
          <a:p>
            <a:pPr lvl="1"/>
            <a:r>
              <a:rPr lang="en-ZA" sz="1600" dirty="0">
                <a:solidFill>
                  <a:srgbClr val="000000"/>
                </a:solidFill>
                <a:ea typeface="Calibri" panose="020F0502020204030204" pitchFamily="34" charset="0"/>
              </a:rPr>
              <a:t>We note the speed of the vaccine rollout has an impact on the extent of the current restrictions, which is likely to remain until sufficient protection is provided.</a:t>
            </a:r>
          </a:p>
          <a:p>
            <a:pPr lvl="1"/>
            <a:r>
              <a:rPr lang="en-ZA" sz="1600" dirty="0">
                <a:solidFill>
                  <a:srgbClr val="000000"/>
                </a:solidFill>
                <a:ea typeface="Calibri" panose="020F0502020204030204" pitchFamily="34" charset="0"/>
              </a:rPr>
              <a:t>The Commission notes and supports the efforts by government to create confidence in the vaccine. </a:t>
            </a:r>
          </a:p>
          <a:p>
            <a:pPr lvl="1"/>
            <a:r>
              <a:rPr lang="en-ZA" sz="1600" dirty="0">
                <a:solidFill>
                  <a:srgbClr val="000000"/>
                </a:solidFill>
                <a:ea typeface="Calibri" panose="020F0502020204030204" pitchFamily="34" charset="0"/>
              </a:rPr>
              <a:t>We note both the inequality in relation to rural infrastructure and capability as compared to urban infrastructure will require parliamentary oversight to ensure greater equity in access to the COVID-19 vaccine.</a:t>
            </a:r>
          </a:p>
          <a:p>
            <a:pPr lvl="1"/>
            <a:endParaRPr lang="en-ZA" sz="1600" dirty="0">
              <a:solidFill>
                <a:srgbClr val="000000"/>
              </a:solidFill>
              <a:ea typeface="Calibri" panose="020F0502020204030204" pitchFamily="34" charset="0"/>
            </a:endParaRPr>
          </a:p>
        </p:txBody>
      </p:sp>
      <p:sp>
        <p:nvSpPr>
          <p:cNvPr id="4" name="Slide Number Placeholder 3">
            <a:extLst>
              <a:ext uri="{FF2B5EF4-FFF2-40B4-BE49-F238E27FC236}">
                <a16:creationId xmlns:a16="http://schemas.microsoft.com/office/drawing/2014/main" id="{42F7C1AD-2211-449A-81D3-DCA55B9E8352}"/>
              </a:ext>
            </a:extLst>
          </p:cNvPr>
          <p:cNvSpPr>
            <a:spLocks noGrp="1"/>
          </p:cNvSpPr>
          <p:nvPr>
            <p:ph type="sldNum" sz="quarter" idx="12"/>
          </p:nvPr>
        </p:nvSpPr>
        <p:spPr/>
        <p:txBody>
          <a:bodyPr/>
          <a:lstStyle/>
          <a:p>
            <a:fld id="{AC57FB67-5201-4263-A749-74A8A000A585}" type="slidenum">
              <a:rPr lang="en-ZA" smtClean="0"/>
              <a:pPr/>
              <a:t>30</a:t>
            </a:fld>
            <a:endParaRPr lang="en-ZA" dirty="0"/>
          </a:p>
        </p:txBody>
      </p:sp>
    </p:spTree>
    <p:extLst>
      <p:ext uri="{BB962C8B-B14F-4D97-AF65-F5344CB8AC3E}">
        <p14:creationId xmlns:p14="http://schemas.microsoft.com/office/powerpoint/2010/main" val="3648665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E288FC04-24D3-C05A-752B-FBC5C380C8B3}"/>
              </a:ext>
            </a:extLst>
          </p:cNvPr>
          <p:cNvSpPr>
            <a:spLocks noGrp="1"/>
          </p:cNvSpPr>
          <p:nvPr>
            <p:ph type="body" idx="1"/>
          </p:nvPr>
        </p:nvSpPr>
        <p:spPr>
          <a:xfrm>
            <a:off x="722313" y="2489712"/>
            <a:ext cx="7772400" cy="1152128"/>
          </a:xfrm>
        </p:spPr>
        <p:txBody>
          <a:bodyPr/>
          <a:lstStyle/>
          <a:p>
            <a:r>
              <a:rPr lang="en-GB" dirty="0"/>
              <a:t>Thank You</a:t>
            </a:r>
          </a:p>
        </p:txBody>
      </p:sp>
      <p:sp>
        <p:nvSpPr>
          <p:cNvPr id="4" name="Slide Number Placeholder 3">
            <a:extLst>
              <a:ext uri="{FF2B5EF4-FFF2-40B4-BE49-F238E27FC236}">
                <a16:creationId xmlns:a16="http://schemas.microsoft.com/office/drawing/2014/main" id="{05DB3E27-82E0-63F6-FDFE-F5B8601657B3}"/>
              </a:ext>
            </a:extLst>
          </p:cNvPr>
          <p:cNvSpPr>
            <a:spLocks noGrp="1"/>
          </p:cNvSpPr>
          <p:nvPr>
            <p:ph type="sldNum" sz="quarter" idx="12"/>
          </p:nvPr>
        </p:nvSpPr>
        <p:spPr/>
        <p:txBody>
          <a:bodyPr/>
          <a:lstStyle/>
          <a:p>
            <a:fld id="{AC57FB67-5201-4263-A749-74A8A000A585}" type="slidenum">
              <a:rPr lang="en-ZA" smtClean="0"/>
              <a:pPr/>
              <a:t>31</a:t>
            </a:fld>
            <a:endParaRPr lang="en-ZA" dirty="0"/>
          </a:p>
        </p:txBody>
      </p:sp>
      <p:sp>
        <p:nvSpPr>
          <p:cNvPr id="7" name="TextBox 6">
            <a:extLst>
              <a:ext uri="{FF2B5EF4-FFF2-40B4-BE49-F238E27FC236}">
                <a16:creationId xmlns:a16="http://schemas.microsoft.com/office/drawing/2014/main" id="{FC1A43C5-4331-C7F9-E56E-9B484B673B7E}"/>
              </a:ext>
            </a:extLst>
          </p:cNvPr>
          <p:cNvSpPr txBox="1"/>
          <p:nvPr/>
        </p:nvSpPr>
        <p:spPr>
          <a:xfrm>
            <a:off x="2322513" y="3645324"/>
            <a:ext cx="4572000" cy="261610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0" i="1" u="none" strike="noStrike" kern="1200" cap="none" spc="0" normalizeH="0" baseline="0" noProof="0" dirty="0">
                <a:ln>
                  <a:noFill/>
                </a:ln>
                <a:solidFill>
                  <a:srgbClr val="366C5B"/>
                </a:solidFill>
                <a:effectLst/>
                <a:uLnTx/>
                <a:uFillTx/>
                <a:latin typeface="Times New Roman"/>
                <a:ea typeface="Times New Roman"/>
                <a:cs typeface="Times New Roman"/>
                <a:sym typeface="Times New Roman"/>
              </a:rPr>
              <a:t>Financial and Fiscal Commission</a:t>
            </a:r>
            <a:endParaRPr kumimoji="0" lang="en-ZA" sz="2000" b="0" i="0" u="none" strike="noStrike" kern="1200" cap="none" spc="0" normalizeH="0" baseline="0" noProof="0" dirty="0">
              <a:ln>
                <a:noFill/>
              </a:ln>
              <a:solidFill>
                <a:prstClr val="black"/>
              </a:solidFill>
              <a:effectLst/>
              <a:uLnTx/>
              <a:uFillTx/>
              <a:latin typeface="Arial"/>
              <a:ea typeface="Arial"/>
              <a:cs typeface="Arial"/>
              <a:sym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0" i="1" u="none" strike="noStrike" kern="1200" cap="none" spc="0" normalizeH="0" baseline="0" noProof="0" dirty="0">
                <a:ln>
                  <a:noFill/>
                </a:ln>
                <a:solidFill>
                  <a:srgbClr val="366C5B"/>
                </a:solidFill>
                <a:effectLst/>
                <a:uLnTx/>
                <a:uFillTx/>
                <a:latin typeface="Times New Roman"/>
                <a:ea typeface="Times New Roman"/>
                <a:cs typeface="Times New Roman"/>
                <a:sym typeface="Times New Roman"/>
              </a:rPr>
              <a:t>12th Floor Constitution House</a:t>
            </a:r>
          </a:p>
          <a:p>
            <a:pPr marL="0" marR="0" lvl="0" indent="0" algn="ctr" defTabSz="914400" rtl="0" eaLnBrk="1" fontAlgn="auto" latinLnBrk="0" hangingPunct="1">
              <a:lnSpc>
                <a:spcPct val="100000"/>
              </a:lnSpc>
              <a:spcBef>
                <a:spcPts val="0"/>
              </a:spcBef>
              <a:spcAft>
                <a:spcPts val="0"/>
              </a:spcAft>
              <a:buClrTx/>
              <a:buSzTx/>
              <a:buFontTx/>
              <a:buNone/>
              <a:tabLst/>
              <a:defRPr/>
            </a:pPr>
            <a:r>
              <a:rPr lang="en-ZA" i="1" dirty="0">
                <a:solidFill>
                  <a:srgbClr val="366C5B"/>
                </a:solidFill>
                <a:latin typeface="Times New Roman"/>
                <a:ea typeface="Arial"/>
                <a:cs typeface="Times New Roman"/>
                <a:sym typeface="Times New Roman"/>
              </a:rPr>
              <a:t>124 Adderley Street,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ZA" i="1" dirty="0">
                <a:solidFill>
                  <a:srgbClr val="366C5B"/>
                </a:solidFill>
                <a:latin typeface="Times New Roman"/>
                <a:ea typeface="Arial"/>
                <a:cs typeface="Times New Roman"/>
                <a:sym typeface="Times New Roman"/>
              </a:rPr>
              <a:t>Cape Town</a:t>
            </a:r>
            <a:r>
              <a:rPr kumimoji="0" lang="en-ZA" sz="1800" b="0" i="1" u="none" strike="noStrike" kern="1200" cap="none" spc="0" normalizeH="0" baseline="0" noProof="0" dirty="0">
                <a:ln>
                  <a:noFill/>
                </a:ln>
                <a:solidFill>
                  <a:srgbClr val="366C5B"/>
                </a:solidFill>
                <a:effectLst/>
                <a:uLnTx/>
                <a:uFillTx/>
                <a:latin typeface="Times New Roman"/>
                <a:ea typeface="Times New Roman"/>
                <a:cs typeface="Times New Roman"/>
                <a:sym typeface="Times New Roman"/>
              </a:rPr>
              <a:t> 8000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1" i="1" u="none" strike="noStrike" kern="1200" cap="none" spc="0" normalizeH="0" baseline="0" noProof="0" dirty="0">
                <a:ln>
                  <a:noFill/>
                </a:ln>
                <a:solidFill>
                  <a:srgbClr val="366C5B"/>
                </a:solidFill>
                <a:effectLst/>
                <a:uLnTx/>
                <a:uFillTx/>
                <a:latin typeface="Times New Roman"/>
                <a:ea typeface="Times New Roman"/>
                <a:cs typeface="Times New Roman"/>
                <a:sym typeface="Times New Roman"/>
                <a:hlinkClick r:id="rId2"/>
              </a:rPr>
              <a:t>www.ffc.co.za</a:t>
            </a:r>
            <a:endParaRPr kumimoji="0" lang="en-ZA" sz="2000" b="1" i="0" u="none" strike="noStrike" kern="1200" cap="none" spc="0" normalizeH="0" baseline="0" noProof="0" dirty="0">
              <a:ln>
                <a:noFill/>
              </a:ln>
              <a:solidFill>
                <a:prstClr val="black"/>
              </a:solidFill>
              <a:effectLst/>
              <a:uLnTx/>
              <a:uFillTx/>
              <a:latin typeface="Arial"/>
              <a:ea typeface="Arial"/>
              <a:cs typeface="Arial"/>
              <a:sym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ZA" sz="2000" b="1" dirty="0">
              <a:solidFill>
                <a:prstClr val="black"/>
              </a:solidFill>
              <a:latin typeface="Arial"/>
              <a:ea typeface="Times New Roman"/>
              <a:cs typeface="Arial"/>
              <a:sym typeface="Arial"/>
            </a:endParaRPr>
          </a:p>
          <a:p>
            <a:pPr algn="ctr">
              <a:defRPr/>
            </a:pPr>
            <a:r>
              <a:rPr kumimoji="0" lang="en-ZA" sz="1800" b="0" i="1" u="none" strike="noStrike" kern="1200" cap="none" spc="0" normalizeH="0" baseline="0" noProof="0" dirty="0">
                <a:ln>
                  <a:noFill/>
                </a:ln>
                <a:solidFill>
                  <a:srgbClr val="366C5B"/>
                </a:solidFill>
                <a:effectLst/>
                <a:uLnTx/>
                <a:uFillTx/>
                <a:latin typeface="Times New Roman"/>
                <a:ea typeface="Times New Roman"/>
                <a:cs typeface="Times New Roman"/>
                <a:sym typeface="Times New Roman"/>
              </a:rPr>
              <a:t>Look out for information on our upcoming annual intern intake</a:t>
            </a:r>
            <a:endParaRPr kumimoji="0" lang="en-ZA" sz="2000" b="0" i="0" u="none" strike="noStrike" kern="1200" cap="none" spc="0" normalizeH="0" baseline="0" noProof="0" dirty="0">
              <a:ln>
                <a:noFill/>
              </a:ln>
              <a:solidFill>
                <a:prstClr val="black"/>
              </a:solidFill>
              <a:effectLst/>
              <a:uLnTx/>
              <a:uFillTx/>
              <a:latin typeface="Arial"/>
              <a:ea typeface="Arial"/>
              <a:cs typeface="Arial"/>
              <a:sym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1" u="none" strike="noStrike" kern="1200" cap="none" spc="0" normalizeH="0" baseline="0" noProof="0" dirty="0">
              <a:ln>
                <a:noFill/>
              </a:ln>
              <a:solidFill>
                <a:srgbClr val="366C5B"/>
              </a:solidFill>
              <a:effectLst/>
              <a:uLnTx/>
              <a:uFillTx/>
              <a:latin typeface="Times New Roman"/>
              <a:ea typeface="Times New Roman"/>
              <a:cs typeface="Times New Roman"/>
              <a:sym typeface="Times New Roman"/>
            </a:endParaRPr>
          </a:p>
        </p:txBody>
      </p:sp>
    </p:spTree>
    <p:extLst>
      <p:ext uri="{BB962C8B-B14F-4D97-AF65-F5344CB8AC3E}">
        <p14:creationId xmlns:p14="http://schemas.microsoft.com/office/powerpoint/2010/main" val="1322510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sz="3200" dirty="0">
                <a:effectLst/>
              </a:rPr>
              <a:t>2. COVID-19 Pandemic</a:t>
            </a:r>
          </a:p>
        </p:txBody>
      </p:sp>
      <p:sp>
        <p:nvSpPr>
          <p:cNvPr id="5" name="Slide Number Placeholder 4"/>
          <p:cNvSpPr>
            <a:spLocks noGrp="1"/>
          </p:cNvSpPr>
          <p:nvPr>
            <p:ph type="sldNum" sz="quarter" idx="12"/>
          </p:nvPr>
        </p:nvSpPr>
        <p:spPr/>
        <p:txBody>
          <a:bodyPr/>
          <a:lstStyle/>
          <a:p>
            <a:fld id="{AC57FB67-5201-4263-A749-74A8A000A585}" type="slidenum">
              <a:rPr lang="en-ZA" smtClean="0"/>
              <a:pPr/>
              <a:t>4</a:t>
            </a:fld>
            <a:endParaRPr lang="en-ZA" dirty="0"/>
          </a:p>
        </p:txBody>
      </p:sp>
      <p:pic>
        <p:nvPicPr>
          <p:cNvPr id="7170" name="Picture 2">
            <a:extLst>
              <a:ext uri="{FF2B5EF4-FFF2-40B4-BE49-F238E27FC236}">
                <a16:creationId xmlns:a16="http://schemas.microsoft.com/office/drawing/2014/main" id="{F1B2E671-2E8D-B3A1-627E-BEC7A35808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700807"/>
            <a:ext cx="8398768" cy="403244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C78199ED-4F8A-9FA1-B422-01EA7D2CB6BB}"/>
              </a:ext>
            </a:extLst>
          </p:cNvPr>
          <p:cNvSpPr txBox="1"/>
          <p:nvPr/>
        </p:nvSpPr>
        <p:spPr>
          <a:xfrm>
            <a:off x="2483768" y="5719235"/>
            <a:ext cx="3557384" cy="261610"/>
          </a:xfrm>
          <a:prstGeom prst="rect">
            <a:avLst/>
          </a:prstGeom>
          <a:noFill/>
        </p:spPr>
        <p:txBody>
          <a:bodyPr wrap="none" rtlCol="0">
            <a:spAutoFit/>
          </a:bodyPr>
          <a:lstStyle/>
          <a:p>
            <a:r>
              <a:rPr lang="en-ZA" sz="1100" b="1" dirty="0">
                <a:latin typeface="Times New Roman" panose="02020603050405020304" pitchFamily="18" charset="0"/>
                <a:cs typeface="Times New Roman" panose="02020603050405020304" pitchFamily="18" charset="0"/>
              </a:rPr>
              <a:t>Source: </a:t>
            </a:r>
            <a:r>
              <a:rPr lang="en-ZA" sz="1100" b="1" i="0" dirty="0">
                <a:effectLst/>
                <a:latin typeface="Times New Roman" panose="02020603050405020304" pitchFamily="18" charset="0"/>
                <a:cs typeface="Times New Roman" panose="02020603050405020304" pitchFamily="18" charset="0"/>
              </a:rPr>
              <a:t>South African Medical Research Council</a:t>
            </a:r>
            <a:r>
              <a:rPr lang="en-ZA" sz="1100" b="1" dirty="0">
                <a:latin typeface="Times New Roman" panose="02020603050405020304" pitchFamily="18" charset="0"/>
                <a:cs typeface="Times New Roman" panose="02020603050405020304" pitchFamily="18" charset="0"/>
              </a:rPr>
              <a:t> (2022)</a:t>
            </a:r>
          </a:p>
        </p:txBody>
      </p:sp>
    </p:spTree>
    <p:extLst>
      <p:ext uri="{BB962C8B-B14F-4D97-AF65-F5344CB8AC3E}">
        <p14:creationId xmlns:p14="http://schemas.microsoft.com/office/powerpoint/2010/main" val="1693564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4C3EC-B115-4B6A-965A-942D300831A1}"/>
              </a:ext>
            </a:extLst>
          </p:cNvPr>
          <p:cNvSpPr>
            <a:spLocks noGrp="1"/>
          </p:cNvSpPr>
          <p:nvPr>
            <p:ph type="title"/>
          </p:nvPr>
        </p:nvSpPr>
        <p:spPr/>
        <p:txBody>
          <a:bodyPr/>
          <a:lstStyle/>
          <a:p>
            <a:r>
              <a:rPr lang="en-ZA" sz="3200" dirty="0">
                <a:effectLst/>
              </a:rPr>
              <a:t>2. COVID-19 Pandemic</a:t>
            </a:r>
            <a:endParaRPr lang="en-ZA" dirty="0"/>
          </a:p>
        </p:txBody>
      </p:sp>
      <p:sp>
        <p:nvSpPr>
          <p:cNvPr id="3" name="Content Placeholder 2">
            <a:extLst>
              <a:ext uri="{FF2B5EF4-FFF2-40B4-BE49-F238E27FC236}">
                <a16:creationId xmlns:a16="http://schemas.microsoft.com/office/drawing/2014/main" id="{9FFCF336-C957-4DB6-B410-A49197B2D872}"/>
              </a:ext>
            </a:extLst>
          </p:cNvPr>
          <p:cNvSpPr>
            <a:spLocks noGrp="1"/>
          </p:cNvSpPr>
          <p:nvPr>
            <p:ph idx="1"/>
          </p:nvPr>
        </p:nvSpPr>
        <p:spPr>
          <a:xfrm>
            <a:off x="323528" y="1600201"/>
            <a:ext cx="8712968" cy="4709119"/>
          </a:xfrm>
        </p:spPr>
        <p:txBody>
          <a:bodyPr vert="horz" lIns="91440" tIns="45720" rIns="91440" bIns="45720" rtlCol="0" anchor="t">
            <a:noAutofit/>
          </a:bodyPr>
          <a:lstStyle/>
          <a:p>
            <a:r>
              <a:rPr lang="en-ZA" sz="1600" dirty="0">
                <a:effectLst/>
              </a:rPr>
              <a:t>South Africa has experienced </a:t>
            </a:r>
            <a:r>
              <a:rPr lang="en-ZA" sz="1600" b="1" dirty="0">
                <a:effectLst/>
              </a:rPr>
              <a:t>five Covid‐19 infection waves</a:t>
            </a:r>
            <a:r>
              <a:rPr lang="en-ZA" sz="1600" dirty="0">
                <a:effectLst/>
              </a:rPr>
              <a:t>,</a:t>
            </a:r>
            <a:r>
              <a:rPr lang="en-ZA" sz="1600" dirty="0"/>
              <a:t> </a:t>
            </a:r>
            <a:r>
              <a:rPr lang="en-ZA" sz="1600" dirty="0">
                <a:effectLst/>
              </a:rPr>
              <a:t>with over </a:t>
            </a:r>
            <a:r>
              <a:rPr lang="en-ZA" sz="1600" b="1" dirty="0">
                <a:effectLst/>
              </a:rPr>
              <a:t>4 million confirmed cases and 102 194 confirmed deaths by October 2022</a:t>
            </a:r>
            <a:r>
              <a:rPr lang="en-ZA" sz="1600" dirty="0">
                <a:effectLst/>
              </a:rPr>
              <a:t>. </a:t>
            </a:r>
          </a:p>
          <a:p>
            <a:endParaRPr lang="en-ZA" sz="1600" dirty="0">
              <a:effectLst/>
            </a:endParaRPr>
          </a:p>
          <a:p>
            <a:r>
              <a:rPr lang="en-ZA" sz="1600" dirty="0"/>
              <a:t>T</a:t>
            </a:r>
            <a:r>
              <a:rPr lang="en-ZA" sz="1600" dirty="0">
                <a:effectLst/>
              </a:rPr>
              <a:t>he daily rate of both Covid-19 cases and death has significantly decelerated.  As of 5 October 2022, there were only </a:t>
            </a:r>
            <a:r>
              <a:rPr lang="en-ZA" sz="1600" b="1" dirty="0">
                <a:effectLst/>
              </a:rPr>
              <a:t>4 665 </a:t>
            </a:r>
            <a:r>
              <a:rPr lang="en-ZA" sz="1600" b="1" dirty="0"/>
              <a:t>active cases and only seven deaths</a:t>
            </a:r>
            <a:r>
              <a:rPr lang="en-ZA" sz="1600" dirty="0"/>
              <a:t>. </a:t>
            </a:r>
          </a:p>
          <a:p>
            <a:pPr marL="0" indent="0">
              <a:buNone/>
            </a:pPr>
            <a:r>
              <a:rPr lang="en-ZA" sz="1600" dirty="0"/>
              <a:t> </a:t>
            </a:r>
            <a:endParaRPr lang="en-ZA" sz="1600" dirty="0">
              <a:effectLst/>
            </a:endParaRPr>
          </a:p>
          <a:p>
            <a:r>
              <a:rPr lang="en-ZA" sz="1600" dirty="0">
                <a:effectLst/>
              </a:rPr>
              <a:t>The vaccine rollout is vital to containing the spread of</a:t>
            </a:r>
            <a:r>
              <a:rPr lang="en-ZA" sz="1600" dirty="0"/>
              <a:t> </a:t>
            </a:r>
            <a:r>
              <a:rPr lang="en-ZA" sz="1600" dirty="0">
                <a:effectLst/>
              </a:rPr>
              <a:t>the virus and limiting the severity of infections. The 2022 budget allocated an additional </a:t>
            </a:r>
            <a:r>
              <a:rPr lang="en-ZA" sz="1600" b="1" dirty="0">
                <a:effectLst/>
              </a:rPr>
              <a:t>R2.3 billion to buy more</a:t>
            </a:r>
            <a:r>
              <a:rPr lang="en-ZA" sz="1600" b="1" dirty="0"/>
              <a:t> </a:t>
            </a:r>
            <a:r>
              <a:rPr lang="en-ZA" sz="1600" b="1" dirty="0">
                <a:effectLst/>
              </a:rPr>
              <a:t>doses and administer the vaccines.</a:t>
            </a:r>
          </a:p>
          <a:p>
            <a:endParaRPr lang="en-ZA" sz="1600" b="1" dirty="0">
              <a:effectLst/>
            </a:endParaRPr>
          </a:p>
          <a:p>
            <a:r>
              <a:rPr lang="en-ZA" sz="1600" dirty="0"/>
              <a:t>P</a:t>
            </a:r>
            <a:r>
              <a:rPr lang="en-ZA" sz="1600" dirty="0">
                <a:effectLst/>
              </a:rPr>
              <a:t>rovinces will receive total additional funding of</a:t>
            </a:r>
            <a:r>
              <a:rPr lang="en-ZA" sz="1600" dirty="0"/>
              <a:t> </a:t>
            </a:r>
            <a:r>
              <a:rPr lang="en-ZA" sz="1600" b="1" dirty="0">
                <a:effectLst/>
              </a:rPr>
              <a:t>R15.6 billion over the MTEF period</a:t>
            </a:r>
            <a:r>
              <a:rPr lang="en-ZA" sz="1600" b="1" dirty="0"/>
              <a:t> </a:t>
            </a:r>
            <a:r>
              <a:rPr lang="en-ZA" sz="1600" b="1" dirty="0">
                <a:effectLst/>
              </a:rPr>
              <a:t>to support the fight against COVID‐19</a:t>
            </a:r>
            <a:r>
              <a:rPr lang="en-ZA" sz="1600" dirty="0">
                <a:effectLst/>
              </a:rPr>
              <a:t> and address shortfalls in essential</a:t>
            </a:r>
            <a:r>
              <a:rPr lang="en-ZA" sz="1600" dirty="0"/>
              <a:t> </a:t>
            </a:r>
            <a:r>
              <a:rPr lang="en-ZA" sz="1600" dirty="0">
                <a:effectLst/>
              </a:rPr>
              <a:t>goods and services.</a:t>
            </a:r>
          </a:p>
          <a:p>
            <a:endParaRPr lang="en-ZA" sz="1600" dirty="0">
              <a:effectLst/>
            </a:endParaRPr>
          </a:p>
          <a:p>
            <a:r>
              <a:rPr lang="en-ZA" sz="1600" dirty="0">
                <a:effectLst/>
              </a:rPr>
              <a:t>Over the next three years, R440.5 million is shifted from the Health’s main budget to move the forensic chemistry laboratories</a:t>
            </a:r>
            <a:r>
              <a:rPr lang="en-ZA" sz="1600" dirty="0"/>
              <a:t> </a:t>
            </a:r>
            <a:r>
              <a:rPr lang="en-ZA" sz="1600" dirty="0">
                <a:effectLst/>
              </a:rPr>
              <a:t>function to the National Health Laboratory Service</a:t>
            </a:r>
            <a:r>
              <a:rPr lang="en-ZA" sz="1600" dirty="0"/>
              <a:t> </a:t>
            </a:r>
            <a:r>
              <a:rPr lang="en-ZA" sz="1600" dirty="0">
                <a:effectLst/>
              </a:rPr>
              <a:t>to improve processing times for laboratory services. </a:t>
            </a:r>
            <a:endParaRPr lang="en-ZA" sz="1600" dirty="0"/>
          </a:p>
        </p:txBody>
      </p:sp>
      <p:sp>
        <p:nvSpPr>
          <p:cNvPr id="4" name="Slide Number Placeholder 3">
            <a:extLst>
              <a:ext uri="{FF2B5EF4-FFF2-40B4-BE49-F238E27FC236}">
                <a16:creationId xmlns:a16="http://schemas.microsoft.com/office/drawing/2014/main" id="{E399BD26-FD8C-46AD-8DBA-3B55A1421CB6}"/>
              </a:ext>
            </a:extLst>
          </p:cNvPr>
          <p:cNvSpPr>
            <a:spLocks noGrp="1"/>
          </p:cNvSpPr>
          <p:nvPr>
            <p:ph type="sldNum" sz="quarter" idx="12"/>
          </p:nvPr>
        </p:nvSpPr>
        <p:spPr/>
        <p:txBody>
          <a:bodyPr/>
          <a:lstStyle/>
          <a:p>
            <a:fld id="{AC57FB67-5201-4263-A749-74A8A000A585}" type="slidenum">
              <a:rPr lang="en-ZA" smtClean="0"/>
              <a:pPr/>
              <a:t>5</a:t>
            </a:fld>
            <a:endParaRPr lang="en-ZA" dirty="0"/>
          </a:p>
        </p:txBody>
      </p:sp>
    </p:spTree>
    <p:extLst>
      <p:ext uri="{BB962C8B-B14F-4D97-AF65-F5344CB8AC3E}">
        <p14:creationId xmlns:p14="http://schemas.microsoft.com/office/powerpoint/2010/main" val="3121734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4C3EC-B115-4B6A-965A-942D300831A1}"/>
              </a:ext>
            </a:extLst>
          </p:cNvPr>
          <p:cNvSpPr>
            <a:spLocks noGrp="1"/>
          </p:cNvSpPr>
          <p:nvPr>
            <p:ph type="title"/>
          </p:nvPr>
        </p:nvSpPr>
        <p:spPr/>
        <p:txBody>
          <a:bodyPr/>
          <a:lstStyle/>
          <a:p>
            <a:r>
              <a:rPr lang="en-ZA" sz="3200" dirty="0">
                <a:effectLst/>
              </a:rPr>
              <a:t>2. COVID-19 </a:t>
            </a:r>
            <a:r>
              <a:rPr lang="en-ZA" dirty="0"/>
              <a:t>Vaccines</a:t>
            </a:r>
          </a:p>
        </p:txBody>
      </p:sp>
      <p:sp>
        <p:nvSpPr>
          <p:cNvPr id="4" name="Slide Number Placeholder 3">
            <a:extLst>
              <a:ext uri="{FF2B5EF4-FFF2-40B4-BE49-F238E27FC236}">
                <a16:creationId xmlns:a16="http://schemas.microsoft.com/office/drawing/2014/main" id="{E399BD26-FD8C-46AD-8DBA-3B55A1421CB6}"/>
              </a:ext>
            </a:extLst>
          </p:cNvPr>
          <p:cNvSpPr>
            <a:spLocks noGrp="1"/>
          </p:cNvSpPr>
          <p:nvPr>
            <p:ph type="sldNum" sz="quarter" idx="12"/>
          </p:nvPr>
        </p:nvSpPr>
        <p:spPr/>
        <p:txBody>
          <a:bodyPr/>
          <a:lstStyle/>
          <a:p>
            <a:fld id="{AC57FB67-5201-4263-A749-74A8A000A585}" type="slidenum">
              <a:rPr lang="en-ZA" smtClean="0"/>
              <a:pPr/>
              <a:t>6</a:t>
            </a:fld>
            <a:endParaRPr lang="en-ZA" dirty="0"/>
          </a:p>
        </p:txBody>
      </p:sp>
      <p:graphicFrame>
        <p:nvGraphicFramePr>
          <p:cNvPr id="9" name="Content Placeholder 8">
            <a:extLst>
              <a:ext uri="{FF2B5EF4-FFF2-40B4-BE49-F238E27FC236}">
                <a16:creationId xmlns:a16="http://schemas.microsoft.com/office/drawing/2014/main" id="{38FCA0F1-086D-09ED-652F-081FBF1C3AFC}"/>
              </a:ext>
            </a:extLst>
          </p:cNvPr>
          <p:cNvGraphicFramePr>
            <a:graphicFrameLocks noGrp="1"/>
          </p:cNvGraphicFramePr>
          <p:nvPr>
            <p:ph idx="1"/>
            <p:extLst>
              <p:ext uri="{D42A27DB-BD31-4B8C-83A1-F6EECF244321}">
                <p14:modId xmlns:p14="http://schemas.microsoft.com/office/powerpoint/2010/main" val="2866579154"/>
              </p:ext>
            </p:extLst>
          </p:nvPr>
        </p:nvGraphicFramePr>
        <p:xfrm>
          <a:off x="457201" y="1600201"/>
          <a:ext cx="3899470" cy="254887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8322C432-CB51-B6A7-3EB5-8569BE7B4E07}"/>
              </a:ext>
            </a:extLst>
          </p:cNvPr>
          <p:cNvGraphicFramePr>
            <a:graphicFrameLocks/>
          </p:cNvGraphicFramePr>
          <p:nvPr>
            <p:extLst>
              <p:ext uri="{D42A27DB-BD31-4B8C-83A1-F6EECF244321}">
                <p14:modId xmlns:p14="http://schemas.microsoft.com/office/powerpoint/2010/main" val="3046062686"/>
              </p:ext>
            </p:extLst>
          </p:nvPr>
        </p:nvGraphicFramePr>
        <p:xfrm>
          <a:off x="4283967" y="1600201"/>
          <a:ext cx="4402831" cy="2456104"/>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a:extLst>
              <a:ext uri="{FF2B5EF4-FFF2-40B4-BE49-F238E27FC236}">
                <a16:creationId xmlns:a16="http://schemas.microsoft.com/office/drawing/2014/main" id="{5DC34FD5-1F27-5D05-8926-93404A1FCFBE}"/>
              </a:ext>
            </a:extLst>
          </p:cNvPr>
          <p:cNvSpPr txBox="1"/>
          <p:nvPr/>
        </p:nvSpPr>
        <p:spPr>
          <a:xfrm>
            <a:off x="258236" y="4421430"/>
            <a:ext cx="8627528" cy="1815882"/>
          </a:xfrm>
          <a:prstGeom prst="rect">
            <a:avLst/>
          </a:prstGeom>
          <a:noFill/>
        </p:spPr>
        <p:txBody>
          <a:bodyPr wrap="square">
            <a:spAutoFit/>
          </a:bodyPr>
          <a:lstStyle/>
          <a:p>
            <a:pPr marL="285750" indent="-285750" algn="l">
              <a:buFont typeface="Arial" panose="020B0604020202020204" pitchFamily="34" charset="0"/>
              <a:buChar char="•"/>
            </a:pPr>
            <a:r>
              <a:rPr lang="en-ZA" sz="1400" b="1" i="0" dirty="0">
                <a:solidFill>
                  <a:srgbClr val="333333"/>
                </a:solidFill>
                <a:effectLst/>
                <a:latin typeface="Times New Roman" panose="02020603050405020304" pitchFamily="18" charset="0"/>
                <a:cs typeface="Times New Roman" panose="02020603050405020304" pitchFamily="18" charset="0"/>
              </a:rPr>
              <a:t>More than half of adults </a:t>
            </a:r>
            <a:r>
              <a:rPr lang="en-ZA" sz="1400" b="0" i="0" dirty="0">
                <a:solidFill>
                  <a:srgbClr val="333333"/>
                </a:solidFill>
                <a:effectLst/>
                <a:latin typeface="Times New Roman" panose="02020603050405020304" pitchFamily="18" charset="0"/>
                <a:cs typeface="Times New Roman" panose="02020603050405020304" pitchFamily="18" charset="0"/>
              </a:rPr>
              <a:t>aged 18 and above have now had </a:t>
            </a:r>
            <a:r>
              <a:rPr lang="en-ZA" sz="1400" b="1" i="0" dirty="0">
                <a:solidFill>
                  <a:srgbClr val="333333"/>
                </a:solidFill>
                <a:effectLst/>
                <a:latin typeface="Times New Roman" panose="02020603050405020304" pitchFamily="18" charset="0"/>
                <a:cs typeface="Times New Roman" panose="02020603050405020304" pitchFamily="18" charset="0"/>
              </a:rPr>
              <a:t>at least one COVID-19 vaccine dose</a:t>
            </a:r>
            <a:r>
              <a:rPr lang="en-ZA" sz="1400" b="0" i="0" dirty="0">
                <a:solidFill>
                  <a:srgbClr val="333333"/>
                </a:solidFill>
                <a:effectLst/>
                <a:latin typeface="Times New Roman" panose="02020603050405020304" pitchFamily="18" charset="0"/>
                <a:cs typeface="Times New Roman" panose="02020603050405020304" pitchFamily="18" charset="0"/>
              </a:rPr>
              <a:t>. However, the </a:t>
            </a:r>
            <a:r>
              <a:rPr lang="en-ZA" sz="1400" b="1" i="0" dirty="0">
                <a:solidFill>
                  <a:srgbClr val="333333"/>
                </a:solidFill>
                <a:effectLst/>
                <a:latin typeface="Times New Roman" panose="02020603050405020304" pitchFamily="18" charset="0"/>
                <a:cs typeface="Times New Roman" panose="02020603050405020304" pitchFamily="18" charset="0"/>
              </a:rPr>
              <a:t>vaccination rate has significantly slowed down. </a:t>
            </a:r>
          </a:p>
          <a:p>
            <a:pPr marL="285750" indent="-285750" algn="l">
              <a:buFont typeface="Arial" panose="020B0604020202020204" pitchFamily="34" charset="0"/>
              <a:buChar char="•"/>
            </a:pPr>
            <a:r>
              <a:rPr lang="en-ZA" sz="1400" b="0" i="0" dirty="0">
                <a:solidFill>
                  <a:srgbClr val="333333"/>
                </a:solidFill>
                <a:effectLst/>
                <a:latin typeface="Times New Roman" panose="02020603050405020304" pitchFamily="18" charset="0"/>
                <a:cs typeface="Times New Roman" panose="02020603050405020304" pitchFamily="18" charset="0"/>
              </a:rPr>
              <a:t>The critical milestone took SA </a:t>
            </a:r>
            <a:r>
              <a:rPr lang="en-ZA" sz="1400" b="1" i="0" dirty="0">
                <a:solidFill>
                  <a:srgbClr val="333333"/>
                </a:solidFill>
                <a:effectLst/>
                <a:latin typeface="Times New Roman" panose="02020603050405020304" pitchFamily="18" charset="0"/>
                <a:cs typeface="Times New Roman" panose="02020603050405020304" pitchFamily="18" charset="0"/>
              </a:rPr>
              <a:t>15 months to achieve </a:t>
            </a:r>
            <a:r>
              <a:rPr lang="en-ZA" sz="1400" b="0" i="0" dirty="0">
                <a:solidFill>
                  <a:srgbClr val="333333"/>
                </a:solidFill>
                <a:effectLst/>
                <a:latin typeface="Times New Roman" panose="02020603050405020304" pitchFamily="18" charset="0"/>
                <a:cs typeface="Times New Roman" panose="02020603050405020304" pitchFamily="18" charset="0"/>
              </a:rPr>
              <a:t>since the first COVID-19 vaccine was administered.  </a:t>
            </a:r>
            <a:endParaRPr lang="en-ZA" sz="1400" dirty="0">
              <a:solidFill>
                <a:srgbClr val="333333"/>
              </a:solidFill>
              <a:latin typeface="Times New Roman" panose="02020603050405020304" pitchFamily="18" charset="0"/>
              <a:cs typeface="Times New Roman" panose="02020603050405020304" pitchFamily="18" charset="0"/>
            </a:endParaRPr>
          </a:p>
          <a:p>
            <a:pPr marL="285750" indent="-285750" algn="l">
              <a:buFont typeface="Arial" panose="020B0604020202020204" pitchFamily="34" charset="0"/>
              <a:buChar char="•"/>
            </a:pPr>
            <a:r>
              <a:rPr lang="en-ZA" sz="1400" b="0" i="0" dirty="0">
                <a:solidFill>
                  <a:srgbClr val="333333"/>
                </a:solidFill>
                <a:effectLst/>
                <a:latin typeface="Times New Roman" panose="02020603050405020304" pitchFamily="18" charset="0"/>
                <a:cs typeface="Times New Roman" panose="02020603050405020304" pitchFamily="18" charset="0"/>
              </a:rPr>
              <a:t>A renewed momentum is </a:t>
            </a:r>
            <a:r>
              <a:rPr lang="en-ZA" sz="1400" dirty="0">
                <a:solidFill>
                  <a:srgbClr val="333333"/>
                </a:solidFill>
                <a:latin typeface="Times New Roman" panose="02020603050405020304" pitchFamily="18" charset="0"/>
                <a:cs typeface="Times New Roman" panose="02020603050405020304" pitchFamily="18" charset="0"/>
              </a:rPr>
              <a:t>still required</a:t>
            </a:r>
            <a:r>
              <a:rPr lang="en-ZA" sz="1400" b="0" i="0" dirty="0">
                <a:solidFill>
                  <a:srgbClr val="333333"/>
                </a:solidFill>
                <a:effectLst/>
                <a:latin typeface="Times New Roman" panose="02020603050405020304" pitchFamily="18" charset="0"/>
                <a:cs typeface="Times New Roman" panose="02020603050405020304" pitchFamily="18" charset="0"/>
              </a:rPr>
              <a:t> to reach the 70% target by the end of 2022. </a:t>
            </a:r>
          </a:p>
          <a:p>
            <a:pPr marL="285750" indent="-285750" algn="l">
              <a:buFont typeface="Arial" panose="020B0604020202020204" pitchFamily="34" charset="0"/>
              <a:buChar char="•"/>
            </a:pPr>
            <a:r>
              <a:rPr lang="en-ZA" sz="1400" b="0" i="0" dirty="0">
                <a:solidFill>
                  <a:srgbClr val="333333"/>
                </a:solidFill>
                <a:effectLst/>
                <a:latin typeface="Times New Roman" panose="02020603050405020304" pitchFamily="18" charset="0"/>
                <a:cs typeface="Times New Roman" panose="02020603050405020304" pitchFamily="18" charset="0"/>
              </a:rPr>
              <a:t>Youth vaccination rates are concerning, with </a:t>
            </a:r>
            <a:r>
              <a:rPr lang="en-ZA" sz="1400" i="0" dirty="0">
                <a:solidFill>
                  <a:srgbClr val="333333"/>
                </a:solidFill>
                <a:effectLst/>
                <a:latin typeface="Times New Roman" panose="02020603050405020304" pitchFamily="18" charset="0"/>
                <a:cs typeface="Times New Roman" panose="02020603050405020304" pitchFamily="18" charset="0"/>
              </a:rPr>
              <a:t>only </a:t>
            </a:r>
            <a:r>
              <a:rPr lang="en-ZA" sz="1400" b="1" i="0" dirty="0">
                <a:solidFill>
                  <a:srgbClr val="333333"/>
                </a:solidFill>
                <a:effectLst/>
                <a:latin typeface="Times New Roman" panose="02020603050405020304" pitchFamily="18" charset="0"/>
                <a:cs typeface="Times New Roman" panose="02020603050405020304" pitchFamily="18" charset="0"/>
              </a:rPr>
              <a:t>37% of young people aged 18-34 years having taken a COVID-19 shot and nearly 30% of 12–17-year-olds.  </a:t>
            </a:r>
          </a:p>
          <a:p>
            <a:pPr marL="285750" indent="-285750" algn="l">
              <a:buFont typeface="Arial" panose="020B0604020202020204" pitchFamily="34" charset="0"/>
              <a:buChar char="•"/>
            </a:pPr>
            <a:r>
              <a:rPr lang="en-ZA" sz="1400" dirty="0">
                <a:solidFill>
                  <a:srgbClr val="333333"/>
                </a:solidFill>
                <a:latin typeface="Times New Roman" panose="02020603050405020304" pitchFamily="18" charset="0"/>
                <a:cs typeface="Times New Roman" panose="02020603050405020304" pitchFamily="18" charset="0"/>
              </a:rPr>
              <a:t>Provincially disaggregated data shows huge discrepancies among the provinces, with GP, KZN, and WC far ahead in comparison to the other provinces.  </a:t>
            </a:r>
            <a:endParaRPr lang="en-ZA" sz="1400" b="0" i="0" dirty="0">
              <a:solidFill>
                <a:srgbClr val="333333"/>
              </a:solidFill>
              <a:effectLst/>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AB5104EA-D5BE-6F9C-2891-C1FCC7324194}"/>
              </a:ext>
            </a:extLst>
          </p:cNvPr>
          <p:cNvSpPr txBox="1"/>
          <p:nvPr/>
        </p:nvSpPr>
        <p:spPr>
          <a:xfrm>
            <a:off x="1223750" y="4074542"/>
            <a:ext cx="2412840" cy="261610"/>
          </a:xfrm>
          <a:prstGeom prst="rect">
            <a:avLst/>
          </a:prstGeom>
          <a:noFill/>
        </p:spPr>
        <p:txBody>
          <a:bodyPr wrap="none" rtlCol="0">
            <a:spAutoFit/>
          </a:bodyPr>
          <a:lstStyle/>
          <a:p>
            <a:pPr algn="ctr"/>
            <a:r>
              <a:rPr lang="en-ZA" sz="1100" b="1" dirty="0">
                <a:latin typeface="Times New Roman" panose="02020603050405020304" pitchFamily="18" charset="0"/>
                <a:cs typeface="Times New Roman" panose="02020603050405020304" pitchFamily="18" charset="0"/>
              </a:rPr>
              <a:t>Source: </a:t>
            </a:r>
            <a:r>
              <a:rPr lang="en-ZA" sz="1100" b="1" i="0" dirty="0">
                <a:effectLst/>
                <a:latin typeface="Times New Roman" panose="02020603050405020304" pitchFamily="18" charset="0"/>
                <a:cs typeface="Times New Roman" panose="02020603050405020304" pitchFamily="18" charset="0"/>
              </a:rPr>
              <a:t>Department of Health </a:t>
            </a:r>
            <a:r>
              <a:rPr lang="en-ZA" sz="1100" b="1" dirty="0">
                <a:latin typeface="Times New Roman" panose="02020603050405020304" pitchFamily="18" charset="0"/>
                <a:cs typeface="Times New Roman" panose="02020603050405020304" pitchFamily="18" charset="0"/>
              </a:rPr>
              <a:t>(2022)</a:t>
            </a:r>
          </a:p>
        </p:txBody>
      </p:sp>
      <p:sp>
        <p:nvSpPr>
          <p:cNvPr id="14" name="TextBox 13">
            <a:extLst>
              <a:ext uri="{FF2B5EF4-FFF2-40B4-BE49-F238E27FC236}">
                <a16:creationId xmlns:a16="http://schemas.microsoft.com/office/drawing/2014/main" id="{3B41EEB9-084F-7CEF-00AD-49A13F63E515}"/>
              </a:ext>
            </a:extLst>
          </p:cNvPr>
          <p:cNvSpPr txBox="1"/>
          <p:nvPr/>
        </p:nvSpPr>
        <p:spPr>
          <a:xfrm>
            <a:off x="5123220" y="4018275"/>
            <a:ext cx="2412840" cy="261610"/>
          </a:xfrm>
          <a:prstGeom prst="rect">
            <a:avLst/>
          </a:prstGeom>
          <a:noFill/>
        </p:spPr>
        <p:txBody>
          <a:bodyPr wrap="none" rtlCol="0">
            <a:spAutoFit/>
          </a:bodyPr>
          <a:lstStyle/>
          <a:p>
            <a:r>
              <a:rPr lang="en-ZA" sz="1100" b="1" dirty="0">
                <a:latin typeface="Times New Roman" panose="02020603050405020304" pitchFamily="18" charset="0"/>
                <a:cs typeface="Times New Roman" panose="02020603050405020304" pitchFamily="18" charset="0"/>
              </a:rPr>
              <a:t>Source: </a:t>
            </a:r>
            <a:r>
              <a:rPr lang="en-ZA" sz="1100" b="1" i="0" dirty="0">
                <a:effectLst/>
                <a:latin typeface="Times New Roman" panose="02020603050405020304" pitchFamily="18" charset="0"/>
                <a:cs typeface="Times New Roman" panose="02020603050405020304" pitchFamily="18" charset="0"/>
              </a:rPr>
              <a:t>Department of Health </a:t>
            </a:r>
            <a:r>
              <a:rPr lang="en-ZA" sz="1100" b="1" dirty="0">
                <a:latin typeface="Times New Roman" panose="02020603050405020304" pitchFamily="18" charset="0"/>
                <a:cs typeface="Times New Roman" panose="02020603050405020304" pitchFamily="18" charset="0"/>
              </a:rPr>
              <a:t>(2022)</a:t>
            </a:r>
          </a:p>
        </p:txBody>
      </p:sp>
    </p:spTree>
    <p:extLst>
      <p:ext uri="{BB962C8B-B14F-4D97-AF65-F5344CB8AC3E}">
        <p14:creationId xmlns:p14="http://schemas.microsoft.com/office/powerpoint/2010/main" val="3631900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D53621D-6B98-4FA3-A193-676307FE2998}"/>
              </a:ext>
            </a:extLst>
          </p:cNvPr>
          <p:cNvSpPr>
            <a:spLocks noGrp="1"/>
          </p:cNvSpPr>
          <p:nvPr>
            <p:ph type="body" idx="1"/>
          </p:nvPr>
        </p:nvSpPr>
        <p:spPr/>
        <p:txBody>
          <a:bodyPr>
            <a:normAutofit/>
          </a:bodyPr>
          <a:lstStyle/>
          <a:p>
            <a:r>
              <a:rPr lang="en-US" dirty="0"/>
              <a:t>3. Departmental Budget Analysis</a:t>
            </a:r>
          </a:p>
        </p:txBody>
      </p:sp>
      <p:sp>
        <p:nvSpPr>
          <p:cNvPr id="3" name="Slide Number Placeholder 2">
            <a:extLst>
              <a:ext uri="{FF2B5EF4-FFF2-40B4-BE49-F238E27FC236}">
                <a16:creationId xmlns:a16="http://schemas.microsoft.com/office/drawing/2014/main" id="{21ED3E1B-DD27-44E0-8466-DBD024B979BE}"/>
              </a:ext>
            </a:extLst>
          </p:cNvPr>
          <p:cNvSpPr>
            <a:spLocks noGrp="1"/>
          </p:cNvSpPr>
          <p:nvPr>
            <p:ph type="sldNum" sz="quarter" idx="12"/>
          </p:nvPr>
        </p:nvSpPr>
        <p:spPr/>
        <p:txBody>
          <a:bodyPr/>
          <a:lstStyle/>
          <a:p>
            <a:fld id="{AC57FB67-5201-4263-A749-74A8A000A585}" type="slidenum">
              <a:rPr lang="en-ZA" smtClean="0"/>
              <a:pPr/>
              <a:t>7</a:t>
            </a:fld>
            <a:endParaRPr lang="en-ZA" dirty="0"/>
          </a:p>
        </p:txBody>
      </p:sp>
    </p:spTree>
    <p:extLst>
      <p:ext uri="{BB962C8B-B14F-4D97-AF65-F5344CB8AC3E}">
        <p14:creationId xmlns:p14="http://schemas.microsoft.com/office/powerpoint/2010/main" val="262629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5D6FC-950F-472E-8325-EC6CF47DAC9B}"/>
              </a:ext>
            </a:extLst>
          </p:cNvPr>
          <p:cNvSpPr>
            <a:spLocks noGrp="1"/>
          </p:cNvSpPr>
          <p:nvPr>
            <p:ph type="title"/>
          </p:nvPr>
        </p:nvSpPr>
        <p:spPr/>
        <p:txBody>
          <a:bodyPr>
            <a:noAutofit/>
          </a:bodyPr>
          <a:lstStyle/>
          <a:p>
            <a:r>
              <a:rPr lang="en-ZA" sz="2800" dirty="0"/>
              <a:t>The 2023 fiscus:</a:t>
            </a:r>
            <a:br>
              <a:rPr lang="en-ZA" sz="2800" dirty="0"/>
            </a:br>
            <a:r>
              <a:rPr lang="en-US" sz="2800" dirty="0"/>
              <a:t>Main budget: estimates of national revenue - 2022 vs 2023 Budget</a:t>
            </a:r>
            <a:endParaRPr lang="en-ZA" sz="2800" dirty="0"/>
          </a:p>
        </p:txBody>
      </p:sp>
      <p:sp>
        <p:nvSpPr>
          <p:cNvPr id="4" name="Slide Number Placeholder 3">
            <a:extLst>
              <a:ext uri="{FF2B5EF4-FFF2-40B4-BE49-F238E27FC236}">
                <a16:creationId xmlns:a16="http://schemas.microsoft.com/office/drawing/2014/main" id="{462D6927-ADD7-47E3-B11F-99184B793487}"/>
              </a:ext>
            </a:extLst>
          </p:cNvPr>
          <p:cNvSpPr>
            <a:spLocks noGrp="1"/>
          </p:cNvSpPr>
          <p:nvPr>
            <p:ph type="sldNum" sz="quarter" idx="12"/>
          </p:nvPr>
        </p:nvSpPr>
        <p:spPr/>
        <p:txBody>
          <a:bodyPr/>
          <a:lstStyle/>
          <a:p>
            <a:fld id="{BEBAE927-7874-4922-83E4-16C33A40F121}" type="slidenum">
              <a:rPr lang="en-ZA" smtClean="0"/>
              <a:pPr/>
              <a:t>8</a:t>
            </a:fld>
            <a:endParaRPr lang="en-ZA" dirty="0"/>
          </a:p>
        </p:txBody>
      </p:sp>
      <p:sp>
        <p:nvSpPr>
          <p:cNvPr id="12" name="TextBox 11">
            <a:extLst>
              <a:ext uri="{FF2B5EF4-FFF2-40B4-BE49-F238E27FC236}">
                <a16:creationId xmlns:a16="http://schemas.microsoft.com/office/drawing/2014/main" id="{4160BFD4-191C-4C53-A045-64EEB076313F}"/>
              </a:ext>
            </a:extLst>
          </p:cNvPr>
          <p:cNvSpPr txBox="1"/>
          <p:nvPr/>
        </p:nvSpPr>
        <p:spPr>
          <a:xfrm>
            <a:off x="6804247" y="1584736"/>
            <a:ext cx="2001085" cy="4832092"/>
          </a:xfrm>
          <a:prstGeom prst="rect">
            <a:avLst/>
          </a:prstGeom>
          <a:noFill/>
        </p:spPr>
        <p:txBody>
          <a:bodyPr wrap="square" rtlCol="0">
            <a:spAutoFit/>
          </a:bodyPr>
          <a:lstStyle/>
          <a:p>
            <a:pPr marL="285750" indent="-285750">
              <a:buFont typeface="Arial" panose="020B0604020202020204" pitchFamily="34" charset="0"/>
              <a:buChar char="•"/>
            </a:pPr>
            <a:r>
              <a:rPr lang="en-ZA" sz="1400" dirty="0">
                <a:latin typeface="Times New Roman" panose="02020603050405020304" pitchFamily="18" charset="0"/>
                <a:cs typeface="Times New Roman" panose="02020603050405020304" pitchFamily="18" charset="0"/>
              </a:rPr>
              <a:t>Between Budget 2022 and Budget 2023, </a:t>
            </a:r>
            <a:r>
              <a:rPr lang="en-ZA" sz="1400" b="1" dirty="0">
                <a:latin typeface="Times New Roman" panose="02020603050405020304" pitchFamily="18" charset="0"/>
                <a:cs typeface="Times New Roman" panose="02020603050405020304" pitchFamily="18" charset="0"/>
              </a:rPr>
              <a:t>Total revenue increased by R38,98 billion. </a:t>
            </a:r>
          </a:p>
          <a:p>
            <a:endParaRPr lang="en-ZA" sz="1400"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ZA" sz="1400" b="1" dirty="0">
                <a:effectLst/>
                <a:latin typeface="Times New Roman" panose="02020603050405020304" pitchFamily="18" charset="0"/>
                <a:cs typeface="Times New Roman" panose="02020603050405020304" pitchFamily="18" charset="0"/>
              </a:rPr>
              <a:t>Tax revenue collections </a:t>
            </a:r>
            <a:r>
              <a:rPr lang="en-ZA" sz="1400" dirty="0">
                <a:effectLst/>
                <a:latin typeface="Times New Roman" panose="02020603050405020304" pitchFamily="18" charset="0"/>
                <a:cs typeface="Times New Roman" panose="02020603050405020304" pitchFamily="18" charset="0"/>
              </a:rPr>
              <a:t>for</a:t>
            </a:r>
            <a:r>
              <a:rPr lang="en-ZA" sz="1400" dirty="0">
                <a:latin typeface="Times New Roman" panose="02020603050405020304" pitchFamily="18" charset="0"/>
                <a:cs typeface="Times New Roman" panose="02020603050405020304" pitchFamily="18" charset="0"/>
              </a:rPr>
              <a:t> </a:t>
            </a:r>
            <a:r>
              <a:rPr lang="en-ZA" sz="1400" dirty="0">
                <a:effectLst/>
                <a:latin typeface="Times New Roman" panose="02020603050405020304" pitchFamily="18" charset="0"/>
                <a:cs typeface="Times New Roman" panose="02020603050405020304" pitchFamily="18" charset="0"/>
              </a:rPr>
              <a:t>2021/22 are expected to </a:t>
            </a:r>
            <a:r>
              <a:rPr lang="en-ZA" sz="1400" b="1" dirty="0">
                <a:effectLst/>
                <a:latin typeface="Times New Roman" panose="02020603050405020304" pitchFamily="18" charset="0"/>
                <a:cs typeface="Times New Roman" panose="02020603050405020304" pitchFamily="18" charset="0"/>
              </a:rPr>
              <a:t>exceed the 2021 Budget estimate by R181.9 billion and the 2021 MTBPS estimate by R61.7 billion.</a:t>
            </a:r>
          </a:p>
          <a:p>
            <a:r>
              <a:rPr lang="en-ZA" sz="1400" b="1" dirty="0">
                <a:latin typeface="Times New Roman" panose="02020603050405020304" pitchFamily="18" charset="0"/>
                <a:cs typeface="Times New Roman" panose="02020603050405020304" pitchFamily="18" charset="0"/>
              </a:rPr>
              <a:t> </a:t>
            </a:r>
          </a:p>
          <a:p>
            <a:pPr marL="285750" indent="-285750">
              <a:buFont typeface="Arial" panose="020B0604020202020204" pitchFamily="34" charset="0"/>
              <a:buChar char="•"/>
            </a:pPr>
            <a:r>
              <a:rPr lang="en-ZA" sz="1400" dirty="0">
                <a:latin typeface="Times New Roman" panose="02020603050405020304" pitchFamily="18" charset="0"/>
                <a:cs typeface="Times New Roman" panose="02020603050405020304" pitchFamily="18" charset="0"/>
              </a:rPr>
              <a:t>Expenditure will slightly increase, resulting in a main </a:t>
            </a:r>
            <a:r>
              <a:rPr lang="en-ZA" sz="1400" b="1" dirty="0">
                <a:latin typeface="Times New Roman" panose="02020603050405020304" pitchFamily="18" charset="0"/>
                <a:cs typeface="Times New Roman" panose="02020603050405020304" pitchFamily="18" charset="0"/>
              </a:rPr>
              <a:t>budget balance deficit of  6% of GDP. </a:t>
            </a:r>
          </a:p>
        </p:txBody>
      </p:sp>
      <p:sp>
        <p:nvSpPr>
          <p:cNvPr id="3" name="Rectangle 2">
            <a:extLst>
              <a:ext uri="{FF2B5EF4-FFF2-40B4-BE49-F238E27FC236}">
                <a16:creationId xmlns:a16="http://schemas.microsoft.com/office/drawing/2014/main" id="{E7F934F1-3DE8-49C9-8250-2551914AEEE8}"/>
              </a:ext>
            </a:extLst>
          </p:cNvPr>
          <p:cNvSpPr/>
          <p:nvPr/>
        </p:nvSpPr>
        <p:spPr>
          <a:xfrm>
            <a:off x="4716016" y="5373216"/>
            <a:ext cx="864096" cy="426457"/>
          </a:xfrm>
          <a:prstGeom prst="rect">
            <a:avLst/>
          </a:prstGeom>
          <a:noFill/>
          <a:ln>
            <a:solidFill>
              <a:srgbClr val="C0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ZA" dirty="0"/>
          </a:p>
        </p:txBody>
      </p:sp>
      <p:sp>
        <p:nvSpPr>
          <p:cNvPr id="8" name="Rectangle 7">
            <a:extLst>
              <a:ext uri="{FF2B5EF4-FFF2-40B4-BE49-F238E27FC236}">
                <a16:creationId xmlns:a16="http://schemas.microsoft.com/office/drawing/2014/main" id="{B8ADC904-DA5E-4E18-94CD-F699399705EB}"/>
              </a:ext>
            </a:extLst>
          </p:cNvPr>
          <p:cNvSpPr/>
          <p:nvPr/>
        </p:nvSpPr>
        <p:spPr>
          <a:xfrm>
            <a:off x="3635896" y="2636913"/>
            <a:ext cx="2917304" cy="216023"/>
          </a:xfrm>
          <a:prstGeom prst="rect">
            <a:avLst/>
          </a:prstGeom>
          <a:noFill/>
          <a:ln>
            <a:solidFill>
              <a:srgbClr val="C0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ZA" dirty="0"/>
          </a:p>
        </p:txBody>
      </p:sp>
      <p:sp>
        <p:nvSpPr>
          <p:cNvPr id="9" name="Rectangle 8">
            <a:extLst>
              <a:ext uri="{FF2B5EF4-FFF2-40B4-BE49-F238E27FC236}">
                <a16:creationId xmlns:a16="http://schemas.microsoft.com/office/drawing/2014/main" id="{3A0BEF87-22C4-43DB-AEB9-F55DCB1039B5}"/>
              </a:ext>
            </a:extLst>
          </p:cNvPr>
          <p:cNvSpPr/>
          <p:nvPr/>
        </p:nvSpPr>
        <p:spPr>
          <a:xfrm>
            <a:off x="3635896" y="4965633"/>
            <a:ext cx="2917304" cy="216023"/>
          </a:xfrm>
          <a:prstGeom prst="rect">
            <a:avLst/>
          </a:prstGeom>
          <a:noFill/>
          <a:ln>
            <a:solidFill>
              <a:srgbClr val="C0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ZA" dirty="0"/>
          </a:p>
        </p:txBody>
      </p:sp>
      <p:graphicFrame>
        <p:nvGraphicFramePr>
          <p:cNvPr id="18" name="Content Placeholder 17">
            <a:extLst>
              <a:ext uri="{FF2B5EF4-FFF2-40B4-BE49-F238E27FC236}">
                <a16:creationId xmlns:a16="http://schemas.microsoft.com/office/drawing/2014/main" id="{F10A906B-8737-05E2-CDD3-09AD0D350ADC}"/>
              </a:ext>
            </a:extLst>
          </p:cNvPr>
          <p:cNvGraphicFramePr>
            <a:graphicFrameLocks noGrp="1"/>
          </p:cNvGraphicFramePr>
          <p:nvPr>
            <p:ph idx="1"/>
            <p:extLst>
              <p:ext uri="{D42A27DB-BD31-4B8C-83A1-F6EECF244321}">
                <p14:modId xmlns:p14="http://schemas.microsoft.com/office/powerpoint/2010/main" val="2410049531"/>
              </p:ext>
            </p:extLst>
          </p:nvPr>
        </p:nvGraphicFramePr>
        <p:xfrm>
          <a:off x="482126" y="1747456"/>
          <a:ext cx="6300681" cy="4663205"/>
        </p:xfrm>
        <a:graphic>
          <a:graphicData uri="http://schemas.openxmlformats.org/drawingml/2006/table">
            <a:tbl>
              <a:tblPr>
                <a:tableStyleId>{5C22544A-7EE6-4342-B048-85BDC9FD1C3A}</a:tableStyleId>
              </a:tblPr>
              <a:tblGrid>
                <a:gridCol w="2667962">
                  <a:extLst>
                    <a:ext uri="{9D8B030D-6E8A-4147-A177-3AD203B41FA5}">
                      <a16:colId xmlns:a16="http://schemas.microsoft.com/office/drawing/2014/main" val="1688674197"/>
                    </a:ext>
                  </a:extLst>
                </a:gridCol>
                <a:gridCol w="1173889">
                  <a:extLst>
                    <a:ext uri="{9D8B030D-6E8A-4147-A177-3AD203B41FA5}">
                      <a16:colId xmlns:a16="http://schemas.microsoft.com/office/drawing/2014/main" val="602201799"/>
                    </a:ext>
                  </a:extLst>
                </a:gridCol>
                <a:gridCol w="953785">
                  <a:extLst>
                    <a:ext uri="{9D8B030D-6E8A-4147-A177-3AD203B41FA5}">
                      <a16:colId xmlns:a16="http://schemas.microsoft.com/office/drawing/2014/main" val="1222923201"/>
                    </a:ext>
                  </a:extLst>
                </a:gridCol>
                <a:gridCol w="1505045">
                  <a:extLst>
                    <a:ext uri="{9D8B030D-6E8A-4147-A177-3AD203B41FA5}">
                      <a16:colId xmlns:a16="http://schemas.microsoft.com/office/drawing/2014/main" val="3667253712"/>
                    </a:ext>
                  </a:extLst>
                </a:gridCol>
              </a:tblGrid>
              <a:tr h="289464">
                <a:tc>
                  <a:txBody>
                    <a:bodyPr/>
                    <a:lstStyle/>
                    <a:p>
                      <a:pPr algn="l" fontAlgn="b"/>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ctr" rtl="0" fontAlgn="b"/>
                      <a:r>
                        <a:rPr lang="en-ZA" sz="1200" b="1" u="none" strike="noStrike" dirty="0">
                          <a:effectLst/>
                          <a:latin typeface="Times New Roman" panose="02020603050405020304" pitchFamily="18" charset="0"/>
                          <a:cs typeface="Times New Roman" panose="02020603050405020304" pitchFamily="18" charset="0"/>
                        </a:rPr>
                        <a:t> 2022 Budget </a:t>
                      </a:r>
                      <a:endParaRPr lang="en-ZA"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ctr" fontAlgn="b"/>
                      <a:r>
                        <a:rPr lang="en-ZA" sz="1200" b="1" u="none" strike="noStrike" dirty="0">
                          <a:effectLst/>
                          <a:latin typeface="Times New Roman" panose="02020603050405020304" pitchFamily="18" charset="0"/>
                          <a:cs typeface="Times New Roman" panose="02020603050405020304" pitchFamily="18" charset="0"/>
                        </a:rPr>
                        <a:t>2023 Budget</a:t>
                      </a:r>
                      <a:endParaRPr lang="en-ZA"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ctr" fontAlgn="b"/>
                      <a:r>
                        <a:rPr lang="en-ZA" sz="1200" b="1" u="none" strike="noStrike" dirty="0">
                          <a:effectLst/>
                          <a:latin typeface="Times New Roman" panose="02020603050405020304" pitchFamily="18" charset="0"/>
                          <a:cs typeface="Times New Roman" panose="02020603050405020304" pitchFamily="18" charset="0"/>
                        </a:rPr>
                        <a:t>Difference </a:t>
                      </a:r>
                      <a:endParaRPr lang="en-ZA"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extLst>
                  <a:ext uri="{0D108BD9-81ED-4DB2-BD59-A6C34878D82A}">
                    <a16:rowId xmlns:a16="http://schemas.microsoft.com/office/drawing/2014/main" val="36620845"/>
                  </a:ext>
                </a:extLst>
              </a:tr>
              <a:tr h="164195">
                <a:tc>
                  <a:txBody>
                    <a:bodyPr/>
                    <a:lstStyle/>
                    <a:p>
                      <a:pPr algn="l" rtl="0" fontAlgn="b"/>
                      <a:r>
                        <a:rPr lang="en-ZA" sz="1000" b="1" u="none" strike="noStrike" dirty="0">
                          <a:effectLst/>
                          <a:latin typeface="Times New Roman" panose="02020603050405020304" pitchFamily="18" charset="0"/>
                          <a:cs typeface="Times New Roman" panose="02020603050405020304" pitchFamily="18" charset="0"/>
                        </a:rPr>
                        <a:t>Total revenue</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rtl="0" fontAlgn="b"/>
                      <a:r>
                        <a:rPr lang="en-ZA" sz="1000" b="1" u="none" strike="noStrike" dirty="0">
                          <a:effectLst/>
                          <a:latin typeface="Times New Roman" panose="02020603050405020304" pitchFamily="18" charset="0"/>
                          <a:cs typeface="Times New Roman" panose="02020603050405020304" pitchFamily="18" charset="0"/>
                        </a:rPr>
                        <a:t>1 549 068,20</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fontAlgn="b"/>
                      <a:r>
                        <a:rPr lang="en-ZA" sz="1000" b="1" u="none" strike="noStrike" dirty="0">
                          <a:effectLst/>
                          <a:latin typeface="Times New Roman" panose="02020603050405020304" pitchFamily="18" charset="0"/>
                          <a:cs typeface="Times New Roman" panose="02020603050405020304" pitchFamily="18" charset="0"/>
                        </a:rPr>
                        <a:t>1588043,7</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fontAlgn="b"/>
                      <a:r>
                        <a:rPr lang="en-ZA" sz="1000" b="1" u="none" strike="noStrike" dirty="0">
                          <a:effectLst/>
                          <a:latin typeface="Times New Roman" panose="02020603050405020304" pitchFamily="18" charset="0"/>
                          <a:cs typeface="Times New Roman" panose="02020603050405020304" pitchFamily="18" charset="0"/>
                        </a:rPr>
                        <a:t>38 975,50</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extLst>
                  <a:ext uri="{0D108BD9-81ED-4DB2-BD59-A6C34878D82A}">
                    <a16:rowId xmlns:a16="http://schemas.microsoft.com/office/drawing/2014/main" val="1754922206"/>
                  </a:ext>
                </a:extLst>
              </a:tr>
              <a:tr h="230496">
                <a:tc>
                  <a:txBody>
                    <a:bodyPr/>
                    <a:lstStyle/>
                    <a:p>
                      <a:pPr algn="l" rtl="0" fontAlgn="b"/>
                      <a:r>
                        <a:rPr lang="en-ZA" sz="1000" u="none" strike="noStrike" dirty="0">
                          <a:effectLst/>
                          <a:latin typeface="Times New Roman" panose="02020603050405020304" pitchFamily="18" charset="0"/>
                          <a:cs typeface="Times New Roman" panose="02020603050405020304" pitchFamily="18" charset="0"/>
                        </a:rPr>
                        <a:t>Main budget expenditure</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fontAlgn="b"/>
                      <a:r>
                        <a:rPr lang="en-ZA" sz="1000" u="none" strike="noStrike" dirty="0">
                          <a:effectLst/>
                          <a:latin typeface="Times New Roman" panose="02020603050405020304" pitchFamily="18" charset="0"/>
                          <a:cs typeface="Times New Roman" panose="02020603050405020304" pitchFamily="18" charset="0"/>
                        </a:rPr>
                        <a:t> </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l" fontAlgn="b"/>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fontAlgn="b"/>
                      <a:r>
                        <a:rPr lang="en-ZA" sz="1000" u="none" strike="noStrike">
                          <a:effectLst/>
                          <a:latin typeface="Times New Roman" panose="02020603050405020304" pitchFamily="18" charset="0"/>
                          <a:cs typeface="Times New Roman" panose="02020603050405020304" pitchFamily="18" charset="0"/>
                        </a:rPr>
                        <a:t>0,00</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extLst>
                  <a:ext uri="{0D108BD9-81ED-4DB2-BD59-A6C34878D82A}">
                    <a16:rowId xmlns:a16="http://schemas.microsoft.com/office/drawing/2014/main" val="207132369"/>
                  </a:ext>
                </a:extLst>
              </a:tr>
              <a:tr h="339161">
                <a:tc>
                  <a:txBody>
                    <a:bodyPr/>
                    <a:lstStyle/>
                    <a:p>
                      <a:pPr algn="l" rtl="0" fontAlgn="b"/>
                      <a:r>
                        <a:rPr lang="en-ZA" sz="1000" u="none" strike="noStrike">
                          <a:effectLst/>
                          <a:latin typeface="Times New Roman" panose="02020603050405020304" pitchFamily="18" charset="0"/>
                          <a:cs typeface="Times New Roman" panose="02020603050405020304" pitchFamily="18" charset="0"/>
                        </a:rPr>
                        <a:t>Direct charges against the National Revenue Fund</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rtl="0" fontAlgn="b"/>
                      <a:r>
                        <a:rPr lang="en-ZA" sz="1000" u="none" strike="noStrike" dirty="0">
                          <a:effectLst/>
                          <a:latin typeface="Times New Roman" panose="02020603050405020304" pitchFamily="18" charset="0"/>
                          <a:cs typeface="Times New Roman" panose="02020603050405020304" pitchFamily="18" charset="0"/>
                        </a:rPr>
                        <a:t>874 411,00</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fontAlgn="b"/>
                      <a:r>
                        <a:rPr lang="en-ZA" sz="1000" u="none" strike="noStrike">
                          <a:effectLst/>
                          <a:latin typeface="Times New Roman" panose="02020603050405020304" pitchFamily="18" charset="0"/>
                          <a:cs typeface="Times New Roman" panose="02020603050405020304" pitchFamily="18" charset="0"/>
                        </a:rPr>
                        <a:t>902658,4</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fontAlgn="b"/>
                      <a:r>
                        <a:rPr lang="en-ZA" sz="1000" u="none" strike="noStrike">
                          <a:effectLst/>
                          <a:latin typeface="Times New Roman" panose="02020603050405020304" pitchFamily="18" charset="0"/>
                          <a:cs typeface="Times New Roman" panose="02020603050405020304" pitchFamily="18" charset="0"/>
                        </a:rPr>
                        <a:t>28 247,40</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extLst>
                  <a:ext uri="{0D108BD9-81ED-4DB2-BD59-A6C34878D82A}">
                    <a16:rowId xmlns:a16="http://schemas.microsoft.com/office/drawing/2014/main" val="3466015039"/>
                  </a:ext>
                </a:extLst>
              </a:tr>
              <a:tr h="171226">
                <a:tc>
                  <a:txBody>
                    <a:bodyPr/>
                    <a:lstStyle/>
                    <a:p>
                      <a:pPr algn="l" rtl="0" fontAlgn="b"/>
                      <a:r>
                        <a:rPr lang="en-ZA" sz="1000" u="none" strike="noStrike">
                          <a:effectLst/>
                          <a:latin typeface="Times New Roman" panose="02020603050405020304" pitchFamily="18" charset="0"/>
                          <a:cs typeface="Times New Roman" panose="02020603050405020304" pitchFamily="18" charset="0"/>
                        </a:rPr>
                        <a:t>Debt-service costs</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rtl="0" fontAlgn="b"/>
                      <a:r>
                        <a:rPr lang="en-ZA" sz="1000" u="none" strike="noStrike" dirty="0">
                          <a:effectLst/>
                          <a:latin typeface="Times New Roman" panose="02020603050405020304" pitchFamily="18" charset="0"/>
                          <a:cs typeface="Times New Roman" panose="02020603050405020304" pitchFamily="18" charset="0"/>
                        </a:rPr>
                        <a:t>268 306,20</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fontAlgn="b"/>
                      <a:r>
                        <a:rPr lang="en-ZA" sz="1000" u="none" strike="noStrike">
                          <a:effectLst/>
                          <a:latin typeface="Times New Roman" panose="02020603050405020304" pitchFamily="18" charset="0"/>
                          <a:cs typeface="Times New Roman" panose="02020603050405020304" pitchFamily="18" charset="0"/>
                        </a:rPr>
                        <a:t>301806,3</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fontAlgn="b"/>
                      <a:r>
                        <a:rPr lang="en-ZA" sz="1000" u="none" strike="noStrike">
                          <a:effectLst/>
                          <a:latin typeface="Times New Roman" panose="02020603050405020304" pitchFamily="18" charset="0"/>
                          <a:cs typeface="Times New Roman" panose="02020603050405020304" pitchFamily="18" charset="0"/>
                        </a:rPr>
                        <a:t>33 500,10</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extLst>
                  <a:ext uri="{0D108BD9-81ED-4DB2-BD59-A6C34878D82A}">
                    <a16:rowId xmlns:a16="http://schemas.microsoft.com/office/drawing/2014/main" val="2786684449"/>
                  </a:ext>
                </a:extLst>
              </a:tr>
              <a:tr h="171226">
                <a:tc>
                  <a:txBody>
                    <a:bodyPr/>
                    <a:lstStyle/>
                    <a:p>
                      <a:pPr algn="l" rtl="0" fontAlgn="b"/>
                      <a:r>
                        <a:rPr lang="en-ZA" sz="1000" u="none" strike="noStrike">
                          <a:effectLst/>
                          <a:latin typeface="Times New Roman" panose="02020603050405020304" pitchFamily="18" charset="0"/>
                          <a:cs typeface="Times New Roman" panose="02020603050405020304" pitchFamily="18" charset="0"/>
                        </a:rPr>
                        <a:t>Provincial equitable share</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rtl="0" fontAlgn="b"/>
                      <a:r>
                        <a:rPr lang="en-ZA" sz="1000" u="none" strike="noStrike" dirty="0">
                          <a:effectLst/>
                          <a:latin typeface="Times New Roman" panose="02020603050405020304" pitchFamily="18" charset="0"/>
                          <a:cs typeface="Times New Roman" panose="02020603050405020304" pitchFamily="18" charset="0"/>
                        </a:rPr>
                        <a:t>544 834,90</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fontAlgn="b"/>
                      <a:r>
                        <a:rPr lang="en-ZA" sz="1000" u="none" strike="noStrike">
                          <a:effectLst/>
                          <a:latin typeface="Times New Roman" panose="02020603050405020304" pitchFamily="18" charset="0"/>
                          <a:cs typeface="Times New Roman" panose="02020603050405020304" pitchFamily="18" charset="0"/>
                        </a:rPr>
                        <a:t>560756,8</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fontAlgn="b"/>
                      <a:r>
                        <a:rPr lang="en-ZA" sz="1000" u="none" strike="noStrike">
                          <a:effectLst/>
                          <a:latin typeface="Times New Roman" panose="02020603050405020304" pitchFamily="18" charset="0"/>
                          <a:cs typeface="Times New Roman" panose="02020603050405020304" pitchFamily="18" charset="0"/>
                        </a:rPr>
                        <a:t>15 921,90</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extLst>
                  <a:ext uri="{0D108BD9-81ED-4DB2-BD59-A6C34878D82A}">
                    <a16:rowId xmlns:a16="http://schemas.microsoft.com/office/drawing/2014/main" val="3851678964"/>
                  </a:ext>
                </a:extLst>
              </a:tr>
              <a:tr h="477239">
                <a:tc>
                  <a:txBody>
                    <a:bodyPr/>
                    <a:lstStyle/>
                    <a:p>
                      <a:pPr algn="l" rtl="0" fontAlgn="b"/>
                      <a:r>
                        <a:rPr lang="en-ZA" sz="1000" u="none" strike="noStrike">
                          <a:effectLst/>
                          <a:latin typeface="Times New Roman" panose="02020603050405020304" pitchFamily="18" charset="0"/>
                          <a:cs typeface="Times New Roman" panose="02020603050405020304" pitchFamily="18" charset="0"/>
                        </a:rPr>
                        <a:t>General fuel levy sharing with metropolitan municipalities</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rtl="0" fontAlgn="b"/>
                      <a:r>
                        <a:rPr lang="en-ZA" sz="1000" u="none" strike="noStrike" dirty="0">
                          <a:effectLst/>
                          <a:latin typeface="Times New Roman" panose="02020603050405020304" pitchFamily="18" charset="0"/>
                          <a:cs typeface="Times New Roman" panose="02020603050405020304" pitchFamily="18" charset="0"/>
                        </a:rPr>
                        <a:t>14 617,30</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fontAlgn="b"/>
                      <a:r>
                        <a:rPr lang="en-ZA" sz="1000" u="none" strike="noStrike">
                          <a:effectLst/>
                          <a:latin typeface="Times New Roman" panose="02020603050405020304" pitchFamily="18" charset="0"/>
                          <a:cs typeface="Times New Roman" panose="02020603050405020304" pitchFamily="18" charset="0"/>
                        </a:rPr>
                        <a:t>15334,8</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fontAlgn="b"/>
                      <a:r>
                        <a:rPr lang="en-ZA" sz="1000" u="none" strike="noStrike" dirty="0">
                          <a:effectLst/>
                          <a:latin typeface="Times New Roman" panose="02020603050405020304" pitchFamily="18" charset="0"/>
                          <a:cs typeface="Times New Roman" panose="02020603050405020304" pitchFamily="18" charset="0"/>
                        </a:rPr>
                        <a:t>717,50</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extLst>
                  <a:ext uri="{0D108BD9-81ED-4DB2-BD59-A6C34878D82A}">
                    <a16:rowId xmlns:a16="http://schemas.microsoft.com/office/drawing/2014/main" val="1745756644"/>
                  </a:ext>
                </a:extLst>
              </a:tr>
              <a:tr h="168615">
                <a:tc>
                  <a:txBody>
                    <a:bodyPr/>
                    <a:lstStyle/>
                    <a:p>
                      <a:pPr algn="l" rtl="0" fontAlgn="b"/>
                      <a:r>
                        <a:rPr lang="en-ZA" sz="1000" u="none" strike="noStrike">
                          <a:effectLst/>
                          <a:latin typeface="Times New Roman" panose="02020603050405020304" pitchFamily="18" charset="0"/>
                          <a:cs typeface="Times New Roman" panose="02020603050405020304" pitchFamily="18" charset="0"/>
                        </a:rPr>
                        <a:t>Skills levy and SETAs</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rtl="0" fontAlgn="b"/>
                      <a:r>
                        <a:rPr lang="en-ZA" sz="1000" u="none" strike="noStrike" dirty="0">
                          <a:effectLst/>
                          <a:latin typeface="Times New Roman" panose="02020603050405020304" pitchFamily="18" charset="0"/>
                          <a:cs typeface="Times New Roman" panose="02020603050405020304" pitchFamily="18" charset="0"/>
                        </a:rPr>
                        <a:t>18 932,80</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fontAlgn="b"/>
                      <a:r>
                        <a:rPr lang="en-ZA" sz="1000" u="none" strike="noStrike">
                          <a:effectLst/>
                          <a:latin typeface="Times New Roman" panose="02020603050405020304" pitchFamily="18" charset="0"/>
                          <a:cs typeface="Times New Roman" panose="02020603050405020304" pitchFamily="18" charset="0"/>
                        </a:rPr>
                        <a:t>20619,3</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fontAlgn="b"/>
                      <a:r>
                        <a:rPr lang="en-ZA" sz="1000" u="none" strike="noStrike">
                          <a:effectLst/>
                          <a:latin typeface="Times New Roman" panose="02020603050405020304" pitchFamily="18" charset="0"/>
                          <a:cs typeface="Times New Roman" panose="02020603050405020304" pitchFamily="18" charset="0"/>
                        </a:rPr>
                        <a:t>1 686,50</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extLst>
                  <a:ext uri="{0D108BD9-81ED-4DB2-BD59-A6C34878D82A}">
                    <a16:rowId xmlns:a16="http://schemas.microsoft.com/office/drawing/2014/main" val="4183159373"/>
                  </a:ext>
                </a:extLst>
              </a:tr>
              <a:tr h="168615">
                <a:tc>
                  <a:txBody>
                    <a:bodyPr/>
                    <a:lstStyle/>
                    <a:p>
                      <a:pPr algn="l" rtl="0" fontAlgn="b"/>
                      <a:r>
                        <a:rPr lang="en-ZA" sz="1000" u="none" strike="noStrike">
                          <a:effectLst/>
                          <a:latin typeface="Times New Roman" panose="02020603050405020304" pitchFamily="18" charset="0"/>
                          <a:cs typeface="Times New Roman" panose="02020603050405020304" pitchFamily="18" charset="0"/>
                        </a:rPr>
                        <a:t>Other</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rtl="0" fontAlgn="b"/>
                      <a:r>
                        <a:rPr lang="en-ZA" sz="1000" u="none" strike="noStrike">
                          <a:effectLst/>
                          <a:latin typeface="Times New Roman" panose="02020603050405020304" pitchFamily="18" charset="0"/>
                          <a:cs typeface="Times New Roman" panose="02020603050405020304" pitchFamily="18" charset="0"/>
                        </a:rPr>
                        <a:t>27 719,80</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fontAlgn="b"/>
                      <a:r>
                        <a:rPr lang="en-ZA" sz="1000" u="none" strike="noStrike">
                          <a:effectLst/>
                          <a:latin typeface="Times New Roman" panose="02020603050405020304" pitchFamily="18" charset="0"/>
                          <a:cs typeface="Times New Roman" panose="02020603050405020304" pitchFamily="18" charset="0"/>
                        </a:rPr>
                        <a:t>4141,2</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fontAlgn="b"/>
                      <a:r>
                        <a:rPr lang="en-ZA" sz="1000" u="none" strike="noStrike">
                          <a:effectLst/>
                          <a:latin typeface="Times New Roman" panose="02020603050405020304" pitchFamily="18" charset="0"/>
                          <a:cs typeface="Times New Roman" panose="02020603050405020304" pitchFamily="18" charset="0"/>
                        </a:rPr>
                        <a:t>-23 578,60</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extLst>
                  <a:ext uri="{0D108BD9-81ED-4DB2-BD59-A6C34878D82A}">
                    <a16:rowId xmlns:a16="http://schemas.microsoft.com/office/drawing/2014/main" val="548339457"/>
                  </a:ext>
                </a:extLst>
              </a:tr>
              <a:tr h="168615">
                <a:tc>
                  <a:txBody>
                    <a:bodyPr/>
                    <a:lstStyle/>
                    <a:p>
                      <a:pPr algn="l" rtl="0" fontAlgn="b"/>
                      <a:r>
                        <a:rPr lang="en-ZA" sz="1000" u="none" strike="noStrike">
                          <a:effectLst/>
                          <a:latin typeface="Times New Roman" panose="02020603050405020304" pitchFamily="18" charset="0"/>
                          <a:cs typeface="Times New Roman" panose="02020603050405020304" pitchFamily="18" charset="0"/>
                        </a:rPr>
                        <a:t>Appropriated by vote</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rtl="0" fontAlgn="b"/>
                      <a:r>
                        <a:rPr lang="en-ZA" sz="1000" u="none" strike="noStrike" dirty="0">
                          <a:effectLst/>
                          <a:latin typeface="Times New Roman" panose="02020603050405020304" pitchFamily="18" charset="0"/>
                          <a:cs typeface="Times New Roman" panose="02020603050405020304" pitchFamily="18" charset="0"/>
                        </a:rPr>
                        <a:t>1 025 806,50</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fontAlgn="b"/>
                      <a:r>
                        <a:rPr lang="en-ZA" sz="1000" u="none" strike="noStrike">
                          <a:effectLst/>
                          <a:latin typeface="Times New Roman" panose="02020603050405020304" pitchFamily="18" charset="0"/>
                          <a:cs typeface="Times New Roman" panose="02020603050405020304" pitchFamily="18" charset="0"/>
                        </a:rPr>
                        <a:t>1057028,6</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fontAlgn="b"/>
                      <a:r>
                        <a:rPr lang="en-ZA" sz="1000" u="none" strike="noStrike">
                          <a:effectLst/>
                          <a:latin typeface="Times New Roman" panose="02020603050405020304" pitchFamily="18" charset="0"/>
                          <a:cs typeface="Times New Roman" panose="02020603050405020304" pitchFamily="18" charset="0"/>
                        </a:rPr>
                        <a:t>31 222,10</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extLst>
                  <a:ext uri="{0D108BD9-81ED-4DB2-BD59-A6C34878D82A}">
                    <a16:rowId xmlns:a16="http://schemas.microsoft.com/office/drawing/2014/main" val="735434771"/>
                  </a:ext>
                </a:extLst>
              </a:tr>
              <a:tr h="168615">
                <a:tc>
                  <a:txBody>
                    <a:bodyPr/>
                    <a:lstStyle/>
                    <a:p>
                      <a:pPr algn="l" rtl="0" fontAlgn="b"/>
                      <a:r>
                        <a:rPr lang="en-ZA" sz="1000" u="none" strike="noStrike">
                          <a:effectLst/>
                          <a:latin typeface="Times New Roman" panose="02020603050405020304" pitchFamily="18" charset="0"/>
                          <a:cs typeface="Times New Roman" panose="02020603050405020304" pitchFamily="18" charset="0"/>
                        </a:rPr>
                        <a:t>Current payments</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rtl="0" fontAlgn="b"/>
                      <a:r>
                        <a:rPr lang="en-ZA" sz="1000" u="none" strike="noStrike" dirty="0">
                          <a:effectLst/>
                          <a:latin typeface="Times New Roman" panose="02020603050405020304" pitchFamily="18" charset="0"/>
                          <a:cs typeface="Times New Roman" panose="02020603050405020304" pitchFamily="18" charset="0"/>
                        </a:rPr>
                        <a:t>263 444,10</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fontAlgn="b"/>
                      <a:r>
                        <a:rPr lang="en-ZA" sz="1000" u="none" strike="noStrike">
                          <a:effectLst/>
                          <a:latin typeface="Times New Roman" panose="02020603050405020304" pitchFamily="18" charset="0"/>
                          <a:cs typeface="Times New Roman" panose="02020603050405020304" pitchFamily="18" charset="0"/>
                        </a:rPr>
                        <a:t>260679,5</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fontAlgn="b"/>
                      <a:r>
                        <a:rPr lang="en-ZA" sz="1000" u="none" strike="noStrike">
                          <a:effectLst/>
                          <a:latin typeface="Times New Roman" panose="02020603050405020304" pitchFamily="18" charset="0"/>
                          <a:cs typeface="Times New Roman" panose="02020603050405020304" pitchFamily="18" charset="0"/>
                        </a:rPr>
                        <a:t>-2 764,60</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extLst>
                  <a:ext uri="{0D108BD9-81ED-4DB2-BD59-A6C34878D82A}">
                    <a16:rowId xmlns:a16="http://schemas.microsoft.com/office/drawing/2014/main" val="1280930936"/>
                  </a:ext>
                </a:extLst>
              </a:tr>
              <a:tr h="171226">
                <a:tc>
                  <a:txBody>
                    <a:bodyPr/>
                    <a:lstStyle/>
                    <a:p>
                      <a:pPr algn="l" rtl="0" fontAlgn="b"/>
                      <a:r>
                        <a:rPr lang="en-ZA" sz="1000" u="none" strike="noStrike">
                          <a:effectLst/>
                          <a:latin typeface="Times New Roman" panose="02020603050405020304" pitchFamily="18" charset="0"/>
                          <a:cs typeface="Times New Roman" panose="02020603050405020304" pitchFamily="18" charset="0"/>
                        </a:rPr>
                        <a:t>Transfers and subsidies</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rtl="0" fontAlgn="b"/>
                      <a:r>
                        <a:rPr lang="en-ZA" sz="1000" u="none" strike="noStrike" dirty="0">
                          <a:effectLst/>
                          <a:latin typeface="Times New Roman" panose="02020603050405020304" pitchFamily="18" charset="0"/>
                          <a:cs typeface="Times New Roman" panose="02020603050405020304" pitchFamily="18" charset="0"/>
                        </a:rPr>
                        <a:t>696 796,30</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fontAlgn="b"/>
                      <a:r>
                        <a:rPr lang="en-ZA" sz="1000" u="none" strike="noStrike">
                          <a:effectLst/>
                          <a:latin typeface="Times New Roman" panose="02020603050405020304" pitchFamily="18" charset="0"/>
                          <a:cs typeface="Times New Roman" panose="02020603050405020304" pitchFamily="18" charset="0"/>
                        </a:rPr>
                        <a:t>755266,9</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fontAlgn="b"/>
                      <a:r>
                        <a:rPr lang="en-ZA" sz="1000" u="none" strike="noStrike">
                          <a:effectLst/>
                          <a:latin typeface="Times New Roman" panose="02020603050405020304" pitchFamily="18" charset="0"/>
                          <a:cs typeface="Times New Roman" panose="02020603050405020304" pitchFamily="18" charset="0"/>
                        </a:rPr>
                        <a:t>58 470,60</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extLst>
                  <a:ext uri="{0D108BD9-81ED-4DB2-BD59-A6C34878D82A}">
                    <a16:rowId xmlns:a16="http://schemas.microsoft.com/office/drawing/2014/main" val="153641144"/>
                  </a:ext>
                </a:extLst>
              </a:tr>
              <a:tr h="171226">
                <a:tc>
                  <a:txBody>
                    <a:bodyPr/>
                    <a:lstStyle/>
                    <a:p>
                      <a:pPr algn="l" rtl="0" fontAlgn="b"/>
                      <a:r>
                        <a:rPr lang="en-ZA" sz="1000" u="none" strike="noStrike">
                          <a:effectLst/>
                          <a:latin typeface="Times New Roman" panose="02020603050405020304" pitchFamily="18" charset="0"/>
                          <a:cs typeface="Times New Roman" panose="02020603050405020304" pitchFamily="18" charset="0"/>
                        </a:rPr>
                        <a:t>Payments for capital assets</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rtl="0" fontAlgn="b"/>
                      <a:r>
                        <a:rPr lang="en-ZA" sz="1000" u="none" strike="noStrike" dirty="0">
                          <a:effectLst/>
                          <a:latin typeface="Times New Roman" panose="02020603050405020304" pitchFamily="18" charset="0"/>
                          <a:cs typeface="Times New Roman" panose="02020603050405020304" pitchFamily="18" charset="0"/>
                        </a:rPr>
                        <a:t>15 317,80</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fontAlgn="b"/>
                      <a:r>
                        <a:rPr lang="en-ZA" sz="1000" u="none" strike="noStrike">
                          <a:effectLst/>
                          <a:latin typeface="Times New Roman" panose="02020603050405020304" pitchFamily="18" charset="0"/>
                          <a:cs typeface="Times New Roman" panose="02020603050405020304" pitchFamily="18" charset="0"/>
                        </a:rPr>
                        <a:t>15505,5</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fontAlgn="b"/>
                      <a:r>
                        <a:rPr lang="en-ZA" sz="1000" u="none" strike="noStrike">
                          <a:effectLst/>
                          <a:latin typeface="Times New Roman" panose="02020603050405020304" pitchFamily="18" charset="0"/>
                          <a:cs typeface="Times New Roman" panose="02020603050405020304" pitchFamily="18" charset="0"/>
                        </a:rPr>
                        <a:t>187,70</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extLst>
                  <a:ext uri="{0D108BD9-81ED-4DB2-BD59-A6C34878D82A}">
                    <a16:rowId xmlns:a16="http://schemas.microsoft.com/office/drawing/2014/main" val="3949764970"/>
                  </a:ext>
                </a:extLst>
              </a:tr>
              <a:tr h="319200">
                <a:tc>
                  <a:txBody>
                    <a:bodyPr/>
                    <a:lstStyle/>
                    <a:p>
                      <a:pPr algn="l" rtl="0" fontAlgn="b"/>
                      <a:r>
                        <a:rPr lang="en-ZA" sz="1000" u="none" strike="noStrike">
                          <a:effectLst/>
                          <a:latin typeface="Times New Roman" panose="02020603050405020304" pitchFamily="18" charset="0"/>
                          <a:cs typeface="Times New Roman" panose="02020603050405020304" pitchFamily="18" charset="0"/>
                        </a:rPr>
                        <a:t>Payments for financial assets</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rtl="0" fontAlgn="b"/>
                      <a:r>
                        <a:rPr lang="en-ZA" sz="1000" u="none" strike="noStrike" dirty="0">
                          <a:effectLst/>
                          <a:latin typeface="Times New Roman" panose="02020603050405020304" pitchFamily="18" charset="0"/>
                          <a:cs typeface="Times New Roman" panose="02020603050405020304" pitchFamily="18" charset="0"/>
                        </a:rPr>
                        <a:t>50 248,30</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fontAlgn="b"/>
                      <a:r>
                        <a:rPr lang="en-ZA" sz="1000" u="none" strike="noStrike" dirty="0">
                          <a:effectLst/>
                          <a:latin typeface="Times New Roman" panose="02020603050405020304" pitchFamily="18" charset="0"/>
                          <a:cs typeface="Times New Roman" panose="02020603050405020304" pitchFamily="18" charset="0"/>
                        </a:rPr>
                        <a:t>25576,7</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fontAlgn="b"/>
                      <a:r>
                        <a:rPr lang="en-ZA" sz="1000" u="none" strike="noStrike">
                          <a:effectLst/>
                          <a:latin typeface="Times New Roman" panose="02020603050405020304" pitchFamily="18" charset="0"/>
                          <a:cs typeface="Times New Roman" panose="02020603050405020304" pitchFamily="18" charset="0"/>
                        </a:rPr>
                        <a:t>-24 671,60</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extLst>
                  <a:ext uri="{0D108BD9-81ED-4DB2-BD59-A6C34878D82A}">
                    <a16:rowId xmlns:a16="http://schemas.microsoft.com/office/drawing/2014/main" val="3587213592"/>
                  </a:ext>
                </a:extLst>
              </a:tr>
              <a:tr h="168615">
                <a:tc>
                  <a:txBody>
                    <a:bodyPr/>
                    <a:lstStyle/>
                    <a:p>
                      <a:pPr algn="l" rtl="0" fontAlgn="b"/>
                      <a:r>
                        <a:rPr lang="en-ZA" sz="1000" u="none" strike="noStrike">
                          <a:effectLst/>
                          <a:latin typeface="Times New Roman" panose="02020603050405020304" pitchFamily="18" charset="0"/>
                          <a:cs typeface="Times New Roman" panose="02020603050405020304" pitchFamily="18" charset="0"/>
                        </a:rPr>
                        <a:t>Total </a:t>
                      </a:r>
                      <a:endParaRPr lang="en-ZA" sz="1000" b="1"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rtl="0" fontAlgn="b"/>
                      <a:r>
                        <a:rPr lang="en-ZA" sz="1000" u="none" strike="noStrike">
                          <a:effectLst/>
                          <a:latin typeface="Times New Roman" panose="02020603050405020304" pitchFamily="18" charset="0"/>
                          <a:cs typeface="Times New Roman" panose="02020603050405020304" pitchFamily="18" charset="0"/>
                        </a:rPr>
                        <a:t>1 900 217,40</a:t>
                      </a:r>
                      <a:endParaRPr lang="en-ZA" sz="1000" b="1"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fontAlgn="b"/>
                      <a:r>
                        <a:rPr lang="en-ZA" sz="1000" u="none" strike="noStrike" dirty="0">
                          <a:effectLst/>
                          <a:latin typeface="Times New Roman" panose="02020603050405020304" pitchFamily="18" charset="0"/>
                          <a:cs typeface="Times New Roman" panose="02020603050405020304" pitchFamily="18" charset="0"/>
                        </a:rPr>
                        <a:t>1965256,5</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fontAlgn="b"/>
                      <a:r>
                        <a:rPr lang="en-ZA" sz="1000" u="none" strike="noStrike">
                          <a:effectLst/>
                          <a:latin typeface="Times New Roman" panose="02020603050405020304" pitchFamily="18" charset="0"/>
                          <a:cs typeface="Times New Roman" panose="02020603050405020304" pitchFamily="18" charset="0"/>
                        </a:rPr>
                        <a:t>65 039,10</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extLst>
                  <a:ext uri="{0D108BD9-81ED-4DB2-BD59-A6C34878D82A}">
                    <a16:rowId xmlns:a16="http://schemas.microsoft.com/office/drawing/2014/main" val="2357837543"/>
                  </a:ext>
                </a:extLst>
              </a:tr>
              <a:tr h="168615">
                <a:tc>
                  <a:txBody>
                    <a:bodyPr/>
                    <a:lstStyle/>
                    <a:p>
                      <a:pPr algn="l" rtl="0" fontAlgn="b"/>
                      <a:r>
                        <a:rPr lang="en-ZA" sz="1000" u="none" strike="noStrike">
                          <a:effectLst/>
                          <a:latin typeface="Times New Roman" panose="02020603050405020304" pitchFamily="18" charset="0"/>
                          <a:cs typeface="Times New Roman" panose="02020603050405020304" pitchFamily="18" charset="0"/>
                        </a:rPr>
                        <a:t>Contingency reserve</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rtl="0" fontAlgn="b"/>
                      <a:r>
                        <a:rPr lang="en-ZA" sz="1000" u="none" strike="noStrike">
                          <a:effectLst/>
                          <a:latin typeface="Times New Roman" panose="02020603050405020304" pitchFamily="18" charset="0"/>
                          <a:cs typeface="Times New Roman" panose="02020603050405020304" pitchFamily="18" charset="0"/>
                        </a:rPr>
                        <a:t>                 –   </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fontAlgn="b"/>
                      <a:r>
                        <a:rPr lang="en-ZA" sz="1000" u="none" strike="noStrike" dirty="0">
                          <a:effectLst/>
                          <a:latin typeface="Times New Roman" panose="02020603050405020304" pitchFamily="18" charset="0"/>
                          <a:cs typeface="Times New Roman" panose="02020603050405020304" pitchFamily="18" charset="0"/>
                        </a:rPr>
                        <a:t>10000</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fontAlgn="b"/>
                      <a:r>
                        <a:rPr lang="en-ZA" sz="1000" u="none" strike="noStrike">
                          <a:effectLst/>
                          <a:latin typeface="Times New Roman" panose="02020603050405020304" pitchFamily="18" charset="0"/>
                          <a:cs typeface="Times New Roman" panose="02020603050405020304" pitchFamily="18" charset="0"/>
                        </a:rPr>
                        <a:t>10 000,00</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extLst>
                  <a:ext uri="{0D108BD9-81ED-4DB2-BD59-A6C34878D82A}">
                    <a16:rowId xmlns:a16="http://schemas.microsoft.com/office/drawing/2014/main" val="1416563065"/>
                  </a:ext>
                </a:extLst>
              </a:tr>
              <a:tr h="319200">
                <a:tc>
                  <a:txBody>
                    <a:bodyPr/>
                    <a:lstStyle/>
                    <a:p>
                      <a:pPr algn="l" rtl="0" fontAlgn="b"/>
                      <a:r>
                        <a:rPr lang="en-ZA" sz="1000" u="none" strike="noStrike">
                          <a:effectLst/>
                          <a:latin typeface="Times New Roman" panose="02020603050405020304" pitchFamily="18" charset="0"/>
                          <a:cs typeface="Times New Roman" panose="02020603050405020304" pitchFamily="18" charset="0"/>
                        </a:rPr>
                        <a:t>National government projected underspending</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rtl="0" fontAlgn="b"/>
                      <a:r>
                        <a:rPr lang="en-ZA" sz="1000" u="none" strike="noStrike">
                          <a:effectLst/>
                          <a:latin typeface="Times New Roman" panose="02020603050405020304" pitchFamily="18" charset="0"/>
                          <a:cs typeface="Times New Roman" panose="02020603050405020304" pitchFamily="18" charset="0"/>
                        </a:rPr>
                        <a:t>-4 263,00</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l" fontAlgn="b"/>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fontAlgn="b"/>
                      <a:r>
                        <a:rPr lang="en-ZA" sz="1000" u="none" strike="noStrike">
                          <a:effectLst/>
                          <a:latin typeface="Times New Roman" panose="02020603050405020304" pitchFamily="18" charset="0"/>
                          <a:cs typeface="Times New Roman" panose="02020603050405020304" pitchFamily="18" charset="0"/>
                        </a:rPr>
                        <a:t>4 263,00</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extLst>
                  <a:ext uri="{0D108BD9-81ED-4DB2-BD59-A6C34878D82A}">
                    <a16:rowId xmlns:a16="http://schemas.microsoft.com/office/drawing/2014/main" val="2388219898"/>
                  </a:ext>
                </a:extLst>
              </a:tr>
              <a:tr h="168615">
                <a:tc>
                  <a:txBody>
                    <a:bodyPr/>
                    <a:lstStyle/>
                    <a:p>
                      <a:pPr algn="l" rtl="0" fontAlgn="b"/>
                      <a:r>
                        <a:rPr lang="en-ZA" sz="1000" b="1" u="none" strike="noStrike" dirty="0">
                          <a:effectLst/>
                          <a:latin typeface="Times New Roman" panose="02020603050405020304" pitchFamily="18" charset="0"/>
                          <a:cs typeface="Times New Roman" panose="02020603050405020304" pitchFamily="18" charset="0"/>
                        </a:rPr>
                        <a:t>Total expenditure </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rtl="0" fontAlgn="b"/>
                      <a:r>
                        <a:rPr lang="en-ZA" sz="1000" b="1" u="none" strike="noStrike" dirty="0">
                          <a:effectLst/>
                          <a:latin typeface="Times New Roman" panose="02020603050405020304" pitchFamily="18" charset="0"/>
                          <a:cs typeface="Times New Roman" panose="02020603050405020304" pitchFamily="18" charset="0"/>
                        </a:rPr>
                        <a:t>1 895 954,40</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fontAlgn="b"/>
                      <a:r>
                        <a:rPr lang="en-ZA" sz="1000" b="1" u="none" strike="noStrike" dirty="0">
                          <a:effectLst/>
                          <a:latin typeface="Times New Roman" panose="02020603050405020304" pitchFamily="18" charset="0"/>
                          <a:cs typeface="Times New Roman" panose="02020603050405020304" pitchFamily="18" charset="0"/>
                        </a:rPr>
                        <a:t>1975256,5</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fontAlgn="b"/>
                      <a:r>
                        <a:rPr lang="en-ZA" sz="1000" b="1" u="none" strike="noStrike" dirty="0">
                          <a:effectLst/>
                          <a:latin typeface="Times New Roman" panose="02020603050405020304" pitchFamily="18" charset="0"/>
                          <a:cs typeface="Times New Roman" panose="02020603050405020304" pitchFamily="18" charset="0"/>
                        </a:rPr>
                        <a:t>79 302,10</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extLst>
                  <a:ext uri="{0D108BD9-81ED-4DB2-BD59-A6C34878D82A}">
                    <a16:rowId xmlns:a16="http://schemas.microsoft.com/office/drawing/2014/main" val="3183906280"/>
                  </a:ext>
                </a:extLst>
              </a:tr>
              <a:tr h="319200">
                <a:tc>
                  <a:txBody>
                    <a:bodyPr/>
                    <a:lstStyle/>
                    <a:p>
                      <a:pPr algn="l" rtl="0" fontAlgn="b"/>
                      <a:r>
                        <a:rPr lang="en-ZA" sz="1000" u="none" strike="noStrike">
                          <a:effectLst/>
                          <a:latin typeface="Times New Roman" panose="02020603050405020304" pitchFamily="18" charset="0"/>
                          <a:cs typeface="Times New Roman" panose="02020603050405020304" pitchFamily="18" charset="0"/>
                        </a:rPr>
                        <a:t>Debt-service costs as Percentage of GDP</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rtl="0" fontAlgn="b"/>
                      <a:r>
                        <a:rPr lang="en-ZA" sz="1000" u="none" strike="noStrike">
                          <a:effectLst/>
                          <a:latin typeface="Times New Roman" panose="02020603050405020304" pitchFamily="18" charset="0"/>
                          <a:cs typeface="Times New Roman" panose="02020603050405020304" pitchFamily="18" charset="0"/>
                        </a:rPr>
                        <a:t>4,30%</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fontAlgn="b"/>
                      <a:r>
                        <a:rPr lang="en-ZA" sz="1000" u="none" strike="noStrike">
                          <a:effectLst/>
                          <a:latin typeface="Times New Roman" panose="02020603050405020304" pitchFamily="18" charset="0"/>
                          <a:cs typeface="Times New Roman" panose="02020603050405020304" pitchFamily="18" charset="0"/>
                        </a:rPr>
                        <a:t>4,70%</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fontAlgn="b"/>
                      <a:r>
                        <a:rPr lang="en-ZA" sz="1000" u="none" strike="noStrike" dirty="0">
                          <a:effectLst/>
                          <a:latin typeface="Times New Roman" panose="02020603050405020304" pitchFamily="18" charset="0"/>
                          <a:cs typeface="Times New Roman" panose="02020603050405020304" pitchFamily="18" charset="0"/>
                        </a:rPr>
                        <a:t>0,00</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extLst>
                  <a:ext uri="{0D108BD9-81ED-4DB2-BD59-A6C34878D82A}">
                    <a16:rowId xmlns:a16="http://schemas.microsoft.com/office/drawing/2014/main" val="1950761896"/>
                  </a:ext>
                </a:extLst>
              </a:tr>
              <a:tr h="171226">
                <a:tc>
                  <a:txBody>
                    <a:bodyPr/>
                    <a:lstStyle/>
                    <a:p>
                      <a:pPr algn="l" rtl="0" fontAlgn="b"/>
                      <a:r>
                        <a:rPr lang="en-ZA" sz="1000" b="1" u="none" strike="noStrike" dirty="0">
                          <a:effectLst/>
                          <a:latin typeface="Times New Roman" panose="02020603050405020304" pitchFamily="18" charset="0"/>
                          <a:cs typeface="Times New Roman" panose="02020603050405020304" pitchFamily="18" charset="0"/>
                        </a:rPr>
                        <a:t>Main budget balance</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rtl="0" fontAlgn="b"/>
                      <a:r>
                        <a:rPr lang="en-ZA" sz="1000" b="1" u="none" strike="noStrike" dirty="0">
                          <a:effectLst/>
                          <a:latin typeface="Times New Roman" panose="02020603050405020304" pitchFamily="18" charset="0"/>
                          <a:cs typeface="Times New Roman" panose="02020603050405020304" pitchFamily="18" charset="0"/>
                        </a:rPr>
                        <a:t>-346 886,20</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fontAlgn="b"/>
                      <a:r>
                        <a:rPr lang="en-ZA" sz="1000" b="1" u="none" strike="noStrike">
                          <a:effectLst/>
                          <a:latin typeface="Times New Roman" panose="02020603050405020304" pitchFamily="18" charset="0"/>
                          <a:cs typeface="Times New Roman" panose="02020603050405020304" pitchFamily="18" charset="0"/>
                        </a:rPr>
                        <a:t>-387212,8</a:t>
                      </a:r>
                      <a:endParaRPr lang="en-ZA" sz="1000" b="1"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fontAlgn="b"/>
                      <a:r>
                        <a:rPr lang="en-ZA" sz="1000" b="1" u="none" strike="noStrike" dirty="0">
                          <a:effectLst/>
                          <a:latin typeface="Times New Roman" panose="02020603050405020304" pitchFamily="18" charset="0"/>
                          <a:cs typeface="Times New Roman" panose="02020603050405020304" pitchFamily="18" charset="0"/>
                        </a:rPr>
                        <a:t>-40 326,60</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extLst>
                  <a:ext uri="{0D108BD9-81ED-4DB2-BD59-A6C34878D82A}">
                    <a16:rowId xmlns:a16="http://schemas.microsoft.com/office/drawing/2014/main" val="3387406252"/>
                  </a:ext>
                </a:extLst>
              </a:tr>
              <a:tr h="168615">
                <a:tc>
                  <a:txBody>
                    <a:bodyPr/>
                    <a:lstStyle/>
                    <a:p>
                      <a:pPr algn="l" rtl="0" fontAlgn="b"/>
                      <a:r>
                        <a:rPr lang="en-ZA" sz="1000" u="none" strike="noStrike" dirty="0">
                          <a:effectLst/>
                          <a:latin typeface="Times New Roman" panose="02020603050405020304" pitchFamily="18" charset="0"/>
                          <a:cs typeface="Times New Roman" panose="02020603050405020304" pitchFamily="18" charset="0"/>
                        </a:rPr>
                        <a:t>Percentage of GDP</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rtl="0" fontAlgn="b"/>
                      <a:r>
                        <a:rPr lang="en-ZA" sz="1000" u="none" strike="noStrike">
                          <a:effectLst/>
                          <a:latin typeface="Times New Roman" panose="02020603050405020304" pitchFamily="18" charset="0"/>
                          <a:cs typeface="Times New Roman" panose="02020603050405020304" pitchFamily="18" charset="0"/>
                        </a:rPr>
                        <a:t>-5,50%</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fontAlgn="b"/>
                      <a:r>
                        <a:rPr lang="en-ZA" sz="1000" u="none" strike="noStrike" dirty="0">
                          <a:effectLst/>
                          <a:latin typeface="Times New Roman" panose="02020603050405020304" pitchFamily="18" charset="0"/>
                          <a:cs typeface="Times New Roman" panose="02020603050405020304" pitchFamily="18" charset="0"/>
                        </a:rPr>
                        <a:t>-6%</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tc>
                  <a:txBody>
                    <a:bodyPr/>
                    <a:lstStyle/>
                    <a:p>
                      <a:pPr algn="r" fontAlgn="b"/>
                      <a:r>
                        <a:rPr lang="en-ZA" sz="1000" u="none" strike="noStrike" dirty="0">
                          <a:effectLst/>
                          <a:latin typeface="Times New Roman" panose="02020603050405020304" pitchFamily="18" charset="0"/>
                          <a:cs typeface="Times New Roman" panose="02020603050405020304" pitchFamily="18" charset="0"/>
                        </a:rPr>
                        <a:t>0,00</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3009" marR="3009" marT="3009" marB="0" anchor="b"/>
                </a:tc>
                <a:extLst>
                  <a:ext uri="{0D108BD9-81ED-4DB2-BD59-A6C34878D82A}">
                    <a16:rowId xmlns:a16="http://schemas.microsoft.com/office/drawing/2014/main" val="1742904703"/>
                  </a:ext>
                </a:extLst>
              </a:tr>
            </a:tbl>
          </a:graphicData>
        </a:graphic>
      </p:graphicFrame>
      <p:sp>
        <p:nvSpPr>
          <p:cNvPr id="19" name="TextBox 18">
            <a:extLst>
              <a:ext uri="{FF2B5EF4-FFF2-40B4-BE49-F238E27FC236}">
                <a16:creationId xmlns:a16="http://schemas.microsoft.com/office/drawing/2014/main" id="{32596BDD-93D5-8F06-822E-07A8C2B93660}"/>
              </a:ext>
            </a:extLst>
          </p:cNvPr>
          <p:cNvSpPr txBox="1"/>
          <p:nvPr/>
        </p:nvSpPr>
        <p:spPr>
          <a:xfrm>
            <a:off x="1494148" y="1498499"/>
            <a:ext cx="5184576" cy="276999"/>
          </a:xfrm>
          <a:prstGeom prst="rect">
            <a:avLst/>
          </a:prstGeom>
          <a:noFill/>
        </p:spPr>
        <p:txBody>
          <a:bodyPr wrap="square">
            <a:spAutoFit/>
          </a:bodyPr>
          <a:lstStyle/>
          <a:p>
            <a:pPr algn="ctr"/>
            <a:r>
              <a:rPr lang="en-ZA" sz="1200" b="1" dirty="0">
                <a:effectLst/>
                <a:latin typeface="Times New Roman" panose="02020603050405020304" pitchFamily="18" charset="0"/>
                <a:cs typeface="Times New Roman" panose="02020603050405020304" pitchFamily="18" charset="0"/>
              </a:rPr>
              <a:t>Main budget: revenue, expenditure, budget balance, 2022</a:t>
            </a:r>
          </a:p>
        </p:txBody>
      </p:sp>
      <p:sp>
        <p:nvSpPr>
          <p:cNvPr id="20" name="TextBox 19">
            <a:extLst>
              <a:ext uri="{FF2B5EF4-FFF2-40B4-BE49-F238E27FC236}">
                <a16:creationId xmlns:a16="http://schemas.microsoft.com/office/drawing/2014/main" id="{9717FD7D-B60F-8292-4368-B88D43657824}"/>
              </a:ext>
            </a:extLst>
          </p:cNvPr>
          <p:cNvSpPr txBox="1"/>
          <p:nvPr/>
        </p:nvSpPr>
        <p:spPr>
          <a:xfrm>
            <a:off x="734930" y="6375636"/>
            <a:ext cx="5828840" cy="261610"/>
          </a:xfrm>
          <a:prstGeom prst="rect">
            <a:avLst/>
          </a:prstGeom>
          <a:noFill/>
        </p:spPr>
        <p:txBody>
          <a:bodyPr wrap="none" rtlCol="0">
            <a:spAutoFit/>
          </a:bodyPr>
          <a:lstStyle/>
          <a:p>
            <a:r>
              <a:rPr lang="en-ZA" sz="1100" b="1" dirty="0"/>
              <a:t>Source: Own Calculations using National Treasury Budget Review Statistical Annexure 2021/22)</a:t>
            </a:r>
          </a:p>
        </p:txBody>
      </p:sp>
    </p:spTree>
    <p:extLst>
      <p:ext uri="{BB962C8B-B14F-4D97-AF65-F5344CB8AC3E}">
        <p14:creationId xmlns:p14="http://schemas.microsoft.com/office/powerpoint/2010/main" val="3163040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ZA" sz="2400" dirty="0">
                <a:effectLst/>
              </a:rPr>
              <a:t>3. Departmental Budget Analysis-Expenditure trends</a:t>
            </a:r>
            <a:br>
              <a:rPr lang="en-ZA" sz="2400" dirty="0">
                <a:effectLst/>
              </a:rPr>
            </a:br>
            <a:endParaRPr lang="en-ZA" sz="2400" dirty="0">
              <a:effectLst/>
            </a:endParaRPr>
          </a:p>
        </p:txBody>
      </p:sp>
      <p:sp>
        <p:nvSpPr>
          <p:cNvPr id="5" name="Slide Number Placeholder 4"/>
          <p:cNvSpPr>
            <a:spLocks noGrp="1"/>
          </p:cNvSpPr>
          <p:nvPr>
            <p:ph type="sldNum" sz="quarter" idx="12"/>
          </p:nvPr>
        </p:nvSpPr>
        <p:spPr/>
        <p:txBody>
          <a:bodyPr/>
          <a:lstStyle/>
          <a:p>
            <a:fld id="{AC57FB67-5201-4263-A749-74A8A000A585}" type="slidenum">
              <a:rPr lang="en-ZA" smtClean="0"/>
              <a:pPr/>
              <a:t>9</a:t>
            </a:fld>
            <a:endParaRPr lang="en-ZA" dirty="0"/>
          </a:p>
        </p:txBody>
      </p:sp>
      <p:sp>
        <p:nvSpPr>
          <p:cNvPr id="7" name="TextBox 6"/>
          <p:cNvSpPr txBox="1"/>
          <p:nvPr/>
        </p:nvSpPr>
        <p:spPr>
          <a:xfrm>
            <a:off x="4716016" y="1600199"/>
            <a:ext cx="4176464" cy="338554"/>
          </a:xfrm>
          <a:prstGeom prst="rect">
            <a:avLst/>
          </a:prstGeom>
          <a:noFill/>
        </p:spPr>
        <p:txBody>
          <a:bodyPr wrap="square" rtlCol="0">
            <a:spAutoFit/>
          </a:bodyPr>
          <a:lstStyle/>
          <a:p>
            <a:pPr marL="285750" indent="-285750">
              <a:buFont typeface="Arial" panose="020B0604020202020204" pitchFamily="34" charset="0"/>
              <a:buChar char="•"/>
            </a:pPr>
            <a:endParaRPr lang="en-ZA" sz="1600" dirty="0"/>
          </a:p>
        </p:txBody>
      </p:sp>
      <p:sp>
        <p:nvSpPr>
          <p:cNvPr id="8" name="TextBox 7"/>
          <p:cNvSpPr txBox="1"/>
          <p:nvPr/>
        </p:nvSpPr>
        <p:spPr>
          <a:xfrm>
            <a:off x="502994" y="4868240"/>
            <a:ext cx="8352928" cy="1754326"/>
          </a:xfrm>
          <a:prstGeom prst="rect">
            <a:avLst/>
          </a:prstGeom>
          <a:noFill/>
        </p:spPr>
        <p:txBody>
          <a:bodyPr wrap="square" lIns="91440" tIns="45720" rIns="91440" bIns="45720" rtlCol="0" anchor="t">
            <a:spAutoFit/>
          </a:bodyPr>
          <a:lstStyle/>
          <a:p>
            <a:pPr marL="285750" indent="-285750" algn="just">
              <a:buFont typeface="Arial" panose="020B0604020202020204" pitchFamily="34" charset="0"/>
              <a:buChar char="•"/>
            </a:pPr>
            <a:r>
              <a:rPr lang="en-ZA" sz="1200" dirty="0">
                <a:latin typeface="Times New Roman" panose="02020603050405020304" pitchFamily="18" charset="0"/>
                <a:cs typeface="Times New Roman" panose="02020603050405020304" pitchFamily="18" charset="0"/>
              </a:rPr>
              <a:t>The total departmental budget for the 2021/22 financial year was </a:t>
            </a:r>
            <a:r>
              <a:rPr lang="en-ZA" sz="1200" b="1" dirty="0">
                <a:latin typeface="Times New Roman" panose="02020603050405020304" pitchFamily="18" charset="0"/>
                <a:cs typeface="Times New Roman" panose="02020603050405020304" pitchFamily="18" charset="0"/>
              </a:rPr>
              <a:t>R65.4 billion </a:t>
            </a:r>
            <a:r>
              <a:rPr lang="en-ZA" sz="1200" dirty="0">
                <a:latin typeface="Times New Roman" panose="02020603050405020304" pitchFamily="18" charset="0"/>
                <a:cs typeface="Times New Roman" panose="02020603050405020304" pitchFamily="18" charset="0"/>
              </a:rPr>
              <a:t>in the adjusted appropriation. R62.5 billion in 2021/22 Main Budget. </a:t>
            </a:r>
          </a:p>
          <a:p>
            <a:pPr marL="285750" indent="-285750" algn="just">
              <a:buFont typeface="Arial" panose="020B0604020202020204" pitchFamily="34" charset="0"/>
              <a:buChar char="•"/>
            </a:pPr>
            <a:r>
              <a:rPr lang="en-ZA" sz="1200" dirty="0">
                <a:latin typeface="Times New Roman" panose="02020603050405020304" pitchFamily="18" charset="0"/>
                <a:cs typeface="Times New Roman" panose="02020603050405020304" pitchFamily="18" charset="0"/>
              </a:rPr>
              <a:t>Conditional grants account for </a:t>
            </a:r>
            <a:r>
              <a:rPr lang="en-ZA" sz="1200" b="1" dirty="0">
                <a:latin typeface="Times New Roman" panose="02020603050405020304" pitchFamily="18" charset="0"/>
                <a:cs typeface="Times New Roman" panose="02020603050405020304" pitchFamily="18" charset="0"/>
              </a:rPr>
              <a:t>86.7% or R166.6 billion of the department’s budget </a:t>
            </a:r>
            <a:r>
              <a:rPr lang="en-ZA" sz="1200" dirty="0">
                <a:latin typeface="Times New Roman" panose="02020603050405020304" pitchFamily="18" charset="0"/>
                <a:cs typeface="Times New Roman" panose="02020603050405020304" pitchFamily="18" charset="0"/>
              </a:rPr>
              <a:t>over the MTEF period.  Additional allocation provisions amounting to R758.7 million in  2022/23 will fund conditions of service improvements to employees.  </a:t>
            </a:r>
          </a:p>
          <a:p>
            <a:pPr marL="285750" indent="-285750" algn="just">
              <a:buFont typeface="Arial" panose="020B0604020202020204" pitchFamily="34" charset="0"/>
              <a:buChar char="•"/>
            </a:pPr>
            <a:r>
              <a:rPr lang="en-ZA" sz="1200" dirty="0">
                <a:latin typeface="Times New Roman" panose="02020603050405020304" pitchFamily="18" charset="0"/>
                <a:cs typeface="Times New Roman" panose="02020603050405020304" pitchFamily="18" charset="0"/>
              </a:rPr>
              <a:t>Total expenditure will </a:t>
            </a:r>
            <a:r>
              <a:rPr lang="en-ZA" sz="1200" b="1" dirty="0">
                <a:latin typeface="Times New Roman" panose="02020603050405020304" pitchFamily="18" charset="0"/>
                <a:cs typeface="Times New Roman" panose="02020603050405020304" pitchFamily="18" charset="0"/>
              </a:rPr>
              <a:t>decelerate by an average annual rate of  1.7%  </a:t>
            </a:r>
            <a:r>
              <a:rPr lang="en-ZA" sz="1200" dirty="0">
                <a:latin typeface="Times New Roman" panose="02020603050405020304" pitchFamily="18" charset="0"/>
                <a:cs typeface="Times New Roman" panose="02020603050405020304" pitchFamily="18" charset="0"/>
              </a:rPr>
              <a:t>from  R65.4 billion in  2021/22  to  R62.2 billion in 2024/25. This results from one‐off allocations for the COVID‐19 response in 2021/22 and baseline reductions effected over the 2021 MTEF period. </a:t>
            </a:r>
            <a:endParaRPr lang="en-ZA" sz="1200" b="1"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ZA" sz="1200" b="1" dirty="0">
                <a:latin typeface="Times New Roman" panose="02020603050405020304" pitchFamily="18" charset="0"/>
                <a:cs typeface="Times New Roman" panose="02020603050405020304" pitchFamily="18" charset="0"/>
              </a:rPr>
              <a:t>R2.9 billion was added to the department’s 2021/22 adjusted appropriation relative to the baseline. </a:t>
            </a:r>
          </a:p>
          <a:p>
            <a:pPr marL="285750" indent="-285750" algn="just">
              <a:buFont typeface="Arial" panose="020B0604020202020204" pitchFamily="34" charset="0"/>
              <a:buChar char="•"/>
            </a:pPr>
            <a:endParaRPr lang="en-ZA" sz="1200" dirty="0">
              <a:latin typeface="Times New Roman" panose="02020603050405020304" pitchFamily="18" charset="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2A22DA83-99E0-0C32-4C01-9E633DB09D49}"/>
              </a:ext>
            </a:extLst>
          </p:cNvPr>
          <p:cNvGraphicFramePr>
            <a:graphicFrameLocks noGrp="1"/>
          </p:cNvGraphicFramePr>
          <p:nvPr>
            <p:extLst>
              <p:ext uri="{D42A27DB-BD31-4B8C-83A1-F6EECF244321}">
                <p14:modId xmlns:p14="http://schemas.microsoft.com/office/powerpoint/2010/main" val="3457624317"/>
              </p:ext>
            </p:extLst>
          </p:nvPr>
        </p:nvGraphicFramePr>
        <p:xfrm>
          <a:off x="521134" y="1716692"/>
          <a:ext cx="8101732" cy="2889939"/>
        </p:xfrm>
        <a:graphic>
          <a:graphicData uri="http://schemas.openxmlformats.org/drawingml/2006/table">
            <a:tbl>
              <a:tblPr>
                <a:tableStyleId>{5C22544A-7EE6-4342-B048-85BDC9FD1C3A}</a:tableStyleId>
              </a:tblPr>
              <a:tblGrid>
                <a:gridCol w="2401479">
                  <a:extLst>
                    <a:ext uri="{9D8B030D-6E8A-4147-A177-3AD203B41FA5}">
                      <a16:colId xmlns:a16="http://schemas.microsoft.com/office/drawing/2014/main" val="2770153436"/>
                    </a:ext>
                  </a:extLst>
                </a:gridCol>
                <a:gridCol w="703690">
                  <a:extLst>
                    <a:ext uri="{9D8B030D-6E8A-4147-A177-3AD203B41FA5}">
                      <a16:colId xmlns:a16="http://schemas.microsoft.com/office/drawing/2014/main" val="2776308450"/>
                    </a:ext>
                  </a:extLst>
                </a:gridCol>
                <a:gridCol w="759537">
                  <a:extLst>
                    <a:ext uri="{9D8B030D-6E8A-4147-A177-3AD203B41FA5}">
                      <a16:colId xmlns:a16="http://schemas.microsoft.com/office/drawing/2014/main" val="1106509046"/>
                    </a:ext>
                  </a:extLst>
                </a:gridCol>
                <a:gridCol w="748368">
                  <a:extLst>
                    <a:ext uri="{9D8B030D-6E8A-4147-A177-3AD203B41FA5}">
                      <a16:colId xmlns:a16="http://schemas.microsoft.com/office/drawing/2014/main" val="3288446656"/>
                    </a:ext>
                  </a:extLst>
                </a:gridCol>
                <a:gridCol w="819109">
                  <a:extLst>
                    <a:ext uri="{9D8B030D-6E8A-4147-A177-3AD203B41FA5}">
                      <a16:colId xmlns:a16="http://schemas.microsoft.com/office/drawing/2014/main" val="1645330969"/>
                    </a:ext>
                  </a:extLst>
                </a:gridCol>
                <a:gridCol w="670180">
                  <a:extLst>
                    <a:ext uri="{9D8B030D-6E8A-4147-A177-3AD203B41FA5}">
                      <a16:colId xmlns:a16="http://schemas.microsoft.com/office/drawing/2014/main" val="920017718"/>
                    </a:ext>
                  </a:extLst>
                </a:gridCol>
                <a:gridCol w="714858">
                  <a:extLst>
                    <a:ext uri="{9D8B030D-6E8A-4147-A177-3AD203B41FA5}">
                      <a16:colId xmlns:a16="http://schemas.microsoft.com/office/drawing/2014/main" val="283803660"/>
                    </a:ext>
                  </a:extLst>
                </a:gridCol>
                <a:gridCol w="625501">
                  <a:extLst>
                    <a:ext uri="{9D8B030D-6E8A-4147-A177-3AD203B41FA5}">
                      <a16:colId xmlns:a16="http://schemas.microsoft.com/office/drawing/2014/main" val="769607256"/>
                    </a:ext>
                  </a:extLst>
                </a:gridCol>
                <a:gridCol w="659010">
                  <a:extLst>
                    <a:ext uri="{9D8B030D-6E8A-4147-A177-3AD203B41FA5}">
                      <a16:colId xmlns:a16="http://schemas.microsoft.com/office/drawing/2014/main" val="301117011"/>
                    </a:ext>
                  </a:extLst>
                </a:gridCol>
              </a:tblGrid>
              <a:tr h="775731">
                <a:tc>
                  <a:txBody>
                    <a:bodyPr/>
                    <a:lstStyle/>
                    <a:p>
                      <a:pPr algn="just" fontAlgn="t"/>
                      <a:r>
                        <a:rPr lang="en-ZA" sz="1000" b="1" u="none" strike="noStrike" dirty="0">
                          <a:effectLst/>
                          <a:latin typeface="Times New Roman" panose="02020603050405020304" pitchFamily="18" charset="0"/>
                          <a:cs typeface="Times New Roman" panose="02020603050405020304" pitchFamily="18" charset="0"/>
                        </a:rPr>
                        <a:t>Programme</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gridSpan="3">
                  <a:txBody>
                    <a:bodyPr/>
                    <a:lstStyle/>
                    <a:p>
                      <a:pPr algn="ctr" fontAlgn="b"/>
                      <a:r>
                        <a:rPr lang="en-ZA" sz="1000" b="1" u="none" strike="noStrike" dirty="0">
                          <a:effectLst/>
                          <a:latin typeface="Times New Roman" panose="02020603050405020304" pitchFamily="18" charset="0"/>
                          <a:cs typeface="Times New Roman" panose="02020603050405020304" pitchFamily="18" charset="0"/>
                        </a:rPr>
                        <a:t> Audited outcome </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hMerge="1">
                  <a:txBody>
                    <a:bodyPr/>
                    <a:lstStyle/>
                    <a:p>
                      <a:endParaRPr lang="en-US"/>
                    </a:p>
                  </a:txBody>
                  <a:tcPr/>
                </a:tc>
                <a:tc hMerge="1">
                  <a:txBody>
                    <a:bodyPr/>
                    <a:lstStyle/>
                    <a:p>
                      <a:endParaRPr lang="en-US"/>
                    </a:p>
                  </a:txBody>
                  <a:tcPr/>
                </a:tc>
                <a:tc>
                  <a:txBody>
                    <a:bodyPr/>
                    <a:lstStyle/>
                    <a:p>
                      <a:pPr algn="r" fontAlgn="b"/>
                      <a:r>
                        <a:rPr lang="en-ZA" sz="1000" b="1" u="none" strike="noStrike" dirty="0">
                          <a:effectLst/>
                          <a:latin typeface="Times New Roman" panose="02020603050405020304" pitchFamily="18" charset="0"/>
                          <a:cs typeface="Times New Roman" panose="02020603050405020304" pitchFamily="18" charset="0"/>
                        </a:rPr>
                        <a:t> Adjusted </a:t>
                      </a:r>
                      <a:br>
                        <a:rPr lang="en-ZA" sz="1000" b="1" u="none" strike="noStrike" dirty="0">
                          <a:effectLst/>
                          <a:latin typeface="Times New Roman" panose="02020603050405020304" pitchFamily="18" charset="0"/>
                          <a:cs typeface="Times New Roman" panose="02020603050405020304" pitchFamily="18" charset="0"/>
                        </a:rPr>
                      </a:br>
                      <a:r>
                        <a:rPr lang="en-ZA" sz="1000" b="1" u="none" strike="noStrike" dirty="0">
                          <a:effectLst/>
                          <a:latin typeface="Times New Roman" panose="02020603050405020304" pitchFamily="18" charset="0"/>
                          <a:cs typeface="Times New Roman" panose="02020603050405020304" pitchFamily="18" charset="0"/>
                        </a:rPr>
                        <a:t>appropriation </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ZA" sz="1000" b="1" u="none" strike="noStrike">
                          <a:effectLst/>
                          <a:latin typeface="Times New Roman" panose="02020603050405020304" pitchFamily="18" charset="0"/>
                          <a:cs typeface="Times New Roman" panose="02020603050405020304" pitchFamily="18" charset="0"/>
                        </a:rPr>
                        <a:t>Average</a:t>
                      </a:r>
                      <a:br>
                        <a:rPr lang="en-ZA" sz="1000" b="1" u="none" strike="noStrike">
                          <a:effectLst/>
                          <a:latin typeface="Times New Roman" panose="02020603050405020304" pitchFamily="18" charset="0"/>
                          <a:cs typeface="Times New Roman" panose="02020603050405020304" pitchFamily="18" charset="0"/>
                        </a:rPr>
                      </a:br>
                      <a:r>
                        <a:rPr lang="en-ZA" sz="1000" b="1" u="none" strike="noStrike">
                          <a:effectLst/>
                          <a:latin typeface="Times New Roman" panose="02020603050405020304" pitchFamily="18" charset="0"/>
                          <a:cs typeface="Times New Roman" panose="02020603050405020304" pitchFamily="18" charset="0"/>
                        </a:rPr>
                        <a:t>growth</a:t>
                      </a:r>
                      <a:br>
                        <a:rPr lang="en-ZA" sz="1000" b="1" u="none" strike="noStrike">
                          <a:effectLst/>
                          <a:latin typeface="Times New Roman" panose="02020603050405020304" pitchFamily="18" charset="0"/>
                          <a:cs typeface="Times New Roman" panose="02020603050405020304" pitchFamily="18" charset="0"/>
                        </a:rPr>
                      </a:br>
                      <a:r>
                        <a:rPr lang="en-ZA" sz="1000" b="1" u="none" strike="noStrike">
                          <a:effectLst/>
                          <a:latin typeface="Times New Roman" panose="02020603050405020304" pitchFamily="18" charset="0"/>
                          <a:cs typeface="Times New Roman" panose="02020603050405020304" pitchFamily="18" charset="0"/>
                        </a:rPr>
                        <a:t>rate</a:t>
                      </a:r>
                      <a:br>
                        <a:rPr lang="en-ZA" sz="1000" b="1" u="none" strike="noStrike">
                          <a:effectLst/>
                          <a:latin typeface="Times New Roman" panose="02020603050405020304" pitchFamily="18" charset="0"/>
                          <a:cs typeface="Times New Roman" panose="02020603050405020304" pitchFamily="18" charset="0"/>
                        </a:rPr>
                      </a:br>
                      <a:r>
                        <a:rPr lang="en-ZA" sz="1000" b="1" u="none" strike="noStrike">
                          <a:effectLst/>
                          <a:latin typeface="Times New Roman" panose="02020603050405020304" pitchFamily="18" charset="0"/>
                          <a:cs typeface="Times New Roman" panose="02020603050405020304" pitchFamily="18" charset="0"/>
                        </a:rPr>
                        <a:t>(%)</a:t>
                      </a:r>
                      <a:endParaRPr lang="en-ZA" sz="1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ZA" sz="1000" b="1" u="none" strike="noStrike">
                          <a:effectLst/>
                          <a:latin typeface="Times New Roman" panose="02020603050405020304" pitchFamily="18" charset="0"/>
                          <a:cs typeface="Times New Roman" panose="02020603050405020304" pitchFamily="18" charset="0"/>
                        </a:rPr>
                        <a:t>Average: </a:t>
                      </a:r>
                      <a:br>
                        <a:rPr lang="en-ZA" sz="1000" b="1" u="none" strike="noStrike">
                          <a:effectLst/>
                          <a:latin typeface="Times New Roman" panose="02020603050405020304" pitchFamily="18" charset="0"/>
                          <a:cs typeface="Times New Roman" panose="02020603050405020304" pitchFamily="18" charset="0"/>
                        </a:rPr>
                      </a:br>
                      <a:r>
                        <a:rPr lang="en-ZA" sz="1000" b="1" u="none" strike="noStrike">
                          <a:effectLst/>
                          <a:latin typeface="Times New Roman" panose="02020603050405020304" pitchFamily="18" charset="0"/>
                          <a:cs typeface="Times New Roman" panose="02020603050405020304" pitchFamily="18" charset="0"/>
                        </a:rPr>
                        <a:t>Expen-</a:t>
                      </a:r>
                      <a:br>
                        <a:rPr lang="en-ZA" sz="1000" b="1" u="none" strike="noStrike">
                          <a:effectLst/>
                          <a:latin typeface="Times New Roman" panose="02020603050405020304" pitchFamily="18" charset="0"/>
                          <a:cs typeface="Times New Roman" panose="02020603050405020304" pitchFamily="18" charset="0"/>
                        </a:rPr>
                      </a:br>
                      <a:r>
                        <a:rPr lang="en-ZA" sz="1000" b="1" u="none" strike="noStrike">
                          <a:effectLst/>
                          <a:latin typeface="Times New Roman" panose="02020603050405020304" pitchFamily="18" charset="0"/>
                          <a:cs typeface="Times New Roman" panose="02020603050405020304" pitchFamily="18" charset="0"/>
                        </a:rPr>
                        <a:t>diture/</a:t>
                      </a:r>
                      <a:br>
                        <a:rPr lang="en-ZA" sz="1000" b="1" u="none" strike="noStrike">
                          <a:effectLst/>
                          <a:latin typeface="Times New Roman" panose="02020603050405020304" pitchFamily="18" charset="0"/>
                          <a:cs typeface="Times New Roman" panose="02020603050405020304" pitchFamily="18" charset="0"/>
                        </a:rPr>
                      </a:br>
                      <a:r>
                        <a:rPr lang="en-ZA" sz="1000" b="1" u="none" strike="noStrike">
                          <a:effectLst/>
                          <a:latin typeface="Times New Roman" panose="02020603050405020304" pitchFamily="18" charset="0"/>
                          <a:cs typeface="Times New Roman" panose="02020603050405020304" pitchFamily="18" charset="0"/>
                        </a:rPr>
                        <a:t>Total</a:t>
                      </a:r>
                      <a:br>
                        <a:rPr lang="en-ZA" sz="1000" b="1" u="none" strike="noStrike">
                          <a:effectLst/>
                          <a:latin typeface="Times New Roman" panose="02020603050405020304" pitchFamily="18" charset="0"/>
                          <a:cs typeface="Times New Roman" panose="02020603050405020304" pitchFamily="18" charset="0"/>
                        </a:rPr>
                      </a:br>
                      <a:r>
                        <a:rPr lang="en-ZA" sz="1000" b="1" u="none" strike="noStrike">
                          <a:effectLst/>
                          <a:latin typeface="Times New Roman" panose="02020603050405020304" pitchFamily="18" charset="0"/>
                          <a:cs typeface="Times New Roman" panose="02020603050405020304" pitchFamily="18" charset="0"/>
                        </a:rPr>
                        <a:t>(%)</a:t>
                      </a:r>
                      <a:endParaRPr lang="en-ZA" sz="1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ZA" sz="1000" b="1" u="none" strike="noStrike">
                          <a:effectLst/>
                          <a:latin typeface="Times New Roman" panose="02020603050405020304" pitchFamily="18" charset="0"/>
                          <a:cs typeface="Times New Roman" panose="02020603050405020304" pitchFamily="18" charset="0"/>
                        </a:rPr>
                        <a:t>Average</a:t>
                      </a:r>
                      <a:br>
                        <a:rPr lang="en-ZA" sz="1000" b="1" u="none" strike="noStrike">
                          <a:effectLst/>
                          <a:latin typeface="Times New Roman" panose="02020603050405020304" pitchFamily="18" charset="0"/>
                          <a:cs typeface="Times New Roman" panose="02020603050405020304" pitchFamily="18" charset="0"/>
                        </a:rPr>
                      </a:br>
                      <a:r>
                        <a:rPr lang="en-ZA" sz="1000" b="1" u="none" strike="noStrike">
                          <a:effectLst/>
                          <a:latin typeface="Times New Roman" panose="02020603050405020304" pitchFamily="18" charset="0"/>
                          <a:cs typeface="Times New Roman" panose="02020603050405020304" pitchFamily="18" charset="0"/>
                        </a:rPr>
                        <a:t>growth</a:t>
                      </a:r>
                      <a:br>
                        <a:rPr lang="en-ZA" sz="1000" b="1" u="none" strike="noStrike">
                          <a:effectLst/>
                          <a:latin typeface="Times New Roman" panose="02020603050405020304" pitchFamily="18" charset="0"/>
                          <a:cs typeface="Times New Roman" panose="02020603050405020304" pitchFamily="18" charset="0"/>
                        </a:rPr>
                      </a:br>
                      <a:r>
                        <a:rPr lang="en-ZA" sz="1000" b="1" u="none" strike="noStrike">
                          <a:effectLst/>
                          <a:latin typeface="Times New Roman" panose="02020603050405020304" pitchFamily="18" charset="0"/>
                          <a:cs typeface="Times New Roman" panose="02020603050405020304" pitchFamily="18" charset="0"/>
                        </a:rPr>
                        <a:t>rate</a:t>
                      </a:r>
                      <a:br>
                        <a:rPr lang="en-ZA" sz="1000" b="1" u="none" strike="noStrike">
                          <a:effectLst/>
                          <a:latin typeface="Times New Roman" panose="02020603050405020304" pitchFamily="18" charset="0"/>
                          <a:cs typeface="Times New Roman" panose="02020603050405020304" pitchFamily="18" charset="0"/>
                        </a:rPr>
                      </a:br>
                      <a:r>
                        <a:rPr lang="en-ZA" sz="1000" b="1" u="none" strike="noStrike">
                          <a:effectLst/>
                          <a:latin typeface="Times New Roman" panose="02020603050405020304" pitchFamily="18" charset="0"/>
                          <a:cs typeface="Times New Roman" panose="02020603050405020304" pitchFamily="18" charset="0"/>
                        </a:rPr>
                        <a:t>(%)</a:t>
                      </a:r>
                      <a:endParaRPr lang="en-ZA" sz="10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b"/>
                      <a:r>
                        <a:rPr lang="en-ZA" sz="1000" b="1" u="none" strike="noStrike" dirty="0">
                          <a:effectLst/>
                          <a:latin typeface="Times New Roman" panose="02020603050405020304" pitchFamily="18" charset="0"/>
                          <a:cs typeface="Times New Roman" panose="02020603050405020304" pitchFamily="18" charset="0"/>
                        </a:rPr>
                        <a:t>Average:</a:t>
                      </a:r>
                      <a:br>
                        <a:rPr lang="en-ZA" sz="1000" b="1" u="none" strike="noStrike" dirty="0">
                          <a:effectLst/>
                          <a:latin typeface="Times New Roman" panose="02020603050405020304" pitchFamily="18" charset="0"/>
                          <a:cs typeface="Times New Roman" panose="02020603050405020304" pitchFamily="18" charset="0"/>
                        </a:rPr>
                      </a:br>
                      <a:r>
                        <a:rPr lang="en-ZA" sz="1000" b="1" u="none" strike="noStrike" dirty="0" err="1">
                          <a:effectLst/>
                          <a:latin typeface="Times New Roman" panose="02020603050405020304" pitchFamily="18" charset="0"/>
                          <a:cs typeface="Times New Roman" panose="02020603050405020304" pitchFamily="18" charset="0"/>
                        </a:rPr>
                        <a:t>Expen</a:t>
                      </a:r>
                      <a:r>
                        <a:rPr lang="en-ZA" sz="1000" b="1" u="none" strike="noStrike" dirty="0">
                          <a:effectLst/>
                          <a:latin typeface="Times New Roman" panose="02020603050405020304" pitchFamily="18" charset="0"/>
                          <a:cs typeface="Times New Roman" panose="02020603050405020304" pitchFamily="18" charset="0"/>
                        </a:rPr>
                        <a:t>-</a:t>
                      </a:r>
                      <a:br>
                        <a:rPr lang="en-ZA" sz="1000" b="1" u="none" strike="noStrike" dirty="0">
                          <a:effectLst/>
                          <a:latin typeface="Times New Roman" panose="02020603050405020304" pitchFamily="18" charset="0"/>
                          <a:cs typeface="Times New Roman" panose="02020603050405020304" pitchFamily="18" charset="0"/>
                        </a:rPr>
                      </a:br>
                      <a:r>
                        <a:rPr lang="en-ZA" sz="1000" b="1" u="none" strike="noStrike" dirty="0" err="1">
                          <a:effectLst/>
                          <a:latin typeface="Times New Roman" panose="02020603050405020304" pitchFamily="18" charset="0"/>
                          <a:cs typeface="Times New Roman" panose="02020603050405020304" pitchFamily="18" charset="0"/>
                        </a:rPr>
                        <a:t>diture</a:t>
                      </a:r>
                      <a:r>
                        <a:rPr lang="en-ZA" sz="1000" b="1" u="none" strike="noStrike" dirty="0">
                          <a:effectLst/>
                          <a:latin typeface="Times New Roman" panose="02020603050405020304" pitchFamily="18" charset="0"/>
                          <a:cs typeface="Times New Roman" panose="02020603050405020304" pitchFamily="18" charset="0"/>
                        </a:rPr>
                        <a:t>/</a:t>
                      </a:r>
                      <a:br>
                        <a:rPr lang="en-ZA" sz="1000" b="1" u="none" strike="noStrike" dirty="0">
                          <a:effectLst/>
                          <a:latin typeface="Times New Roman" panose="02020603050405020304" pitchFamily="18" charset="0"/>
                          <a:cs typeface="Times New Roman" panose="02020603050405020304" pitchFamily="18" charset="0"/>
                        </a:rPr>
                      </a:br>
                      <a:r>
                        <a:rPr lang="en-ZA" sz="1000" b="1" u="none" strike="noStrike" dirty="0">
                          <a:effectLst/>
                          <a:latin typeface="Times New Roman" panose="02020603050405020304" pitchFamily="18" charset="0"/>
                          <a:cs typeface="Times New Roman" panose="02020603050405020304" pitchFamily="18" charset="0"/>
                        </a:rPr>
                        <a:t>Total</a:t>
                      </a:r>
                      <a:br>
                        <a:rPr lang="en-ZA" sz="1000" b="1" u="none" strike="noStrike" dirty="0">
                          <a:effectLst/>
                          <a:latin typeface="Times New Roman" panose="02020603050405020304" pitchFamily="18" charset="0"/>
                          <a:cs typeface="Times New Roman" panose="02020603050405020304" pitchFamily="18" charset="0"/>
                        </a:rPr>
                      </a:br>
                      <a:r>
                        <a:rPr lang="en-ZA" sz="1000" b="1" u="none" strike="noStrike" dirty="0">
                          <a:effectLst/>
                          <a:latin typeface="Times New Roman" panose="02020603050405020304" pitchFamily="18" charset="0"/>
                          <a:cs typeface="Times New Roman" panose="02020603050405020304" pitchFamily="18" charset="0"/>
                        </a:rPr>
                        <a:t>(%)</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147718139"/>
                  </a:ext>
                </a:extLst>
              </a:tr>
              <a:tr h="194349">
                <a:tc>
                  <a:txBody>
                    <a:bodyPr/>
                    <a:lstStyle/>
                    <a:p>
                      <a:pPr algn="l" fontAlgn="t"/>
                      <a:r>
                        <a:rPr lang="en-ZA" sz="1000" u="none" strike="noStrike">
                          <a:effectLst/>
                          <a:latin typeface="Times New Roman" panose="02020603050405020304" pitchFamily="18" charset="0"/>
                          <a:cs typeface="Times New Roman" panose="02020603050405020304" pitchFamily="18" charset="0"/>
                        </a:rPr>
                        <a:t>R million</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b="1" u="none" strike="noStrike" dirty="0">
                          <a:effectLst/>
                          <a:latin typeface="Times New Roman" panose="02020603050405020304" pitchFamily="18" charset="0"/>
                          <a:cs typeface="Times New Roman" panose="02020603050405020304" pitchFamily="18" charset="0"/>
                        </a:rPr>
                        <a:t> 2018/19 </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b="1" u="none" strike="noStrike" dirty="0">
                          <a:effectLst/>
                          <a:latin typeface="Times New Roman" panose="02020603050405020304" pitchFamily="18" charset="0"/>
                          <a:cs typeface="Times New Roman" panose="02020603050405020304" pitchFamily="18" charset="0"/>
                        </a:rPr>
                        <a:t> 2019/20 </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b="1" u="none" strike="noStrike" dirty="0">
                          <a:effectLst/>
                          <a:latin typeface="Times New Roman" panose="02020603050405020304" pitchFamily="18" charset="0"/>
                          <a:cs typeface="Times New Roman" panose="02020603050405020304" pitchFamily="18" charset="0"/>
                        </a:rPr>
                        <a:t> 2020/21 </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b="1" u="none" strike="noStrike" dirty="0">
                          <a:effectLst/>
                          <a:latin typeface="Times New Roman" panose="02020603050405020304" pitchFamily="18" charset="0"/>
                          <a:cs typeface="Times New Roman" panose="02020603050405020304" pitchFamily="18" charset="0"/>
                        </a:rPr>
                        <a:t> 2021/22 </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gridSpan="2">
                  <a:txBody>
                    <a:bodyPr/>
                    <a:lstStyle/>
                    <a:p>
                      <a:pPr algn="ctr" fontAlgn="t"/>
                      <a:r>
                        <a:rPr lang="en-ZA" sz="1000" b="1" u="none" strike="noStrike" dirty="0">
                          <a:effectLst/>
                          <a:latin typeface="Times New Roman" panose="02020603050405020304" pitchFamily="18" charset="0"/>
                          <a:cs typeface="Times New Roman" panose="02020603050405020304" pitchFamily="18" charset="0"/>
                        </a:rPr>
                        <a:t> 2018/19 - 2021/22 </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hMerge="1">
                  <a:txBody>
                    <a:bodyPr/>
                    <a:lstStyle/>
                    <a:p>
                      <a:endParaRPr lang="en-US"/>
                    </a:p>
                  </a:txBody>
                  <a:tcPr/>
                </a:tc>
                <a:tc gridSpan="2">
                  <a:txBody>
                    <a:bodyPr/>
                    <a:lstStyle/>
                    <a:p>
                      <a:pPr algn="ctr" fontAlgn="t"/>
                      <a:r>
                        <a:rPr lang="en-ZA" sz="1000" b="1" u="none" strike="noStrike" dirty="0">
                          <a:effectLst/>
                          <a:latin typeface="Times New Roman" panose="02020603050405020304" pitchFamily="18" charset="0"/>
                          <a:cs typeface="Times New Roman" panose="02020603050405020304" pitchFamily="18" charset="0"/>
                        </a:rPr>
                        <a:t> 2021/22 - 2024/25 </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hMerge="1">
                  <a:txBody>
                    <a:bodyPr/>
                    <a:lstStyle/>
                    <a:p>
                      <a:endParaRPr lang="en-US"/>
                    </a:p>
                  </a:txBody>
                  <a:tcPr/>
                </a:tc>
                <a:extLst>
                  <a:ext uri="{0D108BD9-81ED-4DB2-BD59-A6C34878D82A}">
                    <a16:rowId xmlns:a16="http://schemas.microsoft.com/office/drawing/2014/main" val="3906343043"/>
                  </a:ext>
                </a:extLst>
              </a:tr>
              <a:tr h="194349">
                <a:tc>
                  <a:txBody>
                    <a:bodyPr/>
                    <a:lstStyle/>
                    <a:p>
                      <a:pPr algn="l" fontAlgn="b"/>
                      <a:r>
                        <a:rPr lang="en-ZA" sz="1000" u="none" strike="noStrike">
                          <a:effectLst/>
                          <a:latin typeface="Times New Roman" panose="02020603050405020304" pitchFamily="18" charset="0"/>
                          <a:cs typeface="Times New Roman" panose="02020603050405020304" pitchFamily="18" charset="0"/>
                        </a:rPr>
                        <a:t>1. Administration</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551,0</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828,7</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14,6%</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1,1%</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0,9%</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1,3%</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extLst>
                  <a:ext uri="{0D108BD9-81ED-4DB2-BD59-A6C34878D82A}">
                    <a16:rowId xmlns:a16="http://schemas.microsoft.com/office/drawing/2014/main" val="2136420932"/>
                  </a:ext>
                </a:extLst>
              </a:tr>
              <a:tr h="194349">
                <a:tc>
                  <a:txBody>
                    <a:bodyPr/>
                    <a:lstStyle/>
                    <a:p>
                      <a:pPr algn="l" fontAlgn="b"/>
                      <a:r>
                        <a:rPr lang="en-ZA" sz="1000" u="none" strike="noStrike">
                          <a:effectLst/>
                          <a:latin typeface="Times New Roman" panose="02020603050405020304" pitchFamily="18" charset="0"/>
                          <a:cs typeface="Times New Roman" panose="02020603050405020304" pitchFamily="18" charset="0"/>
                        </a:rPr>
                        <a:t>2. National Health Insurance</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1 021,9</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1 032,1</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-4,7%</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2,3%</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16,0%</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2,3%</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extLst>
                  <a:ext uri="{0D108BD9-81ED-4DB2-BD59-A6C34878D82A}">
                    <a16:rowId xmlns:a16="http://schemas.microsoft.com/office/drawing/2014/main" val="2968745037"/>
                  </a:ext>
                </a:extLst>
              </a:tr>
              <a:tr h="316038">
                <a:tc>
                  <a:txBody>
                    <a:bodyPr/>
                    <a:lstStyle/>
                    <a:p>
                      <a:pPr algn="l" fontAlgn="b"/>
                      <a:r>
                        <a:rPr lang="en-ZA" sz="1000" u="none" strike="noStrike">
                          <a:effectLst/>
                          <a:latin typeface="Times New Roman" panose="02020603050405020304" pitchFamily="18" charset="0"/>
                          <a:cs typeface="Times New Roman" panose="02020603050405020304" pitchFamily="18" charset="0"/>
                        </a:rPr>
                        <a:t>3. Communicable and Non-communicable Diseases</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28 348,4</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35 750,6</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20,0%</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48,7%</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-10,4%</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44,7%</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extLst>
                  <a:ext uri="{0D108BD9-81ED-4DB2-BD59-A6C34878D82A}">
                    <a16:rowId xmlns:a16="http://schemas.microsoft.com/office/drawing/2014/main" val="3291757254"/>
                  </a:ext>
                </a:extLst>
              </a:tr>
              <a:tr h="194349">
                <a:tc>
                  <a:txBody>
                    <a:bodyPr/>
                    <a:lstStyle/>
                    <a:p>
                      <a:pPr algn="l" fontAlgn="b"/>
                      <a:r>
                        <a:rPr lang="en-ZA" sz="1000" u="none" strike="noStrike">
                          <a:effectLst/>
                          <a:latin typeface="Times New Roman" panose="02020603050405020304" pitchFamily="18" charset="0"/>
                          <a:cs typeface="Times New Roman" panose="02020603050405020304" pitchFamily="18" charset="0"/>
                        </a:rPr>
                        <a:t>4. Primary Health Care</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t"/>
                      <a:r>
                        <a:rPr lang="en-ZA" sz="1000" u="none" strike="noStrike" dirty="0">
                          <a:effectLst/>
                          <a:latin typeface="Times New Roman" panose="02020603050405020304" pitchFamily="18" charset="0"/>
                          <a:cs typeface="Times New Roman" panose="02020603050405020304" pitchFamily="18" charset="0"/>
                        </a:rPr>
                        <a:t>315,0</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250,1</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7,9%</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0,4%</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136,5%</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4,7%</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extLst>
                  <a:ext uri="{0D108BD9-81ED-4DB2-BD59-A6C34878D82A}">
                    <a16:rowId xmlns:a16="http://schemas.microsoft.com/office/drawing/2014/main" val="956552839"/>
                  </a:ext>
                </a:extLst>
              </a:tr>
              <a:tr h="194349">
                <a:tc>
                  <a:txBody>
                    <a:bodyPr/>
                    <a:lstStyle/>
                    <a:p>
                      <a:pPr algn="l" fontAlgn="b"/>
                      <a:r>
                        <a:rPr lang="en-ZA" sz="1000" u="none" strike="noStrike">
                          <a:effectLst/>
                          <a:latin typeface="Times New Roman" panose="02020603050405020304" pitchFamily="18" charset="0"/>
                          <a:cs typeface="Times New Roman" panose="02020603050405020304" pitchFamily="18" charset="0"/>
                        </a:rPr>
                        <a:t>5. Hospital Systems</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t"/>
                      <a:r>
                        <a:rPr lang="en-ZA" sz="1000" u="none" strike="noStrike" dirty="0">
                          <a:effectLst/>
                          <a:latin typeface="Times New Roman" panose="02020603050405020304" pitchFamily="18" charset="0"/>
                          <a:cs typeface="Times New Roman" panose="02020603050405020304" pitchFamily="18" charset="0"/>
                        </a:rPr>
                        <a:t>21 188,5</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21 114,1</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3,2%</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37,1%</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3,1%</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35,6%</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extLst>
                  <a:ext uri="{0D108BD9-81ED-4DB2-BD59-A6C34878D82A}">
                    <a16:rowId xmlns:a16="http://schemas.microsoft.com/office/drawing/2014/main" val="3384831009"/>
                  </a:ext>
                </a:extLst>
              </a:tr>
              <a:tr h="316038">
                <a:tc>
                  <a:txBody>
                    <a:bodyPr/>
                    <a:lstStyle/>
                    <a:p>
                      <a:pPr algn="l" fontAlgn="b"/>
                      <a:r>
                        <a:rPr lang="en-ZA" sz="1000" u="none" strike="noStrike">
                          <a:effectLst/>
                          <a:latin typeface="Times New Roman" panose="02020603050405020304" pitchFamily="18" charset="0"/>
                          <a:cs typeface="Times New Roman" panose="02020603050405020304" pitchFamily="18" charset="0"/>
                        </a:rPr>
                        <a:t>6. Health System Governance and Human Resources</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l" fontAlgn="b"/>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r" fontAlgn="t"/>
                      <a:r>
                        <a:rPr lang="en-ZA" sz="1000" u="none" strike="noStrike" dirty="0">
                          <a:effectLst/>
                          <a:latin typeface="Times New Roman" panose="02020603050405020304" pitchFamily="18" charset="0"/>
                          <a:cs typeface="Times New Roman" panose="02020603050405020304" pitchFamily="18" charset="0"/>
                        </a:rPr>
                        <a:t>6 691,8</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dirty="0">
                          <a:effectLst/>
                          <a:latin typeface="Times New Roman" panose="02020603050405020304" pitchFamily="18" charset="0"/>
                          <a:cs typeface="Times New Roman" panose="02020603050405020304" pitchFamily="18" charset="0"/>
                        </a:rPr>
                        <a:t>6 433,1</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10,5%</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10,4%</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5,2%</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11,5%</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extLst>
                  <a:ext uri="{0D108BD9-81ED-4DB2-BD59-A6C34878D82A}">
                    <a16:rowId xmlns:a16="http://schemas.microsoft.com/office/drawing/2014/main" val="2090461095"/>
                  </a:ext>
                </a:extLst>
              </a:tr>
              <a:tr h="194349">
                <a:tc>
                  <a:txBody>
                    <a:bodyPr/>
                    <a:lstStyle/>
                    <a:p>
                      <a:pPr algn="l" fontAlgn="t"/>
                      <a:r>
                        <a:rPr lang="en-ZA" sz="1000" b="1" u="none" strike="noStrike" dirty="0">
                          <a:effectLst/>
                          <a:latin typeface="Times New Roman" panose="02020603050405020304" pitchFamily="18" charset="0"/>
                          <a:cs typeface="Times New Roman" panose="02020603050405020304" pitchFamily="18" charset="0"/>
                        </a:rPr>
                        <a:t>Total</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b="1" u="none" strike="noStrike" dirty="0">
                          <a:effectLst/>
                          <a:latin typeface="Times New Roman" panose="02020603050405020304" pitchFamily="18" charset="0"/>
                          <a:cs typeface="Times New Roman" panose="02020603050405020304" pitchFamily="18" charset="0"/>
                        </a:rPr>
                        <a:t>46 594,6</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b="1" u="none" strike="noStrike" dirty="0">
                          <a:effectLst/>
                          <a:latin typeface="Times New Roman" panose="02020603050405020304" pitchFamily="18" charset="0"/>
                          <a:cs typeface="Times New Roman" panose="02020603050405020304" pitchFamily="18" charset="0"/>
                        </a:rPr>
                        <a:t>50 772,8</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b="1" u="none" strike="noStrike" dirty="0">
                          <a:effectLst/>
                          <a:latin typeface="Times New Roman" panose="02020603050405020304" pitchFamily="18" charset="0"/>
                          <a:cs typeface="Times New Roman" panose="02020603050405020304" pitchFamily="18" charset="0"/>
                        </a:rPr>
                        <a:t>58 116,6</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b="1" u="none" strike="noStrike" dirty="0">
                          <a:effectLst/>
                          <a:latin typeface="Times New Roman" panose="02020603050405020304" pitchFamily="18" charset="0"/>
                          <a:cs typeface="Times New Roman" panose="02020603050405020304" pitchFamily="18" charset="0"/>
                        </a:rPr>
                        <a:t>65 408,8</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b="1" u="none" strike="noStrike" dirty="0">
                          <a:effectLst/>
                          <a:latin typeface="Times New Roman" panose="02020603050405020304" pitchFamily="18" charset="0"/>
                          <a:cs typeface="Times New Roman" panose="02020603050405020304" pitchFamily="18" charset="0"/>
                        </a:rPr>
                        <a:t>12,0%</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b="1" u="none" strike="noStrike" dirty="0">
                          <a:effectLst/>
                          <a:latin typeface="Times New Roman" panose="02020603050405020304" pitchFamily="18" charset="0"/>
                          <a:cs typeface="Times New Roman" panose="02020603050405020304" pitchFamily="18" charset="0"/>
                        </a:rPr>
                        <a:t>100,0%</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b="1" u="none" strike="noStrike" dirty="0">
                          <a:effectLst/>
                          <a:latin typeface="Times New Roman" panose="02020603050405020304" pitchFamily="18" charset="0"/>
                          <a:cs typeface="Times New Roman" panose="02020603050405020304" pitchFamily="18" charset="0"/>
                        </a:rPr>
                        <a:t>-1,7%</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b="1" u="none" strike="noStrike" dirty="0">
                          <a:effectLst/>
                          <a:latin typeface="Times New Roman" panose="02020603050405020304" pitchFamily="18" charset="0"/>
                          <a:cs typeface="Times New Roman" panose="02020603050405020304" pitchFamily="18" charset="0"/>
                        </a:rPr>
                        <a:t>100,0%</a:t>
                      </a:r>
                      <a:endParaRPr lang="en-ZA" sz="1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extLst>
                  <a:ext uri="{0D108BD9-81ED-4DB2-BD59-A6C34878D82A}">
                    <a16:rowId xmlns:a16="http://schemas.microsoft.com/office/drawing/2014/main" val="2484747525"/>
                  </a:ext>
                </a:extLst>
              </a:tr>
              <a:tr h="316038">
                <a:tc>
                  <a:txBody>
                    <a:bodyPr/>
                    <a:lstStyle/>
                    <a:p>
                      <a:pPr algn="l" fontAlgn="t"/>
                      <a:r>
                        <a:rPr lang="en-ZA" sz="1000" u="none" strike="noStrike" dirty="0">
                          <a:effectLst/>
                          <a:latin typeface="Times New Roman" panose="02020603050405020304" pitchFamily="18" charset="0"/>
                          <a:cs typeface="Times New Roman" panose="02020603050405020304" pitchFamily="18" charset="0"/>
                        </a:rPr>
                        <a:t>Change to 2021</a:t>
                      </a:r>
                      <a:br>
                        <a:rPr lang="en-ZA" sz="1000" u="none" strike="noStrike" dirty="0">
                          <a:effectLst/>
                          <a:latin typeface="Times New Roman" panose="02020603050405020304" pitchFamily="18" charset="0"/>
                          <a:cs typeface="Times New Roman" panose="02020603050405020304" pitchFamily="18" charset="0"/>
                        </a:rPr>
                      </a:br>
                      <a:r>
                        <a:rPr lang="en-ZA" sz="1000" u="none" strike="noStrike" dirty="0">
                          <a:effectLst/>
                          <a:latin typeface="Times New Roman" panose="02020603050405020304" pitchFamily="18" charset="0"/>
                          <a:cs typeface="Times New Roman" panose="02020603050405020304" pitchFamily="18" charset="0"/>
                        </a:rPr>
                        <a:t>Budget estimate</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l" fontAlgn="t"/>
                      <a:r>
                        <a:rPr lang="en-ZA" sz="1000" u="none" strike="noStrike">
                          <a:effectLst/>
                          <a:latin typeface="Times New Roman" panose="02020603050405020304" pitchFamily="18" charset="0"/>
                          <a:cs typeface="Times New Roman" panose="02020603050405020304" pitchFamily="18" charset="0"/>
                        </a:rPr>
                        <a:t>   </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l" fontAlgn="t"/>
                      <a:r>
                        <a:rPr lang="en-ZA" sz="1000" u="none" strike="noStrike" dirty="0">
                          <a:effectLst/>
                          <a:latin typeface="Times New Roman" panose="02020603050405020304" pitchFamily="18" charset="0"/>
                          <a:cs typeface="Times New Roman" panose="02020603050405020304" pitchFamily="18" charset="0"/>
                        </a:rPr>
                        <a:t> </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 </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dirty="0">
                          <a:effectLst/>
                          <a:latin typeface="Times New Roman" panose="02020603050405020304" pitchFamily="18" charset="0"/>
                          <a:cs typeface="Times New Roman" panose="02020603050405020304" pitchFamily="18" charset="0"/>
                        </a:rPr>
                        <a:t>2 865,5</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 </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dirty="0">
                          <a:effectLst/>
                          <a:latin typeface="Times New Roman" panose="02020603050405020304" pitchFamily="18" charset="0"/>
                          <a:cs typeface="Times New Roman" panose="02020603050405020304" pitchFamily="18" charset="0"/>
                        </a:rPr>
                        <a:t> </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a:effectLst/>
                          <a:latin typeface="Times New Roman" panose="02020603050405020304" pitchFamily="18" charset="0"/>
                          <a:cs typeface="Times New Roman" panose="02020603050405020304" pitchFamily="18" charset="0"/>
                        </a:rPr>
                        <a:t> </a:t>
                      </a:r>
                      <a:endParaRPr lang="en-ZA" sz="1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tc>
                <a:tc>
                  <a:txBody>
                    <a:bodyPr/>
                    <a:lstStyle/>
                    <a:p>
                      <a:pPr algn="r" fontAlgn="t"/>
                      <a:r>
                        <a:rPr lang="en-ZA" sz="1000" u="none" strike="noStrike" dirty="0">
                          <a:effectLst/>
                          <a:latin typeface="Times New Roman" panose="02020603050405020304" pitchFamily="18" charset="0"/>
                          <a:cs typeface="Times New Roman" panose="02020603050405020304" pitchFamily="18" charset="0"/>
                        </a:rPr>
                        <a:t> </a:t>
                      </a:r>
                      <a:endParaRPr lang="en-ZA" sz="1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tc>
                <a:extLst>
                  <a:ext uri="{0D108BD9-81ED-4DB2-BD59-A6C34878D82A}">
                    <a16:rowId xmlns:a16="http://schemas.microsoft.com/office/drawing/2014/main" val="2231699408"/>
                  </a:ext>
                </a:extLst>
              </a:tr>
            </a:tbl>
          </a:graphicData>
        </a:graphic>
      </p:graphicFrame>
      <p:sp>
        <p:nvSpPr>
          <p:cNvPr id="6" name="TextBox 5">
            <a:extLst>
              <a:ext uri="{FF2B5EF4-FFF2-40B4-BE49-F238E27FC236}">
                <a16:creationId xmlns:a16="http://schemas.microsoft.com/office/drawing/2014/main" id="{603A48C1-86FF-1D15-9C14-1510A9A216F1}"/>
              </a:ext>
            </a:extLst>
          </p:cNvPr>
          <p:cNvSpPr txBox="1"/>
          <p:nvPr/>
        </p:nvSpPr>
        <p:spPr>
          <a:xfrm>
            <a:off x="1377732" y="4606630"/>
            <a:ext cx="3058851" cy="261610"/>
          </a:xfrm>
          <a:prstGeom prst="rect">
            <a:avLst/>
          </a:prstGeom>
          <a:noFill/>
        </p:spPr>
        <p:txBody>
          <a:bodyPr wrap="none" rtlCol="0">
            <a:spAutoFit/>
          </a:bodyPr>
          <a:lstStyle/>
          <a:p>
            <a:r>
              <a:rPr lang="en-ZA" sz="1100" b="1" dirty="0"/>
              <a:t>Source: Estimates of National Expenditure (2022)</a:t>
            </a:r>
          </a:p>
        </p:txBody>
      </p:sp>
      <p:sp>
        <p:nvSpPr>
          <p:cNvPr id="10" name="TextBox 9">
            <a:extLst>
              <a:ext uri="{FF2B5EF4-FFF2-40B4-BE49-F238E27FC236}">
                <a16:creationId xmlns:a16="http://schemas.microsoft.com/office/drawing/2014/main" id="{F5AE05F4-C0ED-3B7A-434C-3E42546D8A91}"/>
              </a:ext>
            </a:extLst>
          </p:cNvPr>
          <p:cNvSpPr txBox="1"/>
          <p:nvPr/>
        </p:nvSpPr>
        <p:spPr>
          <a:xfrm>
            <a:off x="1835696" y="1470750"/>
            <a:ext cx="5184576" cy="261610"/>
          </a:xfrm>
          <a:prstGeom prst="rect">
            <a:avLst/>
          </a:prstGeom>
          <a:noFill/>
        </p:spPr>
        <p:txBody>
          <a:bodyPr wrap="square">
            <a:spAutoFit/>
          </a:bodyPr>
          <a:lstStyle/>
          <a:p>
            <a:pPr algn="ctr"/>
            <a:r>
              <a:rPr lang="en-ZA" sz="1100" b="1" dirty="0">
                <a:latin typeface="Times New Roman" panose="02020603050405020304" pitchFamily="18" charset="0"/>
                <a:cs typeface="Times New Roman" panose="02020603050405020304" pitchFamily="18" charset="0"/>
              </a:rPr>
              <a:t>Expenditure trends and estimates by programme</a:t>
            </a:r>
          </a:p>
        </p:txBody>
      </p:sp>
    </p:spTree>
    <p:extLst>
      <p:ext uri="{BB962C8B-B14F-4D97-AF65-F5344CB8AC3E}">
        <p14:creationId xmlns:p14="http://schemas.microsoft.com/office/powerpoint/2010/main" val="15046095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17387</TotalTime>
  <Words>3710</Words>
  <Application>Microsoft Office PowerPoint</Application>
  <PresentationFormat>On-screen Show (4:3)</PresentationFormat>
  <Paragraphs>701</Paragraphs>
  <Slides>31</Slides>
  <Notes>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31</vt:i4>
      </vt:variant>
    </vt:vector>
  </HeadingPairs>
  <TitlesOfParts>
    <vt:vector size="41" baseType="lpstr">
      <vt:lpstr>Arial</vt:lpstr>
      <vt:lpstr>Calibri</vt:lpstr>
      <vt:lpstr>Courier New</vt:lpstr>
      <vt:lpstr>DengXian</vt:lpstr>
      <vt:lpstr>Helvetica</vt:lpstr>
      <vt:lpstr>Mangal</vt:lpstr>
      <vt:lpstr>Times</vt:lpstr>
      <vt:lpstr>Times New Roman</vt:lpstr>
      <vt:lpstr>Wingdings</vt:lpstr>
      <vt:lpstr>Office Theme</vt:lpstr>
      <vt:lpstr>Portfolio Committee on Health</vt:lpstr>
      <vt:lpstr>1. Introduction</vt:lpstr>
      <vt:lpstr>PowerPoint Presentation</vt:lpstr>
      <vt:lpstr>2. COVID-19 Pandemic</vt:lpstr>
      <vt:lpstr>2. COVID-19 Pandemic</vt:lpstr>
      <vt:lpstr>2. COVID-19 Vaccines</vt:lpstr>
      <vt:lpstr>PowerPoint Presentation</vt:lpstr>
      <vt:lpstr>The 2023 fiscus: Main budget: estimates of national revenue - 2022 vs 2023 Budget</vt:lpstr>
      <vt:lpstr>3. Departmental Budget Analysis-Expenditure trends </vt:lpstr>
      <vt:lpstr>3. Departmental Budget Analysis expenditure trends cont’d </vt:lpstr>
      <vt:lpstr>Departmental Budget Analysis-programmes and economic classification </vt:lpstr>
      <vt:lpstr>Departmental Budget Analysis Personnel headcount and cost</vt:lpstr>
      <vt:lpstr>Departmental performance</vt:lpstr>
      <vt:lpstr>PowerPoint Presentation</vt:lpstr>
      <vt:lpstr>4. Entities</vt:lpstr>
      <vt:lpstr>4. Entities (cont.)</vt:lpstr>
      <vt:lpstr>4. Entities (cont.)</vt:lpstr>
      <vt:lpstr>4. Entities (cont.)</vt:lpstr>
      <vt:lpstr>4. Entities (cont.)</vt:lpstr>
      <vt:lpstr>4. Entities (cont.)</vt:lpstr>
      <vt:lpstr>PowerPoint Presentation</vt:lpstr>
      <vt:lpstr>Provincial Health Budget and Health COE as a % of Total (Provinces, 2022)</vt:lpstr>
      <vt:lpstr>Health Conditional Grants (2020 and 2021 Division of Revenue Bills)</vt:lpstr>
      <vt:lpstr>Changes to Health provincial allocations </vt:lpstr>
      <vt:lpstr>PowerPoint Presentation</vt:lpstr>
      <vt:lpstr>6. SA healthcare expenditure in comparison to advanced economies </vt:lpstr>
      <vt:lpstr>6. National Health Insurance (NHI)</vt:lpstr>
      <vt:lpstr>6. Vaccine Procurement </vt:lpstr>
      <vt:lpstr>6. Adapting to COVID-19: After </vt:lpstr>
      <vt:lpstr>6. Adapting to COVID-19: After </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the Western Cape Provincial Legislature</dc:title>
  <dc:creator>Marina</dc:creator>
  <cp:lastModifiedBy>Vuyokazi Majalamba</cp:lastModifiedBy>
  <cp:revision>1722</cp:revision>
  <cp:lastPrinted>2019-09-03T14:19:51Z</cp:lastPrinted>
  <dcterms:created xsi:type="dcterms:W3CDTF">2010-11-22T17:59:05Z</dcterms:created>
  <dcterms:modified xsi:type="dcterms:W3CDTF">2022-10-10T09:49:45Z</dcterms:modified>
</cp:coreProperties>
</file>