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 id="2147483684" r:id="rId3"/>
    <p:sldMasterId id="2147483688" r:id="rId4"/>
    <p:sldMasterId id="2147483690" r:id="rId5"/>
  </p:sldMasterIdLst>
  <p:notesMasterIdLst>
    <p:notesMasterId r:id="rId149"/>
  </p:notesMasterIdLst>
  <p:handoutMasterIdLst>
    <p:handoutMasterId r:id="rId150"/>
  </p:handoutMasterIdLst>
  <p:sldIdLst>
    <p:sldId id="605" r:id="rId6"/>
    <p:sldId id="606" r:id="rId7"/>
    <p:sldId id="607" r:id="rId8"/>
    <p:sldId id="697" r:id="rId9"/>
    <p:sldId id="608" r:id="rId10"/>
    <p:sldId id="609" r:id="rId11"/>
    <p:sldId id="696" r:id="rId12"/>
    <p:sldId id="610" r:id="rId13"/>
    <p:sldId id="611" r:id="rId14"/>
    <p:sldId id="613" r:id="rId15"/>
    <p:sldId id="614" r:id="rId16"/>
    <p:sldId id="616" r:id="rId17"/>
    <p:sldId id="617" r:id="rId18"/>
    <p:sldId id="618" r:id="rId19"/>
    <p:sldId id="690" r:id="rId20"/>
    <p:sldId id="620" r:id="rId21"/>
    <p:sldId id="621" r:id="rId22"/>
    <p:sldId id="624" r:id="rId23"/>
    <p:sldId id="625" r:id="rId24"/>
    <p:sldId id="623" r:id="rId25"/>
    <p:sldId id="626" r:id="rId26"/>
    <p:sldId id="627" r:id="rId27"/>
    <p:sldId id="628" r:id="rId28"/>
    <p:sldId id="629" r:id="rId29"/>
    <p:sldId id="630" r:id="rId30"/>
    <p:sldId id="632" r:id="rId31"/>
    <p:sldId id="633" r:id="rId32"/>
    <p:sldId id="635" r:id="rId33"/>
    <p:sldId id="636" r:id="rId34"/>
    <p:sldId id="637" r:id="rId35"/>
    <p:sldId id="638" r:id="rId36"/>
    <p:sldId id="639" r:id="rId37"/>
    <p:sldId id="640" r:id="rId38"/>
    <p:sldId id="642" r:id="rId39"/>
    <p:sldId id="668" r:id="rId40"/>
    <p:sldId id="669" r:id="rId41"/>
    <p:sldId id="678" r:id="rId42"/>
    <p:sldId id="671" r:id="rId43"/>
    <p:sldId id="672" r:id="rId44"/>
    <p:sldId id="673" r:id="rId45"/>
    <p:sldId id="674" r:id="rId46"/>
    <p:sldId id="676" r:id="rId47"/>
    <p:sldId id="677" r:id="rId48"/>
    <p:sldId id="663" r:id="rId49"/>
    <p:sldId id="664" r:id="rId50"/>
    <p:sldId id="665" r:id="rId51"/>
    <p:sldId id="666" r:id="rId52"/>
    <p:sldId id="667" r:id="rId53"/>
    <p:sldId id="655" r:id="rId54"/>
    <p:sldId id="656" r:id="rId55"/>
    <p:sldId id="657" r:id="rId56"/>
    <p:sldId id="659" r:id="rId57"/>
    <p:sldId id="660" r:id="rId58"/>
    <p:sldId id="661" r:id="rId59"/>
    <p:sldId id="662" r:id="rId60"/>
    <p:sldId id="643" r:id="rId61"/>
    <p:sldId id="644" r:id="rId62"/>
    <p:sldId id="645" r:id="rId63"/>
    <p:sldId id="646" r:id="rId64"/>
    <p:sldId id="652" r:id="rId65"/>
    <p:sldId id="647" r:id="rId66"/>
    <p:sldId id="653" r:id="rId67"/>
    <p:sldId id="649" r:id="rId68"/>
    <p:sldId id="654" r:id="rId69"/>
    <p:sldId id="650" r:id="rId70"/>
    <p:sldId id="651" r:id="rId71"/>
    <p:sldId id="679" r:id="rId72"/>
    <p:sldId id="587" r:id="rId73"/>
    <p:sldId id="602" r:id="rId74"/>
    <p:sldId id="588" r:id="rId75"/>
    <p:sldId id="590" r:id="rId76"/>
    <p:sldId id="591" r:id="rId77"/>
    <p:sldId id="603" r:id="rId78"/>
    <p:sldId id="592" r:id="rId79"/>
    <p:sldId id="593" r:id="rId80"/>
    <p:sldId id="594" r:id="rId81"/>
    <p:sldId id="604" r:id="rId82"/>
    <p:sldId id="597" r:id="rId83"/>
    <p:sldId id="598" r:id="rId84"/>
    <p:sldId id="680" r:id="rId85"/>
    <p:sldId id="600" r:id="rId86"/>
    <p:sldId id="601" r:id="rId87"/>
    <p:sldId id="681" r:id="rId88"/>
    <p:sldId id="682" r:id="rId89"/>
    <p:sldId id="683" r:id="rId90"/>
    <p:sldId id="567" r:id="rId91"/>
    <p:sldId id="579" r:id="rId92"/>
    <p:sldId id="573" r:id="rId93"/>
    <p:sldId id="576" r:id="rId94"/>
    <p:sldId id="691" r:id="rId95"/>
    <p:sldId id="692" r:id="rId96"/>
    <p:sldId id="580" r:id="rId97"/>
    <p:sldId id="574" r:id="rId98"/>
    <p:sldId id="693" r:id="rId99"/>
    <p:sldId id="572" r:id="rId100"/>
    <p:sldId id="568" r:id="rId101"/>
    <p:sldId id="694" r:id="rId102"/>
    <p:sldId id="577" r:id="rId103"/>
    <p:sldId id="578" r:id="rId104"/>
    <p:sldId id="575" r:id="rId105"/>
    <p:sldId id="695" r:id="rId106"/>
    <p:sldId id="583" r:id="rId107"/>
    <p:sldId id="584" r:id="rId108"/>
    <p:sldId id="585" r:id="rId109"/>
    <p:sldId id="709" r:id="rId110"/>
    <p:sldId id="687" r:id="rId111"/>
    <p:sldId id="688" r:id="rId112"/>
    <p:sldId id="596" r:id="rId113"/>
    <p:sldId id="708" r:id="rId114"/>
    <p:sldId id="707" r:id="rId115"/>
    <p:sldId id="689" r:id="rId116"/>
    <p:sldId id="698" r:id="rId117"/>
    <p:sldId id="699" r:id="rId118"/>
    <p:sldId id="569" r:id="rId119"/>
    <p:sldId id="684" r:id="rId120"/>
    <p:sldId id="685" r:id="rId121"/>
    <p:sldId id="589" r:id="rId122"/>
    <p:sldId id="686" r:id="rId123"/>
    <p:sldId id="701" r:id="rId124"/>
    <p:sldId id="702" r:id="rId125"/>
    <p:sldId id="703" r:id="rId126"/>
    <p:sldId id="705" r:id="rId127"/>
    <p:sldId id="704" r:id="rId128"/>
    <p:sldId id="706" r:id="rId129"/>
    <p:sldId id="722" r:id="rId130"/>
    <p:sldId id="723" r:id="rId131"/>
    <p:sldId id="724" r:id="rId132"/>
    <p:sldId id="725" r:id="rId133"/>
    <p:sldId id="726" r:id="rId134"/>
    <p:sldId id="727" r:id="rId135"/>
    <p:sldId id="728" r:id="rId136"/>
    <p:sldId id="729" r:id="rId137"/>
    <p:sldId id="730" r:id="rId138"/>
    <p:sldId id="731" r:id="rId139"/>
    <p:sldId id="732" r:id="rId140"/>
    <p:sldId id="733" r:id="rId141"/>
    <p:sldId id="734" r:id="rId142"/>
    <p:sldId id="735" r:id="rId143"/>
    <p:sldId id="736" r:id="rId144"/>
    <p:sldId id="737" r:id="rId145"/>
    <p:sldId id="738" r:id="rId146"/>
    <p:sldId id="739" r:id="rId147"/>
    <p:sldId id="287" r:id="rId14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handoutMaster" Target="handoutMasters/handout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8EF2FCB-4A8A-A367-C5E8-3E9D9487E90E}"/>
              </a:ext>
            </a:extLst>
          </p:cNvPr>
          <p:cNvSpPr>
            <a:spLocks noGrp="1"/>
          </p:cNvSpPr>
          <p:nvPr>
            <p:ph type="hdr" sz="quarter"/>
          </p:nvPr>
        </p:nvSpPr>
        <p:spPr>
          <a:xfrm>
            <a:off x="0" y="0"/>
            <a:ext cx="3038475" cy="465138"/>
          </a:xfrm>
          <a:prstGeom prst="rect">
            <a:avLst/>
          </a:prstGeom>
        </p:spPr>
        <p:txBody>
          <a:bodyPr vert="horz" lIns="91413" tIns="45706" rIns="91413" bIns="4570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C06B8A98-A977-0D94-E27D-A53D005A69F4}"/>
              </a:ext>
            </a:extLst>
          </p:cNvPr>
          <p:cNvSpPr>
            <a:spLocks noGrp="1"/>
          </p:cNvSpPr>
          <p:nvPr>
            <p:ph type="dt" sz="quarter" idx="1"/>
          </p:nvPr>
        </p:nvSpPr>
        <p:spPr>
          <a:xfrm>
            <a:off x="3970338" y="0"/>
            <a:ext cx="3038475" cy="465138"/>
          </a:xfrm>
          <a:prstGeom prst="rect">
            <a:avLst/>
          </a:prstGeom>
        </p:spPr>
        <p:txBody>
          <a:bodyPr vert="horz" wrap="square" lIns="91413" tIns="45706" rIns="91413" bIns="45706" numCol="1" anchor="t" anchorCtr="0" compatLnSpc="1">
            <a:prstTxWarp prst="textNoShape">
              <a:avLst/>
            </a:prstTxWarp>
          </a:bodyPr>
          <a:lstStyle>
            <a:lvl1pPr algn="r">
              <a:defRPr sz="1200"/>
            </a:lvl1pPr>
          </a:lstStyle>
          <a:p>
            <a:fld id="{86DA5045-DC6E-4AEF-991C-B7F5984D456A}" type="datetimeFigureOut">
              <a:rPr lang="en-US" altLang="en-US"/>
              <a:pPr/>
              <a:t>10/13/2022</a:t>
            </a:fld>
            <a:endParaRPr lang="en-US" altLang="en-US"/>
          </a:p>
        </p:txBody>
      </p:sp>
      <p:sp>
        <p:nvSpPr>
          <p:cNvPr id="4" name="Footer Placeholder 3">
            <a:extLst>
              <a:ext uri="{FF2B5EF4-FFF2-40B4-BE49-F238E27FC236}">
                <a16:creationId xmlns:a16="http://schemas.microsoft.com/office/drawing/2014/main" xmlns="" id="{A430BC5B-5681-9CFD-2D13-ADE89CFF2E6D}"/>
              </a:ext>
            </a:extLst>
          </p:cNvPr>
          <p:cNvSpPr>
            <a:spLocks noGrp="1"/>
          </p:cNvSpPr>
          <p:nvPr>
            <p:ph type="ftr" sz="quarter" idx="2"/>
          </p:nvPr>
        </p:nvSpPr>
        <p:spPr>
          <a:xfrm>
            <a:off x="0" y="8829675"/>
            <a:ext cx="3038475" cy="465138"/>
          </a:xfrm>
          <a:prstGeom prst="rect">
            <a:avLst/>
          </a:prstGeom>
        </p:spPr>
        <p:txBody>
          <a:bodyPr vert="horz" lIns="91413" tIns="45706" rIns="91413" bIns="4570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589740D0-9483-2515-8356-17F54742A2AD}"/>
              </a:ext>
            </a:extLst>
          </p:cNvPr>
          <p:cNvSpPr>
            <a:spLocks noGrp="1"/>
          </p:cNvSpPr>
          <p:nvPr>
            <p:ph type="sldNum" sz="quarter" idx="3"/>
          </p:nvPr>
        </p:nvSpPr>
        <p:spPr>
          <a:xfrm>
            <a:off x="3970338" y="8829675"/>
            <a:ext cx="3038475" cy="465138"/>
          </a:xfrm>
          <a:prstGeom prst="rect">
            <a:avLst/>
          </a:prstGeom>
        </p:spPr>
        <p:txBody>
          <a:bodyPr vert="horz" wrap="square" lIns="91413" tIns="45706" rIns="91413" bIns="45706" numCol="1" anchor="b" anchorCtr="0" compatLnSpc="1">
            <a:prstTxWarp prst="textNoShape">
              <a:avLst/>
            </a:prstTxWarp>
          </a:bodyPr>
          <a:lstStyle>
            <a:lvl1pPr algn="r">
              <a:defRPr sz="1200"/>
            </a:lvl1pPr>
          </a:lstStyle>
          <a:p>
            <a:fld id="{47661621-7C75-4C8F-A784-C6A367F0867E}" type="slidenum">
              <a:rPr lang="en-US" altLang="en-US"/>
              <a:pPr/>
              <a:t>‹#›</a:t>
            </a:fld>
            <a:endParaRPr lang="en-US"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2EC8021-3685-A658-8572-58A156183D6F}"/>
              </a:ext>
            </a:extLst>
          </p:cNvPr>
          <p:cNvSpPr>
            <a:spLocks noGrp="1"/>
          </p:cNvSpPr>
          <p:nvPr>
            <p:ph type="hdr" sz="quarter"/>
          </p:nvPr>
        </p:nvSpPr>
        <p:spPr>
          <a:xfrm>
            <a:off x="0" y="0"/>
            <a:ext cx="3038475" cy="466725"/>
          </a:xfrm>
          <a:prstGeom prst="rect">
            <a:avLst/>
          </a:prstGeom>
        </p:spPr>
        <p:txBody>
          <a:bodyPr vert="horz" lIns="91413" tIns="45706" rIns="91413" bIns="45706"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a:extLst>
              <a:ext uri="{FF2B5EF4-FFF2-40B4-BE49-F238E27FC236}">
                <a16:creationId xmlns:a16="http://schemas.microsoft.com/office/drawing/2014/main" xmlns="" id="{A4D3CD2F-15B0-CA67-0A65-E761754CACD7}"/>
              </a:ext>
            </a:extLst>
          </p:cNvPr>
          <p:cNvSpPr>
            <a:spLocks noGrp="1"/>
          </p:cNvSpPr>
          <p:nvPr>
            <p:ph type="dt" idx="1"/>
          </p:nvPr>
        </p:nvSpPr>
        <p:spPr>
          <a:xfrm>
            <a:off x="3970338" y="0"/>
            <a:ext cx="3038475" cy="466725"/>
          </a:xfrm>
          <a:prstGeom prst="rect">
            <a:avLst/>
          </a:prstGeom>
        </p:spPr>
        <p:txBody>
          <a:bodyPr vert="horz" wrap="square" lIns="91413" tIns="45706" rIns="91413" bIns="45706" numCol="1" anchor="t" anchorCtr="0" compatLnSpc="1">
            <a:prstTxWarp prst="textNoShape">
              <a:avLst/>
            </a:prstTxWarp>
          </a:bodyPr>
          <a:lstStyle>
            <a:lvl1pPr algn="r">
              <a:defRPr sz="1200"/>
            </a:lvl1pPr>
          </a:lstStyle>
          <a:p>
            <a:fld id="{E758441B-CB77-4AD7-BB9C-CCAF2E66CBE3}" type="datetimeFigureOut">
              <a:rPr lang="en-ZA" altLang="en-US"/>
              <a:pPr/>
              <a:t>2022/10/13</a:t>
            </a:fld>
            <a:endParaRPr lang="en-ZA" altLang="en-US"/>
          </a:p>
        </p:txBody>
      </p:sp>
      <p:sp>
        <p:nvSpPr>
          <p:cNvPr id="4" name="Slide Image Placeholder 3">
            <a:extLst>
              <a:ext uri="{FF2B5EF4-FFF2-40B4-BE49-F238E27FC236}">
                <a16:creationId xmlns:a16="http://schemas.microsoft.com/office/drawing/2014/main" xmlns="" id="{90623593-F650-6D66-C6A0-BFD7CF6B81C8}"/>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13" tIns="45706" rIns="91413" bIns="45706" rtlCol="0" anchor="ctr"/>
          <a:lstStyle/>
          <a:p>
            <a:pPr lvl="0"/>
            <a:endParaRPr lang="en-ZA" noProof="0" dirty="0"/>
          </a:p>
        </p:txBody>
      </p:sp>
      <p:sp>
        <p:nvSpPr>
          <p:cNvPr id="5" name="Notes Placeholder 4">
            <a:extLst>
              <a:ext uri="{FF2B5EF4-FFF2-40B4-BE49-F238E27FC236}">
                <a16:creationId xmlns:a16="http://schemas.microsoft.com/office/drawing/2014/main" xmlns="" id="{14FD4D38-C3FA-0D75-558D-A84687DEB49C}"/>
              </a:ext>
            </a:extLst>
          </p:cNvPr>
          <p:cNvSpPr>
            <a:spLocks noGrp="1"/>
          </p:cNvSpPr>
          <p:nvPr>
            <p:ph type="body" sz="quarter" idx="3"/>
          </p:nvPr>
        </p:nvSpPr>
        <p:spPr>
          <a:xfrm>
            <a:off x="701675" y="4473575"/>
            <a:ext cx="5607050" cy="3660775"/>
          </a:xfrm>
          <a:prstGeom prst="rect">
            <a:avLst/>
          </a:prstGeom>
        </p:spPr>
        <p:txBody>
          <a:bodyPr vert="horz" lIns="91413" tIns="45706" rIns="91413" bIns="4570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xmlns="" id="{225F537D-EFE0-649A-3BE6-18B9FECC77EF}"/>
              </a:ext>
            </a:extLst>
          </p:cNvPr>
          <p:cNvSpPr>
            <a:spLocks noGrp="1"/>
          </p:cNvSpPr>
          <p:nvPr>
            <p:ph type="ftr" sz="quarter" idx="4"/>
          </p:nvPr>
        </p:nvSpPr>
        <p:spPr>
          <a:xfrm>
            <a:off x="0" y="8829675"/>
            <a:ext cx="3038475" cy="466725"/>
          </a:xfrm>
          <a:prstGeom prst="rect">
            <a:avLst/>
          </a:prstGeom>
        </p:spPr>
        <p:txBody>
          <a:bodyPr vert="horz" lIns="91413" tIns="45706" rIns="91413" bIns="45706"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a:extLst>
              <a:ext uri="{FF2B5EF4-FFF2-40B4-BE49-F238E27FC236}">
                <a16:creationId xmlns:a16="http://schemas.microsoft.com/office/drawing/2014/main" xmlns="" id="{B5B89D1F-D369-9B78-44B4-6405055F708E}"/>
              </a:ext>
            </a:extLst>
          </p:cNvPr>
          <p:cNvSpPr>
            <a:spLocks noGrp="1"/>
          </p:cNvSpPr>
          <p:nvPr>
            <p:ph type="sldNum" sz="quarter" idx="5"/>
          </p:nvPr>
        </p:nvSpPr>
        <p:spPr>
          <a:xfrm>
            <a:off x="3970338" y="8829675"/>
            <a:ext cx="3038475" cy="466725"/>
          </a:xfrm>
          <a:prstGeom prst="rect">
            <a:avLst/>
          </a:prstGeom>
        </p:spPr>
        <p:txBody>
          <a:bodyPr vert="horz" wrap="square" lIns="91413" tIns="45706" rIns="91413" bIns="45706" numCol="1" anchor="b" anchorCtr="0" compatLnSpc="1">
            <a:prstTxWarp prst="textNoShape">
              <a:avLst/>
            </a:prstTxWarp>
          </a:bodyPr>
          <a:lstStyle>
            <a:lvl1pPr algn="r">
              <a:defRPr sz="1200"/>
            </a:lvl1pPr>
          </a:lstStyle>
          <a:p>
            <a:fld id="{25100B11-90CB-40C8-AD2D-4863DBE02EE4}" type="slidenum">
              <a:rPr lang="en-ZA" altLang="en-US"/>
              <a:pPr/>
              <a:t>‹#›</a:t>
            </a:fld>
            <a:endParaRPr lang="en-ZA"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xmlns="" id="{2681B43A-9EEA-1007-2CF8-989DC9EA369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2" name="Notes Placeholder 2">
            <a:extLst>
              <a:ext uri="{FF2B5EF4-FFF2-40B4-BE49-F238E27FC236}">
                <a16:creationId xmlns:a16="http://schemas.microsoft.com/office/drawing/2014/main" xmlns="" id="{432F4F3D-ECAD-1CC4-EDFE-1590EF8955F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xmlns="" id="{79FBF94A-CB97-69CC-1AE3-625D9FCB59D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23786E89-63CE-4CA3-AA96-8F60E1BE6088}" type="slidenum">
              <a:rPr lang="en-US" altLang="en-US" sz="1200">
                <a:solidFill>
                  <a:srgbClr val="000000"/>
                </a:solidFill>
              </a:rPr>
              <a:pPr defTabSz="914400" eaLnBrk="1" hangingPunct="1"/>
              <a:t>1</a:t>
            </a:fld>
            <a:endParaRPr lang="en-US"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xmlns="" id="{EBC334B9-5700-EFDC-2728-D3E78B7252E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4" name="Notes Placeholder 2">
            <a:extLst>
              <a:ext uri="{FF2B5EF4-FFF2-40B4-BE49-F238E27FC236}">
                <a16:creationId xmlns:a16="http://schemas.microsoft.com/office/drawing/2014/main" xmlns="" id="{47E807F7-933A-5B3E-6D4C-47EF2E6496B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xmlns="" id="{5357F2BE-B970-7FFA-410D-D0A325B5740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BD28C2A2-0A3C-424B-B71A-33E0AA49B538}" type="slidenum">
              <a:rPr lang="en-US" altLang="en-US" sz="1200">
                <a:solidFill>
                  <a:srgbClr val="000000"/>
                </a:solidFill>
              </a:rPr>
              <a:pPr defTabSz="914400" eaLnBrk="1" hangingPunct="1"/>
              <a:t>10</a:t>
            </a:fld>
            <a:endParaRPr lang="en-US" altLang="en-US" sz="1200">
              <a:solidFill>
                <a:srgbClr val="000000"/>
              </a:solidFill>
            </a:endParaRPr>
          </a:p>
        </p:txBody>
      </p:sp>
      <p:sp>
        <p:nvSpPr>
          <p:cNvPr id="54276" name="Header Placeholder 4">
            <a:extLst>
              <a:ext uri="{FF2B5EF4-FFF2-40B4-BE49-F238E27FC236}">
                <a16:creationId xmlns:a16="http://schemas.microsoft.com/office/drawing/2014/main" xmlns="" id="{D024DD28-923E-455F-B762-F40D4E246F49}"/>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xmlns="" id="{884164C9-8719-A366-4109-A45B83301AA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es Placeholder 2">
            <a:extLst>
              <a:ext uri="{FF2B5EF4-FFF2-40B4-BE49-F238E27FC236}">
                <a16:creationId xmlns:a16="http://schemas.microsoft.com/office/drawing/2014/main" xmlns="" id="{05C7C044-3DCE-1AED-17F9-63E7FA94ABA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xmlns="" id="{8A3AD9B1-BBC5-A702-0999-13867A7B480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2E04CDAB-1332-4261-B8DB-D7A46A28B627}" type="slidenum">
              <a:rPr lang="en-US" altLang="en-US" sz="1200">
                <a:solidFill>
                  <a:srgbClr val="000000"/>
                </a:solidFill>
              </a:rPr>
              <a:pPr defTabSz="914400" eaLnBrk="1" hangingPunct="1"/>
              <a:t>11</a:t>
            </a:fld>
            <a:endParaRPr lang="en-US" altLang="en-US" sz="1200">
              <a:solidFill>
                <a:srgbClr val="000000"/>
              </a:solidFill>
            </a:endParaRPr>
          </a:p>
        </p:txBody>
      </p:sp>
      <p:sp>
        <p:nvSpPr>
          <p:cNvPr id="56324" name="Header Placeholder 4">
            <a:extLst>
              <a:ext uri="{FF2B5EF4-FFF2-40B4-BE49-F238E27FC236}">
                <a16:creationId xmlns:a16="http://schemas.microsoft.com/office/drawing/2014/main" xmlns="" id="{1BD76079-4A27-3145-CD4E-E0AE3118CD66}"/>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xmlns="" id="{179D952B-7669-82E8-1A7A-72E3B5B0712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0" name="Notes Placeholder 2">
            <a:extLst>
              <a:ext uri="{FF2B5EF4-FFF2-40B4-BE49-F238E27FC236}">
                <a16:creationId xmlns:a16="http://schemas.microsoft.com/office/drawing/2014/main" xmlns="" id="{10F0E4DA-BD79-DD92-84BD-FBA7D07A0C1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xmlns="" id="{82BEC3A0-950F-6F1E-588B-5C8BEB506DA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4D89A6E7-BE7E-4D15-92BD-88B78687ECA3}" type="slidenum">
              <a:rPr lang="en-US" altLang="en-US" sz="1200">
                <a:solidFill>
                  <a:srgbClr val="000000"/>
                </a:solidFill>
              </a:rPr>
              <a:pPr defTabSz="914400" eaLnBrk="1" hangingPunct="1"/>
              <a:t>12</a:t>
            </a:fld>
            <a:endParaRPr lang="en-US" altLang="en-US" sz="1200">
              <a:solidFill>
                <a:srgbClr val="000000"/>
              </a:solidFill>
            </a:endParaRPr>
          </a:p>
        </p:txBody>
      </p:sp>
      <p:sp>
        <p:nvSpPr>
          <p:cNvPr id="58372" name="Header Placeholder 4">
            <a:extLst>
              <a:ext uri="{FF2B5EF4-FFF2-40B4-BE49-F238E27FC236}">
                <a16:creationId xmlns:a16="http://schemas.microsoft.com/office/drawing/2014/main" xmlns="" id="{4C7E796B-9AB4-74E5-825D-7BF777EE5612}"/>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xmlns="" id="{E875826B-5EBF-867C-EB46-47AB6F69FCD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Notes Placeholder 2">
            <a:extLst>
              <a:ext uri="{FF2B5EF4-FFF2-40B4-BE49-F238E27FC236}">
                <a16:creationId xmlns:a16="http://schemas.microsoft.com/office/drawing/2014/main" xmlns="" id="{3FA1D94B-834B-53DE-B6EC-F67D3A27C33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xmlns="" id="{DF95D46D-EB0F-8BCB-682C-B6DD00507FE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BB1D3FB5-C975-46F4-88AD-A84AE032BF6C}" type="slidenum">
              <a:rPr lang="en-US" altLang="en-US" sz="1200">
                <a:solidFill>
                  <a:srgbClr val="000000"/>
                </a:solidFill>
              </a:rPr>
              <a:pPr defTabSz="914400" eaLnBrk="1" hangingPunct="1"/>
              <a:t>13</a:t>
            </a:fld>
            <a:endParaRPr lang="en-US" altLang="en-US" sz="1200">
              <a:solidFill>
                <a:srgbClr val="000000"/>
              </a:solidFill>
            </a:endParaRPr>
          </a:p>
        </p:txBody>
      </p:sp>
      <p:sp>
        <p:nvSpPr>
          <p:cNvPr id="60420" name="Header Placeholder 4">
            <a:extLst>
              <a:ext uri="{FF2B5EF4-FFF2-40B4-BE49-F238E27FC236}">
                <a16:creationId xmlns:a16="http://schemas.microsoft.com/office/drawing/2014/main" xmlns="" id="{51CAC8DE-D9E1-F786-0254-E2133015A1B7}"/>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xmlns="" id="{8A985DE2-9850-E076-D36C-14C9F89ACB7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6" name="Notes Placeholder 2">
            <a:extLst>
              <a:ext uri="{FF2B5EF4-FFF2-40B4-BE49-F238E27FC236}">
                <a16:creationId xmlns:a16="http://schemas.microsoft.com/office/drawing/2014/main" xmlns="" id="{B3383565-BE82-B1EE-D08D-6F36D5880FC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xmlns="" id="{470BA9D6-C4CB-59BA-F556-E72F33CF98D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1566773A-E589-4B5C-A093-B21988D0995E}" type="slidenum">
              <a:rPr lang="en-US" altLang="en-US" sz="1200">
                <a:solidFill>
                  <a:srgbClr val="000000"/>
                </a:solidFill>
              </a:rPr>
              <a:pPr defTabSz="914400" eaLnBrk="1" hangingPunct="1"/>
              <a:t>14</a:t>
            </a:fld>
            <a:endParaRPr lang="en-US" altLang="en-US" sz="1200">
              <a:solidFill>
                <a:srgbClr val="000000"/>
              </a:solidFill>
            </a:endParaRPr>
          </a:p>
        </p:txBody>
      </p:sp>
      <p:sp>
        <p:nvSpPr>
          <p:cNvPr id="62468" name="Header Placeholder 4">
            <a:extLst>
              <a:ext uri="{FF2B5EF4-FFF2-40B4-BE49-F238E27FC236}">
                <a16:creationId xmlns:a16="http://schemas.microsoft.com/office/drawing/2014/main" xmlns="" id="{BEB87276-4426-660A-9D13-DA4FB6EC4B5F}"/>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xmlns="" id="{D9F78849-5FFB-1771-C87F-770C26B474D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4" name="Notes Placeholder 2">
            <a:extLst>
              <a:ext uri="{FF2B5EF4-FFF2-40B4-BE49-F238E27FC236}">
                <a16:creationId xmlns:a16="http://schemas.microsoft.com/office/drawing/2014/main" xmlns="" id="{C976D0FF-2E23-5182-4A9A-794D03F9206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xmlns="" id="{BBB918A7-3443-FEB7-C0A4-6A913394386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42C4665-3CD2-4663-AED0-7B536A85C630}" type="slidenum">
              <a:rPr lang="en-ZA" altLang="en-US" sz="1200"/>
              <a:pPr eaLnBrk="1" hangingPunct="1"/>
              <a:t>15</a:t>
            </a:fld>
            <a:endParaRPr lang="en-ZA"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xmlns="" id="{CC1313DC-F5FD-ED52-90C9-CE86C80F79D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es Placeholder 2">
            <a:extLst>
              <a:ext uri="{FF2B5EF4-FFF2-40B4-BE49-F238E27FC236}">
                <a16:creationId xmlns:a16="http://schemas.microsoft.com/office/drawing/2014/main" xmlns="" id="{52842B25-082D-77E1-2B8F-46A7591E194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xmlns="" id="{97F334AB-8AB4-EA39-543B-24FF73A3A31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757F2516-17BD-403E-BFBA-444C402046F2}" type="slidenum">
              <a:rPr lang="en-US" altLang="en-US" sz="1200">
                <a:solidFill>
                  <a:srgbClr val="000000"/>
                </a:solidFill>
              </a:rPr>
              <a:pPr defTabSz="914400" eaLnBrk="1" hangingPunct="1"/>
              <a:t>16</a:t>
            </a:fld>
            <a:endParaRPr lang="en-US" altLang="en-US" sz="1200">
              <a:solidFill>
                <a:srgbClr val="000000"/>
              </a:solidFill>
            </a:endParaRPr>
          </a:p>
        </p:txBody>
      </p:sp>
      <p:sp>
        <p:nvSpPr>
          <p:cNvPr id="66564" name="Header Placeholder 4">
            <a:extLst>
              <a:ext uri="{FF2B5EF4-FFF2-40B4-BE49-F238E27FC236}">
                <a16:creationId xmlns:a16="http://schemas.microsoft.com/office/drawing/2014/main" xmlns="" id="{0B0B0438-0317-8E94-482F-7B80FA82640C}"/>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xmlns="" id="{AC025AA4-390D-336A-6DFF-233D9341224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0" name="Notes Placeholder 2">
            <a:extLst>
              <a:ext uri="{FF2B5EF4-FFF2-40B4-BE49-F238E27FC236}">
                <a16:creationId xmlns:a16="http://schemas.microsoft.com/office/drawing/2014/main" xmlns="" id="{FE153AE9-1AEC-3D40-CDAE-754DED3DB8E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xmlns="" id="{27D79B5E-9256-D0F2-B125-99830FF212E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942F2D71-DF1A-453D-A3AE-BD2B2EF6CAB4}" type="slidenum">
              <a:rPr lang="en-US" altLang="en-US" sz="1200">
                <a:solidFill>
                  <a:srgbClr val="000000"/>
                </a:solidFill>
              </a:rPr>
              <a:pPr defTabSz="914400" eaLnBrk="1" hangingPunct="1"/>
              <a:t>17</a:t>
            </a:fld>
            <a:endParaRPr lang="en-US" altLang="en-US" sz="1200">
              <a:solidFill>
                <a:srgbClr val="000000"/>
              </a:solidFill>
            </a:endParaRPr>
          </a:p>
        </p:txBody>
      </p:sp>
      <p:sp>
        <p:nvSpPr>
          <p:cNvPr id="68612" name="Header Placeholder 4">
            <a:extLst>
              <a:ext uri="{FF2B5EF4-FFF2-40B4-BE49-F238E27FC236}">
                <a16:creationId xmlns:a16="http://schemas.microsoft.com/office/drawing/2014/main" xmlns="" id="{9AF3B564-834B-6F26-41B8-E884633BBE33}"/>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xmlns="" id="{9D4ACF19-8334-BC46-1EA7-040A54C7559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8" name="Notes Placeholder 2">
            <a:extLst>
              <a:ext uri="{FF2B5EF4-FFF2-40B4-BE49-F238E27FC236}">
                <a16:creationId xmlns:a16="http://schemas.microsoft.com/office/drawing/2014/main" xmlns="" id="{F05821F5-C9A0-F897-7B1B-BC5A9567F72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xmlns="" id="{F876FD7F-AA8A-CAD0-5E93-D6914709493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98CA9A75-218F-406F-ABFD-5351E94F3477}" type="slidenum">
              <a:rPr lang="en-US" altLang="en-US" sz="1200">
                <a:solidFill>
                  <a:srgbClr val="000000"/>
                </a:solidFill>
              </a:rPr>
              <a:pPr defTabSz="914400" eaLnBrk="1" hangingPunct="1"/>
              <a:t>18</a:t>
            </a:fld>
            <a:endParaRPr lang="en-US" altLang="en-US" sz="1200">
              <a:solidFill>
                <a:srgbClr val="000000"/>
              </a:solidFill>
            </a:endParaRPr>
          </a:p>
        </p:txBody>
      </p:sp>
      <p:sp>
        <p:nvSpPr>
          <p:cNvPr id="70660" name="Header Placeholder 4">
            <a:extLst>
              <a:ext uri="{FF2B5EF4-FFF2-40B4-BE49-F238E27FC236}">
                <a16:creationId xmlns:a16="http://schemas.microsoft.com/office/drawing/2014/main" xmlns="" id="{2A5AF365-22A7-E18C-4322-06E74E7A32F5}"/>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xmlns="" id="{B5662AC2-1F63-FC0B-8010-5CA57F37959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6" name="Notes Placeholder 2">
            <a:extLst>
              <a:ext uri="{FF2B5EF4-FFF2-40B4-BE49-F238E27FC236}">
                <a16:creationId xmlns:a16="http://schemas.microsoft.com/office/drawing/2014/main" xmlns="" id="{9E093673-BCE2-7614-C264-289F4BD10FF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xmlns="" id="{6F026071-6718-B983-8F7B-B3C8264ECC2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912408E6-8AD2-4EF4-94D5-E73DD1075515}" type="slidenum">
              <a:rPr lang="en-US" altLang="en-US" sz="1200">
                <a:solidFill>
                  <a:srgbClr val="000000"/>
                </a:solidFill>
              </a:rPr>
              <a:pPr defTabSz="914400" eaLnBrk="1" hangingPunct="1"/>
              <a:t>19</a:t>
            </a:fld>
            <a:endParaRPr lang="en-US" altLang="en-US" sz="1200">
              <a:solidFill>
                <a:srgbClr val="000000"/>
              </a:solidFill>
            </a:endParaRPr>
          </a:p>
        </p:txBody>
      </p:sp>
      <p:sp>
        <p:nvSpPr>
          <p:cNvPr id="72708" name="Header Placeholder 4">
            <a:extLst>
              <a:ext uri="{FF2B5EF4-FFF2-40B4-BE49-F238E27FC236}">
                <a16:creationId xmlns:a16="http://schemas.microsoft.com/office/drawing/2014/main" xmlns="" id="{0E6C24EF-CAA6-9212-58C6-3C1C4B427B50}"/>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xmlns="" id="{010D7EE2-B33D-8B07-0B85-DEB66289265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0" name="Notes Placeholder 2">
            <a:extLst>
              <a:ext uri="{FF2B5EF4-FFF2-40B4-BE49-F238E27FC236}">
                <a16:creationId xmlns:a16="http://schemas.microsoft.com/office/drawing/2014/main" xmlns="" id="{9E7A2ADB-5FA0-43BB-9695-4EABE45C71F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xmlns="" id="{0E2F2EFB-6338-600C-CD12-53F71FED666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9E0638C3-6336-4A2F-9D65-343C36961222}" type="slidenum">
              <a:rPr lang="en-US" altLang="en-US" sz="1200">
                <a:solidFill>
                  <a:srgbClr val="000000"/>
                </a:solidFill>
              </a:rPr>
              <a:pPr defTabSz="914400" eaLnBrk="1" hangingPunct="1"/>
              <a:t>2</a:t>
            </a:fld>
            <a:endParaRPr lang="en-US" altLang="en-US" sz="1200">
              <a:solidFill>
                <a:srgbClr val="000000"/>
              </a:solidFill>
            </a:endParaRPr>
          </a:p>
        </p:txBody>
      </p:sp>
      <p:sp>
        <p:nvSpPr>
          <p:cNvPr id="37892" name="Header Placeholder 4">
            <a:extLst>
              <a:ext uri="{FF2B5EF4-FFF2-40B4-BE49-F238E27FC236}">
                <a16:creationId xmlns:a16="http://schemas.microsoft.com/office/drawing/2014/main" xmlns="" id="{F35673B7-F4E7-B7D0-BCE2-4D87EF138B98}"/>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xmlns="" id="{E098D9CA-F73C-D593-808E-F72E270A4E3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4" name="Notes Placeholder 2">
            <a:extLst>
              <a:ext uri="{FF2B5EF4-FFF2-40B4-BE49-F238E27FC236}">
                <a16:creationId xmlns:a16="http://schemas.microsoft.com/office/drawing/2014/main" xmlns="" id="{5A3C7FBE-A2FB-1C61-1C32-5036A771E11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xmlns="" id="{2601AD03-A939-4872-216A-8AE4B7868F8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A2BE4E95-058D-43B4-8C30-A81780F5576A}" type="slidenum">
              <a:rPr lang="en-US" altLang="en-US" sz="1200">
                <a:solidFill>
                  <a:srgbClr val="000000"/>
                </a:solidFill>
              </a:rPr>
              <a:pPr defTabSz="914400" eaLnBrk="1" hangingPunct="1"/>
              <a:t>20</a:t>
            </a:fld>
            <a:endParaRPr lang="en-US" altLang="en-US" sz="1200">
              <a:solidFill>
                <a:srgbClr val="000000"/>
              </a:solidFill>
            </a:endParaRPr>
          </a:p>
        </p:txBody>
      </p:sp>
      <p:sp>
        <p:nvSpPr>
          <p:cNvPr id="74756" name="Header Placeholder 4">
            <a:extLst>
              <a:ext uri="{FF2B5EF4-FFF2-40B4-BE49-F238E27FC236}">
                <a16:creationId xmlns:a16="http://schemas.microsoft.com/office/drawing/2014/main" xmlns="" id="{B7DA6442-F17F-0DA9-6F3E-4EC8FBCA8C16}"/>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xmlns="" id="{75AC2D3F-40FD-4698-C5FB-8A03A8A0297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2" name="Notes Placeholder 2">
            <a:extLst>
              <a:ext uri="{FF2B5EF4-FFF2-40B4-BE49-F238E27FC236}">
                <a16:creationId xmlns:a16="http://schemas.microsoft.com/office/drawing/2014/main" xmlns="" id="{4841EAF3-DBA1-A7D2-0043-884AAADAC23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xmlns="" id="{E3CE9D35-4A25-DFDD-CC0C-4FBB9784BD1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E071FD77-6043-494F-A582-9313FE937FBD}" type="slidenum">
              <a:rPr lang="en-US" altLang="en-US" sz="1200">
                <a:solidFill>
                  <a:srgbClr val="000000"/>
                </a:solidFill>
              </a:rPr>
              <a:pPr defTabSz="914400" eaLnBrk="1" hangingPunct="1"/>
              <a:t>21</a:t>
            </a:fld>
            <a:endParaRPr lang="en-US" altLang="en-US" sz="1200">
              <a:solidFill>
                <a:srgbClr val="000000"/>
              </a:solidFill>
            </a:endParaRPr>
          </a:p>
        </p:txBody>
      </p:sp>
      <p:sp>
        <p:nvSpPr>
          <p:cNvPr id="76804" name="Header Placeholder 4">
            <a:extLst>
              <a:ext uri="{FF2B5EF4-FFF2-40B4-BE49-F238E27FC236}">
                <a16:creationId xmlns:a16="http://schemas.microsoft.com/office/drawing/2014/main" xmlns="" id="{64209C25-4CE4-7293-A2DF-C932760129A1}"/>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xmlns="" id="{13966B3F-9139-C2CE-8E35-33EBA1C810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0" name="Notes Placeholder 2">
            <a:extLst>
              <a:ext uri="{FF2B5EF4-FFF2-40B4-BE49-F238E27FC236}">
                <a16:creationId xmlns:a16="http://schemas.microsoft.com/office/drawing/2014/main" xmlns="" id="{8AD56DD6-F292-DEF7-44D2-6F69B97DB1D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8851" name="Slide Number Placeholder 3">
            <a:extLst>
              <a:ext uri="{FF2B5EF4-FFF2-40B4-BE49-F238E27FC236}">
                <a16:creationId xmlns:a16="http://schemas.microsoft.com/office/drawing/2014/main" xmlns="" id="{7462ADD9-7B20-F8F6-9930-64AD1544121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8E1D6AA6-124A-49A7-AE99-467C24AD5BBC}" type="slidenum">
              <a:rPr lang="en-US" altLang="en-US" sz="1200">
                <a:solidFill>
                  <a:srgbClr val="000000"/>
                </a:solidFill>
              </a:rPr>
              <a:pPr defTabSz="914400" eaLnBrk="1" hangingPunct="1"/>
              <a:t>22</a:t>
            </a:fld>
            <a:endParaRPr lang="en-US" altLang="en-US" sz="1200">
              <a:solidFill>
                <a:srgbClr val="000000"/>
              </a:solidFill>
            </a:endParaRPr>
          </a:p>
        </p:txBody>
      </p:sp>
      <p:sp>
        <p:nvSpPr>
          <p:cNvPr id="78852" name="Header Placeholder 4">
            <a:extLst>
              <a:ext uri="{FF2B5EF4-FFF2-40B4-BE49-F238E27FC236}">
                <a16:creationId xmlns:a16="http://schemas.microsoft.com/office/drawing/2014/main" xmlns="" id="{001C9EC9-791E-0018-5374-AE95BEF5F650}"/>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xmlns="" id="{98AABA94-4ADB-B5E3-8516-A8531187989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8" name="Notes Placeholder 2">
            <a:extLst>
              <a:ext uri="{FF2B5EF4-FFF2-40B4-BE49-F238E27FC236}">
                <a16:creationId xmlns:a16="http://schemas.microsoft.com/office/drawing/2014/main" xmlns="" id="{79ABF878-7654-2D0C-3636-AA78AA3B9E7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0899" name="Slide Number Placeholder 3">
            <a:extLst>
              <a:ext uri="{FF2B5EF4-FFF2-40B4-BE49-F238E27FC236}">
                <a16:creationId xmlns:a16="http://schemas.microsoft.com/office/drawing/2014/main" xmlns="" id="{64BE5D1B-D607-9155-A829-CE0E66A0D2E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FAFC6C69-C19C-4DA0-BD2C-6C3538F69FD6}" type="slidenum">
              <a:rPr lang="en-US" altLang="en-US" sz="1200">
                <a:solidFill>
                  <a:srgbClr val="000000"/>
                </a:solidFill>
              </a:rPr>
              <a:pPr defTabSz="914400" eaLnBrk="1" hangingPunct="1"/>
              <a:t>23</a:t>
            </a:fld>
            <a:endParaRPr lang="en-US" altLang="en-US" sz="1200">
              <a:solidFill>
                <a:srgbClr val="000000"/>
              </a:solidFill>
            </a:endParaRPr>
          </a:p>
        </p:txBody>
      </p:sp>
      <p:sp>
        <p:nvSpPr>
          <p:cNvPr id="80900" name="Header Placeholder 4">
            <a:extLst>
              <a:ext uri="{FF2B5EF4-FFF2-40B4-BE49-F238E27FC236}">
                <a16:creationId xmlns:a16="http://schemas.microsoft.com/office/drawing/2014/main" xmlns="" id="{8DF342D4-2EBA-091F-8854-740819537F7C}"/>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xmlns="" id="{B08F29D3-BBD8-0BAA-FEBA-A94A7DA104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6" name="Notes Placeholder 2">
            <a:extLst>
              <a:ext uri="{FF2B5EF4-FFF2-40B4-BE49-F238E27FC236}">
                <a16:creationId xmlns:a16="http://schemas.microsoft.com/office/drawing/2014/main" xmlns="" id="{634BEC58-8572-2085-29FC-3E2ED35CE1B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2947" name="Slide Number Placeholder 3">
            <a:extLst>
              <a:ext uri="{FF2B5EF4-FFF2-40B4-BE49-F238E27FC236}">
                <a16:creationId xmlns:a16="http://schemas.microsoft.com/office/drawing/2014/main" xmlns="" id="{920E3C34-6B3A-4322-39C4-7D0CC6C75F1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E639D04F-8526-43B8-9B92-C21B96BEE9F1}" type="slidenum">
              <a:rPr lang="en-US" altLang="en-US" sz="1200">
                <a:solidFill>
                  <a:srgbClr val="000000"/>
                </a:solidFill>
              </a:rPr>
              <a:pPr defTabSz="914400" eaLnBrk="1" hangingPunct="1"/>
              <a:t>24</a:t>
            </a:fld>
            <a:endParaRPr lang="en-US" altLang="en-US" sz="1200">
              <a:solidFill>
                <a:srgbClr val="000000"/>
              </a:solidFill>
            </a:endParaRPr>
          </a:p>
        </p:txBody>
      </p:sp>
      <p:sp>
        <p:nvSpPr>
          <p:cNvPr id="82948" name="Header Placeholder 4">
            <a:extLst>
              <a:ext uri="{FF2B5EF4-FFF2-40B4-BE49-F238E27FC236}">
                <a16:creationId xmlns:a16="http://schemas.microsoft.com/office/drawing/2014/main" xmlns="" id="{C9828E89-BB32-21C7-5184-62700E1D51A9}"/>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xmlns="" id="{97834674-46E9-E9F1-75BD-A6547667A9D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4" name="Notes Placeholder 2">
            <a:extLst>
              <a:ext uri="{FF2B5EF4-FFF2-40B4-BE49-F238E27FC236}">
                <a16:creationId xmlns:a16="http://schemas.microsoft.com/office/drawing/2014/main" xmlns="" id="{8CE8B6CC-8E42-700B-C438-67B69CE1E4A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4995" name="Slide Number Placeholder 3">
            <a:extLst>
              <a:ext uri="{FF2B5EF4-FFF2-40B4-BE49-F238E27FC236}">
                <a16:creationId xmlns:a16="http://schemas.microsoft.com/office/drawing/2014/main" xmlns="" id="{33F30618-3BF4-5DE6-6E80-5AE3380C2DF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73511B2-F8E6-46EA-91FA-ED64A8F3F6F9}" type="slidenum">
              <a:rPr lang="en-ZA" altLang="en-US" sz="1200"/>
              <a:pPr eaLnBrk="1" hangingPunct="1"/>
              <a:t>25</a:t>
            </a:fld>
            <a:endParaRPr lang="en-ZA"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xmlns="" id="{71CBE74C-8F38-D62C-76F5-602F7BA1904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2" name="Notes Placeholder 2">
            <a:extLst>
              <a:ext uri="{FF2B5EF4-FFF2-40B4-BE49-F238E27FC236}">
                <a16:creationId xmlns:a16="http://schemas.microsoft.com/office/drawing/2014/main" xmlns="" id="{76570881-5AB9-5F60-965C-C572DF44174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7043" name="Slide Number Placeholder 3">
            <a:extLst>
              <a:ext uri="{FF2B5EF4-FFF2-40B4-BE49-F238E27FC236}">
                <a16:creationId xmlns:a16="http://schemas.microsoft.com/office/drawing/2014/main" xmlns="" id="{C69271A5-94E3-5B5B-01D6-6CF562D0B6C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9D70C84-7D17-4F66-AA53-06E41430E552}" type="slidenum">
              <a:rPr lang="en-ZA" altLang="en-US" sz="1200"/>
              <a:pPr eaLnBrk="1" hangingPunct="1"/>
              <a:t>26</a:t>
            </a:fld>
            <a:endParaRPr lang="en-ZA"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xmlns="" id="{A5B30882-C010-6CBC-041C-AD8CEC57A1C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0" name="Notes Placeholder 2">
            <a:extLst>
              <a:ext uri="{FF2B5EF4-FFF2-40B4-BE49-F238E27FC236}">
                <a16:creationId xmlns:a16="http://schemas.microsoft.com/office/drawing/2014/main" xmlns="" id="{3E099C9D-8925-923A-7027-E6727EA59FA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9091" name="Slide Number Placeholder 3">
            <a:extLst>
              <a:ext uri="{FF2B5EF4-FFF2-40B4-BE49-F238E27FC236}">
                <a16:creationId xmlns:a16="http://schemas.microsoft.com/office/drawing/2014/main" xmlns="" id="{CF0E846B-5DC2-F8B2-2D01-B5E75AE4E2E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D5EB32A-1EDE-4386-A726-7A0767853C74}" type="slidenum">
              <a:rPr lang="en-ZA" altLang="en-US" sz="1200"/>
              <a:pPr eaLnBrk="1" hangingPunct="1"/>
              <a:t>27</a:t>
            </a:fld>
            <a:endParaRPr lang="en-ZA"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xmlns="" id="{9660A80D-FFD7-BD09-B729-02D05B15A70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a:extLst>
              <a:ext uri="{FF2B5EF4-FFF2-40B4-BE49-F238E27FC236}">
                <a16:creationId xmlns:a16="http://schemas.microsoft.com/office/drawing/2014/main" xmlns="" id="{E95F0E28-3A74-0598-482C-81E9B0FBD26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1139" name="Slide Number Placeholder 3">
            <a:extLst>
              <a:ext uri="{FF2B5EF4-FFF2-40B4-BE49-F238E27FC236}">
                <a16:creationId xmlns:a16="http://schemas.microsoft.com/office/drawing/2014/main" xmlns="" id="{FB1DDF2E-55E6-53F7-6A52-D82C68DB9F0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F706F6D-8C11-4319-BA4C-CBDDBFEDCFFE}" type="slidenum">
              <a:rPr lang="en-ZA" altLang="en-US" sz="1200"/>
              <a:pPr eaLnBrk="1" hangingPunct="1"/>
              <a:t>28</a:t>
            </a:fld>
            <a:endParaRPr lang="en-ZA"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xmlns="" id="{AAC55F1C-124F-5138-830D-538DD3CF01C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0" name="Notes Placeholder 2">
            <a:extLst>
              <a:ext uri="{FF2B5EF4-FFF2-40B4-BE49-F238E27FC236}">
                <a16:creationId xmlns:a16="http://schemas.microsoft.com/office/drawing/2014/main" xmlns="" id="{E5D080B8-273C-C059-F2AF-00F6A145835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xmlns="" id="{BB73BB7E-8CC1-A487-A948-FBD14370D61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77D64518-8D34-498B-BC18-F990D596B0EC}" type="slidenum">
              <a:rPr lang="en-US" altLang="en-US" sz="1200">
                <a:solidFill>
                  <a:srgbClr val="000000"/>
                </a:solidFill>
              </a:rPr>
              <a:pPr defTabSz="914400" eaLnBrk="1" hangingPunct="1"/>
              <a:t>30</a:t>
            </a:fld>
            <a:endParaRPr lang="en-US" altLang="en-US" sz="1200">
              <a:solidFill>
                <a:srgbClr val="000000"/>
              </a:solidFill>
            </a:endParaRPr>
          </a:p>
        </p:txBody>
      </p:sp>
      <p:sp>
        <p:nvSpPr>
          <p:cNvPr id="94212" name="Header Placeholder 4">
            <a:extLst>
              <a:ext uri="{FF2B5EF4-FFF2-40B4-BE49-F238E27FC236}">
                <a16:creationId xmlns:a16="http://schemas.microsoft.com/office/drawing/2014/main" xmlns="" id="{137E4E5F-E806-D4F0-7A48-B3E932789F0D}"/>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xmlns="" id="{C1943930-4BE3-307B-15CD-EAE83F3A003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a:extLst>
              <a:ext uri="{FF2B5EF4-FFF2-40B4-BE49-F238E27FC236}">
                <a16:creationId xmlns:a16="http://schemas.microsoft.com/office/drawing/2014/main" xmlns="" id="{7800C582-22CA-09DA-A5C9-6F54C5C5812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xmlns="" id="{5D5303B3-97A0-3ABB-C989-1225BFE5E75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22DE74F3-A322-4EFB-8E76-629F69F8F4CA}" type="slidenum">
              <a:rPr lang="en-US" altLang="en-US" sz="1200">
                <a:solidFill>
                  <a:srgbClr val="000000"/>
                </a:solidFill>
              </a:rPr>
              <a:pPr defTabSz="914400" eaLnBrk="1" hangingPunct="1"/>
              <a:t>3</a:t>
            </a:fld>
            <a:endParaRPr lang="en-US" altLang="en-US" sz="1200">
              <a:solidFill>
                <a:srgbClr val="000000"/>
              </a:solidFill>
            </a:endParaRPr>
          </a:p>
        </p:txBody>
      </p:sp>
      <p:sp>
        <p:nvSpPr>
          <p:cNvPr id="39940" name="Header Placeholder 4">
            <a:extLst>
              <a:ext uri="{FF2B5EF4-FFF2-40B4-BE49-F238E27FC236}">
                <a16:creationId xmlns:a16="http://schemas.microsoft.com/office/drawing/2014/main" xmlns="" id="{8B695F4B-393B-7C84-F894-3F287BEF3F36}"/>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xmlns="" id="{C0E46631-CFBE-6CBC-1F1E-28025AC0749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0" name="Notes Placeholder 2">
            <a:extLst>
              <a:ext uri="{FF2B5EF4-FFF2-40B4-BE49-F238E27FC236}">
                <a16:creationId xmlns:a16="http://schemas.microsoft.com/office/drawing/2014/main" xmlns="" id="{B0A335CD-20D0-7BE1-E535-5A0723C1EDD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9331" name="Slide Number Placeholder 3">
            <a:extLst>
              <a:ext uri="{FF2B5EF4-FFF2-40B4-BE49-F238E27FC236}">
                <a16:creationId xmlns:a16="http://schemas.microsoft.com/office/drawing/2014/main" xmlns="" id="{4B735DEC-FBB1-636C-C837-A50BBEE1D09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87B830BF-1F3D-4E1C-92FD-E0F355E48C6A}" type="slidenum">
              <a:rPr lang="en-US" altLang="en-US" sz="1200">
                <a:solidFill>
                  <a:srgbClr val="000000"/>
                </a:solidFill>
              </a:rPr>
              <a:pPr defTabSz="914400" eaLnBrk="1" hangingPunct="1"/>
              <a:t>34</a:t>
            </a:fld>
            <a:endParaRPr lang="en-US" altLang="en-US" sz="1200">
              <a:solidFill>
                <a:srgbClr val="000000"/>
              </a:solidFill>
            </a:endParaRPr>
          </a:p>
        </p:txBody>
      </p:sp>
      <p:sp>
        <p:nvSpPr>
          <p:cNvPr id="99332" name="Header Placeholder 4">
            <a:extLst>
              <a:ext uri="{FF2B5EF4-FFF2-40B4-BE49-F238E27FC236}">
                <a16:creationId xmlns:a16="http://schemas.microsoft.com/office/drawing/2014/main" xmlns="" id="{101217C7-A4DC-1847-AC41-AAB2C041BE5D}"/>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xmlns="" id="{2E0C4E11-4957-E78E-C7AD-2457ED80A25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4" name="Notes Placeholder 2">
            <a:extLst>
              <a:ext uri="{FF2B5EF4-FFF2-40B4-BE49-F238E27FC236}">
                <a16:creationId xmlns:a16="http://schemas.microsoft.com/office/drawing/2014/main" xmlns="" id="{704BD568-0764-4EE6-C96D-C02F4D5A115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5475" name="Slide Number Placeholder 3">
            <a:extLst>
              <a:ext uri="{FF2B5EF4-FFF2-40B4-BE49-F238E27FC236}">
                <a16:creationId xmlns:a16="http://schemas.microsoft.com/office/drawing/2014/main" xmlns="" id="{67EDE3EC-E229-F376-B8C9-B096FE9B27A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EA47770E-C60E-4AD5-B33A-80B5D05176BA}" type="slidenum">
              <a:rPr lang="en-ZA" altLang="en-US" sz="1200"/>
              <a:pPr eaLnBrk="1" hangingPunct="1"/>
              <a:t>39</a:t>
            </a:fld>
            <a:endParaRPr lang="en-ZA"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xmlns="" id="{93A278E0-C51C-BEA8-7E93-8D2AD0CCB0A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2" name="Notes Placeholder 2">
            <a:extLst>
              <a:ext uri="{FF2B5EF4-FFF2-40B4-BE49-F238E27FC236}">
                <a16:creationId xmlns:a16="http://schemas.microsoft.com/office/drawing/2014/main" xmlns="" id="{7BB73267-1F1F-5ECB-B98D-02BA29D6D0F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7523" name="Slide Number Placeholder 3">
            <a:extLst>
              <a:ext uri="{FF2B5EF4-FFF2-40B4-BE49-F238E27FC236}">
                <a16:creationId xmlns:a16="http://schemas.microsoft.com/office/drawing/2014/main" xmlns="" id="{CCC9AB25-9A4C-5303-7158-7E5BDE7963E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D5DCFC9-2C0E-441D-9327-51748339E1CD}" type="slidenum">
              <a:rPr lang="en-ZA" altLang="en-US" sz="1200"/>
              <a:pPr eaLnBrk="1" hangingPunct="1"/>
              <a:t>40</a:t>
            </a:fld>
            <a:endParaRPr lang="en-ZA"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xmlns="" id="{AC54F4B5-3440-B985-47B6-981F82253C8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0" name="Notes Placeholder 2">
            <a:extLst>
              <a:ext uri="{FF2B5EF4-FFF2-40B4-BE49-F238E27FC236}">
                <a16:creationId xmlns:a16="http://schemas.microsoft.com/office/drawing/2014/main" xmlns="" id="{25F95CA8-1398-D8F5-E064-B1B048CF178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09571" name="Slide Number Placeholder 3">
            <a:extLst>
              <a:ext uri="{FF2B5EF4-FFF2-40B4-BE49-F238E27FC236}">
                <a16:creationId xmlns:a16="http://schemas.microsoft.com/office/drawing/2014/main" xmlns="" id="{E9723EE4-62E5-3522-C4B2-5BD357A65D0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A5DEB11-113C-4E18-8BEB-8DE800B102FD}" type="slidenum">
              <a:rPr lang="en-ZA" altLang="en-US" sz="1200"/>
              <a:pPr eaLnBrk="1" hangingPunct="1"/>
              <a:t>41</a:t>
            </a:fld>
            <a:endParaRPr lang="en-ZA"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xmlns="" id="{843669BF-7888-D8D7-3C14-245C31C7CFB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8" name="Notes Placeholder 2">
            <a:extLst>
              <a:ext uri="{FF2B5EF4-FFF2-40B4-BE49-F238E27FC236}">
                <a16:creationId xmlns:a16="http://schemas.microsoft.com/office/drawing/2014/main" xmlns="" id="{76E20ADD-114F-D2A1-07C6-9321AA5F359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1619" name="Slide Number Placeholder 3">
            <a:extLst>
              <a:ext uri="{FF2B5EF4-FFF2-40B4-BE49-F238E27FC236}">
                <a16:creationId xmlns:a16="http://schemas.microsoft.com/office/drawing/2014/main" xmlns="" id="{AC364800-BEC6-AACF-2B08-E94F00EAB6B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416AB22C-5C86-4594-953F-B059B9B8F325}" type="slidenum">
              <a:rPr lang="en-US" altLang="en-US" sz="1200">
                <a:solidFill>
                  <a:srgbClr val="000000"/>
                </a:solidFill>
              </a:rPr>
              <a:pPr defTabSz="914400" eaLnBrk="1" hangingPunct="1"/>
              <a:t>42</a:t>
            </a:fld>
            <a:endParaRPr lang="en-US" altLang="en-US" sz="1200">
              <a:solidFill>
                <a:srgbClr val="000000"/>
              </a:solidFill>
            </a:endParaRPr>
          </a:p>
        </p:txBody>
      </p:sp>
      <p:sp>
        <p:nvSpPr>
          <p:cNvPr id="111620" name="Header Placeholder 4">
            <a:extLst>
              <a:ext uri="{FF2B5EF4-FFF2-40B4-BE49-F238E27FC236}">
                <a16:creationId xmlns:a16="http://schemas.microsoft.com/office/drawing/2014/main" xmlns="" id="{329F7EBF-31DB-A3B8-DAB2-30A187EE0B65}"/>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xmlns="" id="{9F06F118-DF7B-E711-64A6-66D1E5987A1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6" name="Notes Placeholder 2">
            <a:extLst>
              <a:ext uri="{FF2B5EF4-FFF2-40B4-BE49-F238E27FC236}">
                <a16:creationId xmlns:a16="http://schemas.microsoft.com/office/drawing/2014/main" xmlns="" id="{260CBF5E-933F-6F4E-FA8A-963D42E8FF8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3667" name="Slide Number Placeholder 3">
            <a:extLst>
              <a:ext uri="{FF2B5EF4-FFF2-40B4-BE49-F238E27FC236}">
                <a16:creationId xmlns:a16="http://schemas.microsoft.com/office/drawing/2014/main" xmlns="" id="{12906986-47C0-2113-C48F-4B534E6D662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322E7820-6198-4613-8B4B-4B7C98593853}" type="slidenum">
              <a:rPr lang="en-US" altLang="en-US" sz="1200">
                <a:solidFill>
                  <a:srgbClr val="000000"/>
                </a:solidFill>
              </a:rPr>
              <a:pPr defTabSz="914400" eaLnBrk="1" hangingPunct="1"/>
              <a:t>43</a:t>
            </a:fld>
            <a:endParaRPr lang="en-US" altLang="en-US" sz="1200">
              <a:solidFill>
                <a:srgbClr val="000000"/>
              </a:solidFill>
            </a:endParaRPr>
          </a:p>
        </p:txBody>
      </p:sp>
      <p:sp>
        <p:nvSpPr>
          <p:cNvPr id="113668" name="Header Placeholder 4">
            <a:extLst>
              <a:ext uri="{FF2B5EF4-FFF2-40B4-BE49-F238E27FC236}">
                <a16:creationId xmlns:a16="http://schemas.microsoft.com/office/drawing/2014/main" xmlns="" id="{35EFEB6A-5B41-FC98-331C-8FA1034BB663}"/>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xmlns="" id="{92B3D4E0-C47F-4551-9101-7A10F1836C4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6" name="Notes Placeholder 2">
            <a:extLst>
              <a:ext uri="{FF2B5EF4-FFF2-40B4-BE49-F238E27FC236}">
                <a16:creationId xmlns:a16="http://schemas.microsoft.com/office/drawing/2014/main" xmlns="" id="{C14B31A3-E2AD-4DAB-832D-DB80CD9A4FF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8787" name="Slide Number Placeholder 3">
            <a:extLst>
              <a:ext uri="{FF2B5EF4-FFF2-40B4-BE49-F238E27FC236}">
                <a16:creationId xmlns:a16="http://schemas.microsoft.com/office/drawing/2014/main" xmlns="" id="{DF312A60-7797-96AE-AEC6-2F8C7F8F8ED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D19894D-EE56-40A1-BA71-550E35340616}" type="slidenum">
              <a:rPr lang="en-ZA" altLang="en-US" sz="1200"/>
              <a:pPr eaLnBrk="1" hangingPunct="1"/>
              <a:t>47</a:t>
            </a:fld>
            <a:endParaRPr lang="en-ZA"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xmlns="" id="{675D518F-46A2-F218-7A66-3C16D6A2598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4" name="Notes Placeholder 2">
            <a:extLst>
              <a:ext uri="{FF2B5EF4-FFF2-40B4-BE49-F238E27FC236}">
                <a16:creationId xmlns:a16="http://schemas.microsoft.com/office/drawing/2014/main" xmlns="" id="{7AF8B399-7CA1-83C5-C4D7-371E81F9A36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0835" name="Slide Number Placeholder 3">
            <a:extLst>
              <a:ext uri="{FF2B5EF4-FFF2-40B4-BE49-F238E27FC236}">
                <a16:creationId xmlns:a16="http://schemas.microsoft.com/office/drawing/2014/main" xmlns="" id="{181DEB0C-35B1-4680-5BBB-87A31F0A3D8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570E155-A146-46C5-8058-5D5F33E1654B}" type="slidenum">
              <a:rPr lang="en-ZA" altLang="en-US" sz="1200"/>
              <a:pPr eaLnBrk="1" hangingPunct="1"/>
              <a:t>48</a:t>
            </a:fld>
            <a:endParaRPr lang="en-ZA"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xmlns="" id="{6BFBA85D-9FF8-0771-0850-5A1312852CA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0" name="Notes Placeholder 2">
            <a:extLst>
              <a:ext uri="{FF2B5EF4-FFF2-40B4-BE49-F238E27FC236}">
                <a16:creationId xmlns:a16="http://schemas.microsoft.com/office/drawing/2014/main" xmlns="" id="{88FD0999-B282-E392-C188-7957752E436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4931" name="Slide Number Placeholder 3">
            <a:extLst>
              <a:ext uri="{FF2B5EF4-FFF2-40B4-BE49-F238E27FC236}">
                <a16:creationId xmlns:a16="http://schemas.microsoft.com/office/drawing/2014/main" xmlns="" id="{5A98661D-7D6E-CDA5-4688-ED9D411EA57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683AE74-60A3-4461-9899-1EAF9819B94A}" type="slidenum">
              <a:rPr lang="en-ZA" altLang="en-US" sz="1200"/>
              <a:pPr eaLnBrk="1" hangingPunct="1"/>
              <a:t>51</a:t>
            </a:fld>
            <a:endParaRPr lang="en-ZA"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xmlns="" id="{1BB4AB6D-D111-71EB-43D4-C546CBAD550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8" name="Notes Placeholder 2">
            <a:extLst>
              <a:ext uri="{FF2B5EF4-FFF2-40B4-BE49-F238E27FC236}">
                <a16:creationId xmlns:a16="http://schemas.microsoft.com/office/drawing/2014/main" xmlns="" id="{03CA6A61-9465-C7AC-9FE1-D2C069A8448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26979" name="Slide Number Placeholder 3">
            <a:extLst>
              <a:ext uri="{FF2B5EF4-FFF2-40B4-BE49-F238E27FC236}">
                <a16:creationId xmlns:a16="http://schemas.microsoft.com/office/drawing/2014/main" xmlns="" id="{B3628701-DF8D-8110-3D6F-D41AFC89543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2DE582D3-9462-4109-8E1A-70E8D1DB2F7C}" type="slidenum">
              <a:rPr lang="en-ZA" altLang="en-US" sz="1200"/>
              <a:pPr eaLnBrk="1" hangingPunct="1"/>
              <a:t>52</a:t>
            </a:fld>
            <a:endParaRPr lang="en-Z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xmlns="" id="{46AB1015-677D-6EC4-1024-90C7131C5AA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6" name="Notes Placeholder 2">
            <a:extLst>
              <a:ext uri="{FF2B5EF4-FFF2-40B4-BE49-F238E27FC236}">
                <a16:creationId xmlns:a16="http://schemas.microsoft.com/office/drawing/2014/main" xmlns="" id="{B51805B2-829B-5DAB-4425-43ED9740ABC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xmlns="" id="{ACCBA355-6431-5359-9B42-26128EBC2C9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65FDB4C5-060F-4929-8CE4-904289B4622C}" type="slidenum">
              <a:rPr lang="en-US" altLang="en-US" sz="1200">
                <a:solidFill>
                  <a:srgbClr val="000000"/>
                </a:solidFill>
              </a:rPr>
              <a:pPr defTabSz="914400" eaLnBrk="1" hangingPunct="1"/>
              <a:t>4</a:t>
            </a:fld>
            <a:endParaRPr lang="en-US" altLang="en-US" sz="1200">
              <a:solidFill>
                <a:srgbClr val="000000"/>
              </a:solidFill>
            </a:endParaRPr>
          </a:p>
        </p:txBody>
      </p:sp>
      <p:sp>
        <p:nvSpPr>
          <p:cNvPr id="41988" name="Header Placeholder 4">
            <a:extLst>
              <a:ext uri="{FF2B5EF4-FFF2-40B4-BE49-F238E27FC236}">
                <a16:creationId xmlns:a16="http://schemas.microsoft.com/office/drawing/2014/main" xmlns="" id="{BBB70C26-9D30-1444-0B45-5C88854C530D}"/>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xmlns="" id="{881C31E8-1009-BEF9-C140-474027FCF31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0" name="Notes Placeholder 2">
            <a:extLst>
              <a:ext uri="{FF2B5EF4-FFF2-40B4-BE49-F238E27FC236}">
                <a16:creationId xmlns:a16="http://schemas.microsoft.com/office/drawing/2014/main" xmlns="" id="{A03512A4-9014-E082-9697-C3DD733E733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0051" name="Slide Number Placeholder 3">
            <a:extLst>
              <a:ext uri="{FF2B5EF4-FFF2-40B4-BE49-F238E27FC236}">
                <a16:creationId xmlns:a16="http://schemas.microsoft.com/office/drawing/2014/main" xmlns="" id="{044B04CB-03F1-A04C-10BC-062E7CA2DA1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36F7B4A-718C-4B47-B51A-C656BE8489DE}" type="slidenum">
              <a:rPr lang="en-ZA" altLang="en-US" sz="1200"/>
              <a:pPr eaLnBrk="1" hangingPunct="1"/>
              <a:t>54</a:t>
            </a:fld>
            <a:endParaRPr lang="en-ZA"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xmlns="" id="{05C82239-0E4E-8169-8505-FAADAFE8D41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2098" name="Notes Placeholder 2">
            <a:extLst>
              <a:ext uri="{FF2B5EF4-FFF2-40B4-BE49-F238E27FC236}">
                <a16:creationId xmlns:a16="http://schemas.microsoft.com/office/drawing/2014/main" xmlns="" id="{A353A5AF-6002-7051-4945-7BD3F2E3187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2099" name="Slide Number Placeholder 3">
            <a:extLst>
              <a:ext uri="{FF2B5EF4-FFF2-40B4-BE49-F238E27FC236}">
                <a16:creationId xmlns:a16="http://schemas.microsoft.com/office/drawing/2014/main" xmlns="" id="{97D9605B-B5D9-1BC6-D2B9-BA2F0F86C27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FEBAA040-9179-4CC3-8E82-F3B0BBC603FA}" type="slidenum">
              <a:rPr lang="en-US" altLang="en-US" sz="1200">
                <a:solidFill>
                  <a:srgbClr val="000000"/>
                </a:solidFill>
              </a:rPr>
              <a:pPr defTabSz="914400" eaLnBrk="1" hangingPunct="1"/>
              <a:t>55</a:t>
            </a:fld>
            <a:endParaRPr lang="en-US" altLang="en-US" sz="1200">
              <a:solidFill>
                <a:srgbClr val="000000"/>
              </a:solidFill>
            </a:endParaRPr>
          </a:p>
        </p:txBody>
      </p:sp>
      <p:sp>
        <p:nvSpPr>
          <p:cNvPr id="132100" name="Header Placeholder 4">
            <a:extLst>
              <a:ext uri="{FF2B5EF4-FFF2-40B4-BE49-F238E27FC236}">
                <a16:creationId xmlns:a16="http://schemas.microsoft.com/office/drawing/2014/main" xmlns="" id="{4CEC26E0-2172-2A05-955D-515BEABFE18A}"/>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xmlns="" id="{20D4881D-34A8-5CB1-1E9D-686DB1CE55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0" name="Notes Placeholder 2">
            <a:extLst>
              <a:ext uri="{FF2B5EF4-FFF2-40B4-BE49-F238E27FC236}">
                <a16:creationId xmlns:a16="http://schemas.microsoft.com/office/drawing/2014/main" xmlns="" id="{2E654A14-EABB-72A2-DAD8-2595D2AFFA1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5171" name="Slide Number Placeholder 3">
            <a:extLst>
              <a:ext uri="{FF2B5EF4-FFF2-40B4-BE49-F238E27FC236}">
                <a16:creationId xmlns:a16="http://schemas.microsoft.com/office/drawing/2014/main" xmlns="" id="{B3CAD0C5-CD10-0089-0637-1279103FDBB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7F9AE72-E9B9-42E7-9695-16AE90E6DACC}" type="slidenum">
              <a:rPr lang="en-ZA" altLang="en-US" sz="1200"/>
              <a:pPr eaLnBrk="1" hangingPunct="1"/>
              <a:t>57</a:t>
            </a:fld>
            <a:endParaRPr lang="en-ZA"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xmlns="" id="{281466F6-BDCA-5004-B476-DD8B4514E2C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2" name="Notes Placeholder 2">
            <a:extLst>
              <a:ext uri="{FF2B5EF4-FFF2-40B4-BE49-F238E27FC236}">
                <a16:creationId xmlns:a16="http://schemas.microsoft.com/office/drawing/2014/main" xmlns="" id="{7986C033-AE0D-7A45-6AE9-132279C7BF4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3363" name="Slide Number Placeholder 3">
            <a:extLst>
              <a:ext uri="{FF2B5EF4-FFF2-40B4-BE49-F238E27FC236}">
                <a16:creationId xmlns:a16="http://schemas.microsoft.com/office/drawing/2014/main" xmlns="" id="{9A8DD9EF-4133-A697-B4EE-09934D58E29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411CEB4-73A3-4C1C-AEE3-194A388A6FC4}" type="slidenum">
              <a:rPr lang="en-ZA" altLang="en-US" sz="1200"/>
              <a:pPr eaLnBrk="1" hangingPunct="1"/>
              <a:t>64</a:t>
            </a:fld>
            <a:endParaRPr lang="en-ZA"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xmlns="" id="{ADAD162A-F1D5-6E2A-24CC-0A76F91547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2" name="Notes Placeholder 2">
            <a:extLst>
              <a:ext uri="{FF2B5EF4-FFF2-40B4-BE49-F238E27FC236}">
                <a16:creationId xmlns:a16="http://schemas.microsoft.com/office/drawing/2014/main" xmlns="" id="{4BE0FB72-BCC7-362C-DB07-1DBED7B27A9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48483" name="Slide Number Placeholder 3">
            <a:extLst>
              <a:ext uri="{FF2B5EF4-FFF2-40B4-BE49-F238E27FC236}">
                <a16:creationId xmlns:a16="http://schemas.microsoft.com/office/drawing/2014/main" xmlns="" id="{6D46ED6D-96B6-798E-D8F9-4E62F54A74C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979314C-EB4E-47BD-BDAA-68C4409CE5A8}" type="slidenum">
              <a:rPr lang="en-ZA" altLang="en-US" sz="1200">
                <a:solidFill>
                  <a:srgbClr val="000000"/>
                </a:solidFill>
              </a:rPr>
              <a:pPr eaLnBrk="1" hangingPunct="1"/>
              <a:t>68</a:t>
            </a:fld>
            <a:endParaRPr lang="en-ZA" altLang="en-US" sz="120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xmlns="" id="{955775AD-5DE4-111C-1903-C2F31C7EF1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0" name="Notes Placeholder 2">
            <a:extLst>
              <a:ext uri="{FF2B5EF4-FFF2-40B4-BE49-F238E27FC236}">
                <a16:creationId xmlns:a16="http://schemas.microsoft.com/office/drawing/2014/main" xmlns="" id="{13F74E55-1DF2-E85F-3926-42F236DCF9A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50531" name="Slide Number Placeholder 3">
            <a:extLst>
              <a:ext uri="{FF2B5EF4-FFF2-40B4-BE49-F238E27FC236}">
                <a16:creationId xmlns:a16="http://schemas.microsoft.com/office/drawing/2014/main" xmlns="" id="{68664632-F4AE-8A28-E06B-D4E1706CAC1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35E2231-655F-4FAE-BCFD-06218AA82438}" type="slidenum">
              <a:rPr lang="en-ZA" altLang="en-US" sz="1200">
                <a:solidFill>
                  <a:srgbClr val="000000"/>
                </a:solidFill>
              </a:rPr>
              <a:pPr eaLnBrk="1" hangingPunct="1"/>
              <a:t>69</a:t>
            </a:fld>
            <a:endParaRPr lang="en-ZA" altLang="en-US" sz="120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xmlns="" id="{C17B2330-D487-7599-D5E3-3F0C9555AC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8" name="Notes Placeholder 2">
            <a:extLst>
              <a:ext uri="{FF2B5EF4-FFF2-40B4-BE49-F238E27FC236}">
                <a16:creationId xmlns:a16="http://schemas.microsoft.com/office/drawing/2014/main" xmlns="" id="{20793437-1726-6473-34F4-BA851AC2E06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52579" name="Slide Number Placeholder 3">
            <a:extLst>
              <a:ext uri="{FF2B5EF4-FFF2-40B4-BE49-F238E27FC236}">
                <a16:creationId xmlns:a16="http://schemas.microsoft.com/office/drawing/2014/main" xmlns="" id="{02B1AE15-41A1-E318-2183-1BEAD130BA7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7FB195C8-24D2-4794-B9CF-2A354C62E3E9}" type="slidenum">
              <a:rPr lang="en-ZA" altLang="en-US" sz="1200">
                <a:solidFill>
                  <a:srgbClr val="000000"/>
                </a:solidFill>
              </a:rPr>
              <a:pPr eaLnBrk="1" hangingPunct="1"/>
              <a:t>70</a:t>
            </a:fld>
            <a:endParaRPr lang="en-ZA" altLang="en-US" sz="12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a:extLst>
              <a:ext uri="{FF2B5EF4-FFF2-40B4-BE49-F238E27FC236}">
                <a16:creationId xmlns:a16="http://schemas.microsoft.com/office/drawing/2014/main" xmlns="" id="{176A3454-01ED-C941-119A-0D2F6C950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6" name="Notes Placeholder 2">
            <a:extLst>
              <a:ext uri="{FF2B5EF4-FFF2-40B4-BE49-F238E27FC236}">
                <a16:creationId xmlns:a16="http://schemas.microsoft.com/office/drawing/2014/main" xmlns="" id="{B5727AA5-9C29-B771-6A77-19655E09101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54627" name="Slide Number Placeholder 3">
            <a:extLst>
              <a:ext uri="{FF2B5EF4-FFF2-40B4-BE49-F238E27FC236}">
                <a16:creationId xmlns:a16="http://schemas.microsoft.com/office/drawing/2014/main" xmlns="" id="{5205B8E0-7E6F-9A5D-0BFF-0BA980D2FD4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7DE6CD2-51CD-4A87-B955-1BBE0DDCF1C3}" type="slidenum">
              <a:rPr lang="en-ZA" altLang="en-US" sz="1200">
                <a:solidFill>
                  <a:srgbClr val="000000"/>
                </a:solidFill>
              </a:rPr>
              <a:pPr eaLnBrk="1" hangingPunct="1"/>
              <a:t>71</a:t>
            </a:fld>
            <a:endParaRPr lang="en-ZA" altLang="en-US"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a:extLst>
              <a:ext uri="{FF2B5EF4-FFF2-40B4-BE49-F238E27FC236}">
                <a16:creationId xmlns:a16="http://schemas.microsoft.com/office/drawing/2014/main" xmlns="" id="{4C6CA357-E006-E2AB-0D2C-3854A5DF4C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4" name="Notes Placeholder 2">
            <a:extLst>
              <a:ext uri="{FF2B5EF4-FFF2-40B4-BE49-F238E27FC236}">
                <a16:creationId xmlns:a16="http://schemas.microsoft.com/office/drawing/2014/main" xmlns="" id="{EC17500C-1EBD-4736-E3BD-9EB3C2F16CB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56675" name="Slide Number Placeholder 3">
            <a:extLst>
              <a:ext uri="{FF2B5EF4-FFF2-40B4-BE49-F238E27FC236}">
                <a16:creationId xmlns:a16="http://schemas.microsoft.com/office/drawing/2014/main" xmlns="" id="{0282EA4D-FAD7-3FB7-D06C-FBE5A270C9D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7190650-0FD6-45C1-8FCF-BBFF4754DDCA}" type="slidenum">
              <a:rPr lang="en-ZA" altLang="en-US" sz="1200">
                <a:solidFill>
                  <a:srgbClr val="000000"/>
                </a:solidFill>
              </a:rPr>
              <a:pPr eaLnBrk="1" hangingPunct="1"/>
              <a:t>72</a:t>
            </a:fld>
            <a:endParaRPr lang="en-ZA" altLang="en-US" sz="12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a:extLst>
              <a:ext uri="{FF2B5EF4-FFF2-40B4-BE49-F238E27FC236}">
                <a16:creationId xmlns:a16="http://schemas.microsoft.com/office/drawing/2014/main" xmlns="" id="{788DA819-B767-F964-E5ED-D11D49447F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2" name="Notes Placeholder 2">
            <a:extLst>
              <a:ext uri="{FF2B5EF4-FFF2-40B4-BE49-F238E27FC236}">
                <a16:creationId xmlns:a16="http://schemas.microsoft.com/office/drawing/2014/main" xmlns="" id="{E1477335-609D-E7C1-F19E-4698DD0E8F3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58723" name="Slide Number Placeholder 3">
            <a:extLst>
              <a:ext uri="{FF2B5EF4-FFF2-40B4-BE49-F238E27FC236}">
                <a16:creationId xmlns:a16="http://schemas.microsoft.com/office/drawing/2014/main" xmlns="" id="{A45CC414-C47E-95AA-3509-DE8FB2253CD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BC510736-D6E6-4FAF-A86B-6DF62E2AA602}" type="slidenum">
              <a:rPr lang="en-ZA" altLang="en-US" sz="1200">
                <a:solidFill>
                  <a:srgbClr val="000000"/>
                </a:solidFill>
              </a:rPr>
              <a:pPr eaLnBrk="1" hangingPunct="1"/>
              <a:t>73</a:t>
            </a:fld>
            <a:endParaRPr lang="en-ZA"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xmlns="" id="{446E566B-53D7-3B9C-6E1F-E474F98B64F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a:extLst>
              <a:ext uri="{FF2B5EF4-FFF2-40B4-BE49-F238E27FC236}">
                <a16:creationId xmlns:a16="http://schemas.microsoft.com/office/drawing/2014/main" xmlns="" id="{C80DCA57-792D-5C64-B940-4C60F209C17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xmlns="" id="{FEFD9B57-78EC-A22C-7FAA-C12450E4998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65B1E30E-EF9E-4114-84EC-08BC589EF3D5}" type="slidenum">
              <a:rPr lang="en-US" altLang="en-US" sz="1200">
                <a:solidFill>
                  <a:srgbClr val="000000"/>
                </a:solidFill>
              </a:rPr>
              <a:pPr defTabSz="914400" eaLnBrk="1" hangingPunct="1"/>
              <a:t>5</a:t>
            </a:fld>
            <a:endParaRPr lang="en-US" altLang="en-US" sz="1200">
              <a:solidFill>
                <a:srgbClr val="000000"/>
              </a:solidFill>
            </a:endParaRPr>
          </a:p>
        </p:txBody>
      </p:sp>
      <p:sp>
        <p:nvSpPr>
          <p:cNvPr id="44036" name="Header Placeholder 4">
            <a:extLst>
              <a:ext uri="{FF2B5EF4-FFF2-40B4-BE49-F238E27FC236}">
                <a16:creationId xmlns:a16="http://schemas.microsoft.com/office/drawing/2014/main" xmlns="" id="{71DA78B6-F865-F5FD-CD2C-C6A06307DD67}"/>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xmlns="" id="{AC4BE9FB-22B7-BFDB-1936-6C331B8834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0" name="Notes Placeholder 2">
            <a:extLst>
              <a:ext uri="{FF2B5EF4-FFF2-40B4-BE49-F238E27FC236}">
                <a16:creationId xmlns:a16="http://schemas.microsoft.com/office/drawing/2014/main" xmlns="" id="{E1D34AA3-8C18-19BB-2658-DB5105CFF9F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60771" name="Slide Number Placeholder 3">
            <a:extLst>
              <a:ext uri="{FF2B5EF4-FFF2-40B4-BE49-F238E27FC236}">
                <a16:creationId xmlns:a16="http://schemas.microsoft.com/office/drawing/2014/main" xmlns="" id="{6E63B1C9-D8BF-A5CF-60FE-0770F9580D7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4AC5BFC-7921-4FA9-8531-8AA270FD47CC}" type="slidenum">
              <a:rPr lang="en-ZA" altLang="en-US" sz="1200">
                <a:solidFill>
                  <a:srgbClr val="000000"/>
                </a:solidFill>
              </a:rPr>
              <a:pPr eaLnBrk="1" hangingPunct="1"/>
              <a:t>74</a:t>
            </a:fld>
            <a:endParaRPr lang="en-ZA" altLang="en-US" sz="120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xmlns="" id="{E4C8A198-E462-1126-57FE-DD38EB6F8C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18" name="Notes Placeholder 2">
            <a:extLst>
              <a:ext uri="{FF2B5EF4-FFF2-40B4-BE49-F238E27FC236}">
                <a16:creationId xmlns:a16="http://schemas.microsoft.com/office/drawing/2014/main" xmlns="" id="{6DA3F3AF-49E2-4F30-D99E-0466F6DB0AE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62819" name="Slide Number Placeholder 3">
            <a:extLst>
              <a:ext uri="{FF2B5EF4-FFF2-40B4-BE49-F238E27FC236}">
                <a16:creationId xmlns:a16="http://schemas.microsoft.com/office/drawing/2014/main" xmlns="" id="{C903CFB7-2E7F-404F-41BF-E0956644B2E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D5B7F57-AD0C-4F24-967A-38E9859DA068}" type="slidenum">
              <a:rPr lang="en-ZA" altLang="en-US" sz="1200">
                <a:solidFill>
                  <a:srgbClr val="000000"/>
                </a:solidFill>
              </a:rPr>
              <a:pPr eaLnBrk="1" hangingPunct="1"/>
              <a:t>75</a:t>
            </a:fld>
            <a:endParaRPr lang="en-ZA" altLang="en-US" sz="120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a:extLst>
              <a:ext uri="{FF2B5EF4-FFF2-40B4-BE49-F238E27FC236}">
                <a16:creationId xmlns:a16="http://schemas.microsoft.com/office/drawing/2014/main" xmlns="" id="{D397CD42-CEA3-040A-4FA3-02ADF03803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6" name="Notes Placeholder 2">
            <a:extLst>
              <a:ext uri="{FF2B5EF4-FFF2-40B4-BE49-F238E27FC236}">
                <a16:creationId xmlns:a16="http://schemas.microsoft.com/office/drawing/2014/main" xmlns="" id="{5EA0D495-0584-6997-7DAA-D327C1A1DB1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64867" name="Slide Number Placeholder 3">
            <a:extLst>
              <a:ext uri="{FF2B5EF4-FFF2-40B4-BE49-F238E27FC236}">
                <a16:creationId xmlns:a16="http://schemas.microsoft.com/office/drawing/2014/main" xmlns="" id="{9DBBAD79-D5AE-9CA1-C956-F4DBB5D7F3E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F17EF86-5E73-4D71-A58B-9404CC7E2CD9}" type="slidenum">
              <a:rPr lang="en-ZA" altLang="en-US" sz="1200">
                <a:solidFill>
                  <a:srgbClr val="000000"/>
                </a:solidFill>
              </a:rPr>
              <a:pPr eaLnBrk="1" hangingPunct="1"/>
              <a:t>76</a:t>
            </a:fld>
            <a:endParaRPr lang="en-ZA" altLang="en-US" sz="120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a:extLst>
              <a:ext uri="{FF2B5EF4-FFF2-40B4-BE49-F238E27FC236}">
                <a16:creationId xmlns:a16="http://schemas.microsoft.com/office/drawing/2014/main" xmlns="" id="{4C153D38-70EB-841F-6BEF-1936598EF4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4" name="Notes Placeholder 2">
            <a:extLst>
              <a:ext uri="{FF2B5EF4-FFF2-40B4-BE49-F238E27FC236}">
                <a16:creationId xmlns:a16="http://schemas.microsoft.com/office/drawing/2014/main" xmlns="" id="{4F4F4D1A-2694-99EA-1660-CF0D7F71FDA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66915" name="Slide Number Placeholder 3">
            <a:extLst>
              <a:ext uri="{FF2B5EF4-FFF2-40B4-BE49-F238E27FC236}">
                <a16:creationId xmlns:a16="http://schemas.microsoft.com/office/drawing/2014/main" xmlns="" id="{58F4B0C7-49F3-F0A6-40DC-4F7FE2D37A1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A762542-5558-4734-827A-2052D200E308}" type="slidenum">
              <a:rPr lang="en-ZA" altLang="en-US" sz="1200">
                <a:solidFill>
                  <a:srgbClr val="000000"/>
                </a:solidFill>
              </a:rPr>
              <a:pPr eaLnBrk="1" hangingPunct="1"/>
              <a:t>77</a:t>
            </a:fld>
            <a:endParaRPr lang="en-ZA" altLang="en-US" sz="120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a:extLst>
              <a:ext uri="{FF2B5EF4-FFF2-40B4-BE49-F238E27FC236}">
                <a16:creationId xmlns:a16="http://schemas.microsoft.com/office/drawing/2014/main" xmlns="" id="{1E7E7395-FFE9-96BE-B3F0-DC6FEFD77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8962" name="Notes Placeholder 2">
            <a:extLst>
              <a:ext uri="{FF2B5EF4-FFF2-40B4-BE49-F238E27FC236}">
                <a16:creationId xmlns:a16="http://schemas.microsoft.com/office/drawing/2014/main" xmlns="" id="{B9394DC6-06D1-C589-4230-15D74AF51F4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68963" name="Slide Number Placeholder 3">
            <a:extLst>
              <a:ext uri="{FF2B5EF4-FFF2-40B4-BE49-F238E27FC236}">
                <a16:creationId xmlns:a16="http://schemas.microsoft.com/office/drawing/2014/main" xmlns="" id="{7FFCF3B3-9846-7E07-07C6-423911C2E5C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A1EC53B-3149-4D85-B3B9-F7C9AE2D53AF}" type="slidenum">
              <a:rPr lang="en-ZA" altLang="en-US" sz="1200">
                <a:solidFill>
                  <a:srgbClr val="000000"/>
                </a:solidFill>
              </a:rPr>
              <a:pPr eaLnBrk="1" hangingPunct="1"/>
              <a:t>78</a:t>
            </a:fld>
            <a:endParaRPr lang="en-ZA" altLang="en-US" sz="120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a:extLst>
              <a:ext uri="{FF2B5EF4-FFF2-40B4-BE49-F238E27FC236}">
                <a16:creationId xmlns:a16="http://schemas.microsoft.com/office/drawing/2014/main" xmlns="" id="{D508B5C4-29A3-735E-2EC4-A78812CEDB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0" name="Notes Placeholder 2">
            <a:extLst>
              <a:ext uri="{FF2B5EF4-FFF2-40B4-BE49-F238E27FC236}">
                <a16:creationId xmlns:a16="http://schemas.microsoft.com/office/drawing/2014/main" xmlns="" id="{619249D3-3696-FBD7-8AAE-E223BFF98F6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71011" name="Slide Number Placeholder 3">
            <a:extLst>
              <a:ext uri="{FF2B5EF4-FFF2-40B4-BE49-F238E27FC236}">
                <a16:creationId xmlns:a16="http://schemas.microsoft.com/office/drawing/2014/main" xmlns="" id="{3A35ADE1-DBE1-C8E5-1695-CCA590EE742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FAA59E34-22AA-4BA4-A421-2F00D6E084F4}" type="slidenum">
              <a:rPr lang="en-ZA" altLang="en-US" sz="1200">
                <a:solidFill>
                  <a:srgbClr val="000000"/>
                </a:solidFill>
              </a:rPr>
              <a:pPr eaLnBrk="1" hangingPunct="1"/>
              <a:t>79</a:t>
            </a:fld>
            <a:endParaRPr lang="en-ZA" altLang="en-US" sz="120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a:extLst>
              <a:ext uri="{FF2B5EF4-FFF2-40B4-BE49-F238E27FC236}">
                <a16:creationId xmlns:a16="http://schemas.microsoft.com/office/drawing/2014/main" xmlns="" id="{101AD239-E8AE-169E-0106-C4DBE49334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58" name="Notes Placeholder 2">
            <a:extLst>
              <a:ext uri="{FF2B5EF4-FFF2-40B4-BE49-F238E27FC236}">
                <a16:creationId xmlns:a16="http://schemas.microsoft.com/office/drawing/2014/main" xmlns="" id="{1F6EDF87-E732-29E9-A134-1F28266575E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73059" name="Slide Number Placeholder 3">
            <a:extLst>
              <a:ext uri="{FF2B5EF4-FFF2-40B4-BE49-F238E27FC236}">
                <a16:creationId xmlns:a16="http://schemas.microsoft.com/office/drawing/2014/main" xmlns="" id="{71DB7E5A-1F2B-C41C-E625-E0E73E5D8FF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B2361443-3EAB-4EE3-9023-47F59337340B}" type="slidenum">
              <a:rPr lang="en-ZA" altLang="en-US" sz="1200">
                <a:solidFill>
                  <a:srgbClr val="000000"/>
                </a:solidFill>
              </a:rPr>
              <a:pPr eaLnBrk="1" hangingPunct="1"/>
              <a:t>80</a:t>
            </a:fld>
            <a:endParaRPr lang="en-ZA" altLang="en-US" sz="1200">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a:extLst>
              <a:ext uri="{FF2B5EF4-FFF2-40B4-BE49-F238E27FC236}">
                <a16:creationId xmlns:a16="http://schemas.microsoft.com/office/drawing/2014/main" xmlns="" id="{2CDE0B77-52C2-31EA-DC4E-0569B6E57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6" name="Notes Placeholder 2">
            <a:extLst>
              <a:ext uri="{FF2B5EF4-FFF2-40B4-BE49-F238E27FC236}">
                <a16:creationId xmlns:a16="http://schemas.microsoft.com/office/drawing/2014/main" xmlns="" id="{8E86B89B-02B0-E873-E22C-A9741F2E09A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75107" name="Slide Number Placeholder 3">
            <a:extLst>
              <a:ext uri="{FF2B5EF4-FFF2-40B4-BE49-F238E27FC236}">
                <a16:creationId xmlns:a16="http://schemas.microsoft.com/office/drawing/2014/main" xmlns="" id="{845FFBC6-E76D-8700-E803-59463E4A4EB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149FB94-112E-49AB-AE42-9645227221F6}" type="slidenum">
              <a:rPr lang="en-ZA" altLang="en-US" sz="1200">
                <a:solidFill>
                  <a:srgbClr val="000000"/>
                </a:solidFill>
              </a:rPr>
              <a:pPr eaLnBrk="1" hangingPunct="1"/>
              <a:t>81</a:t>
            </a:fld>
            <a:endParaRPr lang="en-ZA" altLang="en-US" sz="120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a:extLst>
              <a:ext uri="{FF2B5EF4-FFF2-40B4-BE49-F238E27FC236}">
                <a16:creationId xmlns:a16="http://schemas.microsoft.com/office/drawing/2014/main" xmlns="" id="{32502773-C25E-374F-E8C1-AE51497654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4" name="Notes Placeholder 2">
            <a:extLst>
              <a:ext uri="{FF2B5EF4-FFF2-40B4-BE49-F238E27FC236}">
                <a16:creationId xmlns:a16="http://schemas.microsoft.com/office/drawing/2014/main" xmlns="" id="{F068D9C9-19CA-0A49-A769-2EDFB632C0E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177155" name="Slide Number Placeholder 3">
            <a:extLst>
              <a:ext uri="{FF2B5EF4-FFF2-40B4-BE49-F238E27FC236}">
                <a16:creationId xmlns:a16="http://schemas.microsoft.com/office/drawing/2014/main" xmlns="" id="{525DED78-FAC2-A60F-8582-6B07189098F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3DD38DB-0019-4DF1-BEC8-B1EADD9E8F98}" type="slidenum">
              <a:rPr lang="en-ZA" altLang="en-US" sz="1200">
                <a:solidFill>
                  <a:srgbClr val="000000"/>
                </a:solidFill>
              </a:rPr>
              <a:pPr eaLnBrk="1" hangingPunct="1"/>
              <a:t>82</a:t>
            </a:fld>
            <a:endParaRPr lang="en-ZA" altLang="en-US" sz="120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a:extLst>
              <a:ext uri="{FF2B5EF4-FFF2-40B4-BE49-F238E27FC236}">
                <a16:creationId xmlns:a16="http://schemas.microsoft.com/office/drawing/2014/main" xmlns="" id="{89F3CE9F-3469-BA00-B4AF-E84BBD687DF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298" name="Notes Placeholder 2">
            <a:extLst>
              <a:ext uri="{FF2B5EF4-FFF2-40B4-BE49-F238E27FC236}">
                <a16:creationId xmlns:a16="http://schemas.microsoft.com/office/drawing/2014/main" xmlns="" id="{640001B6-FF51-4C98-F283-A616B4DAF60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83299" name="Slide Number Placeholder 3">
            <a:extLst>
              <a:ext uri="{FF2B5EF4-FFF2-40B4-BE49-F238E27FC236}">
                <a16:creationId xmlns:a16="http://schemas.microsoft.com/office/drawing/2014/main" xmlns="" id="{2AB6DECA-19D8-F2F2-F624-C1401EE7B11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EA42225-2F46-4F16-814B-134F72A87574}" type="slidenum">
              <a:rPr lang="en-ZA" altLang="en-US" sz="1200"/>
              <a:pPr eaLnBrk="1" hangingPunct="1"/>
              <a:t>87</a:t>
            </a:fld>
            <a:endParaRPr lang="en-ZA"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xmlns="" id="{0C8D2A33-B336-12D0-6A30-AB4D7A2DCFF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es Placeholder 2">
            <a:extLst>
              <a:ext uri="{FF2B5EF4-FFF2-40B4-BE49-F238E27FC236}">
                <a16:creationId xmlns:a16="http://schemas.microsoft.com/office/drawing/2014/main" xmlns="" id="{3504B427-922A-46FC-7857-999B8BAA877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xmlns="" id="{465F06FE-C7FF-70D2-05E0-5A796D3BE26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3A3857E6-12A4-4F19-A9A9-78560D7C8363}" type="slidenum">
              <a:rPr lang="en-US" altLang="en-US" sz="1200">
                <a:solidFill>
                  <a:srgbClr val="000000"/>
                </a:solidFill>
              </a:rPr>
              <a:pPr defTabSz="914400" eaLnBrk="1" hangingPunct="1"/>
              <a:t>6</a:t>
            </a:fld>
            <a:endParaRPr lang="en-US" altLang="en-US" sz="1200">
              <a:solidFill>
                <a:srgbClr val="000000"/>
              </a:solidFill>
            </a:endParaRPr>
          </a:p>
        </p:txBody>
      </p:sp>
      <p:sp>
        <p:nvSpPr>
          <p:cNvPr id="46084" name="Header Placeholder 4">
            <a:extLst>
              <a:ext uri="{FF2B5EF4-FFF2-40B4-BE49-F238E27FC236}">
                <a16:creationId xmlns:a16="http://schemas.microsoft.com/office/drawing/2014/main" xmlns="" id="{4C15F062-4025-EE73-DC7F-8C8E062A1638}"/>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a:extLst>
              <a:ext uri="{FF2B5EF4-FFF2-40B4-BE49-F238E27FC236}">
                <a16:creationId xmlns:a16="http://schemas.microsoft.com/office/drawing/2014/main" xmlns="" id="{D3B82225-7EA3-B388-A398-0D9455EBDD6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2514" name="Notes Placeholder 2">
            <a:extLst>
              <a:ext uri="{FF2B5EF4-FFF2-40B4-BE49-F238E27FC236}">
                <a16:creationId xmlns:a16="http://schemas.microsoft.com/office/drawing/2014/main" xmlns="" id="{82795233-79CC-0086-87F7-4A1043F5603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2515" name="Slide Number Placeholder 3">
            <a:extLst>
              <a:ext uri="{FF2B5EF4-FFF2-40B4-BE49-F238E27FC236}">
                <a16:creationId xmlns:a16="http://schemas.microsoft.com/office/drawing/2014/main" xmlns="" id="{C1821E78-45EF-F4C7-60CA-FC93CEBAB6C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2E8CC20-BB15-4DD6-9E5E-A9E741A3E403}" type="slidenum">
              <a:rPr lang="en-ZA" altLang="en-US" sz="1200"/>
              <a:pPr eaLnBrk="1" hangingPunct="1"/>
              <a:t>95</a:t>
            </a:fld>
            <a:endParaRPr lang="en-ZA"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a:extLst>
              <a:ext uri="{FF2B5EF4-FFF2-40B4-BE49-F238E27FC236}">
                <a16:creationId xmlns:a16="http://schemas.microsoft.com/office/drawing/2014/main" xmlns="" id="{03021450-375A-3425-E159-9AA626F8D5E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2" name="Notes Placeholder 2">
            <a:extLst>
              <a:ext uri="{FF2B5EF4-FFF2-40B4-BE49-F238E27FC236}">
                <a16:creationId xmlns:a16="http://schemas.microsoft.com/office/drawing/2014/main" xmlns="" id="{5734545B-BC79-D997-C9CD-3BD83D9DB3A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63" name="Slide Number Placeholder 3">
            <a:extLst>
              <a:ext uri="{FF2B5EF4-FFF2-40B4-BE49-F238E27FC236}">
                <a16:creationId xmlns:a16="http://schemas.microsoft.com/office/drawing/2014/main" xmlns="" id="{F99E3411-4EB6-71E4-D130-05E6020FC57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A1B8496-ECAC-48BE-8A2E-D62A1710DEFE}" type="slidenum">
              <a:rPr lang="en-ZA" altLang="en-US" sz="1200"/>
              <a:pPr eaLnBrk="1" hangingPunct="1"/>
              <a:t>96</a:t>
            </a:fld>
            <a:endParaRPr lang="en-ZA"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a:extLst>
              <a:ext uri="{FF2B5EF4-FFF2-40B4-BE49-F238E27FC236}">
                <a16:creationId xmlns:a16="http://schemas.microsoft.com/office/drawing/2014/main" xmlns="" id="{7DE0AC1E-057F-6339-EB58-AB41649D9EB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8898" name="Notes Placeholder 2">
            <a:extLst>
              <a:ext uri="{FF2B5EF4-FFF2-40B4-BE49-F238E27FC236}">
                <a16:creationId xmlns:a16="http://schemas.microsoft.com/office/drawing/2014/main" xmlns="" id="{BD42B8EF-A56E-09DA-D7D6-3DF3B38793A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08899" name="Slide Number Placeholder 3">
            <a:extLst>
              <a:ext uri="{FF2B5EF4-FFF2-40B4-BE49-F238E27FC236}">
                <a16:creationId xmlns:a16="http://schemas.microsoft.com/office/drawing/2014/main" xmlns="" id="{04C806EA-7AD7-BC20-5B2B-7E3F620B353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2E33BC6-D923-4A97-A2D2-DAD94D3DFAB4}" type="slidenum">
              <a:rPr lang="en-ZA" altLang="en-US" sz="1200"/>
              <a:pPr eaLnBrk="1" hangingPunct="1"/>
              <a:t>109</a:t>
            </a:fld>
            <a:endParaRPr lang="en-ZA"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a:extLst>
              <a:ext uri="{FF2B5EF4-FFF2-40B4-BE49-F238E27FC236}">
                <a16:creationId xmlns:a16="http://schemas.microsoft.com/office/drawing/2014/main" xmlns="" id="{615FDE5A-2BA0-BFDF-3448-1A37C553702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0946" name="Notes Placeholder 2">
            <a:extLst>
              <a:ext uri="{FF2B5EF4-FFF2-40B4-BE49-F238E27FC236}">
                <a16:creationId xmlns:a16="http://schemas.microsoft.com/office/drawing/2014/main" xmlns="" id="{6DE545F5-9D26-C1CF-09EF-A92F3B977F6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0947" name="Slide Number Placeholder 3">
            <a:extLst>
              <a:ext uri="{FF2B5EF4-FFF2-40B4-BE49-F238E27FC236}">
                <a16:creationId xmlns:a16="http://schemas.microsoft.com/office/drawing/2014/main" xmlns="" id="{08BB8476-B7C7-E7B8-29BE-F373138FAAB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5F6B5F43-AD0B-4408-A307-AC0495ECA9BE}" type="slidenum">
              <a:rPr lang="en-ZA" altLang="en-US" sz="1200"/>
              <a:pPr eaLnBrk="1" hangingPunct="1"/>
              <a:t>110</a:t>
            </a:fld>
            <a:endParaRPr lang="en-ZA"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a:extLst>
              <a:ext uri="{FF2B5EF4-FFF2-40B4-BE49-F238E27FC236}">
                <a16:creationId xmlns:a16="http://schemas.microsoft.com/office/drawing/2014/main" xmlns="" id="{D3C06616-4794-0684-A133-8418F81494B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3234" name="Notes Placeholder 2">
            <a:extLst>
              <a:ext uri="{FF2B5EF4-FFF2-40B4-BE49-F238E27FC236}">
                <a16:creationId xmlns:a16="http://schemas.microsoft.com/office/drawing/2014/main" xmlns="" id="{7E473635-5AE0-0E6E-F7CE-24313FF6409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23235" name="Slide Number Placeholder 3">
            <a:extLst>
              <a:ext uri="{FF2B5EF4-FFF2-40B4-BE49-F238E27FC236}">
                <a16:creationId xmlns:a16="http://schemas.microsoft.com/office/drawing/2014/main" xmlns="" id="{5E387B5A-A9D9-E68B-F216-A984F4192EF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DA303B5-7832-47E8-A626-267D73CC1ACE}" type="slidenum">
              <a:rPr lang="en-ZA" altLang="en-US" sz="1200"/>
              <a:pPr eaLnBrk="1" hangingPunct="1"/>
              <a:t>121</a:t>
            </a:fld>
            <a:endParaRPr lang="en-ZA"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a:extLst>
              <a:ext uri="{FF2B5EF4-FFF2-40B4-BE49-F238E27FC236}">
                <a16:creationId xmlns:a16="http://schemas.microsoft.com/office/drawing/2014/main" xmlns="" id="{627546E7-6AFC-BD50-72A7-189A18FC3EE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2450" name="Notes Placeholder 2">
            <a:extLst>
              <a:ext uri="{FF2B5EF4-FFF2-40B4-BE49-F238E27FC236}">
                <a16:creationId xmlns:a16="http://schemas.microsoft.com/office/drawing/2014/main" xmlns="" id="{831F9193-2F5B-A15B-FB85-D293A5D71A7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232451" name="Slide Number Placeholder 3">
            <a:extLst>
              <a:ext uri="{FF2B5EF4-FFF2-40B4-BE49-F238E27FC236}">
                <a16:creationId xmlns:a16="http://schemas.microsoft.com/office/drawing/2014/main" xmlns="" id="{6D656E53-FB02-5DC2-08E7-61DF7B585CE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106FB07-0D26-4BA8-BCBA-756B209D19B0}" type="slidenum">
              <a:rPr lang="en-ZA" altLang="en-US" sz="1200"/>
              <a:pPr eaLnBrk="1" hangingPunct="1"/>
              <a:t>129</a:t>
            </a:fld>
            <a:endParaRPr lang="en-ZA"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a:extLst>
              <a:ext uri="{FF2B5EF4-FFF2-40B4-BE49-F238E27FC236}">
                <a16:creationId xmlns:a16="http://schemas.microsoft.com/office/drawing/2014/main" xmlns="" id="{C793FE9C-33AD-C44B-7E0A-C9E5BEF95DC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4498" name="Notes Placeholder 2">
            <a:extLst>
              <a:ext uri="{FF2B5EF4-FFF2-40B4-BE49-F238E27FC236}">
                <a16:creationId xmlns:a16="http://schemas.microsoft.com/office/drawing/2014/main" xmlns="" id="{87919AA7-9C37-47D4-AD6E-6C41DF8F399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234499" name="Slide Number Placeholder 3">
            <a:extLst>
              <a:ext uri="{FF2B5EF4-FFF2-40B4-BE49-F238E27FC236}">
                <a16:creationId xmlns:a16="http://schemas.microsoft.com/office/drawing/2014/main" xmlns="" id="{62B77D02-E448-1C9E-4666-291A509A239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0244200B-D0FC-4E9C-9569-29F1003EA16C}" type="slidenum">
              <a:rPr lang="en-ZA" altLang="en-US" sz="1200"/>
              <a:pPr eaLnBrk="1" hangingPunct="1"/>
              <a:t>130</a:t>
            </a:fld>
            <a:endParaRPr lang="en-ZA"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a:extLst>
              <a:ext uri="{FF2B5EF4-FFF2-40B4-BE49-F238E27FC236}">
                <a16:creationId xmlns:a16="http://schemas.microsoft.com/office/drawing/2014/main" xmlns="" id="{E7D448EA-1106-86A1-E143-9BB2B943D98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6546" name="Notes Placeholder 2">
            <a:extLst>
              <a:ext uri="{FF2B5EF4-FFF2-40B4-BE49-F238E27FC236}">
                <a16:creationId xmlns:a16="http://schemas.microsoft.com/office/drawing/2014/main" xmlns="" id="{5817CC3A-BB5A-BDEF-E75F-77711D7D8EE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236547" name="Slide Number Placeholder 3">
            <a:extLst>
              <a:ext uri="{FF2B5EF4-FFF2-40B4-BE49-F238E27FC236}">
                <a16:creationId xmlns:a16="http://schemas.microsoft.com/office/drawing/2014/main" xmlns="" id="{473B884B-0636-8006-6150-AD7F951E767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C6A57AC-1AD6-427C-BC3F-CB997CAC341A}" type="slidenum">
              <a:rPr lang="en-ZA" altLang="en-US" sz="1200"/>
              <a:pPr eaLnBrk="1" hangingPunct="1"/>
              <a:t>131</a:t>
            </a:fld>
            <a:endParaRPr lang="en-ZA"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xmlns="" id="{423BAD36-BBBF-C8CC-75BC-CED4B3A3AAB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a:extLst>
              <a:ext uri="{FF2B5EF4-FFF2-40B4-BE49-F238E27FC236}">
                <a16:creationId xmlns:a16="http://schemas.microsoft.com/office/drawing/2014/main" xmlns="" id="{3EE38869-297E-2251-7135-310FEACA97C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xmlns="" id="{537DB601-7011-54F9-3553-CA3C5587DB9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E0CBD9A2-1686-4F5E-97BD-4A85109DB3E9}" type="slidenum">
              <a:rPr lang="en-US" altLang="en-US" sz="1200">
                <a:solidFill>
                  <a:srgbClr val="000000"/>
                </a:solidFill>
              </a:rPr>
              <a:pPr defTabSz="914400" eaLnBrk="1" hangingPunct="1"/>
              <a:t>7</a:t>
            </a:fld>
            <a:endParaRPr lang="en-US" altLang="en-US" sz="1200">
              <a:solidFill>
                <a:srgbClr val="000000"/>
              </a:solidFill>
            </a:endParaRPr>
          </a:p>
        </p:txBody>
      </p:sp>
      <p:sp>
        <p:nvSpPr>
          <p:cNvPr id="48132" name="Header Placeholder 4">
            <a:extLst>
              <a:ext uri="{FF2B5EF4-FFF2-40B4-BE49-F238E27FC236}">
                <a16:creationId xmlns:a16="http://schemas.microsoft.com/office/drawing/2014/main" xmlns="" id="{BC17A895-7431-E296-F8F8-2C20009E5036}"/>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xmlns="" id="{FA34A695-8798-9225-1BF3-07772F337BA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a:extLst>
              <a:ext uri="{FF2B5EF4-FFF2-40B4-BE49-F238E27FC236}">
                <a16:creationId xmlns:a16="http://schemas.microsoft.com/office/drawing/2014/main" xmlns="" id="{BB6DBCDA-5855-C2FC-E01A-4A91F64DCD3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xmlns="" id="{5999FAAE-4C55-BA7C-9673-89412A6B617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49AAD8DC-F519-4F0D-BE1A-250FAC46533B}" type="slidenum">
              <a:rPr lang="en-US" altLang="en-US" sz="1200">
                <a:solidFill>
                  <a:srgbClr val="000000"/>
                </a:solidFill>
              </a:rPr>
              <a:pPr defTabSz="914400" eaLnBrk="1" hangingPunct="1"/>
              <a:t>8</a:t>
            </a:fld>
            <a:endParaRPr lang="en-US" altLang="en-US" sz="1200">
              <a:solidFill>
                <a:srgbClr val="000000"/>
              </a:solidFill>
            </a:endParaRPr>
          </a:p>
        </p:txBody>
      </p:sp>
      <p:sp>
        <p:nvSpPr>
          <p:cNvPr id="50180" name="Header Placeholder 4">
            <a:extLst>
              <a:ext uri="{FF2B5EF4-FFF2-40B4-BE49-F238E27FC236}">
                <a16:creationId xmlns:a16="http://schemas.microsoft.com/office/drawing/2014/main" xmlns="" id="{BF46473C-E9F2-B711-FA59-9AADDBB11180}"/>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xmlns="" id="{2E62D1E7-04E6-CF6D-9B6F-D32B57E4556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6" name="Notes Placeholder 2">
            <a:extLst>
              <a:ext uri="{FF2B5EF4-FFF2-40B4-BE49-F238E27FC236}">
                <a16:creationId xmlns:a16="http://schemas.microsoft.com/office/drawing/2014/main" xmlns="" id="{C19A918A-C975-1F55-08D0-607427DCCD2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xmlns="" id="{51F94E1B-36FA-B8FF-4132-56DDBC275B5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fld id="{892A926E-1321-4BDF-81F3-FA7874F540E8}" type="slidenum">
              <a:rPr lang="en-US" altLang="en-US" sz="1200">
                <a:solidFill>
                  <a:srgbClr val="000000"/>
                </a:solidFill>
              </a:rPr>
              <a:pPr defTabSz="914400" eaLnBrk="1" hangingPunct="1"/>
              <a:t>9</a:t>
            </a:fld>
            <a:endParaRPr lang="en-US" altLang="en-US" sz="1200">
              <a:solidFill>
                <a:srgbClr val="000000"/>
              </a:solidFill>
            </a:endParaRPr>
          </a:p>
        </p:txBody>
      </p:sp>
      <p:sp>
        <p:nvSpPr>
          <p:cNvPr id="52228" name="Header Placeholder 4">
            <a:extLst>
              <a:ext uri="{FF2B5EF4-FFF2-40B4-BE49-F238E27FC236}">
                <a16:creationId xmlns:a16="http://schemas.microsoft.com/office/drawing/2014/main" xmlns="" id="{0BCA6974-9F83-13C7-BF40-B97939192E68}"/>
              </a:ext>
            </a:extLst>
          </p:cNvPr>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fontAlgn="base" hangingPunct="1">
              <a:spcBef>
                <a:spcPct val="0"/>
              </a:spcBef>
              <a:spcAft>
                <a:spcPct val="0"/>
              </a:spcAft>
            </a:pPr>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2577E6C4-29AF-1ED9-67D1-D857887DB787}"/>
              </a:ext>
            </a:extLst>
          </p:cNvPr>
          <p:cNvSpPr>
            <a:spLocks noGrp="1"/>
          </p:cNvSpPr>
          <p:nvPr>
            <p:ph type="dt" sz="half" idx="10"/>
          </p:nvPr>
        </p:nvSpPr>
        <p:spPr/>
        <p:txBody>
          <a:bodyPr/>
          <a:lstStyle>
            <a:lvl1pPr>
              <a:defRPr/>
            </a:lvl1pPr>
          </a:lstStyle>
          <a:p>
            <a:fld id="{5DB2FD61-1EE5-4FAB-87BC-06D64EDED253}"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DAC8E341-A4FA-26E1-1A51-588D453CB2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F11E3C0-DB03-3FB3-B437-F402FFEE76CD}"/>
              </a:ext>
            </a:extLst>
          </p:cNvPr>
          <p:cNvSpPr>
            <a:spLocks noGrp="1"/>
          </p:cNvSpPr>
          <p:nvPr>
            <p:ph type="sldNum" sz="quarter" idx="12"/>
          </p:nvPr>
        </p:nvSpPr>
        <p:spPr/>
        <p:txBody>
          <a:bodyPr/>
          <a:lstStyle>
            <a:lvl1pPr>
              <a:defRPr/>
            </a:lvl1pPr>
          </a:lstStyle>
          <a:p>
            <a:fld id="{53C2394F-20C4-463C-BA3E-284163E59ECF}" type="slidenum">
              <a:rPr lang="en-US" altLang="en-US"/>
              <a:pPr/>
              <a:t>‹#›</a:t>
            </a:fld>
            <a:endParaRPr lang="en-US" altLang="en-US"/>
          </a:p>
        </p:txBody>
      </p:sp>
    </p:spTree>
    <p:extLst>
      <p:ext uri="{BB962C8B-B14F-4D97-AF65-F5344CB8AC3E}">
        <p14:creationId xmlns:p14="http://schemas.microsoft.com/office/powerpoint/2010/main" xmlns="" val="122490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FFFD77-5DC7-51A9-E2C9-4784F7A81195}"/>
              </a:ext>
            </a:extLst>
          </p:cNvPr>
          <p:cNvSpPr>
            <a:spLocks noGrp="1"/>
          </p:cNvSpPr>
          <p:nvPr>
            <p:ph type="dt" sz="half" idx="10"/>
          </p:nvPr>
        </p:nvSpPr>
        <p:spPr/>
        <p:txBody>
          <a:bodyPr/>
          <a:lstStyle>
            <a:lvl1pPr>
              <a:defRPr/>
            </a:lvl1pPr>
          </a:lstStyle>
          <a:p>
            <a:fld id="{D050E5E3-7D08-4A03-B886-21B2BA10BE15}"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4A3FD9D7-6E1D-4C26-CC8A-559D3264D4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FD8E21B-8C65-6504-EB3D-A2253AA9E94C}"/>
              </a:ext>
            </a:extLst>
          </p:cNvPr>
          <p:cNvSpPr>
            <a:spLocks noGrp="1"/>
          </p:cNvSpPr>
          <p:nvPr>
            <p:ph type="sldNum" sz="quarter" idx="12"/>
          </p:nvPr>
        </p:nvSpPr>
        <p:spPr/>
        <p:txBody>
          <a:bodyPr/>
          <a:lstStyle>
            <a:lvl1pPr>
              <a:defRPr/>
            </a:lvl1pPr>
          </a:lstStyle>
          <a:p>
            <a:fld id="{527036D1-A799-4AEB-AF84-DB895B58D2C7}" type="slidenum">
              <a:rPr lang="en-US" altLang="en-US"/>
              <a:pPr/>
              <a:t>‹#›</a:t>
            </a:fld>
            <a:endParaRPr lang="en-US" altLang="en-US"/>
          </a:p>
        </p:txBody>
      </p:sp>
    </p:spTree>
    <p:extLst>
      <p:ext uri="{BB962C8B-B14F-4D97-AF65-F5344CB8AC3E}">
        <p14:creationId xmlns:p14="http://schemas.microsoft.com/office/powerpoint/2010/main" xmlns="" val="201784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994FF9-B96A-9FCE-E12E-BB158D963E7E}"/>
              </a:ext>
            </a:extLst>
          </p:cNvPr>
          <p:cNvSpPr>
            <a:spLocks noGrp="1"/>
          </p:cNvSpPr>
          <p:nvPr>
            <p:ph type="dt" sz="half" idx="10"/>
          </p:nvPr>
        </p:nvSpPr>
        <p:spPr/>
        <p:txBody>
          <a:bodyPr/>
          <a:lstStyle>
            <a:lvl1pPr>
              <a:defRPr/>
            </a:lvl1pPr>
          </a:lstStyle>
          <a:p>
            <a:fld id="{C57C38FA-2AC7-451E-92E8-803BBC8A8990}"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55AD57FD-E963-B65B-490A-ED6F312AEC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374A769-11E2-0157-C456-53EF45385543}"/>
              </a:ext>
            </a:extLst>
          </p:cNvPr>
          <p:cNvSpPr>
            <a:spLocks noGrp="1"/>
          </p:cNvSpPr>
          <p:nvPr>
            <p:ph type="sldNum" sz="quarter" idx="12"/>
          </p:nvPr>
        </p:nvSpPr>
        <p:spPr/>
        <p:txBody>
          <a:bodyPr/>
          <a:lstStyle>
            <a:lvl1pPr>
              <a:defRPr/>
            </a:lvl1pPr>
          </a:lstStyle>
          <a:p>
            <a:fld id="{D3FF2BF5-B11F-482A-9868-400611314120}" type="slidenum">
              <a:rPr lang="en-US" altLang="en-US"/>
              <a:pPr/>
              <a:t>‹#›</a:t>
            </a:fld>
            <a:endParaRPr lang="en-US" altLang="en-US"/>
          </a:p>
        </p:txBody>
      </p:sp>
    </p:spTree>
    <p:extLst>
      <p:ext uri="{BB962C8B-B14F-4D97-AF65-F5344CB8AC3E}">
        <p14:creationId xmlns:p14="http://schemas.microsoft.com/office/powerpoint/2010/main" xmlns="" val="3456819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7FC876F5-8DE6-51E0-969C-5145F51183CB}"/>
              </a:ext>
            </a:extLst>
          </p:cNvPr>
          <p:cNvSpPr>
            <a:spLocks noGrp="1"/>
          </p:cNvSpPr>
          <p:nvPr>
            <p:ph type="dt" sz="half" idx="10"/>
          </p:nvPr>
        </p:nvSpPr>
        <p:spPr/>
        <p:txBody>
          <a:bodyPr/>
          <a:lstStyle>
            <a:lvl1pPr>
              <a:defRPr/>
            </a:lvl1pPr>
          </a:lstStyle>
          <a:p>
            <a:fld id="{318073A6-853E-4B6E-B446-BC1C8BCB2C38}"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D3E15F52-BF5B-903D-85B3-B3E773055B76}"/>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6" name="Slide Number Placeholder 5">
            <a:extLst>
              <a:ext uri="{FF2B5EF4-FFF2-40B4-BE49-F238E27FC236}">
                <a16:creationId xmlns:a16="http://schemas.microsoft.com/office/drawing/2014/main" xmlns="" id="{880DBBEB-34C8-7016-2F84-87C79BF70717}"/>
              </a:ext>
            </a:extLst>
          </p:cNvPr>
          <p:cNvSpPr>
            <a:spLocks noGrp="1"/>
          </p:cNvSpPr>
          <p:nvPr>
            <p:ph type="sldNum" sz="quarter" idx="12"/>
          </p:nvPr>
        </p:nvSpPr>
        <p:spPr/>
        <p:txBody>
          <a:bodyPr/>
          <a:lstStyle>
            <a:lvl1pPr>
              <a:defRPr/>
            </a:lvl1pPr>
          </a:lstStyle>
          <a:p>
            <a:fld id="{8CE75608-2BE4-4418-A172-0D5571BAC371}" type="slidenum">
              <a:rPr lang="en-US" altLang="en-US"/>
              <a:pPr/>
              <a:t>‹#›</a:t>
            </a:fld>
            <a:endParaRPr lang="en-US" altLang="en-US"/>
          </a:p>
        </p:txBody>
      </p:sp>
    </p:spTree>
    <p:extLst>
      <p:ext uri="{BB962C8B-B14F-4D97-AF65-F5344CB8AC3E}">
        <p14:creationId xmlns:p14="http://schemas.microsoft.com/office/powerpoint/2010/main" xmlns="" val="9661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4AD9EC-99C0-7CA4-E498-D965926AD585}"/>
              </a:ext>
            </a:extLst>
          </p:cNvPr>
          <p:cNvSpPr>
            <a:spLocks noGrp="1"/>
          </p:cNvSpPr>
          <p:nvPr>
            <p:ph type="dt" sz="half" idx="10"/>
          </p:nvPr>
        </p:nvSpPr>
        <p:spPr/>
        <p:txBody>
          <a:bodyPr/>
          <a:lstStyle>
            <a:lvl1pPr>
              <a:defRPr/>
            </a:lvl1pPr>
          </a:lstStyle>
          <a:p>
            <a:fld id="{C10EBFA3-2577-4F44-A5BA-33F34FD500F4}"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8DA757E5-6EAF-6D9A-BAF0-F8C8C22BE58D}"/>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6" name="Slide Number Placeholder 5">
            <a:extLst>
              <a:ext uri="{FF2B5EF4-FFF2-40B4-BE49-F238E27FC236}">
                <a16:creationId xmlns:a16="http://schemas.microsoft.com/office/drawing/2014/main" xmlns="" id="{92281956-D637-DEB2-D8CF-91A55C70F3AA}"/>
              </a:ext>
            </a:extLst>
          </p:cNvPr>
          <p:cNvSpPr>
            <a:spLocks noGrp="1"/>
          </p:cNvSpPr>
          <p:nvPr>
            <p:ph type="sldNum" sz="quarter" idx="12"/>
          </p:nvPr>
        </p:nvSpPr>
        <p:spPr/>
        <p:txBody>
          <a:bodyPr/>
          <a:lstStyle>
            <a:lvl1pPr>
              <a:defRPr/>
            </a:lvl1pPr>
          </a:lstStyle>
          <a:p>
            <a:fld id="{CFA15BC3-93A0-4D75-B85C-C99DD709E04B}" type="slidenum">
              <a:rPr lang="en-US" altLang="en-US"/>
              <a:pPr/>
              <a:t>‹#›</a:t>
            </a:fld>
            <a:endParaRPr lang="en-US" altLang="en-US"/>
          </a:p>
        </p:txBody>
      </p:sp>
    </p:spTree>
    <p:extLst>
      <p:ext uri="{BB962C8B-B14F-4D97-AF65-F5344CB8AC3E}">
        <p14:creationId xmlns:p14="http://schemas.microsoft.com/office/powerpoint/2010/main" xmlns="" val="4002369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BE1246-33FE-EACB-5564-3FC304B4363B}"/>
              </a:ext>
            </a:extLst>
          </p:cNvPr>
          <p:cNvSpPr>
            <a:spLocks noGrp="1"/>
          </p:cNvSpPr>
          <p:nvPr>
            <p:ph type="dt" sz="half" idx="10"/>
          </p:nvPr>
        </p:nvSpPr>
        <p:spPr/>
        <p:txBody>
          <a:bodyPr/>
          <a:lstStyle>
            <a:lvl1pPr>
              <a:defRPr/>
            </a:lvl1pPr>
          </a:lstStyle>
          <a:p>
            <a:fld id="{79CB434E-6BC2-427C-B84E-F612F7130D21}"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E8F0A9A3-0EC8-42C0-41E3-DE1E7AD14702}"/>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6" name="Slide Number Placeholder 5">
            <a:extLst>
              <a:ext uri="{FF2B5EF4-FFF2-40B4-BE49-F238E27FC236}">
                <a16:creationId xmlns:a16="http://schemas.microsoft.com/office/drawing/2014/main" xmlns="" id="{252CCCD8-35AC-B0F4-66F2-A7205CF78308}"/>
              </a:ext>
            </a:extLst>
          </p:cNvPr>
          <p:cNvSpPr>
            <a:spLocks noGrp="1"/>
          </p:cNvSpPr>
          <p:nvPr>
            <p:ph type="sldNum" sz="quarter" idx="12"/>
          </p:nvPr>
        </p:nvSpPr>
        <p:spPr/>
        <p:txBody>
          <a:bodyPr/>
          <a:lstStyle>
            <a:lvl1pPr>
              <a:defRPr/>
            </a:lvl1pPr>
          </a:lstStyle>
          <a:p>
            <a:fld id="{C13BBCFA-AB7F-4BFC-A1C7-01DA45BC4CE0}" type="slidenum">
              <a:rPr lang="en-US" altLang="en-US"/>
              <a:pPr/>
              <a:t>‹#›</a:t>
            </a:fld>
            <a:endParaRPr lang="en-US" altLang="en-US"/>
          </a:p>
        </p:txBody>
      </p:sp>
    </p:spTree>
    <p:extLst>
      <p:ext uri="{BB962C8B-B14F-4D97-AF65-F5344CB8AC3E}">
        <p14:creationId xmlns:p14="http://schemas.microsoft.com/office/powerpoint/2010/main" xmlns="" val="2312235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E5F526C-D727-A99A-3959-D85005826E41}"/>
              </a:ext>
            </a:extLst>
          </p:cNvPr>
          <p:cNvSpPr>
            <a:spLocks noGrp="1"/>
          </p:cNvSpPr>
          <p:nvPr>
            <p:ph type="dt" sz="half" idx="10"/>
          </p:nvPr>
        </p:nvSpPr>
        <p:spPr/>
        <p:txBody>
          <a:bodyPr/>
          <a:lstStyle>
            <a:lvl1pPr>
              <a:defRPr/>
            </a:lvl1pPr>
          </a:lstStyle>
          <a:p>
            <a:fld id="{3CF25100-9720-4204-B337-5663D6CA352A}" type="datetime1">
              <a:rPr lang="en-US" altLang="en-US"/>
              <a:pPr/>
              <a:t>10/13/2022</a:t>
            </a:fld>
            <a:endParaRPr lang="en-US" altLang="en-US"/>
          </a:p>
        </p:txBody>
      </p:sp>
      <p:sp>
        <p:nvSpPr>
          <p:cNvPr id="6" name="Footer Placeholder 4">
            <a:extLst>
              <a:ext uri="{FF2B5EF4-FFF2-40B4-BE49-F238E27FC236}">
                <a16:creationId xmlns:a16="http://schemas.microsoft.com/office/drawing/2014/main" xmlns="" id="{70FA96EA-D7EF-700D-5067-0E1119934B1A}"/>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7" name="Slide Number Placeholder 5">
            <a:extLst>
              <a:ext uri="{FF2B5EF4-FFF2-40B4-BE49-F238E27FC236}">
                <a16:creationId xmlns:a16="http://schemas.microsoft.com/office/drawing/2014/main" xmlns="" id="{101218E0-D37B-A2E8-0877-31ED38353F20}"/>
              </a:ext>
            </a:extLst>
          </p:cNvPr>
          <p:cNvSpPr>
            <a:spLocks noGrp="1"/>
          </p:cNvSpPr>
          <p:nvPr>
            <p:ph type="sldNum" sz="quarter" idx="12"/>
          </p:nvPr>
        </p:nvSpPr>
        <p:spPr/>
        <p:txBody>
          <a:bodyPr/>
          <a:lstStyle>
            <a:lvl1pPr>
              <a:defRPr/>
            </a:lvl1pPr>
          </a:lstStyle>
          <a:p>
            <a:fld id="{923918AA-7B4F-4F07-B8B6-23862A205619}" type="slidenum">
              <a:rPr lang="en-US" altLang="en-US"/>
              <a:pPr/>
              <a:t>‹#›</a:t>
            </a:fld>
            <a:endParaRPr lang="en-US" altLang="en-US"/>
          </a:p>
        </p:txBody>
      </p:sp>
    </p:spTree>
    <p:extLst>
      <p:ext uri="{BB962C8B-B14F-4D97-AF65-F5344CB8AC3E}">
        <p14:creationId xmlns:p14="http://schemas.microsoft.com/office/powerpoint/2010/main" xmlns="" val="306515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5D6290FE-A2B8-AD70-A3C5-4F465DF27221}"/>
              </a:ext>
            </a:extLst>
          </p:cNvPr>
          <p:cNvSpPr>
            <a:spLocks noGrp="1"/>
          </p:cNvSpPr>
          <p:nvPr>
            <p:ph type="dt" sz="half" idx="10"/>
          </p:nvPr>
        </p:nvSpPr>
        <p:spPr/>
        <p:txBody>
          <a:bodyPr/>
          <a:lstStyle>
            <a:lvl1pPr>
              <a:defRPr/>
            </a:lvl1pPr>
          </a:lstStyle>
          <a:p>
            <a:fld id="{7DD97138-139A-4EFD-AB69-9B86A4BE5B7E}" type="datetime1">
              <a:rPr lang="en-US" altLang="en-US"/>
              <a:pPr/>
              <a:t>10/13/2022</a:t>
            </a:fld>
            <a:endParaRPr lang="en-US" altLang="en-US"/>
          </a:p>
        </p:txBody>
      </p:sp>
      <p:sp>
        <p:nvSpPr>
          <p:cNvPr id="8" name="Footer Placeholder 4">
            <a:extLst>
              <a:ext uri="{FF2B5EF4-FFF2-40B4-BE49-F238E27FC236}">
                <a16:creationId xmlns:a16="http://schemas.microsoft.com/office/drawing/2014/main" xmlns="" id="{8A812F07-8DF1-DBBA-E9F4-AD800F7B9B91}"/>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9" name="Slide Number Placeholder 5">
            <a:extLst>
              <a:ext uri="{FF2B5EF4-FFF2-40B4-BE49-F238E27FC236}">
                <a16:creationId xmlns:a16="http://schemas.microsoft.com/office/drawing/2014/main" xmlns="" id="{50016891-DB24-34D9-9D67-BE4DB3F1A67E}"/>
              </a:ext>
            </a:extLst>
          </p:cNvPr>
          <p:cNvSpPr>
            <a:spLocks noGrp="1"/>
          </p:cNvSpPr>
          <p:nvPr>
            <p:ph type="sldNum" sz="quarter" idx="12"/>
          </p:nvPr>
        </p:nvSpPr>
        <p:spPr/>
        <p:txBody>
          <a:bodyPr/>
          <a:lstStyle>
            <a:lvl1pPr>
              <a:defRPr/>
            </a:lvl1pPr>
          </a:lstStyle>
          <a:p>
            <a:fld id="{471FC9B7-E566-4199-86C6-54E805C3FEAB}" type="slidenum">
              <a:rPr lang="en-US" altLang="en-US"/>
              <a:pPr/>
              <a:t>‹#›</a:t>
            </a:fld>
            <a:endParaRPr lang="en-US" altLang="en-US"/>
          </a:p>
        </p:txBody>
      </p:sp>
    </p:spTree>
    <p:extLst>
      <p:ext uri="{BB962C8B-B14F-4D97-AF65-F5344CB8AC3E}">
        <p14:creationId xmlns:p14="http://schemas.microsoft.com/office/powerpoint/2010/main" xmlns="" val="272984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F446B8D9-536D-B2AD-814C-9D19861287F6}"/>
              </a:ext>
            </a:extLst>
          </p:cNvPr>
          <p:cNvSpPr>
            <a:spLocks noGrp="1"/>
          </p:cNvSpPr>
          <p:nvPr>
            <p:ph type="dt" sz="half" idx="10"/>
          </p:nvPr>
        </p:nvSpPr>
        <p:spPr/>
        <p:txBody>
          <a:bodyPr/>
          <a:lstStyle>
            <a:lvl1pPr>
              <a:defRPr/>
            </a:lvl1pPr>
          </a:lstStyle>
          <a:p>
            <a:fld id="{CA27EB3C-8778-4AAC-BB09-43DF7A58E8FD}" type="datetime1">
              <a:rPr lang="en-US" altLang="en-US"/>
              <a:pPr/>
              <a:t>10/13/2022</a:t>
            </a:fld>
            <a:endParaRPr lang="en-US" altLang="en-US"/>
          </a:p>
        </p:txBody>
      </p:sp>
      <p:sp>
        <p:nvSpPr>
          <p:cNvPr id="4" name="Footer Placeholder 4">
            <a:extLst>
              <a:ext uri="{FF2B5EF4-FFF2-40B4-BE49-F238E27FC236}">
                <a16:creationId xmlns:a16="http://schemas.microsoft.com/office/drawing/2014/main" xmlns="" id="{1E82B890-1421-896F-8D16-C343007DE672}"/>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5" name="Slide Number Placeholder 5">
            <a:extLst>
              <a:ext uri="{FF2B5EF4-FFF2-40B4-BE49-F238E27FC236}">
                <a16:creationId xmlns:a16="http://schemas.microsoft.com/office/drawing/2014/main" xmlns="" id="{18C85825-D5BB-F779-4146-7950E8448697}"/>
              </a:ext>
            </a:extLst>
          </p:cNvPr>
          <p:cNvSpPr>
            <a:spLocks noGrp="1"/>
          </p:cNvSpPr>
          <p:nvPr>
            <p:ph type="sldNum" sz="quarter" idx="12"/>
          </p:nvPr>
        </p:nvSpPr>
        <p:spPr/>
        <p:txBody>
          <a:bodyPr/>
          <a:lstStyle>
            <a:lvl1pPr>
              <a:defRPr/>
            </a:lvl1pPr>
          </a:lstStyle>
          <a:p>
            <a:fld id="{AFCF8F0D-4A11-49E2-916B-D28E04A55300}" type="slidenum">
              <a:rPr lang="en-US" altLang="en-US"/>
              <a:pPr/>
              <a:t>‹#›</a:t>
            </a:fld>
            <a:endParaRPr lang="en-US" altLang="en-US"/>
          </a:p>
        </p:txBody>
      </p:sp>
    </p:spTree>
    <p:extLst>
      <p:ext uri="{BB962C8B-B14F-4D97-AF65-F5344CB8AC3E}">
        <p14:creationId xmlns:p14="http://schemas.microsoft.com/office/powerpoint/2010/main" xmlns="" val="4052410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B5CEC09-81E9-5D81-2629-CC3F3B5A7DB4}"/>
              </a:ext>
            </a:extLst>
          </p:cNvPr>
          <p:cNvSpPr>
            <a:spLocks noGrp="1"/>
          </p:cNvSpPr>
          <p:nvPr>
            <p:ph type="dt" sz="half" idx="10"/>
          </p:nvPr>
        </p:nvSpPr>
        <p:spPr/>
        <p:txBody>
          <a:bodyPr/>
          <a:lstStyle>
            <a:lvl1pPr>
              <a:defRPr/>
            </a:lvl1pPr>
          </a:lstStyle>
          <a:p>
            <a:fld id="{5179527B-6BC3-4E29-B14D-2621AB132255}" type="datetime1">
              <a:rPr lang="en-US" altLang="en-US"/>
              <a:pPr/>
              <a:t>10/13/2022</a:t>
            </a:fld>
            <a:endParaRPr lang="en-US" altLang="en-US"/>
          </a:p>
        </p:txBody>
      </p:sp>
      <p:sp>
        <p:nvSpPr>
          <p:cNvPr id="3" name="Footer Placeholder 4">
            <a:extLst>
              <a:ext uri="{FF2B5EF4-FFF2-40B4-BE49-F238E27FC236}">
                <a16:creationId xmlns:a16="http://schemas.microsoft.com/office/drawing/2014/main" xmlns="" id="{8D8FAE5A-F894-641D-6751-949D4F2A78C2}"/>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4" name="Slide Number Placeholder 5">
            <a:extLst>
              <a:ext uri="{FF2B5EF4-FFF2-40B4-BE49-F238E27FC236}">
                <a16:creationId xmlns:a16="http://schemas.microsoft.com/office/drawing/2014/main" xmlns="" id="{7DB17BF1-9338-06A8-EACB-E6C29978765C}"/>
              </a:ext>
            </a:extLst>
          </p:cNvPr>
          <p:cNvSpPr>
            <a:spLocks noGrp="1"/>
          </p:cNvSpPr>
          <p:nvPr>
            <p:ph type="sldNum" sz="quarter" idx="12"/>
          </p:nvPr>
        </p:nvSpPr>
        <p:spPr/>
        <p:txBody>
          <a:bodyPr/>
          <a:lstStyle>
            <a:lvl1pPr>
              <a:defRPr/>
            </a:lvl1pPr>
          </a:lstStyle>
          <a:p>
            <a:fld id="{3AD41513-E5EA-451E-A4B9-337C4B4490B0}" type="slidenum">
              <a:rPr lang="en-US" altLang="en-US"/>
              <a:pPr/>
              <a:t>‹#›</a:t>
            </a:fld>
            <a:endParaRPr lang="en-US" altLang="en-US"/>
          </a:p>
        </p:txBody>
      </p:sp>
    </p:spTree>
    <p:extLst>
      <p:ext uri="{BB962C8B-B14F-4D97-AF65-F5344CB8AC3E}">
        <p14:creationId xmlns:p14="http://schemas.microsoft.com/office/powerpoint/2010/main" xmlns="" val="2053105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8127EAF-89AD-174D-066D-66ADBF11D96A}"/>
              </a:ext>
            </a:extLst>
          </p:cNvPr>
          <p:cNvSpPr>
            <a:spLocks noGrp="1"/>
          </p:cNvSpPr>
          <p:nvPr>
            <p:ph type="dt" sz="half" idx="10"/>
          </p:nvPr>
        </p:nvSpPr>
        <p:spPr/>
        <p:txBody>
          <a:bodyPr/>
          <a:lstStyle>
            <a:lvl1pPr>
              <a:defRPr/>
            </a:lvl1pPr>
          </a:lstStyle>
          <a:p>
            <a:fld id="{7BB59A97-4AD0-4782-9061-376A94C10B98}" type="datetime1">
              <a:rPr lang="en-US" altLang="en-US"/>
              <a:pPr/>
              <a:t>10/13/2022</a:t>
            </a:fld>
            <a:endParaRPr lang="en-US" altLang="en-US"/>
          </a:p>
        </p:txBody>
      </p:sp>
      <p:sp>
        <p:nvSpPr>
          <p:cNvPr id="6" name="Footer Placeholder 4">
            <a:extLst>
              <a:ext uri="{FF2B5EF4-FFF2-40B4-BE49-F238E27FC236}">
                <a16:creationId xmlns:a16="http://schemas.microsoft.com/office/drawing/2014/main" xmlns="" id="{2E1DE8A5-AD46-52EE-9268-052B1F14FEB3}"/>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7" name="Slide Number Placeholder 5">
            <a:extLst>
              <a:ext uri="{FF2B5EF4-FFF2-40B4-BE49-F238E27FC236}">
                <a16:creationId xmlns:a16="http://schemas.microsoft.com/office/drawing/2014/main" xmlns="" id="{0F7F11CC-E090-87DE-305D-3175F9178E73}"/>
              </a:ext>
            </a:extLst>
          </p:cNvPr>
          <p:cNvSpPr>
            <a:spLocks noGrp="1"/>
          </p:cNvSpPr>
          <p:nvPr>
            <p:ph type="sldNum" sz="quarter" idx="12"/>
          </p:nvPr>
        </p:nvSpPr>
        <p:spPr/>
        <p:txBody>
          <a:bodyPr/>
          <a:lstStyle>
            <a:lvl1pPr>
              <a:defRPr/>
            </a:lvl1pPr>
          </a:lstStyle>
          <a:p>
            <a:fld id="{F15E2B99-70A3-4961-98AA-DE065DF6E948}" type="slidenum">
              <a:rPr lang="en-US" altLang="en-US"/>
              <a:pPr/>
              <a:t>‹#›</a:t>
            </a:fld>
            <a:endParaRPr lang="en-US" altLang="en-US"/>
          </a:p>
        </p:txBody>
      </p:sp>
    </p:spTree>
    <p:extLst>
      <p:ext uri="{BB962C8B-B14F-4D97-AF65-F5344CB8AC3E}">
        <p14:creationId xmlns:p14="http://schemas.microsoft.com/office/powerpoint/2010/main" xmlns="" val="261073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4D8D1C-3D7F-C1BE-A46F-616F557C4692}"/>
              </a:ext>
            </a:extLst>
          </p:cNvPr>
          <p:cNvSpPr>
            <a:spLocks noGrp="1"/>
          </p:cNvSpPr>
          <p:nvPr>
            <p:ph type="dt" sz="half" idx="10"/>
          </p:nvPr>
        </p:nvSpPr>
        <p:spPr/>
        <p:txBody>
          <a:bodyPr/>
          <a:lstStyle>
            <a:lvl1pPr>
              <a:defRPr/>
            </a:lvl1pPr>
          </a:lstStyle>
          <a:p>
            <a:fld id="{732EBC0B-7B3A-4C42-BDD4-C53FE586D8BC}"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4D344B7D-7699-4CDC-8143-BF7774FD16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2D8BCC7-B054-2F98-C17C-E28206070AF2}"/>
              </a:ext>
            </a:extLst>
          </p:cNvPr>
          <p:cNvSpPr>
            <a:spLocks noGrp="1"/>
          </p:cNvSpPr>
          <p:nvPr>
            <p:ph type="sldNum" sz="quarter" idx="12"/>
          </p:nvPr>
        </p:nvSpPr>
        <p:spPr/>
        <p:txBody>
          <a:bodyPr/>
          <a:lstStyle>
            <a:lvl1pPr>
              <a:defRPr/>
            </a:lvl1pPr>
          </a:lstStyle>
          <a:p>
            <a:fld id="{8F120CD9-0D38-4F40-B0DD-870E2DC9ABD4}" type="slidenum">
              <a:rPr lang="en-US" altLang="en-US"/>
              <a:pPr/>
              <a:t>‹#›</a:t>
            </a:fld>
            <a:endParaRPr lang="en-US" altLang="en-US"/>
          </a:p>
        </p:txBody>
      </p:sp>
    </p:spTree>
    <p:extLst>
      <p:ext uri="{BB962C8B-B14F-4D97-AF65-F5344CB8AC3E}">
        <p14:creationId xmlns:p14="http://schemas.microsoft.com/office/powerpoint/2010/main" xmlns="" val="4096265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12C6C71A-C6E0-88D8-CF01-E1364C2DDFA4}"/>
              </a:ext>
            </a:extLst>
          </p:cNvPr>
          <p:cNvSpPr>
            <a:spLocks noGrp="1"/>
          </p:cNvSpPr>
          <p:nvPr>
            <p:ph type="dt" sz="half" idx="10"/>
          </p:nvPr>
        </p:nvSpPr>
        <p:spPr/>
        <p:txBody>
          <a:bodyPr/>
          <a:lstStyle>
            <a:lvl1pPr>
              <a:defRPr/>
            </a:lvl1pPr>
          </a:lstStyle>
          <a:p>
            <a:fld id="{38BA6137-1959-4A14-9570-7B694A4BDDEA}" type="datetime1">
              <a:rPr lang="en-US" altLang="en-US"/>
              <a:pPr/>
              <a:t>10/13/2022</a:t>
            </a:fld>
            <a:endParaRPr lang="en-US" altLang="en-US"/>
          </a:p>
        </p:txBody>
      </p:sp>
      <p:sp>
        <p:nvSpPr>
          <p:cNvPr id="6" name="Footer Placeholder 4">
            <a:extLst>
              <a:ext uri="{FF2B5EF4-FFF2-40B4-BE49-F238E27FC236}">
                <a16:creationId xmlns:a16="http://schemas.microsoft.com/office/drawing/2014/main" xmlns="" id="{1164F227-3BAA-0F9D-4BD8-808430D6B293}"/>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7" name="Slide Number Placeholder 5">
            <a:extLst>
              <a:ext uri="{FF2B5EF4-FFF2-40B4-BE49-F238E27FC236}">
                <a16:creationId xmlns:a16="http://schemas.microsoft.com/office/drawing/2014/main" xmlns="" id="{FD910A08-5929-DDEF-5B61-0E0968DB15C4}"/>
              </a:ext>
            </a:extLst>
          </p:cNvPr>
          <p:cNvSpPr>
            <a:spLocks noGrp="1"/>
          </p:cNvSpPr>
          <p:nvPr>
            <p:ph type="sldNum" sz="quarter" idx="12"/>
          </p:nvPr>
        </p:nvSpPr>
        <p:spPr/>
        <p:txBody>
          <a:bodyPr/>
          <a:lstStyle>
            <a:lvl1pPr>
              <a:defRPr/>
            </a:lvl1pPr>
          </a:lstStyle>
          <a:p>
            <a:fld id="{F76DE38C-E1B4-4F1C-A24D-A583864A6054}" type="slidenum">
              <a:rPr lang="en-US" altLang="en-US"/>
              <a:pPr/>
              <a:t>‹#›</a:t>
            </a:fld>
            <a:endParaRPr lang="en-US" altLang="en-US"/>
          </a:p>
        </p:txBody>
      </p:sp>
    </p:spTree>
    <p:extLst>
      <p:ext uri="{BB962C8B-B14F-4D97-AF65-F5344CB8AC3E}">
        <p14:creationId xmlns:p14="http://schemas.microsoft.com/office/powerpoint/2010/main" xmlns="" val="2233268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5698CE-C5F5-DBD7-3667-860E62DB6E03}"/>
              </a:ext>
            </a:extLst>
          </p:cNvPr>
          <p:cNvSpPr>
            <a:spLocks noGrp="1"/>
          </p:cNvSpPr>
          <p:nvPr>
            <p:ph type="dt" sz="half" idx="10"/>
          </p:nvPr>
        </p:nvSpPr>
        <p:spPr/>
        <p:txBody>
          <a:bodyPr/>
          <a:lstStyle>
            <a:lvl1pPr>
              <a:defRPr/>
            </a:lvl1pPr>
          </a:lstStyle>
          <a:p>
            <a:fld id="{D5BF33B2-EBFD-4401-B0D8-AEA98C922F70}"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FFAC5687-5754-1F61-13BE-CE48C8DD17C0}"/>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6" name="Slide Number Placeholder 5">
            <a:extLst>
              <a:ext uri="{FF2B5EF4-FFF2-40B4-BE49-F238E27FC236}">
                <a16:creationId xmlns:a16="http://schemas.microsoft.com/office/drawing/2014/main" xmlns="" id="{37427CE5-294B-2AEF-42D6-1643B1235608}"/>
              </a:ext>
            </a:extLst>
          </p:cNvPr>
          <p:cNvSpPr>
            <a:spLocks noGrp="1"/>
          </p:cNvSpPr>
          <p:nvPr>
            <p:ph type="sldNum" sz="quarter" idx="12"/>
          </p:nvPr>
        </p:nvSpPr>
        <p:spPr/>
        <p:txBody>
          <a:bodyPr/>
          <a:lstStyle>
            <a:lvl1pPr>
              <a:defRPr/>
            </a:lvl1pPr>
          </a:lstStyle>
          <a:p>
            <a:fld id="{BAD466FC-6405-423A-A2AF-AB0F9842792C}" type="slidenum">
              <a:rPr lang="en-US" altLang="en-US"/>
              <a:pPr/>
              <a:t>‹#›</a:t>
            </a:fld>
            <a:endParaRPr lang="en-US" altLang="en-US"/>
          </a:p>
        </p:txBody>
      </p:sp>
    </p:spTree>
    <p:extLst>
      <p:ext uri="{BB962C8B-B14F-4D97-AF65-F5344CB8AC3E}">
        <p14:creationId xmlns:p14="http://schemas.microsoft.com/office/powerpoint/2010/main" xmlns="" val="2854022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C8309F-B548-FCC4-D831-02A891E070C4}"/>
              </a:ext>
            </a:extLst>
          </p:cNvPr>
          <p:cNvSpPr>
            <a:spLocks noGrp="1"/>
          </p:cNvSpPr>
          <p:nvPr>
            <p:ph type="dt" sz="half" idx="10"/>
          </p:nvPr>
        </p:nvSpPr>
        <p:spPr/>
        <p:txBody>
          <a:bodyPr/>
          <a:lstStyle>
            <a:lvl1pPr>
              <a:defRPr/>
            </a:lvl1pPr>
          </a:lstStyle>
          <a:p>
            <a:fld id="{C2974E4D-B3A5-4F69-8940-8B5B673E1BDE}"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F2DF50A3-434B-61F8-F1A3-58238D256E72}"/>
              </a:ext>
            </a:extLst>
          </p:cNvPr>
          <p:cNvSpPr>
            <a:spLocks noGrp="1"/>
          </p:cNvSpPr>
          <p:nvPr>
            <p:ph type="ftr" sz="quarter" idx="11"/>
          </p:nvPr>
        </p:nvSpPr>
        <p:spPr/>
        <p:txBody>
          <a:bodyPr/>
          <a:lstStyle>
            <a:lvl1pPr>
              <a:defRPr/>
            </a:lvl1pPr>
          </a:lstStyle>
          <a:p>
            <a:pPr>
              <a:defRPr/>
            </a:pPr>
            <a:r>
              <a:rPr lang="en-US"/>
              <a:t>DoT 1st Quarter Performance Information</a:t>
            </a:r>
          </a:p>
        </p:txBody>
      </p:sp>
      <p:sp>
        <p:nvSpPr>
          <p:cNvPr id="6" name="Slide Number Placeholder 5">
            <a:extLst>
              <a:ext uri="{FF2B5EF4-FFF2-40B4-BE49-F238E27FC236}">
                <a16:creationId xmlns:a16="http://schemas.microsoft.com/office/drawing/2014/main" xmlns="" id="{4DE05A9A-FE91-8A6A-F440-D513F466ADB9}"/>
              </a:ext>
            </a:extLst>
          </p:cNvPr>
          <p:cNvSpPr>
            <a:spLocks noGrp="1"/>
          </p:cNvSpPr>
          <p:nvPr>
            <p:ph type="sldNum" sz="quarter" idx="12"/>
          </p:nvPr>
        </p:nvSpPr>
        <p:spPr/>
        <p:txBody>
          <a:bodyPr/>
          <a:lstStyle>
            <a:lvl1pPr>
              <a:defRPr/>
            </a:lvl1pPr>
          </a:lstStyle>
          <a:p>
            <a:fld id="{B458EA92-15DA-4B9F-8709-F64FA7FA20E0}" type="slidenum">
              <a:rPr lang="en-US" altLang="en-US"/>
              <a:pPr/>
              <a:t>‹#›</a:t>
            </a:fld>
            <a:endParaRPr lang="en-US" altLang="en-US"/>
          </a:p>
        </p:txBody>
      </p:sp>
    </p:spTree>
    <p:extLst>
      <p:ext uri="{BB962C8B-B14F-4D97-AF65-F5344CB8AC3E}">
        <p14:creationId xmlns:p14="http://schemas.microsoft.com/office/powerpoint/2010/main" xmlns="" val="3551410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68144" y="5248607"/>
            <a:ext cx="2808312" cy="768085"/>
          </a:xfrm>
        </p:spPr>
        <p:txBody>
          <a:bodyPr>
            <a:normAutofit/>
          </a:bodyPr>
          <a:lstStyle>
            <a:lvl1pPr marL="0" indent="0" algn="r">
              <a:buNone/>
              <a:defRPr sz="2500" cap="all" baseline="0">
                <a:solidFill>
                  <a:schemeClr val="tx1">
                    <a:lumMod val="65000"/>
                    <a:lumOff val="35000"/>
                  </a:schemeClr>
                </a:solidFill>
                <a:latin typeface="Arial Bold" panose="020B0704020202020204" pitchFamily="34" charset="0"/>
                <a:cs typeface="Arial Bold" panose="020B07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Placeholder 1"/>
          <p:cNvSpPr>
            <a:spLocks noGrp="1"/>
          </p:cNvSpPr>
          <p:nvPr>
            <p:ph type="title"/>
          </p:nvPr>
        </p:nvSpPr>
        <p:spPr>
          <a:xfrm>
            <a:off x="5868144" y="5824671"/>
            <a:ext cx="2808312" cy="480053"/>
          </a:xfrm>
          <a:prstGeom prst="rect">
            <a:avLst/>
          </a:prstGeom>
        </p:spPr>
        <p:txBody>
          <a:bodyPr rtlCol="0">
            <a:normAutofit/>
          </a:bodyPr>
          <a:lstStyle>
            <a:lvl1pPr marL="0" indent="0" algn="r" defTabSz="914400" rtl="0" eaLnBrk="1" latinLnBrk="0" hangingPunct="1">
              <a:spcBef>
                <a:spcPct val="20000"/>
              </a:spcBef>
              <a:buFont typeface="Arial" panose="020B0604020202020204" pitchFamily="34" charset="0"/>
              <a:buNone/>
              <a:defRPr lang="en-US" sz="1500" kern="1200" baseline="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sp>
        <p:nvSpPr>
          <p:cNvPr id="7" name="Text Placeholder 2"/>
          <p:cNvSpPr>
            <a:spLocks noGrp="1"/>
          </p:cNvSpPr>
          <p:nvPr>
            <p:ph idx="10"/>
          </p:nvPr>
        </p:nvSpPr>
        <p:spPr>
          <a:xfrm>
            <a:off x="5868144" y="6208714"/>
            <a:ext cx="2818656" cy="484649"/>
          </a:xfrm>
          <a:prstGeom prst="rect">
            <a:avLst/>
          </a:prstGeom>
        </p:spPr>
        <p:txBody>
          <a:bodyPr rtlCol="0">
            <a:normAutofit/>
          </a:bodyPr>
          <a:lstStyle>
            <a:lvl1pPr marL="0" indent="0" algn="r">
              <a:buNone/>
              <a:defRPr sz="15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xmlns="" val="3724226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2B460B86-6F32-A258-1237-65631111C220}"/>
              </a:ext>
            </a:extLst>
          </p:cNvPr>
          <p:cNvCxnSpPr/>
          <p:nvPr userDrawn="1"/>
        </p:nvCxnSpPr>
        <p:spPr>
          <a:xfrm>
            <a:off x="1835150" y="3429000"/>
            <a:ext cx="5473700"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0" y="2660916"/>
            <a:ext cx="9144000" cy="772681"/>
          </a:xfrm>
        </p:spPr>
        <p:txBody>
          <a:bodyPr>
            <a:normAutofit/>
          </a:bodyPr>
          <a:lstStyle>
            <a:lvl1pPr marL="0" indent="0" algn="ctr">
              <a:buNone/>
              <a:defRPr sz="3000">
                <a:solidFill>
                  <a:schemeClr val="bg1"/>
                </a:solidFill>
                <a:latin typeface="Arial Bold" panose="020B0704020202020204" pitchFamily="34" charset="0"/>
                <a:cs typeface="Arial Bold" panose="020B07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a:t>Click to edit Master text styles</a:t>
            </a:r>
          </a:p>
        </p:txBody>
      </p:sp>
      <p:sp>
        <p:nvSpPr>
          <p:cNvPr id="7" name="Content Placeholder 2"/>
          <p:cNvSpPr>
            <a:spLocks noGrp="1"/>
          </p:cNvSpPr>
          <p:nvPr>
            <p:ph idx="10"/>
          </p:nvPr>
        </p:nvSpPr>
        <p:spPr>
          <a:xfrm>
            <a:off x="0" y="3424405"/>
            <a:ext cx="9144000" cy="772681"/>
          </a:xfrm>
        </p:spPr>
        <p:txBody>
          <a:bodyPr>
            <a:normAutofit/>
          </a:bodyPr>
          <a:lstStyle>
            <a:lvl1pPr marL="0" indent="0" algn="ctr">
              <a:buNone/>
              <a:defRPr sz="2500">
                <a:solidFill>
                  <a:schemeClr val="bg1"/>
                </a:solidFill>
                <a:latin typeface="Arial" panose="020B0604020202020204" pitchFamily="34" charset="0"/>
                <a:cs typeface="Arial" panose="020B06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a:t>Click to edit Master text styles</a:t>
            </a:r>
          </a:p>
        </p:txBody>
      </p:sp>
    </p:spTree>
    <p:extLst>
      <p:ext uri="{BB962C8B-B14F-4D97-AF65-F5344CB8AC3E}">
        <p14:creationId xmlns:p14="http://schemas.microsoft.com/office/powerpoint/2010/main" xmlns="" val="3419795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40"/>
            <a:ext cx="8229600" cy="562073"/>
          </a:xfrm>
          <a:prstGeom prst="rect">
            <a:avLst/>
          </a:prstGeom>
        </p:spPr>
        <p:txBody>
          <a:bodyPr rtlCol="0">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467544" y="1028733"/>
            <a:ext cx="8208912" cy="4525963"/>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 name="Slide Number Placeholder 18">
            <a:extLst>
              <a:ext uri="{FF2B5EF4-FFF2-40B4-BE49-F238E27FC236}">
                <a16:creationId xmlns:a16="http://schemas.microsoft.com/office/drawing/2014/main" xmlns="" id="{9C924568-670B-28C4-4A8D-2165C3688A51}"/>
              </a:ext>
            </a:extLst>
          </p:cNvPr>
          <p:cNvSpPr>
            <a:spLocks noGrp="1"/>
          </p:cNvSpPr>
          <p:nvPr>
            <p:ph type="sldNum" sz="quarter" idx="10"/>
          </p:nvPr>
        </p:nvSpPr>
        <p:spPr>
          <a:xfrm>
            <a:off x="8316913" y="6135688"/>
            <a:ext cx="404812" cy="365125"/>
          </a:xfrm>
        </p:spPr>
        <p:txBody>
          <a:bodyPr rtlCol="0"/>
          <a:lstStyle>
            <a:lvl1pPr fontAlgn="auto">
              <a:spcBef>
                <a:spcPts val="0"/>
              </a:spcBef>
              <a:spcAft>
                <a:spcPts val="0"/>
              </a:spcAft>
              <a:defRPr>
                <a:solidFill>
                  <a:schemeClr val="tx1">
                    <a:lumMod val="65000"/>
                    <a:lumOff val="35000"/>
                  </a:schemeClr>
                </a:solidFill>
                <a:latin typeface="+mn-lt"/>
                <a:ea typeface="+mn-ea"/>
              </a:defRPr>
            </a:lvl1pPr>
          </a:lstStyle>
          <a:p>
            <a:pPr>
              <a:defRPr/>
            </a:pPr>
            <a:r>
              <a:rPr lang="en-US"/>
              <a:t>01</a:t>
            </a:r>
          </a:p>
        </p:txBody>
      </p:sp>
    </p:spTree>
    <p:extLst>
      <p:ext uri="{BB962C8B-B14F-4D97-AF65-F5344CB8AC3E}">
        <p14:creationId xmlns:p14="http://schemas.microsoft.com/office/powerpoint/2010/main" xmlns="" val="1454171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40"/>
            <a:ext cx="8229600" cy="562073"/>
          </a:xfrm>
          <a:prstGeom prst="rect">
            <a:avLst/>
          </a:prstGeom>
        </p:spPr>
        <p:txBody>
          <a:bodyPr rtlCol="0">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467544" y="1028733"/>
            <a:ext cx="8208912" cy="4525963"/>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 name="Slide Number Placeholder 18">
            <a:extLst>
              <a:ext uri="{FF2B5EF4-FFF2-40B4-BE49-F238E27FC236}">
                <a16:creationId xmlns:a16="http://schemas.microsoft.com/office/drawing/2014/main" xmlns="" id="{F18112DC-726B-38DE-6CBD-72856C57A59D}"/>
              </a:ext>
            </a:extLst>
          </p:cNvPr>
          <p:cNvSpPr>
            <a:spLocks noGrp="1"/>
          </p:cNvSpPr>
          <p:nvPr>
            <p:ph type="sldNum" sz="quarter" idx="10"/>
          </p:nvPr>
        </p:nvSpPr>
        <p:spPr>
          <a:xfrm>
            <a:off x="8316913" y="6135688"/>
            <a:ext cx="404812" cy="365125"/>
          </a:xfrm>
        </p:spPr>
        <p:txBody>
          <a:bodyPr rtlCol="0"/>
          <a:lstStyle>
            <a:lvl1pPr defTabSz="914400" fontAlgn="auto">
              <a:spcBef>
                <a:spcPts val="0"/>
              </a:spcBef>
              <a:spcAft>
                <a:spcPts val="0"/>
              </a:spcAft>
              <a:defRPr>
                <a:solidFill>
                  <a:prstClr val="black">
                    <a:lumMod val="65000"/>
                    <a:lumOff val="35000"/>
                  </a:prstClr>
                </a:solidFill>
                <a:latin typeface="+mn-lt"/>
                <a:ea typeface="+mn-ea"/>
              </a:defRPr>
            </a:lvl1pPr>
          </a:lstStyle>
          <a:p>
            <a:pPr>
              <a:defRPr/>
            </a:pPr>
            <a:r>
              <a:rPr lang="en-US"/>
              <a:t>01</a:t>
            </a:r>
          </a:p>
        </p:txBody>
      </p:sp>
    </p:spTree>
    <p:extLst>
      <p:ext uri="{BB962C8B-B14F-4D97-AF65-F5344CB8AC3E}">
        <p14:creationId xmlns:p14="http://schemas.microsoft.com/office/powerpoint/2010/main" xmlns="" val="30989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40"/>
            <a:ext cx="8229600" cy="562073"/>
          </a:xfrm>
          <a:prstGeom prst="rect">
            <a:avLst/>
          </a:prstGeom>
        </p:spPr>
        <p:txBody>
          <a:bodyPr rtlCol="0">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467544" y="1028733"/>
            <a:ext cx="8208912" cy="4525963"/>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 name="Slide Number Placeholder 18">
            <a:extLst>
              <a:ext uri="{FF2B5EF4-FFF2-40B4-BE49-F238E27FC236}">
                <a16:creationId xmlns:a16="http://schemas.microsoft.com/office/drawing/2014/main" xmlns="" id="{86802893-8BB4-8FC3-D68A-97337079E250}"/>
              </a:ext>
            </a:extLst>
          </p:cNvPr>
          <p:cNvSpPr>
            <a:spLocks noGrp="1"/>
          </p:cNvSpPr>
          <p:nvPr>
            <p:ph type="sldNum" sz="quarter" idx="10"/>
          </p:nvPr>
        </p:nvSpPr>
        <p:spPr>
          <a:xfrm>
            <a:off x="8316913" y="6135688"/>
            <a:ext cx="404812" cy="365125"/>
          </a:xfrm>
        </p:spPr>
        <p:txBody>
          <a:bodyPr rtlCol="0"/>
          <a:lstStyle>
            <a:lvl1pPr defTabSz="914400" fontAlgn="auto">
              <a:spcBef>
                <a:spcPts val="0"/>
              </a:spcBef>
              <a:spcAft>
                <a:spcPts val="0"/>
              </a:spcAft>
              <a:defRPr>
                <a:solidFill>
                  <a:prstClr val="black">
                    <a:lumMod val="65000"/>
                    <a:lumOff val="35000"/>
                  </a:prstClr>
                </a:solidFill>
                <a:latin typeface="+mn-lt"/>
                <a:ea typeface="+mn-ea"/>
              </a:defRPr>
            </a:lvl1pPr>
          </a:lstStyle>
          <a:p>
            <a:pPr>
              <a:defRPr/>
            </a:pPr>
            <a:r>
              <a:rPr lang="en-US"/>
              <a:t>01</a:t>
            </a:r>
          </a:p>
        </p:txBody>
      </p:sp>
    </p:spTree>
    <p:extLst>
      <p:ext uri="{BB962C8B-B14F-4D97-AF65-F5344CB8AC3E}">
        <p14:creationId xmlns:p14="http://schemas.microsoft.com/office/powerpoint/2010/main" xmlns="" val="363678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2F8FE0-D47B-A1AE-7535-13A98122C92A}"/>
              </a:ext>
            </a:extLst>
          </p:cNvPr>
          <p:cNvSpPr>
            <a:spLocks noGrp="1"/>
          </p:cNvSpPr>
          <p:nvPr>
            <p:ph type="dt" sz="half" idx="10"/>
          </p:nvPr>
        </p:nvSpPr>
        <p:spPr/>
        <p:txBody>
          <a:bodyPr/>
          <a:lstStyle>
            <a:lvl1pPr>
              <a:defRPr/>
            </a:lvl1pPr>
          </a:lstStyle>
          <a:p>
            <a:fld id="{9B64B245-A5F6-4061-8F2D-C4D814436A22}"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17139D3A-90BF-7A7E-5BE8-34DB2A8831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9FBBFAF-4816-CFDC-C189-3362BC1394E5}"/>
              </a:ext>
            </a:extLst>
          </p:cNvPr>
          <p:cNvSpPr>
            <a:spLocks noGrp="1"/>
          </p:cNvSpPr>
          <p:nvPr>
            <p:ph type="sldNum" sz="quarter" idx="12"/>
          </p:nvPr>
        </p:nvSpPr>
        <p:spPr/>
        <p:txBody>
          <a:bodyPr/>
          <a:lstStyle>
            <a:lvl1pPr>
              <a:defRPr/>
            </a:lvl1pPr>
          </a:lstStyle>
          <a:p>
            <a:fld id="{4A3F1600-8C2A-43AA-8ACF-729AF2CAD09B}" type="slidenum">
              <a:rPr lang="en-US" altLang="en-US"/>
              <a:pPr/>
              <a:t>‹#›</a:t>
            </a:fld>
            <a:endParaRPr lang="en-US" altLang="en-US"/>
          </a:p>
        </p:txBody>
      </p:sp>
    </p:spTree>
    <p:extLst>
      <p:ext uri="{BB962C8B-B14F-4D97-AF65-F5344CB8AC3E}">
        <p14:creationId xmlns:p14="http://schemas.microsoft.com/office/powerpoint/2010/main" xmlns="" val="91626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398CAE03-C9F6-64A1-02D9-D221F357589B}"/>
              </a:ext>
            </a:extLst>
          </p:cNvPr>
          <p:cNvSpPr>
            <a:spLocks noGrp="1"/>
          </p:cNvSpPr>
          <p:nvPr>
            <p:ph type="dt" sz="half" idx="10"/>
          </p:nvPr>
        </p:nvSpPr>
        <p:spPr/>
        <p:txBody>
          <a:bodyPr/>
          <a:lstStyle>
            <a:lvl1pPr>
              <a:defRPr/>
            </a:lvl1pPr>
          </a:lstStyle>
          <a:p>
            <a:fld id="{1DBAFE51-4586-4E79-857E-5DFA9C89096A}" type="datetime1">
              <a:rPr lang="en-US" altLang="en-US"/>
              <a:pPr/>
              <a:t>10/13/2022</a:t>
            </a:fld>
            <a:endParaRPr lang="en-US" altLang="en-US"/>
          </a:p>
        </p:txBody>
      </p:sp>
      <p:sp>
        <p:nvSpPr>
          <p:cNvPr id="6" name="Footer Placeholder 4">
            <a:extLst>
              <a:ext uri="{FF2B5EF4-FFF2-40B4-BE49-F238E27FC236}">
                <a16:creationId xmlns:a16="http://schemas.microsoft.com/office/drawing/2014/main" xmlns="" id="{143C0A77-C9FF-3E0B-66B0-226A461408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6BE6863-D05C-737B-0152-5F30E48FFF57}"/>
              </a:ext>
            </a:extLst>
          </p:cNvPr>
          <p:cNvSpPr>
            <a:spLocks noGrp="1"/>
          </p:cNvSpPr>
          <p:nvPr>
            <p:ph type="sldNum" sz="quarter" idx="12"/>
          </p:nvPr>
        </p:nvSpPr>
        <p:spPr/>
        <p:txBody>
          <a:bodyPr/>
          <a:lstStyle>
            <a:lvl1pPr>
              <a:defRPr/>
            </a:lvl1pPr>
          </a:lstStyle>
          <a:p>
            <a:fld id="{E9673891-EB8A-4E77-B65D-BD095809E12A}" type="slidenum">
              <a:rPr lang="en-US" altLang="en-US"/>
              <a:pPr/>
              <a:t>‹#›</a:t>
            </a:fld>
            <a:endParaRPr lang="en-US" altLang="en-US"/>
          </a:p>
        </p:txBody>
      </p:sp>
    </p:spTree>
    <p:extLst>
      <p:ext uri="{BB962C8B-B14F-4D97-AF65-F5344CB8AC3E}">
        <p14:creationId xmlns:p14="http://schemas.microsoft.com/office/powerpoint/2010/main" xmlns="" val="364445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8237AE9-3883-01F3-9927-880E2DEFEBCB}"/>
              </a:ext>
            </a:extLst>
          </p:cNvPr>
          <p:cNvSpPr>
            <a:spLocks noGrp="1"/>
          </p:cNvSpPr>
          <p:nvPr>
            <p:ph type="dt" sz="half" idx="10"/>
          </p:nvPr>
        </p:nvSpPr>
        <p:spPr/>
        <p:txBody>
          <a:bodyPr/>
          <a:lstStyle>
            <a:lvl1pPr>
              <a:defRPr/>
            </a:lvl1pPr>
          </a:lstStyle>
          <a:p>
            <a:fld id="{51E228F3-2E5D-4EE0-A918-0EC7ACF39DF6}" type="datetime1">
              <a:rPr lang="en-US" altLang="en-US"/>
              <a:pPr/>
              <a:t>10/13/2022</a:t>
            </a:fld>
            <a:endParaRPr lang="en-US" altLang="en-US"/>
          </a:p>
        </p:txBody>
      </p:sp>
      <p:sp>
        <p:nvSpPr>
          <p:cNvPr id="8" name="Footer Placeholder 4">
            <a:extLst>
              <a:ext uri="{FF2B5EF4-FFF2-40B4-BE49-F238E27FC236}">
                <a16:creationId xmlns:a16="http://schemas.microsoft.com/office/drawing/2014/main" xmlns="" id="{96AE9E0C-0C17-5698-B0D7-8A3E37CACB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B568EAF-F3F1-9D88-86D4-868D70B9662D}"/>
              </a:ext>
            </a:extLst>
          </p:cNvPr>
          <p:cNvSpPr>
            <a:spLocks noGrp="1"/>
          </p:cNvSpPr>
          <p:nvPr>
            <p:ph type="sldNum" sz="quarter" idx="12"/>
          </p:nvPr>
        </p:nvSpPr>
        <p:spPr/>
        <p:txBody>
          <a:bodyPr/>
          <a:lstStyle>
            <a:lvl1pPr>
              <a:defRPr/>
            </a:lvl1pPr>
          </a:lstStyle>
          <a:p>
            <a:fld id="{7C461AD2-3B69-4FA9-B902-4F284D76996E}" type="slidenum">
              <a:rPr lang="en-US" altLang="en-US"/>
              <a:pPr/>
              <a:t>‹#›</a:t>
            </a:fld>
            <a:endParaRPr lang="en-US" altLang="en-US"/>
          </a:p>
        </p:txBody>
      </p:sp>
    </p:spTree>
    <p:extLst>
      <p:ext uri="{BB962C8B-B14F-4D97-AF65-F5344CB8AC3E}">
        <p14:creationId xmlns:p14="http://schemas.microsoft.com/office/powerpoint/2010/main" xmlns="" val="148309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DF7290FA-34F3-DCB4-6582-2C4A0E698941}"/>
              </a:ext>
            </a:extLst>
          </p:cNvPr>
          <p:cNvSpPr>
            <a:spLocks noGrp="1"/>
          </p:cNvSpPr>
          <p:nvPr>
            <p:ph type="dt" sz="half" idx="10"/>
          </p:nvPr>
        </p:nvSpPr>
        <p:spPr/>
        <p:txBody>
          <a:bodyPr/>
          <a:lstStyle>
            <a:lvl1pPr>
              <a:defRPr/>
            </a:lvl1pPr>
          </a:lstStyle>
          <a:p>
            <a:fld id="{71081314-F80F-4C2E-B0DB-3C58CF85AC59}" type="datetime1">
              <a:rPr lang="en-US" altLang="en-US"/>
              <a:pPr/>
              <a:t>10/13/2022</a:t>
            </a:fld>
            <a:endParaRPr lang="en-US" altLang="en-US"/>
          </a:p>
        </p:txBody>
      </p:sp>
      <p:sp>
        <p:nvSpPr>
          <p:cNvPr id="4" name="Footer Placeholder 4">
            <a:extLst>
              <a:ext uri="{FF2B5EF4-FFF2-40B4-BE49-F238E27FC236}">
                <a16:creationId xmlns:a16="http://schemas.microsoft.com/office/drawing/2014/main" xmlns="" id="{B13DC60B-2C3E-E146-B5A5-6D2B666CCC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8007ED3-EA0C-2B47-5D8B-C012FAC6DB9D}"/>
              </a:ext>
            </a:extLst>
          </p:cNvPr>
          <p:cNvSpPr>
            <a:spLocks noGrp="1"/>
          </p:cNvSpPr>
          <p:nvPr>
            <p:ph type="sldNum" sz="quarter" idx="12"/>
          </p:nvPr>
        </p:nvSpPr>
        <p:spPr/>
        <p:txBody>
          <a:bodyPr/>
          <a:lstStyle>
            <a:lvl1pPr>
              <a:defRPr/>
            </a:lvl1pPr>
          </a:lstStyle>
          <a:p>
            <a:fld id="{722621EE-C832-4F53-B11F-4D053746FAAB}" type="slidenum">
              <a:rPr lang="en-US" altLang="en-US"/>
              <a:pPr/>
              <a:t>‹#›</a:t>
            </a:fld>
            <a:endParaRPr lang="en-US" altLang="en-US"/>
          </a:p>
        </p:txBody>
      </p:sp>
    </p:spTree>
    <p:extLst>
      <p:ext uri="{BB962C8B-B14F-4D97-AF65-F5344CB8AC3E}">
        <p14:creationId xmlns:p14="http://schemas.microsoft.com/office/powerpoint/2010/main" xmlns="" val="185775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9920FB89-994D-2AD1-9320-019632D6E058}"/>
              </a:ext>
            </a:extLst>
          </p:cNvPr>
          <p:cNvSpPr>
            <a:spLocks noGrp="1"/>
          </p:cNvSpPr>
          <p:nvPr>
            <p:ph type="dt" sz="half" idx="10"/>
          </p:nvPr>
        </p:nvSpPr>
        <p:spPr/>
        <p:txBody>
          <a:bodyPr/>
          <a:lstStyle>
            <a:lvl1pPr>
              <a:defRPr/>
            </a:lvl1pPr>
          </a:lstStyle>
          <a:p>
            <a:fld id="{FC4B7093-2F3E-4FE8-BBE4-763DD822F1F8}" type="datetime1">
              <a:rPr lang="en-US" altLang="en-US"/>
              <a:pPr/>
              <a:t>10/13/2022</a:t>
            </a:fld>
            <a:endParaRPr lang="en-US" altLang="en-US"/>
          </a:p>
        </p:txBody>
      </p:sp>
      <p:sp>
        <p:nvSpPr>
          <p:cNvPr id="3" name="Footer Placeholder 4">
            <a:extLst>
              <a:ext uri="{FF2B5EF4-FFF2-40B4-BE49-F238E27FC236}">
                <a16:creationId xmlns:a16="http://schemas.microsoft.com/office/drawing/2014/main" xmlns="" id="{1C3735FC-7FA3-4B61-3A0F-59CED316D8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ED63CA19-92C7-8AEF-5A2C-EDBD9FD227B0}"/>
              </a:ext>
            </a:extLst>
          </p:cNvPr>
          <p:cNvSpPr>
            <a:spLocks noGrp="1"/>
          </p:cNvSpPr>
          <p:nvPr>
            <p:ph type="sldNum" sz="quarter" idx="12"/>
          </p:nvPr>
        </p:nvSpPr>
        <p:spPr/>
        <p:txBody>
          <a:bodyPr/>
          <a:lstStyle>
            <a:lvl1pPr>
              <a:defRPr/>
            </a:lvl1pPr>
          </a:lstStyle>
          <a:p>
            <a:fld id="{F7FD7B9B-F794-464C-8957-AEBCD28FCF43}" type="slidenum">
              <a:rPr lang="en-US" altLang="en-US"/>
              <a:pPr/>
              <a:t>‹#›</a:t>
            </a:fld>
            <a:endParaRPr lang="en-US" altLang="en-US"/>
          </a:p>
        </p:txBody>
      </p:sp>
    </p:spTree>
    <p:extLst>
      <p:ext uri="{BB962C8B-B14F-4D97-AF65-F5344CB8AC3E}">
        <p14:creationId xmlns:p14="http://schemas.microsoft.com/office/powerpoint/2010/main" xmlns="" val="239043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753C9A2F-14B5-52B5-6F9B-372FACE568BA}"/>
              </a:ext>
            </a:extLst>
          </p:cNvPr>
          <p:cNvSpPr>
            <a:spLocks noGrp="1"/>
          </p:cNvSpPr>
          <p:nvPr>
            <p:ph type="dt" sz="half" idx="10"/>
          </p:nvPr>
        </p:nvSpPr>
        <p:spPr/>
        <p:txBody>
          <a:bodyPr/>
          <a:lstStyle>
            <a:lvl1pPr>
              <a:defRPr/>
            </a:lvl1pPr>
          </a:lstStyle>
          <a:p>
            <a:fld id="{A4768982-722A-4431-BFE9-677236B8D3F1}" type="datetime1">
              <a:rPr lang="en-US" altLang="en-US"/>
              <a:pPr/>
              <a:t>10/13/2022</a:t>
            </a:fld>
            <a:endParaRPr lang="en-US" altLang="en-US"/>
          </a:p>
        </p:txBody>
      </p:sp>
      <p:sp>
        <p:nvSpPr>
          <p:cNvPr id="6" name="Footer Placeholder 4">
            <a:extLst>
              <a:ext uri="{FF2B5EF4-FFF2-40B4-BE49-F238E27FC236}">
                <a16:creationId xmlns:a16="http://schemas.microsoft.com/office/drawing/2014/main" xmlns="" id="{6F17949A-3891-FE81-3908-3B33647054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E209439-D99E-9DDF-5E97-44C49C56C930}"/>
              </a:ext>
            </a:extLst>
          </p:cNvPr>
          <p:cNvSpPr>
            <a:spLocks noGrp="1"/>
          </p:cNvSpPr>
          <p:nvPr>
            <p:ph type="sldNum" sz="quarter" idx="12"/>
          </p:nvPr>
        </p:nvSpPr>
        <p:spPr/>
        <p:txBody>
          <a:bodyPr/>
          <a:lstStyle>
            <a:lvl1pPr>
              <a:defRPr/>
            </a:lvl1pPr>
          </a:lstStyle>
          <a:p>
            <a:fld id="{CF9C030C-4DC5-4885-8AD3-42DF15E1B064}" type="slidenum">
              <a:rPr lang="en-US" altLang="en-US"/>
              <a:pPr/>
              <a:t>‹#›</a:t>
            </a:fld>
            <a:endParaRPr lang="en-US" altLang="en-US"/>
          </a:p>
        </p:txBody>
      </p:sp>
    </p:spTree>
    <p:extLst>
      <p:ext uri="{BB962C8B-B14F-4D97-AF65-F5344CB8AC3E}">
        <p14:creationId xmlns:p14="http://schemas.microsoft.com/office/powerpoint/2010/main" xmlns="" val="48379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B6526ED-CF55-0C6D-11B2-9D2CD9314111}"/>
              </a:ext>
            </a:extLst>
          </p:cNvPr>
          <p:cNvSpPr>
            <a:spLocks noGrp="1"/>
          </p:cNvSpPr>
          <p:nvPr>
            <p:ph type="dt" sz="half" idx="10"/>
          </p:nvPr>
        </p:nvSpPr>
        <p:spPr/>
        <p:txBody>
          <a:bodyPr/>
          <a:lstStyle>
            <a:lvl1pPr>
              <a:defRPr/>
            </a:lvl1pPr>
          </a:lstStyle>
          <a:p>
            <a:fld id="{E0E6CDBA-A624-4EC3-AAD1-CB06FD7E5724}" type="datetime1">
              <a:rPr lang="en-US" altLang="en-US"/>
              <a:pPr/>
              <a:t>10/13/2022</a:t>
            </a:fld>
            <a:endParaRPr lang="en-US" altLang="en-US"/>
          </a:p>
        </p:txBody>
      </p:sp>
      <p:sp>
        <p:nvSpPr>
          <p:cNvPr id="6" name="Footer Placeholder 4">
            <a:extLst>
              <a:ext uri="{FF2B5EF4-FFF2-40B4-BE49-F238E27FC236}">
                <a16:creationId xmlns:a16="http://schemas.microsoft.com/office/drawing/2014/main" xmlns="" id="{43C73D43-0F82-2058-1BB6-6CC6CAC322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9C1D4DA-1073-BEE7-2467-1DE8FCE10E56}"/>
              </a:ext>
            </a:extLst>
          </p:cNvPr>
          <p:cNvSpPr>
            <a:spLocks noGrp="1"/>
          </p:cNvSpPr>
          <p:nvPr>
            <p:ph type="sldNum" sz="quarter" idx="12"/>
          </p:nvPr>
        </p:nvSpPr>
        <p:spPr/>
        <p:txBody>
          <a:bodyPr/>
          <a:lstStyle>
            <a:lvl1pPr>
              <a:defRPr/>
            </a:lvl1pPr>
          </a:lstStyle>
          <a:p>
            <a:fld id="{B394F22D-9BDA-4DAA-926F-293CE79BF04D}" type="slidenum">
              <a:rPr lang="en-US" altLang="en-US"/>
              <a:pPr/>
              <a:t>‹#›</a:t>
            </a:fld>
            <a:endParaRPr lang="en-US" altLang="en-US"/>
          </a:p>
        </p:txBody>
      </p:sp>
    </p:spTree>
    <p:extLst>
      <p:ext uri="{BB962C8B-B14F-4D97-AF65-F5344CB8AC3E}">
        <p14:creationId xmlns:p14="http://schemas.microsoft.com/office/powerpoint/2010/main" xmlns="" val="46592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83E02BE-7E70-9183-7C9E-B9C7F2B7B70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6CE442AF-619D-87BC-DD0F-C9917BB5DA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54BD9B22-220B-EBEE-D721-1C4599D983F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1D591E5-B64F-49C0-A700-6DBB4A00B61C}"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01EE2543-1020-9E04-8255-9C818ACB30E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6B3ECC7A-6A5B-F0CD-46C2-750442E8819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0626EA6-105A-4208-A629-4C9229E917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xmlns="" id="{32BD73A3-2B8F-8C88-6EBC-7E9B7929ACF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xmlns="" id="{6243971C-7CD4-DF6A-B415-7BA4144A9F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AC03A40-D12E-9D67-4273-B198EC17C33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548E536-5F1F-441A-AE78-4EE133BF9AFD}" type="datetime1">
              <a:rPr lang="en-US" altLang="en-US"/>
              <a:pPr/>
              <a:t>10/13/2022</a:t>
            </a:fld>
            <a:endParaRPr lang="en-US" altLang="en-US"/>
          </a:p>
        </p:txBody>
      </p:sp>
      <p:sp>
        <p:nvSpPr>
          <p:cNvPr id="5" name="Footer Placeholder 4">
            <a:extLst>
              <a:ext uri="{FF2B5EF4-FFF2-40B4-BE49-F238E27FC236}">
                <a16:creationId xmlns:a16="http://schemas.microsoft.com/office/drawing/2014/main" xmlns="" id="{71D8B443-8B84-EA98-ED45-6D5E13B0464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r>
              <a:rPr lang="en-US"/>
              <a:t>DoT 1st Quarter Performance Information</a:t>
            </a:r>
          </a:p>
        </p:txBody>
      </p:sp>
      <p:sp>
        <p:nvSpPr>
          <p:cNvPr id="6" name="Slide Number Placeholder 5">
            <a:extLst>
              <a:ext uri="{FF2B5EF4-FFF2-40B4-BE49-F238E27FC236}">
                <a16:creationId xmlns:a16="http://schemas.microsoft.com/office/drawing/2014/main" xmlns="" id="{395B4A8A-947E-1F9C-F6C1-B8736E049F6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3249A73-0B27-4339-B4DE-8DBBC572D0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a:extLst>
              <a:ext uri="{FF2B5EF4-FFF2-40B4-BE49-F238E27FC236}">
                <a16:creationId xmlns:a16="http://schemas.microsoft.com/office/drawing/2014/main" xmlns="" id="{2319F18B-FC68-DECC-0FD5-5109CF5A65B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Text Placeholder 2">
            <a:extLst>
              <a:ext uri="{FF2B5EF4-FFF2-40B4-BE49-F238E27FC236}">
                <a16:creationId xmlns:a16="http://schemas.microsoft.com/office/drawing/2014/main" xmlns="" id="{E80D1EEE-08F5-1319-A3E3-85FEC2DA834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FD50CD0B-0511-0AF2-CAFC-1680AEC975B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24CF8723-070C-B50B-E769-61E6802095F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2EF3BFCA-EF4E-C4AC-D467-5D251871C67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A4B47A2-A321-4A52-A786-DBF02DF292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a:extLst>
              <a:ext uri="{FF2B5EF4-FFF2-40B4-BE49-F238E27FC236}">
                <a16:creationId xmlns:a16="http://schemas.microsoft.com/office/drawing/2014/main" xmlns="" id="{39324D3A-90D0-26B3-FA0A-A4CE13D6862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Text Placeholder 2">
            <a:extLst>
              <a:ext uri="{FF2B5EF4-FFF2-40B4-BE49-F238E27FC236}">
                <a16:creationId xmlns:a16="http://schemas.microsoft.com/office/drawing/2014/main" xmlns="" id="{F0D55820-1E8E-BDB0-6C67-6E35266ED44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8631D98-450D-9F11-E780-B3FBD5D2C99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7CF3CC1F-67AA-F6C8-41B2-33C2260691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D20D9A62-839C-A0D9-958D-E01308263A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FBAF0FE-3EB1-46CC-A65A-1A47FFDA2C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2" r:id="rId1"/>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Placeholder 1">
            <a:extLst>
              <a:ext uri="{FF2B5EF4-FFF2-40B4-BE49-F238E27FC236}">
                <a16:creationId xmlns:a16="http://schemas.microsoft.com/office/drawing/2014/main" xmlns="" id="{4AFD6F86-C651-272F-F5C1-30559FFDE63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23" name="Text Placeholder 2">
            <a:extLst>
              <a:ext uri="{FF2B5EF4-FFF2-40B4-BE49-F238E27FC236}">
                <a16:creationId xmlns:a16="http://schemas.microsoft.com/office/drawing/2014/main" xmlns="" id="{0C46D948-3F64-39E0-8B7F-4B2BC39236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6404FAC-C14E-6DB2-54E7-67822E614E9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E5307E7B-C213-D09F-4CB1-AAE786793A4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1</a:t>
            </a:r>
          </a:p>
        </p:txBody>
      </p:sp>
      <p:sp>
        <p:nvSpPr>
          <p:cNvPr id="6" name="Slide Number Placeholder 5">
            <a:extLst>
              <a:ext uri="{FF2B5EF4-FFF2-40B4-BE49-F238E27FC236}">
                <a16:creationId xmlns:a16="http://schemas.microsoft.com/office/drawing/2014/main" xmlns="" id="{9EF3F1D1-2523-DEAE-C25C-820C2BF259A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E0B3A3A-1A44-43BA-BD27-BACC86BF813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3" r:id="rId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A7368B44-8C2A-5B9B-1BA9-2DA52747F191}"/>
              </a:ext>
            </a:extLst>
          </p:cNvPr>
          <p:cNvSpPr>
            <a:spLocks noGrp="1"/>
          </p:cNvSpPr>
          <p:nvPr>
            <p:ph type="subTitle" idx="1"/>
          </p:nvPr>
        </p:nvSpPr>
        <p:spPr>
          <a:xfrm>
            <a:off x="2241550" y="5186363"/>
            <a:ext cx="6711950" cy="1347787"/>
          </a:xfrm>
        </p:spPr>
        <p:txBody>
          <a:bodyPr rtlCol="0"/>
          <a:lstStyle/>
          <a:p>
            <a:pPr algn="l" eaLnBrk="1" fontAlgn="auto" hangingPunct="1">
              <a:spcAft>
                <a:spcPts val="0"/>
              </a:spcAft>
              <a:defRPr/>
            </a:pPr>
            <a:endParaRPr lang="en-ZA" sz="1400" dirty="0">
              <a:ea typeface="+mn-ea"/>
            </a:endParaRPr>
          </a:p>
          <a:p>
            <a:pPr algn="ctr" eaLnBrk="1" fontAlgn="auto" hangingPunct="1">
              <a:spcAft>
                <a:spcPts val="0"/>
              </a:spcAft>
              <a:defRPr/>
            </a:pPr>
            <a:r>
              <a:rPr lang="en-US" sz="1400" b="1" dirty="0">
                <a:ea typeface="+mn-ea"/>
              </a:rPr>
              <a:t>Department of Transport (DoT) annual REPORT 2021/22 </a:t>
            </a:r>
          </a:p>
          <a:p>
            <a:pPr algn="ctr" eaLnBrk="1" fontAlgn="auto" hangingPunct="1">
              <a:spcAft>
                <a:spcPts val="0"/>
              </a:spcAft>
              <a:defRPr/>
            </a:pPr>
            <a:endParaRPr lang="en-US" sz="1400" b="1" dirty="0">
              <a:ea typeface="+mn-ea"/>
            </a:endParaRPr>
          </a:p>
          <a:p>
            <a:pPr algn="ctr" eaLnBrk="1" fontAlgn="auto" hangingPunct="1">
              <a:spcAft>
                <a:spcPts val="0"/>
              </a:spcAft>
              <a:defRPr/>
            </a:pPr>
            <a:endParaRPr lang="en-US" sz="1400" b="1" dirty="0">
              <a:ea typeface="+mn-ea"/>
            </a:endParaRPr>
          </a:p>
          <a:p>
            <a:pPr algn="l" eaLnBrk="1" fontAlgn="auto" hangingPunct="1">
              <a:spcAft>
                <a:spcPts val="0"/>
              </a:spcAft>
              <a:defRPr/>
            </a:pPr>
            <a:endParaRPr lang="en-US" sz="1400" dirty="0">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B245D-E524-403B-80A9-93221C48BAD6}"/>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schemeClr val="tx1"/>
                </a:solidFill>
              </a:rPr>
              <a:t>Office</a:t>
            </a:r>
            <a:r>
              <a:rPr sz="2400" b="1"/>
              <a:t> </a:t>
            </a:r>
            <a:r>
              <a:rPr sz="2400" b="1">
                <a:solidFill>
                  <a:schemeClr val="tx1"/>
                </a:solidFill>
              </a:rPr>
              <a:t>of the Director-General (ODG)</a:t>
            </a:r>
          </a:p>
        </p:txBody>
      </p:sp>
      <p:sp>
        <p:nvSpPr>
          <p:cNvPr id="3" name="Content Placeholder 2">
            <a:extLst>
              <a:ext uri="{FF2B5EF4-FFF2-40B4-BE49-F238E27FC236}">
                <a16:creationId xmlns:a16="http://schemas.microsoft.com/office/drawing/2014/main" xmlns="" id="{D1A96A7D-54F4-2183-2DE8-A5C498CDADE2}"/>
              </a:ext>
            </a:extLst>
          </p:cNvPr>
          <p:cNvSpPr>
            <a:spLocks noGrp="1"/>
          </p:cNvSpPr>
          <p:nvPr>
            <p:ph sz="half" idx="1"/>
          </p:nvPr>
        </p:nvSpPr>
        <p:spPr>
          <a:xfrm>
            <a:off x="468313" y="990600"/>
            <a:ext cx="8393112" cy="4954588"/>
          </a:xfrm>
        </p:spPr>
        <p:txBody>
          <a:bodyPr rtlCol="0">
            <a:noAutofit/>
          </a:bodyPr>
          <a:lstStyle/>
          <a:p>
            <a:pPr algn="just" defTabSz="457200" eaLnBrk="1" fontAlgn="auto" hangingPunct="1">
              <a:lnSpc>
                <a:spcPct val="130000"/>
              </a:lnSpc>
              <a:spcAft>
                <a:spcPts val="0"/>
              </a:spcAft>
              <a:defRPr/>
            </a:pPr>
            <a:r>
              <a:rPr lang="en-ZA" sz="1600" b="1" dirty="0">
                <a:solidFill>
                  <a:prstClr val="black"/>
                </a:solidFill>
                <a:latin typeface="Arial"/>
                <a:ea typeface="Calibri" panose="020F0502020204030204" pitchFamily="34" charset="0"/>
                <a:cs typeface="Arial"/>
              </a:rPr>
              <a:t>Percentage responses to Parliament Questions: </a:t>
            </a:r>
            <a:r>
              <a:rPr lang="en-ZA" sz="1600" dirty="0">
                <a:solidFill>
                  <a:prstClr val="black"/>
                </a:solidFill>
                <a:latin typeface="Arial"/>
                <a:ea typeface="Calibri" panose="020F0502020204030204" pitchFamily="34" charset="0"/>
                <a:cs typeface="Arial"/>
              </a:rPr>
              <a:t>Overall response rate of 97% recorded. </a:t>
            </a:r>
          </a:p>
          <a:p>
            <a:pPr algn="just" defTabSz="457200" eaLnBrk="1" fontAlgn="auto" hangingPunct="1">
              <a:lnSpc>
                <a:spcPct val="130000"/>
              </a:lnSpc>
              <a:spcAft>
                <a:spcPts val="0"/>
              </a:spcAft>
              <a:defRPr/>
            </a:pPr>
            <a:endParaRPr lang="en-ZA" sz="800" dirty="0">
              <a:solidFill>
                <a:prstClr val="black"/>
              </a:solidFill>
              <a:latin typeface="Arial"/>
              <a:ea typeface="Calibri" panose="020F0502020204030204" pitchFamily="34" charset="0"/>
              <a:cs typeface="Arial"/>
            </a:endParaRPr>
          </a:p>
          <a:p>
            <a:pPr algn="just" defTabSz="457200" eaLnBrk="1" fontAlgn="auto" hangingPunct="1">
              <a:lnSpc>
                <a:spcPct val="130000"/>
              </a:lnSpc>
              <a:spcAft>
                <a:spcPts val="0"/>
              </a:spcAft>
              <a:defRPr/>
            </a:pPr>
            <a:r>
              <a:rPr lang="en-ZA" sz="1400" b="1" dirty="0">
                <a:solidFill>
                  <a:prstClr val="black"/>
                </a:solidFill>
                <a:latin typeface="Arial"/>
                <a:ea typeface="Calibri" panose="020F0502020204030204" pitchFamily="34" charset="0"/>
                <a:cs typeface="Arial"/>
              </a:rPr>
              <a:t>National Assembly</a:t>
            </a:r>
            <a:endParaRPr lang="en-ZA" sz="1400" b="1" dirty="0">
              <a:solidFill>
                <a:prstClr val="black"/>
              </a:solidFill>
              <a:latin typeface="Arial"/>
              <a:ea typeface="Arial"/>
              <a:cs typeface="+mn-cs"/>
            </a:endParaRPr>
          </a:p>
          <a:p>
            <a:pPr algn="just" defTabSz="457200" eaLnBrk="1" fontAlgn="auto" hangingPunct="1">
              <a:lnSpc>
                <a:spcPct val="130000"/>
              </a:lnSpc>
              <a:spcAft>
                <a:spcPts val="0"/>
              </a:spcAft>
              <a:defRPr/>
            </a:pPr>
            <a:endParaRPr lang="en-ZA" sz="800" b="1" dirty="0">
              <a:solidFill>
                <a:prstClr val="black"/>
              </a:solidFill>
              <a:latin typeface="Arial"/>
              <a:ea typeface="Arial"/>
              <a:cs typeface="+mn-cs"/>
            </a:endParaRPr>
          </a:p>
          <a:p>
            <a:pPr marL="285750" indent="-285750" algn="just" defTabSz="457200" eaLnBrk="1" fontAlgn="auto" hangingPunct="1">
              <a:lnSpc>
                <a:spcPct val="130000"/>
              </a:lnSpc>
              <a:spcAft>
                <a:spcPts val="0"/>
              </a:spcAft>
              <a:buFont typeface="Arial"/>
              <a:buChar char="•"/>
              <a:defRPr/>
            </a:pPr>
            <a:r>
              <a:rPr lang="en-ZA" sz="1400" dirty="0">
                <a:solidFill>
                  <a:prstClr val="black"/>
                </a:solidFill>
                <a:latin typeface="Arial"/>
                <a:ea typeface="Calibri" panose="020F0502020204030204" pitchFamily="34" charset="0"/>
                <a:cs typeface="Arial"/>
              </a:rPr>
              <a:t>107 questions received (97 written and 10 oral); </a:t>
            </a:r>
          </a:p>
          <a:p>
            <a:pPr marL="285750" indent="-285750" algn="just" defTabSz="457200" eaLnBrk="1" fontAlgn="auto" hangingPunct="1">
              <a:lnSpc>
                <a:spcPct val="130000"/>
              </a:lnSpc>
              <a:spcAft>
                <a:spcPts val="0"/>
              </a:spcAft>
              <a:buFont typeface="Arial"/>
              <a:buChar char="•"/>
              <a:defRPr/>
            </a:pPr>
            <a:r>
              <a:rPr lang="en-ZA" sz="1400" dirty="0">
                <a:solidFill>
                  <a:prstClr val="black"/>
                </a:solidFill>
                <a:latin typeface="Arial"/>
                <a:ea typeface="Calibri" panose="020F0502020204030204" pitchFamily="34" charset="0"/>
                <a:cs typeface="Arial"/>
              </a:rPr>
              <a:t>104 questions responded to. </a:t>
            </a:r>
          </a:p>
          <a:p>
            <a:pPr marL="285750" indent="-285750" algn="just" defTabSz="457200" eaLnBrk="1" fontAlgn="auto" hangingPunct="1">
              <a:lnSpc>
                <a:spcPct val="130000"/>
              </a:lnSpc>
              <a:spcAft>
                <a:spcPts val="0"/>
              </a:spcAft>
              <a:buFont typeface="Arial"/>
              <a:buChar char="•"/>
              <a:defRPr/>
            </a:pPr>
            <a:r>
              <a:rPr lang="en-ZA" sz="1400" dirty="0">
                <a:solidFill>
                  <a:prstClr val="black"/>
                </a:solidFill>
                <a:latin typeface="Arial"/>
                <a:ea typeface="Calibri" panose="020F0502020204030204" pitchFamily="34" charset="0"/>
                <a:cs typeface="Arial"/>
              </a:rPr>
              <a:t>Three (03) questions not answered.</a:t>
            </a:r>
          </a:p>
          <a:p>
            <a:pPr marL="285750" indent="-285750" algn="just" defTabSz="457200" eaLnBrk="1" fontAlgn="auto" hangingPunct="1">
              <a:lnSpc>
                <a:spcPct val="130000"/>
              </a:lnSpc>
              <a:spcAft>
                <a:spcPts val="0"/>
              </a:spcAft>
              <a:buFont typeface="Arial"/>
              <a:buChar char="•"/>
              <a:defRPr/>
            </a:pPr>
            <a:r>
              <a:rPr lang="en-ZA" sz="1400" dirty="0">
                <a:solidFill>
                  <a:prstClr val="black"/>
                </a:solidFill>
                <a:latin typeface="Arial"/>
                <a:ea typeface="Calibri" panose="020F0502020204030204" pitchFamily="34" charset="0"/>
                <a:cs typeface="Arial"/>
              </a:rPr>
              <a:t>97% response rate to National Assembly questions.</a:t>
            </a:r>
          </a:p>
          <a:p>
            <a:pPr algn="just" defTabSz="457200" eaLnBrk="1" fontAlgn="auto" hangingPunct="1">
              <a:lnSpc>
                <a:spcPct val="130000"/>
              </a:lnSpc>
              <a:spcAft>
                <a:spcPts val="0"/>
              </a:spcAft>
              <a:defRPr/>
            </a:pPr>
            <a:endParaRPr lang="en-ZA" sz="800" dirty="0">
              <a:solidFill>
                <a:prstClr val="black"/>
              </a:solidFill>
              <a:latin typeface="Arial"/>
              <a:ea typeface="Calibri" panose="020F0502020204030204" pitchFamily="34" charset="0"/>
              <a:cs typeface="Arial"/>
            </a:endParaRPr>
          </a:p>
          <a:p>
            <a:pPr algn="just" defTabSz="457200" eaLnBrk="1" fontAlgn="auto" hangingPunct="1">
              <a:lnSpc>
                <a:spcPct val="130000"/>
              </a:lnSpc>
              <a:spcAft>
                <a:spcPts val="0"/>
              </a:spcAft>
              <a:defRPr/>
            </a:pPr>
            <a:r>
              <a:rPr lang="en-ZA" sz="1400" b="1" dirty="0">
                <a:solidFill>
                  <a:prstClr val="black"/>
                </a:solidFill>
                <a:latin typeface="Arial"/>
                <a:ea typeface="Calibri" panose="020F0502020204030204" pitchFamily="34" charset="0"/>
                <a:cs typeface="Arial"/>
              </a:rPr>
              <a:t>National Council of Provinces (NCOP)</a:t>
            </a:r>
          </a:p>
          <a:p>
            <a:pPr algn="just" defTabSz="457200" eaLnBrk="1" fontAlgn="auto" hangingPunct="1">
              <a:lnSpc>
                <a:spcPct val="130000"/>
              </a:lnSpc>
              <a:spcAft>
                <a:spcPts val="0"/>
              </a:spcAft>
              <a:defRPr/>
            </a:pPr>
            <a:endParaRPr lang="en-ZA" sz="800" b="1" dirty="0">
              <a:solidFill>
                <a:prstClr val="black"/>
              </a:solidFill>
              <a:latin typeface="Arial"/>
              <a:ea typeface="Calibri" panose="020F0502020204030204" pitchFamily="34" charset="0"/>
              <a:cs typeface="Arial"/>
            </a:endParaRPr>
          </a:p>
          <a:p>
            <a:pPr marL="285750" indent="-285750" algn="just" defTabSz="457200" eaLnBrk="1" fontAlgn="auto" hangingPunct="1">
              <a:lnSpc>
                <a:spcPct val="130000"/>
              </a:lnSpc>
              <a:spcAft>
                <a:spcPts val="0"/>
              </a:spcAft>
              <a:buFont typeface="Arial"/>
              <a:buChar char="•"/>
              <a:defRPr/>
            </a:pPr>
            <a:r>
              <a:rPr lang="en-ZA" sz="1400" dirty="0">
                <a:solidFill>
                  <a:prstClr val="black"/>
                </a:solidFill>
                <a:latin typeface="Arial"/>
                <a:ea typeface="Calibri" panose="020F0502020204030204" pitchFamily="34" charset="0"/>
                <a:cs typeface="Arial"/>
              </a:rPr>
              <a:t>47 questions received;</a:t>
            </a:r>
          </a:p>
          <a:p>
            <a:pPr marL="285750" indent="-285750" algn="just" defTabSz="457200" eaLnBrk="1" fontAlgn="auto" hangingPunct="1">
              <a:lnSpc>
                <a:spcPct val="130000"/>
              </a:lnSpc>
              <a:spcAft>
                <a:spcPts val="0"/>
              </a:spcAft>
              <a:buFont typeface="Arial"/>
              <a:buChar char="•"/>
              <a:defRPr/>
            </a:pPr>
            <a:r>
              <a:rPr lang="en-ZA" sz="1400" dirty="0">
                <a:solidFill>
                  <a:prstClr val="black"/>
                </a:solidFill>
                <a:latin typeface="Arial"/>
                <a:ea typeface="Calibri" panose="020F0502020204030204" pitchFamily="34" charset="0"/>
                <a:cs typeface="Arial"/>
              </a:rPr>
              <a:t>46 questions responded to. </a:t>
            </a:r>
          </a:p>
          <a:p>
            <a:pPr marL="285750" indent="-285750" algn="just" defTabSz="457200" eaLnBrk="1" fontAlgn="auto" hangingPunct="1">
              <a:lnSpc>
                <a:spcPct val="130000"/>
              </a:lnSpc>
              <a:spcAft>
                <a:spcPts val="0"/>
              </a:spcAft>
              <a:buFont typeface="Arial"/>
              <a:buChar char="•"/>
              <a:defRPr/>
            </a:pPr>
            <a:r>
              <a:rPr lang="en-ZA" sz="1400" dirty="0">
                <a:solidFill>
                  <a:prstClr val="black"/>
                </a:solidFill>
                <a:latin typeface="Arial"/>
                <a:ea typeface="Calibri" panose="020F0502020204030204" pitchFamily="34" charset="0"/>
                <a:cs typeface="Arial"/>
              </a:rPr>
              <a:t>One (1) question not answered.</a:t>
            </a:r>
          </a:p>
          <a:p>
            <a:pPr marL="285750" indent="-285750" algn="just" defTabSz="457200" eaLnBrk="1" fontAlgn="auto" hangingPunct="1">
              <a:lnSpc>
                <a:spcPct val="130000"/>
              </a:lnSpc>
              <a:spcAft>
                <a:spcPts val="0"/>
              </a:spcAft>
              <a:buFont typeface="Arial"/>
              <a:buChar char="•"/>
              <a:defRPr/>
            </a:pPr>
            <a:r>
              <a:rPr lang="en-ZA" sz="1400" dirty="0">
                <a:solidFill>
                  <a:prstClr val="black"/>
                </a:solidFill>
                <a:latin typeface="Arial"/>
                <a:ea typeface="Calibri" panose="020F0502020204030204" pitchFamily="34" charset="0"/>
                <a:cs typeface="Arial"/>
              </a:rPr>
              <a:t>98% response rate to the NCOP questions.</a:t>
            </a:r>
          </a:p>
        </p:txBody>
      </p:sp>
      <p:sp>
        <p:nvSpPr>
          <p:cNvPr id="53251" name="Slide Number Placeholder 8">
            <a:extLst>
              <a:ext uri="{FF2B5EF4-FFF2-40B4-BE49-F238E27FC236}">
                <a16:creationId xmlns:a16="http://schemas.microsoft.com/office/drawing/2014/main" xmlns="" id="{5E9E760A-9342-A35A-5AE6-64530319438B}"/>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10</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2D4E22-B974-245E-630C-D16D30106904}"/>
              </a:ext>
            </a:extLst>
          </p:cNvPr>
          <p:cNvSpPr>
            <a:spLocks noGrp="1"/>
          </p:cNvSpPr>
          <p:nvPr>
            <p:ph type="title"/>
          </p:nvPr>
        </p:nvSpPr>
        <p:spPr>
          <a:xfrm>
            <a:off x="457200" y="144463"/>
            <a:ext cx="8229600" cy="698500"/>
          </a:xfrm>
        </p:spPr>
        <p:txBody>
          <a:bodyPr>
            <a:normAutofit fontScale="90000"/>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r>
              <a:rPr lang="en-GB" sz="1800" b="1">
                <a:solidFill>
                  <a:prstClr val="black">
                    <a:lumMod val="65000"/>
                    <a:lumOff val="35000"/>
                  </a:prstClr>
                </a:solidFill>
                <a:latin typeface="Arial" panose="020B0604020202020204" pitchFamily="34" charset="0"/>
                <a:ea typeface="Calibri" panose="020F0502020204030204" pitchFamily="34" charset="0"/>
              </a:rPr>
              <a:t>)</a:t>
            </a:r>
            <a:endParaRPr sz="1800"/>
          </a:p>
        </p:txBody>
      </p:sp>
      <p:graphicFrame>
        <p:nvGraphicFramePr>
          <p:cNvPr id="4" name="Content Placeholder 3">
            <a:extLst>
              <a:ext uri="{FF2B5EF4-FFF2-40B4-BE49-F238E27FC236}">
                <a16:creationId xmlns:a16="http://schemas.microsoft.com/office/drawing/2014/main" xmlns="" id="{ECC23E57-150C-32CD-82CC-3993CC426513}"/>
              </a:ext>
            </a:extLst>
          </p:cNvPr>
          <p:cNvGraphicFramePr>
            <a:graphicFrameLocks noGrp="1"/>
          </p:cNvGraphicFramePr>
          <p:nvPr>
            <p:ph sz="half" idx="1"/>
          </p:nvPr>
        </p:nvGraphicFramePr>
        <p:xfrm>
          <a:off x="107950" y="1136650"/>
          <a:ext cx="8928100" cy="3567113"/>
        </p:xfrm>
        <a:graphic>
          <a:graphicData uri="http://schemas.openxmlformats.org/drawingml/2006/table">
            <a:tbl>
              <a:tblPr/>
              <a:tblGrid>
                <a:gridCol w="1204913">
                  <a:extLst>
                    <a:ext uri="{9D8B030D-6E8A-4147-A177-3AD203B41FA5}">
                      <a16:colId xmlns:a16="http://schemas.microsoft.com/office/drawing/2014/main" xmlns="" val="1940038388"/>
                    </a:ext>
                  </a:extLst>
                </a:gridCol>
                <a:gridCol w="1325562">
                  <a:extLst>
                    <a:ext uri="{9D8B030D-6E8A-4147-A177-3AD203B41FA5}">
                      <a16:colId xmlns:a16="http://schemas.microsoft.com/office/drawing/2014/main" xmlns="" val="1538020425"/>
                    </a:ext>
                  </a:extLst>
                </a:gridCol>
                <a:gridCol w="976313">
                  <a:extLst>
                    <a:ext uri="{9D8B030D-6E8A-4147-A177-3AD203B41FA5}">
                      <a16:colId xmlns:a16="http://schemas.microsoft.com/office/drawing/2014/main" xmlns="" val="3613934055"/>
                    </a:ext>
                  </a:extLst>
                </a:gridCol>
                <a:gridCol w="3438525">
                  <a:extLst>
                    <a:ext uri="{9D8B030D-6E8A-4147-A177-3AD203B41FA5}">
                      <a16:colId xmlns:a16="http://schemas.microsoft.com/office/drawing/2014/main" xmlns="" val="2531319554"/>
                    </a:ext>
                  </a:extLst>
                </a:gridCol>
                <a:gridCol w="1982787">
                  <a:extLst>
                    <a:ext uri="{9D8B030D-6E8A-4147-A177-3AD203B41FA5}">
                      <a16:colId xmlns:a16="http://schemas.microsoft.com/office/drawing/2014/main" xmlns="" val="4078170105"/>
                    </a:ext>
                  </a:extLst>
                </a:gridCol>
              </a:tblGrid>
              <a:tr h="4762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611426575"/>
                  </a:ext>
                </a:extLst>
              </a:tr>
              <a:tr h="30908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City of Tshwane</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R675 462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R348 327</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ZA"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Line 1A: WP6 (Capital Park Bridges) 100% complete; Wonderboom Intermodal Facility (Hector Peterson Station) - 93% complete.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ZA"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ZA"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IPTN vehicle fleet = Artic. 18+ meters bus: 4; 12-13 meters bus: 22.)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ZA"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ZA"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weekday passenger trips, 7 045</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ZA"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ZA"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Passengers per network vehicle per average weekday – 214 </a:t>
                      </a: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1809081"/>
                  </a:ext>
                </a:extLst>
              </a:tr>
            </a:tbl>
          </a:graphicData>
        </a:graphic>
      </p:graphicFrame>
      <p:sp>
        <p:nvSpPr>
          <p:cNvPr id="198678" name="TextBox 4">
            <a:extLst>
              <a:ext uri="{FF2B5EF4-FFF2-40B4-BE49-F238E27FC236}">
                <a16:creationId xmlns:a16="http://schemas.microsoft.com/office/drawing/2014/main" xmlns="" id="{AE244D94-0AC2-A331-D085-E0D437386141}"/>
              </a:ext>
            </a:extLst>
          </p:cNvPr>
          <p:cNvSpPr txBox="1">
            <a:spLocks noChangeArrowheads="1"/>
          </p:cNvSpPr>
          <p:nvPr/>
        </p:nvSpPr>
        <p:spPr bwMode="auto">
          <a:xfrm>
            <a:off x="6743700" y="5772150"/>
            <a:ext cx="2160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100</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F4D7D-187E-6BBA-01BF-6398A9DCAB3E}"/>
              </a:ext>
            </a:extLst>
          </p:cNvPr>
          <p:cNvSpPr>
            <a:spLocks noGrp="1"/>
          </p:cNvSpPr>
          <p:nvPr>
            <p:ph type="title"/>
          </p:nvPr>
        </p:nvSpPr>
        <p:spPr>
          <a:xfrm>
            <a:off x="457200" y="144463"/>
            <a:ext cx="8229600" cy="698500"/>
          </a:xfrm>
        </p:spPr>
        <p:txBody>
          <a:bodyPr>
            <a:normAutofit fontScale="90000"/>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r>
              <a:rPr lang="en-GB" sz="1800" b="1">
                <a:solidFill>
                  <a:prstClr val="black">
                    <a:lumMod val="65000"/>
                    <a:lumOff val="35000"/>
                  </a:prstClr>
                </a:solidFill>
                <a:latin typeface="Arial" panose="020B0604020202020204" pitchFamily="34" charset="0"/>
                <a:ea typeface="Calibri" panose="020F0502020204030204" pitchFamily="34" charset="0"/>
              </a:rPr>
              <a:t>)</a:t>
            </a:r>
            <a:endParaRPr sz="1800"/>
          </a:p>
        </p:txBody>
      </p:sp>
      <p:graphicFrame>
        <p:nvGraphicFramePr>
          <p:cNvPr id="4" name="Content Placeholder 3">
            <a:extLst>
              <a:ext uri="{FF2B5EF4-FFF2-40B4-BE49-F238E27FC236}">
                <a16:creationId xmlns:a16="http://schemas.microsoft.com/office/drawing/2014/main" xmlns="" id="{20F4E094-D03F-45A5-4E22-86DC212BC995}"/>
              </a:ext>
            </a:extLst>
          </p:cNvPr>
          <p:cNvGraphicFramePr>
            <a:graphicFrameLocks noGrp="1"/>
          </p:cNvGraphicFramePr>
          <p:nvPr>
            <p:ph sz="half" idx="1"/>
          </p:nvPr>
        </p:nvGraphicFramePr>
        <p:xfrm>
          <a:off x="117475" y="933450"/>
          <a:ext cx="8928100" cy="3565525"/>
        </p:xfrm>
        <a:graphic>
          <a:graphicData uri="http://schemas.openxmlformats.org/drawingml/2006/table">
            <a:tbl>
              <a:tblPr/>
              <a:tblGrid>
                <a:gridCol w="1204913">
                  <a:extLst>
                    <a:ext uri="{9D8B030D-6E8A-4147-A177-3AD203B41FA5}">
                      <a16:colId xmlns:a16="http://schemas.microsoft.com/office/drawing/2014/main" xmlns="" val="920527961"/>
                    </a:ext>
                  </a:extLst>
                </a:gridCol>
                <a:gridCol w="1325562">
                  <a:extLst>
                    <a:ext uri="{9D8B030D-6E8A-4147-A177-3AD203B41FA5}">
                      <a16:colId xmlns:a16="http://schemas.microsoft.com/office/drawing/2014/main" xmlns="" val="1105148653"/>
                    </a:ext>
                  </a:extLst>
                </a:gridCol>
                <a:gridCol w="976313">
                  <a:extLst>
                    <a:ext uri="{9D8B030D-6E8A-4147-A177-3AD203B41FA5}">
                      <a16:colId xmlns:a16="http://schemas.microsoft.com/office/drawing/2014/main" xmlns="" val="1169073138"/>
                    </a:ext>
                  </a:extLst>
                </a:gridCol>
                <a:gridCol w="3438525">
                  <a:extLst>
                    <a:ext uri="{9D8B030D-6E8A-4147-A177-3AD203B41FA5}">
                      <a16:colId xmlns:a16="http://schemas.microsoft.com/office/drawing/2014/main" xmlns="" val="4109807156"/>
                    </a:ext>
                  </a:extLst>
                </a:gridCol>
                <a:gridCol w="1982787">
                  <a:extLst>
                    <a:ext uri="{9D8B030D-6E8A-4147-A177-3AD203B41FA5}">
                      <a16:colId xmlns:a16="http://schemas.microsoft.com/office/drawing/2014/main" xmlns="" val="406636597"/>
                    </a:ext>
                  </a:extLst>
                </a:gridCol>
              </a:tblGrid>
              <a:tr h="4746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2637493177"/>
                  </a:ext>
                </a:extLst>
              </a:tr>
              <a:tr h="30908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City of Tshwane</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R675 462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R348 327</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ZA"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 total City-wide households within 500 meters of an IPTN service currently in operation - 2.1%.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ZA"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ZA"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quarterly percentage farebox coverage for direct operating costs – 7%</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ZA"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ZA"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quarterly (PTNG funds) percentage coverage for indirect operating costs - 58%.</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48046863"/>
                  </a:ext>
                </a:extLst>
              </a:tr>
            </a:tbl>
          </a:graphicData>
        </a:graphic>
      </p:graphicFrame>
      <p:sp>
        <p:nvSpPr>
          <p:cNvPr id="199702" name="TextBox 4">
            <a:extLst>
              <a:ext uri="{FF2B5EF4-FFF2-40B4-BE49-F238E27FC236}">
                <a16:creationId xmlns:a16="http://schemas.microsoft.com/office/drawing/2014/main" xmlns="" id="{A2198E42-C916-FE4E-7BAC-857E7555CFEB}"/>
              </a:ext>
            </a:extLst>
          </p:cNvPr>
          <p:cNvSpPr txBox="1">
            <a:spLocks noChangeArrowheads="1"/>
          </p:cNvSpPr>
          <p:nvPr/>
        </p:nvSpPr>
        <p:spPr bwMode="auto">
          <a:xfrm>
            <a:off x="6743700" y="5772150"/>
            <a:ext cx="2160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1E923-79E6-732D-AB4A-855FD6077F7E}"/>
              </a:ext>
            </a:extLst>
          </p:cNvPr>
          <p:cNvSpPr>
            <a:spLocks noGrp="1"/>
          </p:cNvSpPr>
          <p:nvPr>
            <p:ph type="title"/>
          </p:nvPr>
        </p:nvSpPr>
        <p:spPr>
          <a:xfrm>
            <a:off x="0" y="592138"/>
            <a:ext cx="8686800" cy="244475"/>
          </a:xfrm>
        </p:spPr>
        <p:txBody>
          <a:bodyPr>
            <a:normAutofit fontScale="90000"/>
          </a:bodyPr>
          <a:lstStyle/>
          <a:p>
            <a:pPr fontAlgn="auto">
              <a:spcAft>
                <a:spcPts val="0"/>
              </a:spcAft>
              <a:defRPr/>
            </a:pPr>
            <a:r>
              <a:rPr lang="en-GB" sz="2700" b="1">
                <a:solidFill>
                  <a:prstClr val="black"/>
                </a:solidFill>
                <a:latin typeface="Arial" panose="020B0604020202020204" pitchFamily="34" charset="0"/>
                <a:ea typeface="Times New Roman" panose="02020603050405020304" pitchFamily="18" charset="0"/>
              </a:rPr>
              <a:t>Conditional Grant 2: </a:t>
            </a:r>
            <a:r>
              <a:rPr lang="en-GB" sz="2700" b="1" i="1">
                <a:solidFill>
                  <a:prstClr val="black"/>
                </a:solidFill>
                <a:latin typeface="Arial" panose="020B0604020202020204" pitchFamily="34" charset="0"/>
                <a:ea typeface="Times New Roman" panose="02020603050405020304" pitchFamily="18" charset="0"/>
              </a:rPr>
              <a:t> </a:t>
            </a:r>
            <a:r>
              <a:rPr lang="en-GB" sz="2700" b="1">
                <a:solidFill>
                  <a:prstClr val="black"/>
                </a:solidFill>
                <a:latin typeface="Arial" panose="020B0604020202020204" pitchFamily="34" charset="0"/>
                <a:ea typeface="Times New Roman" panose="02020603050405020304" pitchFamily="18" charset="0"/>
              </a:rPr>
              <a:t>Provincial Road Maintenance Grant (PRMG)</a:t>
            </a:r>
            <a:r>
              <a:rPr sz="2800" b="1">
                <a:solidFill>
                  <a:prstClr val="black">
                    <a:lumMod val="65000"/>
                    <a:lumOff val="35000"/>
                  </a:prstClr>
                </a:solidFill>
                <a:latin typeface="Arial" panose="020B0604020202020204" pitchFamily="34" charset="0"/>
                <a:ea typeface="Times New Roman" panose="02020603050405020304" pitchFamily="18" charset="0"/>
              </a:rPr>
              <a:t/>
            </a:r>
            <a:br>
              <a:rPr sz="2800" b="1">
                <a:solidFill>
                  <a:prstClr val="black">
                    <a:lumMod val="65000"/>
                    <a:lumOff val="35000"/>
                  </a:prstClr>
                </a:solidFill>
                <a:latin typeface="Arial" panose="020B0604020202020204" pitchFamily="34" charset="0"/>
                <a:ea typeface="Times New Roman" panose="02020603050405020304" pitchFamily="18" charset="0"/>
              </a:rPr>
            </a:br>
            <a:r>
              <a:rPr sz="1800" b="1">
                <a:solidFill>
                  <a:schemeClr val="tx1"/>
                </a:solidFill>
                <a:latin typeface="Arial" panose="020B0604020202020204" pitchFamily="34" charset="0"/>
                <a:ea typeface="Times New Roman" panose="02020603050405020304" pitchFamily="18" charset="0"/>
              </a:rPr>
              <a:t>Actual Output Achieved</a:t>
            </a:r>
            <a:endParaRPr>
              <a:solidFill>
                <a:schemeClr val="tx1"/>
              </a:solidFill>
            </a:endParaRPr>
          </a:p>
        </p:txBody>
      </p:sp>
      <p:graphicFrame>
        <p:nvGraphicFramePr>
          <p:cNvPr id="4" name="Content Placeholder 3">
            <a:extLst>
              <a:ext uri="{FF2B5EF4-FFF2-40B4-BE49-F238E27FC236}">
                <a16:creationId xmlns:a16="http://schemas.microsoft.com/office/drawing/2014/main" xmlns="" id="{DA264719-97CD-C15D-3613-38E182CDD9A6}"/>
              </a:ext>
            </a:extLst>
          </p:cNvPr>
          <p:cNvGraphicFramePr>
            <a:graphicFrameLocks noGrp="1"/>
          </p:cNvGraphicFramePr>
          <p:nvPr>
            <p:ph sz="half" idx="1"/>
          </p:nvPr>
        </p:nvGraphicFramePr>
        <p:xfrm>
          <a:off x="217488" y="1350963"/>
          <a:ext cx="8755062" cy="4722812"/>
        </p:xfrm>
        <a:graphic>
          <a:graphicData uri="http://schemas.openxmlformats.org/drawingml/2006/table">
            <a:tbl>
              <a:tblPr/>
              <a:tblGrid>
                <a:gridCol w="4378325">
                  <a:extLst>
                    <a:ext uri="{9D8B030D-6E8A-4147-A177-3AD203B41FA5}">
                      <a16:colId xmlns:a16="http://schemas.microsoft.com/office/drawing/2014/main" xmlns="" val="1761740460"/>
                    </a:ext>
                  </a:extLst>
                </a:gridCol>
                <a:gridCol w="4376737">
                  <a:extLst>
                    <a:ext uri="{9D8B030D-6E8A-4147-A177-3AD203B41FA5}">
                      <a16:colId xmlns:a16="http://schemas.microsoft.com/office/drawing/2014/main" xmlns="" val="379846652"/>
                    </a:ext>
                  </a:extLst>
                </a:gridCol>
              </a:tblGrid>
              <a:tr h="641350">
                <a:tc>
                  <a:txBody>
                    <a:bodyPr/>
                    <a:lstStyle>
                      <a:lvl1pPr eaLnBrk="0" hangingPunct="0">
                        <a:spcBef>
                          <a:spcPct val="20000"/>
                        </a:spcBef>
                        <a:buFont typeface="Arial" panose="020B0604020202020204" pitchFamily="34" charset="0"/>
                        <a:tabLst>
                          <a:tab pos="179388" algn="l"/>
                          <a:tab pos="358775" algn="l"/>
                          <a:tab pos="539750"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79388" algn="l"/>
                          <a:tab pos="358775" algn="l"/>
                          <a:tab pos="53975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79388" algn="l"/>
                          <a:tab pos="358775" algn="l"/>
                          <a:tab pos="539750"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tab pos="179388" algn="l"/>
                          <a:tab pos="358775" algn="l"/>
                          <a:tab pos="539750" algn="l"/>
                        </a:tabLst>
                      </a:pPr>
                      <a:r>
                        <a:rPr kumimoji="0" lang="en-GB"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 of Km Paved Roads VCI conducted</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tabLst>
                          <a:tab pos="179388" algn="l"/>
                          <a:tab pos="358775" algn="l"/>
                          <a:tab pos="539750"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79388" algn="l"/>
                          <a:tab pos="358775" algn="l"/>
                          <a:tab pos="53975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79388" algn="l"/>
                          <a:tab pos="358775" algn="l"/>
                          <a:tab pos="539750"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tab pos="179388" algn="l"/>
                          <a:tab pos="358775" algn="l"/>
                          <a:tab pos="539750" algn="l"/>
                        </a:tabLst>
                      </a:pPr>
                      <a:r>
                        <a:rPr kumimoji="0" lang="en-GB"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 of Km un-Paved Roads VCI conducted</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4032135604"/>
                  </a:ext>
                </a:extLst>
              </a:tr>
              <a:tr h="476250">
                <a:tc>
                  <a:txBody>
                    <a:bodyPr/>
                    <a:lstStyle>
                      <a:lvl1pPr marL="285750" indent="-285750" eaLnBrk="0" hangingPunct="0">
                        <a:spcBef>
                          <a:spcPct val="20000"/>
                        </a:spcBef>
                        <a:buFont typeface="Arial" panose="020B0604020202020204" pitchFamily="34" charset="0"/>
                        <a:tabLst>
                          <a:tab pos="179388" algn="l"/>
                          <a:tab pos="358775" algn="l"/>
                          <a:tab pos="539750"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79388" algn="l"/>
                          <a:tab pos="358775" algn="l"/>
                          <a:tab pos="53975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79388" algn="l"/>
                          <a:tab pos="358775" algn="l"/>
                          <a:tab pos="539750"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tab pos="179388" algn="l"/>
                          <a:tab pos="358775" algn="l"/>
                          <a:tab pos="539750" algn="l"/>
                        </a:tabLst>
                      </a:pPr>
                      <a:r>
                        <a:rPr kumimoji="0" lang="en-GB"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37 021 km VCIs were conducted</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tabLst>
                          <a:tab pos="179388" algn="l"/>
                          <a:tab pos="358775" algn="l"/>
                          <a:tab pos="539750"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79388" algn="l"/>
                          <a:tab pos="358775" algn="l"/>
                          <a:tab pos="53975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79388" algn="l"/>
                          <a:tab pos="358775" algn="l"/>
                          <a:tab pos="539750"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tab pos="179388" algn="l"/>
                          <a:tab pos="358775" algn="l"/>
                          <a:tab pos="539750" algn="l"/>
                        </a:tabLst>
                      </a:pPr>
                      <a:r>
                        <a:rPr kumimoji="0" lang="en-GB"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57 561 km were conducted</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66888343"/>
                  </a:ext>
                </a:extLst>
              </a:tr>
              <a:tr h="433388">
                <a:tc>
                  <a:txBody>
                    <a:bodyPr/>
                    <a:lstStyle>
                      <a:lvl1pPr eaLnBrk="0" hangingPunct="0">
                        <a:spcBef>
                          <a:spcPct val="20000"/>
                        </a:spcBef>
                        <a:buFont typeface="Arial" panose="020B0604020202020204" pitchFamily="34" charset="0"/>
                        <a:tabLst>
                          <a:tab pos="179388" algn="l"/>
                          <a:tab pos="358775" algn="l"/>
                          <a:tab pos="539750"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79388" algn="l"/>
                          <a:tab pos="358775" algn="l"/>
                          <a:tab pos="53975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79388" algn="l"/>
                          <a:tab pos="358775" algn="l"/>
                          <a:tab pos="539750"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tabLst>
                          <a:tab pos="179388" algn="l"/>
                          <a:tab pos="358775" algn="l"/>
                          <a:tab pos="539750" algn="l"/>
                        </a:tabLs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tab pos="179388" algn="l"/>
                          <a:tab pos="358775" algn="l"/>
                          <a:tab pos="539750" algn="l"/>
                        </a:tabLst>
                      </a:pPr>
                      <a:r>
                        <a:rPr kumimoji="0" lang="en-GB"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Physical Indicators</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Social Indicators</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539009488"/>
                  </a:ext>
                </a:extLst>
              </a:tr>
              <a:tr h="3170238">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kilometers upgraded = 1 511</a:t>
                      </a: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None/>
                        <a:tabLst/>
                      </a:pPr>
                      <a:endParaRPr kumimoji="0" lang="en-US" alt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4 097 490 m² of roads were re-sealed</a:t>
                      </a: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None/>
                        <a:tabLst/>
                      </a:pP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5 366 km of roads were re-gravelled</a:t>
                      </a: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1 362 043 m² of roads were patched</a:t>
                      </a:r>
                      <a:endPar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 opportunities = 311 116</a:t>
                      </a: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None/>
                        <a:tabLst/>
                      </a:pPr>
                      <a:endParaRPr kumimoji="0" lang="en-US" alt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Full Time Equivalent = 76 619</a:t>
                      </a: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None/>
                        <a:tabLst/>
                      </a:pP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Number of work opportunities created for Women = 222 123</a:t>
                      </a: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None/>
                        <a:tabLst/>
                      </a:pP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Number of work opportunities created for Youth = 67 765</a:t>
                      </a: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None/>
                        <a:tabLst/>
                      </a:pPr>
                      <a:endParaRPr kumimoji="0" lang="en-US"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914400" rtl="0" eaLnBrk="1" fontAlgn="base" latinLnBrk="0" hangingPunct="1">
                        <a:lnSpc>
                          <a:spcPct val="130000"/>
                        </a:lnSpc>
                        <a:spcBef>
                          <a:spcPct val="0"/>
                        </a:spcBef>
                        <a:spcAft>
                          <a:spcPct val="0"/>
                        </a:spcAft>
                        <a:buClrTx/>
                        <a:buSzTx/>
                        <a:buFont typeface="Symbol" panose="05050102010706020507" pitchFamily="18" charset="2"/>
                        <a:buChar char=""/>
                        <a:tabLst/>
                      </a:pPr>
                      <a:r>
                        <a:rPr kumimoji="0" lang="en-GB"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Number of work opportunities created for Persons with Disabilities = 1 544</a:t>
                      </a:r>
                      <a:endPar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23877825"/>
                  </a:ext>
                </a:extLst>
              </a:tr>
            </a:tbl>
          </a:graphicData>
        </a:graphic>
      </p:graphicFrame>
      <p:sp>
        <p:nvSpPr>
          <p:cNvPr id="200723" name="TextBox 4">
            <a:extLst>
              <a:ext uri="{FF2B5EF4-FFF2-40B4-BE49-F238E27FC236}">
                <a16:creationId xmlns:a16="http://schemas.microsoft.com/office/drawing/2014/main" xmlns="" id="{E030DB33-A63C-ABB3-765A-AC8185B4D568}"/>
              </a:ext>
            </a:extLst>
          </p:cNvPr>
          <p:cNvSpPr txBox="1">
            <a:spLocks noChangeArrowheads="1"/>
          </p:cNvSpPr>
          <p:nvPr/>
        </p:nvSpPr>
        <p:spPr bwMode="auto">
          <a:xfrm>
            <a:off x="6659563" y="603091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102</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B25D9-95B2-89BC-5169-A4A881670CDB}"/>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schemeClr val="tx1"/>
                </a:solidFill>
                <a:latin typeface="Arial" panose="020B0604020202020204" pitchFamily="34" charset="0"/>
                <a:ea typeface="Calibri" panose="020F0502020204030204" pitchFamily="34" charset="0"/>
                <a:cs typeface="Arial" panose="020B0604020202020204" pitchFamily="34" charset="0"/>
              </a:rPr>
              <a:t>Conditional Grant 3: Rural Road Asset Management System (RRAMS)</a:t>
            </a:r>
            <a:endParaRPr sz="2400" b="1">
              <a:solidFill>
                <a:schemeClr val="tx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14A34F97-6BA9-B918-0429-572FC1333890}"/>
              </a:ext>
            </a:extLst>
          </p:cNvPr>
          <p:cNvGraphicFramePr>
            <a:graphicFrameLocks noGrp="1"/>
          </p:cNvGraphicFramePr>
          <p:nvPr>
            <p:ph sz="half" idx="1"/>
          </p:nvPr>
        </p:nvGraphicFramePr>
        <p:xfrm>
          <a:off x="265113" y="1046163"/>
          <a:ext cx="8626475" cy="4592637"/>
        </p:xfrm>
        <a:graphic>
          <a:graphicData uri="http://schemas.openxmlformats.org/drawingml/2006/table">
            <a:tbl>
              <a:tblPr/>
              <a:tblGrid>
                <a:gridCol w="1606550">
                  <a:extLst>
                    <a:ext uri="{9D8B030D-6E8A-4147-A177-3AD203B41FA5}">
                      <a16:colId xmlns:a16="http://schemas.microsoft.com/office/drawing/2014/main" xmlns="" val="2926168454"/>
                    </a:ext>
                  </a:extLst>
                </a:gridCol>
                <a:gridCol w="1582737">
                  <a:extLst>
                    <a:ext uri="{9D8B030D-6E8A-4147-A177-3AD203B41FA5}">
                      <a16:colId xmlns:a16="http://schemas.microsoft.com/office/drawing/2014/main" xmlns="" val="495516092"/>
                    </a:ext>
                  </a:extLst>
                </a:gridCol>
                <a:gridCol w="1538288">
                  <a:extLst>
                    <a:ext uri="{9D8B030D-6E8A-4147-A177-3AD203B41FA5}">
                      <a16:colId xmlns:a16="http://schemas.microsoft.com/office/drawing/2014/main" xmlns="" val="2709439695"/>
                    </a:ext>
                  </a:extLst>
                </a:gridCol>
                <a:gridCol w="1882775">
                  <a:extLst>
                    <a:ext uri="{9D8B030D-6E8A-4147-A177-3AD203B41FA5}">
                      <a16:colId xmlns:a16="http://schemas.microsoft.com/office/drawing/2014/main" xmlns="" val="3730214515"/>
                    </a:ext>
                  </a:extLst>
                </a:gridCol>
                <a:gridCol w="2016125">
                  <a:extLst>
                    <a:ext uri="{9D8B030D-6E8A-4147-A177-3AD203B41FA5}">
                      <a16:colId xmlns:a16="http://schemas.microsoft.com/office/drawing/2014/main" xmlns="" val="2619823411"/>
                    </a:ext>
                  </a:extLst>
                </a:gridCol>
              </a:tblGrid>
              <a:tr h="6556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2" marR="603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2" marR="603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2" marR="603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0342" marR="603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2" marR="603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369679357"/>
                  </a:ext>
                </a:extLst>
              </a:tr>
              <a:tr h="39370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44 District Municipalities have benefited from the grant in 2021/22 Medium Term Expenditure Framework (MTEF).</a:t>
                      </a:r>
                      <a:endPar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2" marR="603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R109 870 000</a:t>
                      </a:r>
                    </a:p>
                  </a:txBody>
                  <a:tcPr marL="60342" marR="603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R44 729 000</a:t>
                      </a:r>
                    </a:p>
                  </a:txBody>
                  <a:tcPr marL="60342" marR="603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Road condition data, structures and traffic data is available.  The RAMS data is being cleaned and updated.</a:t>
                      </a:r>
                    </a:p>
                  </a:txBody>
                  <a:tcPr marL="60342" marR="603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Municipalities spent an average of 41% of the funds that were transferred because of COVID-19 impact, which delayed procurement as well as implementation. </a:t>
                      </a: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It must be noted that the municipal financial year ends in June.</a:t>
                      </a:r>
                    </a:p>
                  </a:txBody>
                  <a:tcPr marL="60342" marR="603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63424385"/>
                  </a:ext>
                </a:extLst>
              </a:tr>
            </a:tbl>
          </a:graphicData>
        </a:graphic>
      </p:graphicFrame>
      <p:sp>
        <p:nvSpPr>
          <p:cNvPr id="201750" name="TextBox 4">
            <a:extLst>
              <a:ext uri="{FF2B5EF4-FFF2-40B4-BE49-F238E27FC236}">
                <a16:creationId xmlns:a16="http://schemas.microsoft.com/office/drawing/2014/main" xmlns="" id="{32E8F674-4251-F47B-90B1-071A24E09D16}"/>
              </a:ext>
            </a:extLst>
          </p:cNvPr>
          <p:cNvSpPr txBox="1">
            <a:spLocks noChangeArrowheads="1"/>
          </p:cNvSpPr>
          <p:nvPr/>
        </p:nvSpPr>
        <p:spPr bwMode="auto">
          <a:xfrm>
            <a:off x="6731000" y="5768975"/>
            <a:ext cx="21605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a:extLst>
              <a:ext uri="{FF2B5EF4-FFF2-40B4-BE49-F238E27FC236}">
                <a16:creationId xmlns:a16="http://schemas.microsoft.com/office/drawing/2014/main" xmlns="" id="{81C79966-5974-13C2-B33A-ED8F210E025C}"/>
              </a:ext>
            </a:extLst>
          </p:cNvPr>
          <p:cNvSpPr>
            <a:spLocks noGrp="1"/>
          </p:cNvSpPr>
          <p:nvPr>
            <p:ph type="title"/>
          </p:nvPr>
        </p:nvSpPr>
        <p:spPr>
          <a:xfrm>
            <a:off x="457200" y="25400"/>
            <a:ext cx="8229600" cy="912813"/>
          </a:xfrm>
        </p:spPr>
        <p:txBody>
          <a:bodyPr/>
          <a:lstStyle/>
          <a:p>
            <a:pPr>
              <a:spcBef>
                <a:spcPct val="0"/>
              </a:spcBef>
              <a:buFontTx/>
              <a:buNone/>
            </a:pPr>
            <a:r>
              <a:rPr lang="en-GB" altLang="en-US" sz="2400" b="1">
                <a:solidFill>
                  <a:schemeClr val="tx1"/>
                </a:solidFill>
                <a:latin typeface="Arial" panose="020B0604020202020204" pitchFamily="34" charset="0"/>
                <a:ea typeface="Times New Roman" panose="02020603050405020304" pitchFamily="18" charset="0"/>
              </a:rPr>
              <a:t>Conditional Grant 4: TRANSPORT OPERATIONS GRANT</a:t>
            </a:r>
            <a:endParaRPr altLang="en-US" sz="2400" b="1">
              <a:solidFill>
                <a:schemeClr val="tx1"/>
              </a:solidFill>
              <a:latin typeface="Arial" panose="020B0604020202020204" pitchFamily="34" charset="0"/>
              <a:ea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xmlns="" id="{38871B50-4549-F316-037A-D8ACD810101F}"/>
              </a:ext>
            </a:extLst>
          </p:cNvPr>
          <p:cNvGraphicFramePr>
            <a:graphicFrameLocks noGrp="1"/>
          </p:cNvGraphicFramePr>
          <p:nvPr>
            <p:ph sz="half" idx="1"/>
          </p:nvPr>
        </p:nvGraphicFramePr>
        <p:xfrm>
          <a:off x="111125" y="1214438"/>
          <a:ext cx="8875713" cy="4427537"/>
        </p:xfrm>
        <a:graphic>
          <a:graphicData uri="http://schemas.openxmlformats.org/drawingml/2006/table">
            <a:tbl>
              <a:tblPr/>
              <a:tblGrid>
                <a:gridCol w="1665288">
                  <a:extLst>
                    <a:ext uri="{9D8B030D-6E8A-4147-A177-3AD203B41FA5}">
                      <a16:colId xmlns:a16="http://schemas.microsoft.com/office/drawing/2014/main" xmlns="" val="2993382886"/>
                    </a:ext>
                  </a:extLst>
                </a:gridCol>
                <a:gridCol w="1539875">
                  <a:extLst>
                    <a:ext uri="{9D8B030D-6E8A-4147-A177-3AD203B41FA5}">
                      <a16:colId xmlns:a16="http://schemas.microsoft.com/office/drawing/2014/main" xmlns="" val="4226802086"/>
                    </a:ext>
                  </a:extLst>
                </a:gridCol>
                <a:gridCol w="1454150">
                  <a:extLst>
                    <a:ext uri="{9D8B030D-6E8A-4147-A177-3AD203B41FA5}">
                      <a16:colId xmlns:a16="http://schemas.microsoft.com/office/drawing/2014/main" xmlns="" val="380333963"/>
                    </a:ext>
                  </a:extLst>
                </a:gridCol>
                <a:gridCol w="2108200">
                  <a:extLst>
                    <a:ext uri="{9D8B030D-6E8A-4147-A177-3AD203B41FA5}">
                      <a16:colId xmlns:a16="http://schemas.microsoft.com/office/drawing/2014/main" xmlns="" val="1138384777"/>
                    </a:ext>
                  </a:extLst>
                </a:gridCol>
                <a:gridCol w="2108200">
                  <a:extLst>
                    <a:ext uri="{9D8B030D-6E8A-4147-A177-3AD203B41FA5}">
                      <a16:colId xmlns:a16="http://schemas.microsoft.com/office/drawing/2014/main" xmlns="" val="585834515"/>
                    </a:ext>
                  </a:extLst>
                </a:gridCol>
              </a:tblGrid>
              <a:tr h="6223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DEPARTMENT</a:t>
                      </a: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1165429976"/>
                  </a:ext>
                </a:extLst>
              </a:tr>
              <a:tr h="38052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Provincial Department of Transport</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R7.1 billion</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R6.5 billion</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routes subsidised - 120 157</a:t>
                      </a:r>
                    </a:p>
                    <a:p>
                      <a:pPr marL="171450" marR="0" lvl="0" indent="-1714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kilometres subsidised - 211 430 735</a:t>
                      </a:r>
                    </a:p>
                    <a:p>
                      <a:pPr marL="171450" marR="0" lvl="0" indent="-1714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ZA"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Number of trips subsidised - 5 416 290</a:t>
                      </a:r>
                      <a:endParaRPr kumimoji="0" lang="en-US"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Gauteng Province: </a:t>
                      </a:r>
                    </a:p>
                    <a:p>
                      <a:pPr marL="0" marR="0" lvl="0" indent="0" algn="l" defTabSz="914400" rtl="0" eaLnBrk="1" fontAlgn="base" latinLnBrk="0" hangingPunct="1">
                        <a:lnSpc>
                          <a:spcPct val="130000"/>
                        </a:lnSpc>
                        <a:spcBef>
                          <a:spcPct val="0"/>
                        </a:spcBef>
                        <a:spcAft>
                          <a:spcPct val="0"/>
                        </a:spcAft>
                        <a:buClrTx/>
                        <a:buSzTx/>
                        <a:buFontTx/>
                        <a:buNone/>
                        <a:tabLst/>
                      </a:pPr>
                      <a:endParaRPr kumimoji="0" lang="en-GB"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Four contracts not in operation</a:t>
                      </a:r>
                      <a:endParaRPr kumimoji="0" lang="en-US" altLang="en-US"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345" marR="603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87533004"/>
                  </a:ext>
                </a:extLst>
              </a:tr>
            </a:tbl>
          </a:graphicData>
        </a:graphic>
      </p:graphicFrame>
      <p:sp>
        <p:nvSpPr>
          <p:cNvPr id="202774" name="TextBox 4">
            <a:extLst>
              <a:ext uri="{FF2B5EF4-FFF2-40B4-BE49-F238E27FC236}">
                <a16:creationId xmlns:a16="http://schemas.microsoft.com/office/drawing/2014/main" xmlns="" id="{2F6599A0-F843-596B-6527-B9B322D77A0C}"/>
              </a:ext>
            </a:extLst>
          </p:cNvPr>
          <p:cNvSpPr txBox="1">
            <a:spLocks noChangeArrowheads="1"/>
          </p:cNvSpPr>
          <p:nvPr/>
        </p:nvSpPr>
        <p:spPr bwMode="auto">
          <a:xfrm>
            <a:off x="6659563" y="5757863"/>
            <a:ext cx="21605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C5F7869-6F39-4FDF-651E-30FDD09EADDA}"/>
              </a:ext>
            </a:extLst>
          </p:cNvPr>
          <p:cNvSpPr>
            <a:spLocks noGrp="1"/>
          </p:cNvSpPr>
          <p:nvPr>
            <p:ph sz="half" idx="1"/>
          </p:nvPr>
        </p:nvSpPr>
        <p:spPr>
          <a:xfrm>
            <a:off x="468313" y="1628775"/>
            <a:ext cx="8207375" cy="2879725"/>
          </a:xfrm>
        </p:spPr>
        <p:txBody>
          <a:bodyPr rtlCol="0"/>
          <a:lstStyle/>
          <a:p>
            <a:pPr eaLnBrk="1" fontAlgn="auto" hangingPunct="1">
              <a:spcAft>
                <a:spcPts val="0"/>
              </a:spcAft>
              <a:defRPr/>
            </a:pPr>
            <a:endParaRPr lang="en-ZA" dirty="0">
              <a:ea typeface="+mn-ea"/>
            </a:endParaRPr>
          </a:p>
          <a:p>
            <a:pPr eaLnBrk="1" fontAlgn="auto" hangingPunct="1">
              <a:spcAft>
                <a:spcPts val="0"/>
              </a:spcAft>
              <a:defRPr/>
            </a:pPr>
            <a:endParaRPr lang="en-ZA" dirty="0">
              <a:ea typeface="+mn-ea"/>
            </a:endParaRPr>
          </a:p>
          <a:p>
            <a:pPr eaLnBrk="1" fontAlgn="auto" hangingPunct="1">
              <a:spcAft>
                <a:spcPts val="0"/>
              </a:spcAft>
              <a:defRPr/>
            </a:pPr>
            <a:endParaRPr lang="en-ZA" dirty="0">
              <a:ea typeface="+mn-ea"/>
            </a:endParaRPr>
          </a:p>
          <a:p>
            <a:pPr marL="107950" algn="ctr">
              <a:defRPr/>
            </a:pPr>
            <a:r>
              <a:rPr lang="en-US" sz="3600" b="1" kern="0" dirty="0">
                <a:solidFill>
                  <a:srgbClr val="000000"/>
                </a:solidFill>
                <a:latin typeface="Arial" charset="0"/>
                <a:ea typeface="MS PGothic" charset="0"/>
              </a:rPr>
              <a:t>GOVERNANCE</a:t>
            </a:r>
          </a:p>
          <a:p>
            <a:pPr eaLnBrk="1" fontAlgn="auto" hangingPunct="1">
              <a:spcAft>
                <a:spcPts val="0"/>
              </a:spcAft>
              <a:defRPr/>
            </a:pPr>
            <a:endParaRPr lang="en-ZA" dirty="0">
              <a:ea typeface="+mn-ea"/>
            </a:endParaRPr>
          </a:p>
        </p:txBody>
      </p:sp>
      <p:sp>
        <p:nvSpPr>
          <p:cNvPr id="203778" name="Slide Number Placeholder 7">
            <a:extLst>
              <a:ext uri="{FF2B5EF4-FFF2-40B4-BE49-F238E27FC236}">
                <a16:creationId xmlns:a16="http://schemas.microsoft.com/office/drawing/2014/main" xmlns="" id="{C3384EA2-8E0F-9060-C7AE-01AF074495C2}"/>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ZA" altLang="en-US" sz="1200">
                <a:solidFill>
                  <a:srgbClr val="FFFFFF"/>
                </a:solidFill>
              </a:rPr>
              <a:t>15</a:t>
            </a:r>
            <a:endParaRPr lang="en-US" altLang="en-US" sz="1200">
              <a:solidFill>
                <a:srgbClr val="FFFFFF"/>
              </a:solidFill>
            </a:endParaRPr>
          </a:p>
        </p:txBody>
      </p:sp>
      <p:sp>
        <p:nvSpPr>
          <p:cNvPr id="203779" name="TextBox 1">
            <a:extLst>
              <a:ext uri="{FF2B5EF4-FFF2-40B4-BE49-F238E27FC236}">
                <a16:creationId xmlns:a16="http://schemas.microsoft.com/office/drawing/2014/main" xmlns="" id="{966A38C8-85FB-0808-22CC-45360C37D829}"/>
              </a:ext>
            </a:extLst>
          </p:cNvPr>
          <p:cNvSpPr txBox="1">
            <a:spLocks noChangeArrowheads="1"/>
          </p:cNvSpPr>
          <p:nvPr/>
        </p:nvSpPr>
        <p:spPr bwMode="auto">
          <a:xfrm>
            <a:off x="6734175" y="5997575"/>
            <a:ext cx="21605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201310-270A-983E-FE70-663DDBABF7CD}"/>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Risk Management</a:t>
            </a:r>
            <a:endParaRPr/>
          </a:p>
        </p:txBody>
      </p:sp>
      <p:sp>
        <p:nvSpPr>
          <p:cNvPr id="3" name="Content Placeholder 2">
            <a:extLst>
              <a:ext uri="{FF2B5EF4-FFF2-40B4-BE49-F238E27FC236}">
                <a16:creationId xmlns:a16="http://schemas.microsoft.com/office/drawing/2014/main" xmlns="" id="{1E1EA4E8-9F8B-6248-A467-B99C90D52C72}"/>
              </a:ext>
            </a:extLst>
          </p:cNvPr>
          <p:cNvSpPr>
            <a:spLocks noGrp="1"/>
          </p:cNvSpPr>
          <p:nvPr>
            <p:ph sz="half" idx="1"/>
          </p:nvPr>
        </p:nvSpPr>
        <p:spPr>
          <a:xfrm>
            <a:off x="468313" y="1028700"/>
            <a:ext cx="8207375" cy="3327400"/>
          </a:xfrm>
        </p:spPr>
        <p:txBody>
          <a:bodyPr/>
          <a:lstStyle/>
          <a:p>
            <a:pPr marL="285750" indent="-285750" algn="just" eaLnBrk="1" hangingPunct="1">
              <a:lnSpc>
                <a:spcPct val="150000"/>
              </a:lnSpc>
              <a:buFont typeface="Arial" panose="020B0604020202020204" pitchFamily="34" charset="0"/>
              <a:buChar char="•"/>
            </a:pPr>
            <a:r>
              <a:rPr lang="en-US" altLang="en-US" sz="1600">
                <a:solidFill>
                  <a:schemeClr val="tx1"/>
                </a:solidFill>
                <a:ea typeface="ＭＳ Ｐゴシック" panose="020B0600070205080204" pitchFamily="34" charset="-128"/>
              </a:rPr>
              <a:t>The Department’s Risk Management Policy Framework sets out how the Department organises and applies its risk management practices to ensure that all activities are conducted in line with the principles and limits mandated by the Departmental Risk Policy. </a:t>
            </a:r>
          </a:p>
          <a:p>
            <a:pPr marL="285750" indent="-285750" algn="just" eaLnBrk="1" hangingPunct="1">
              <a:lnSpc>
                <a:spcPct val="150000"/>
              </a:lnSpc>
            </a:pPr>
            <a:endParaRPr lang="en-US" altLang="en-US" sz="800">
              <a:solidFill>
                <a:schemeClr val="tx1"/>
              </a:solidFill>
              <a:ea typeface="ＭＳ Ｐゴシック" panose="020B0600070205080204" pitchFamily="34" charset="-128"/>
            </a:endParaRPr>
          </a:p>
          <a:p>
            <a:pPr marL="285750" indent="-285750" algn="just" eaLnBrk="1" hangingPunct="1">
              <a:lnSpc>
                <a:spcPct val="150000"/>
              </a:lnSpc>
              <a:buFont typeface="Arial" panose="020B0604020202020204" pitchFamily="34" charset="0"/>
              <a:buChar char="•"/>
            </a:pPr>
            <a:r>
              <a:rPr lang="en-US" altLang="en-US" sz="1600">
                <a:solidFill>
                  <a:schemeClr val="tx1"/>
                </a:solidFill>
                <a:ea typeface="ＭＳ Ｐゴシック" panose="020B0600070205080204" pitchFamily="34" charset="-128"/>
              </a:rPr>
              <a:t>The process to monitor implementation of risk mitigation plans on the strategic risks was on-going throughout the reporting period under review to ensure that visible and quantifiable improvements on the department’s performance are realised.</a:t>
            </a:r>
          </a:p>
        </p:txBody>
      </p:sp>
      <p:sp>
        <p:nvSpPr>
          <p:cNvPr id="204803" name="TextBox 3">
            <a:extLst>
              <a:ext uri="{FF2B5EF4-FFF2-40B4-BE49-F238E27FC236}">
                <a16:creationId xmlns:a16="http://schemas.microsoft.com/office/drawing/2014/main" xmlns="" id="{507097B8-4065-1A4F-8467-5360F1A6B4DF}"/>
              </a:ext>
            </a:extLst>
          </p:cNvPr>
          <p:cNvSpPr txBox="1">
            <a:spLocks noChangeArrowheads="1"/>
          </p:cNvSpPr>
          <p:nvPr/>
        </p:nvSpPr>
        <p:spPr bwMode="auto">
          <a:xfrm>
            <a:off x="6659563" y="598487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0DBB7-9DBE-7109-AAA6-7B6F7B40DAB6}"/>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Fraud and Corruption</a:t>
            </a:r>
            <a:endParaRPr/>
          </a:p>
        </p:txBody>
      </p:sp>
      <p:sp>
        <p:nvSpPr>
          <p:cNvPr id="3" name="Content Placeholder 2">
            <a:extLst>
              <a:ext uri="{FF2B5EF4-FFF2-40B4-BE49-F238E27FC236}">
                <a16:creationId xmlns:a16="http://schemas.microsoft.com/office/drawing/2014/main" xmlns="" id="{89EA7E32-5080-1C9E-F784-EC0924388ED6}"/>
              </a:ext>
            </a:extLst>
          </p:cNvPr>
          <p:cNvSpPr>
            <a:spLocks noGrp="1"/>
          </p:cNvSpPr>
          <p:nvPr>
            <p:ph sz="half" idx="1"/>
          </p:nvPr>
        </p:nvSpPr>
        <p:spPr>
          <a:xfrm>
            <a:off x="468313" y="1028700"/>
            <a:ext cx="8207375" cy="4525963"/>
          </a:xfrm>
        </p:spPr>
        <p:txBody>
          <a:bodyPr rtlCol="0"/>
          <a:lstStyle/>
          <a:p>
            <a:pPr marL="565150" indent="-457200" algn="just">
              <a:buFontTx/>
              <a:buChar char="•"/>
              <a:defRPr/>
            </a:pPr>
            <a:r>
              <a:rPr lang="en-US" sz="1600" kern="0" dirty="0">
                <a:solidFill>
                  <a:srgbClr val="000000"/>
                </a:solidFill>
                <a:latin typeface="Arial" charset="0"/>
                <a:ea typeface="MS PGothic" charset="0"/>
              </a:rPr>
              <a:t>The Department has a Fraud Prevention Plan, which is the pillar of proactive detection of fraud and corruption risks, and profiling the areas of vulnerability to internal and external fraud risks.</a:t>
            </a:r>
          </a:p>
          <a:p>
            <a:pPr marL="565150" indent="-457200" algn="just">
              <a:buFontTx/>
              <a:buChar char="•"/>
              <a:defRPr/>
            </a:pPr>
            <a:endParaRPr lang="en-US" sz="1600" kern="0" dirty="0">
              <a:solidFill>
                <a:srgbClr val="000000"/>
              </a:solidFill>
              <a:latin typeface="Arial" charset="0"/>
              <a:ea typeface="MS PGothic" charset="0"/>
            </a:endParaRPr>
          </a:p>
          <a:p>
            <a:pPr marL="565150" indent="-457200" algn="just">
              <a:buFontTx/>
              <a:buChar char="•"/>
              <a:defRPr/>
            </a:pPr>
            <a:r>
              <a:rPr lang="en-US" sz="1600" kern="0" dirty="0">
                <a:solidFill>
                  <a:srgbClr val="000000"/>
                </a:solidFill>
                <a:latin typeface="Arial" charset="0"/>
                <a:ea typeface="MS PGothic" charset="0"/>
              </a:rPr>
              <a:t>The alignment of the Plan to the challenges and risks facing the Department, the Department utilises the following measures;</a:t>
            </a:r>
          </a:p>
          <a:p>
            <a:pPr marL="522287" algn="just">
              <a:defRPr/>
            </a:pPr>
            <a:endParaRPr lang="en-US" sz="1600" kern="0" dirty="0">
              <a:solidFill>
                <a:srgbClr val="000000"/>
              </a:solidFill>
              <a:latin typeface="Arial" charset="0"/>
              <a:ea typeface="MS PGothic" charset="0"/>
            </a:endParaRPr>
          </a:p>
          <a:p>
            <a:pPr marL="522287" algn="just">
              <a:defRPr/>
            </a:pPr>
            <a:r>
              <a:rPr lang="en-US" sz="1600" kern="0" dirty="0">
                <a:solidFill>
                  <a:srgbClr val="000000"/>
                </a:solidFill>
                <a:latin typeface="Arial" charset="0"/>
                <a:ea typeface="MS PGothic" charset="0"/>
              </a:rPr>
              <a:t>- Fraud Score Card and Fraud Health Processes</a:t>
            </a:r>
          </a:p>
          <a:p>
            <a:pPr marL="522287" algn="just">
              <a:defRPr/>
            </a:pPr>
            <a:r>
              <a:rPr lang="en-US" sz="1600" kern="0" dirty="0">
                <a:solidFill>
                  <a:srgbClr val="000000"/>
                </a:solidFill>
                <a:latin typeface="Arial" charset="0"/>
                <a:ea typeface="MS PGothic" charset="0"/>
              </a:rPr>
              <a:t>- Fraud Check</a:t>
            </a:r>
          </a:p>
          <a:p>
            <a:pPr eaLnBrk="1" fontAlgn="auto" hangingPunct="1">
              <a:spcAft>
                <a:spcPts val="0"/>
              </a:spcAft>
              <a:defRPr/>
            </a:pPr>
            <a:endParaRPr lang="en-US" sz="1600" dirty="0">
              <a:ea typeface="+mn-ea"/>
            </a:endParaRPr>
          </a:p>
        </p:txBody>
      </p:sp>
      <p:sp>
        <p:nvSpPr>
          <p:cNvPr id="205827" name="TextBox 3">
            <a:extLst>
              <a:ext uri="{FF2B5EF4-FFF2-40B4-BE49-F238E27FC236}">
                <a16:creationId xmlns:a16="http://schemas.microsoft.com/office/drawing/2014/main" xmlns="" id="{CA1A6A29-CEB6-317F-9149-9C5EDAACD2EE}"/>
              </a:ext>
            </a:extLst>
          </p:cNvPr>
          <p:cNvSpPr txBox="1">
            <a:spLocks noChangeArrowheads="1"/>
          </p:cNvSpPr>
          <p:nvPr/>
        </p:nvSpPr>
        <p:spPr bwMode="auto">
          <a:xfrm>
            <a:off x="6659563" y="6121400"/>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2CC29-BC90-17EC-15E1-7944147B66E4}"/>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Code of Conduct</a:t>
            </a:r>
            <a:endParaRPr/>
          </a:p>
        </p:txBody>
      </p:sp>
      <p:sp>
        <p:nvSpPr>
          <p:cNvPr id="3" name="Content Placeholder 2">
            <a:extLst>
              <a:ext uri="{FF2B5EF4-FFF2-40B4-BE49-F238E27FC236}">
                <a16:creationId xmlns:a16="http://schemas.microsoft.com/office/drawing/2014/main" xmlns="" id="{BA25412C-3DFF-2995-041C-207C5477155F}"/>
              </a:ext>
            </a:extLst>
          </p:cNvPr>
          <p:cNvSpPr>
            <a:spLocks noGrp="1"/>
          </p:cNvSpPr>
          <p:nvPr>
            <p:ph sz="half" idx="1"/>
          </p:nvPr>
        </p:nvSpPr>
        <p:spPr>
          <a:xfrm>
            <a:off x="468313" y="1028700"/>
            <a:ext cx="8207375" cy="4525963"/>
          </a:xfrm>
        </p:spPr>
        <p:txBody>
          <a:bodyPr/>
          <a:lstStyle/>
          <a:p>
            <a:pPr marL="285750" indent="-285750" algn="just" eaLnBrk="1" hangingPunct="1">
              <a:lnSpc>
                <a:spcPct val="150000"/>
              </a:lnSpc>
              <a:buFont typeface="Arial" panose="020B0604020202020204" pitchFamily="34" charset="0"/>
              <a:buChar char="•"/>
            </a:pPr>
            <a:r>
              <a:rPr lang="en-GB" altLang="en-US" sz="1600">
                <a:solidFill>
                  <a:srgbClr val="000000"/>
                </a:solidFill>
                <a:ea typeface="ＭＳ Ｐゴシック" panose="020B0600070205080204" pitchFamily="34" charset="-128"/>
              </a:rPr>
              <a:t>The Code of Conduct serves as a guideline to employees as to what is expected of them from an ethical point of view, both in their individual conduct and in their relations with others. Compliance with the Code is expected to enhance professionalism and to help ensure confidence in the public service.</a:t>
            </a:r>
            <a:endParaRPr lang="en-US" altLang="en-US" sz="1600">
              <a:solidFill>
                <a:srgbClr val="595959"/>
              </a:solidFill>
              <a:ea typeface="ＭＳ Ｐゴシック" panose="020B0600070205080204" pitchFamily="34" charset="-128"/>
            </a:endParaRPr>
          </a:p>
          <a:p>
            <a:pPr marL="285750" indent="-285750" algn="just" eaLnBrk="1" hangingPunct="1">
              <a:lnSpc>
                <a:spcPct val="150000"/>
              </a:lnSpc>
              <a:spcBef>
                <a:spcPct val="0"/>
              </a:spcBef>
            </a:pPr>
            <a:r>
              <a:rPr lang="en-GB" altLang="en-US" sz="1600">
                <a:solidFill>
                  <a:srgbClr val="000000"/>
                </a:solidFill>
                <a:ea typeface="ＭＳ Ｐゴシック" panose="020B0600070205080204" pitchFamily="34" charset="-128"/>
              </a:rPr>
              <a:t> </a:t>
            </a:r>
            <a:endParaRPr lang="en-US" altLang="en-US" sz="1600">
              <a:solidFill>
                <a:srgbClr val="595959"/>
              </a:solidFill>
              <a:ea typeface="ＭＳ Ｐゴシック" panose="020B0600070205080204" pitchFamily="34" charset="-128"/>
            </a:endParaRPr>
          </a:p>
          <a:p>
            <a:pPr marL="285750" indent="-285750" algn="just" eaLnBrk="1" hangingPunct="1">
              <a:lnSpc>
                <a:spcPct val="150000"/>
              </a:lnSpc>
              <a:buFont typeface="Arial" panose="020B0604020202020204" pitchFamily="34" charset="0"/>
              <a:buChar char="•"/>
            </a:pPr>
            <a:r>
              <a:rPr lang="en-GB" altLang="en-US" sz="1600">
                <a:solidFill>
                  <a:srgbClr val="000000"/>
                </a:solidFill>
                <a:ea typeface="ＭＳ Ｐゴシック" panose="020B0600070205080204" pitchFamily="34" charset="-128"/>
              </a:rPr>
              <a:t>New appointees are inducted on the Code of Conduct and SMS members are also trained on disciplinary matters related to violation of the Code of Conduct.</a:t>
            </a:r>
            <a:endParaRPr lang="en-US" altLang="en-US" sz="1600">
              <a:solidFill>
                <a:srgbClr val="595959"/>
              </a:solidFill>
              <a:ea typeface="ＭＳ Ｐゴシック" panose="020B0600070205080204" pitchFamily="34" charset="-128"/>
            </a:endParaRPr>
          </a:p>
          <a:p>
            <a:pPr marL="285750" indent="-285750" eaLnBrk="1" hangingPunct="1"/>
            <a:endParaRPr lang="en-US" altLang="en-US">
              <a:solidFill>
                <a:srgbClr val="595959"/>
              </a:solidFill>
              <a:ea typeface="ＭＳ Ｐゴシック" panose="020B0600070205080204" pitchFamily="34" charset="-128"/>
            </a:endParaRPr>
          </a:p>
        </p:txBody>
      </p:sp>
      <p:sp>
        <p:nvSpPr>
          <p:cNvPr id="206851" name="TextBox 3">
            <a:extLst>
              <a:ext uri="{FF2B5EF4-FFF2-40B4-BE49-F238E27FC236}">
                <a16:creationId xmlns:a16="http://schemas.microsoft.com/office/drawing/2014/main" xmlns="" id="{1ADD2636-FDD9-80A8-9B38-1077FD40054C}"/>
              </a:ext>
            </a:extLst>
          </p:cNvPr>
          <p:cNvSpPr txBox="1">
            <a:spLocks noChangeArrowheads="1"/>
          </p:cNvSpPr>
          <p:nvPr/>
        </p:nvSpPr>
        <p:spPr bwMode="auto">
          <a:xfrm>
            <a:off x="6659563" y="5995988"/>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108</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0A978-C72A-1AF5-A5EB-0F1E7F1972B6}"/>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Labour Relations</a:t>
            </a:r>
            <a:endParaRPr/>
          </a:p>
        </p:txBody>
      </p:sp>
      <p:sp>
        <p:nvSpPr>
          <p:cNvPr id="3" name="Content Placeholder 2">
            <a:extLst>
              <a:ext uri="{FF2B5EF4-FFF2-40B4-BE49-F238E27FC236}">
                <a16:creationId xmlns:a16="http://schemas.microsoft.com/office/drawing/2014/main" xmlns="" id="{3DD4C074-5E1B-8621-EFBD-B7983D373F51}"/>
              </a:ext>
            </a:extLst>
          </p:cNvPr>
          <p:cNvSpPr>
            <a:spLocks noGrp="1"/>
          </p:cNvSpPr>
          <p:nvPr>
            <p:ph sz="half" idx="1"/>
          </p:nvPr>
        </p:nvSpPr>
        <p:spPr>
          <a:xfrm>
            <a:off x="468313" y="1028700"/>
            <a:ext cx="8207375" cy="5024438"/>
          </a:xfrm>
        </p:spPr>
        <p:txBody>
          <a:bodyPr rtlCol="0"/>
          <a:lstStyle/>
          <a:p>
            <a:pPr algn="just" eaLnBrk="1" fontAlgn="auto" hangingPunct="1">
              <a:lnSpc>
                <a:spcPct val="150000"/>
              </a:lnSpc>
              <a:spcAft>
                <a:spcPts val="0"/>
              </a:spcAft>
              <a:defRPr/>
            </a:pPr>
            <a:r>
              <a:rPr lang="en-US" sz="1600" b="1" dirty="0">
                <a:solidFill>
                  <a:srgbClr val="000000"/>
                </a:solidFill>
                <a:ea typeface="+mn-ea"/>
              </a:rPr>
              <a:t>Misconduct and Disciplinary Hearings finalised</a:t>
            </a:r>
          </a:p>
          <a:p>
            <a:pPr marL="285750" indent="-285750" algn="just" eaLnBrk="1" fontAlgn="auto" hangingPunct="1">
              <a:lnSpc>
                <a:spcPct val="150000"/>
              </a:lnSpc>
              <a:spcAft>
                <a:spcPts val="0"/>
              </a:spcAft>
              <a:buFont typeface="Arial" panose="020B0604020202020204" pitchFamily="34" charset="0"/>
              <a:buChar char="•"/>
              <a:defRPr/>
            </a:pPr>
            <a:r>
              <a:rPr lang="en-US" sz="1600" b="1" dirty="0">
                <a:solidFill>
                  <a:srgbClr val="000000"/>
                </a:solidFill>
                <a:ea typeface="+mn-ea"/>
              </a:rPr>
              <a:t>One (01) </a:t>
            </a:r>
            <a:r>
              <a:rPr lang="en-US" sz="1600" dirty="0">
                <a:solidFill>
                  <a:srgbClr val="000000"/>
                </a:solidFill>
                <a:ea typeface="+mn-ea"/>
              </a:rPr>
              <a:t>verbal warning, </a:t>
            </a:r>
            <a:r>
              <a:rPr lang="en-US" sz="1600" b="1" dirty="0">
                <a:solidFill>
                  <a:srgbClr val="000000"/>
                </a:solidFill>
                <a:ea typeface="+mn-ea"/>
              </a:rPr>
              <a:t>one (01) </a:t>
            </a:r>
            <a:r>
              <a:rPr lang="en-US" sz="1600" dirty="0">
                <a:solidFill>
                  <a:srgbClr val="000000"/>
                </a:solidFill>
                <a:ea typeface="+mn-ea"/>
              </a:rPr>
              <a:t>written warning, </a:t>
            </a:r>
            <a:r>
              <a:rPr lang="en-US" sz="1600" b="1" dirty="0">
                <a:solidFill>
                  <a:srgbClr val="000000"/>
                </a:solidFill>
                <a:ea typeface="+mn-ea"/>
              </a:rPr>
              <a:t>two (02) </a:t>
            </a:r>
            <a:r>
              <a:rPr lang="en-US" sz="1600" dirty="0">
                <a:solidFill>
                  <a:srgbClr val="000000"/>
                </a:solidFill>
                <a:ea typeface="+mn-ea"/>
              </a:rPr>
              <a:t>final written warnings issued.</a:t>
            </a:r>
          </a:p>
          <a:p>
            <a:pPr algn="just" eaLnBrk="1" fontAlgn="auto" hangingPunct="1">
              <a:lnSpc>
                <a:spcPct val="150000"/>
              </a:lnSpc>
              <a:spcAft>
                <a:spcPts val="0"/>
              </a:spcAft>
              <a:defRPr/>
            </a:pPr>
            <a:r>
              <a:rPr lang="en-US" sz="1600" b="1" dirty="0">
                <a:solidFill>
                  <a:srgbClr val="000000"/>
                </a:solidFill>
                <a:ea typeface="+mn-ea"/>
              </a:rPr>
              <a:t>Grievances</a:t>
            </a:r>
          </a:p>
          <a:p>
            <a:pPr marL="285750" indent="-285750" algn="just" eaLnBrk="1" fontAlgn="auto" hangingPunct="1">
              <a:lnSpc>
                <a:spcPct val="150000"/>
              </a:lnSpc>
              <a:spcAft>
                <a:spcPts val="0"/>
              </a:spcAft>
              <a:buFont typeface="Arial" panose="020B0604020202020204" pitchFamily="34" charset="0"/>
              <a:buChar char="•"/>
              <a:defRPr/>
            </a:pPr>
            <a:r>
              <a:rPr lang="en-US" sz="1600" b="1" dirty="0">
                <a:solidFill>
                  <a:srgbClr val="000000"/>
                </a:solidFill>
                <a:ea typeface="+mn-ea"/>
              </a:rPr>
              <a:t>Twelve (12) </a:t>
            </a:r>
            <a:r>
              <a:rPr lang="en-US" sz="1600" dirty="0">
                <a:solidFill>
                  <a:srgbClr val="000000"/>
                </a:solidFill>
                <a:ea typeface="+mn-ea"/>
              </a:rPr>
              <a:t>grievances lodged.</a:t>
            </a:r>
            <a:r>
              <a:rPr lang="en-US" sz="1600" b="1" dirty="0">
                <a:solidFill>
                  <a:srgbClr val="000000"/>
                </a:solidFill>
                <a:ea typeface="+mn-ea"/>
              </a:rPr>
              <a:t> Eight (08) </a:t>
            </a:r>
            <a:r>
              <a:rPr lang="en-US" sz="1600" dirty="0">
                <a:solidFill>
                  <a:srgbClr val="000000"/>
                </a:solidFill>
                <a:ea typeface="+mn-ea"/>
              </a:rPr>
              <a:t>grievances were resolved and </a:t>
            </a:r>
            <a:r>
              <a:rPr lang="en-US" sz="1600" b="1" dirty="0">
                <a:solidFill>
                  <a:srgbClr val="000000"/>
                </a:solidFill>
                <a:ea typeface="+mn-ea"/>
              </a:rPr>
              <a:t>four (04) </a:t>
            </a:r>
            <a:r>
              <a:rPr lang="en-US" sz="1600" dirty="0">
                <a:solidFill>
                  <a:srgbClr val="000000"/>
                </a:solidFill>
                <a:ea typeface="+mn-ea"/>
              </a:rPr>
              <a:t>were not resolved.</a:t>
            </a:r>
          </a:p>
          <a:p>
            <a:pPr algn="just" eaLnBrk="1" fontAlgn="auto" hangingPunct="1">
              <a:lnSpc>
                <a:spcPct val="150000"/>
              </a:lnSpc>
              <a:spcAft>
                <a:spcPts val="0"/>
              </a:spcAft>
              <a:defRPr/>
            </a:pPr>
            <a:r>
              <a:rPr lang="en-US" sz="1600" b="1" dirty="0">
                <a:solidFill>
                  <a:srgbClr val="000000"/>
                </a:solidFill>
                <a:ea typeface="+mn-ea"/>
              </a:rPr>
              <a:t>Disputes</a:t>
            </a:r>
          </a:p>
          <a:p>
            <a:pPr marL="285750" indent="-285750" algn="just" eaLnBrk="1" fontAlgn="auto" hangingPunct="1">
              <a:lnSpc>
                <a:spcPct val="150000"/>
              </a:lnSpc>
              <a:spcAft>
                <a:spcPts val="0"/>
              </a:spcAft>
              <a:buFont typeface="Arial" panose="020B0604020202020204" pitchFamily="34" charset="0"/>
              <a:buChar char="•"/>
              <a:defRPr/>
            </a:pPr>
            <a:r>
              <a:rPr lang="en-US" sz="1600" dirty="0">
                <a:solidFill>
                  <a:srgbClr val="000000"/>
                </a:solidFill>
                <a:ea typeface="+mn-ea"/>
              </a:rPr>
              <a:t>None</a:t>
            </a:r>
          </a:p>
          <a:p>
            <a:pPr algn="just" eaLnBrk="1" fontAlgn="auto" hangingPunct="1">
              <a:lnSpc>
                <a:spcPct val="150000"/>
              </a:lnSpc>
              <a:spcAft>
                <a:spcPts val="0"/>
              </a:spcAft>
              <a:defRPr/>
            </a:pPr>
            <a:r>
              <a:rPr lang="en-US" sz="1600" b="1" dirty="0">
                <a:solidFill>
                  <a:srgbClr val="000000"/>
                </a:solidFill>
                <a:ea typeface="+mn-ea"/>
              </a:rPr>
              <a:t>Strike Actions</a:t>
            </a:r>
          </a:p>
          <a:p>
            <a:pPr marL="285750" indent="-285750" algn="just" eaLnBrk="1" fontAlgn="auto" hangingPunct="1">
              <a:lnSpc>
                <a:spcPct val="150000"/>
              </a:lnSpc>
              <a:spcAft>
                <a:spcPts val="0"/>
              </a:spcAft>
              <a:buFont typeface="Arial" panose="020B0604020202020204" pitchFamily="34" charset="0"/>
              <a:buChar char="•"/>
              <a:defRPr/>
            </a:pPr>
            <a:r>
              <a:rPr lang="en-US" sz="1600" dirty="0">
                <a:solidFill>
                  <a:srgbClr val="000000"/>
                </a:solidFill>
                <a:ea typeface="+mn-ea"/>
              </a:rPr>
              <a:t>None</a:t>
            </a:r>
          </a:p>
          <a:p>
            <a:pPr algn="just" eaLnBrk="1" fontAlgn="auto" hangingPunct="1">
              <a:lnSpc>
                <a:spcPct val="150000"/>
              </a:lnSpc>
              <a:spcAft>
                <a:spcPts val="0"/>
              </a:spcAft>
              <a:defRPr/>
            </a:pPr>
            <a:r>
              <a:rPr lang="en-US" sz="1600" b="1" dirty="0">
                <a:solidFill>
                  <a:srgbClr val="000000"/>
                </a:solidFill>
                <a:ea typeface="+mn-ea"/>
              </a:rPr>
              <a:t>Precautionary Suspensions</a:t>
            </a:r>
          </a:p>
          <a:p>
            <a:pPr marL="285750" indent="-285750" algn="just" eaLnBrk="1" fontAlgn="auto" hangingPunct="1">
              <a:lnSpc>
                <a:spcPct val="150000"/>
              </a:lnSpc>
              <a:spcAft>
                <a:spcPts val="0"/>
              </a:spcAft>
              <a:buFont typeface="Arial" panose="020B0604020202020204" pitchFamily="34" charset="0"/>
              <a:buChar char="•"/>
              <a:defRPr/>
            </a:pPr>
            <a:r>
              <a:rPr lang="en-US" sz="1600" b="1" dirty="0">
                <a:solidFill>
                  <a:srgbClr val="000000"/>
                </a:solidFill>
                <a:ea typeface="+mn-ea"/>
              </a:rPr>
              <a:t>One (01</a:t>
            </a:r>
            <a:r>
              <a:rPr lang="en-US" sz="1600" dirty="0">
                <a:solidFill>
                  <a:srgbClr val="000000"/>
                </a:solidFill>
                <a:ea typeface="+mn-ea"/>
              </a:rPr>
              <a:t>) person suspended.</a:t>
            </a:r>
          </a:p>
          <a:p>
            <a:pPr marL="285750" indent="-285750" algn="just" eaLnBrk="1" fontAlgn="auto" hangingPunct="1">
              <a:lnSpc>
                <a:spcPct val="150000"/>
              </a:lnSpc>
              <a:spcAft>
                <a:spcPts val="0"/>
              </a:spcAft>
              <a:buFont typeface="Arial" panose="020B0604020202020204" pitchFamily="34" charset="0"/>
              <a:buChar char="•"/>
              <a:defRPr/>
            </a:pPr>
            <a:endParaRPr lang="en-US" sz="1600" dirty="0">
              <a:ea typeface="+mn-ea"/>
            </a:endParaRPr>
          </a:p>
          <a:p>
            <a:pPr eaLnBrk="1" fontAlgn="auto" hangingPunct="1">
              <a:spcAft>
                <a:spcPts val="0"/>
              </a:spcAft>
              <a:defRPr/>
            </a:pPr>
            <a:endParaRPr lang="en-US" dirty="0">
              <a:ea typeface="+mn-ea"/>
            </a:endParaRPr>
          </a:p>
        </p:txBody>
      </p:sp>
      <p:sp>
        <p:nvSpPr>
          <p:cNvPr id="207875" name="TextBox 3">
            <a:extLst>
              <a:ext uri="{FF2B5EF4-FFF2-40B4-BE49-F238E27FC236}">
                <a16:creationId xmlns:a16="http://schemas.microsoft.com/office/drawing/2014/main" xmlns="" id="{498E4701-848A-C252-A9E2-236561622BF2}"/>
              </a:ext>
            </a:extLst>
          </p:cNvPr>
          <p:cNvSpPr txBox="1">
            <a:spLocks noChangeArrowheads="1"/>
          </p:cNvSpPr>
          <p:nvPr/>
        </p:nvSpPr>
        <p:spPr bwMode="auto">
          <a:xfrm>
            <a:off x="6526213" y="610552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B72FB-B53D-0326-CB90-DF3F247E6CDD}"/>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schemeClr val="tx1"/>
                </a:solidFill>
              </a:rPr>
              <a:t>Office</a:t>
            </a:r>
            <a:r>
              <a:rPr sz="2400" b="1"/>
              <a:t> </a:t>
            </a:r>
            <a:r>
              <a:rPr sz="2400" b="1">
                <a:solidFill>
                  <a:schemeClr val="tx1"/>
                </a:solidFill>
              </a:rPr>
              <a:t>of the Director-General (Strategic Planning)</a:t>
            </a:r>
          </a:p>
        </p:txBody>
      </p:sp>
      <p:sp>
        <p:nvSpPr>
          <p:cNvPr id="3" name="Content Placeholder 2">
            <a:extLst>
              <a:ext uri="{FF2B5EF4-FFF2-40B4-BE49-F238E27FC236}">
                <a16:creationId xmlns:a16="http://schemas.microsoft.com/office/drawing/2014/main" xmlns="" id="{35F01DC3-51C2-F56B-3282-D0217E2A6FD9}"/>
              </a:ext>
            </a:extLst>
          </p:cNvPr>
          <p:cNvSpPr>
            <a:spLocks noGrp="1"/>
          </p:cNvSpPr>
          <p:nvPr>
            <p:ph sz="half" idx="1"/>
          </p:nvPr>
        </p:nvSpPr>
        <p:spPr>
          <a:xfrm>
            <a:off x="468313" y="1006475"/>
            <a:ext cx="8207375" cy="4868863"/>
          </a:xfrm>
        </p:spPr>
        <p:txBody>
          <a:bodyPr rtlCol="0">
            <a:noAutofit/>
          </a:bodyPr>
          <a:lstStyle/>
          <a:p>
            <a:pPr algn="just" defTabSz="457200" eaLnBrk="1" fontAlgn="auto" hangingPunct="1">
              <a:lnSpc>
                <a:spcPct val="150000"/>
              </a:lnSpc>
              <a:spcAft>
                <a:spcPts val="0"/>
              </a:spcAft>
              <a:defRPr/>
            </a:pPr>
            <a:r>
              <a:rPr lang="en-ZA" b="1" dirty="0">
                <a:solidFill>
                  <a:prstClr val="black"/>
                </a:solidFill>
                <a:latin typeface="Arial"/>
                <a:ea typeface="MS PGothic" charset="0"/>
                <a:cs typeface="Arial"/>
              </a:rPr>
              <a:t>Progress on the implementation of the DoT Revised Strategic Plan (2020-2025)</a:t>
            </a:r>
            <a:r>
              <a:rPr lang="en-ZA" dirty="0">
                <a:solidFill>
                  <a:prstClr val="black"/>
                </a:solidFill>
                <a:latin typeface="Arial"/>
                <a:ea typeface="MS PGothic" charset="0"/>
                <a:cs typeface="Arial"/>
              </a:rPr>
              <a:t>:</a:t>
            </a:r>
          </a:p>
          <a:p>
            <a:pPr algn="just" defTabSz="457200" eaLnBrk="1" fontAlgn="auto" hangingPunct="1">
              <a:lnSpc>
                <a:spcPct val="150000"/>
              </a:lnSpc>
              <a:spcAft>
                <a:spcPts val="0"/>
              </a:spcAft>
              <a:defRPr/>
            </a:pPr>
            <a:endParaRPr lang="en-US" sz="800" dirty="0">
              <a:solidFill>
                <a:prstClr val="black"/>
              </a:solidFill>
              <a:latin typeface="Arial"/>
              <a:ea typeface="Arial" panose="020B0604020202020204" pitchFamily="34" charset="0"/>
              <a:cs typeface="+mn-cs"/>
            </a:endParaRPr>
          </a:p>
          <a:p>
            <a:pPr marL="342900" indent="-342900" algn="just" defTabSz="457200" eaLnBrk="1" fontAlgn="auto" hangingPunct="1">
              <a:lnSpc>
                <a:spcPct val="150000"/>
              </a:lnSpc>
              <a:spcAft>
                <a:spcPts val="0"/>
              </a:spcAft>
              <a:buFont typeface="Arial"/>
              <a:buChar char="•"/>
              <a:defRPr/>
            </a:pPr>
            <a:r>
              <a:rPr lang="en-ZA" sz="1500" dirty="0">
                <a:solidFill>
                  <a:srgbClr val="000000"/>
                </a:solidFill>
                <a:latin typeface="Arial"/>
                <a:ea typeface="Calibri" panose="020F0502020204030204" pitchFamily="34" charset="0"/>
                <a:cs typeface="Arial"/>
              </a:rPr>
              <a:t>Key planned infrastructure programmes were negatively impacted by the COVID-19 pandemic;</a:t>
            </a:r>
          </a:p>
          <a:p>
            <a:pPr marL="342900" indent="-342900" algn="just" defTabSz="457200" eaLnBrk="1" fontAlgn="auto" hangingPunct="1">
              <a:lnSpc>
                <a:spcPct val="150000"/>
              </a:lnSpc>
              <a:spcAft>
                <a:spcPts val="0"/>
              </a:spcAft>
              <a:buFont typeface="Arial"/>
              <a:buChar char="•"/>
              <a:defRPr/>
            </a:pPr>
            <a:r>
              <a:rPr lang="en-ZA" sz="1500" dirty="0">
                <a:solidFill>
                  <a:srgbClr val="000000"/>
                </a:solidFill>
                <a:latin typeface="Arial"/>
                <a:ea typeface="Calibri" panose="020F0502020204030204" pitchFamily="34" charset="0"/>
                <a:cs typeface="Arial"/>
              </a:rPr>
              <a:t>There was an adjustment made to the fiscal framework of government, resulting in cuts to allocated budgets and reprioritisation.</a:t>
            </a:r>
          </a:p>
          <a:p>
            <a:pPr marL="342900" indent="-342900" algn="just" defTabSz="457200" eaLnBrk="1" fontAlgn="auto" hangingPunct="1">
              <a:lnSpc>
                <a:spcPct val="150000"/>
              </a:lnSpc>
              <a:spcAft>
                <a:spcPts val="0"/>
              </a:spcAft>
              <a:buFont typeface="Arial"/>
              <a:buChar char="•"/>
              <a:defRPr/>
            </a:pPr>
            <a:r>
              <a:rPr lang="en-ZA" sz="1500" dirty="0">
                <a:solidFill>
                  <a:srgbClr val="000000"/>
                </a:solidFill>
                <a:latin typeface="Arial"/>
                <a:ea typeface="Calibri" panose="020F0502020204030204" pitchFamily="34" charset="0"/>
                <a:cs typeface="Arial"/>
              </a:rPr>
              <a:t>There was noticeable downscaling and/or reduction in performance targets, mainly as part of mitigating the effects of the pandemic.</a:t>
            </a:r>
          </a:p>
          <a:p>
            <a:pPr marL="342900" indent="-342900" algn="just" defTabSz="457200" eaLnBrk="1" fontAlgn="auto" hangingPunct="1">
              <a:lnSpc>
                <a:spcPct val="150000"/>
              </a:lnSpc>
              <a:spcAft>
                <a:spcPts val="0"/>
              </a:spcAft>
              <a:buFont typeface="Arial"/>
              <a:buChar char="•"/>
              <a:defRPr/>
            </a:pPr>
            <a:r>
              <a:rPr lang="en-ZA" sz="1500" dirty="0">
                <a:solidFill>
                  <a:srgbClr val="000000"/>
                </a:solidFill>
                <a:latin typeface="Arial"/>
                <a:ea typeface="Calibri" panose="020F0502020204030204" pitchFamily="34" charset="0"/>
                <a:cs typeface="Arial"/>
              </a:rPr>
              <a:t>For the remainder of the current MTEF, baseline allocations would be used to provide for the rapidly changing economic conditions and enable spending on the COVID-19 response.</a:t>
            </a:r>
          </a:p>
          <a:p>
            <a:pPr marL="342900" indent="-342900" algn="just" defTabSz="457200" eaLnBrk="1" fontAlgn="auto" hangingPunct="1">
              <a:lnSpc>
                <a:spcPct val="150000"/>
              </a:lnSpc>
              <a:spcAft>
                <a:spcPts val="0"/>
              </a:spcAft>
              <a:buFont typeface="Arial"/>
              <a:buChar char="•"/>
              <a:defRPr/>
            </a:pPr>
            <a:r>
              <a:rPr lang="en-ZA" sz="1500" dirty="0">
                <a:solidFill>
                  <a:srgbClr val="000000"/>
                </a:solidFill>
                <a:latin typeface="Arial"/>
                <a:ea typeface="Calibri" panose="020F0502020204030204" pitchFamily="34" charset="0"/>
                <a:cs typeface="Arial"/>
              </a:rPr>
              <a:t>The revised Strategic Plan 2020- 2025 was subsequently tabled in Parliament.</a:t>
            </a:r>
          </a:p>
        </p:txBody>
      </p:sp>
      <p:sp>
        <p:nvSpPr>
          <p:cNvPr id="55299" name="Slide Number Placeholder 8">
            <a:extLst>
              <a:ext uri="{FF2B5EF4-FFF2-40B4-BE49-F238E27FC236}">
                <a16:creationId xmlns:a16="http://schemas.microsoft.com/office/drawing/2014/main" xmlns="" id="{9B0AAD2F-E1BF-512C-4771-948171B17142}"/>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11</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27ABD-99F2-9077-E241-0811588757CD}"/>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Minimising Conflict of Interest</a:t>
            </a:r>
            <a:endParaRPr/>
          </a:p>
        </p:txBody>
      </p:sp>
      <p:sp>
        <p:nvSpPr>
          <p:cNvPr id="3" name="Content Placeholder 2">
            <a:extLst>
              <a:ext uri="{FF2B5EF4-FFF2-40B4-BE49-F238E27FC236}">
                <a16:creationId xmlns:a16="http://schemas.microsoft.com/office/drawing/2014/main" xmlns="" id="{13BD4B4E-18DE-A3BC-4835-3C28D0F16003}"/>
              </a:ext>
            </a:extLst>
          </p:cNvPr>
          <p:cNvSpPr>
            <a:spLocks noGrp="1"/>
          </p:cNvSpPr>
          <p:nvPr>
            <p:ph sz="half" idx="1"/>
          </p:nvPr>
        </p:nvSpPr>
        <p:spPr>
          <a:xfrm>
            <a:off x="468313" y="1028700"/>
            <a:ext cx="8207375" cy="5024438"/>
          </a:xfrm>
        </p:spPr>
        <p:txBody>
          <a:bodyPr/>
          <a:lstStyle/>
          <a:p>
            <a:pPr marL="285750" indent="-285750" algn="just" eaLnBrk="1" hangingPunct="1">
              <a:lnSpc>
                <a:spcPct val="150000"/>
              </a:lnSpc>
              <a:buFont typeface="Arial" panose="020B0604020202020204" pitchFamily="34" charset="0"/>
              <a:buChar char="•"/>
            </a:pPr>
            <a:r>
              <a:rPr lang="en-US" altLang="en-US" sz="1600">
                <a:solidFill>
                  <a:srgbClr val="000000"/>
                </a:solidFill>
                <a:ea typeface="ＭＳ Ｐゴシック" panose="020B0600070205080204" pitchFamily="34" charset="-128"/>
              </a:rPr>
              <a:t>Financial Disclosure Framework – All Senior Management Service (SMS) sensitized to disclose their financial interests in order to identify potential conflicts of interests.</a:t>
            </a:r>
          </a:p>
          <a:p>
            <a:pPr marL="285750" indent="-285750" algn="just" eaLnBrk="1" hangingPunct="1">
              <a:lnSpc>
                <a:spcPct val="150000"/>
              </a:lnSpc>
              <a:buFont typeface="Arial" panose="020B0604020202020204" pitchFamily="34" charset="0"/>
              <a:buChar char="•"/>
            </a:pPr>
            <a:endParaRPr lang="en-US" altLang="en-US" sz="1600">
              <a:solidFill>
                <a:srgbClr val="595959"/>
              </a:solidFill>
              <a:ea typeface="ＭＳ Ｐゴシック" panose="020B0600070205080204" pitchFamily="34" charset="-128"/>
            </a:endParaRPr>
          </a:p>
          <a:p>
            <a:pPr marL="285750" indent="-285750" algn="just" eaLnBrk="1" hangingPunct="1">
              <a:lnSpc>
                <a:spcPct val="150000"/>
              </a:lnSpc>
              <a:buFont typeface="Arial" panose="020B0604020202020204" pitchFamily="34" charset="0"/>
              <a:buChar char="•"/>
            </a:pPr>
            <a:r>
              <a:rPr lang="en-US" altLang="en-US" sz="1600">
                <a:solidFill>
                  <a:srgbClr val="000000"/>
                </a:solidFill>
                <a:ea typeface="ＭＳ Ｐゴシック" panose="020B0600070205080204" pitchFamily="34" charset="-128"/>
              </a:rPr>
              <a:t>Declaration of interest for all procurement as a measure to minimise conflict of interest in Supply Chain Management (SCM) through the SBD 4 form, plus the SBD 9 Form for suppliers’ previous performance with government.</a:t>
            </a:r>
          </a:p>
          <a:p>
            <a:pPr marL="285750" indent="-285750" algn="just" eaLnBrk="1" hangingPunct="1">
              <a:lnSpc>
                <a:spcPct val="150000"/>
              </a:lnSpc>
              <a:buFont typeface="Arial" panose="020B0604020202020204" pitchFamily="34" charset="0"/>
              <a:buChar char="•"/>
            </a:pPr>
            <a:endParaRPr lang="en-US" altLang="en-US" sz="1600">
              <a:solidFill>
                <a:srgbClr val="595959"/>
              </a:solidFill>
              <a:ea typeface="ＭＳ Ｐゴシック" panose="020B0600070205080204" pitchFamily="34" charset="-128"/>
            </a:endParaRPr>
          </a:p>
          <a:p>
            <a:pPr marL="285750" indent="-285750" algn="just" eaLnBrk="1" hangingPunct="1">
              <a:lnSpc>
                <a:spcPct val="150000"/>
              </a:lnSpc>
              <a:buFont typeface="Arial" panose="020B0604020202020204" pitchFamily="34" charset="0"/>
              <a:buChar char="•"/>
            </a:pPr>
            <a:r>
              <a:rPr lang="en-US" altLang="en-US" sz="1600">
                <a:solidFill>
                  <a:srgbClr val="000000"/>
                </a:solidFill>
                <a:ea typeface="ＭＳ Ｐゴシック" panose="020B0600070205080204" pitchFamily="34" charset="-128"/>
              </a:rPr>
              <a:t>Members of the Bid Evaluation and Adjudication Committees are required to sign declaration of interests forms prior to participating in evaluation and adjudication processes. </a:t>
            </a:r>
          </a:p>
          <a:p>
            <a:pPr marL="285750" indent="-285750" algn="just" eaLnBrk="1" hangingPunct="1">
              <a:lnSpc>
                <a:spcPct val="150000"/>
              </a:lnSpc>
              <a:buFont typeface="Arial" panose="020B0604020202020204" pitchFamily="34" charset="0"/>
              <a:buChar char="•"/>
            </a:pPr>
            <a:endParaRPr lang="en-US" altLang="en-US" sz="1600">
              <a:solidFill>
                <a:srgbClr val="595959"/>
              </a:solidFill>
              <a:ea typeface="ＭＳ Ｐゴシック" panose="020B0600070205080204" pitchFamily="34" charset="-128"/>
            </a:endParaRPr>
          </a:p>
          <a:p>
            <a:pPr marL="285750" indent="-285750" eaLnBrk="1" hangingPunct="1"/>
            <a:endParaRPr lang="en-US" altLang="en-US">
              <a:solidFill>
                <a:srgbClr val="595959"/>
              </a:solidFill>
              <a:ea typeface="ＭＳ Ｐゴシック" panose="020B0600070205080204" pitchFamily="34" charset="-128"/>
            </a:endParaRPr>
          </a:p>
        </p:txBody>
      </p:sp>
      <p:sp>
        <p:nvSpPr>
          <p:cNvPr id="209923" name="TextBox 3">
            <a:extLst>
              <a:ext uri="{FF2B5EF4-FFF2-40B4-BE49-F238E27FC236}">
                <a16:creationId xmlns:a16="http://schemas.microsoft.com/office/drawing/2014/main" xmlns="" id="{AC50DA8C-9A4F-9CA5-508D-5FA9ECD2D5EC}"/>
              </a:ext>
            </a:extLst>
          </p:cNvPr>
          <p:cNvSpPr txBox="1">
            <a:spLocks noChangeArrowheads="1"/>
          </p:cNvSpPr>
          <p:nvPr/>
        </p:nvSpPr>
        <p:spPr bwMode="auto">
          <a:xfrm>
            <a:off x="6659563" y="610552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5D8B2-9C77-3B64-9705-68402E9A699B}"/>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 Internal Control</a:t>
            </a:r>
            <a:endParaRPr/>
          </a:p>
        </p:txBody>
      </p:sp>
      <p:sp>
        <p:nvSpPr>
          <p:cNvPr id="3" name="Content Placeholder 2">
            <a:extLst>
              <a:ext uri="{FF2B5EF4-FFF2-40B4-BE49-F238E27FC236}">
                <a16:creationId xmlns:a16="http://schemas.microsoft.com/office/drawing/2014/main" xmlns="" id="{E2BB8AC0-A5A2-4014-DA72-52D90950EFC4}"/>
              </a:ext>
            </a:extLst>
          </p:cNvPr>
          <p:cNvSpPr>
            <a:spLocks noGrp="1"/>
          </p:cNvSpPr>
          <p:nvPr>
            <p:ph sz="half" idx="1"/>
          </p:nvPr>
        </p:nvSpPr>
        <p:spPr>
          <a:xfrm>
            <a:off x="468313" y="1028700"/>
            <a:ext cx="8207375" cy="4525963"/>
          </a:xfrm>
        </p:spPr>
        <p:txBody>
          <a:bodyPr rtlCol="0">
            <a:normAutofit fontScale="92500" lnSpcReduction="20000"/>
          </a:bodyPr>
          <a:lstStyle/>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During the 2021/22 financial year, the Internal Control Unit developed action plans to address deficiencies identified during the regularity audit conducted by the Auditor-General of South Africa (AGSA);</a:t>
            </a:r>
          </a:p>
          <a:p>
            <a:pPr algn="just" eaLnBrk="1" fontAlgn="auto" hangingPunct="1">
              <a:lnSpc>
                <a:spcPct val="150000"/>
              </a:lnSpc>
              <a:spcAft>
                <a:spcPts val="0"/>
              </a:spcAft>
              <a:defRPr/>
            </a:pPr>
            <a:r>
              <a:rPr lang="en-ZA" sz="1600" dirty="0">
                <a:solidFill>
                  <a:schemeClr val="tx1"/>
                </a:solidFill>
                <a:ea typeface="+mn-ea"/>
              </a:rPr>
              <a:t> </a:t>
            </a: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Progress reports on implementation of action plans were presented to both EXCO and the Audit Committee;</a:t>
            </a:r>
          </a:p>
          <a:p>
            <a:pPr marL="285750" indent="-285750" algn="just" eaLnBrk="1" fontAlgn="auto" hangingPunct="1">
              <a:lnSpc>
                <a:spcPct val="150000"/>
              </a:lnSpc>
              <a:spcAft>
                <a:spcPts val="0"/>
              </a:spcAft>
              <a:buFont typeface="Arial" panose="020B0604020202020204" pitchFamily="34" charset="0"/>
              <a:buChar char="•"/>
              <a:defRPr/>
            </a:pPr>
            <a:endParaRPr lang="en-US" sz="16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Internal Control Unit also conducted compliance reviews focusing on PFMA and Treasury Regulations. Any non-compliance identified during the review was reported to the affected Directorates and Chief Directorates;</a:t>
            </a:r>
          </a:p>
          <a:p>
            <a:pPr marL="285750" indent="-285750" algn="just" eaLnBrk="1" fontAlgn="auto" hangingPunct="1">
              <a:lnSpc>
                <a:spcPct val="150000"/>
              </a:lnSpc>
              <a:spcAft>
                <a:spcPts val="0"/>
              </a:spcAft>
              <a:buFont typeface="Arial" panose="020B0604020202020204" pitchFamily="34" charset="0"/>
              <a:buChar char="•"/>
              <a:defRPr/>
            </a:pPr>
            <a:endParaRPr lang="en-US" sz="16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During the financial year, all payment documents requested by the AGSA were provided timeously and no issues relating to limitation of scope were raised.</a:t>
            </a:r>
            <a:endParaRPr lang="en-US" sz="1600" dirty="0">
              <a:solidFill>
                <a:schemeClr val="tx1"/>
              </a:solidFill>
              <a:ea typeface="+mn-ea"/>
            </a:endParaRPr>
          </a:p>
          <a:p>
            <a:pPr eaLnBrk="1" fontAlgn="auto" hangingPunct="1">
              <a:spcAft>
                <a:spcPts val="0"/>
              </a:spcAft>
              <a:defRPr/>
            </a:pPr>
            <a:endParaRPr lang="en-US" dirty="0">
              <a:ea typeface="+mn-ea"/>
            </a:endParaRPr>
          </a:p>
        </p:txBody>
      </p:sp>
      <p:sp>
        <p:nvSpPr>
          <p:cNvPr id="211971" name="TextBox 3">
            <a:extLst>
              <a:ext uri="{FF2B5EF4-FFF2-40B4-BE49-F238E27FC236}">
                <a16:creationId xmlns:a16="http://schemas.microsoft.com/office/drawing/2014/main" xmlns="" id="{A701C78E-4082-4C50-7C88-7E6A418A4B48}"/>
              </a:ext>
            </a:extLst>
          </p:cNvPr>
          <p:cNvSpPr txBox="1">
            <a:spLocks noChangeArrowheads="1"/>
          </p:cNvSpPr>
          <p:nvPr/>
        </p:nvSpPr>
        <p:spPr bwMode="auto">
          <a:xfrm>
            <a:off x="6526213" y="606901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111</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01972-4E73-E923-9DD5-7E2B27F2467C}"/>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 Internal Audit and Audit Committee</a:t>
            </a:r>
            <a:endParaRPr/>
          </a:p>
        </p:txBody>
      </p:sp>
      <p:sp>
        <p:nvSpPr>
          <p:cNvPr id="3" name="Content Placeholder 2">
            <a:extLst>
              <a:ext uri="{FF2B5EF4-FFF2-40B4-BE49-F238E27FC236}">
                <a16:creationId xmlns:a16="http://schemas.microsoft.com/office/drawing/2014/main" xmlns="" id="{1E7EAE5F-8840-155F-7966-027B7E2284E0}"/>
              </a:ext>
            </a:extLst>
          </p:cNvPr>
          <p:cNvSpPr>
            <a:spLocks noGrp="1"/>
          </p:cNvSpPr>
          <p:nvPr>
            <p:ph sz="half" idx="1"/>
          </p:nvPr>
        </p:nvSpPr>
        <p:spPr>
          <a:xfrm>
            <a:off x="468313" y="1028700"/>
            <a:ext cx="8207375" cy="4525963"/>
          </a:xfrm>
        </p:spPr>
        <p:txBody>
          <a:bodyPr/>
          <a:lstStyle/>
          <a:p>
            <a:pPr marL="285750" indent="-285750" algn="just" eaLnBrk="1" hangingPunct="1">
              <a:lnSpc>
                <a:spcPct val="140000"/>
              </a:lnSpc>
              <a:buFont typeface="Arial" panose="020B0604020202020204" pitchFamily="34" charset="0"/>
              <a:buChar char="•"/>
            </a:pPr>
            <a:r>
              <a:rPr lang="en-US" altLang="en-US" sz="1500">
                <a:solidFill>
                  <a:schemeClr val="tx1"/>
                </a:solidFill>
                <a:ea typeface="ＭＳ Ｐゴシック" panose="020B0600070205080204" pitchFamily="34" charset="-128"/>
              </a:rPr>
              <a:t>The Audit Committee has an independent role as required by Treasury Regulation 3.1 The Audit Committee has complied with its responsibilities arising from Section 38 (1)(a)(ii) of the Public Finance Management Act (PFMA) and Treasury Regulation 3.1.13. The Audit Committee has adopted appropriate formal terms of reference as its Audit Committee Charter, which is reviewed annually, its has regulated its affairs in compliance with this charter and has discharged all its responsibilities as contained therein;</a:t>
            </a:r>
          </a:p>
          <a:p>
            <a:pPr marL="285750" indent="-285750" algn="just" eaLnBrk="1" hangingPunct="1">
              <a:lnSpc>
                <a:spcPct val="140000"/>
              </a:lnSpc>
            </a:pPr>
            <a:endParaRPr lang="en-US" altLang="en-US" sz="800">
              <a:solidFill>
                <a:schemeClr val="tx1"/>
              </a:solidFill>
              <a:ea typeface="ＭＳ Ｐゴシック" panose="020B0600070205080204" pitchFamily="34" charset="-128"/>
            </a:endParaRPr>
          </a:p>
          <a:p>
            <a:pPr marL="285750" indent="-285750" algn="just" eaLnBrk="1" hangingPunct="1">
              <a:lnSpc>
                <a:spcPct val="140000"/>
              </a:lnSpc>
              <a:buFont typeface="Arial" panose="020B0604020202020204" pitchFamily="34" charset="0"/>
              <a:buChar char="•"/>
            </a:pPr>
            <a:r>
              <a:rPr lang="en-US" altLang="en-US" sz="1500">
                <a:solidFill>
                  <a:srgbClr val="000000"/>
                </a:solidFill>
                <a:ea typeface="ＭＳ Ｐゴシック" panose="020B0600070205080204" pitchFamily="34" charset="-128"/>
              </a:rPr>
              <a:t>Among the responsibilities of the Audit Committee, the following were done during the 2021/22 financial year;</a:t>
            </a:r>
          </a:p>
          <a:p>
            <a:pPr marL="285750" indent="-285750" algn="just" eaLnBrk="1" hangingPunct="1">
              <a:lnSpc>
                <a:spcPct val="140000"/>
              </a:lnSpc>
            </a:pPr>
            <a:endParaRPr lang="en-US" altLang="en-US" sz="800">
              <a:solidFill>
                <a:srgbClr val="000000"/>
              </a:solidFill>
              <a:ea typeface="ＭＳ Ｐゴシック" panose="020B0600070205080204" pitchFamily="34" charset="-128"/>
            </a:endParaRPr>
          </a:p>
          <a:p>
            <a:pPr marL="285750" indent="-285750" algn="just" eaLnBrk="1" hangingPunct="1">
              <a:lnSpc>
                <a:spcPct val="140000"/>
              </a:lnSpc>
              <a:buFont typeface="Courier New" panose="02070309020205020404" pitchFamily="49" charset="0"/>
              <a:buChar char="o"/>
            </a:pPr>
            <a:r>
              <a:rPr lang="en-US" altLang="en-US" sz="1500">
                <a:solidFill>
                  <a:schemeClr val="tx1"/>
                </a:solidFill>
                <a:ea typeface="ＭＳ Ｐゴシック" panose="020B0600070205080204" pitchFamily="34" charset="-128"/>
              </a:rPr>
              <a:t> Three (3) Quarterly Interim Financial Statements and unaudited Annual Financial Statements (AFS) before submission to the AGSA on 31 May 2022;</a:t>
            </a:r>
          </a:p>
          <a:p>
            <a:pPr marL="285750" indent="-285750" algn="just" eaLnBrk="1" hangingPunct="1">
              <a:lnSpc>
                <a:spcPct val="140000"/>
              </a:lnSpc>
              <a:buFont typeface="Courier New" panose="02070309020205020404" pitchFamily="49" charset="0"/>
              <a:buChar char="o"/>
            </a:pPr>
            <a:r>
              <a:rPr lang="en-US" altLang="en-US" sz="1500">
                <a:solidFill>
                  <a:schemeClr val="tx1"/>
                </a:solidFill>
                <a:ea typeface="ＭＳ Ｐゴシック" panose="020B0600070205080204" pitchFamily="34" charset="-128"/>
              </a:rPr>
              <a:t> Monitoring and implementation of corrective action plans to address AGSA and Internal Audit findings;	</a:t>
            </a:r>
          </a:p>
          <a:p>
            <a:pPr marL="285750" indent="-285750" algn="just" eaLnBrk="1" hangingPunct="1">
              <a:lnSpc>
                <a:spcPct val="140000"/>
              </a:lnSpc>
              <a:buFont typeface="Arial" panose="020B0604020202020204" pitchFamily="34" charset="0"/>
              <a:buChar char="•"/>
            </a:pPr>
            <a:endParaRPr lang="en-US" altLang="en-US" sz="1500">
              <a:solidFill>
                <a:schemeClr val="tx1"/>
              </a:solidFill>
              <a:ea typeface="ＭＳ Ｐゴシック" panose="020B0600070205080204" pitchFamily="34" charset="-128"/>
            </a:endParaRPr>
          </a:p>
          <a:p>
            <a:pPr marL="285750" indent="-285750" eaLnBrk="1" hangingPunct="1">
              <a:lnSpc>
                <a:spcPct val="90000"/>
              </a:lnSpc>
            </a:pPr>
            <a:endParaRPr lang="en-US" altLang="en-US" sz="1700">
              <a:solidFill>
                <a:srgbClr val="595959"/>
              </a:solidFill>
              <a:ea typeface="ＭＳ Ｐゴシック" panose="020B0600070205080204" pitchFamily="34" charset="-128"/>
            </a:endParaRPr>
          </a:p>
        </p:txBody>
      </p:sp>
      <p:sp>
        <p:nvSpPr>
          <p:cNvPr id="212995" name="TextBox 3">
            <a:extLst>
              <a:ext uri="{FF2B5EF4-FFF2-40B4-BE49-F238E27FC236}">
                <a16:creationId xmlns:a16="http://schemas.microsoft.com/office/drawing/2014/main" xmlns="" id="{E6F753F0-8DFC-E01F-190B-3B4EB7EF23E4}"/>
              </a:ext>
            </a:extLst>
          </p:cNvPr>
          <p:cNvSpPr txBox="1">
            <a:spLocks noChangeArrowheads="1"/>
          </p:cNvSpPr>
          <p:nvPr/>
        </p:nvSpPr>
        <p:spPr bwMode="auto">
          <a:xfrm>
            <a:off x="6659563" y="5911850"/>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25D2B-70E9-D290-F27C-75FEE23E7F8C}"/>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 Internal Audit and Audit Committee (Cont..)</a:t>
            </a:r>
            <a:endParaRPr/>
          </a:p>
        </p:txBody>
      </p:sp>
      <p:sp>
        <p:nvSpPr>
          <p:cNvPr id="3" name="Content Placeholder 2">
            <a:extLst>
              <a:ext uri="{FF2B5EF4-FFF2-40B4-BE49-F238E27FC236}">
                <a16:creationId xmlns:a16="http://schemas.microsoft.com/office/drawing/2014/main" xmlns="" id="{8BFC4C33-6A0B-95D0-F381-91E55C40ECD8}"/>
              </a:ext>
            </a:extLst>
          </p:cNvPr>
          <p:cNvSpPr>
            <a:spLocks noGrp="1"/>
          </p:cNvSpPr>
          <p:nvPr>
            <p:ph sz="half" idx="1"/>
          </p:nvPr>
        </p:nvSpPr>
        <p:spPr>
          <a:xfrm>
            <a:off x="468313" y="1028700"/>
            <a:ext cx="8207375" cy="4525963"/>
          </a:xfrm>
        </p:spPr>
        <p:txBody>
          <a:bodyPr rtlCol="0"/>
          <a:lstStyle/>
          <a:p>
            <a:pPr marL="571500" indent="-285750" algn="just" eaLnBrk="1" fontAlgn="auto" hangingPunct="1">
              <a:lnSpc>
                <a:spcPct val="150000"/>
              </a:lnSpc>
              <a:spcAft>
                <a:spcPts val="0"/>
              </a:spcAft>
              <a:buFont typeface="Arial"/>
              <a:buChar char="•"/>
              <a:defRPr/>
            </a:pPr>
            <a:r>
              <a:rPr lang="en-US" sz="1600" dirty="0">
                <a:solidFill>
                  <a:schemeClr val="tx1"/>
                </a:solidFill>
                <a:ea typeface="+mn-ea"/>
              </a:rPr>
              <a:t>The appropriateness of the system of risk management including fraud prevention and anti-corruption strategies;</a:t>
            </a:r>
          </a:p>
          <a:p>
            <a:pPr marL="571500" indent="-285750" algn="just" eaLnBrk="1" fontAlgn="auto" hangingPunct="1">
              <a:lnSpc>
                <a:spcPct val="150000"/>
              </a:lnSpc>
              <a:spcAft>
                <a:spcPts val="0"/>
              </a:spcAft>
              <a:buFont typeface="Arial"/>
              <a:buChar char="•"/>
              <a:defRPr/>
            </a:pPr>
            <a:r>
              <a:rPr lang="en-US" sz="1600" dirty="0">
                <a:solidFill>
                  <a:schemeClr val="tx1"/>
                </a:solidFill>
                <a:ea typeface="+mn-ea"/>
              </a:rPr>
              <a:t>The effectiveness of the system of risk management including fraud prevention and anti-corruption strategies;</a:t>
            </a:r>
          </a:p>
          <a:p>
            <a:pPr marL="571500" indent="-285750" algn="just" eaLnBrk="1" fontAlgn="auto" hangingPunct="1">
              <a:lnSpc>
                <a:spcPct val="150000"/>
              </a:lnSpc>
              <a:spcAft>
                <a:spcPts val="0"/>
              </a:spcAft>
              <a:buFont typeface="Arial"/>
              <a:buChar char="•"/>
              <a:defRPr/>
            </a:pPr>
            <a:r>
              <a:rPr lang="en-US" sz="1600" dirty="0">
                <a:solidFill>
                  <a:schemeClr val="tx1"/>
                </a:solidFill>
                <a:ea typeface="+mn-ea"/>
              </a:rPr>
              <a:t>The process to ensure compliance with relevant laws and regulations;</a:t>
            </a:r>
          </a:p>
          <a:p>
            <a:pPr marL="571500" indent="-285750" algn="just" eaLnBrk="1" fontAlgn="auto" hangingPunct="1">
              <a:lnSpc>
                <a:spcPct val="150000"/>
              </a:lnSpc>
              <a:spcAft>
                <a:spcPts val="0"/>
              </a:spcAft>
              <a:buFont typeface="Arial"/>
              <a:buChar char="•"/>
              <a:defRPr/>
            </a:pPr>
            <a:r>
              <a:rPr lang="en-US" sz="1600" dirty="0">
                <a:solidFill>
                  <a:schemeClr val="tx1"/>
                </a:solidFill>
                <a:ea typeface="+mn-ea"/>
              </a:rPr>
              <a:t>In-year monitoring reports on the Department operations including Information and Communication Technology (ICT) and Human Resources Management (HRM) governance;</a:t>
            </a:r>
          </a:p>
          <a:p>
            <a:pPr marL="571500" indent="-285750" algn="just" eaLnBrk="1" fontAlgn="auto" hangingPunct="1">
              <a:lnSpc>
                <a:spcPct val="150000"/>
              </a:lnSpc>
              <a:spcAft>
                <a:spcPts val="0"/>
              </a:spcAft>
              <a:buFont typeface="Arial"/>
              <a:buChar char="•"/>
              <a:defRPr/>
            </a:pPr>
            <a:r>
              <a:rPr lang="en-US" sz="1600" dirty="0">
                <a:solidFill>
                  <a:schemeClr val="tx1"/>
                </a:solidFill>
                <a:ea typeface="+mn-ea"/>
              </a:rPr>
              <a:t>The Quarterly Performance Information Reports and the Annual Report prior to submission to the AGSA and final publication; and</a:t>
            </a:r>
          </a:p>
          <a:p>
            <a:pPr marL="571500" indent="-285750" algn="just" eaLnBrk="1" fontAlgn="auto" hangingPunct="1">
              <a:lnSpc>
                <a:spcPct val="150000"/>
              </a:lnSpc>
              <a:spcAft>
                <a:spcPts val="0"/>
              </a:spcAft>
              <a:buFont typeface="Arial"/>
              <a:buChar char="•"/>
              <a:defRPr/>
            </a:pPr>
            <a:r>
              <a:rPr lang="en-US" sz="1600" dirty="0">
                <a:solidFill>
                  <a:schemeClr val="tx1"/>
                </a:solidFill>
                <a:ea typeface="+mn-ea"/>
              </a:rPr>
              <a:t>The plans; work and reports of the Internal Audit and the AGSA.</a:t>
            </a:r>
          </a:p>
          <a:p>
            <a:pPr marL="285750" indent="-285750" algn="just" eaLnBrk="1" fontAlgn="auto" hangingPunct="1">
              <a:lnSpc>
                <a:spcPct val="150000"/>
              </a:lnSpc>
              <a:spcAft>
                <a:spcPts val="0"/>
              </a:spcAft>
              <a:buFont typeface="Arial" panose="020B0604020202020204" pitchFamily="34" charset="0"/>
              <a:buChar char="•"/>
              <a:defRPr/>
            </a:pPr>
            <a:endParaRPr lang="en-US" sz="1600" dirty="0">
              <a:solidFill>
                <a:schemeClr val="tx1"/>
              </a:solidFill>
              <a:ea typeface="+mn-ea"/>
            </a:endParaRPr>
          </a:p>
          <a:p>
            <a:pPr eaLnBrk="1" fontAlgn="auto" hangingPunct="1">
              <a:spcAft>
                <a:spcPts val="0"/>
              </a:spcAft>
              <a:defRPr/>
            </a:pPr>
            <a:endParaRPr lang="en-US" dirty="0">
              <a:ea typeface="+mn-ea"/>
            </a:endParaRPr>
          </a:p>
        </p:txBody>
      </p:sp>
      <p:sp>
        <p:nvSpPr>
          <p:cNvPr id="214019" name="TextBox 3">
            <a:extLst>
              <a:ext uri="{FF2B5EF4-FFF2-40B4-BE49-F238E27FC236}">
                <a16:creationId xmlns:a16="http://schemas.microsoft.com/office/drawing/2014/main" xmlns="" id="{9AB5AF1C-D482-85A1-414B-1506BF50A283}"/>
              </a:ext>
            </a:extLst>
          </p:cNvPr>
          <p:cNvSpPr txBox="1">
            <a:spLocks noChangeArrowheads="1"/>
          </p:cNvSpPr>
          <p:nvPr/>
        </p:nvSpPr>
        <p:spPr bwMode="auto">
          <a:xfrm>
            <a:off x="6659563" y="5995988"/>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113</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5A3D0F-CFAA-29FA-D569-759DC377531A}"/>
              </a:ext>
            </a:extLst>
          </p:cNvPr>
          <p:cNvSpPr>
            <a:spLocks noGrp="1"/>
          </p:cNvSpPr>
          <p:nvPr>
            <p:ph sz="half" idx="1"/>
          </p:nvPr>
        </p:nvSpPr>
        <p:spPr>
          <a:xfrm>
            <a:off x="468313" y="1628775"/>
            <a:ext cx="8207375" cy="2879725"/>
          </a:xfrm>
        </p:spPr>
        <p:txBody>
          <a:bodyPr rtlCol="0"/>
          <a:lstStyle/>
          <a:p>
            <a:pPr eaLnBrk="1" fontAlgn="auto" hangingPunct="1">
              <a:spcAft>
                <a:spcPts val="0"/>
              </a:spcAft>
              <a:defRPr/>
            </a:pPr>
            <a:endParaRPr lang="en-ZA" dirty="0">
              <a:ea typeface="+mn-ea"/>
            </a:endParaRPr>
          </a:p>
          <a:p>
            <a:pPr eaLnBrk="1" fontAlgn="auto" hangingPunct="1">
              <a:spcAft>
                <a:spcPts val="0"/>
              </a:spcAft>
              <a:defRPr/>
            </a:pPr>
            <a:endParaRPr lang="en-ZA" dirty="0">
              <a:ea typeface="+mn-ea"/>
            </a:endParaRPr>
          </a:p>
          <a:p>
            <a:pPr eaLnBrk="1" fontAlgn="auto" hangingPunct="1">
              <a:spcAft>
                <a:spcPts val="0"/>
              </a:spcAft>
              <a:defRPr/>
            </a:pPr>
            <a:endParaRPr lang="en-ZA" dirty="0">
              <a:ea typeface="+mn-ea"/>
            </a:endParaRPr>
          </a:p>
          <a:p>
            <a:pPr marL="107950" algn="ctr">
              <a:defRPr/>
            </a:pPr>
            <a:r>
              <a:rPr lang="en-US" altLang="en-US" sz="3600" b="1" kern="0" dirty="0">
                <a:solidFill>
                  <a:srgbClr val="000000"/>
                </a:solidFill>
                <a:ea typeface="MS PGothic" pitchFamily="34" charset="-128"/>
              </a:rPr>
              <a:t>HUMAN RESOURCES DEVELOPMENT INITIATIVES</a:t>
            </a:r>
            <a:endParaRPr lang="en-US" sz="3600" kern="0" dirty="0">
              <a:solidFill>
                <a:srgbClr val="000000"/>
              </a:solidFill>
              <a:latin typeface="Arial" charset="0"/>
              <a:ea typeface="MS PGothic" charset="0"/>
            </a:endParaRPr>
          </a:p>
          <a:p>
            <a:pPr eaLnBrk="1" fontAlgn="auto" hangingPunct="1">
              <a:spcAft>
                <a:spcPts val="0"/>
              </a:spcAft>
              <a:defRPr/>
            </a:pPr>
            <a:endParaRPr lang="en-ZA" dirty="0">
              <a:ea typeface="+mn-ea"/>
            </a:endParaRPr>
          </a:p>
        </p:txBody>
      </p:sp>
      <p:sp>
        <p:nvSpPr>
          <p:cNvPr id="215042" name="Slide Number Placeholder 7">
            <a:extLst>
              <a:ext uri="{FF2B5EF4-FFF2-40B4-BE49-F238E27FC236}">
                <a16:creationId xmlns:a16="http://schemas.microsoft.com/office/drawing/2014/main" xmlns="" id="{F40F4BE2-D297-BB92-ED5E-4481412AAB7E}"/>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ZA" altLang="en-US" sz="1200">
                <a:solidFill>
                  <a:srgbClr val="FFFFFF"/>
                </a:solidFill>
              </a:rPr>
              <a:t>15</a:t>
            </a:r>
            <a:endParaRPr lang="en-US" altLang="en-US" sz="1200">
              <a:solidFill>
                <a:srgbClr val="FFFFFF"/>
              </a:solidFill>
            </a:endParaRPr>
          </a:p>
        </p:txBody>
      </p:sp>
      <p:sp>
        <p:nvSpPr>
          <p:cNvPr id="215043" name="TextBox 1">
            <a:extLst>
              <a:ext uri="{FF2B5EF4-FFF2-40B4-BE49-F238E27FC236}">
                <a16:creationId xmlns:a16="http://schemas.microsoft.com/office/drawing/2014/main" xmlns="" id="{C440863A-012B-03E1-92A8-FB94ED629E22}"/>
              </a:ext>
            </a:extLst>
          </p:cNvPr>
          <p:cNvSpPr txBox="1">
            <a:spLocks noChangeArrowheads="1"/>
          </p:cNvSpPr>
          <p:nvPr/>
        </p:nvSpPr>
        <p:spPr bwMode="auto">
          <a:xfrm>
            <a:off x="6659563" y="585946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rPr>
              <a:t>114</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a:extLst>
              <a:ext uri="{FF2B5EF4-FFF2-40B4-BE49-F238E27FC236}">
                <a16:creationId xmlns:a16="http://schemas.microsoft.com/office/drawing/2014/main" xmlns="" id="{DA18BDD7-5AD6-BE9F-A072-9C7E1E024B7B}"/>
              </a:ext>
            </a:extLst>
          </p:cNvPr>
          <p:cNvSpPr>
            <a:spLocks noGrp="1"/>
          </p:cNvSpPr>
          <p:nvPr>
            <p:ph type="title"/>
          </p:nvPr>
        </p:nvSpPr>
        <p:spPr>
          <a:xfrm>
            <a:off x="330200" y="203200"/>
            <a:ext cx="8356600" cy="571500"/>
          </a:xfrm>
        </p:spPr>
        <p:txBody>
          <a:bodyPr/>
          <a:lstStyle/>
          <a:p>
            <a:pPr marL="342900" indent="-342900">
              <a:spcBef>
                <a:spcPct val="0"/>
              </a:spcBef>
              <a:buFontTx/>
              <a:buNone/>
            </a:pPr>
            <a:r>
              <a:rPr lang="en-ZA" altLang="en-US" sz="1800" b="1">
                <a:solidFill>
                  <a:srgbClr val="000000"/>
                </a:solidFill>
                <a:latin typeface="Arial" panose="020B0604020202020204" pitchFamily="34" charset="0"/>
                <a:ea typeface="ＭＳ Ｐゴシック" panose="020B0600070205080204" pitchFamily="34" charset="-128"/>
              </a:rPr>
              <a:t>THE STATUS OF HUMAN RESOURCES IN THE DEPARTMENT</a:t>
            </a:r>
            <a:r>
              <a:rPr altLang="en-US" sz="1800">
                <a:solidFill>
                  <a:srgbClr val="000000"/>
                </a:solidFill>
                <a:latin typeface="Calibri" panose="020F0502020204030204" pitchFamily="34" charset="0"/>
                <a:ea typeface="ＭＳ Ｐゴシック" panose="020B0600070205080204" pitchFamily="34" charset="-128"/>
              </a:rPr>
              <a:t/>
            </a:r>
            <a:br>
              <a:rPr altLang="en-US" sz="1800">
                <a:solidFill>
                  <a:srgbClr val="000000"/>
                </a:solidFill>
                <a:latin typeface="Calibri" panose="020F0502020204030204" pitchFamily="34" charset="0"/>
                <a:ea typeface="ＭＳ Ｐゴシック" panose="020B0600070205080204" pitchFamily="34" charset="-128"/>
              </a:rPr>
            </a:br>
            <a:endParaRPr altLang="en-US" sz="1800">
              <a:solidFill>
                <a:srgbClr val="000000"/>
              </a:solidFill>
              <a:latin typeface="Calibri" panose="020F0502020204030204" pitchFamily="34"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xmlns="" id="{26F2A807-D2F3-1EF5-250D-0A460D7DE5F7}"/>
              </a:ext>
            </a:extLst>
          </p:cNvPr>
          <p:cNvSpPr>
            <a:spLocks noGrp="1"/>
          </p:cNvSpPr>
          <p:nvPr>
            <p:ph sz="half" idx="1"/>
          </p:nvPr>
        </p:nvSpPr>
        <p:spPr>
          <a:xfrm>
            <a:off x="203200" y="682625"/>
            <a:ext cx="8472488" cy="4625975"/>
          </a:xfrm>
        </p:spPr>
        <p:txBody>
          <a:bodyPr>
            <a:noAutofit/>
          </a:bodyPr>
          <a:lstStyle/>
          <a:p>
            <a:pPr marL="285750" indent="-285750" algn="just" eaLnBrk="1" hangingPunct="1">
              <a:lnSpc>
                <a:spcPct val="150000"/>
              </a:lnSpc>
              <a:spcBef>
                <a:spcPct val="0"/>
              </a:spcBef>
              <a:buFont typeface="Arial" panose="020B0604020202020204" pitchFamily="34" charset="0"/>
              <a:buChar char="•"/>
            </a:pPr>
            <a:r>
              <a:rPr lang="en-ZA" altLang="en-US" sz="1500">
                <a:solidFill>
                  <a:schemeClr val="tx1"/>
                </a:solidFill>
                <a:ea typeface="ＭＳ Ｐゴシック" panose="020B0600070205080204" pitchFamily="34" charset="-128"/>
              </a:rPr>
              <a:t>The total establishment of the Department consist of </a:t>
            </a:r>
            <a:r>
              <a:rPr lang="en-ZA" altLang="en-US" sz="1500" b="1">
                <a:solidFill>
                  <a:schemeClr val="tx1"/>
                </a:solidFill>
                <a:ea typeface="ＭＳ Ｐゴシック" panose="020B0600070205080204" pitchFamily="34" charset="-128"/>
              </a:rPr>
              <a:t>876 posts</a:t>
            </a:r>
            <a:r>
              <a:rPr lang="en-ZA" altLang="en-US" sz="1500">
                <a:solidFill>
                  <a:schemeClr val="tx1"/>
                </a:solidFill>
                <a:ea typeface="ＭＳ Ｐゴシック" panose="020B0600070205080204" pitchFamily="34" charset="-128"/>
              </a:rPr>
              <a:t>, of which </a:t>
            </a:r>
            <a:r>
              <a:rPr lang="en-ZA" altLang="en-US" sz="1500" b="1">
                <a:solidFill>
                  <a:schemeClr val="tx1"/>
                </a:solidFill>
                <a:ea typeface="ＭＳ Ｐゴシック" panose="020B0600070205080204" pitchFamily="34" charset="-128"/>
              </a:rPr>
              <a:t>663</a:t>
            </a:r>
            <a:r>
              <a:rPr lang="en-ZA" altLang="en-US" sz="1500">
                <a:solidFill>
                  <a:schemeClr val="tx1"/>
                </a:solidFill>
                <a:ea typeface="ＭＳ Ｐゴシック" panose="020B0600070205080204" pitchFamily="34" charset="-128"/>
              </a:rPr>
              <a:t> were filled as at 31 March 2022. </a:t>
            </a:r>
          </a:p>
          <a:p>
            <a:pPr marL="285750" indent="-285750" algn="just" eaLnBrk="1" hangingPunct="1">
              <a:lnSpc>
                <a:spcPct val="150000"/>
              </a:lnSpc>
              <a:spcBef>
                <a:spcPct val="0"/>
              </a:spcBef>
            </a:pPr>
            <a:endParaRPr lang="en-ZA" altLang="en-US" sz="800">
              <a:solidFill>
                <a:schemeClr val="tx1"/>
              </a:solidFill>
              <a:ea typeface="ＭＳ Ｐゴシック" panose="020B0600070205080204" pitchFamily="34" charset="-128"/>
            </a:endParaRPr>
          </a:p>
          <a:p>
            <a:pPr marL="285750" indent="-285750" algn="just" eaLnBrk="1" hangingPunct="1">
              <a:lnSpc>
                <a:spcPct val="150000"/>
              </a:lnSpc>
              <a:spcBef>
                <a:spcPct val="0"/>
              </a:spcBef>
              <a:buFont typeface="Arial" panose="020B0604020202020204" pitchFamily="34" charset="0"/>
              <a:buChar char="•"/>
            </a:pPr>
            <a:r>
              <a:rPr lang="en-ZA" altLang="en-US" sz="1500">
                <a:solidFill>
                  <a:schemeClr val="tx1"/>
                </a:solidFill>
                <a:ea typeface="ＭＳ Ｐゴシック" panose="020B0600070205080204" pitchFamily="34" charset="-128"/>
              </a:rPr>
              <a:t>A total of </a:t>
            </a:r>
            <a:r>
              <a:rPr lang="en-ZA" altLang="en-US" sz="1500" b="1">
                <a:solidFill>
                  <a:schemeClr val="tx1"/>
                </a:solidFill>
                <a:ea typeface="ＭＳ Ｐゴシック" panose="020B0600070205080204" pitchFamily="34" charset="-128"/>
              </a:rPr>
              <a:t>R417.848 million </a:t>
            </a:r>
            <a:r>
              <a:rPr lang="en-ZA" altLang="en-US" sz="1500">
                <a:solidFill>
                  <a:schemeClr val="tx1"/>
                </a:solidFill>
                <a:ea typeface="ＭＳ Ｐゴシック" panose="020B0600070205080204" pitchFamily="34" charset="-128"/>
              </a:rPr>
              <a:t>(</a:t>
            </a:r>
            <a:r>
              <a:rPr lang="en-ZA" altLang="en-US" sz="1500" b="1">
                <a:solidFill>
                  <a:schemeClr val="tx1"/>
                </a:solidFill>
                <a:ea typeface="ＭＳ Ｐゴシック" panose="020B0600070205080204" pitchFamily="34" charset="-128"/>
              </a:rPr>
              <a:t>83.6% </a:t>
            </a:r>
            <a:r>
              <a:rPr lang="en-ZA" altLang="en-US" sz="1500">
                <a:solidFill>
                  <a:schemeClr val="tx1"/>
                </a:solidFill>
                <a:ea typeface="ＭＳ Ｐゴシック" panose="020B0600070205080204" pitchFamily="34" charset="-128"/>
              </a:rPr>
              <a:t>of the allocated CoE budget) was spent on compensation of employees.</a:t>
            </a:r>
          </a:p>
          <a:p>
            <a:pPr marL="285750" indent="-285750" algn="just" eaLnBrk="1" hangingPunct="1">
              <a:lnSpc>
                <a:spcPct val="150000"/>
              </a:lnSpc>
              <a:spcBef>
                <a:spcPct val="0"/>
              </a:spcBef>
            </a:pPr>
            <a:endParaRPr lang="en-ZA" altLang="en-US" sz="800">
              <a:solidFill>
                <a:schemeClr val="tx1"/>
              </a:solidFill>
              <a:ea typeface="ＭＳ Ｐゴシック" panose="020B0600070205080204" pitchFamily="34" charset="-128"/>
            </a:endParaRPr>
          </a:p>
          <a:p>
            <a:pPr marL="285750" indent="-285750" algn="just" eaLnBrk="1" hangingPunct="1">
              <a:lnSpc>
                <a:spcPct val="150000"/>
              </a:lnSpc>
              <a:spcBef>
                <a:spcPct val="0"/>
              </a:spcBef>
              <a:buFont typeface="Arial" panose="020B0604020202020204" pitchFamily="34" charset="0"/>
              <a:buChar char="•"/>
            </a:pPr>
            <a:r>
              <a:rPr lang="en-ZA" altLang="en-US" sz="1500">
                <a:solidFill>
                  <a:schemeClr val="tx1"/>
                </a:solidFill>
                <a:ea typeface="ＭＳ Ｐゴシック" panose="020B0600070205080204" pitchFamily="34" charset="-128"/>
              </a:rPr>
              <a:t>As of 31 March 2022, the Department had </a:t>
            </a:r>
            <a:r>
              <a:rPr lang="en-ZA" altLang="en-US" sz="1500" b="1">
                <a:solidFill>
                  <a:schemeClr val="tx1"/>
                </a:solidFill>
                <a:ea typeface="ＭＳ Ｐゴシック" panose="020B0600070205080204" pitchFamily="34" charset="-128"/>
              </a:rPr>
              <a:t>67</a:t>
            </a:r>
            <a:r>
              <a:rPr lang="en-ZA" altLang="en-US" sz="1500">
                <a:solidFill>
                  <a:schemeClr val="tx1"/>
                </a:solidFill>
                <a:ea typeface="ＭＳ Ｐゴシック" panose="020B0600070205080204" pitchFamily="34" charset="-128"/>
              </a:rPr>
              <a:t> employees additional to the staff establishment. This figure includes 58 graduates’ interns.</a:t>
            </a:r>
          </a:p>
          <a:p>
            <a:pPr marL="285750" indent="-285750" algn="just" eaLnBrk="1" hangingPunct="1">
              <a:lnSpc>
                <a:spcPct val="150000"/>
              </a:lnSpc>
              <a:spcBef>
                <a:spcPct val="0"/>
              </a:spcBef>
            </a:pPr>
            <a:endParaRPr lang="en-US" altLang="en-US" sz="800">
              <a:solidFill>
                <a:schemeClr val="tx1"/>
              </a:solidFill>
              <a:ea typeface="ＭＳ Ｐゴシック" panose="020B0600070205080204" pitchFamily="34" charset="-128"/>
            </a:endParaRPr>
          </a:p>
          <a:p>
            <a:pPr marL="285750" indent="-285750" algn="just" eaLnBrk="1" hangingPunct="1">
              <a:lnSpc>
                <a:spcPct val="150000"/>
              </a:lnSpc>
              <a:spcBef>
                <a:spcPct val="0"/>
              </a:spcBef>
              <a:buFont typeface="Arial" panose="020B0604020202020204" pitchFamily="34" charset="0"/>
              <a:buChar char="•"/>
            </a:pPr>
            <a:r>
              <a:rPr lang="en-ZA" altLang="en-US" sz="1500">
                <a:solidFill>
                  <a:schemeClr val="tx1"/>
                </a:solidFill>
                <a:ea typeface="ＭＳ Ｐゴシック" panose="020B0600070205080204" pitchFamily="34" charset="-128"/>
              </a:rPr>
              <a:t>The department’s vacancy rate remains high </a:t>
            </a:r>
            <a:r>
              <a:rPr lang="en-ZA" altLang="en-US" sz="1500" b="1">
                <a:solidFill>
                  <a:schemeClr val="tx1"/>
                </a:solidFill>
                <a:ea typeface="ＭＳ Ｐゴシック" panose="020B0600070205080204" pitchFamily="34" charset="-128"/>
              </a:rPr>
              <a:t>(24.31%)</a:t>
            </a:r>
            <a:r>
              <a:rPr lang="en-ZA" altLang="en-US" sz="1500">
                <a:solidFill>
                  <a:schemeClr val="tx1"/>
                </a:solidFill>
                <a:ea typeface="ＭＳ Ｐゴシック" panose="020B0600070205080204" pitchFamily="34" charset="-128"/>
              </a:rPr>
              <a:t>, however at top management level, vacancies were reduced with the appointment of three (3) Deputy Directors-General and </a:t>
            </a:r>
            <a:r>
              <a:rPr lang="en-ZA" altLang="en-US" sz="1500" b="1">
                <a:solidFill>
                  <a:schemeClr val="tx1"/>
                </a:solidFill>
                <a:ea typeface="ＭＳ Ｐゴシック" panose="020B0600070205080204" pitchFamily="34" charset="-128"/>
              </a:rPr>
              <a:t>seventeen (17) </a:t>
            </a:r>
            <a:r>
              <a:rPr lang="en-ZA" altLang="en-US" sz="1500">
                <a:solidFill>
                  <a:schemeClr val="tx1"/>
                </a:solidFill>
                <a:ea typeface="ＭＳ Ｐゴシック" panose="020B0600070205080204" pitchFamily="34" charset="-128"/>
              </a:rPr>
              <a:t>SMS positions in the 2021/22 financial year.</a:t>
            </a:r>
          </a:p>
          <a:p>
            <a:pPr marL="285750" indent="-285750" algn="just" eaLnBrk="1" hangingPunct="1">
              <a:lnSpc>
                <a:spcPct val="150000"/>
              </a:lnSpc>
              <a:spcBef>
                <a:spcPct val="0"/>
              </a:spcBef>
            </a:pPr>
            <a:endParaRPr lang="en-ZA" altLang="en-US" sz="800">
              <a:solidFill>
                <a:schemeClr val="tx1"/>
              </a:solidFill>
              <a:ea typeface="ＭＳ Ｐゴシック" panose="020B0600070205080204" pitchFamily="34" charset="-128"/>
            </a:endParaRPr>
          </a:p>
          <a:p>
            <a:pPr marL="285750" indent="-285750" algn="just" eaLnBrk="1" hangingPunct="1">
              <a:lnSpc>
                <a:spcPct val="150000"/>
              </a:lnSpc>
              <a:spcBef>
                <a:spcPct val="0"/>
              </a:spcBef>
              <a:buFont typeface="Arial" panose="020B0604020202020204" pitchFamily="34" charset="0"/>
              <a:buChar char="•"/>
            </a:pPr>
            <a:r>
              <a:rPr lang="en-ZA" altLang="en-US" sz="1500" b="1">
                <a:solidFill>
                  <a:schemeClr val="tx1"/>
                </a:solidFill>
                <a:ea typeface="ＭＳ Ｐゴシック" panose="020B0600070205080204" pitchFamily="34" charset="-128"/>
              </a:rPr>
              <a:t>Thirty-four (34) </a:t>
            </a:r>
            <a:r>
              <a:rPr lang="en-ZA" altLang="en-US" sz="1500">
                <a:solidFill>
                  <a:schemeClr val="tx1"/>
                </a:solidFill>
                <a:ea typeface="ＭＳ Ｐゴシック" panose="020B0600070205080204" pitchFamily="34" charset="-128"/>
              </a:rPr>
              <a:t>internal appointments/promotions for the financial year in 2021/22 financial year</a:t>
            </a:r>
            <a:r>
              <a:rPr lang="en-ZA" altLang="en-US" sz="1400">
                <a:solidFill>
                  <a:schemeClr val="tx1"/>
                </a:solidFill>
                <a:ea typeface="ＭＳ Ｐゴシック" panose="020B0600070205080204" pitchFamily="34" charset="-128"/>
              </a:rPr>
              <a:t>.</a:t>
            </a:r>
            <a:endParaRPr lang="en-US" altLang="en-US" sz="1400">
              <a:solidFill>
                <a:schemeClr val="tx1"/>
              </a:solidFill>
              <a:ea typeface="ＭＳ Ｐゴシック" panose="020B0600070205080204" pitchFamily="34" charset="-128"/>
            </a:endParaRPr>
          </a:p>
        </p:txBody>
      </p:sp>
      <p:sp>
        <p:nvSpPr>
          <p:cNvPr id="216067" name="TextBox 3">
            <a:extLst>
              <a:ext uri="{FF2B5EF4-FFF2-40B4-BE49-F238E27FC236}">
                <a16:creationId xmlns:a16="http://schemas.microsoft.com/office/drawing/2014/main" xmlns="" id="{C95E5328-A6BC-A04D-4300-1FF67F22A315}"/>
              </a:ext>
            </a:extLst>
          </p:cNvPr>
          <p:cNvSpPr txBox="1">
            <a:spLocks noChangeArrowheads="1"/>
          </p:cNvSpPr>
          <p:nvPr/>
        </p:nvSpPr>
        <p:spPr bwMode="auto">
          <a:xfrm>
            <a:off x="6659563" y="6175375"/>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115</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xmlns="" id="{BE478572-2DF6-73CB-971B-C04601E9320D}"/>
              </a:ext>
            </a:extLst>
          </p:cNvPr>
          <p:cNvSpPr>
            <a:spLocks noGrp="1"/>
          </p:cNvSpPr>
          <p:nvPr>
            <p:ph type="title"/>
          </p:nvPr>
        </p:nvSpPr>
        <p:spPr>
          <a:xfrm>
            <a:off x="228600" y="269875"/>
            <a:ext cx="8458200" cy="666750"/>
          </a:xfrm>
        </p:spPr>
        <p:txBody>
          <a:bodyPr/>
          <a:lstStyle/>
          <a:p>
            <a:pPr marL="342900" indent="-342900" algn="ctr">
              <a:lnSpc>
                <a:spcPct val="150000"/>
              </a:lnSpc>
              <a:spcBef>
                <a:spcPct val="0"/>
              </a:spcBef>
              <a:buFontTx/>
              <a:buNone/>
            </a:pPr>
            <a:r>
              <a:rPr lang="en-ZA" altLang="en-US" sz="1800" b="1">
                <a:solidFill>
                  <a:srgbClr val="000000"/>
                </a:solidFill>
                <a:latin typeface="Arial" panose="020B0604020202020204" pitchFamily="34" charset="0"/>
                <a:ea typeface="ＭＳ Ｐゴシック" panose="020B0600070205080204" pitchFamily="34" charset="-128"/>
              </a:rPr>
              <a:t>THE STATUS OF HUMAN RESOURCES IN THE DEPARTMENT (CONT…..)</a:t>
            </a:r>
            <a:r>
              <a:rPr altLang="en-US" sz="2200">
                <a:solidFill>
                  <a:srgbClr val="000000"/>
                </a:solidFill>
                <a:latin typeface="Calibri" panose="020F0502020204030204" pitchFamily="34" charset="0"/>
                <a:ea typeface="ＭＳ Ｐゴシック" panose="020B0600070205080204" pitchFamily="34" charset="-128"/>
              </a:rPr>
              <a:t/>
            </a:r>
            <a:br>
              <a:rPr altLang="en-US" sz="2200">
                <a:solidFill>
                  <a:srgbClr val="000000"/>
                </a:solidFill>
                <a:latin typeface="Calibri" panose="020F0502020204030204" pitchFamily="34" charset="0"/>
                <a:ea typeface="ＭＳ Ｐゴシック" panose="020B0600070205080204" pitchFamily="34" charset="-128"/>
              </a:rPr>
            </a:br>
            <a:endParaRPr altLang="en-US" sz="2200">
              <a:solidFill>
                <a:srgbClr val="000000"/>
              </a:solidFill>
              <a:latin typeface="Calibri" panose="020F0502020204030204" pitchFamily="34"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xmlns="" id="{8B8E774D-9013-9CEC-4207-72A38A5B7862}"/>
              </a:ext>
            </a:extLst>
          </p:cNvPr>
          <p:cNvSpPr>
            <a:spLocks noGrp="1"/>
          </p:cNvSpPr>
          <p:nvPr>
            <p:ph sz="half" idx="1"/>
          </p:nvPr>
        </p:nvSpPr>
        <p:spPr>
          <a:xfrm>
            <a:off x="468313" y="963613"/>
            <a:ext cx="8351837" cy="4937125"/>
          </a:xfrm>
        </p:spPr>
        <p:txBody>
          <a:bodyPr rtlCol="0">
            <a:normAutofit lnSpcReduction="10000"/>
          </a:bodyPr>
          <a:lstStyle/>
          <a:p>
            <a:pPr marL="285750" indent="-285750" algn="just" eaLnBrk="1" fontAlgn="auto" hangingPunct="1">
              <a:lnSpc>
                <a:spcPct val="150000"/>
              </a:lnSpc>
              <a:spcAft>
                <a:spcPts val="0"/>
              </a:spcAft>
              <a:buFont typeface="Arial" panose="020B0604020202020204" pitchFamily="34" charset="0"/>
              <a:buChar char="•"/>
              <a:defRPr/>
            </a:pPr>
            <a:r>
              <a:rPr lang="en-ZA" sz="1500" dirty="0">
                <a:solidFill>
                  <a:schemeClr val="tx1"/>
                </a:solidFill>
                <a:ea typeface="+mn-ea"/>
              </a:rPr>
              <a:t>The turnover rate of permanent employees decreased from </a:t>
            </a:r>
            <a:r>
              <a:rPr lang="en-ZA" sz="1500" b="1" dirty="0">
                <a:solidFill>
                  <a:schemeClr val="tx1"/>
                </a:solidFill>
                <a:ea typeface="+mn-ea"/>
              </a:rPr>
              <a:t>7.8% </a:t>
            </a:r>
            <a:r>
              <a:rPr lang="en-ZA" sz="1500" dirty="0">
                <a:solidFill>
                  <a:schemeClr val="tx1"/>
                </a:solidFill>
                <a:ea typeface="+mn-ea"/>
              </a:rPr>
              <a:t>in the financial year 2020/21 to </a:t>
            </a:r>
            <a:r>
              <a:rPr lang="en-ZA" sz="1500" b="1" dirty="0">
                <a:solidFill>
                  <a:schemeClr val="tx1"/>
                </a:solidFill>
                <a:ea typeface="+mn-ea"/>
              </a:rPr>
              <a:t>6.56% </a:t>
            </a:r>
            <a:r>
              <a:rPr lang="en-ZA" sz="1500" dirty="0">
                <a:solidFill>
                  <a:schemeClr val="tx1"/>
                </a:solidFill>
                <a:ea typeface="+mn-ea"/>
              </a:rPr>
              <a:t>in the financial year 2021/22. </a:t>
            </a:r>
          </a:p>
          <a:p>
            <a:pPr algn="just" eaLnBrk="1" fontAlgn="auto" hangingPunct="1">
              <a:lnSpc>
                <a:spcPct val="150000"/>
              </a:lnSpc>
              <a:spcAft>
                <a:spcPts val="0"/>
              </a:spcAft>
              <a:defRPr/>
            </a:pPr>
            <a:endParaRPr lang="en-ZA" sz="9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500" dirty="0">
                <a:solidFill>
                  <a:schemeClr val="tx1"/>
                </a:solidFill>
                <a:ea typeface="+mn-ea"/>
              </a:rPr>
              <a:t>The majority of terminations were due to resignation - </a:t>
            </a:r>
            <a:r>
              <a:rPr lang="en-ZA" sz="1500" b="1" dirty="0">
                <a:solidFill>
                  <a:schemeClr val="tx1"/>
                </a:solidFill>
                <a:ea typeface="+mn-ea"/>
              </a:rPr>
              <a:t>Sixteen (16) </a:t>
            </a:r>
            <a:r>
              <a:rPr lang="en-ZA" sz="1500" dirty="0">
                <a:solidFill>
                  <a:schemeClr val="tx1"/>
                </a:solidFill>
                <a:ea typeface="+mn-ea"/>
              </a:rPr>
              <a:t>employees resigned </a:t>
            </a:r>
            <a:r>
              <a:rPr lang="en-ZA" sz="1500" b="1" dirty="0">
                <a:solidFill>
                  <a:schemeClr val="tx1"/>
                </a:solidFill>
                <a:ea typeface="+mn-ea"/>
              </a:rPr>
              <a:t>(2.18%)</a:t>
            </a:r>
            <a:r>
              <a:rPr lang="en-ZA" sz="1500" dirty="0">
                <a:solidFill>
                  <a:schemeClr val="tx1"/>
                </a:solidFill>
                <a:ea typeface="+mn-ea"/>
              </a:rPr>
              <a:t>.</a:t>
            </a:r>
          </a:p>
          <a:p>
            <a:pPr algn="just" eaLnBrk="1" fontAlgn="auto" hangingPunct="1">
              <a:lnSpc>
                <a:spcPct val="150000"/>
              </a:lnSpc>
              <a:spcAft>
                <a:spcPts val="0"/>
              </a:spcAft>
              <a:defRPr/>
            </a:pPr>
            <a:endParaRPr lang="en-ZA" sz="9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500" dirty="0">
                <a:solidFill>
                  <a:schemeClr val="tx1"/>
                </a:solidFill>
                <a:ea typeface="+mn-ea"/>
              </a:rPr>
              <a:t>The department lost </a:t>
            </a:r>
            <a:r>
              <a:rPr lang="en-ZA" sz="1500" b="1" dirty="0">
                <a:solidFill>
                  <a:schemeClr val="tx1"/>
                </a:solidFill>
                <a:ea typeface="+mn-ea"/>
              </a:rPr>
              <a:t>five (5) </a:t>
            </a:r>
            <a:r>
              <a:rPr lang="en-ZA" sz="1500" dirty="0">
                <a:solidFill>
                  <a:schemeClr val="tx1"/>
                </a:solidFill>
                <a:ea typeface="+mn-ea"/>
              </a:rPr>
              <a:t>employees due to death, </a:t>
            </a:r>
            <a:r>
              <a:rPr lang="en-ZA" sz="1500" b="1" dirty="0">
                <a:solidFill>
                  <a:schemeClr val="tx1"/>
                </a:solidFill>
                <a:ea typeface="+mn-ea"/>
              </a:rPr>
              <a:t>six (6) </a:t>
            </a:r>
            <a:r>
              <a:rPr lang="en-ZA" sz="1500" dirty="0">
                <a:solidFill>
                  <a:schemeClr val="tx1"/>
                </a:solidFill>
                <a:ea typeface="+mn-ea"/>
              </a:rPr>
              <a:t>due to retirements </a:t>
            </a:r>
            <a:r>
              <a:rPr lang="en-ZA" sz="1500" b="1" dirty="0">
                <a:solidFill>
                  <a:schemeClr val="tx1"/>
                </a:solidFill>
                <a:ea typeface="+mn-ea"/>
              </a:rPr>
              <a:t>(0.82%)</a:t>
            </a:r>
            <a:r>
              <a:rPr lang="en-ZA" sz="1500" dirty="0">
                <a:solidFill>
                  <a:schemeClr val="tx1"/>
                </a:solidFill>
                <a:ea typeface="+mn-ea"/>
              </a:rPr>
              <a:t>, </a:t>
            </a:r>
            <a:r>
              <a:rPr lang="en-ZA" sz="1500" b="1" dirty="0">
                <a:solidFill>
                  <a:schemeClr val="tx1"/>
                </a:solidFill>
                <a:ea typeface="+mn-ea"/>
              </a:rPr>
              <a:t>eight (8) </a:t>
            </a:r>
            <a:r>
              <a:rPr lang="en-ZA" sz="1500" dirty="0">
                <a:solidFill>
                  <a:schemeClr val="tx1"/>
                </a:solidFill>
                <a:ea typeface="+mn-ea"/>
              </a:rPr>
              <a:t>due to transfer out of the department and </a:t>
            </a:r>
            <a:r>
              <a:rPr lang="en-ZA" sz="1500" b="1" dirty="0">
                <a:solidFill>
                  <a:schemeClr val="tx1"/>
                </a:solidFill>
                <a:ea typeface="+mn-ea"/>
              </a:rPr>
              <a:t>thirteen (13) </a:t>
            </a:r>
            <a:r>
              <a:rPr lang="en-ZA" sz="1500" dirty="0">
                <a:solidFill>
                  <a:schemeClr val="tx1"/>
                </a:solidFill>
                <a:ea typeface="+mn-ea"/>
              </a:rPr>
              <a:t>due to contract expiry.  </a:t>
            </a:r>
          </a:p>
          <a:p>
            <a:pPr algn="just" eaLnBrk="1" fontAlgn="auto" hangingPunct="1">
              <a:lnSpc>
                <a:spcPct val="150000"/>
              </a:lnSpc>
              <a:spcAft>
                <a:spcPts val="0"/>
              </a:spcAft>
              <a:buFont typeface="Arial" charset="0"/>
              <a:buNone/>
              <a:defRPr/>
            </a:pPr>
            <a:endParaRPr lang="en-ZA" sz="9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500" dirty="0">
                <a:solidFill>
                  <a:schemeClr val="tx1"/>
                </a:solidFill>
              </a:rPr>
              <a:t>The position of Director-General also became vacant with effect from 01 November 2021 after the contract expiry of the previous incumbent. The Department is in the process of filling the position. </a:t>
            </a:r>
            <a:endParaRPr lang="en-ZA" sz="1500" dirty="0">
              <a:solidFill>
                <a:schemeClr val="tx1"/>
              </a:solidFill>
              <a:ea typeface="+mn-ea"/>
            </a:endParaRPr>
          </a:p>
          <a:p>
            <a:pPr algn="just" eaLnBrk="1" fontAlgn="auto" hangingPunct="1">
              <a:lnSpc>
                <a:spcPct val="150000"/>
              </a:lnSpc>
              <a:spcAft>
                <a:spcPts val="0"/>
              </a:spcAft>
              <a:defRPr/>
            </a:pPr>
            <a:endParaRPr lang="en-US" sz="900" dirty="0">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500" dirty="0">
                <a:solidFill>
                  <a:schemeClr val="tx1"/>
                </a:solidFill>
                <a:ea typeface="+mn-ea"/>
              </a:rPr>
              <a:t>The number of employees with disabilities for 2020/21 financial year increased from </a:t>
            </a:r>
            <a:r>
              <a:rPr lang="en-ZA" sz="1500" b="1" dirty="0">
                <a:solidFill>
                  <a:schemeClr val="tx1"/>
                </a:solidFill>
                <a:ea typeface="+mn-ea"/>
              </a:rPr>
              <a:t>twelve (12 - 1.6%) </a:t>
            </a:r>
            <a:r>
              <a:rPr lang="en-ZA" sz="1500" dirty="0">
                <a:solidFill>
                  <a:schemeClr val="tx1"/>
                </a:solidFill>
                <a:ea typeface="+mn-ea"/>
              </a:rPr>
              <a:t>to </a:t>
            </a:r>
            <a:r>
              <a:rPr lang="en-ZA" sz="1500" b="1" dirty="0">
                <a:solidFill>
                  <a:schemeClr val="tx1"/>
                </a:solidFill>
                <a:ea typeface="+mn-ea"/>
              </a:rPr>
              <a:t>thirteen (13 - 1.8%) </a:t>
            </a:r>
            <a:r>
              <a:rPr lang="en-ZA" sz="1500" dirty="0">
                <a:solidFill>
                  <a:schemeClr val="tx1"/>
                </a:solidFill>
                <a:ea typeface="+mn-ea"/>
              </a:rPr>
              <a:t>in the financial year 2021/22.</a:t>
            </a:r>
            <a:endParaRPr lang="en-US" sz="1500" dirty="0">
              <a:solidFill>
                <a:schemeClr val="tx1"/>
              </a:solidFill>
              <a:ea typeface="+mn-ea"/>
            </a:endParaRPr>
          </a:p>
        </p:txBody>
      </p:sp>
      <p:sp>
        <p:nvSpPr>
          <p:cNvPr id="217091" name="TextBox 3">
            <a:extLst>
              <a:ext uri="{FF2B5EF4-FFF2-40B4-BE49-F238E27FC236}">
                <a16:creationId xmlns:a16="http://schemas.microsoft.com/office/drawing/2014/main" xmlns="" id="{14A7AEE3-7692-3B6E-E2E1-959D9BB8BD90}"/>
              </a:ext>
            </a:extLst>
          </p:cNvPr>
          <p:cNvSpPr txBox="1">
            <a:spLocks noChangeArrowheads="1"/>
          </p:cNvSpPr>
          <p:nvPr/>
        </p:nvSpPr>
        <p:spPr bwMode="auto">
          <a:xfrm>
            <a:off x="6659563" y="5900738"/>
            <a:ext cx="21605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116</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E2F79-D16D-20A1-2928-63D3D2AED7DB}"/>
              </a:ext>
            </a:extLst>
          </p:cNvPr>
          <p:cNvSpPr>
            <a:spLocks noGrp="1"/>
          </p:cNvSpPr>
          <p:nvPr>
            <p:ph type="title"/>
          </p:nvPr>
        </p:nvSpPr>
        <p:spPr>
          <a:xfrm>
            <a:off x="457200" y="141288"/>
            <a:ext cx="8229600" cy="1022350"/>
          </a:xfrm>
        </p:spPr>
        <p:txBody>
          <a:bodyPr>
            <a:noAutofit/>
          </a:bodyPr>
          <a:lstStyle/>
          <a:p>
            <a:pPr marL="342900" indent="-342900">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THE STATUS OF HUMAN RESOURCES IN THE DEPARTMENT (CONT…..)</a:t>
            </a:r>
            <a:r>
              <a:rPr altLang="en-US" sz="2400">
                <a:solidFill>
                  <a:srgbClr val="000000"/>
                </a:solidFill>
                <a:latin typeface="Calibri" panose="020F0502020204030204" pitchFamily="34" charset="0"/>
                <a:ea typeface="ＭＳ Ｐゴシック" panose="020B0600070205080204" pitchFamily="34" charset="-128"/>
              </a:rPr>
              <a:t/>
            </a:r>
            <a:br>
              <a:rPr altLang="en-US" sz="2400">
                <a:solidFill>
                  <a:srgbClr val="000000"/>
                </a:solidFill>
                <a:latin typeface="Calibri" panose="020F0502020204030204" pitchFamily="34" charset="0"/>
                <a:ea typeface="ＭＳ Ｐゴシック" panose="020B0600070205080204" pitchFamily="34" charset="-128"/>
              </a:rPr>
            </a:b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xmlns="" id="{F7CCE7CF-A74D-A31E-520A-4E6FE9B8B406}"/>
              </a:ext>
            </a:extLst>
          </p:cNvPr>
          <p:cNvSpPr>
            <a:spLocks noGrp="1"/>
          </p:cNvSpPr>
          <p:nvPr>
            <p:ph sz="half" idx="1"/>
          </p:nvPr>
        </p:nvSpPr>
        <p:spPr>
          <a:xfrm>
            <a:off x="468313" y="863600"/>
            <a:ext cx="8351837" cy="4432300"/>
          </a:xfrm>
        </p:spPr>
        <p:txBody>
          <a:bodyPr rtlCol="0"/>
          <a:lstStyle/>
          <a:p>
            <a:pPr algn="just" eaLnBrk="1" fontAlgn="auto" hangingPunct="1">
              <a:lnSpc>
                <a:spcPct val="150000"/>
              </a:lnSpc>
              <a:spcAft>
                <a:spcPts val="0"/>
              </a:spcAft>
              <a:defRPr/>
            </a:pPr>
            <a:endParaRPr lang="en-ZA" sz="800" b="1" dirty="0">
              <a:solidFill>
                <a:schemeClr val="tx1"/>
              </a:solidFill>
              <a:ea typeface="+mn-ea"/>
            </a:endParaRPr>
          </a:p>
          <a:p>
            <a:pPr algn="just" eaLnBrk="1" fontAlgn="auto" hangingPunct="1">
              <a:lnSpc>
                <a:spcPct val="150000"/>
              </a:lnSpc>
              <a:spcAft>
                <a:spcPts val="0"/>
              </a:spcAft>
              <a:defRPr/>
            </a:pPr>
            <a:r>
              <a:rPr lang="en-ZA" sz="1600" dirty="0">
                <a:solidFill>
                  <a:schemeClr val="tx1"/>
                </a:solidFill>
                <a:ea typeface="+mn-ea"/>
              </a:rPr>
              <a:t>The Employment Equity status of the department, as at 31 March 2022, was as follows: </a:t>
            </a:r>
          </a:p>
          <a:p>
            <a:pPr algn="just" eaLnBrk="1" fontAlgn="auto" hangingPunct="1">
              <a:lnSpc>
                <a:spcPct val="150000"/>
              </a:lnSpc>
              <a:spcAft>
                <a:spcPts val="0"/>
              </a:spcAft>
              <a:defRPr/>
            </a:pPr>
            <a:endParaRPr lang="en-US" sz="8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African Males (40.9%),</a:t>
            </a:r>
            <a:endParaRPr lang="en-US" sz="16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African females (53.9%), </a:t>
            </a:r>
            <a:endParaRPr lang="en-US" sz="16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White males (1.2%), </a:t>
            </a:r>
            <a:endParaRPr lang="en-US" sz="16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White females (1.8%), </a:t>
            </a:r>
            <a:endParaRPr lang="en-US" sz="16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Indian males (0.40%), </a:t>
            </a: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Indian females (0.81%), </a:t>
            </a:r>
            <a:endParaRPr lang="en-US" sz="16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Coloured males (0.68%) and </a:t>
            </a:r>
            <a:endParaRPr lang="en-US" sz="16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600" dirty="0">
                <a:solidFill>
                  <a:schemeClr val="tx1"/>
                </a:solidFill>
                <a:ea typeface="+mn-ea"/>
              </a:rPr>
              <a:t>Coloured females (0.68%). </a:t>
            </a:r>
            <a:endParaRPr lang="en-US" sz="1600" dirty="0">
              <a:solidFill>
                <a:schemeClr val="tx1"/>
              </a:solidFill>
              <a:ea typeface="+mn-ea"/>
            </a:endParaRPr>
          </a:p>
        </p:txBody>
      </p:sp>
      <p:sp>
        <p:nvSpPr>
          <p:cNvPr id="218115" name="TextBox 3">
            <a:extLst>
              <a:ext uri="{FF2B5EF4-FFF2-40B4-BE49-F238E27FC236}">
                <a16:creationId xmlns:a16="http://schemas.microsoft.com/office/drawing/2014/main" xmlns="" id="{CD435B29-ED03-68B7-FAE8-C94025E08589}"/>
              </a:ext>
            </a:extLst>
          </p:cNvPr>
          <p:cNvSpPr txBox="1">
            <a:spLocks noChangeArrowheads="1"/>
          </p:cNvSpPr>
          <p:nvPr/>
        </p:nvSpPr>
        <p:spPr bwMode="auto">
          <a:xfrm>
            <a:off x="6659563" y="5994400"/>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117</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a:extLst>
              <a:ext uri="{FF2B5EF4-FFF2-40B4-BE49-F238E27FC236}">
                <a16:creationId xmlns:a16="http://schemas.microsoft.com/office/drawing/2014/main" xmlns="" id="{851C2714-0C6A-9B71-0AC4-1E536A190635}"/>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1800" b="1">
                <a:solidFill>
                  <a:srgbClr val="595959"/>
                </a:solidFill>
                <a:latin typeface="Arial" panose="020B0604020202020204" pitchFamily="34" charset="0"/>
                <a:ea typeface="ＭＳ Ｐゴシック" panose="020B0600070205080204" pitchFamily="34" charset="-128"/>
              </a:rPr>
              <a:t>THE STATUS OF HUMAN RESOURCES IN THE DEPARTMENT (CONT…..)</a:t>
            </a:r>
            <a:endParaRPr altLang="en-US" sz="2200">
              <a:solidFill>
                <a:srgbClr val="000000"/>
              </a:solidFill>
              <a:latin typeface="Calibri" panose="020F0502020204030204" pitchFamily="34" charset="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xmlns="" id="{3D400733-CBF3-EBA4-76A4-5086EBA61B05}"/>
              </a:ext>
            </a:extLst>
          </p:cNvPr>
          <p:cNvSpPr>
            <a:spLocks noGrp="1"/>
          </p:cNvSpPr>
          <p:nvPr>
            <p:ph sz="half" idx="1"/>
          </p:nvPr>
        </p:nvSpPr>
        <p:spPr>
          <a:xfrm>
            <a:off x="468313" y="1058863"/>
            <a:ext cx="8207375" cy="4567237"/>
          </a:xfrm>
        </p:spPr>
        <p:txBody>
          <a:bodyPr rtlCol="0"/>
          <a:lstStyle/>
          <a:p>
            <a:pPr algn="just" eaLnBrk="1" fontAlgn="auto" hangingPunct="1">
              <a:lnSpc>
                <a:spcPct val="150000"/>
              </a:lnSpc>
              <a:spcAft>
                <a:spcPts val="0"/>
              </a:spcAft>
              <a:defRPr/>
            </a:pPr>
            <a:endParaRPr lang="en-US" sz="8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ZA" sz="1700" dirty="0">
                <a:solidFill>
                  <a:schemeClr val="tx1"/>
                </a:solidFill>
                <a:ea typeface="+mn-ea"/>
              </a:rPr>
              <a:t>A total of </a:t>
            </a:r>
            <a:r>
              <a:rPr lang="en-ZA" sz="1700" b="1" dirty="0">
                <a:solidFill>
                  <a:schemeClr val="tx1"/>
                </a:solidFill>
                <a:ea typeface="+mn-ea"/>
              </a:rPr>
              <a:t>471</a:t>
            </a:r>
            <a:r>
              <a:rPr lang="en-ZA" sz="1700" dirty="0">
                <a:solidFill>
                  <a:schemeClr val="tx1"/>
                </a:solidFill>
                <a:ea typeface="+mn-ea"/>
              </a:rPr>
              <a:t> training interventions for </a:t>
            </a:r>
            <a:r>
              <a:rPr lang="en-ZA" sz="1700" b="1" dirty="0">
                <a:solidFill>
                  <a:schemeClr val="tx1"/>
                </a:solidFill>
                <a:ea typeface="+mn-ea"/>
              </a:rPr>
              <a:t>219 (31%)</a:t>
            </a:r>
            <a:r>
              <a:rPr lang="en-ZA" sz="1700" dirty="0">
                <a:solidFill>
                  <a:schemeClr val="tx1"/>
                </a:solidFill>
                <a:ea typeface="+mn-ea"/>
              </a:rPr>
              <a:t> employees were conducted during the reporting period in line with the mandatory Workplace Skills Plan for 2021/22 financial year.</a:t>
            </a:r>
          </a:p>
          <a:p>
            <a:pPr algn="just" eaLnBrk="1" fontAlgn="auto" hangingPunct="1">
              <a:lnSpc>
                <a:spcPct val="150000"/>
              </a:lnSpc>
              <a:spcAft>
                <a:spcPts val="0"/>
              </a:spcAft>
              <a:defRPr/>
            </a:pPr>
            <a:endParaRPr lang="en-US" sz="900" dirty="0">
              <a:solidFill>
                <a:schemeClr val="tx1"/>
              </a:solidFill>
              <a:ea typeface="+mn-ea"/>
            </a:endParaRPr>
          </a:p>
          <a:p>
            <a:pPr marL="285750" indent="-285750" algn="just" eaLnBrk="1" fontAlgn="auto" hangingPunct="1">
              <a:lnSpc>
                <a:spcPct val="150000"/>
              </a:lnSpc>
              <a:spcAft>
                <a:spcPts val="0"/>
              </a:spcAft>
              <a:buFont typeface="Arial" panose="020B0604020202020204" pitchFamily="34" charset="0"/>
              <a:buChar char="•"/>
              <a:defRPr/>
            </a:pPr>
            <a:r>
              <a:rPr lang="en-US" sz="1700" b="1" dirty="0">
                <a:solidFill>
                  <a:schemeClr val="tx1"/>
                </a:solidFill>
                <a:ea typeface="Calibri" panose="020F0502020204030204" pitchFamily="34" charset="0"/>
              </a:rPr>
              <a:t>Forty-five (45) </a:t>
            </a:r>
            <a:r>
              <a:rPr lang="en-US" sz="1700" dirty="0">
                <a:solidFill>
                  <a:schemeClr val="tx1"/>
                </a:solidFill>
                <a:ea typeface="Calibri" panose="020F0502020204030204" pitchFamily="34" charset="0"/>
              </a:rPr>
              <a:t>new bursaries were awarded to serving employees and a total of </a:t>
            </a:r>
            <a:r>
              <a:rPr lang="en-US" sz="1700" b="1" dirty="0">
                <a:solidFill>
                  <a:schemeClr val="tx1"/>
                </a:solidFill>
                <a:ea typeface="Calibri" panose="020F0502020204030204" pitchFamily="34" charset="0"/>
              </a:rPr>
              <a:t>174</a:t>
            </a:r>
            <a:r>
              <a:rPr lang="en-US" sz="1700" dirty="0">
                <a:solidFill>
                  <a:schemeClr val="tx1"/>
                </a:solidFill>
                <a:ea typeface="Calibri" panose="020F0502020204030204" pitchFamily="34" charset="0"/>
              </a:rPr>
              <a:t> existing bursaries were managed.</a:t>
            </a:r>
          </a:p>
          <a:p>
            <a:pPr algn="just" eaLnBrk="1" fontAlgn="auto" hangingPunct="1">
              <a:lnSpc>
                <a:spcPct val="150000"/>
              </a:lnSpc>
              <a:spcAft>
                <a:spcPts val="0"/>
              </a:spcAft>
              <a:defRPr/>
            </a:pPr>
            <a:endParaRPr lang="en-US" sz="900" dirty="0">
              <a:solidFill>
                <a:schemeClr val="tx1"/>
              </a:solidFill>
              <a:ea typeface="Calibri" panose="020F0502020204030204" pitchFamily="34" charset="0"/>
            </a:endParaRPr>
          </a:p>
          <a:p>
            <a:pPr marL="285750" indent="-285750" algn="just" eaLnBrk="1" fontAlgn="auto" hangingPunct="1">
              <a:lnSpc>
                <a:spcPct val="150000"/>
              </a:lnSpc>
              <a:spcAft>
                <a:spcPts val="0"/>
              </a:spcAft>
              <a:buFont typeface="Arial" panose="020B0604020202020204" pitchFamily="34" charset="0"/>
              <a:buChar char="•"/>
              <a:defRPr/>
            </a:pPr>
            <a:r>
              <a:rPr lang="en-US" sz="1700" dirty="0">
                <a:solidFill>
                  <a:schemeClr val="tx1"/>
                </a:solidFill>
                <a:ea typeface="Calibri" panose="020F0502020204030204" pitchFamily="34" charset="0"/>
              </a:rPr>
              <a:t>A total of </a:t>
            </a:r>
            <a:r>
              <a:rPr lang="en-US" sz="1700" b="1" dirty="0">
                <a:solidFill>
                  <a:schemeClr val="tx1"/>
                </a:solidFill>
                <a:ea typeface="Calibri" panose="020F0502020204030204" pitchFamily="34" charset="0"/>
              </a:rPr>
              <a:t>330</a:t>
            </a:r>
            <a:r>
              <a:rPr lang="en-US" sz="1700" dirty="0">
                <a:solidFill>
                  <a:schemeClr val="tx1"/>
                </a:solidFill>
                <a:ea typeface="Calibri" panose="020F0502020204030204" pitchFamily="34" charset="0"/>
              </a:rPr>
              <a:t> bursaries were granted to the unemployed youth pursuing transport related qualifications within the </a:t>
            </a:r>
            <a:r>
              <a:rPr lang="en-US" sz="1700" b="1" dirty="0">
                <a:solidFill>
                  <a:schemeClr val="tx1"/>
                </a:solidFill>
                <a:ea typeface="Calibri" panose="020F0502020204030204" pitchFamily="34" charset="0"/>
              </a:rPr>
              <a:t>thirteen (13) </a:t>
            </a:r>
            <a:r>
              <a:rPr lang="en-US" sz="1700" dirty="0">
                <a:solidFill>
                  <a:schemeClr val="tx1"/>
                </a:solidFill>
                <a:ea typeface="Calibri" panose="020F0502020204030204" pitchFamily="34" charset="0"/>
              </a:rPr>
              <a:t>universities that have a partnership with the Department of Transport. </a:t>
            </a:r>
            <a:r>
              <a:rPr lang="en-US" sz="1700" b="1" dirty="0">
                <a:solidFill>
                  <a:schemeClr val="tx1"/>
                </a:solidFill>
                <a:ea typeface="Calibri" panose="020F0502020204030204" pitchFamily="34" charset="0"/>
              </a:rPr>
              <a:t>109</a:t>
            </a:r>
            <a:r>
              <a:rPr lang="en-US" sz="1700" dirty="0">
                <a:solidFill>
                  <a:schemeClr val="tx1"/>
                </a:solidFill>
                <a:ea typeface="Calibri" panose="020F0502020204030204" pitchFamily="34" charset="0"/>
              </a:rPr>
              <a:t> students from this programme graduated within the reporting period.</a:t>
            </a:r>
            <a:r>
              <a:rPr lang="en-US" sz="1600" dirty="0">
                <a:solidFill>
                  <a:schemeClr val="tx1"/>
                </a:solidFill>
                <a:ea typeface="Calibri" panose="020F0502020204030204" pitchFamily="34" charset="0"/>
              </a:rPr>
              <a:t> </a:t>
            </a:r>
            <a:endParaRPr lang="en-US" sz="1600" dirty="0">
              <a:solidFill>
                <a:schemeClr val="tx1"/>
              </a:solidFill>
              <a:ea typeface="+mn-ea"/>
            </a:endParaRPr>
          </a:p>
        </p:txBody>
      </p:sp>
      <p:sp>
        <p:nvSpPr>
          <p:cNvPr id="219139" name="TextBox 3">
            <a:extLst>
              <a:ext uri="{FF2B5EF4-FFF2-40B4-BE49-F238E27FC236}">
                <a16:creationId xmlns:a16="http://schemas.microsoft.com/office/drawing/2014/main" xmlns="" id="{7D2A2F54-2FD0-E3ED-A5FD-87A1F4758A1E}"/>
              </a:ext>
            </a:extLst>
          </p:cNvPr>
          <p:cNvSpPr txBox="1">
            <a:spLocks noChangeArrowheads="1"/>
          </p:cNvSpPr>
          <p:nvPr/>
        </p:nvSpPr>
        <p:spPr bwMode="auto">
          <a:xfrm>
            <a:off x="6659563" y="587057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118</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Content Placeholder 2">
            <a:extLst>
              <a:ext uri="{FF2B5EF4-FFF2-40B4-BE49-F238E27FC236}">
                <a16:creationId xmlns:a16="http://schemas.microsoft.com/office/drawing/2014/main" xmlns="" id="{8AD9B240-42E8-528F-CB3C-5799E440CB38}"/>
              </a:ext>
            </a:extLst>
          </p:cNvPr>
          <p:cNvSpPr>
            <a:spLocks noGrp="1"/>
          </p:cNvSpPr>
          <p:nvPr>
            <p:ph sz="half" idx="1"/>
          </p:nvPr>
        </p:nvSpPr>
        <p:spPr>
          <a:xfrm>
            <a:off x="276225" y="1058863"/>
            <a:ext cx="8399463" cy="4216400"/>
          </a:xfrm>
        </p:spPr>
        <p:txBody>
          <a:bodyPr/>
          <a:lstStyle/>
          <a:p>
            <a:pPr algn="just" eaLnBrk="1" hangingPunct="1">
              <a:lnSpc>
                <a:spcPct val="150000"/>
              </a:lnSpc>
            </a:pPr>
            <a:r>
              <a:rPr lang="en-ZA" altLang="en-US" sz="1400">
                <a:solidFill>
                  <a:schemeClr val="tx1"/>
                </a:solidFill>
                <a:ea typeface="ＭＳ Ｐゴシック" panose="020B0600070205080204" pitchFamily="34" charset="-128"/>
              </a:rPr>
              <a:t> </a:t>
            </a:r>
          </a:p>
          <a:p>
            <a:pPr algn="just" eaLnBrk="1" hangingPunct="1">
              <a:lnSpc>
                <a:spcPct val="150000"/>
              </a:lnSpc>
            </a:pPr>
            <a:endParaRPr lang="en-US" altLang="en-US" sz="3600" b="1">
              <a:solidFill>
                <a:schemeClr val="tx1"/>
              </a:solidFill>
              <a:ea typeface="ＭＳ Ｐゴシック" panose="020B0600070205080204" pitchFamily="34" charset="-128"/>
            </a:endParaRPr>
          </a:p>
          <a:p>
            <a:pPr algn="ctr" eaLnBrk="1" hangingPunct="1">
              <a:lnSpc>
                <a:spcPct val="150000"/>
              </a:lnSpc>
            </a:pPr>
            <a:r>
              <a:rPr lang="en-US" altLang="en-US" sz="3600" b="1">
                <a:solidFill>
                  <a:schemeClr val="tx1"/>
                </a:solidFill>
                <a:ea typeface="ＭＳ Ｐゴシック" panose="020B0600070205080204" pitchFamily="34" charset="-128"/>
              </a:rPr>
              <a:t>Summary of the Report of the Auditor-General</a:t>
            </a:r>
          </a:p>
        </p:txBody>
      </p:sp>
      <p:sp>
        <p:nvSpPr>
          <p:cNvPr id="220162" name="TextBox 3">
            <a:extLst>
              <a:ext uri="{FF2B5EF4-FFF2-40B4-BE49-F238E27FC236}">
                <a16:creationId xmlns:a16="http://schemas.microsoft.com/office/drawing/2014/main" xmlns="" id="{137E470C-7A6A-1BFD-B755-25760EF5D645}"/>
              </a:ext>
            </a:extLst>
          </p:cNvPr>
          <p:cNvSpPr txBox="1">
            <a:spLocks noChangeArrowheads="1"/>
          </p:cNvSpPr>
          <p:nvPr/>
        </p:nvSpPr>
        <p:spPr bwMode="auto">
          <a:xfrm>
            <a:off x="6659563" y="5943600"/>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B5864-9C15-DE3A-880D-DE334EA97A8D}"/>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Director-General (Chief Audit Executive)</a:t>
            </a:r>
            <a:endParaRPr sz="2400">
              <a:solidFill>
                <a:schemeClr val="tx1"/>
              </a:solidFill>
            </a:endParaRPr>
          </a:p>
        </p:txBody>
      </p:sp>
      <p:sp>
        <p:nvSpPr>
          <p:cNvPr id="3" name="Content Placeholder 2">
            <a:extLst>
              <a:ext uri="{FF2B5EF4-FFF2-40B4-BE49-F238E27FC236}">
                <a16:creationId xmlns:a16="http://schemas.microsoft.com/office/drawing/2014/main" xmlns="" id="{B5A27A1A-C8CF-76AA-5F6D-E3732DCFA4B8}"/>
              </a:ext>
            </a:extLst>
          </p:cNvPr>
          <p:cNvSpPr>
            <a:spLocks noGrp="1"/>
          </p:cNvSpPr>
          <p:nvPr>
            <p:ph sz="half" idx="1"/>
          </p:nvPr>
        </p:nvSpPr>
        <p:spPr>
          <a:xfrm>
            <a:off x="468313" y="1081088"/>
            <a:ext cx="8207375" cy="4557712"/>
          </a:xfrm>
        </p:spPr>
        <p:txBody>
          <a:bodyPr rtlCol="0">
            <a:noAutofit/>
          </a:bodyPr>
          <a:lstStyle/>
          <a:p>
            <a:pPr algn="just" defTabSz="457200" eaLnBrk="1" fontAlgn="auto" hangingPunct="1">
              <a:lnSpc>
                <a:spcPct val="150000"/>
              </a:lnSpc>
              <a:spcAft>
                <a:spcPts val="0"/>
              </a:spcAft>
              <a:defRPr/>
            </a:pPr>
            <a:r>
              <a:rPr lang="en-US" sz="2000" b="1" dirty="0">
                <a:solidFill>
                  <a:srgbClr val="000000"/>
                </a:solidFill>
                <a:latin typeface="Arial"/>
                <a:ea typeface="Calibri" panose="020F0502020204030204" pitchFamily="34" charset="0"/>
                <a:cs typeface="Arial"/>
              </a:rPr>
              <a:t>Progress on resolutions of reported incidents of corruption:</a:t>
            </a:r>
          </a:p>
          <a:p>
            <a:pPr algn="just" defTabSz="457200" eaLnBrk="1" fontAlgn="auto" hangingPunct="1">
              <a:lnSpc>
                <a:spcPct val="150000"/>
              </a:lnSpc>
              <a:spcAft>
                <a:spcPts val="0"/>
              </a:spcAft>
              <a:defRPr/>
            </a:pPr>
            <a:endParaRPr lang="en-US" sz="800" b="1" dirty="0">
              <a:solidFill>
                <a:srgbClr val="000000"/>
              </a:solidFill>
              <a:latin typeface="Arial"/>
              <a:ea typeface="Calibri" panose="020F0502020204030204" pitchFamily="34" charset="0"/>
              <a:cs typeface="Arial"/>
            </a:endParaRPr>
          </a:p>
          <a:p>
            <a:pPr marL="285750" indent="-285750" algn="just" defTabSz="457200" eaLnBrk="1" fontAlgn="auto" hangingPunct="1">
              <a:lnSpc>
                <a:spcPct val="150000"/>
              </a:lnSpc>
              <a:spcAft>
                <a:spcPts val="0"/>
              </a:spcAft>
              <a:buFont typeface="Arial"/>
              <a:buChar char="•"/>
              <a:defRPr/>
            </a:pPr>
            <a:r>
              <a:rPr lang="en-ZA" sz="1700" dirty="0">
                <a:solidFill>
                  <a:prstClr val="black"/>
                </a:solidFill>
                <a:latin typeface="Arial"/>
                <a:ea typeface="Arial"/>
                <a:cs typeface="+mn-cs"/>
              </a:rPr>
              <a:t>26 allegations relating to fraud, corruption, financial irregularities, irregular appointments procurement irregularities recorded</a:t>
            </a:r>
          </a:p>
          <a:p>
            <a:pPr algn="just" defTabSz="457200" eaLnBrk="1" fontAlgn="auto" hangingPunct="1">
              <a:lnSpc>
                <a:spcPct val="150000"/>
              </a:lnSpc>
              <a:spcAft>
                <a:spcPts val="0"/>
              </a:spcAft>
              <a:defRPr/>
            </a:pPr>
            <a:endParaRPr lang="en-ZA" sz="800" dirty="0">
              <a:solidFill>
                <a:prstClr val="black"/>
              </a:solidFill>
              <a:latin typeface="Arial"/>
              <a:ea typeface="Arial"/>
              <a:cs typeface="+mn-cs"/>
            </a:endParaRPr>
          </a:p>
          <a:p>
            <a:pPr marL="1085850" lvl="1" indent="-285750" algn="just" defTabSz="457200" eaLnBrk="1" fontAlgn="auto" hangingPunct="1">
              <a:lnSpc>
                <a:spcPct val="150000"/>
              </a:lnSpc>
              <a:spcAft>
                <a:spcPts val="0"/>
              </a:spcAft>
              <a:buFontTx/>
              <a:buChar char="-"/>
              <a:defRPr/>
            </a:pPr>
            <a:r>
              <a:rPr lang="en-US" sz="1700" dirty="0">
                <a:solidFill>
                  <a:prstClr val="black"/>
                </a:solidFill>
                <a:latin typeface="Arial"/>
                <a:ea typeface="Calibri" panose="020F0502020204030204" pitchFamily="34" charset="0"/>
                <a:cs typeface="Arial"/>
              </a:rPr>
              <a:t>11 cases finalised;</a:t>
            </a:r>
          </a:p>
          <a:p>
            <a:pPr marL="1085850" lvl="1" indent="-285750" algn="just" defTabSz="457200" eaLnBrk="1" fontAlgn="auto" hangingPunct="1">
              <a:lnSpc>
                <a:spcPct val="150000"/>
              </a:lnSpc>
              <a:spcAft>
                <a:spcPts val="0"/>
              </a:spcAft>
              <a:buFontTx/>
              <a:buChar char="-"/>
              <a:defRPr/>
            </a:pPr>
            <a:r>
              <a:rPr lang="en-US" sz="1700" dirty="0">
                <a:solidFill>
                  <a:prstClr val="black"/>
                </a:solidFill>
                <a:latin typeface="Arial"/>
                <a:ea typeface="Calibri" panose="020F0502020204030204" pitchFamily="34" charset="0"/>
                <a:cs typeface="Arial"/>
              </a:rPr>
              <a:t>05 cases referred to other branches;</a:t>
            </a:r>
          </a:p>
          <a:p>
            <a:pPr marL="1085850" lvl="1" indent="-285750" algn="just" defTabSz="457200" eaLnBrk="1" fontAlgn="auto" hangingPunct="1">
              <a:lnSpc>
                <a:spcPct val="150000"/>
              </a:lnSpc>
              <a:spcAft>
                <a:spcPts val="0"/>
              </a:spcAft>
              <a:buFontTx/>
              <a:buChar char="-"/>
              <a:defRPr/>
            </a:pPr>
            <a:r>
              <a:rPr lang="en-US" sz="1700" dirty="0">
                <a:solidFill>
                  <a:prstClr val="black"/>
                </a:solidFill>
                <a:latin typeface="Arial"/>
                <a:ea typeface="Calibri" panose="020F0502020204030204" pitchFamily="34" charset="0"/>
                <a:cs typeface="Arial"/>
              </a:rPr>
              <a:t>03 cases still under investigations;</a:t>
            </a:r>
          </a:p>
          <a:p>
            <a:pPr marL="1085850" lvl="1" indent="-285750" algn="just" defTabSz="457200" eaLnBrk="1" fontAlgn="auto" hangingPunct="1">
              <a:lnSpc>
                <a:spcPct val="150000"/>
              </a:lnSpc>
              <a:spcAft>
                <a:spcPts val="0"/>
              </a:spcAft>
              <a:buFontTx/>
              <a:buChar char="-"/>
              <a:defRPr/>
            </a:pPr>
            <a:r>
              <a:rPr lang="en-US" sz="1700" dirty="0">
                <a:solidFill>
                  <a:prstClr val="black"/>
                </a:solidFill>
                <a:latin typeface="Arial"/>
                <a:ea typeface="Calibri" panose="020F0502020204030204" pitchFamily="34" charset="0"/>
                <a:cs typeface="Arial"/>
              </a:rPr>
              <a:t>02 cases withdrawn; and</a:t>
            </a:r>
          </a:p>
          <a:p>
            <a:pPr marL="1085850" lvl="1" indent="-285750" algn="just" defTabSz="457200" eaLnBrk="1" fontAlgn="auto" hangingPunct="1">
              <a:lnSpc>
                <a:spcPct val="150000"/>
              </a:lnSpc>
              <a:spcAft>
                <a:spcPts val="0"/>
              </a:spcAft>
              <a:buFontTx/>
              <a:buChar char="-"/>
              <a:defRPr/>
            </a:pPr>
            <a:r>
              <a:rPr lang="en-US" sz="1700" dirty="0">
                <a:solidFill>
                  <a:prstClr val="black"/>
                </a:solidFill>
                <a:latin typeface="Arial"/>
                <a:ea typeface="Calibri" panose="020F0502020204030204" pitchFamily="34" charset="0"/>
                <a:cs typeface="Arial"/>
              </a:rPr>
              <a:t>05 cases still under being assessed to determine merits and jurisdictions.</a:t>
            </a:r>
          </a:p>
        </p:txBody>
      </p:sp>
      <p:sp>
        <p:nvSpPr>
          <p:cNvPr id="57347" name="Slide Number Placeholder 8">
            <a:extLst>
              <a:ext uri="{FF2B5EF4-FFF2-40B4-BE49-F238E27FC236}">
                <a16:creationId xmlns:a16="http://schemas.microsoft.com/office/drawing/2014/main" xmlns="" id="{C436CF5D-3076-4B4A-1C06-5E7CD0B5BE92}"/>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12</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2B85F-68DF-3617-C7CC-118A3831801E}"/>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 Audit of Financial Statements</a:t>
            </a:r>
            <a:endParaRPr/>
          </a:p>
        </p:txBody>
      </p:sp>
      <p:sp>
        <p:nvSpPr>
          <p:cNvPr id="3" name="Content Placeholder 2">
            <a:extLst>
              <a:ext uri="{FF2B5EF4-FFF2-40B4-BE49-F238E27FC236}">
                <a16:creationId xmlns:a16="http://schemas.microsoft.com/office/drawing/2014/main" xmlns="" id="{E751430A-B0D8-5500-CEE9-AFFFEACD4F4B}"/>
              </a:ext>
            </a:extLst>
          </p:cNvPr>
          <p:cNvSpPr>
            <a:spLocks noGrp="1"/>
          </p:cNvSpPr>
          <p:nvPr>
            <p:ph sz="half" idx="1"/>
          </p:nvPr>
        </p:nvSpPr>
        <p:spPr>
          <a:xfrm>
            <a:off x="468313" y="1028700"/>
            <a:ext cx="8207375" cy="3162300"/>
          </a:xfrm>
        </p:spPr>
        <p:txBody>
          <a:bodyPr>
            <a:noAutofit/>
          </a:bodyPr>
          <a:lstStyle/>
          <a:p>
            <a:pPr marL="571500" indent="-285750" algn="just" eaLnBrk="1" hangingPunct="1">
              <a:lnSpc>
                <a:spcPct val="150000"/>
              </a:lnSpc>
              <a:buFont typeface="Arial" panose="020B0604020202020204" pitchFamily="34" charset="0"/>
              <a:buChar char="•"/>
            </a:pPr>
            <a:r>
              <a:rPr lang="en-ZA" altLang="en-US">
                <a:solidFill>
                  <a:srgbClr val="000000"/>
                </a:solidFill>
                <a:ea typeface="ＭＳ Ｐゴシック" panose="020B0600070205080204" pitchFamily="34" charset="-128"/>
              </a:rPr>
              <a:t>Financial statements present fairly, in all material respects, the financial position of the Department of Transport as at 31 March 2022, and its financial performance and cash flows for the year then ended in accordance with the Modified Cash Standard (MCS) and the Public Finance Management Act of South Africa, 1999 (Act No. 1 of 1999) (PFMA) and the Division of Revenue Act of South Africa, 2017 (Act No. 16 of 2019) (DoRA).</a:t>
            </a:r>
          </a:p>
        </p:txBody>
      </p:sp>
      <p:sp>
        <p:nvSpPr>
          <p:cNvPr id="221187" name="TextBox 3">
            <a:extLst>
              <a:ext uri="{FF2B5EF4-FFF2-40B4-BE49-F238E27FC236}">
                <a16:creationId xmlns:a16="http://schemas.microsoft.com/office/drawing/2014/main" xmlns="" id="{B550073B-62E5-5681-DEDC-51AA95046DB3}"/>
              </a:ext>
            </a:extLst>
          </p:cNvPr>
          <p:cNvSpPr txBox="1">
            <a:spLocks noChangeArrowheads="1"/>
          </p:cNvSpPr>
          <p:nvPr/>
        </p:nvSpPr>
        <p:spPr bwMode="auto">
          <a:xfrm>
            <a:off x="6659563" y="5876925"/>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120</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4A0EF-D1CC-B461-C1EC-3548AF741F81}"/>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 Audit of Annual Performance Report</a:t>
            </a:r>
            <a:endParaRPr/>
          </a:p>
        </p:txBody>
      </p:sp>
      <p:sp>
        <p:nvSpPr>
          <p:cNvPr id="3" name="Content Placeholder 2">
            <a:extLst>
              <a:ext uri="{FF2B5EF4-FFF2-40B4-BE49-F238E27FC236}">
                <a16:creationId xmlns:a16="http://schemas.microsoft.com/office/drawing/2014/main" xmlns="" id="{08FA4F76-FF9D-F7F0-A014-EA82EE82AA54}"/>
              </a:ext>
            </a:extLst>
          </p:cNvPr>
          <p:cNvSpPr>
            <a:spLocks noGrp="1"/>
          </p:cNvSpPr>
          <p:nvPr>
            <p:ph sz="half" idx="1"/>
          </p:nvPr>
        </p:nvSpPr>
        <p:spPr>
          <a:xfrm>
            <a:off x="468313" y="1028700"/>
            <a:ext cx="8207375" cy="4903788"/>
          </a:xfrm>
        </p:spPr>
        <p:txBody>
          <a:bodyPr/>
          <a:lstStyle/>
          <a:p>
            <a:pPr marL="285750" algn="just" eaLnBrk="1" hangingPunct="1">
              <a:lnSpc>
                <a:spcPct val="140000"/>
              </a:lnSpc>
            </a:pPr>
            <a:r>
              <a:rPr lang="en-ZA" altLang="en-US" sz="1700">
                <a:solidFill>
                  <a:srgbClr val="000000"/>
                </a:solidFill>
                <a:ea typeface="ＭＳ Ｐゴシック" panose="020B0600070205080204" pitchFamily="34" charset="-128"/>
              </a:rPr>
              <a:t>In accordance with the Public Audit Act 25 of 2004 (PAA) and the general notice in terms thereof, the Auditor-General has a responsibility to report on the usefulness and reliability of the reported performance information against predetermined objectives and they concluded on the following;</a:t>
            </a:r>
          </a:p>
          <a:p>
            <a:pPr marL="285750" algn="just" eaLnBrk="1" hangingPunct="1">
              <a:lnSpc>
                <a:spcPct val="140000"/>
              </a:lnSpc>
            </a:pPr>
            <a:endParaRPr lang="en-ZA" altLang="en-US" sz="900">
              <a:solidFill>
                <a:srgbClr val="000000"/>
              </a:solidFill>
              <a:ea typeface="ＭＳ Ｐゴシック" panose="020B0600070205080204" pitchFamily="34" charset="-128"/>
            </a:endParaRPr>
          </a:p>
          <a:p>
            <a:pPr marL="285750" algn="just" eaLnBrk="1" hangingPunct="1">
              <a:lnSpc>
                <a:spcPct val="140000"/>
              </a:lnSpc>
              <a:buFont typeface="Courier New" panose="02070309020205020404" pitchFamily="49" charset="0"/>
              <a:buChar char="o"/>
            </a:pPr>
            <a:r>
              <a:rPr lang="en-ZA" altLang="en-US" sz="1600">
                <a:solidFill>
                  <a:srgbClr val="000000"/>
                </a:solidFill>
                <a:ea typeface="ＭＳ Ｐゴシック" panose="020B0600070205080204" pitchFamily="34" charset="-128"/>
              </a:rPr>
              <a:t>No material findings were identified on the usefulness and reliability of the reported performance information for the evaluated programme.</a:t>
            </a:r>
          </a:p>
          <a:p>
            <a:pPr marL="285750" algn="just" eaLnBrk="1" hangingPunct="1">
              <a:lnSpc>
                <a:spcPct val="140000"/>
              </a:lnSpc>
            </a:pPr>
            <a:endParaRPr lang="en-ZA" altLang="en-US" sz="900">
              <a:solidFill>
                <a:srgbClr val="000000"/>
              </a:solidFill>
              <a:ea typeface="ＭＳ Ｐゴシック" panose="020B0600070205080204" pitchFamily="34" charset="-128"/>
            </a:endParaRPr>
          </a:p>
          <a:p>
            <a:pPr marL="285750" algn="just" eaLnBrk="1" hangingPunct="1">
              <a:lnSpc>
                <a:spcPct val="140000"/>
              </a:lnSpc>
            </a:pPr>
            <a:r>
              <a:rPr lang="en-ZA" altLang="en-US" sz="2000" b="1">
                <a:solidFill>
                  <a:srgbClr val="000000"/>
                </a:solidFill>
                <a:ea typeface="ＭＳ Ｐゴシック" panose="020B0600070205080204" pitchFamily="34" charset="-128"/>
              </a:rPr>
              <a:t>Adjustment of material misstatements</a:t>
            </a:r>
          </a:p>
          <a:p>
            <a:pPr marL="285750" algn="just" eaLnBrk="1" hangingPunct="1">
              <a:lnSpc>
                <a:spcPct val="140000"/>
              </a:lnSpc>
            </a:pPr>
            <a:endParaRPr lang="en-ZA" altLang="en-US" sz="900">
              <a:solidFill>
                <a:srgbClr val="000000"/>
              </a:solidFill>
              <a:ea typeface="ＭＳ Ｐゴシック" panose="020B0600070205080204" pitchFamily="34" charset="-128"/>
            </a:endParaRPr>
          </a:p>
          <a:p>
            <a:pPr marL="285750" algn="just" eaLnBrk="1" hangingPunct="1">
              <a:lnSpc>
                <a:spcPct val="140000"/>
              </a:lnSpc>
              <a:buFont typeface="Courier New" panose="02070309020205020404" pitchFamily="49" charset="0"/>
              <a:buChar char="o"/>
            </a:pPr>
            <a:r>
              <a:rPr lang="en-ZA" altLang="en-US" sz="1700">
                <a:solidFill>
                  <a:srgbClr val="000000"/>
                </a:solidFill>
                <a:ea typeface="ＭＳ Ｐゴシック" panose="020B0600070205080204" pitchFamily="34" charset="-128"/>
              </a:rPr>
              <a:t>Material misstatements were identified in the annual report submitted for auditing under reported performance information for Programme 04 – Road Transport. </a:t>
            </a:r>
            <a:endParaRPr lang="en-US" altLang="en-US" sz="1700">
              <a:solidFill>
                <a:schemeClr val="tx1"/>
              </a:solidFill>
              <a:ea typeface="ＭＳ Ｐゴシック" panose="020B0600070205080204" pitchFamily="34" charset="-128"/>
            </a:endParaRPr>
          </a:p>
        </p:txBody>
      </p:sp>
      <p:sp>
        <p:nvSpPr>
          <p:cNvPr id="222211" name="TextBox 3">
            <a:extLst>
              <a:ext uri="{FF2B5EF4-FFF2-40B4-BE49-F238E27FC236}">
                <a16:creationId xmlns:a16="http://schemas.microsoft.com/office/drawing/2014/main" xmlns="" id="{04604623-F97E-964B-957A-DF754B089FB7}"/>
              </a:ext>
            </a:extLst>
          </p:cNvPr>
          <p:cNvSpPr txBox="1">
            <a:spLocks noChangeArrowheads="1"/>
          </p:cNvSpPr>
          <p:nvPr/>
        </p:nvSpPr>
        <p:spPr bwMode="auto">
          <a:xfrm>
            <a:off x="6659563" y="5932488"/>
            <a:ext cx="21605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121</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DAA1BF-AD2F-610E-5CD2-DD8024ABEE63}"/>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 Material Finding on Compliance</a:t>
            </a:r>
            <a:endParaRPr/>
          </a:p>
        </p:txBody>
      </p:sp>
      <p:sp>
        <p:nvSpPr>
          <p:cNvPr id="3" name="Content Placeholder 2">
            <a:extLst>
              <a:ext uri="{FF2B5EF4-FFF2-40B4-BE49-F238E27FC236}">
                <a16:creationId xmlns:a16="http://schemas.microsoft.com/office/drawing/2014/main" xmlns="" id="{AC983499-8167-100D-985D-6804C00D0F71}"/>
              </a:ext>
            </a:extLst>
          </p:cNvPr>
          <p:cNvSpPr>
            <a:spLocks noGrp="1"/>
          </p:cNvSpPr>
          <p:nvPr>
            <p:ph sz="half" idx="1"/>
          </p:nvPr>
        </p:nvSpPr>
        <p:spPr>
          <a:xfrm>
            <a:off x="468313" y="1028700"/>
            <a:ext cx="8207375" cy="4673600"/>
          </a:xfrm>
        </p:spPr>
        <p:txBody>
          <a:bodyPr/>
          <a:lstStyle/>
          <a:p>
            <a:pPr marL="285750" algn="just" eaLnBrk="1" hangingPunct="1">
              <a:lnSpc>
                <a:spcPct val="150000"/>
              </a:lnSpc>
            </a:pPr>
            <a:r>
              <a:rPr lang="en-ZA" altLang="en-US" b="1">
                <a:solidFill>
                  <a:srgbClr val="000000"/>
                </a:solidFill>
                <a:ea typeface="ＭＳ Ｐゴシック" panose="020B0600070205080204" pitchFamily="34" charset="-128"/>
              </a:rPr>
              <a:t>Compliance with legislation </a:t>
            </a:r>
          </a:p>
          <a:p>
            <a:pPr marL="285750" algn="just" eaLnBrk="1" hangingPunct="1">
              <a:lnSpc>
                <a:spcPct val="150000"/>
              </a:lnSpc>
            </a:pPr>
            <a:endParaRPr lang="en-ZA" altLang="en-US" sz="800" b="1">
              <a:solidFill>
                <a:srgbClr val="000000"/>
              </a:solidFill>
              <a:ea typeface="ＭＳ Ｐゴシック" panose="020B0600070205080204" pitchFamily="34" charset="-128"/>
            </a:endParaRPr>
          </a:p>
          <a:p>
            <a:pPr marL="285750" algn="just" eaLnBrk="1" hangingPunct="1">
              <a:lnSpc>
                <a:spcPct val="150000"/>
              </a:lnSpc>
            </a:pPr>
            <a:r>
              <a:rPr lang="en-US" altLang="en-US" sz="1600">
                <a:solidFill>
                  <a:schemeClr val="tx1"/>
                </a:solidFill>
                <a:ea typeface="ＭＳ Ｐゴシック" panose="020B0600070205080204" pitchFamily="34" charset="-128"/>
              </a:rPr>
              <a:t>The AGSA identified a material finding on compliance with specific matters in key legislation as follows;</a:t>
            </a:r>
          </a:p>
          <a:p>
            <a:pPr marL="285750" algn="just" eaLnBrk="1" hangingPunct="1">
              <a:lnSpc>
                <a:spcPct val="150000"/>
              </a:lnSpc>
            </a:pPr>
            <a:endParaRPr lang="en-US" altLang="en-US" sz="800">
              <a:solidFill>
                <a:schemeClr val="tx1"/>
              </a:solidFill>
              <a:ea typeface="ＭＳ Ｐゴシック" panose="020B0600070205080204" pitchFamily="34" charset="-128"/>
            </a:endParaRPr>
          </a:p>
          <a:p>
            <a:pPr marL="285750" algn="just" eaLnBrk="1" hangingPunct="1">
              <a:lnSpc>
                <a:spcPct val="150000"/>
              </a:lnSpc>
              <a:buFont typeface="Courier New" panose="02070309020205020404" pitchFamily="49" charset="0"/>
              <a:buChar char="o"/>
            </a:pPr>
            <a:r>
              <a:rPr lang="en-US" altLang="en-US" sz="1600" b="1">
                <a:solidFill>
                  <a:schemeClr val="tx1"/>
                </a:solidFill>
                <a:ea typeface="ＭＳ Ｐゴシック" panose="020B0600070205080204" pitchFamily="34" charset="-128"/>
              </a:rPr>
              <a:t>Consequence Management</a:t>
            </a:r>
          </a:p>
          <a:p>
            <a:pPr marL="285750" algn="just" eaLnBrk="1" hangingPunct="1">
              <a:lnSpc>
                <a:spcPct val="150000"/>
              </a:lnSpc>
            </a:pPr>
            <a:endParaRPr lang="en-US" altLang="en-US" sz="800">
              <a:solidFill>
                <a:schemeClr val="tx1"/>
              </a:solidFill>
              <a:ea typeface="ＭＳ Ｐゴシック" panose="020B0600070205080204" pitchFamily="34" charset="-128"/>
            </a:endParaRPr>
          </a:p>
          <a:p>
            <a:pPr marL="285750" algn="just" eaLnBrk="1" hangingPunct="1">
              <a:lnSpc>
                <a:spcPct val="150000"/>
              </a:lnSpc>
            </a:pPr>
            <a:r>
              <a:rPr lang="en-US" altLang="en-US" sz="1600">
                <a:solidFill>
                  <a:schemeClr val="tx1"/>
                </a:solidFill>
                <a:ea typeface="ＭＳ Ｐゴシック" panose="020B0600070205080204" pitchFamily="34" charset="-128"/>
              </a:rPr>
              <a:t>The AGSA was unable to obtain sufficient appropriate audit evidence that disciplinary steps were taken against some of the officials who had incurred irregular expenditure as required by section 38 (1)(h)(iii) of the PFMA, due to 	records not being complete and being maintained properly as evidence to support investigations into irregular expenditure. This related to five cases from the thirteen cases identified in the prior year which were not properly addressed.</a:t>
            </a:r>
            <a:endParaRPr lang="en-US" altLang="en-US">
              <a:solidFill>
                <a:srgbClr val="595959"/>
              </a:solidFill>
              <a:ea typeface="ＭＳ Ｐゴシック" panose="020B0600070205080204" pitchFamily="34" charset="-128"/>
            </a:endParaRPr>
          </a:p>
        </p:txBody>
      </p:sp>
      <p:sp>
        <p:nvSpPr>
          <p:cNvPr id="224259" name="TextBox 3">
            <a:extLst>
              <a:ext uri="{FF2B5EF4-FFF2-40B4-BE49-F238E27FC236}">
                <a16:creationId xmlns:a16="http://schemas.microsoft.com/office/drawing/2014/main" xmlns="" id="{9512BBE3-3A4E-5299-32E2-70AE9DE1D627}"/>
              </a:ext>
            </a:extLst>
          </p:cNvPr>
          <p:cNvSpPr txBox="1">
            <a:spLocks noChangeArrowheads="1"/>
          </p:cNvSpPr>
          <p:nvPr/>
        </p:nvSpPr>
        <p:spPr bwMode="auto">
          <a:xfrm>
            <a:off x="6659563" y="598487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122</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335F2-41CF-37A0-2965-A2668993FF9C}"/>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 Internal Control Deficiency</a:t>
            </a:r>
            <a:endParaRPr/>
          </a:p>
        </p:txBody>
      </p:sp>
      <p:sp>
        <p:nvSpPr>
          <p:cNvPr id="3" name="Content Placeholder 2">
            <a:extLst>
              <a:ext uri="{FF2B5EF4-FFF2-40B4-BE49-F238E27FC236}">
                <a16:creationId xmlns:a16="http://schemas.microsoft.com/office/drawing/2014/main" xmlns="" id="{8D43A9CD-8165-364F-A7FD-B2E4764DD6DA}"/>
              </a:ext>
            </a:extLst>
          </p:cNvPr>
          <p:cNvSpPr>
            <a:spLocks noGrp="1"/>
          </p:cNvSpPr>
          <p:nvPr>
            <p:ph sz="half" idx="1"/>
          </p:nvPr>
        </p:nvSpPr>
        <p:spPr>
          <a:xfrm>
            <a:off x="468313" y="1028700"/>
            <a:ext cx="8207375" cy="3352800"/>
          </a:xfrm>
        </p:spPr>
        <p:txBody>
          <a:bodyPr rtlCol="0">
            <a:noAutofit/>
          </a:bodyPr>
          <a:lstStyle/>
          <a:p>
            <a:pPr marL="285750" algn="just" eaLnBrk="1" fontAlgn="auto" hangingPunct="1">
              <a:lnSpc>
                <a:spcPct val="150000"/>
              </a:lnSpc>
              <a:spcAft>
                <a:spcPts val="0"/>
              </a:spcAft>
              <a:defRPr/>
            </a:pPr>
            <a:r>
              <a:rPr lang="en-US" dirty="0">
                <a:solidFill>
                  <a:srgbClr val="000000"/>
                </a:solidFill>
                <a:latin typeface="Arial"/>
                <a:ea typeface="+mn-ea"/>
                <a:cs typeface="Arial"/>
              </a:rPr>
              <a:t>Although management has made progress in addressing consequence management cases, AGSA identified five cases which are still not adequately addressed. </a:t>
            </a:r>
          </a:p>
          <a:p>
            <a:pPr marL="285750" algn="just" eaLnBrk="1" fontAlgn="auto" hangingPunct="1">
              <a:lnSpc>
                <a:spcPct val="150000"/>
              </a:lnSpc>
              <a:spcAft>
                <a:spcPts val="0"/>
              </a:spcAft>
              <a:defRPr/>
            </a:pPr>
            <a:endParaRPr lang="en-US" sz="800" dirty="0">
              <a:solidFill>
                <a:srgbClr val="000000"/>
              </a:solidFill>
              <a:latin typeface="Arial"/>
              <a:ea typeface="+mn-ea"/>
              <a:cs typeface="Arial"/>
            </a:endParaRPr>
          </a:p>
          <a:p>
            <a:pPr marL="285750" algn="just" eaLnBrk="1" fontAlgn="auto" hangingPunct="1">
              <a:lnSpc>
                <a:spcPct val="150000"/>
              </a:lnSpc>
              <a:spcAft>
                <a:spcPts val="0"/>
              </a:spcAft>
              <a:defRPr/>
            </a:pPr>
            <a:r>
              <a:rPr lang="en-US" dirty="0">
                <a:solidFill>
                  <a:srgbClr val="000000"/>
                </a:solidFill>
                <a:latin typeface="Arial"/>
                <a:ea typeface="+mn-ea"/>
                <a:cs typeface="Arial"/>
              </a:rPr>
              <a:t>Management was found to not have adequately reviewed and monitored compliance with applicable laws and regulations to ensure that non-compliance with consequence management legislation are promptly identified and addressed.</a:t>
            </a:r>
            <a:endParaRPr lang="en-US" dirty="0">
              <a:solidFill>
                <a:schemeClr val="tx1"/>
              </a:solidFill>
              <a:ea typeface="+mn-ea"/>
            </a:endParaRPr>
          </a:p>
        </p:txBody>
      </p:sp>
      <p:sp>
        <p:nvSpPr>
          <p:cNvPr id="225283" name="TextBox 3">
            <a:extLst>
              <a:ext uri="{FF2B5EF4-FFF2-40B4-BE49-F238E27FC236}">
                <a16:creationId xmlns:a16="http://schemas.microsoft.com/office/drawing/2014/main" xmlns="" id="{F0D84538-7926-1823-BD8B-17579BF22C51}"/>
              </a:ext>
            </a:extLst>
          </p:cNvPr>
          <p:cNvSpPr txBox="1">
            <a:spLocks noChangeArrowheads="1"/>
          </p:cNvSpPr>
          <p:nvPr/>
        </p:nvSpPr>
        <p:spPr bwMode="auto">
          <a:xfrm>
            <a:off x="6659563" y="5829300"/>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CCD60-FD3F-1EFD-7BDA-E4C32A5FCDA3}"/>
              </a:ext>
            </a:extLst>
          </p:cNvPr>
          <p:cNvSpPr>
            <a:spLocks noGrp="1"/>
          </p:cNvSpPr>
          <p:nvPr>
            <p:ph type="title"/>
          </p:nvPr>
        </p:nvSpPr>
        <p:spPr>
          <a:xfrm>
            <a:off x="457200" y="274638"/>
            <a:ext cx="8229600" cy="561975"/>
          </a:xfrm>
        </p:spPr>
        <p:txBody>
          <a:bodyPr/>
          <a:lstStyle/>
          <a:p>
            <a:pPr fontAlgn="auto">
              <a:spcAft>
                <a:spcPts val="0"/>
              </a:spcAft>
              <a:defRPr/>
            </a:pPr>
            <a:r>
              <a:rPr altLang="en-US" sz="2800" b="1" kern="0">
                <a:solidFill>
                  <a:srgbClr val="000000"/>
                </a:solidFill>
                <a:latin typeface="Arial" panose="020B0604020202020204" pitchFamily="34" charset="0"/>
                <a:ea typeface="MS PGothic" pitchFamily="34" charset="-128"/>
              </a:rPr>
              <a:t> Other Matters</a:t>
            </a:r>
            <a:endParaRPr/>
          </a:p>
        </p:txBody>
      </p:sp>
      <p:sp>
        <p:nvSpPr>
          <p:cNvPr id="3" name="Content Placeholder 2">
            <a:extLst>
              <a:ext uri="{FF2B5EF4-FFF2-40B4-BE49-F238E27FC236}">
                <a16:creationId xmlns:a16="http://schemas.microsoft.com/office/drawing/2014/main" xmlns="" id="{2FF3DC43-6D29-352A-B13E-BF07D1C7F5C0}"/>
              </a:ext>
            </a:extLst>
          </p:cNvPr>
          <p:cNvSpPr>
            <a:spLocks noGrp="1"/>
          </p:cNvSpPr>
          <p:nvPr>
            <p:ph sz="half" idx="1"/>
          </p:nvPr>
        </p:nvSpPr>
        <p:spPr>
          <a:xfrm>
            <a:off x="468313" y="1028700"/>
            <a:ext cx="8207375" cy="4978400"/>
          </a:xfrm>
        </p:spPr>
        <p:txBody>
          <a:bodyPr rtlCol="0"/>
          <a:lstStyle/>
          <a:p>
            <a:pPr marL="571500" indent="-285750" algn="just" eaLnBrk="1" fontAlgn="auto" hangingPunct="1">
              <a:lnSpc>
                <a:spcPct val="150000"/>
              </a:lnSpc>
              <a:spcAft>
                <a:spcPts val="0"/>
              </a:spcAft>
              <a:buFont typeface="Arial" panose="020B0604020202020204" pitchFamily="34" charset="0"/>
              <a:buChar char="•"/>
              <a:defRPr/>
            </a:pPr>
            <a:r>
              <a:rPr lang="en-US" dirty="0">
                <a:solidFill>
                  <a:srgbClr val="000000"/>
                </a:solidFill>
                <a:latin typeface="Arial"/>
                <a:ea typeface="+mn-ea"/>
                <a:cs typeface="Arial"/>
              </a:rPr>
              <a:t>The Special Investigations Unit (SIU) conducted an investigation into the procurement of personal protective equipment (PPE) to the taxi industry in response to the outbreak of the COVID-19 global pandemic in respect of the National State of Disaster. </a:t>
            </a:r>
          </a:p>
          <a:p>
            <a:pPr marL="285750" algn="just" eaLnBrk="1" fontAlgn="auto" hangingPunct="1">
              <a:lnSpc>
                <a:spcPct val="150000"/>
              </a:lnSpc>
              <a:spcAft>
                <a:spcPts val="0"/>
              </a:spcAft>
              <a:buFont typeface="Arial" charset="0"/>
              <a:buNone/>
              <a:defRPr/>
            </a:pPr>
            <a:endParaRPr lang="en-US" sz="900" dirty="0">
              <a:solidFill>
                <a:srgbClr val="000000"/>
              </a:solidFill>
              <a:latin typeface="Arial"/>
              <a:ea typeface="+mn-ea"/>
              <a:cs typeface="Arial"/>
            </a:endParaRPr>
          </a:p>
          <a:p>
            <a:pPr marL="571500" indent="-285750" algn="just" eaLnBrk="1" fontAlgn="auto" hangingPunct="1">
              <a:lnSpc>
                <a:spcPct val="150000"/>
              </a:lnSpc>
              <a:spcAft>
                <a:spcPts val="0"/>
              </a:spcAft>
              <a:buFont typeface="Arial" panose="020B0604020202020204" pitchFamily="34" charset="0"/>
              <a:buChar char="•"/>
              <a:defRPr/>
            </a:pPr>
            <a:r>
              <a:rPr lang="en-US" dirty="0">
                <a:solidFill>
                  <a:srgbClr val="000000"/>
                </a:solidFill>
                <a:latin typeface="Arial"/>
                <a:ea typeface="+mn-ea"/>
                <a:cs typeface="Arial"/>
              </a:rPr>
              <a:t>The investigation spans primarily the period from 01 January to 23 July 2020. At the date of producing the AGSA report, the SIU had finalised the investigation and concluded that the allegations of impropriety and maladministration were valid. </a:t>
            </a:r>
          </a:p>
          <a:p>
            <a:pPr marL="285750" algn="just" eaLnBrk="1" fontAlgn="auto" hangingPunct="1">
              <a:lnSpc>
                <a:spcPct val="150000"/>
              </a:lnSpc>
              <a:spcAft>
                <a:spcPts val="0"/>
              </a:spcAft>
              <a:buFont typeface="Arial" charset="0"/>
              <a:buNone/>
              <a:defRPr/>
            </a:pPr>
            <a:endParaRPr lang="en-US" sz="900" dirty="0">
              <a:solidFill>
                <a:srgbClr val="000000"/>
              </a:solidFill>
              <a:latin typeface="Arial"/>
              <a:ea typeface="+mn-ea"/>
              <a:cs typeface="Arial"/>
            </a:endParaRPr>
          </a:p>
          <a:p>
            <a:pPr marL="571500" indent="-285750" algn="just" eaLnBrk="1" fontAlgn="auto" hangingPunct="1">
              <a:lnSpc>
                <a:spcPct val="150000"/>
              </a:lnSpc>
              <a:spcAft>
                <a:spcPts val="0"/>
              </a:spcAft>
              <a:buFont typeface="Arial" panose="020B0604020202020204" pitchFamily="34" charset="0"/>
              <a:buChar char="•"/>
              <a:defRPr/>
            </a:pPr>
            <a:r>
              <a:rPr lang="en-US" dirty="0">
                <a:solidFill>
                  <a:srgbClr val="000000"/>
                </a:solidFill>
                <a:latin typeface="Arial"/>
                <a:ea typeface="+mn-ea"/>
                <a:cs typeface="Arial"/>
              </a:rPr>
              <a:t>The Department is awaiting the outcome of the review application from the SIU.</a:t>
            </a:r>
            <a:endParaRPr lang="en-US" dirty="0">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p:txBody>
      </p:sp>
      <p:sp>
        <p:nvSpPr>
          <p:cNvPr id="226307" name="TextBox 3">
            <a:extLst>
              <a:ext uri="{FF2B5EF4-FFF2-40B4-BE49-F238E27FC236}">
                <a16:creationId xmlns:a16="http://schemas.microsoft.com/office/drawing/2014/main" xmlns="" id="{38DB6D2E-8CF5-AF09-1045-29D4C259A38F}"/>
              </a:ext>
            </a:extLst>
          </p:cNvPr>
          <p:cNvSpPr txBox="1">
            <a:spLocks noChangeArrowheads="1"/>
          </p:cNvSpPr>
          <p:nvPr/>
        </p:nvSpPr>
        <p:spPr bwMode="auto">
          <a:xfrm>
            <a:off x="6659563" y="5829300"/>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Content Placeholder 2">
            <a:extLst>
              <a:ext uri="{FF2B5EF4-FFF2-40B4-BE49-F238E27FC236}">
                <a16:creationId xmlns:a16="http://schemas.microsoft.com/office/drawing/2014/main" xmlns="" id="{91B7A5A8-EDE4-4A92-059E-594F957DA65A}"/>
              </a:ext>
            </a:extLst>
          </p:cNvPr>
          <p:cNvSpPr>
            <a:spLocks noGrp="1"/>
          </p:cNvSpPr>
          <p:nvPr>
            <p:ph sz="half" idx="1"/>
          </p:nvPr>
        </p:nvSpPr>
        <p:spPr>
          <a:xfrm>
            <a:off x="276225" y="1058863"/>
            <a:ext cx="8399463" cy="4216400"/>
          </a:xfrm>
        </p:spPr>
        <p:txBody>
          <a:bodyPr/>
          <a:lstStyle/>
          <a:p>
            <a:pPr algn="just" eaLnBrk="1" hangingPunct="1">
              <a:lnSpc>
                <a:spcPct val="150000"/>
              </a:lnSpc>
            </a:pPr>
            <a:r>
              <a:rPr lang="en-ZA" altLang="en-US" sz="1400">
                <a:solidFill>
                  <a:schemeClr val="tx1"/>
                </a:solidFill>
                <a:ea typeface="ＭＳ Ｐゴシック" panose="020B0600070205080204" pitchFamily="34" charset="-128"/>
              </a:rPr>
              <a:t> </a:t>
            </a:r>
          </a:p>
          <a:p>
            <a:pPr algn="just" eaLnBrk="1" hangingPunct="1">
              <a:lnSpc>
                <a:spcPct val="150000"/>
              </a:lnSpc>
            </a:pPr>
            <a:endParaRPr lang="en-US" altLang="en-US" sz="3600" b="1">
              <a:solidFill>
                <a:schemeClr val="tx1"/>
              </a:solidFill>
              <a:ea typeface="ＭＳ Ｐゴシック" panose="020B0600070205080204" pitchFamily="34" charset="-128"/>
            </a:endParaRPr>
          </a:p>
          <a:p>
            <a:pPr algn="ctr" eaLnBrk="1" hangingPunct="1">
              <a:lnSpc>
                <a:spcPct val="150000"/>
              </a:lnSpc>
            </a:pPr>
            <a:r>
              <a:rPr lang="en-US" altLang="en-US" sz="3600" b="1">
                <a:solidFill>
                  <a:schemeClr val="tx1"/>
                </a:solidFill>
                <a:ea typeface="ＭＳ Ｐゴシック" panose="020B0600070205080204" pitchFamily="34" charset="-128"/>
              </a:rPr>
              <a:t>OVERVIEW OF FINANCIAL RESULTS</a:t>
            </a:r>
          </a:p>
        </p:txBody>
      </p:sp>
      <p:sp>
        <p:nvSpPr>
          <p:cNvPr id="227330" name="TextBox 3">
            <a:extLst>
              <a:ext uri="{FF2B5EF4-FFF2-40B4-BE49-F238E27FC236}">
                <a16:creationId xmlns:a16="http://schemas.microsoft.com/office/drawing/2014/main" xmlns="" id="{B2AF0E4D-F414-B2F5-21BC-0EC370606446}"/>
              </a:ext>
            </a:extLst>
          </p:cNvPr>
          <p:cNvSpPr txBox="1">
            <a:spLocks noChangeArrowheads="1"/>
          </p:cNvSpPr>
          <p:nvPr/>
        </p:nvSpPr>
        <p:spPr bwMode="auto">
          <a:xfrm>
            <a:off x="6734175" y="5953125"/>
            <a:ext cx="21605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a:extLst>
              <a:ext uri="{FF2B5EF4-FFF2-40B4-BE49-F238E27FC236}">
                <a16:creationId xmlns:a16="http://schemas.microsoft.com/office/drawing/2014/main" xmlns="" id="{6F644BC0-D412-2EED-8BB5-D8C9B4BB4001}"/>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DEPARTMENTAL RECEIPTS</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28354" name="TextBox 3">
            <a:extLst>
              <a:ext uri="{FF2B5EF4-FFF2-40B4-BE49-F238E27FC236}">
                <a16:creationId xmlns:a16="http://schemas.microsoft.com/office/drawing/2014/main" xmlns="" id="{6806E8C3-A816-E254-5287-3D2FB7F59F68}"/>
              </a:ext>
            </a:extLst>
          </p:cNvPr>
          <p:cNvSpPr txBox="1">
            <a:spLocks noChangeArrowheads="1"/>
          </p:cNvSpPr>
          <p:nvPr/>
        </p:nvSpPr>
        <p:spPr bwMode="auto">
          <a:xfrm>
            <a:off x="6659563" y="566896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126</a:t>
            </a:r>
          </a:p>
        </p:txBody>
      </p:sp>
      <p:graphicFrame>
        <p:nvGraphicFramePr>
          <p:cNvPr id="7" name="Table 6">
            <a:extLst>
              <a:ext uri="{FF2B5EF4-FFF2-40B4-BE49-F238E27FC236}">
                <a16:creationId xmlns:a16="http://schemas.microsoft.com/office/drawing/2014/main" xmlns="" id="{3696EC27-7670-4690-4660-5BA1C1D19290}"/>
              </a:ext>
            </a:extLst>
          </p:cNvPr>
          <p:cNvGraphicFramePr>
            <a:graphicFrameLocks noGrp="1"/>
          </p:cNvGraphicFramePr>
          <p:nvPr/>
        </p:nvGraphicFramePr>
        <p:xfrm>
          <a:off x="215900" y="1127125"/>
          <a:ext cx="8755063" cy="4541838"/>
        </p:xfrm>
        <a:graphic>
          <a:graphicData uri="http://schemas.openxmlformats.org/drawingml/2006/table">
            <a:tbl>
              <a:tblPr/>
              <a:tblGrid>
                <a:gridCol w="1449388">
                  <a:extLst>
                    <a:ext uri="{9D8B030D-6E8A-4147-A177-3AD203B41FA5}">
                      <a16:colId xmlns:a16="http://schemas.microsoft.com/office/drawing/2014/main" xmlns="" val="2020738948"/>
                    </a:ext>
                  </a:extLst>
                </a:gridCol>
                <a:gridCol w="1065212">
                  <a:extLst>
                    <a:ext uri="{9D8B030D-6E8A-4147-A177-3AD203B41FA5}">
                      <a16:colId xmlns:a16="http://schemas.microsoft.com/office/drawing/2014/main" xmlns="" val="2418430208"/>
                    </a:ext>
                  </a:extLst>
                </a:gridCol>
                <a:gridCol w="1192213">
                  <a:extLst>
                    <a:ext uri="{9D8B030D-6E8A-4147-A177-3AD203B41FA5}">
                      <a16:colId xmlns:a16="http://schemas.microsoft.com/office/drawing/2014/main" xmlns="" val="1100177489"/>
                    </a:ext>
                  </a:extLst>
                </a:gridCol>
                <a:gridCol w="1193800">
                  <a:extLst>
                    <a:ext uri="{9D8B030D-6E8A-4147-A177-3AD203B41FA5}">
                      <a16:colId xmlns:a16="http://schemas.microsoft.com/office/drawing/2014/main" xmlns="" val="1081679360"/>
                    </a:ext>
                  </a:extLst>
                </a:gridCol>
                <a:gridCol w="1284287">
                  <a:extLst>
                    <a:ext uri="{9D8B030D-6E8A-4147-A177-3AD203B41FA5}">
                      <a16:colId xmlns:a16="http://schemas.microsoft.com/office/drawing/2014/main" xmlns="" val="2928054969"/>
                    </a:ext>
                  </a:extLst>
                </a:gridCol>
                <a:gridCol w="1285875">
                  <a:extLst>
                    <a:ext uri="{9D8B030D-6E8A-4147-A177-3AD203B41FA5}">
                      <a16:colId xmlns:a16="http://schemas.microsoft.com/office/drawing/2014/main" xmlns="" val="2166498497"/>
                    </a:ext>
                  </a:extLst>
                </a:gridCol>
                <a:gridCol w="1284288">
                  <a:extLst>
                    <a:ext uri="{9D8B030D-6E8A-4147-A177-3AD203B41FA5}">
                      <a16:colId xmlns:a16="http://schemas.microsoft.com/office/drawing/2014/main" xmlns="" val="2143908600"/>
                    </a:ext>
                  </a:extLst>
                </a:gridCol>
              </a:tblGrid>
              <a:tr h="285750">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Departmental receipts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2021/22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hMerge="1">
                  <a:txBody>
                    <a:bodyPr/>
                    <a:lstStyle/>
                    <a:p>
                      <a:endParaRPr lang="en-US"/>
                    </a:p>
                  </a:txBody>
                  <a:tcPr/>
                </a:tc>
                <a:tc hMerge="1">
                  <a:txBody>
                    <a:bodyPr/>
                    <a:lstStyle/>
                    <a:p>
                      <a:endParaRPr lang="en-US"/>
                    </a:p>
                  </a:txBody>
                  <a:tcPr/>
                </a:tc>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2020/21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95368012"/>
                  </a:ext>
                </a:extLst>
              </a:tr>
              <a:tr h="666750">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Estimate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Actual Amount collected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Over/(under) collection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Estimate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Actual Amount collected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Over/(under) collection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59413124"/>
                  </a:ext>
                </a:extLst>
              </a:tr>
              <a:tr h="2857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30928072"/>
                  </a:ext>
                </a:extLst>
              </a:tr>
              <a:tr h="8620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Sale of goods and services other than capital assets</a:t>
                      </a:r>
                    </a:p>
                  </a:txBody>
                  <a:tcPr marL="87782"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1 733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727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(1 006)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506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645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139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44536153"/>
                  </a:ext>
                </a:extLst>
              </a:tr>
              <a:tr h="6492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Fines, penalties and forfeits</a:t>
                      </a:r>
                    </a:p>
                  </a:txBody>
                  <a:tcPr marL="87782"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70689120"/>
                  </a:ext>
                </a:extLst>
              </a:tr>
              <a:tr h="6492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Interest, dividends and rent on land</a:t>
                      </a:r>
                    </a:p>
                  </a:txBody>
                  <a:tcPr marL="87782"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130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215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40 050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114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(39 936)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22527945"/>
                  </a:ext>
                </a:extLst>
              </a:tr>
              <a:tr h="8620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Financial transactions in assets and liabilities</a:t>
                      </a:r>
                    </a:p>
                  </a:txBody>
                  <a:tcPr marL="87782"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790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50 218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49 428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600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866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266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03649973"/>
                  </a:ext>
                </a:extLst>
              </a:tr>
              <a:tr h="2794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2 653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51 160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48 507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41 156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1 625 </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39 531</a:t>
                      </a: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3700590"/>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a:extLst>
              <a:ext uri="{FF2B5EF4-FFF2-40B4-BE49-F238E27FC236}">
                <a16:creationId xmlns:a16="http://schemas.microsoft.com/office/drawing/2014/main" xmlns="" id="{E3A40593-9E25-C8B5-DA65-A97FB80940C6}"/>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PROGRAMME EXPENDITURE</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29378" name="TextBox 3">
            <a:extLst>
              <a:ext uri="{FF2B5EF4-FFF2-40B4-BE49-F238E27FC236}">
                <a16:creationId xmlns:a16="http://schemas.microsoft.com/office/drawing/2014/main" xmlns="" id="{8F54E961-E098-9943-4B22-62DF07542C40}"/>
              </a:ext>
            </a:extLst>
          </p:cNvPr>
          <p:cNvSpPr txBox="1">
            <a:spLocks noChangeArrowheads="1"/>
          </p:cNvSpPr>
          <p:nvPr/>
        </p:nvSpPr>
        <p:spPr bwMode="auto">
          <a:xfrm>
            <a:off x="6659563" y="5735638"/>
            <a:ext cx="21605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127</a:t>
            </a:r>
          </a:p>
        </p:txBody>
      </p:sp>
      <p:graphicFrame>
        <p:nvGraphicFramePr>
          <p:cNvPr id="7" name="Table 6">
            <a:extLst>
              <a:ext uri="{FF2B5EF4-FFF2-40B4-BE49-F238E27FC236}">
                <a16:creationId xmlns:a16="http://schemas.microsoft.com/office/drawing/2014/main" xmlns="" id="{1D79A1E4-DF29-943E-8B7F-6FD0AA6C4636}"/>
              </a:ext>
            </a:extLst>
          </p:cNvPr>
          <p:cNvGraphicFramePr>
            <a:graphicFrameLocks noGrp="1"/>
          </p:cNvGraphicFramePr>
          <p:nvPr/>
        </p:nvGraphicFramePr>
        <p:xfrm>
          <a:off x="190500" y="1122363"/>
          <a:ext cx="8629650" cy="4613275"/>
        </p:xfrm>
        <a:graphic>
          <a:graphicData uri="http://schemas.openxmlformats.org/drawingml/2006/table">
            <a:tbl>
              <a:tblPr/>
              <a:tblGrid>
                <a:gridCol w="1660525">
                  <a:extLst>
                    <a:ext uri="{9D8B030D-6E8A-4147-A177-3AD203B41FA5}">
                      <a16:colId xmlns:a16="http://schemas.microsoft.com/office/drawing/2014/main" xmlns="" val="4115043392"/>
                    </a:ext>
                  </a:extLst>
                </a:gridCol>
                <a:gridCol w="1162050">
                  <a:extLst>
                    <a:ext uri="{9D8B030D-6E8A-4147-A177-3AD203B41FA5}">
                      <a16:colId xmlns:a16="http://schemas.microsoft.com/office/drawing/2014/main" xmlns="" val="3315189193"/>
                    </a:ext>
                  </a:extLst>
                </a:gridCol>
                <a:gridCol w="1160463">
                  <a:extLst>
                    <a:ext uri="{9D8B030D-6E8A-4147-A177-3AD203B41FA5}">
                      <a16:colId xmlns:a16="http://schemas.microsoft.com/office/drawing/2014/main" xmlns="" val="504002645"/>
                    </a:ext>
                  </a:extLst>
                </a:gridCol>
                <a:gridCol w="1162050">
                  <a:extLst>
                    <a:ext uri="{9D8B030D-6E8A-4147-A177-3AD203B41FA5}">
                      <a16:colId xmlns:a16="http://schemas.microsoft.com/office/drawing/2014/main" xmlns="" val="2332148656"/>
                    </a:ext>
                  </a:extLst>
                </a:gridCol>
                <a:gridCol w="1162050">
                  <a:extLst>
                    <a:ext uri="{9D8B030D-6E8A-4147-A177-3AD203B41FA5}">
                      <a16:colId xmlns:a16="http://schemas.microsoft.com/office/drawing/2014/main" xmlns="" val="4241196776"/>
                    </a:ext>
                  </a:extLst>
                </a:gridCol>
                <a:gridCol w="1160462">
                  <a:extLst>
                    <a:ext uri="{9D8B030D-6E8A-4147-A177-3AD203B41FA5}">
                      <a16:colId xmlns:a16="http://schemas.microsoft.com/office/drawing/2014/main" xmlns="" val="1671846716"/>
                    </a:ext>
                  </a:extLst>
                </a:gridCol>
                <a:gridCol w="1162050">
                  <a:extLst>
                    <a:ext uri="{9D8B030D-6E8A-4147-A177-3AD203B41FA5}">
                      <a16:colId xmlns:a16="http://schemas.microsoft.com/office/drawing/2014/main" xmlns="" val="1621045763"/>
                    </a:ext>
                  </a:extLst>
                </a:gridCol>
              </a:tblGrid>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Programme</a:t>
                      </a:r>
                    </a:p>
                  </a:txBody>
                  <a:tcPr marL="72305"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2021/22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hMerge="1">
                  <a:txBody>
                    <a:bodyPr/>
                    <a:lstStyle/>
                    <a:p>
                      <a:endParaRPr lang="en-US"/>
                    </a:p>
                  </a:txBody>
                  <a:tcPr/>
                </a:tc>
                <a:tc hMerge="1">
                  <a:txBody>
                    <a:bodyPr/>
                    <a:lstStyle/>
                    <a:p>
                      <a:endParaRPr lang="en-US"/>
                    </a:p>
                  </a:txBody>
                  <a:tcPr/>
                </a:tc>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2020/21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35668061"/>
                  </a:ext>
                </a:extLst>
              </a:tr>
              <a:tr h="7953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72305"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Final Appropriation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Actual expenditure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(Over) / Under expenditure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Final Appropriation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Actual expenditure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(Over) / Under expenditure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0469399"/>
                  </a:ext>
                </a:extLst>
              </a:tr>
              <a:tr h="2762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72305"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09226234"/>
                  </a:ext>
                </a:extLst>
              </a:tr>
              <a:tr h="2762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Administration</a:t>
                      </a:r>
                    </a:p>
                  </a:txBody>
                  <a:tcPr marL="72305"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521 938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439 550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82 388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469 780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384 336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85 444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25107434"/>
                  </a:ext>
                </a:extLst>
              </a:tr>
              <a:tr h="8064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Integrated Transport Planning</a:t>
                      </a:r>
                    </a:p>
                  </a:txBody>
                  <a:tcPr marL="72305"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83 427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64 740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18 687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90 071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57 614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32 457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9009457"/>
                  </a:ext>
                </a:extLst>
              </a:tr>
              <a:tr h="2762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Rail Transport</a:t>
                      </a:r>
                    </a:p>
                  </a:txBody>
                  <a:tcPr marL="72305"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16 796 420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16 768 179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28 241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9 599 405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9 584 302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15 103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00948768"/>
                  </a:ext>
                </a:extLst>
              </a:tr>
              <a:tr h="2762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Road Transport</a:t>
                      </a:r>
                    </a:p>
                  </a:txBody>
                  <a:tcPr marL="72305"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34 221 977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34 123 692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98 285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31 472 160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31 459 985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12 175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64240818"/>
                  </a:ext>
                </a:extLst>
              </a:tr>
              <a:tr h="2762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Civil Aviation</a:t>
                      </a:r>
                    </a:p>
                  </a:txBody>
                  <a:tcPr marL="72305"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564 322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546 031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18 291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2 670 849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2 642 208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28 641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78496870"/>
                  </a:ext>
                </a:extLst>
              </a:tr>
              <a:tr h="5413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Maritime Transport</a:t>
                      </a:r>
                    </a:p>
                  </a:txBody>
                  <a:tcPr marL="72305"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148 177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115 600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32 577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144 618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135 776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8 842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13601801"/>
                  </a:ext>
                </a:extLst>
              </a:tr>
              <a:tr h="2762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Transport</a:t>
                      </a:r>
                    </a:p>
                  </a:txBody>
                  <a:tcPr marL="72305"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13 089 277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12 845 485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243 792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12 907 852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12 809 594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98 258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13235869"/>
                  </a:ext>
                </a:extLst>
              </a:tr>
              <a:tr h="2762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Direct charge</a:t>
                      </a:r>
                    </a:p>
                  </a:txBody>
                  <a:tcPr marL="72305"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11 602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3 372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8 230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10 997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10 997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70899127"/>
                  </a:ext>
                </a:extLst>
              </a:tr>
              <a:tr h="2762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a:t>
                      </a: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65 437 140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64 906 649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530 491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57 365 732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57 073 815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291 917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70027504"/>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a:extLst>
              <a:ext uri="{FF2B5EF4-FFF2-40B4-BE49-F238E27FC236}">
                <a16:creationId xmlns:a16="http://schemas.microsoft.com/office/drawing/2014/main" xmlns="" id="{88484122-75DD-5AE0-DDA0-A2DCA17F0EBA}"/>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PROGRAMME EXPENDITURE (CONT..)</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30402" name="TextBox 3">
            <a:extLst>
              <a:ext uri="{FF2B5EF4-FFF2-40B4-BE49-F238E27FC236}">
                <a16:creationId xmlns:a16="http://schemas.microsoft.com/office/drawing/2014/main" xmlns="" id="{EE7FDC9D-E4AE-AD24-33D8-63BAC195CCB6}"/>
              </a:ext>
            </a:extLst>
          </p:cNvPr>
          <p:cNvSpPr txBox="1">
            <a:spLocks noChangeArrowheads="1"/>
          </p:cNvSpPr>
          <p:nvPr/>
        </p:nvSpPr>
        <p:spPr bwMode="auto">
          <a:xfrm>
            <a:off x="6775450" y="6110288"/>
            <a:ext cx="215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128</a:t>
            </a:r>
          </a:p>
        </p:txBody>
      </p:sp>
      <p:graphicFrame>
        <p:nvGraphicFramePr>
          <p:cNvPr id="8" name="Table 7">
            <a:extLst>
              <a:ext uri="{FF2B5EF4-FFF2-40B4-BE49-F238E27FC236}">
                <a16:creationId xmlns:a16="http://schemas.microsoft.com/office/drawing/2014/main" xmlns="" id="{FC7E708E-C0E2-B233-5FD3-9507472BAFF0}"/>
              </a:ext>
            </a:extLst>
          </p:cNvPr>
          <p:cNvGraphicFramePr>
            <a:graphicFrameLocks noGrp="1"/>
          </p:cNvGraphicFramePr>
          <p:nvPr/>
        </p:nvGraphicFramePr>
        <p:xfrm>
          <a:off x="342900" y="1058863"/>
          <a:ext cx="8343900" cy="4935537"/>
        </p:xfrm>
        <a:graphic>
          <a:graphicData uri="http://schemas.openxmlformats.org/drawingml/2006/table">
            <a:tbl>
              <a:tblPr/>
              <a:tblGrid>
                <a:gridCol w="8343900">
                  <a:extLst>
                    <a:ext uri="{9D8B030D-6E8A-4147-A177-3AD203B41FA5}">
                      <a16:colId xmlns:a16="http://schemas.microsoft.com/office/drawing/2014/main" xmlns="" val="1180160931"/>
                    </a:ext>
                  </a:extLst>
                </a:gridCol>
              </a:tblGrid>
              <a:tr h="4935538">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t" latinLnBrk="0" hangingPunct="1">
                        <a:lnSpc>
                          <a:spcPct val="130000"/>
                        </a:lnSpc>
                        <a:spcBef>
                          <a:spcPct val="0"/>
                        </a:spcBef>
                        <a:spcAft>
                          <a:spcPct val="0"/>
                        </a:spcAft>
                        <a:buClrTx/>
                        <a:buSzTx/>
                        <a:buFont typeface="Arial" panose="020B0604020202020204" pitchFamily="34" charset="0"/>
                        <a:buChar char="•"/>
                        <a:tabLst/>
                      </a:pPr>
                      <a:r>
                        <a:rPr kumimoji="0" lang="en-ZA" altLang="en-US" sz="13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Administration:</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The programme underspent by R82.4 million on compensation of employees,  and on goods and services projects such automation tools for internal audit, slow spending on the document management solution, termination of the TRAC project at the university of Stellenbosch as well as other projects. Further contributing to the underspending on good and services is training and development due to less training, travel and subsistence due to less travelling and venues and facilities as most gatherings are conducted virtually. The underspending on transfers and subsidies was due to less intake of students in the universities on bursaries to non-employee and on machinery and equipment as the bid for the procurement of bulk laptops was approved and a service provider appointed however there was a delay with regards to the delivery due to global laptop shortage. The project on hardware refresh and switches has been delayed and will be deferred to the coming financial year. A total amount of R403 million has been shifted from goods and services to fund the excess expenditure for the payment of vehicle licences, payment for leave gratuities as well as for debt written off.</a:t>
                      </a:r>
                    </a:p>
                    <a:p>
                      <a:pPr marL="285750" marR="0" lvl="0" indent="-285750" algn="just" defTabSz="914400" rtl="0" eaLnBrk="1" fontAlgn="t" latinLnBrk="0" hangingPunct="1">
                        <a:lnSpc>
                          <a:spcPct val="130000"/>
                        </a:lnSpc>
                        <a:spcBef>
                          <a:spcPct val="0"/>
                        </a:spcBef>
                        <a:spcAft>
                          <a:spcPct val="0"/>
                        </a:spcAft>
                        <a:buClrTx/>
                        <a:buSzTx/>
                        <a:buFontTx/>
                        <a:buNone/>
                        <a:tabLst/>
                      </a:pPr>
                      <a:endPar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285750" marR="0" lvl="0" indent="-285750" algn="just" defTabSz="914400" rtl="0" eaLnBrk="1" fontAlgn="t" latinLnBrk="0" hangingPunct="1">
                        <a:lnSpc>
                          <a:spcPct val="130000"/>
                        </a:lnSpc>
                        <a:spcBef>
                          <a:spcPct val="0"/>
                        </a:spcBef>
                        <a:spcAft>
                          <a:spcPct val="0"/>
                        </a:spcAft>
                        <a:buClrTx/>
                        <a:buSzTx/>
                        <a:buFont typeface="Arial" panose="020B0604020202020204" pitchFamily="34" charset="0"/>
                        <a:buChar char="•"/>
                        <a:tabLst/>
                      </a:pPr>
                      <a:r>
                        <a:rPr kumimoji="0" lang="en-US" altLang="en-US" sz="13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Integrated Transport Planning:</a:t>
                      </a:r>
                      <a:r>
                        <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The programme underspent by R18.7 million on compensation of employees and on goods and services as internal capacity was utilised for other projects however the following projects : autonomous vehicles regulations, regional corridor strategy and freight transport model will be deferred to the coming financial year. A total amount of R6.8 million has been shifted from goods and service in this programme to cover the excess expenditure on Programme: 5 Civil Aviation.</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7315" marR="7315" marT="731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69667800"/>
                  </a:ext>
                </a:extLst>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a:extLst>
              <a:ext uri="{FF2B5EF4-FFF2-40B4-BE49-F238E27FC236}">
                <a16:creationId xmlns:a16="http://schemas.microsoft.com/office/drawing/2014/main" xmlns="" id="{8F13E4C9-AA48-213B-C582-88D458918C50}"/>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PROGRAMME EXPENDITURE (CONT..)</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31426" name="TextBox 3">
            <a:extLst>
              <a:ext uri="{FF2B5EF4-FFF2-40B4-BE49-F238E27FC236}">
                <a16:creationId xmlns:a16="http://schemas.microsoft.com/office/drawing/2014/main" xmlns="" id="{18520022-4AE4-DA89-316D-BD9ED58B9A48}"/>
              </a:ext>
            </a:extLst>
          </p:cNvPr>
          <p:cNvSpPr txBox="1">
            <a:spLocks noChangeArrowheads="1"/>
          </p:cNvSpPr>
          <p:nvPr/>
        </p:nvSpPr>
        <p:spPr bwMode="auto">
          <a:xfrm>
            <a:off x="6831013" y="649287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129</a:t>
            </a:r>
          </a:p>
        </p:txBody>
      </p:sp>
      <p:graphicFrame>
        <p:nvGraphicFramePr>
          <p:cNvPr id="8" name="Table 7">
            <a:extLst>
              <a:ext uri="{FF2B5EF4-FFF2-40B4-BE49-F238E27FC236}">
                <a16:creationId xmlns:a16="http://schemas.microsoft.com/office/drawing/2014/main" xmlns="" id="{A58FC0BA-9F9B-ACF8-68C0-7CE579B5C1AB}"/>
              </a:ext>
            </a:extLst>
          </p:cNvPr>
          <p:cNvGraphicFramePr>
            <a:graphicFrameLocks noGrp="1"/>
          </p:cNvGraphicFramePr>
          <p:nvPr/>
        </p:nvGraphicFramePr>
        <p:xfrm>
          <a:off x="254000" y="968375"/>
          <a:ext cx="8521700" cy="5000625"/>
        </p:xfrm>
        <a:graphic>
          <a:graphicData uri="http://schemas.openxmlformats.org/drawingml/2006/table">
            <a:tbl>
              <a:tblPr/>
              <a:tblGrid>
                <a:gridCol w="8521700">
                  <a:extLst>
                    <a:ext uri="{9D8B030D-6E8A-4147-A177-3AD203B41FA5}">
                      <a16:colId xmlns:a16="http://schemas.microsoft.com/office/drawing/2014/main" xmlns="" val="3522746723"/>
                    </a:ext>
                  </a:extLst>
                </a:gridCol>
              </a:tblGrid>
              <a:tr h="5000625">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US" altLang="en-US" sz="13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Rail Transport</a:t>
                      </a:r>
                      <a:r>
                        <a:rPr kumimoji="0" lang="en-ZA" altLang="en-US" sz="13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The programme underspent by R28.2 million mainly on goods and services projects such as the appointment of a Housing Development Agency (HDA) on behalf of the Passenger Rail Agency of South Africa (PRASA) in the City of Cape Town. In terms of the implementation plan, the Department committed itself to enter into a Service Level Agreement (SLA) with the HDA as an implementing agent, to attend to the establishment of temporary residential areas and the resettlement of households residing in the PRASA railway reserves however there was a delay in signing of the service level agreement. Other contributing factors to the underspending includes projects such as the establishment of the Rail Economic Regulator and the National Rail Bill which is still at consultation stages as well as other operational costs.  A total amount of R37 thousand has been shifted from goods and services to fund leave gratuities under households and R13 thousands shifted within the programme to fund debt written off. A total amount of R9.9 million has been shifted from goods and services in this programme  to cover the excess expenditure on Programme 5: Civil Aviation.</a:t>
                      </a:r>
                    </a:p>
                    <a:p>
                      <a:pPr marL="285750" marR="0" lvl="0" indent="-285750" algn="just" defTabSz="914400" rtl="0" eaLnBrk="1" fontAlgn="base" latinLnBrk="0" hangingPunct="1">
                        <a:lnSpc>
                          <a:spcPct val="120000"/>
                        </a:lnSpc>
                        <a:spcBef>
                          <a:spcPct val="0"/>
                        </a:spcBef>
                        <a:spcAft>
                          <a:spcPct val="0"/>
                        </a:spcAft>
                        <a:buClrTx/>
                        <a:buSzTx/>
                        <a:buFontTx/>
                        <a:buNone/>
                        <a:tabLst/>
                      </a:pPr>
                      <a:endPar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285750" marR="0" lvl="0" indent="-285750" algn="just"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US" altLang="en-US" sz="13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Road Transport:</a:t>
                      </a:r>
                      <a:r>
                        <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The programme underspent by R98.3 million mainly due to the non-payment of the Road Traffic Infringement Agency (RTIA) for the AARTO roll-out as a result of the court judgement to allow for other processes to unfold, funds will be declared as savings.  Other contributing factors were goods and services projects such as the Programme Development for S’hamba Sonke, development of the Road Disaster Management Plan, Road Asset Management which will deferred to the coming financial year as well as other projects. An total amount of R605 thousand has been shifted within the programme to cover the excess expenditure under households for the payment of leave gratuities as well as for debt written off.</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7315" marR="7315" marT="73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9787244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728C9-D71D-08E1-A36C-4CECFA676B27}"/>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Director-General (Public Entity Oversight)</a:t>
            </a:r>
            <a:endParaRPr sz="2400">
              <a:solidFill>
                <a:schemeClr val="tx1"/>
              </a:solidFill>
            </a:endParaRPr>
          </a:p>
        </p:txBody>
      </p:sp>
      <p:sp>
        <p:nvSpPr>
          <p:cNvPr id="3" name="Content Placeholder 2">
            <a:extLst>
              <a:ext uri="{FF2B5EF4-FFF2-40B4-BE49-F238E27FC236}">
                <a16:creationId xmlns:a16="http://schemas.microsoft.com/office/drawing/2014/main" xmlns="" id="{5949BDC6-F48C-08AA-35E2-8445D7FB3332}"/>
              </a:ext>
            </a:extLst>
          </p:cNvPr>
          <p:cNvSpPr>
            <a:spLocks noGrp="1"/>
          </p:cNvSpPr>
          <p:nvPr>
            <p:ph sz="half" idx="1"/>
          </p:nvPr>
        </p:nvSpPr>
        <p:spPr>
          <a:xfrm>
            <a:off x="468313" y="1066800"/>
            <a:ext cx="8207375" cy="2463800"/>
          </a:xfrm>
        </p:spPr>
        <p:txBody>
          <a:bodyPr rtlCol="0">
            <a:noAutofit/>
          </a:bodyPr>
          <a:lstStyle/>
          <a:p>
            <a:pPr algn="just" defTabSz="457200" eaLnBrk="1" fontAlgn="auto" hangingPunct="1">
              <a:lnSpc>
                <a:spcPct val="150000"/>
              </a:lnSpc>
              <a:spcBef>
                <a:spcPts val="0"/>
              </a:spcBef>
              <a:spcAft>
                <a:spcPts val="0"/>
              </a:spcAft>
              <a:defRPr/>
            </a:pPr>
            <a:r>
              <a:rPr lang="en-US" sz="2000" b="1" dirty="0">
                <a:solidFill>
                  <a:prstClr val="black"/>
                </a:solidFill>
                <a:ea typeface="Calibri" panose="020F0502020204030204" pitchFamily="34" charset="0"/>
                <a:cs typeface="+mn-cs"/>
              </a:rPr>
              <a:t>Updated Shareholder compacts for sector state-owned entities: </a:t>
            </a:r>
          </a:p>
          <a:p>
            <a:pPr algn="just" defTabSz="457200" eaLnBrk="1" fontAlgn="auto" hangingPunct="1">
              <a:lnSpc>
                <a:spcPct val="150000"/>
              </a:lnSpc>
              <a:spcBef>
                <a:spcPts val="0"/>
              </a:spcBef>
              <a:spcAft>
                <a:spcPts val="0"/>
              </a:spcAft>
              <a:defRPr/>
            </a:pPr>
            <a:endParaRPr lang="en-US" sz="1000" b="1" dirty="0">
              <a:solidFill>
                <a:prstClr val="black"/>
              </a:solidFill>
              <a:ea typeface="Calibri" panose="020F0502020204030204" pitchFamily="34" charset="0"/>
              <a:cs typeface="+mn-cs"/>
            </a:endParaRPr>
          </a:p>
          <a:p>
            <a:pPr marL="285750" indent="-285750" algn="just" defTabSz="457200" eaLnBrk="1" fontAlgn="auto" hangingPunct="1">
              <a:lnSpc>
                <a:spcPct val="150000"/>
              </a:lnSpc>
              <a:spcBef>
                <a:spcPts val="0"/>
              </a:spcBef>
              <a:spcAft>
                <a:spcPts val="0"/>
              </a:spcAft>
              <a:buFont typeface="Arial"/>
              <a:buChar char="•"/>
              <a:defRPr/>
            </a:pPr>
            <a:r>
              <a:rPr lang="en-ZA" dirty="0">
                <a:solidFill>
                  <a:prstClr val="black"/>
                </a:solidFill>
                <a:ea typeface="Calibri" panose="020F0502020204030204" pitchFamily="34" charset="0"/>
                <a:cs typeface="+mn-cs"/>
              </a:rPr>
              <a:t>All Schedule 2 and 3A listed public entities of the Department of Transport concluded shareholder compacts and performance agreements for the 2021/22 financial year.</a:t>
            </a:r>
          </a:p>
        </p:txBody>
      </p:sp>
      <p:sp>
        <p:nvSpPr>
          <p:cNvPr id="59395" name="Slide Number Placeholder 8">
            <a:extLst>
              <a:ext uri="{FF2B5EF4-FFF2-40B4-BE49-F238E27FC236}">
                <a16:creationId xmlns:a16="http://schemas.microsoft.com/office/drawing/2014/main" xmlns="" id="{50BDF16E-EAA9-6A4E-A49F-4D019D4C7C4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13</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a:extLst>
              <a:ext uri="{FF2B5EF4-FFF2-40B4-BE49-F238E27FC236}">
                <a16:creationId xmlns:a16="http://schemas.microsoft.com/office/drawing/2014/main" xmlns="" id="{3BFFA1E0-8893-CE08-EFC6-979932C07967}"/>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PROGRAMME EXPENDITURE (CONT...)</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33474" name="TextBox 3">
            <a:extLst>
              <a:ext uri="{FF2B5EF4-FFF2-40B4-BE49-F238E27FC236}">
                <a16:creationId xmlns:a16="http://schemas.microsoft.com/office/drawing/2014/main" xmlns="" id="{6AFCC9D1-7D98-FF74-40E4-86B1215535A3}"/>
              </a:ext>
            </a:extLst>
          </p:cNvPr>
          <p:cNvSpPr txBox="1">
            <a:spLocks noChangeArrowheads="1"/>
          </p:cNvSpPr>
          <p:nvPr/>
        </p:nvSpPr>
        <p:spPr bwMode="auto">
          <a:xfrm>
            <a:off x="6831013" y="644366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130</a:t>
            </a:r>
          </a:p>
        </p:txBody>
      </p:sp>
      <p:graphicFrame>
        <p:nvGraphicFramePr>
          <p:cNvPr id="8" name="Table 7">
            <a:extLst>
              <a:ext uri="{FF2B5EF4-FFF2-40B4-BE49-F238E27FC236}">
                <a16:creationId xmlns:a16="http://schemas.microsoft.com/office/drawing/2014/main" xmlns="" id="{985AA2F4-1E34-FE9C-A2B7-7845615B5C20}"/>
              </a:ext>
            </a:extLst>
          </p:cNvPr>
          <p:cNvGraphicFramePr>
            <a:graphicFrameLocks noGrp="1"/>
          </p:cNvGraphicFramePr>
          <p:nvPr/>
        </p:nvGraphicFramePr>
        <p:xfrm>
          <a:off x="317500" y="1108075"/>
          <a:ext cx="8470900" cy="5157788"/>
        </p:xfrm>
        <a:graphic>
          <a:graphicData uri="http://schemas.openxmlformats.org/drawingml/2006/table">
            <a:tbl>
              <a:tblPr/>
              <a:tblGrid>
                <a:gridCol w="8470900">
                  <a:extLst>
                    <a:ext uri="{9D8B030D-6E8A-4147-A177-3AD203B41FA5}">
                      <a16:colId xmlns:a16="http://schemas.microsoft.com/office/drawing/2014/main" xmlns="" val="2578210541"/>
                    </a:ext>
                  </a:extLst>
                </a:gridCol>
              </a:tblGrid>
              <a:tr h="5157788">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US" altLang="en-US" sz="13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Civil Aviation:</a:t>
                      </a:r>
                      <a:r>
                        <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The programme underspent by R18.3 million mainly on compensation of employees and goods and services due to less than anticipated spending on the watchkeeping services project, delays on project such as the National aviation transformation strategy, Correction Factor: ACSA and ATNS as well as other projects. Other contributing factors include less spending on the travel and subsistence due to less travelling and other operational items. The programme has realised a saving on foreign membership fees as well as non-profit institutions.  A total amount of R31,9 million has been shifted from goods and services within the programme to fund excess expenditure incurred under building and other fixed structure due to the payment of the court judgment for the refurbishment of Mthatha Airport, R120 thousands to households and R2 thousands for debt written off. A total amount of R68 million has been shifted from various programmes to fund the excess expenditure due to court judgement against the department in favour of Ndorum Joint venture for the refurbishment of Mthatha Airport in this programme.</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US" altLang="en-US" sz="13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Maritime Transport:</a:t>
                      </a:r>
                      <a:r>
                        <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The programme underspent by R32.6 million mainly on goods and services as a result of less than anticipated expenditure to the Oil Pollution Prevention project and internal capacity was utilised for projects such as the Review of the Merchant Shipping as well as the development of Maritime Transport policy and legislation. The programme also underspent due to the following projects: Feasibility Study on Tug Boat Services, automated vessel clearance, Marine Court of Enquiry which will be deferred to the coming financial year, including the IMO World Maritime parallel event which was suspended as a result of the covid-19 pandemic. A total amount of R7 million has been shifted from goods and services in this programme to cover the excess expenditure on Programme: 5 Civil Aviation.</a:t>
                      </a:r>
                      <a:endPar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7315" marR="7315" marT="7313"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01378674"/>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a:extLst>
              <a:ext uri="{FF2B5EF4-FFF2-40B4-BE49-F238E27FC236}">
                <a16:creationId xmlns:a16="http://schemas.microsoft.com/office/drawing/2014/main" xmlns="" id="{516380E5-5000-EC69-0DFC-AFAE70CB7AA3}"/>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PROGRAMME EXPENDITURE (CONT..)</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35522" name="TextBox 3">
            <a:extLst>
              <a:ext uri="{FF2B5EF4-FFF2-40B4-BE49-F238E27FC236}">
                <a16:creationId xmlns:a16="http://schemas.microsoft.com/office/drawing/2014/main" xmlns="" id="{1C5CF2F6-7514-3AF9-0605-680515EEF303}"/>
              </a:ext>
            </a:extLst>
          </p:cNvPr>
          <p:cNvSpPr txBox="1">
            <a:spLocks noChangeArrowheads="1"/>
          </p:cNvSpPr>
          <p:nvPr/>
        </p:nvSpPr>
        <p:spPr bwMode="auto">
          <a:xfrm>
            <a:off x="6878638" y="6394450"/>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131</a:t>
            </a:r>
          </a:p>
        </p:txBody>
      </p:sp>
      <p:graphicFrame>
        <p:nvGraphicFramePr>
          <p:cNvPr id="8" name="Table 7">
            <a:extLst>
              <a:ext uri="{FF2B5EF4-FFF2-40B4-BE49-F238E27FC236}">
                <a16:creationId xmlns:a16="http://schemas.microsoft.com/office/drawing/2014/main" xmlns="" id="{11DA4A4B-9779-9E59-A0A0-14BFF7CD9967}"/>
              </a:ext>
            </a:extLst>
          </p:cNvPr>
          <p:cNvGraphicFramePr>
            <a:graphicFrameLocks noGrp="1"/>
          </p:cNvGraphicFramePr>
          <p:nvPr/>
        </p:nvGraphicFramePr>
        <p:xfrm>
          <a:off x="368300" y="1058863"/>
          <a:ext cx="8318500" cy="5116512"/>
        </p:xfrm>
        <a:graphic>
          <a:graphicData uri="http://schemas.openxmlformats.org/drawingml/2006/table">
            <a:tbl>
              <a:tblPr/>
              <a:tblGrid>
                <a:gridCol w="8318500">
                  <a:extLst>
                    <a:ext uri="{9D8B030D-6E8A-4147-A177-3AD203B41FA5}">
                      <a16:colId xmlns:a16="http://schemas.microsoft.com/office/drawing/2014/main" xmlns="" val="2100690747"/>
                    </a:ext>
                  </a:extLst>
                </a:gridCol>
              </a:tblGrid>
              <a:tr h="5116513">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US" altLang="en-US" sz="14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Transport : </a:t>
                      </a:r>
                      <a:r>
                        <a:rPr kumimoji="0" lang="en-GB"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The programme underspent  by R243.8 million mainly on transfers and subsidies due to less intake on the taxi recapitalisation which is demand driven. The taxi scrapping project is a demand driven process, wherein qualifying taxi operators decide when and how they will deliver their old taxi vehicles for scrapping, some of the identified vehicles were precluded due to the lack of valid operating licenses. The branch is proposing that a “cut-off” date be proclaimed in order to force the taxi operators to deliver their qualifying old taxis for scrapping. Other contributing factors includes the underspending on goods and services projects such as the Public Transport Grant monitoring, Public Transport Safety Plan, Implementation of the IPTN’s in district municipalities, National Land Transport Information Systems (NLTIS) upgrade as well as other projects. The branch has since recommenced with the procurement process for the public transport grant monitoring project, however, it is has been suspended due to the National Treasury directive to suspend advertisements of tenders following the ConCourt ruling on the Preferential Procurement Regulations. A total amount of R583 thousands has been shifted from goods and services within the programme to fund leave gratuities under households and debt written off. An amount of R44 million was also shifted from goods and services in this programme to fund excess expenditure on Programme 5: Civil Aviation.</a:t>
                      </a:r>
                    </a:p>
                    <a:p>
                      <a:pPr marL="285750" marR="0" lvl="0" indent="-285750" algn="just" defTabSz="914400" rtl="0" eaLnBrk="1" fontAlgn="base" latinLnBrk="0" hangingPunct="1">
                        <a:lnSpc>
                          <a:spcPct val="120000"/>
                        </a:lnSpc>
                        <a:spcBef>
                          <a:spcPct val="0"/>
                        </a:spcBef>
                        <a:spcAft>
                          <a:spcPct val="0"/>
                        </a:spcAft>
                        <a:buClrTx/>
                        <a:buSzTx/>
                        <a:buFont typeface="Arial" panose="020B0604020202020204" pitchFamily="34" charset="0"/>
                        <a:buChar char="•"/>
                        <a:tabLst/>
                      </a:pPr>
                      <a:endParaRPr kumimoji="0" lang="en-GB" altLang="en-US" sz="14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285750" marR="0" lvl="0" indent="-285750" algn="just" defTabSz="914400" rtl="0" eaLnBrk="1" fontAlgn="base" latinLnBrk="0" hangingPunct="1">
                        <a:lnSpc>
                          <a:spcPct val="120000"/>
                        </a:lnSpc>
                        <a:spcBef>
                          <a:spcPct val="0"/>
                        </a:spcBef>
                        <a:spcAft>
                          <a:spcPct val="0"/>
                        </a:spcAft>
                        <a:buClrTx/>
                        <a:buSzTx/>
                        <a:buFont typeface="Arial" panose="020B0604020202020204" pitchFamily="34" charset="0"/>
                        <a:buChar char="•"/>
                        <a:tabLst/>
                      </a:pPr>
                      <a:r>
                        <a:rPr kumimoji="0" lang="en-US" altLang="en-US" sz="1400" b="1"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Direct charges </a:t>
                      </a: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Savings have been realised on the membership fees to the International Oil Pollution Compensation Fund. Payments were processed as agreed with the IOPC Fund governing bodies for the 2021/22 financial year.</a:t>
                      </a: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285750" marR="0" lvl="0" indent="-285750" algn="just"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7315" marR="7315" marT="731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40970249"/>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a:extLst>
              <a:ext uri="{FF2B5EF4-FFF2-40B4-BE49-F238E27FC236}">
                <a16:creationId xmlns:a16="http://schemas.microsoft.com/office/drawing/2014/main" xmlns="" id="{8F032010-6520-D98D-13A5-AAF5D7BE92C1}"/>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VIREMENTS</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37570" name="TextBox 3">
            <a:extLst>
              <a:ext uri="{FF2B5EF4-FFF2-40B4-BE49-F238E27FC236}">
                <a16:creationId xmlns:a16="http://schemas.microsoft.com/office/drawing/2014/main" xmlns="" id="{1587822F-C87D-CDD0-8D0F-627D36F3FFC5}"/>
              </a:ext>
            </a:extLst>
          </p:cNvPr>
          <p:cNvSpPr txBox="1">
            <a:spLocks noChangeArrowheads="1"/>
          </p:cNvSpPr>
          <p:nvPr/>
        </p:nvSpPr>
        <p:spPr bwMode="auto">
          <a:xfrm>
            <a:off x="6659563" y="605472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132</a:t>
            </a:r>
          </a:p>
        </p:txBody>
      </p:sp>
      <p:graphicFrame>
        <p:nvGraphicFramePr>
          <p:cNvPr id="5" name="Table 4">
            <a:extLst>
              <a:ext uri="{FF2B5EF4-FFF2-40B4-BE49-F238E27FC236}">
                <a16:creationId xmlns:a16="http://schemas.microsoft.com/office/drawing/2014/main" xmlns="" id="{76BD6464-BE8E-1216-B5DD-BBC77C0DD2D8}"/>
              </a:ext>
            </a:extLst>
          </p:cNvPr>
          <p:cNvGraphicFramePr>
            <a:graphicFrameLocks noGrp="1"/>
          </p:cNvGraphicFramePr>
          <p:nvPr/>
        </p:nvGraphicFramePr>
        <p:xfrm>
          <a:off x="590871" y="1058780"/>
          <a:ext cx="8229601" cy="4798582"/>
        </p:xfrm>
        <a:graphic>
          <a:graphicData uri="http://schemas.openxmlformats.org/drawingml/2006/table">
            <a:tbl>
              <a:tblPr>
                <a:effectLst>
                  <a:innerShdw blurRad="63500" dist="50800" dir="13500000">
                    <a:prstClr val="black">
                      <a:alpha val="50000"/>
                    </a:prstClr>
                  </a:innerShdw>
                </a:effectLst>
              </a:tblPr>
              <a:tblGrid>
                <a:gridCol w="1149029">
                  <a:extLst>
                    <a:ext uri="{9D8B030D-6E8A-4147-A177-3AD203B41FA5}">
                      <a16:colId xmlns:a16="http://schemas.microsoft.com/office/drawing/2014/main" xmlns="" val="20000"/>
                    </a:ext>
                  </a:extLst>
                </a:gridCol>
                <a:gridCol w="1151169">
                  <a:extLst>
                    <a:ext uri="{9D8B030D-6E8A-4147-A177-3AD203B41FA5}">
                      <a16:colId xmlns:a16="http://schemas.microsoft.com/office/drawing/2014/main" xmlns="" val="20001"/>
                    </a:ext>
                  </a:extLst>
                </a:gridCol>
                <a:gridCol w="894522">
                  <a:extLst>
                    <a:ext uri="{9D8B030D-6E8A-4147-A177-3AD203B41FA5}">
                      <a16:colId xmlns:a16="http://schemas.microsoft.com/office/drawing/2014/main" xmlns="" val="20002"/>
                    </a:ext>
                  </a:extLst>
                </a:gridCol>
                <a:gridCol w="702839">
                  <a:extLst>
                    <a:ext uri="{9D8B030D-6E8A-4147-A177-3AD203B41FA5}">
                      <a16:colId xmlns:a16="http://schemas.microsoft.com/office/drawing/2014/main" xmlns="" val="20003"/>
                    </a:ext>
                  </a:extLst>
                </a:gridCol>
                <a:gridCol w="894522">
                  <a:extLst>
                    <a:ext uri="{9D8B030D-6E8A-4147-A177-3AD203B41FA5}">
                      <a16:colId xmlns:a16="http://schemas.microsoft.com/office/drawing/2014/main" xmlns="" val="20004"/>
                    </a:ext>
                  </a:extLst>
                </a:gridCol>
                <a:gridCol w="753954">
                  <a:extLst>
                    <a:ext uri="{9D8B030D-6E8A-4147-A177-3AD203B41FA5}">
                      <a16:colId xmlns:a16="http://schemas.microsoft.com/office/drawing/2014/main" xmlns="" val="20005"/>
                    </a:ext>
                  </a:extLst>
                </a:gridCol>
                <a:gridCol w="894522">
                  <a:extLst>
                    <a:ext uri="{9D8B030D-6E8A-4147-A177-3AD203B41FA5}">
                      <a16:colId xmlns:a16="http://schemas.microsoft.com/office/drawing/2014/main" xmlns="" val="20006"/>
                    </a:ext>
                  </a:extLst>
                </a:gridCol>
                <a:gridCol w="894522">
                  <a:extLst>
                    <a:ext uri="{9D8B030D-6E8A-4147-A177-3AD203B41FA5}">
                      <a16:colId xmlns:a16="http://schemas.microsoft.com/office/drawing/2014/main" xmlns="" val="20007"/>
                    </a:ext>
                  </a:extLst>
                </a:gridCol>
                <a:gridCol w="894522">
                  <a:extLst>
                    <a:ext uri="{9D8B030D-6E8A-4147-A177-3AD203B41FA5}">
                      <a16:colId xmlns:a16="http://schemas.microsoft.com/office/drawing/2014/main" xmlns="" val="20008"/>
                    </a:ext>
                  </a:extLst>
                </a:gridCol>
              </a:tblGrid>
              <a:tr h="757893">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Programme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Compensation of Employees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Goods and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Interest and rent on land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Transfers and subsidies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Machinery and Equipment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Buildings and other fixed structures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Payments for Financial Asset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100" b="1"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419024">
                <a:tc>
                  <a:txBody>
                    <a:bodyPr/>
                    <a:lstStyle/>
                    <a:p>
                      <a:pPr algn="l" fontAlgn="ctr">
                        <a:lnSpc>
                          <a:spcPct val="130000"/>
                        </a:lnSpc>
                      </a:pPr>
                      <a:r>
                        <a:rPr lang="en-ZA" sz="1200" b="0" i="0" u="none" strike="noStrike" dirty="0">
                          <a:solidFill>
                            <a:srgbClr val="000000"/>
                          </a:solidFill>
                          <a:effectLst/>
                          <a:latin typeface="Arial"/>
                        </a:rPr>
                        <a:t>Administration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(404)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348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(226</a:t>
                      </a:r>
                      <a:r>
                        <a:rPr lang="en-ZA" sz="1200" b="0" i="0" u="none" strike="noStrike" dirty="0">
                          <a:solidFill>
                            <a:srgbClr val="000000"/>
                          </a:solidFill>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(226)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17667">
                <a:tc>
                  <a:txBody>
                    <a:bodyPr/>
                    <a:lstStyle/>
                    <a:p>
                      <a:pPr algn="l" fontAlgn="ctr">
                        <a:lnSpc>
                          <a:spcPct val="130000"/>
                        </a:lnSpc>
                      </a:pPr>
                      <a:r>
                        <a:rPr lang="en-ZA" sz="1200" b="0" i="0" u="none" strike="noStrike" dirty="0">
                          <a:solidFill>
                            <a:srgbClr val="000000"/>
                          </a:solidFill>
                          <a:effectLst/>
                          <a:latin typeface="Arial"/>
                        </a:rPr>
                        <a:t>Integrated Transport Planning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(7 017)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208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(6 792)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19024">
                <a:tc>
                  <a:txBody>
                    <a:bodyPr/>
                    <a:lstStyle/>
                    <a:p>
                      <a:pPr algn="l" fontAlgn="ctr">
                        <a:lnSpc>
                          <a:spcPct val="130000"/>
                        </a:lnSpc>
                      </a:pPr>
                      <a:r>
                        <a:rPr lang="en-ZA" sz="1200" b="0" i="0" u="none" strike="noStrike" dirty="0">
                          <a:solidFill>
                            <a:srgbClr val="000000"/>
                          </a:solidFill>
                          <a:effectLst/>
                          <a:latin typeface="Arial"/>
                        </a:rPr>
                        <a:t>Rail Transport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(10 037)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(9 982)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19024">
                <a:tc>
                  <a:txBody>
                    <a:bodyPr/>
                    <a:lstStyle/>
                    <a:p>
                      <a:pPr algn="l" fontAlgn="ctr">
                        <a:lnSpc>
                          <a:spcPct val="130000"/>
                        </a:lnSpc>
                      </a:pPr>
                      <a:r>
                        <a:rPr lang="en-ZA" sz="1200" b="0" i="0" u="none" strike="noStrike" dirty="0">
                          <a:solidFill>
                            <a:srgbClr val="000000"/>
                          </a:solidFill>
                          <a:effectLst/>
                          <a:latin typeface="Arial"/>
                        </a:rPr>
                        <a:t>Road Transport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(605)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19024">
                <a:tc>
                  <a:txBody>
                    <a:bodyPr/>
                    <a:lstStyle/>
                    <a:p>
                      <a:pPr algn="l" fontAlgn="ctr">
                        <a:lnSpc>
                          <a:spcPct val="130000"/>
                        </a:lnSpc>
                      </a:pPr>
                      <a:r>
                        <a:rPr lang="en-ZA" sz="1200" b="0" i="0" u="none" strike="noStrike" dirty="0">
                          <a:solidFill>
                            <a:srgbClr val="000000"/>
                          </a:solidFill>
                          <a:effectLst/>
                          <a:latin typeface="Arial"/>
                        </a:rPr>
                        <a:t>Civil Aviation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(31 927)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61 414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38 410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68 040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34259">
                <a:tc>
                  <a:txBody>
                    <a:bodyPr/>
                    <a:lstStyle/>
                    <a:p>
                      <a:pPr algn="l" fontAlgn="ctr">
                        <a:lnSpc>
                          <a:spcPct val="130000"/>
                        </a:lnSpc>
                      </a:pPr>
                      <a:r>
                        <a:rPr lang="en-ZA" sz="1200" b="0" i="0" u="none" strike="noStrike" dirty="0">
                          <a:solidFill>
                            <a:srgbClr val="000000"/>
                          </a:solidFill>
                          <a:effectLst/>
                          <a:latin typeface="Arial"/>
                        </a:rPr>
                        <a:t>Maritime Transport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(7 004)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(7 000)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19024">
                <a:tc>
                  <a:txBody>
                    <a:bodyPr/>
                    <a:lstStyle/>
                    <a:p>
                      <a:pPr algn="l" fontAlgn="ctr">
                        <a:lnSpc>
                          <a:spcPct val="130000"/>
                        </a:lnSpc>
                      </a:pPr>
                      <a:r>
                        <a:rPr lang="en-ZA" sz="1200" b="0" i="0" u="none" strike="noStrike" dirty="0">
                          <a:solidFill>
                            <a:srgbClr val="000000"/>
                          </a:solidFill>
                          <a:effectLst/>
                          <a:latin typeface="Arial"/>
                        </a:rPr>
                        <a:t>Public Transport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(44 623)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580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000000"/>
                          </a:solidFill>
                          <a:effectLst/>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30000"/>
                        </a:lnSpc>
                      </a:pPr>
                      <a:r>
                        <a:rPr lang="en-ZA" sz="1200" b="0" i="0" u="none" strike="noStrike" dirty="0">
                          <a:solidFill>
                            <a:srgbClr val="FF0000"/>
                          </a:solidFill>
                          <a:effectLst/>
                          <a:latin typeface="Arial"/>
                        </a:rPr>
                        <a:t>(44 040)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38579">
                <a:tc>
                  <a:txBody>
                    <a:bodyPr/>
                    <a:lstStyle/>
                    <a:p>
                      <a:pPr algn="l" fontAlgn="ctr">
                        <a:lnSpc>
                          <a:spcPct val="130000"/>
                        </a:lnSpc>
                      </a:pPr>
                      <a:r>
                        <a:rPr lang="en-ZA" sz="1200" b="1" i="0" u="none" strike="noStrike" dirty="0">
                          <a:solidFill>
                            <a:srgbClr val="000000"/>
                          </a:solidFill>
                          <a:effectLst/>
                          <a:latin typeface="Arial"/>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200" b="1" i="0" u="none" strike="noStrike" dirty="0">
                          <a:solidFill>
                            <a:srgbClr val="FF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200" b="1" i="0" u="none" strike="noStrike" dirty="0">
                          <a:solidFill>
                            <a:srgbClr val="FF0000"/>
                          </a:solidFill>
                          <a:effectLst/>
                          <a:latin typeface="Arial"/>
                        </a:rPr>
                        <a:t>(101 617)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200" b="1" i="0" u="none" strike="noStrike" dirty="0">
                          <a:solidFill>
                            <a:srgbClr val="FF0000"/>
                          </a:solidFill>
                          <a:effectLst/>
                          <a:latin typeface="Arial"/>
                        </a:rPr>
                        <a:t>61 414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200" b="1" i="0" u="none" strike="noStrike" dirty="0">
                          <a:solidFill>
                            <a:srgbClr val="FF0000"/>
                          </a:solidFill>
                          <a:effectLst/>
                          <a:latin typeface="Arial"/>
                        </a:rPr>
                        <a:t>1 651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200" b="1" i="0" u="none" strike="noStrike" dirty="0">
                          <a:solidFill>
                            <a:srgbClr val="FF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200" b="1" i="0" u="none" strike="noStrike" dirty="0">
                          <a:solidFill>
                            <a:srgbClr val="FF0000"/>
                          </a:solidFill>
                          <a:effectLst/>
                          <a:latin typeface="Arial"/>
                        </a:rPr>
                        <a:t>38 410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200" b="1" i="0" u="none" strike="noStrike" dirty="0">
                          <a:solidFill>
                            <a:srgbClr val="FF0000"/>
                          </a:solidFill>
                          <a:effectLst/>
                          <a:latin typeface="Arial"/>
                        </a:rPr>
                        <a:t>142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200" b="1" i="0" u="none" strike="noStrike" dirty="0">
                          <a:solidFill>
                            <a:srgbClr val="FF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a:extLst>
              <a:ext uri="{FF2B5EF4-FFF2-40B4-BE49-F238E27FC236}">
                <a16:creationId xmlns:a16="http://schemas.microsoft.com/office/drawing/2014/main" xmlns="" id="{D86610B6-75D1-8C13-8AEC-7193AD47D11A}"/>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VIREMENTS (CONT...)</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38594" name="TextBox 3">
            <a:extLst>
              <a:ext uri="{FF2B5EF4-FFF2-40B4-BE49-F238E27FC236}">
                <a16:creationId xmlns:a16="http://schemas.microsoft.com/office/drawing/2014/main" xmlns="" id="{47AD24FB-6656-57AF-3739-CDDD33736A9B}"/>
              </a:ext>
            </a:extLst>
          </p:cNvPr>
          <p:cNvSpPr txBox="1">
            <a:spLocks noChangeArrowheads="1"/>
          </p:cNvSpPr>
          <p:nvPr/>
        </p:nvSpPr>
        <p:spPr bwMode="auto">
          <a:xfrm>
            <a:off x="6843713" y="6256338"/>
            <a:ext cx="215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133</a:t>
            </a:r>
          </a:p>
        </p:txBody>
      </p:sp>
      <p:sp>
        <p:nvSpPr>
          <p:cNvPr id="3" name="Rectangle 2">
            <a:extLst>
              <a:ext uri="{FF2B5EF4-FFF2-40B4-BE49-F238E27FC236}">
                <a16:creationId xmlns:a16="http://schemas.microsoft.com/office/drawing/2014/main" xmlns="" id="{B7463434-6AA5-A971-2FB6-6BA86768BBBE}"/>
              </a:ext>
            </a:extLst>
          </p:cNvPr>
          <p:cNvSpPr/>
          <p:nvPr/>
        </p:nvSpPr>
        <p:spPr>
          <a:xfrm>
            <a:off x="292100" y="1135063"/>
            <a:ext cx="8610600" cy="4560887"/>
          </a:xfrm>
          <a:prstGeom prst="rect">
            <a:avLst/>
          </a:prstGeom>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30000"/>
              </a:lnSpc>
            </a:pPr>
            <a:r>
              <a:rPr lang="en-ZA" altLang="en-US" sz="1600">
                <a:solidFill>
                  <a:srgbClr val="000000"/>
                </a:solidFill>
                <a:latin typeface="Arial" panose="020B0604020202020204" pitchFamily="34" charset="0"/>
              </a:rPr>
              <a:t>A total amount of R101.6  million has been shifted from goods and services across programmes as follows: </a:t>
            </a:r>
          </a:p>
          <a:p>
            <a:pPr eaLnBrk="1" hangingPunct="1">
              <a:lnSpc>
                <a:spcPct val="130000"/>
              </a:lnSpc>
            </a:pPr>
            <a:endParaRPr lang="en-ZA" altLang="en-US" sz="1600">
              <a:solidFill>
                <a:srgbClr val="000000"/>
              </a:solidFill>
              <a:latin typeface="Arial" panose="020B0604020202020204" pitchFamily="34" charset="0"/>
            </a:endParaRPr>
          </a:p>
          <a:p>
            <a:pPr algn="just" eaLnBrk="1" hangingPunct="1">
              <a:lnSpc>
                <a:spcPct val="130000"/>
              </a:lnSpc>
            </a:pPr>
            <a:r>
              <a:rPr lang="en-ZA" altLang="en-US" sz="1600">
                <a:solidFill>
                  <a:srgbClr val="000000"/>
                </a:solidFill>
                <a:latin typeface="Arial" panose="020B0604020202020204" pitchFamily="34" charset="0"/>
              </a:rPr>
              <a:t>•	R61.4 million to fund interest and rent on land as a result of the long process of the court proceedings in the matter of Ndorum Joint venture for the refurbishment of Mthatha Airport;</a:t>
            </a:r>
          </a:p>
          <a:p>
            <a:pPr algn="just" eaLnBrk="1" hangingPunct="1">
              <a:lnSpc>
                <a:spcPct val="130000"/>
              </a:lnSpc>
            </a:pPr>
            <a:r>
              <a:rPr lang="en-ZA" altLang="en-US" sz="1600">
                <a:solidFill>
                  <a:srgbClr val="000000"/>
                </a:solidFill>
                <a:latin typeface="Arial" panose="020B0604020202020204" pitchFamily="34" charset="0"/>
              </a:rPr>
              <a:t>•	R1.7 million to fund transfers for payment of vehicle licences under provinces and municipalities as well as transfers to households for resignations and retirements that could not be anticipated;</a:t>
            </a:r>
          </a:p>
          <a:p>
            <a:pPr algn="just" eaLnBrk="1" hangingPunct="1">
              <a:lnSpc>
                <a:spcPct val="130000"/>
              </a:lnSpc>
            </a:pPr>
            <a:r>
              <a:rPr lang="en-ZA" altLang="en-US" sz="1600">
                <a:solidFill>
                  <a:srgbClr val="000000"/>
                </a:solidFill>
                <a:latin typeface="Arial" panose="020B0604020202020204" pitchFamily="34" charset="0"/>
              </a:rPr>
              <a:t>•	R38.4 million to fund building and other fixed structure for funds paid as a result of the court judgment against the department in favour of Ndorum Joint venture for the refurbishment of Mthatha Airport; and</a:t>
            </a:r>
          </a:p>
          <a:p>
            <a:pPr algn="just" eaLnBrk="1" hangingPunct="1">
              <a:lnSpc>
                <a:spcPct val="130000"/>
              </a:lnSpc>
            </a:pPr>
            <a:r>
              <a:rPr lang="en-ZA" altLang="en-US" sz="1600">
                <a:solidFill>
                  <a:srgbClr val="000000"/>
                </a:solidFill>
                <a:latin typeface="Arial" panose="020B0604020202020204" pitchFamily="34" charset="0"/>
              </a:rPr>
              <a:t>•	R142 thousands to fund debts written off on travel and subsistence due to no- shows as well as for excess on vehicle damages.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a:extLst>
              <a:ext uri="{FF2B5EF4-FFF2-40B4-BE49-F238E27FC236}">
                <a16:creationId xmlns:a16="http://schemas.microsoft.com/office/drawing/2014/main" xmlns="" id="{25AF648E-9C7D-7999-1757-7CBCB0C9DF7B}"/>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ROLL-OVERS</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39618" name="TextBox 3">
            <a:extLst>
              <a:ext uri="{FF2B5EF4-FFF2-40B4-BE49-F238E27FC236}">
                <a16:creationId xmlns:a16="http://schemas.microsoft.com/office/drawing/2014/main" xmlns="" id="{96FE2090-0CF5-2378-96C1-49B8901B75A0}"/>
              </a:ext>
            </a:extLst>
          </p:cNvPr>
          <p:cNvSpPr txBox="1">
            <a:spLocks noChangeArrowheads="1"/>
          </p:cNvSpPr>
          <p:nvPr/>
        </p:nvSpPr>
        <p:spPr bwMode="auto">
          <a:xfrm>
            <a:off x="6843713" y="6256338"/>
            <a:ext cx="215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134</a:t>
            </a:r>
          </a:p>
        </p:txBody>
      </p:sp>
      <p:graphicFrame>
        <p:nvGraphicFramePr>
          <p:cNvPr id="5" name="Table 4">
            <a:extLst>
              <a:ext uri="{FF2B5EF4-FFF2-40B4-BE49-F238E27FC236}">
                <a16:creationId xmlns:a16="http://schemas.microsoft.com/office/drawing/2014/main" xmlns="" id="{6C3B3D9E-7A5E-D111-1272-45B75AA4A852}"/>
              </a:ext>
            </a:extLst>
          </p:cNvPr>
          <p:cNvGraphicFramePr>
            <a:graphicFrameLocks noGrp="1"/>
          </p:cNvGraphicFramePr>
          <p:nvPr/>
        </p:nvGraphicFramePr>
        <p:xfrm>
          <a:off x="538480" y="1153160"/>
          <a:ext cx="8340290" cy="4426599"/>
        </p:xfrm>
        <a:graphic>
          <a:graphicData uri="http://schemas.openxmlformats.org/drawingml/2006/table">
            <a:tbl>
              <a:tblPr>
                <a:effectLst>
                  <a:innerShdw blurRad="63500" dist="50800" dir="13500000">
                    <a:prstClr val="black">
                      <a:alpha val="50000"/>
                    </a:prstClr>
                  </a:innerShdw>
                </a:effectLst>
              </a:tblPr>
              <a:tblGrid>
                <a:gridCol w="17526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3209209">
                  <a:extLst>
                    <a:ext uri="{9D8B030D-6E8A-4147-A177-3AD203B41FA5}">
                      <a16:colId xmlns:a16="http://schemas.microsoft.com/office/drawing/2014/main" xmlns="" val="20002"/>
                    </a:ext>
                  </a:extLst>
                </a:gridCol>
                <a:gridCol w="1625881">
                  <a:extLst>
                    <a:ext uri="{9D8B030D-6E8A-4147-A177-3AD203B41FA5}">
                      <a16:colId xmlns:a16="http://schemas.microsoft.com/office/drawing/2014/main" xmlns="" val="20003"/>
                    </a:ext>
                  </a:extLst>
                </a:gridCol>
              </a:tblGrid>
              <a:tr h="776830">
                <a:tc>
                  <a:txBody>
                    <a:bodyPr/>
                    <a:lstStyle/>
                    <a:p>
                      <a:pPr algn="ctr" fontAlgn="ctr">
                        <a:lnSpc>
                          <a:spcPct val="130000"/>
                        </a:lnSpc>
                      </a:pPr>
                      <a:r>
                        <a:rPr lang="en-ZA" sz="1400" b="1" i="0" u="none" strike="noStrike" dirty="0">
                          <a:solidFill>
                            <a:srgbClr val="000000"/>
                          </a:solidFill>
                          <a:effectLst/>
                          <a:latin typeface="Arial" pitchFamily="34" charset="0"/>
                          <a:cs typeface="Arial" pitchFamily="34" charset="0"/>
                        </a:rPr>
                        <a:t>Programme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400" b="1" i="0" u="none" strike="noStrike" dirty="0">
                          <a:solidFill>
                            <a:srgbClr val="000000"/>
                          </a:solidFill>
                          <a:effectLst/>
                          <a:latin typeface="Arial" pitchFamily="34" charset="0"/>
                          <a:cs typeface="Arial" pitchFamily="34" charset="0"/>
                        </a:rPr>
                        <a:t>Economic classification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400" b="1" i="0" u="none" strike="noStrike" dirty="0">
                          <a:solidFill>
                            <a:srgbClr val="000000"/>
                          </a:solidFill>
                          <a:effectLst/>
                          <a:latin typeface="Arial" pitchFamily="34" charset="0"/>
                          <a:cs typeface="Arial" pitchFamily="34" charset="0"/>
                        </a:rPr>
                        <a:t>Purpose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400" b="1" i="0" u="none" strike="noStrike" dirty="0">
                          <a:solidFill>
                            <a:srgbClr val="000000"/>
                          </a:solidFill>
                          <a:effectLst/>
                          <a:latin typeface="Arial" pitchFamily="34" charset="0"/>
                          <a:cs typeface="Arial" pitchFamily="34" charset="0"/>
                        </a:rPr>
                        <a:t>Amount (R'000)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1013624">
                <a:tc>
                  <a:txBody>
                    <a:bodyPr/>
                    <a:lstStyle/>
                    <a:p>
                      <a:pPr algn="l" fontAlgn="ctr">
                        <a:lnSpc>
                          <a:spcPct val="130000"/>
                        </a:lnSpc>
                      </a:pPr>
                      <a:r>
                        <a:rPr lang="en-ZA" sz="1400" b="0" i="0" u="none" strike="noStrike" dirty="0">
                          <a:solidFill>
                            <a:srgbClr val="000000"/>
                          </a:solidFill>
                          <a:effectLst/>
                          <a:latin typeface="Arial" pitchFamily="34" charset="0"/>
                          <a:cs typeface="Arial" pitchFamily="34" charset="0"/>
                        </a:rPr>
                        <a:t>Administration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ct val="120000"/>
                        </a:lnSpc>
                      </a:pPr>
                      <a:r>
                        <a:rPr lang="en-ZA" sz="1400" b="0" i="0" u="none" strike="noStrike" dirty="0">
                          <a:solidFill>
                            <a:srgbClr val="000000"/>
                          </a:solidFill>
                          <a:effectLst/>
                          <a:latin typeface="Arial" pitchFamily="34" charset="0"/>
                          <a:cs typeface="Arial" pitchFamily="34" charset="0"/>
                        </a:rPr>
                        <a:t>Payment for capital asset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20000"/>
                        </a:lnSpc>
                      </a:pPr>
                      <a:r>
                        <a:rPr lang="en-ZA" sz="1400" b="0" i="0" u="none" strike="noStrike" dirty="0">
                          <a:solidFill>
                            <a:srgbClr val="000000"/>
                          </a:solidFill>
                          <a:effectLst/>
                          <a:latin typeface="Arial" pitchFamily="34" charset="0"/>
                          <a:cs typeface="Arial" pitchFamily="34" charset="0"/>
                        </a:rPr>
                        <a:t>Procurement of bulk laptops to refresh its IT hardware assets that have reached their five-year life span or more.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20000"/>
                        </a:lnSpc>
                      </a:pPr>
                      <a:r>
                        <a:rPr lang="en-ZA" sz="1400" b="0" i="0" u="none" strike="noStrike" dirty="0">
                          <a:solidFill>
                            <a:srgbClr val="000000"/>
                          </a:solidFill>
                          <a:effectLst/>
                          <a:latin typeface="Arial" pitchFamily="34" charset="0"/>
                          <a:cs typeface="Arial" pitchFamily="34" charset="0"/>
                        </a:rPr>
                        <a:t>7 080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50686">
                <a:tc>
                  <a:txBody>
                    <a:bodyPr/>
                    <a:lstStyle/>
                    <a:p>
                      <a:pPr algn="l" fontAlgn="ctr">
                        <a:lnSpc>
                          <a:spcPct val="130000"/>
                        </a:lnSpc>
                      </a:pPr>
                      <a:r>
                        <a:rPr lang="en-ZA" sz="1400" b="0" i="0" u="none" strike="noStrike" dirty="0">
                          <a:solidFill>
                            <a:srgbClr val="000000"/>
                          </a:solidFill>
                          <a:effectLst/>
                          <a:latin typeface="Arial" pitchFamily="34" charset="0"/>
                          <a:cs typeface="Arial" pitchFamily="34" charset="0"/>
                        </a:rPr>
                        <a:t>Rail Transport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20000"/>
                        </a:lnSpc>
                      </a:pPr>
                      <a:r>
                        <a:rPr lang="en-ZA" sz="1400" b="0" i="0" u="none" strike="noStrike" dirty="0">
                          <a:solidFill>
                            <a:srgbClr val="000000"/>
                          </a:solidFill>
                          <a:effectLst/>
                          <a:latin typeface="Arial" pitchFamily="34" charset="0"/>
                          <a:cs typeface="Arial" pitchFamily="34" charset="0"/>
                        </a:rPr>
                        <a:t>Good and services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lnSpc>
                          <a:spcPct val="120000"/>
                        </a:lnSpc>
                      </a:pPr>
                      <a:r>
                        <a:rPr lang="en-ZA" sz="1400" b="0" i="0" u="none" strike="noStrike" dirty="0">
                          <a:solidFill>
                            <a:srgbClr val="000000"/>
                          </a:solidFill>
                          <a:effectLst/>
                          <a:latin typeface="Arial" pitchFamily="34" charset="0"/>
                          <a:cs typeface="Arial" pitchFamily="34" charset="0"/>
                        </a:rPr>
                        <a:t>Appointment of a Housing Development Agency (HAD) on behalf of the Passenger Rail Agency of South Africa (PRASA) in the City of Cape Town, to attend to the establishment of temporary residential areas and the resettlement of households residing in the PRASA railway reserves.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20000"/>
                        </a:lnSpc>
                      </a:pPr>
                      <a:r>
                        <a:rPr lang="en-ZA" sz="1400" b="0" i="0" u="none" strike="noStrike" dirty="0">
                          <a:solidFill>
                            <a:srgbClr val="000000"/>
                          </a:solidFill>
                          <a:effectLst/>
                          <a:latin typeface="Arial" pitchFamily="34" charset="0"/>
                          <a:cs typeface="Arial" pitchFamily="34" charset="0"/>
                        </a:rPr>
                        <a:t>20 695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5459">
                <a:tc>
                  <a:txBody>
                    <a:bodyPr/>
                    <a:lstStyle/>
                    <a:p>
                      <a:pPr algn="l" fontAlgn="ctr">
                        <a:lnSpc>
                          <a:spcPct val="130000"/>
                        </a:lnSpc>
                      </a:pPr>
                      <a:r>
                        <a:rPr lang="en-ZA" sz="1400" b="1" i="0" u="none" strike="noStrike" dirty="0">
                          <a:solidFill>
                            <a:srgbClr val="000000"/>
                          </a:solidFill>
                          <a:effectLst/>
                          <a:latin typeface="Arial" pitchFamily="34" charset="0"/>
                          <a:cs typeface="Arial"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ctr">
                        <a:lnSpc>
                          <a:spcPct val="130000"/>
                        </a:lnSpc>
                      </a:pPr>
                      <a:r>
                        <a:rPr lang="en-ZA" sz="1400" b="1" i="0" u="none" strike="noStrike" dirty="0">
                          <a:solidFill>
                            <a:srgbClr val="000000"/>
                          </a:solidFill>
                          <a:effectLst/>
                          <a:latin typeface="Arial" pitchFamily="34" charset="0"/>
                          <a:cs typeface="Arial"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ctr">
                        <a:lnSpc>
                          <a:spcPct val="130000"/>
                        </a:lnSpc>
                      </a:pPr>
                      <a:r>
                        <a:rPr lang="en-ZA" sz="1400" b="1" i="0" u="none" strike="noStrike" dirty="0">
                          <a:solidFill>
                            <a:srgbClr val="FF0000"/>
                          </a:solidFill>
                          <a:effectLst/>
                          <a:latin typeface="Arial" pitchFamily="34" charset="0"/>
                          <a:cs typeface="Arial"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lnSpc>
                          <a:spcPct val="130000"/>
                        </a:lnSpc>
                      </a:pPr>
                      <a:r>
                        <a:rPr lang="en-ZA" sz="1400" b="1" i="0" u="none" strike="noStrike" dirty="0">
                          <a:solidFill>
                            <a:srgbClr val="000000"/>
                          </a:solidFill>
                          <a:effectLst/>
                          <a:latin typeface="Arial" pitchFamily="34" charset="0"/>
                          <a:cs typeface="Arial" pitchFamily="34" charset="0"/>
                        </a:rPr>
                        <a:t>27 775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a:extLst>
              <a:ext uri="{FF2B5EF4-FFF2-40B4-BE49-F238E27FC236}">
                <a16:creationId xmlns:a16="http://schemas.microsoft.com/office/drawing/2014/main" xmlns="" id="{8D01CD08-81E5-C1BD-2582-955D0B281ECD}"/>
              </a:ext>
            </a:extLst>
          </p:cNvPr>
          <p:cNvSpPr>
            <a:spLocks noGrp="1"/>
          </p:cNvSpPr>
          <p:nvPr>
            <p:ph type="title"/>
          </p:nvPr>
        </p:nvSpPr>
        <p:spPr>
          <a:xfrm>
            <a:off x="457200" y="325438"/>
            <a:ext cx="8229600" cy="733425"/>
          </a:xfrm>
        </p:spPr>
        <p:txBody>
          <a:bodyPr>
            <a:normAutofit fontScale="90000"/>
          </a:bodyPr>
          <a:lstStyle/>
          <a:p>
            <a:pPr marL="342900" indent="-342900">
              <a:lnSpc>
                <a:spcPct val="150000"/>
              </a:lnSpc>
              <a:spcBef>
                <a:spcPct val="0"/>
              </a:spcBef>
              <a:buFontTx/>
              <a:buNone/>
              <a:defRPr/>
            </a:pPr>
            <a:r>
              <a:rPr lang="en-GB" sz="2000" b="1">
                <a:solidFill>
                  <a:srgbClr val="000000"/>
                </a:solidFill>
                <a:latin typeface="Arial" charset="0"/>
                <a:ea typeface="ＭＳ Ｐゴシック" charset="0"/>
                <a:cs typeface="ＭＳ Ｐゴシック" charset="0"/>
              </a:rPr>
              <a:t> IRREGULAR, FRUITLESS AND WASTEFUL AND UNAUTHORISED EXPENDITURE</a:t>
            </a:r>
            <a:endParaRPr sz="2400">
              <a:solidFill>
                <a:srgbClr val="000000"/>
              </a:solidFill>
              <a:latin typeface="Calibri" charset="0"/>
              <a:ea typeface="ＭＳ Ｐゴシック" charset="0"/>
              <a:cs typeface="ＭＳ Ｐゴシック" charset="0"/>
            </a:endParaRPr>
          </a:p>
        </p:txBody>
      </p:sp>
      <p:sp>
        <p:nvSpPr>
          <p:cNvPr id="240642" name="TextBox 3">
            <a:extLst>
              <a:ext uri="{FF2B5EF4-FFF2-40B4-BE49-F238E27FC236}">
                <a16:creationId xmlns:a16="http://schemas.microsoft.com/office/drawing/2014/main" xmlns="" id="{76C84251-CA53-F852-530D-2D11D541A145}"/>
              </a:ext>
            </a:extLst>
          </p:cNvPr>
          <p:cNvSpPr txBox="1">
            <a:spLocks noChangeArrowheads="1"/>
          </p:cNvSpPr>
          <p:nvPr/>
        </p:nvSpPr>
        <p:spPr bwMode="auto">
          <a:xfrm>
            <a:off x="6605588" y="6256338"/>
            <a:ext cx="215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135</a:t>
            </a:r>
          </a:p>
        </p:txBody>
      </p:sp>
      <p:graphicFrame>
        <p:nvGraphicFramePr>
          <p:cNvPr id="6" name="Table 5">
            <a:extLst>
              <a:ext uri="{FF2B5EF4-FFF2-40B4-BE49-F238E27FC236}">
                <a16:creationId xmlns:a16="http://schemas.microsoft.com/office/drawing/2014/main" xmlns="" id="{00512E51-A180-8F2C-E430-D7E9E24D5FB2}"/>
              </a:ext>
            </a:extLst>
          </p:cNvPr>
          <p:cNvGraphicFramePr>
            <a:graphicFrameLocks noGrp="1"/>
          </p:cNvGraphicFramePr>
          <p:nvPr/>
        </p:nvGraphicFramePr>
        <p:xfrm>
          <a:off x="254000" y="1254125"/>
          <a:ext cx="8674100" cy="4359275"/>
        </p:xfrm>
        <a:graphic>
          <a:graphicData uri="http://schemas.openxmlformats.org/drawingml/2006/table">
            <a:tbl>
              <a:tblPr/>
              <a:tblGrid>
                <a:gridCol w="5854700">
                  <a:extLst>
                    <a:ext uri="{9D8B030D-6E8A-4147-A177-3AD203B41FA5}">
                      <a16:colId xmlns:a16="http://schemas.microsoft.com/office/drawing/2014/main" xmlns="" val="2499739582"/>
                    </a:ext>
                  </a:extLst>
                </a:gridCol>
                <a:gridCol w="2819400">
                  <a:extLst>
                    <a:ext uri="{9D8B030D-6E8A-4147-A177-3AD203B41FA5}">
                      <a16:colId xmlns:a16="http://schemas.microsoft.com/office/drawing/2014/main" xmlns="" val="47128306"/>
                    </a:ext>
                  </a:extLst>
                </a:gridCol>
              </a:tblGrid>
              <a:tr h="3619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Irregular Expenditure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11401060"/>
                  </a:ext>
                </a:extLst>
              </a:tr>
              <a:tr h="3619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Total amount of Irregular Expenditure </a:t>
                      </a:r>
                    </a:p>
                  </a:txBody>
                  <a:tcPr marL="263348"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R118 306 740.41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30497980"/>
                  </a:ext>
                </a:extLst>
              </a:tr>
              <a:tr h="3619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Fruitless and Wasteful expenditure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R42 992.01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95711450"/>
                  </a:ext>
                </a:extLst>
              </a:tr>
              <a:tr h="7254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Total amount of fruitless and Wasteful expenditur</a:t>
                      </a: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e (No shows, damages etc)</a:t>
                      </a:r>
                      <a:endPar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51131"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2636382877"/>
                  </a:ext>
                </a:extLst>
              </a:tr>
              <a:tr h="3619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Unauthorised Expenditure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R1 338 165 000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531065029"/>
                  </a:ext>
                </a:extLst>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eNatis: Overspending not in accordance with the vote</a:t>
                      </a:r>
                    </a:p>
                  </a:txBody>
                  <a:tcPr marL="263348"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xmlns="" val="900575724"/>
                  </a:ext>
                </a:extLst>
              </a:tr>
              <a:tr h="10874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Arrive alive Campaign: Unauthorised Expenditure: Expenditure not in accordance with purpose of vote or main division of vote</a:t>
                      </a:r>
                    </a:p>
                  </a:txBody>
                  <a:tcPr marL="263348"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R980 375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496252422"/>
                  </a:ext>
                </a:extLst>
              </a:tr>
              <a:tr h="3619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Total Unauthorised Expenditure: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R1 339 145 375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49246400"/>
                  </a:ext>
                </a:extLst>
              </a:tr>
              <a:tr h="3619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Total</a:t>
                      </a:r>
                    </a:p>
                  </a:txBody>
                  <a:tcPr marL="87782"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R1 457 495 107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2409363387"/>
                  </a:ext>
                </a:extLst>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a:extLst>
              <a:ext uri="{FF2B5EF4-FFF2-40B4-BE49-F238E27FC236}">
                <a16:creationId xmlns:a16="http://schemas.microsoft.com/office/drawing/2014/main" xmlns="" id="{9AE88415-9177-0AB1-E5FF-A2F33C65E882}"/>
              </a:ext>
            </a:extLst>
          </p:cNvPr>
          <p:cNvSpPr>
            <a:spLocks noGrp="1"/>
          </p:cNvSpPr>
          <p:nvPr>
            <p:ph type="title"/>
          </p:nvPr>
        </p:nvSpPr>
        <p:spPr>
          <a:xfrm>
            <a:off x="457200" y="147638"/>
            <a:ext cx="8229600" cy="525462"/>
          </a:xfrm>
        </p:spPr>
        <p:txBody>
          <a:bodyPr>
            <a:normAutofit fontScale="90000"/>
          </a:bodyPr>
          <a:lstStyle/>
          <a:p>
            <a:pPr marL="342900" indent="-342900">
              <a:lnSpc>
                <a:spcPct val="150000"/>
              </a:lnSpc>
              <a:spcBef>
                <a:spcPct val="0"/>
              </a:spcBef>
              <a:buFontTx/>
              <a:buNone/>
              <a:defRPr/>
            </a:pPr>
            <a:r>
              <a:rPr lang="en-ZA" sz="2000" b="1">
                <a:solidFill>
                  <a:srgbClr val="595959"/>
                </a:solidFill>
                <a:latin typeface="Arial" charset="0"/>
                <a:ea typeface="ＭＳ Ｐゴシック" charset="0"/>
                <a:cs typeface="Arial Bold" charset="0"/>
              </a:rPr>
              <a:t>IRREGULAR EXPENDITURE</a:t>
            </a:r>
            <a:endParaRPr sz="2400">
              <a:solidFill>
                <a:srgbClr val="000000"/>
              </a:solidFill>
              <a:latin typeface="Calibri" charset="0"/>
              <a:ea typeface="ＭＳ Ｐゴシック" charset="0"/>
              <a:cs typeface="ＭＳ Ｐゴシック" charset="0"/>
            </a:endParaRPr>
          </a:p>
        </p:txBody>
      </p:sp>
      <p:sp>
        <p:nvSpPr>
          <p:cNvPr id="241666" name="TextBox 3">
            <a:extLst>
              <a:ext uri="{FF2B5EF4-FFF2-40B4-BE49-F238E27FC236}">
                <a16:creationId xmlns:a16="http://schemas.microsoft.com/office/drawing/2014/main" xmlns="" id="{445263F9-2D1C-77AF-3DD3-3545D189A505}"/>
              </a:ext>
            </a:extLst>
          </p:cNvPr>
          <p:cNvSpPr txBox="1">
            <a:spLocks noChangeArrowheads="1"/>
          </p:cNvSpPr>
          <p:nvPr/>
        </p:nvSpPr>
        <p:spPr bwMode="auto">
          <a:xfrm>
            <a:off x="6564313" y="6256338"/>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136</a:t>
            </a:r>
          </a:p>
        </p:txBody>
      </p:sp>
      <p:graphicFrame>
        <p:nvGraphicFramePr>
          <p:cNvPr id="6" name="Table 5">
            <a:extLst>
              <a:ext uri="{FF2B5EF4-FFF2-40B4-BE49-F238E27FC236}">
                <a16:creationId xmlns:a16="http://schemas.microsoft.com/office/drawing/2014/main" xmlns="" id="{F4CC2C94-0488-02FC-C71A-104AD69E4705}"/>
              </a:ext>
            </a:extLst>
          </p:cNvPr>
          <p:cNvGraphicFramePr>
            <a:graphicFrameLocks noGrp="1"/>
          </p:cNvGraphicFramePr>
          <p:nvPr/>
        </p:nvGraphicFramePr>
        <p:xfrm>
          <a:off x="228600" y="774700"/>
          <a:ext cx="8636000" cy="5486400"/>
        </p:xfrm>
        <a:graphic>
          <a:graphicData uri="http://schemas.openxmlformats.org/drawingml/2006/table">
            <a:tbl>
              <a:tblPr/>
              <a:tblGrid>
                <a:gridCol w="5251450">
                  <a:extLst>
                    <a:ext uri="{9D8B030D-6E8A-4147-A177-3AD203B41FA5}">
                      <a16:colId xmlns:a16="http://schemas.microsoft.com/office/drawing/2014/main" xmlns="" val="2090426798"/>
                    </a:ext>
                  </a:extLst>
                </a:gridCol>
                <a:gridCol w="1414463">
                  <a:extLst>
                    <a:ext uri="{9D8B030D-6E8A-4147-A177-3AD203B41FA5}">
                      <a16:colId xmlns:a16="http://schemas.microsoft.com/office/drawing/2014/main" xmlns="" val="2947474400"/>
                    </a:ext>
                  </a:extLst>
                </a:gridCol>
                <a:gridCol w="1970087">
                  <a:extLst>
                    <a:ext uri="{9D8B030D-6E8A-4147-A177-3AD203B41FA5}">
                      <a16:colId xmlns:a16="http://schemas.microsoft.com/office/drawing/2014/main" xmlns="" val="2982141223"/>
                    </a:ext>
                  </a:extLst>
                </a:gridCol>
              </a:tblGrid>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Details</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Qty</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Amount</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1185689898"/>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Cases remaining at 31 March 2021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R119 282 917.65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3737233581"/>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2969011118"/>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National Treasury was requested to condone</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R56 281 020.98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47897036"/>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 Disciplinary steps were taken</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R55 984 420.98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4113623491"/>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 Disciplinary steps were taken (condoned)</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737965701"/>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 Not employees could not take disciplinary steps</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R296 600.00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7411912"/>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4067208226"/>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Await investigation reports</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R10 147 077.29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4189759376"/>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3848295761"/>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Investigated - Disciplinary processes started</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R44 230 858.24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76186141"/>
                  </a:ext>
                </a:extLst>
              </a:tr>
              <a:tr h="3810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Investigated - DG approved recommendations - Not Employee</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R118 753.80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3391258881"/>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3080541879"/>
                  </a:ext>
                </a:extLst>
              </a:tr>
              <a:tr h="4492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Await submissions to the Bid Adjudication Committee and confirmation of disciplinary steps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R2 227 545.26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4242794221"/>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717333755"/>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Disciplinary and recovery processes must be started</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R5 301 484.84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47844492"/>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 Intention of disciplinary process was served</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R3 670 799.84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47633474"/>
                  </a:ext>
                </a:extLst>
              </a:tr>
              <a:tr h="3810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 Submission to the Minister to appoint chairperson and initiator</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R1 549 625.00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2630347154"/>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 LR to submit letter to the Minister for consideration</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R81 060.00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29508902"/>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11127762"/>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Total</a:t>
                      </a:r>
                    </a:p>
                  </a:txBody>
                  <a:tcPr marL="0" marR="0" marT="0" marB="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R118 306 740.41</a:t>
                      </a:r>
                    </a:p>
                  </a:txBody>
                  <a:tcPr marL="0" marR="0" marT="0" marB="0" anchor="b"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3210731625"/>
                  </a:ext>
                </a:extLst>
              </a:tr>
              <a:tr h="2254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Condoned</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-R976 177.24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1780365881"/>
                  </a:ext>
                </a:extLst>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a:extLst>
              <a:ext uri="{FF2B5EF4-FFF2-40B4-BE49-F238E27FC236}">
                <a16:creationId xmlns:a16="http://schemas.microsoft.com/office/drawing/2014/main" xmlns="" id="{8A6AAFD6-76EA-BD43-EEC1-41DD5F5CCD16}"/>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IRREGULAR EXPENDITURE (CONT..)</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42690" name="TextBox 3">
            <a:extLst>
              <a:ext uri="{FF2B5EF4-FFF2-40B4-BE49-F238E27FC236}">
                <a16:creationId xmlns:a16="http://schemas.microsoft.com/office/drawing/2014/main" xmlns="" id="{20E6498E-A04C-89F3-D315-EDF50E022A84}"/>
              </a:ext>
            </a:extLst>
          </p:cNvPr>
          <p:cNvSpPr txBox="1">
            <a:spLocks noChangeArrowheads="1"/>
          </p:cNvSpPr>
          <p:nvPr/>
        </p:nvSpPr>
        <p:spPr bwMode="auto">
          <a:xfrm>
            <a:off x="6692900" y="6256338"/>
            <a:ext cx="215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137</a:t>
            </a:r>
          </a:p>
        </p:txBody>
      </p:sp>
      <p:sp>
        <p:nvSpPr>
          <p:cNvPr id="3" name="Rectangle 2">
            <a:extLst>
              <a:ext uri="{FF2B5EF4-FFF2-40B4-BE49-F238E27FC236}">
                <a16:creationId xmlns:a16="http://schemas.microsoft.com/office/drawing/2014/main" xmlns="" id="{2C470B0C-08FC-1867-C98F-2C30D4131FEA}"/>
              </a:ext>
            </a:extLst>
          </p:cNvPr>
          <p:cNvSpPr/>
          <p:nvPr/>
        </p:nvSpPr>
        <p:spPr>
          <a:xfrm>
            <a:off x="457200" y="1058863"/>
            <a:ext cx="8394700" cy="5041900"/>
          </a:xfrm>
          <a:prstGeom prst="rect">
            <a:avLst/>
          </a:prstGeom>
        </p:spPr>
        <p:txBody>
          <a:bodyPr>
            <a:spAutoFit/>
          </a:bodyPr>
          <a:lstStyle/>
          <a:p>
            <a:pPr marL="285750" indent="-285750" algn="just" defTabSz="914400" fontAlgn="auto">
              <a:lnSpc>
                <a:spcPct val="130000"/>
              </a:lnSpc>
              <a:spcBef>
                <a:spcPts val="0"/>
              </a:spcBef>
              <a:spcAft>
                <a:spcPts val="0"/>
              </a:spcAft>
              <a:buFont typeface="Arial" pitchFamily="34" charset="0"/>
              <a:buChar char="•"/>
              <a:defRPr/>
            </a:pPr>
            <a:r>
              <a:rPr lang="en-US" altLang="en-US" sz="1600" kern="0" dirty="0">
                <a:solidFill>
                  <a:srgbClr val="000000"/>
                </a:solidFill>
                <a:latin typeface="Arial" pitchFamily="34" charset="0"/>
                <a:ea typeface="+mn-ea"/>
              </a:rPr>
              <a:t>The department had an Irregular expenditure amounting to R119 million (23 cases) remaining at the beginning of the 2020/21 financial year. Of these cases, disciplinary process has started on two (2) cases. </a:t>
            </a:r>
          </a:p>
          <a:p>
            <a:pPr algn="just" defTabSz="914400" fontAlgn="auto">
              <a:lnSpc>
                <a:spcPct val="130000"/>
              </a:lnSpc>
              <a:spcBef>
                <a:spcPts val="0"/>
              </a:spcBef>
              <a:spcAft>
                <a:spcPts val="0"/>
              </a:spcAft>
              <a:defRPr/>
            </a:pPr>
            <a:endParaRPr lang="en-US" altLang="en-US" sz="800" kern="0" dirty="0">
              <a:solidFill>
                <a:srgbClr val="000000"/>
              </a:solidFill>
              <a:latin typeface="Arial" pitchFamily="34" charset="0"/>
              <a:ea typeface="+mn-ea"/>
            </a:endParaRPr>
          </a:p>
          <a:p>
            <a:pPr marL="285750" indent="-285750" algn="just" defTabSz="914400" fontAlgn="auto">
              <a:lnSpc>
                <a:spcPct val="130000"/>
              </a:lnSpc>
              <a:spcBef>
                <a:spcPts val="0"/>
              </a:spcBef>
              <a:spcAft>
                <a:spcPts val="0"/>
              </a:spcAft>
              <a:buFont typeface="Arial" pitchFamily="34" charset="0"/>
              <a:buChar char="•"/>
              <a:defRPr/>
            </a:pPr>
            <a:r>
              <a:rPr lang="en-US" altLang="en-US" sz="1600" kern="0" dirty="0">
                <a:solidFill>
                  <a:srgbClr val="000000"/>
                </a:solidFill>
                <a:latin typeface="Arial" pitchFamily="34" charset="0"/>
                <a:ea typeface="+mn-ea"/>
              </a:rPr>
              <a:t>National Treasury has been requested to condone three (3) cases, </a:t>
            </a:r>
          </a:p>
          <a:p>
            <a:pPr algn="just" defTabSz="914400" fontAlgn="auto">
              <a:lnSpc>
                <a:spcPct val="130000"/>
              </a:lnSpc>
              <a:spcBef>
                <a:spcPts val="0"/>
              </a:spcBef>
              <a:spcAft>
                <a:spcPts val="0"/>
              </a:spcAft>
              <a:defRPr/>
            </a:pPr>
            <a:endParaRPr lang="en-US" altLang="en-US" sz="800" kern="0" dirty="0">
              <a:solidFill>
                <a:srgbClr val="000000"/>
              </a:solidFill>
              <a:latin typeface="Arial" pitchFamily="34" charset="0"/>
              <a:ea typeface="+mn-ea"/>
            </a:endParaRPr>
          </a:p>
          <a:p>
            <a:pPr marL="285750" indent="-285750" algn="just" defTabSz="914400" fontAlgn="auto">
              <a:lnSpc>
                <a:spcPct val="130000"/>
              </a:lnSpc>
              <a:spcBef>
                <a:spcPts val="0"/>
              </a:spcBef>
              <a:spcAft>
                <a:spcPts val="0"/>
              </a:spcAft>
              <a:buFont typeface="Arial" pitchFamily="34" charset="0"/>
              <a:buChar char="•"/>
              <a:defRPr/>
            </a:pPr>
            <a:r>
              <a:rPr lang="en-US" altLang="en-US" sz="1600" kern="0" dirty="0">
                <a:solidFill>
                  <a:srgbClr val="000000"/>
                </a:solidFill>
                <a:latin typeface="Arial" pitchFamily="34" charset="0"/>
                <a:ea typeface="+mn-ea"/>
              </a:rPr>
              <a:t>Five (5) cases are awaiting investigation report, </a:t>
            </a:r>
          </a:p>
          <a:p>
            <a:pPr algn="just" defTabSz="914400" fontAlgn="auto">
              <a:lnSpc>
                <a:spcPct val="130000"/>
              </a:lnSpc>
              <a:spcBef>
                <a:spcPts val="0"/>
              </a:spcBef>
              <a:spcAft>
                <a:spcPts val="0"/>
              </a:spcAft>
              <a:defRPr/>
            </a:pPr>
            <a:endParaRPr lang="en-US" altLang="en-US" sz="800" kern="0" dirty="0">
              <a:solidFill>
                <a:srgbClr val="000000"/>
              </a:solidFill>
              <a:latin typeface="Arial" pitchFamily="34" charset="0"/>
              <a:ea typeface="+mn-ea"/>
            </a:endParaRPr>
          </a:p>
          <a:p>
            <a:pPr marL="285750" indent="-285750" algn="just" defTabSz="914400" fontAlgn="auto">
              <a:lnSpc>
                <a:spcPct val="130000"/>
              </a:lnSpc>
              <a:spcBef>
                <a:spcPts val="0"/>
              </a:spcBef>
              <a:spcAft>
                <a:spcPts val="0"/>
              </a:spcAft>
              <a:buFont typeface="Arial" pitchFamily="34" charset="0"/>
              <a:buChar char="•"/>
              <a:defRPr/>
            </a:pPr>
            <a:r>
              <a:rPr lang="en-US" altLang="en-US" sz="1600" kern="0" dirty="0">
                <a:solidFill>
                  <a:srgbClr val="000000"/>
                </a:solidFill>
                <a:latin typeface="Arial" pitchFamily="34" charset="0"/>
                <a:ea typeface="+mn-ea"/>
              </a:rPr>
              <a:t>Recommendations for two (2) cases, which are from non-employees, have been approved,</a:t>
            </a:r>
          </a:p>
          <a:p>
            <a:pPr algn="just" defTabSz="914400" fontAlgn="auto">
              <a:lnSpc>
                <a:spcPct val="130000"/>
              </a:lnSpc>
              <a:spcBef>
                <a:spcPts val="0"/>
              </a:spcBef>
              <a:spcAft>
                <a:spcPts val="0"/>
              </a:spcAft>
              <a:defRPr/>
            </a:pPr>
            <a:endParaRPr lang="en-US" altLang="en-US" sz="800" kern="0" dirty="0">
              <a:solidFill>
                <a:srgbClr val="000000"/>
              </a:solidFill>
              <a:latin typeface="Arial" pitchFamily="34" charset="0"/>
              <a:ea typeface="+mn-ea"/>
            </a:endParaRPr>
          </a:p>
          <a:p>
            <a:pPr marL="285750" indent="-285750" algn="just" defTabSz="914400" fontAlgn="auto">
              <a:lnSpc>
                <a:spcPct val="130000"/>
              </a:lnSpc>
              <a:spcBef>
                <a:spcPts val="0"/>
              </a:spcBef>
              <a:spcAft>
                <a:spcPts val="0"/>
              </a:spcAft>
              <a:buFont typeface="Arial" pitchFamily="34" charset="0"/>
              <a:buChar char="•"/>
              <a:defRPr/>
            </a:pPr>
            <a:r>
              <a:rPr lang="en-US" altLang="en-US" sz="1600" kern="0" dirty="0">
                <a:solidFill>
                  <a:srgbClr val="000000"/>
                </a:solidFill>
                <a:latin typeface="Arial" pitchFamily="34" charset="0"/>
                <a:ea typeface="+mn-ea"/>
              </a:rPr>
              <a:t>Four (4) cases are still awaiting submission to the Bid Adjudication Committee and confirmation of disciplinary steps, </a:t>
            </a:r>
          </a:p>
          <a:p>
            <a:pPr algn="just" defTabSz="914400" fontAlgn="auto">
              <a:lnSpc>
                <a:spcPct val="130000"/>
              </a:lnSpc>
              <a:spcBef>
                <a:spcPts val="0"/>
              </a:spcBef>
              <a:spcAft>
                <a:spcPts val="0"/>
              </a:spcAft>
              <a:defRPr/>
            </a:pPr>
            <a:endParaRPr lang="en-US" altLang="en-US" sz="800" kern="0" dirty="0">
              <a:solidFill>
                <a:srgbClr val="000000"/>
              </a:solidFill>
              <a:latin typeface="Arial" pitchFamily="34" charset="0"/>
              <a:ea typeface="+mn-ea"/>
            </a:endParaRPr>
          </a:p>
          <a:p>
            <a:pPr marL="285750" indent="-285750" algn="just" defTabSz="914400" fontAlgn="auto">
              <a:lnSpc>
                <a:spcPct val="130000"/>
              </a:lnSpc>
              <a:spcBef>
                <a:spcPts val="0"/>
              </a:spcBef>
              <a:spcAft>
                <a:spcPts val="0"/>
              </a:spcAft>
              <a:buFont typeface="Arial" pitchFamily="34" charset="0"/>
              <a:buChar char="•"/>
              <a:defRPr/>
            </a:pPr>
            <a:r>
              <a:rPr lang="en-US" altLang="en-US" sz="1600" kern="0" dirty="0">
                <a:solidFill>
                  <a:srgbClr val="000000"/>
                </a:solidFill>
                <a:latin typeface="Arial" pitchFamily="34" charset="0"/>
                <a:ea typeface="+mn-ea"/>
              </a:rPr>
              <a:t>Disciplinary and recovery processes must be started on five (5) cases,</a:t>
            </a:r>
          </a:p>
          <a:p>
            <a:pPr algn="just" defTabSz="914400" fontAlgn="auto">
              <a:lnSpc>
                <a:spcPct val="130000"/>
              </a:lnSpc>
              <a:spcBef>
                <a:spcPts val="0"/>
              </a:spcBef>
              <a:spcAft>
                <a:spcPts val="0"/>
              </a:spcAft>
              <a:defRPr/>
            </a:pPr>
            <a:endParaRPr lang="en-US" altLang="en-US" sz="800" kern="0" dirty="0">
              <a:solidFill>
                <a:srgbClr val="000000"/>
              </a:solidFill>
              <a:latin typeface="Arial" pitchFamily="34" charset="0"/>
              <a:ea typeface="+mn-ea"/>
            </a:endParaRPr>
          </a:p>
          <a:p>
            <a:pPr marL="285750" indent="-285750" algn="just" defTabSz="914400" fontAlgn="auto">
              <a:lnSpc>
                <a:spcPct val="130000"/>
              </a:lnSpc>
              <a:spcBef>
                <a:spcPts val="0"/>
              </a:spcBef>
              <a:spcAft>
                <a:spcPts val="0"/>
              </a:spcAft>
              <a:buFont typeface="Arial" pitchFamily="34" charset="0"/>
              <a:buChar char="•"/>
              <a:defRPr/>
            </a:pPr>
            <a:r>
              <a:rPr lang="en-US" altLang="en-US" sz="1600" kern="0" dirty="0">
                <a:solidFill>
                  <a:srgbClr val="000000"/>
                </a:solidFill>
                <a:latin typeface="Arial" pitchFamily="34" charset="0"/>
                <a:ea typeface="+mn-ea"/>
              </a:rPr>
              <a:t>Two (2) cases have been condoned which leaves a total of 21 cases by the end of the 2021/22 financial year.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a:extLst>
              <a:ext uri="{FF2B5EF4-FFF2-40B4-BE49-F238E27FC236}">
                <a16:creationId xmlns:a16="http://schemas.microsoft.com/office/drawing/2014/main" xmlns="" id="{635A253C-901A-634E-B86A-9402506D73D4}"/>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IRREGULAR EXPENDITURE (CONT..)</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43714" name="TextBox 3">
            <a:extLst>
              <a:ext uri="{FF2B5EF4-FFF2-40B4-BE49-F238E27FC236}">
                <a16:creationId xmlns:a16="http://schemas.microsoft.com/office/drawing/2014/main" xmlns="" id="{8926E325-34C4-33B2-03E5-8D46B1C5933A}"/>
              </a:ext>
            </a:extLst>
          </p:cNvPr>
          <p:cNvSpPr txBox="1">
            <a:spLocks noChangeArrowheads="1"/>
          </p:cNvSpPr>
          <p:nvPr/>
        </p:nvSpPr>
        <p:spPr bwMode="auto">
          <a:xfrm>
            <a:off x="6526213" y="6256338"/>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138</a:t>
            </a:r>
          </a:p>
        </p:txBody>
      </p:sp>
      <p:graphicFrame>
        <p:nvGraphicFramePr>
          <p:cNvPr id="5" name="Table 4">
            <a:extLst>
              <a:ext uri="{FF2B5EF4-FFF2-40B4-BE49-F238E27FC236}">
                <a16:creationId xmlns:a16="http://schemas.microsoft.com/office/drawing/2014/main" xmlns="" id="{2EF52C54-1567-CB91-6829-E43AB2E2C306}"/>
              </a:ext>
            </a:extLst>
          </p:cNvPr>
          <p:cNvGraphicFramePr>
            <a:graphicFrameLocks noGrp="1"/>
          </p:cNvGraphicFramePr>
          <p:nvPr/>
        </p:nvGraphicFramePr>
        <p:xfrm>
          <a:off x="493414" y="936274"/>
          <a:ext cx="8007790" cy="4943825"/>
        </p:xfrm>
        <a:graphic>
          <a:graphicData uri="http://schemas.openxmlformats.org/drawingml/2006/table">
            <a:tbl>
              <a:tblPr>
                <a:effectLst>
                  <a:innerShdw blurRad="63500" dist="50800" dir="13500000">
                    <a:prstClr val="black">
                      <a:alpha val="50000"/>
                    </a:prstClr>
                  </a:innerShdw>
                </a:effectLst>
              </a:tblPr>
              <a:tblGrid>
                <a:gridCol w="4916786">
                  <a:extLst>
                    <a:ext uri="{9D8B030D-6E8A-4147-A177-3AD203B41FA5}">
                      <a16:colId xmlns:a16="http://schemas.microsoft.com/office/drawing/2014/main" xmlns="" val="20000"/>
                    </a:ext>
                  </a:extLst>
                </a:gridCol>
                <a:gridCol w="3091004">
                  <a:extLst>
                    <a:ext uri="{9D8B030D-6E8A-4147-A177-3AD203B41FA5}">
                      <a16:colId xmlns:a16="http://schemas.microsoft.com/office/drawing/2014/main" xmlns="" val="20001"/>
                    </a:ext>
                  </a:extLst>
                </a:gridCol>
              </a:tblGrid>
              <a:tr h="465561">
                <a:tc>
                  <a:txBody>
                    <a:bodyPr/>
                    <a:lstStyle/>
                    <a:p>
                      <a:pPr algn="l" fontAlgn="b"/>
                      <a:r>
                        <a:rPr lang="en-ZA" sz="1400" b="1" i="0" u="sng" strike="noStrike" dirty="0">
                          <a:solidFill>
                            <a:srgbClr val="000000"/>
                          </a:solidFill>
                          <a:effectLst/>
                          <a:latin typeface="Arial"/>
                        </a:rPr>
                        <a:t>CASES UNDER ASSESMENT:</a:t>
                      </a:r>
                    </a:p>
                    <a:p>
                      <a:pPr algn="l" fontAlgn="b"/>
                      <a:endParaRPr lang="en-ZA" sz="1400" b="1" i="0" u="sng" strike="noStrike" dirty="0">
                        <a:solidFill>
                          <a:srgbClr val="000000"/>
                        </a:solidFill>
                        <a:effectLst/>
                        <a:latin typeface="Arial"/>
                      </a:endParaRPr>
                    </a:p>
                  </a:txBody>
                  <a:tcPr marL="7315" marR="7315" marT="731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a:endParaRPr>
                    </a:p>
                  </a:txBody>
                  <a:tcPr marL="7315" marR="7315" marT="731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4012">
                <a:tc>
                  <a:txBody>
                    <a:bodyPr/>
                    <a:lstStyle/>
                    <a:p>
                      <a:pPr algn="l" fontAlgn="b"/>
                      <a:r>
                        <a:rPr lang="en-ZA" sz="1400" b="1" i="0" u="sng" strike="noStrike" dirty="0">
                          <a:solidFill>
                            <a:srgbClr val="000000"/>
                          </a:solidFill>
                          <a:effectLst/>
                          <a:latin typeface="Arial"/>
                        </a:rPr>
                        <a:t>Details</a:t>
                      </a:r>
                    </a:p>
                  </a:txBody>
                  <a:tcPr marL="7315" marR="7315" marT="73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1" i="0" u="none" strike="noStrike" dirty="0">
                          <a:solidFill>
                            <a:srgbClr val="000000"/>
                          </a:solidFill>
                          <a:effectLst/>
                          <a:latin typeface="Arial"/>
                        </a:rPr>
                        <a:t>Amount</a:t>
                      </a:r>
                    </a:p>
                  </a:txBody>
                  <a:tcPr marL="7315" marR="7315" marT="73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1"/>
                  </a:ext>
                </a:extLst>
              </a:tr>
              <a:tr h="554012">
                <a:tc>
                  <a:txBody>
                    <a:bodyPr/>
                    <a:lstStyle/>
                    <a:p>
                      <a:pPr algn="l" fontAlgn="b"/>
                      <a:r>
                        <a:rPr lang="en-ZA" sz="1400" b="0" i="0" u="none" strike="noStrike" dirty="0">
                          <a:solidFill>
                            <a:srgbClr val="000000"/>
                          </a:solidFill>
                          <a:effectLst/>
                          <a:latin typeface="Arial"/>
                        </a:rPr>
                        <a:t>Procurement of a Laptop - 3 quotations</a:t>
                      </a:r>
                    </a:p>
                  </a:txBody>
                  <a:tcPr marL="7315" marR="7315" marT="7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a:rPr>
                        <a:t>42 000.00</a:t>
                      </a:r>
                    </a:p>
                  </a:txBody>
                  <a:tcPr marL="7315" marR="7315" marT="7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4012">
                <a:tc>
                  <a:txBody>
                    <a:bodyPr/>
                    <a:lstStyle/>
                    <a:p>
                      <a:pPr algn="l" fontAlgn="b"/>
                      <a:r>
                        <a:rPr lang="en-ZA" sz="1400" b="0" i="0" u="none" strike="noStrike" dirty="0">
                          <a:solidFill>
                            <a:srgbClr val="000000"/>
                          </a:solidFill>
                          <a:effectLst/>
                          <a:latin typeface="Arial"/>
                        </a:rPr>
                        <a:t>Cleaning contract </a:t>
                      </a:r>
                    </a:p>
                  </a:txBody>
                  <a:tcPr marL="7315" marR="7315" marT="7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a:rPr>
                        <a:t>6 633 170.89</a:t>
                      </a:r>
                    </a:p>
                  </a:txBody>
                  <a:tcPr marL="7315" marR="7315" marT="7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4012">
                <a:tc>
                  <a:txBody>
                    <a:bodyPr/>
                    <a:lstStyle/>
                    <a:p>
                      <a:pPr algn="l" fontAlgn="b"/>
                      <a:r>
                        <a:rPr lang="en-ZA" sz="1400" b="0" i="0" u="none" strike="noStrike" dirty="0">
                          <a:solidFill>
                            <a:srgbClr val="000000"/>
                          </a:solidFill>
                          <a:effectLst/>
                          <a:latin typeface="Arial"/>
                        </a:rPr>
                        <a:t>Allegation of procurement irregularities</a:t>
                      </a:r>
                    </a:p>
                  </a:txBody>
                  <a:tcPr marL="7315" marR="7315" marT="7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a:rPr>
                        <a:t>576 430.00</a:t>
                      </a:r>
                    </a:p>
                  </a:txBody>
                  <a:tcPr marL="7315" marR="7315" marT="7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4012">
                <a:tc>
                  <a:txBody>
                    <a:bodyPr/>
                    <a:lstStyle/>
                    <a:p>
                      <a:pPr algn="l" fontAlgn="b"/>
                      <a:r>
                        <a:rPr lang="en-ZA" sz="1400" b="0" i="0" u="none" strike="noStrike" dirty="0">
                          <a:solidFill>
                            <a:srgbClr val="000000"/>
                          </a:solidFill>
                          <a:effectLst/>
                          <a:latin typeface="Arial"/>
                        </a:rPr>
                        <a:t>Procurement in respect of allocation of BEE scores</a:t>
                      </a:r>
                    </a:p>
                  </a:txBody>
                  <a:tcPr marL="7315" marR="7315" marT="7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a:rPr>
                        <a:t>351 194.00</a:t>
                      </a:r>
                    </a:p>
                  </a:txBody>
                  <a:tcPr marL="7315" marR="7315" marT="7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4012">
                <a:tc>
                  <a:txBody>
                    <a:bodyPr/>
                    <a:lstStyle/>
                    <a:p>
                      <a:pPr algn="l" fontAlgn="b"/>
                      <a:r>
                        <a:rPr lang="en-ZA" sz="1400" b="0" i="0" u="none" strike="noStrike" dirty="0">
                          <a:solidFill>
                            <a:srgbClr val="000000"/>
                          </a:solidFill>
                          <a:effectLst/>
                          <a:latin typeface="Arial"/>
                        </a:rPr>
                        <a:t>Allegation of procurement irregularities in IT</a:t>
                      </a:r>
                    </a:p>
                  </a:txBody>
                  <a:tcPr marL="7315" marR="7315" marT="7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a:rPr>
                        <a:t>505 922.62</a:t>
                      </a:r>
                    </a:p>
                  </a:txBody>
                  <a:tcPr marL="7315" marR="7315" marT="7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77096">
                <a:tc>
                  <a:txBody>
                    <a:bodyPr/>
                    <a:lstStyle/>
                    <a:p>
                      <a:pPr algn="l" fontAlgn="b"/>
                      <a:r>
                        <a:rPr lang="en-ZA" sz="1400" b="0" i="0" u="none" strike="noStrike" dirty="0">
                          <a:solidFill>
                            <a:srgbClr val="000000"/>
                          </a:solidFill>
                          <a:effectLst/>
                          <a:latin typeface="Arial"/>
                        </a:rPr>
                        <a:t>SIU Report</a:t>
                      </a:r>
                    </a:p>
                  </a:txBody>
                  <a:tcPr marL="7315" marR="7315" marT="7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a:rPr>
                        <a:t>24 731 292.00</a:t>
                      </a:r>
                    </a:p>
                  </a:txBody>
                  <a:tcPr marL="7315" marR="7315" marT="7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77096">
                <a:tc>
                  <a:txBody>
                    <a:bodyPr/>
                    <a:lstStyle/>
                    <a:p>
                      <a:pPr algn="l" fontAlgn="b"/>
                      <a:r>
                        <a:rPr lang="en-ZA" sz="1400" b="1" i="0" u="none" strike="noStrike" dirty="0">
                          <a:solidFill>
                            <a:srgbClr val="000000"/>
                          </a:solidFill>
                          <a:effectLst/>
                          <a:latin typeface="Arial"/>
                        </a:rPr>
                        <a:t>Total</a:t>
                      </a:r>
                    </a:p>
                  </a:txBody>
                  <a:tcPr marL="7315" marR="7315" marT="73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400" b="1" i="0" u="none" strike="noStrike" dirty="0">
                          <a:solidFill>
                            <a:srgbClr val="000000"/>
                          </a:solidFill>
                          <a:effectLst/>
                          <a:latin typeface="Arial"/>
                        </a:rPr>
                        <a:t>32 840 009.51</a:t>
                      </a:r>
                    </a:p>
                  </a:txBody>
                  <a:tcPr marL="7315" marR="7315" marT="73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a:extLst>
              <a:ext uri="{FF2B5EF4-FFF2-40B4-BE49-F238E27FC236}">
                <a16:creationId xmlns:a16="http://schemas.microsoft.com/office/drawing/2014/main" xmlns="" id="{4DDB51A6-27B2-FBDB-8174-A508BB7016EF}"/>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FRUITLESS AND WASTEFUL EXPENDITURE</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44738" name="TextBox 3">
            <a:extLst>
              <a:ext uri="{FF2B5EF4-FFF2-40B4-BE49-F238E27FC236}">
                <a16:creationId xmlns:a16="http://schemas.microsoft.com/office/drawing/2014/main" xmlns="" id="{C7CD1D9A-AB9B-7BC9-867F-1D04DCD80CAE}"/>
              </a:ext>
            </a:extLst>
          </p:cNvPr>
          <p:cNvSpPr txBox="1">
            <a:spLocks noChangeArrowheads="1"/>
          </p:cNvSpPr>
          <p:nvPr/>
        </p:nvSpPr>
        <p:spPr bwMode="auto">
          <a:xfrm>
            <a:off x="6424613" y="6256338"/>
            <a:ext cx="215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139</a:t>
            </a:r>
          </a:p>
        </p:txBody>
      </p:sp>
      <p:graphicFrame>
        <p:nvGraphicFramePr>
          <p:cNvPr id="6" name="Table 5">
            <a:extLst>
              <a:ext uri="{FF2B5EF4-FFF2-40B4-BE49-F238E27FC236}">
                <a16:creationId xmlns:a16="http://schemas.microsoft.com/office/drawing/2014/main" xmlns="" id="{53BA98E9-999C-5A1E-ABD8-9EAE90907BEB}"/>
              </a:ext>
            </a:extLst>
          </p:cNvPr>
          <p:cNvGraphicFramePr>
            <a:graphicFrameLocks noGrp="1"/>
          </p:cNvGraphicFramePr>
          <p:nvPr/>
        </p:nvGraphicFramePr>
        <p:xfrm>
          <a:off x="215900" y="1147763"/>
          <a:ext cx="8572500" cy="4516437"/>
        </p:xfrm>
        <a:graphic>
          <a:graphicData uri="http://schemas.openxmlformats.org/drawingml/2006/table">
            <a:tbl>
              <a:tblPr/>
              <a:tblGrid>
                <a:gridCol w="3488539">
                  <a:extLst>
                    <a:ext uri="{9D8B030D-6E8A-4147-A177-3AD203B41FA5}">
                      <a16:colId xmlns:a16="http://schemas.microsoft.com/office/drawing/2014/main" xmlns="" val="20000"/>
                    </a:ext>
                  </a:extLst>
                </a:gridCol>
                <a:gridCol w="3524726">
                  <a:extLst>
                    <a:ext uri="{9D8B030D-6E8A-4147-A177-3AD203B41FA5}">
                      <a16:colId xmlns:a16="http://schemas.microsoft.com/office/drawing/2014/main" xmlns="" val="20001"/>
                    </a:ext>
                  </a:extLst>
                </a:gridCol>
                <a:gridCol w="1559234">
                  <a:extLst>
                    <a:ext uri="{9D8B030D-6E8A-4147-A177-3AD203B41FA5}">
                      <a16:colId xmlns:a16="http://schemas.microsoft.com/office/drawing/2014/main" xmlns="" val="20002"/>
                    </a:ext>
                  </a:extLst>
                </a:gridCol>
              </a:tblGrid>
              <a:tr h="508326">
                <a:tc>
                  <a:txBody>
                    <a:bodyPr/>
                    <a:lstStyle/>
                    <a:p>
                      <a:pPr algn="l" fontAlgn="b"/>
                      <a:r>
                        <a:rPr lang="en-ZA" sz="1600" b="1" i="0" u="none" strike="noStrike" dirty="0">
                          <a:solidFill>
                            <a:srgbClr val="000000"/>
                          </a:solidFill>
                          <a:effectLst/>
                          <a:latin typeface="Arial" pitchFamily="34" charset="0"/>
                          <a:cs typeface="Arial" pitchFamily="34" charset="0"/>
                        </a:rPr>
                        <a:t>Reconciliation: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a:solidFill>
                            <a:srgbClr val="000000"/>
                          </a:solidFill>
                          <a:effectLst/>
                          <a:latin typeface="Arial" pitchFamily="34" charset="0"/>
                          <a:cs typeface="Arial" pitchFamily="34" charset="0"/>
                        </a:rPr>
                        <a:t>Amount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a:solidFill>
                            <a:srgbClr val="000000"/>
                          </a:solidFill>
                          <a:effectLst/>
                          <a:latin typeface="Arial" pitchFamily="34" charset="0"/>
                          <a:cs typeface="Arial" pitchFamily="34" charset="0"/>
                        </a:rPr>
                        <a:t>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691890">
                <a:tc>
                  <a:txBody>
                    <a:bodyPr/>
                    <a:lstStyle/>
                    <a:p>
                      <a:pPr algn="l" fontAlgn="b"/>
                      <a:r>
                        <a:rPr lang="en-ZA" sz="1600" b="1" i="0" u="none" strike="noStrike" dirty="0">
                          <a:solidFill>
                            <a:srgbClr val="000000"/>
                          </a:solidFill>
                          <a:effectLst/>
                          <a:latin typeface="Arial" pitchFamily="34" charset="0"/>
                          <a:cs typeface="Arial" pitchFamily="34" charset="0"/>
                        </a:rPr>
                        <a:t>Balance at 31 March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Arial" pitchFamily="34" charset="0"/>
                          <a:cs typeface="Arial" pitchFamily="34" charset="0"/>
                        </a:rPr>
                        <a:t>68 561.34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Arial" pitchFamily="34" charset="0"/>
                          <a:cs typeface="Arial" pitchFamily="34" charset="0"/>
                        </a:rPr>
                        <a:t>47</a:t>
                      </a:r>
                    </a:p>
                  </a:txBody>
                  <a:tcPr marL="0" marR="877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05056">
                <a:tc>
                  <a:txBody>
                    <a:bodyPr/>
                    <a:lstStyle/>
                    <a:p>
                      <a:pPr algn="l" fontAlgn="b"/>
                      <a:r>
                        <a:rPr lang="en-ZA" sz="1600" b="0" i="0" u="none" strike="noStrike" dirty="0">
                          <a:solidFill>
                            <a:srgbClr val="000000"/>
                          </a:solidFill>
                          <a:effectLst/>
                          <a:latin typeface="Arial" pitchFamily="34" charset="0"/>
                          <a:cs typeface="Arial" pitchFamily="34" charset="0"/>
                        </a:rPr>
                        <a:t>Prior period Error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FF0000"/>
                          </a:solidFill>
                          <a:effectLst/>
                          <a:latin typeface="Arial" pitchFamily="34" charset="0"/>
                          <a:cs typeface="Arial" pitchFamily="34" charset="0"/>
                        </a:rPr>
                        <a:t>(1 986.00)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itchFamily="34" charset="0"/>
                          <a:cs typeface="Arial" pitchFamily="34" charset="0"/>
                        </a:rPr>
                        <a:t>-2</a:t>
                      </a:r>
                    </a:p>
                  </a:txBody>
                  <a:tcPr marL="0" marR="877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9291">
                <a:tc>
                  <a:txBody>
                    <a:bodyPr/>
                    <a:lstStyle/>
                    <a:p>
                      <a:pPr algn="l" fontAlgn="b"/>
                      <a:r>
                        <a:rPr lang="en-ZA" sz="1600" b="0" i="0" u="none" strike="noStrike" dirty="0">
                          <a:solidFill>
                            <a:srgbClr val="000000"/>
                          </a:solidFill>
                          <a:effectLst/>
                          <a:latin typeface="Arial" pitchFamily="34" charset="0"/>
                          <a:cs typeface="Arial" pitchFamily="34" charset="0"/>
                        </a:rPr>
                        <a:t>Additional cases in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itchFamily="34" charset="0"/>
                          <a:cs typeface="Arial" pitchFamily="34" charset="0"/>
                        </a:rPr>
                        <a:t>18 896.22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itchFamily="34" charset="0"/>
                          <a:cs typeface="Arial" pitchFamily="34" charset="0"/>
                        </a:rPr>
                        <a:t>9</a:t>
                      </a:r>
                    </a:p>
                  </a:txBody>
                  <a:tcPr marL="0" marR="877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00119">
                <a:tc>
                  <a:txBody>
                    <a:bodyPr/>
                    <a:lstStyle/>
                    <a:p>
                      <a:pPr algn="l" fontAlgn="b"/>
                      <a:r>
                        <a:rPr lang="en-ZA" sz="1600" b="0" i="0" u="none" strike="noStrike" dirty="0">
                          <a:solidFill>
                            <a:srgbClr val="000000"/>
                          </a:solidFill>
                          <a:effectLst/>
                          <a:latin typeface="Arial" pitchFamily="34" charset="0"/>
                          <a:cs typeface="Arial" pitchFamily="34" charset="0"/>
                        </a:rPr>
                        <a:t>Written off in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FF0000"/>
                          </a:solidFill>
                          <a:effectLst/>
                          <a:latin typeface="Arial" pitchFamily="34" charset="0"/>
                          <a:cs typeface="Arial" pitchFamily="34" charset="0"/>
                        </a:rPr>
                        <a:t>(3 132.00</a:t>
                      </a:r>
                      <a:r>
                        <a:rPr lang="en-ZA" sz="1600" b="0" i="0" u="none" strike="noStrike" dirty="0">
                          <a:solidFill>
                            <a:srgbClr val="000000"/>
                          </a:solidFill>
                          <a:effectLst/>
                          <a:latin typeface="Arial" pitchFamily="34" charset="0"/>
                          <a:cs typeface="Arial"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itchFamily="34" charset="0"/>
                          <a:cs typeface="Arial" pitchFamily="34" charset="0"/>
                        </a:rPr>
                        <a:t>1</a:t>
                      </a:r>
                    </a:p>
                  </a:txBody>
                  <a:tcPr marL="0" marR="877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27190">
                <a:tc>
                  <a:txBody>
                    <a:bodyPr/>
                    <a:lstStyle/>
                    <a:p>
                      <a:pPr algn="l" fontAlgn="b"/>
                      <a:r>
                        <a:rPr lang="en-ZA" sz="1600" b="0" i="0" u="none" strike="noStrike" dirty="0">
                          <a:solidFill>
                            <a:srgbClr val="000000"/>
                          </a:solidFill>
                          <a:effectLst/>
                          <a:latin typeface="Arial" pitchFamily="34" charset="0"/>
                          <a:cs typeface="Arial" pitchFamily="34" charset="0"/>
                        </a:rPr>
                        <a:t>Transferred to debt in 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kern="1200" dirty="0">
                          <a:solidFill>
                            <a:srgbClr val="FF0000"/>
                          </a:solidFill>
                          <a:effectLst/>
                          <a:latin typeface="Arial" pitchFamily="34" charset="0"/>
                          <a:ea typeface="+mn-ea"/>
                          <a:cs typeface="Arial" pitchFamily="34" charset="0"/>
                        </a:rPr>
                        <a:t>(39 347.55)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itchFamily="34" charset="0"/>
                          <a:cs typeface="Arial" pitchFamily="34" charset="0"/>
                        </a:rPr>
                        <a:t>24</a:t>
                      </a:r>
                    </a:p>
                  </a:txBody>
                  <a:tcPr marL="0" marR="877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4564">
                <a:tc>
                  <a:txBody>
                    <a:bodyPr/>
                    <a:lstStyle/>
                    <a:p>
                      <a:pPr algn="l" fontAlgn="b"/>
                      <a:r>
                        <a:rPr lang="en-ZA" sz="1600" b="1" i="0" u="none" strike="noStrike" dirty="0">
                          <a:solidFill>
                            <a:srgbClr val="000000"/>
                          </a:solidFill>
                          <a:effectLst/>
                          <a:latin typeface="Arial" pitchFamily="34" charset="0"/>
                          <a:cs typeface="Arial" pitchFamily="34" charset="0"/>
                        </a:rPr>
                        <a:t>Balance at 31 March 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a:solidFill>
                            <a:srgbClr val="000000"/>
                          </a:solidFill>
                          <a:effectLst/>
                          <a:latin typeface="Arial" pitchFamily="34" charset="0"/>
                          <a:cs typeface="Arial" pitchFamily="34" charset="0"/>
                        </a:rPr>
                        <a:t>42 992.01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b="1" i="0" u="none" strike="noStrike" dirty="0">
                          <a:solidFill>
                            <a:srgbClr val="000000"/>
                          </a:solidFill>
                          <a:effectLst/>
                          <a:latin typeface="Arial" pitchFamily="34" charset="0"/>
                          <a:cs typeface="Arial" pitchFamily="34" charset="0"/>
                        </a:rPr>
                        <a:t>29</a:t>
                      </a:r>
                    </a:p>
                  </a:txBody>
                  <a:tcPr marL="0" marR="877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617A3-4BE3-F444-5EC4-C4F0F951478E}"/>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Director-General (Public Entity Oversight)</a:t>
            </a:r>
            <a:endParaRPr sz="2400">
              <a:solidFill>
                <a:schemeClr val="tx1"/>
              </a:solidFill>
            </a:endParaRPr>
          </a:p>
        </p:txBody>
      </p:sp>
      <p:sp>
        <p:nvSpPr>
          <p:cNvPr id="3" name="Content Placeholder 2">
            <a:extLst>
              <a:ext uri="{FF2B5EF4-FFF2-40B4-BE49-F238E27FC236}">
                <a16:creationId xmlns:a16="http://schemas.microsoft.com/office/drawing/2014/main" xmlns="" id="{D6B2E6CF-30C1-2DFE-E884-E5A24B8B56AD}"/>
              </a:ext>
            </a:extLst>
          </p:cNvPr>
          <p:cNvSpPr>
            <a:spLocks noGrp="1"/>
          </p:cNvSpPr>
          <p:nvPr>
            <p:ph sz="half" idx="1"/>
          </p:nvPr>
        </p:nvSpPr>
        <p:spPr>
          <a:xfrm>
            <a:off x="468313" y="1081088"/>
            <a:ext cx="8207375" cy="5054600"/>
          </a:xfrm>
        </p:spPr>
        <p:txBody>
          <a:bodyPr>
            <a:noAutofit/>
          </a:bodyPr>
          <a:lstStyle/>
          <a:p>
            <a:pPr defTabSz="457200">
              <a:lnSpc>
                <a:spcPct val="150000"/>
              </a:lnSpc>
            </a:pPr>
            <a:r>
              <a:rPr lang="en-ZA" altLang="en-US" sz="1600" b="1">
                <a:solidFill>
                  <a:srgbClr val="000000"/>
                </a:solidFill>
                <a:ea typeface="ＭＳ Ｐゴシック" panose="020B0600070205080204" pitchFamily="34" charset="-128"/>
              </a:rPr>
              <a:t>Analysis Report on the PRASA Modernisation Programme (2021/22)</a:t>
            </a:r>
            <a:endParaRPr lang="en-ZA" altLang="en-US" sz="1600">
              <a:solidFill>
                <a:srgbClr val="000000"/>
              </a:solidFill>
              <a:ea typeface="ＭＳ Ｐゴシック" panose="020B0600070205080204" pitchFamily="34" charset="-128"/>
            </a:endParaRPr>
          </a:p>
          <a:p>
            <a:pPr defTabSz="457200">
              <a:lnSpc>
                <a:spcPct val="150000"/>
              </a:lnSpc>
            </a:pPr>
            <a:endParaRPr lang="en-ZA" altLang="en-US" sz="800">
              <a:solidFill>
                <a:srgbClr val="000000"/>
              </a:solidFill>
              <a:ea typeface="ＭＳ Ｐゴシック" panose="020B0600070205080204" pitchFamily="34" charset="-128"/>
            </a:endParaRPr>
          </a:p>
          <a:p>
            <a:pPr algn="just" defTabSz="457200">
              <a:lnSpc>
                <a:spcPct val="150000"/>
              </a:lnSpc>
              <a:buFont typeface="Arial" panose="020B0604020202020204" pitchFamily="34" charset="0"/>
              <a:buChar char="•"/>
            </a:pPr>
            <a:r>
              <a:rPr lang="en-ZA" altLang="en-US" sz="1200">
                <a:solidFill>
                  <a:srgbClr val="000000"/>
                </a:solidFill>
                <a:ea typeface="ＭＳ Ｐゴシック" panose="020B0600070205080204" pitchFamily="34" charset="-128"/>
              </a:rPr>
              <a:t>Overall negative impact on planned project timelines and capital intervention programmes due to the COVID-19 pandemic.</a:t>
            </a:r>
          </a:p>
          <a:p>
            <a:pPr algn="just" defTabSz="457200">
              <a:lnSpc>
                <a:spcPct val="150000"/>
              </a:lnSpc>
            </a:pPr>
            <a:endParaRPr lang="en-ZA" altLang="en-US" sz="800">
              <a:solidFill>
                <a:srgbClr val="000000"/>
              </a:solidFill>
              <a:ea typeface="ＭＳ Ｐゴシック" panose="020B0600070205080204" pitchFamily="34" charset="-128"/>
            </a:endParaRPr>
          </a:p>
          <a:p>
            <a:pPr algn="just" defTabSz="457200">
              <a:lnSpc>
                <a:spcPct val="150000"/>
              </a:lnSpc>
              <a:buFont typeface="Arial" panose="020B0604020202020204" pitchFamily="34" charset="0"/>
              <a:buChar char="•"/>
            </a:pPr>
            <a:r>
              <a:rPr lang="en-ZA" altLang="en-US" sz="1200">
                <a:solidFill>
                  <a:srgbClr val="000000"/>
                </a:solidFill>
                <a:ea typeface="ＭＳ Ｐゴシック" panose="020B0600070205080204" pitchFamily="34" charset="-128"/>
              </a:rPr>
              <a:t>Issuing of all tenders placed on hold, which contributed to delays in procurement. The construction industry could only resume partial work once lockdown restrictions were eased to level 3.</a:t>
            </a:r>
          </a:p>
          <a:p>
            <a:pPr algn="just" defTabSz="457200">
              <a:lnSpc>
                <a:spcPct val="150000"/>
              </a:lnSpc>
            </a:pPr>
            <a:endParaRPr lang="en-ZA" altLang="en-US" sz="800">
              <a:solidFill>
                <a:srgbClr val="000000"/>
              </a:solidFill>
              <a:ea typeface="ＭＳ Ｐゴシック" panose="020B0600070205080204" pitchFamily="34" charset="-128"/>
            </a:endParaRPr>
          </a:p>
          <a:p>
            <a:pPr algn="just" defTabSz="457200">
              <a:lnSpc>
                <a:spcPct val="150000"/>
              </a:lnSpc>
              <a:buFont typeface="Arial" panose="020B0604020202020204" pitchFamily="34" charset="0"/>
              <a:buChar char="•"/>
            </a:pPr>
            <a:r>
              <a:rPr lang="en-ZA" altLang="en-US" sz="1200">
                <a:solidFill>
                  <a:srgbClr val="000000"/>
                </a:solidFill>
                <a:ea typeface="ＭＳ Ｐゴシック" panose="020B0600070205080204" pitchFamily="34" charset="-128"/>
              </a:rPr>
              <a:t>Priority corridors (Central Line in Cape Town and Mabopane Corridor in Tshwane) were impacted by vandalism and theft of infrastructure.</a:t>
            </a:r>
          </a:p>
          <a:p>
            <a:pPr algn="just" defTabSz="457200">
              <a:lnSpc>
                <a:spcPct val="150000"/>
              </a:lnSpc>
            </a:pPr>
            <a:endParaRPr lang="en-ZA" altLang="en-US" sz="800">
              <a:solidFill>
                <a:srgbClr val="000000"/>
              </a:solidFill>
              <a:ea typeface="ＭＳ Ｐゴシック" panose="020B0600070205080204" pitchFamily="34" charset="-128"/>
            </a:endParaRPr>
          </a:p>
          <a:p>
            <a:pPr algn="just" defTabSz="457200">
              <a:lnSpc>
                <a:spcPct val="150000"/>
              </a:lnSpc>
              <a:buFont typeface="Arial" panose="020B0604020202020204" pitchFamily="34" charset="0"/>
              <a:buChar char="•"/>
            </a:pPr>
            <a:r>
              <a:rPr lang="en-ZA" altLang="en-US" sz="1200">
                <a:solidFill>
                  <a:srgbClr val="000000"/>
                </a:solidFill>
                <a:ea typeface="ＭＳ Ｐゴシック" panose="020B0600070205080204" pitchFamily="34" charset="-128"/>
              </a:rPr>
              <a:t>Engagements ongoing with the City of Cape Town and the Western Cape Government to seek a consolidated approach in addressing illegal occupation of the railway reserve in Langa that is affecting the progress of the modernisation programme on the Central Line in Cape Town.</a:t>
            </a:r>
          </a:p>
          <a:p>
            <a:pPr algn="just" defTabSz="457200">
              <a:lnSpc>
                <a:spcPct val="150000"/>
              </a:lnSpc>
            </a:pPr>
            <a:endParaRPr lang="en-ZA" altLang="en-US" sz="800">
              <a:solidFill>
                <a:srgbClr val="000000"/>
              </a:solidFill>
              <a:ea typeface="ＭＳ Ｐゴシック" panose="020B0600070205080204" pitchFamily="34" charset="-128"/>
            </a:endParaRPr>
          </a:p>
          <a:p>
            <a:pPr algn="just" defTabSz="457200">
              <a:lnSpc>
                <a:spcPct val="150000"/>
              </a:lnSpc>
              <a:buFont typeface="Arial" panose="020B0604020202020204" pitchFamily="34" charset="0"/>
              <a:buChar char="•"/>
            </a:pPr>
            <a:r>
              <a:rPr lang="en-ZA" altLang="en-US" sz="1200">
                <a:solidFill>
                  <a:srgbClr val="000000"/>
                </a:solidFill>
                <a:ea typeface="ＭＳ Ｐゴシック" panose="020B0600070205080204" pitchFamily="34" charset="-128"/>
              </a:rPr>
              <a:t>The Mabopane-Pretoria Corridor was closed off for a period of 90 days, from the 15th August 2021, for maintenance and upgrades, and also to wall off railway infrastructure. Limited train services resumed on the line in January 2022.</a:t>
            </a:r>
            <a:endParaRPr lang="en-ZA" altLang="en-US" sz="1400">
              <a:solidFill>
                <a:srgbClr val="000000"/>
              </a:solidFill>
              <a:ea typeface="ＭＳ Ｐゴシック" panose="020B0600070205080204" pitchFamily="34" charset="-128"/>
            </a:endParaRPr>
          </a:p>
          <a:p>
            <a:pPr marL="457200" lvl="1" indent="0" algn="just" defTabSz="457200" eaLnBrk="1" hangingPunct="1">
              <a:lnSpc>
                <a:spcPct val="150000"/>
              </a:lnSpc>
              <a:buFont typeface="Arial" panose="020B0604020202020204" pitchFamily="34" charset="0"/>
              <a:buNone/>
            </a:pPr>
            <a:endParaRPr lang="en-ZA" altLang="en-US" sz="1600">
              <a:solidFill>
                <a:srgbClr val="000000"/>
              </a:solidFill>
              <a:ea typeface="ＭＳ Ｐゴシック" panose="020B0600070205080204" pitchFamily="34" charset="-128"/>
            </a:endParaRPr>
          </a:p>
          <a:p>
            <a:pPr defTabSz="457200" eaLnBrk="1" hangingPunct="1">
              <a:lnSpc>
                <a:spcPct val="150000"/>
              </a:lnSpc>
              <a:buFont typeface="Arial" panose="020B0604020202020204" pitchFamily="34" charset="0"/>
              <a:buChar char="•"/>
            </a:pPr>
            <a:endParaRPr lang="en-ZA" altLang="en-US">
              <a:solidFill>
                <a:schemeClr val="tx1"/>
              </a:solidFill>
              <a:ea typeface="ＭＳ Ｐゴシック" panose="020B0600070205080204" pitchFamily="34" charset="-128"/>
            </a:endParaRPr>
          </a:p>
        </p:txBody>
      </p:sp>
      <p:sp>
        <p:nvSpPr>
          <p:cNvPr id="61443" name="Slide Number Placeholder 8">
            <a:extLst>
              <a:ext uri="{FF2B5EF4-FFF2-40B4-BE49-F238E27FC236}">
                <a16:creationId xmlns:a16="http://schemas.microsoft.com/office/drawing/2014/main" xmlns="" id="{7250579A-31D3-E58D-8A9D-D033A6791AA4}"/>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a:extLst>
              <a:ext uri="{FF2B5EF4-FFF2-40B4-BE49-F238E27FC236}">
                <a16:creationId xmlns:a16="http://schemas.microsoft.com/office/drawing/2014/main" xmlns="" id="{A4142487-6B35-0417-3135-9EE08F8C9E48}"/>
              </a:ext>
            </a:extLst>
          </p:cNvPr>
          <p:cNvSpPr>
            <a:spLocks noGrp="1"/>
          </p:cNvSpPr>
          <p:nvPr>
            <p:ph type="title"/>
          </p:nvPr>
        </p:nvSpPr>
        <p:spPr>
          <a:xfrm>
            <a:off x="203200" y="114300"/>
            <a:ext cx="8483600" cy="609600"/>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STATEMENT OF FINANCIAL PERFORMANCE</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45762" name="TextBox 3">
            <a:extLst>
              <a:ext uri="{FF2B5EF4-FFF2-40B4-BE49-F238E27FC236}">
                <a16:creationId xmlns:a16="http://schemas.microsoft.com/office/drawing/2014/main" xmlns="" id="{430C2B25-1C09-1495-E16F-53AD24B91A0F}"/>
              </a:ext>
            </a:extLst>
          </p:cNvPr>
          <p:cNvSpPr txBox="1">
            <a:spLocks noChangeArrowheads="1"/>
          </p:cNvSpPr>
          <p:nvPr/>
        </p:nvSpPr>
        <p:spPr bwMode="auto">
          <a:xfrm>
            <a:off x="6516688" y="6394450"/>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140</a:t>
            </a:r>
          </a:p>
        </p:txBody>
      </p:sp>
      <p:graphicFrame>
        <p:nvGraphicFramePr>
          <p:cNvPr id="6" name="Table 5">
            <a:extLst>
              <a:ext uri="{FF2B5EF4-FFF2-40B4-BE49-F238E27FC236}">
                <a16:creationId xmlns:a16="http://schemas.microsoft.com/office/drawing/2014/main" xmlns="" id="{4E099E75-CAB0-855A-2DDA-E2E93509E605}"/>
              </a:ext>
            </a:extLst>
          </p:cNvPr>
          <p:cNvGraphicFramePr>
            <a:graphicFrameLocks noGrp="1"/>
          </p:cNvGraphicFramePr>
          <p:nvPr/>
        </p:nvGraphicFramePr>
        <p:xfrm>
          <a:off x="203200" y="712788"/>
          <a:ext cx="8610600" cy="5719762"/>
        </p:xfrm>
        <a:graphic>
          <a:graphicData uri="http://schemas.openxmlformats.org/drawingml/2006/table">
            <a:tbl>
              <a:tblPr/>
              <a:tblGrid>
                <a:gridCol w="4356100">
                  <a:extLst>
                    <a:ext uri="{9D8B030D-6E8A-4147-A177-3AD203B41FA5}">
                      <a16:colId xmlns:a16="http://schemas.microsoft.com/office/drawing/2014/main" xmlns="" val="4057010807"/>
                    </a:ext>
                  </a:extLst>
                </a:gridCol>
                <a:gridCol w="2235200">
                  <a:extLst>
                    <a:ext uri="{9D8B030D-6E8A-4147-A177-3AD203B41FA5}">
                      <a16:colId xmlns:a16="http://schemas.microsoft.com/office/drawing/2014/main" xmlns="" val="1305340362"/>
                    </a:ext>
                  </a:extLst>
                </a:gridCol>
                <a:gridCol w="2019300">
                  <a:extLst>
                    <a:ext uri="{9D8B030D-6E8A-4147-A177-3AD203B41FA5}">
                      <a16:colId xmlns:a16="http://schemas.microsoft.com/office/drawing/2014/main" xmlns="" val="516490436"/>
                    </a:ext>
                  </a:extLst>
                </a:gridCol>
              </a:tblGrid>
              <a:tr h="1873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2021/22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2020/21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3628473404"/>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24996583"/>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REVENUE</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44953093"/>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Annual appropriation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65 437 140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57 365 732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984539190"/>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Statutory appropriation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78891367"/>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Departmental revenue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51 160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1 625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3663448954"/>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NRF Receipts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251762982"/>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Aid assistance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48537762"/>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REVENUE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65 488 300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57 367 357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74307870"/>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EXPENDITURE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981361745"/>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Current expenditure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76265902"/>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Compensation of employees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479 550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471 527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893879501"/>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Goods and services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558 247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606 763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2978347436"/>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Interest and rent on land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61 414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629999280"/>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Aid assistance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98617636"/>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current expenditure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1 099 211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1 078 290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582563598"/>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Transfers and subsidies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66719576"/>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Transfers and subsidies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63 763 594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53 659 110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474547113"/>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Aid assistance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11613184"/>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transfers and subsidies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63 763 594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53 659 110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43037641"/>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Expenditure for capital assets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18597794"/>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Tangible assets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43 702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7 671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3243302073"/>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Intangible assets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3 361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1092279"/>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expenditure for capital assets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43 702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11 032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905622702"/>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Unauthorised expenditure approved without funding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3756068884"/>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Payments for financial assets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142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2 325 383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81779423"/>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EXPENDITURE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64 906 649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57 073 815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80107934"/>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14542378"/>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SURPLUS/(DEFICIT) FOR THE YEAR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581 651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293 542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64470112"/>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Reconciliation of Net Surplus/(Deficit) for the year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47321316"/>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Voted Funds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530 491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291 917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00726723"/>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Departmental revenue and NRF Receipts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51 160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1 625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415213617"/>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Aid assistance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80195365"/>
                  </a:ext>
                </a:extLst>
              </a:tr>
              <a:tr h="1682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SURPLUS/(DEFICIT) FOR THE YEAR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581 651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293 542 </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3548962"/>
                  </a:ext>
                </a:extLst>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a:extLst>
              <a:ext uri="{FF2B5EF4-FFF2-40B4-BE49-F238E27FC236}">
                <a16:creationId xmlns:a16="http://schemas.microsoft.com/office/drawing/2014/main" xmlns="" id="{7F6EC0E1-29B3-9127-A1EB-0468B2332EC3}"/>
              </a:ext>
            </a:extLst>
          </p:cNvPr>
          <p:cNvSpPr>
            <a:spLocks noGrp="1"/>
          </p:cNvSpPr>
          <p:nvPr>
            <p:ph type="title"/>
          </p:nvPr>
        </p:nvSpPr>
        <p:spPr>
          <a:xfrm>
            <a:off x="266700" y="0"/>
            <a:ext cx="84201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STATEMENT OF FINANCIAL POSITION</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46786" name="TextBox 3">
            <a:extLst>
              <a:ext uri="{FF2B5EF4-FFF2-40B4-BE49-F238E27FC236}">
                <a16:creationId xmlns:a16="http://schemas.microsoft.com/office/drawing/2014/main" xmlns="" id="{3F1FD835-29DA-9F7A-598E-4956708356CA}"/>
              </a:ext>
            </a:extLst>
          </p:cNvPr>
          <p:cNvSpPr txBox="1">
            <a:spLocks noChangeArrowheads="1"/>
          </p:cNvSpPr>
          <p:nvPr/>
        </p:nvSpPr>
        <p:spPr bwMode="auto">
          <a:xfrm>
            <a:off x="6526213" y="632301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141</a:t>
            </a:r>
          </a:p>
        </p:txBody>
      </p:sp>
      <p:graphicFrame>
        <p:nvGraphicFramePr>
          <p:cNvPr id="6" name="Table 5">
            <a:extLst>
              <a:ext uri="{FF2B5EF4-FFF2-40B4-BE49-F238E27FC236}">
                <a16:creationId xmlns:a16="http://schemas.microsoft.com/office/drawing/2014/main" xmlns="" id="{B1650990-BB27-C5F5-28EE-22813AC8EE74}"/>
              </a:ext>
            </a:extLst>
          </p:cNvPr>
          <p:cNvGraphicFramePr>
            <a:graphicFrameLocks noGrp="1"/>
          </p:cNvGraphicFramePr>
          <p:nvPr/>
        </p:nvGraphicFramePr>
        <p:xfrm>
          <a:off x="266700" y="733425"/>
          <a:ext cx="8623300" cy="5499100"/>
        </p:xfrm>
        <a:graphic>
          <a:graphicData uri="http://schemas.openxmlformats.org/drawingml/2006/table">
            <a:tbl>
              <a:tblPr/>
              <a:tblGrid>
                <a:gridCol w="5029200">
                  <a:extLst>
                    <a:ext uri="{9D8B030D-6E8A-4147-A177-3AD203B41FA5}">
                      <a16:colId xmlns:a16="http://schemas.microsoft.com/office/drawing/2014/main" xmlns="" val="20000"/>
                    </a:ext>
                  </a:extLst>
                </a:gridCol>
                <a:gridCol w="1729603">
                  <a:extLst>
                    <a:ext uri="{9D8B030D-6E8A-4147-A177-3AD203B41FA5}">
                      <a16:colId xmlns:a16="http://schemas.microsoft.com/office/drawing/2014/main" xmlns="" val="20001"/>
                    </a:ext>
                  </a:extLst>
                </a:gridCol>
                <a:gridCol w="1864497">
                  <a:extLst>
                    <a:ext uri="{9D8B030D-6E8A-4147-A177-3AD203B41FA5}">
                      <a16:colId xmlns:a16="http://schemas.microsoft.com/office/drawing/2014/main" xmlns="" val="20002"/>
                    </a:ext>
                  </a:extLst>
                </a:gridCol>
              </a:tblGrid>
              <a:tr h="152407">
                <a:tc>
                  <a:txBody>
                    <a:bodyPr/>
                    <a:lstStyle/>
                    <a:p>
                      <a:pPr algn="l" fontAlgn="b"/>
                      <a:endParaRPr lang="en-ZA" sz="10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000" b="1" i="0" u="none" strike="noStrike" dirty="0">
                          <a:solidFill>
                            <a:srgbClr val="000000"/>
                          </a:solidFill>
                          <a:effectLst/>
                          <a:latin typeface="Arial"/>
                        </a:rPr>
                        <a:t> 2021/22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 2020/21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0"/>
                  </a:ext>
                </a:extLst>
              </a:tr>
              <a:tr h="152407">
                <a:tc>
                  <a:txBody>
                    <a:bodyPr/>
                    <a:lstStyle/>
                    <a:p>
                      <a:pPr algn="l" fontAlgn="b"/>
                      <a:endParaRPr lang="en-ZA" sz="10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a:rPr>
                        <a:t> R'000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 R'000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2407">
                <a:tc>
                  <a:txBody>
                    <a:bodyPr/>
                    <a:lstStyle/>
                    <a:p>
                      <a:pPr algn="l" fontAlgn="b"/>
                      <a:r>
                        <a:rPr lang="en-ZA" sz="1000" b="1" i="0" u="none" strike="noStrike" dirty="0">
                          <a:solidFill>
                            <a:srgbClr val="000000"/>
                          </a:solidFill>
                          <a:effectLst/>
                          <a:latin typeface="Arial"/>
                        </a:rPr>
                        <a:t>Current Assets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a:rPr>
                        <a:t>       1 348 963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       1 360 210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52407">
                <a:tc>
                  <a:txBody>
                    <a:bodyPr/>
                    <a:lstStyle/>
                    <a:p>
                      <a:pPr algn="l" fontAlgn="t"/>
                      <a:r>
                        <a:rPr lang="en-ZA" sz="1000" b="0" i="0" u="none" strike="noStrike" dirty="0">
                          <a:solidFill>
                            <a:srgbClr val="000000"/>
                          </a:solidFill>
                          <a:effectLst/>
                          <a:latin typeface="Arial"/>
                        </a:rPr>
                        <a:t>Unauthorised expenditure</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000" b="0" i="0" u="none" strike="noStrike" dirty="0">
                          <a:solidFill>
                            <a:srgbClr val="000000"/>
                          </a:solidFill>
                          <a:effectLst/>
                          <a:latin typeface="Arial"/>
                        </a:rPr>
                        <a:t>       1 339 145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1 339 145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3"/>
                  </a:ext>
                </a:extLst>
              </a:tr>
              <a:tr h="152407">
                <a:tc>
                  <a:txBody>
                    <a:bodyPr/>
                    <a:lstStyle/>
                    <a:p>
                      <a:pPr algn="l" fontAlgn="t"/>
                      <a:r>
                        <a:rPr lang="en-ZA" sz="1000" b="0" i="0" u="none" strike="noStrike" dirty="0">
                          <a:solidFill>
                            <a:srgbClr val="000000"/>
                          </a:solidFill>
                          <a:effectLst/>
                          <a:latin typeface="Arial"/>
                        </a:rPr>
                        <a:t>Cash an cash equivalents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                371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9 908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52407">
                <a:tc>
                  <a:txBody>
                    <a:bodyPr/>
                    <a:lstStyle/>
                    <a:p>
                      <a:pPr algn="l" fontAlgn="t"/>
                      <a:r>
                        <a:rPr lang="en-ZA" sz="1000" b="0" i="0" u="none" strike="noStrike" dirty="0">
                          <a:solidFill>
                            <a:srgbClr val="000000"/>
                          </a:solidFill>
                          <a:effectLst/>
                          <a:latin typeface="Arial"/>
                        </a:rPr>
                        <a:t>Other financial assets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99243">
                <a:tc>
                  <a:txBody>
                    <a:bodyPr/>
                    <a:lstStyle/>
                    <a:p>
                      <a:pPr algn="l" fontAlgn="t"/>
                      <a:r>
                        <a:rPr lang="en-ZA" sz="1000" b="0" i="0" u="none" strike="noStrike" dirty="0">
                          <a:solidFill>
                            <a:srgbClr val="000000"/>
                          </a:solidFill>
                          <a:effectLst/>
                          <a:latin typeface="Arial"/>
                        </a:rPr>
                        <a:t>Prepayments and advances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             6 977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6 281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77312">
                <a:tc>
                  <a:txBody>
                    <a:bodyPr/>
                    <a:lstStyle/>
                    <a:p>
                      <a:pPr algn="l" fontAlgn="t"/>
                      <a:r>
                        <a:rPr lang="en-ZA" sz="1000" b="0" i="0" u="none" strike="noStrike" dirty="0">
                          <a:solidFill>
                            <a:srgbClr val="000000"/>
                          </a:solidFill>
                          <a:effectLst/>
                          <a:latin typeface="Arial"/>
                        </a:rPr>
                        <a:t>Receivables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             2 470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4 876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52407">
                <a:tc>
                  <a:txBody>
                    <a:bodyPr/>
                    <a:lstStyle/>
                    <a:p>
                      <a:pPr algn="l" fontAlgn="b"/>
                      <a:r>
                        <a:rPr lang="en-ZA" sz="1000" b="1" i="0" u="none" strike="noStrike" dirty="0">
                          <a:solidFill>
                            <a:srgbClr val="000000"/>
                          </a:solidFill>
                          <a:effectLst/>
                          <a:latin typeface="Arial"/>
                        </a:rPr>
                        <a:t>Non-Current Assets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a:rPr>
                        <a:t>       8 418 403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       8 422 427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52407">
                <a:tc>
                  <a:txBody>
                    <a:bodyPr/>
                    <a:lstStyle/>
                    <a:p>
                      <a:pPr algn="l" fontAlgn="t"/>
                      <a:r>
                        <a:rPr lang="en-ZA" sz="1000" b="0" i="0" u="none" strike="noStrike" dirty="0">
                          <a:solidFill>
                            <a:srgbClr val="000000"/>
                          </a:solidFill>
                          <a:effectLst/>
                          <a:latin typeface="Arial"/>
                        </a:rPr>
                        <a:t>Investments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000" b="0" i="0" u="none" strike="noStrike" dirty="0">
                          <a:solidFill>
                            <a:srgbClr val="000000"/>
                          </a:solidFill>
                          <a:effectLst/>
                          <a:latin typeface="Arial"/>
                        </a:rPr>
                        <a:t>       8 414 191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8 414 191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9"/>
                  </a:ext>
                </a:extLst>
              </a:tr>
              <a:tr h="152407">
                <a:tc>
                  <a:txBody>
                    <a:bodyPr/>
                    <a:lstStyle/>
                    <a:p>
                      <a:pPr algn="l" fontAlgn="t"/>
                      <a:r>
                        <a:rPr lang="en-ZA" sz="1000" b="0" i="0" u="none" strike="noStrike" dirty="0">
                          <a:solidFill>
                            <a:srgbClr val="000000"/>
                          </a:solidFill>
                          <a:effectLst/>
                          <a:latin typeface="Arial"/>
                        </a:rPr>
                        <a:t>Receivables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             4 212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8 236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52407">
                <a:tc>
                  <a:txBody>
                    <a:bodyPr/>
                    <a:lstStyle/>
                    <a:p>
                      <a:pPr algn="l" fontAlgn="t"/>
                      <a:r>
                        <a:rPr lang="en-ZA" sz="1000" b="0" i="0" u="none" strike="noStrike" dirty="0">
                          <a:solidFill>
                            <a:srgbClr val="000000"/>
                          </a:solidFill>
                          <a:effectLst/>
                          <a:latin typeface="Arial"/>
                        </a:rPr>
                        <a:t>Loans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52407">
                <a:tc>
                  <a:txBody>
                    <a:bodyPr/>
                    <a:lstStyle/>
                    <a:p>
                      <a:pPr algn="l" fontAlgn="t"/>
                      <a:r>
                        <a:rPr lang="en-ZA" sz="1000" b="0" i="0" u="none" strike="noStrike" dirty="0">
                          <a:solidFill>
                            <a:srgbClr val="000000"/>
                          </a:solidFill>
                          <a:effectLst/>
                          <a:latin typeface="Arial"/>
                        </a:rPr>
                        <a:t>Other financial assets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152407">
                <a:tc>
                  <a:txBody>
                    <a:bodyPr/>
                    <a:lstStyle/>
                    <a:p>
                      <a:pPr algn="l" fontAlgn="b"/>
                      <a:r>
                        <a:rPr lang="en-ZA" sz="1000" b="1" i="0" u="none" strike="noStrike" dirty="0">
                          <a:solidFill>
                            <a:srgbClr val="000000"/>
                          </a:solidFill>
                          <a:effectLst/>
                          <a:latin typeface="Arial"/>
                        </a:rPr>
                        <a:t>TOTAL ASSETS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a:rPr>
                        <a:t>       9 767 366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       9 782 637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152407">
                <a:tc>
                  <a:txBody>
                    <a:bodyPr/>
                    <a:lstStyle/>
                    <a:p>
                      <a:pPr algn="l" fontAlgn="b"/>
                      <a:r>
                        <a:rPr lang="en-ZA" sz="1000" b="1" i="0" u="none" strike="noStrike" dirty="0">
                          <a:solidFill>
                            <a:srgbClr val="000000"/>
                          </a:solidFill>
                          <a:effectLst/>
                          <a:latin typeface="Arial"/>
                        </a:rPr>
                        <a:t>LIABILITIES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ZA" sz="1000" b="0" i="0" u="none" strike="noStrike" dirty="0">
                        <a:solidFill>
                          <a:srgbClr val="000000"/>
                        </a:solidFill>
                        <a:effectLst/>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endParaRPr lang="en-ZA" sz="1000" b="0" i="0" u="none" strike="noStrike" dirty="0">
                        <a:solidFill>
                          <a:srgbClr val="000000"/>
                        </a:solidFill>
                        <a:effectLst/>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263904">
                <a:tc>
                  <a:txBody>
                    <a:bodyPr/>
                    <a:lstStyle/>
                    <a:p>
                      <a:pPr algn="l" fontAlgn="b"/>
                      <a:r>
                        <a:rPr lang="en-ZA" sz="1000" b="1" i="0" u="none" strike="noStrike" dirty="0">
                          <a:solidFill>
                            <a:srgbClr val="000000"/>
                          </a:solidFill>
                          <a:effectLst/>
                          <a:latin typeface="Arial"/>
                        </a:rPr>
                        <a:t>Current Liabilities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a:rPr>
                        <a:t>       1 351 860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       1 367 496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299430">
                <a:tc>
                  <a:txBody>
                    <a:bodyPr/>
                    <a:lstStyle/>
                    <a:p>
                      <a:pPr algn="l" fontAlgn="t"/>
                      <a:r>
                        <a:rPr lang="en-ZA" sz="1000" b="0" i="0" u="none" strike="noStrike" dirty="0">
                          <a:solidFill>
                            <a:srgbClr val="000000"/>
                          </a:solidFill>
                          <a:effectLst/>
                          <a:latin typeface="Arial"/>
                        </a:rPr>
                        <a:t>Voted funds to be surrendered to the Revenue Fund</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000" b="0" i="0" u="none" strike="noStrike" dirty="0">
                          <a:solidFill>
                            <a:srgbClr val="000000"/>
                          </a:solidFill>
                          <a:effectLst/>
                          <a:latin typeface="Arial"/>
                        </a:rPr>
                        <a:t>530 491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-578 418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16"/>
                  </a:ext>
                </a:extLst>
              </a:tr>
              <a:tr h="444228">
                <a:tc>
                  <a:txBody>
                    <a:bodyPr/>
                    <a:lstStyle/>
                    <a:p>
                      <a:pPr algn="l" fontAlgn="t"/>
                      <a:r>
                        <a:rPr lang="en-ZA" sz="1000" b="0" i="0" u="none" strike="noStrike" dirty="0">
                          <a:solidFill>
                            <a:srgbClr val="000000"/>
                          </a:solidFill>
                          <a:effectLst/>
                          <a:latin typeface="Arial"/>
                        </a:rPr>
                        <a:t>Departmental revenue and NRF Receipts to be surrendered to the Revenue Fund</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45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946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52407">
                <a:tc>
                  <a:txBody>
                    <a:bodyPr/>
                    <a:lstStyle/>
                    <a:p>
                      <a:pPr algn="l" fontAlgn="t"/>
                      <a:r>
                        <a:rPr lang="en-ZA" sz="1000" b="0" i="0" u="none" strike="noStrike" dirty="0">
                          <a:solidFill>
                            <a:srgbClr val="000000"/>
                          </a:solidFill>
                          <a:effectLst/>
                          <a:latin typeface="Arial"/>
                        </a:rPr>
                        <a:t>Bank overdraft</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730 521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1 629 312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52407">
                <a:tc>
                  <a:txBody>
                    <a:bodyPr/>
                    <a:lstStyle/>
                    <a:p>
                      <a:pPr algn="l" fontAlgn="t"/>
                      <a:r>
                        <a:rPr lang="en-ZA" sz="1000" b="0" i="0" u="none" strike="noStrike" dirty="0">
                          <a:solidFill>
                            <a:srgbClr val="000000"/>
                          </a:solidFill>
                          <a:effectLst/>
                          <a:latin typeface="Arial"/>
                        </a:rPr>
                        <a:t>Payables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90 803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315 656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152407">
                <a:tc>
                  <a:txBody>
                    <a:bodyPr/>
                    <a:lstStyle/>
                    <a:p>
                      <a:pPr algn="l" fontAlgn="t"/>
                      <a:r>
                        <a:rPr lang="en-ZA" sz="1000" b="0" i="0" u="none" strike="noStrike" dirty="0">
                          <a:solidFill>
                            <a:srgbClr val="000000"/>
                          </a:solidFill>
                          <a:effectLst/>
                          <a:latin typeface="Arial"/>
                        </a:rPr>
                        <a:t>Aid assistance repayable</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152407">
                <a:tc>
                  <a:txBody>
                    <a:bodyPr/>
                    <a:lstStyle/>
                    <a:p>
                      <a:pPr algn="l" fontAlgn="t"/>
                      <a:r>
                        <a:rPr lang="en-ZA" sz="1000" b="0" i="0" u="none" strike="noStrike" dirty="0">
                          <a:solidFill>
                            <a:srgbClr val="000000"/>
                          </a:solidFill>
                          <a:effectLst/>
                          <a:latin typeface="Arial"/>
                        </a:rPr>
                        <a:t>Aid assistance unutilised</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52407">
                <a:tc>
                  <a:txBody>
                    <a:bodyPr/>
                    <a:lstStyle/>
                    <a:p>
                      <a:pPr algn="l" fontAlgn="b"/>
                      <a:r>
                        <a:rPr lang="en-ZA" sz="1000" b="1" i="0" u="none" strike="noStrike" dirty="0">
                          <a:solidFill>
                            <a:srgbClr val="000000"/>
                          </a:solidFill>
                          <a:effectLst/>
                          <a:latin typeface="Arial"/>
                        </a:rPr>
                        <a:t>Non-Current Liabilities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000" b="0" i="0" u="none" strike="noStrike" dirty="0">
                        <a:solidFill>
                          <a:srgbClr val="000000"/>
                        </a:solidFill>
                        <a:effectLst/>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60000"/>
                        <a:lumOff val="40000"/>
                      </a:schemeClr>
                    </a:solidFill>
                  </a:tcPr>
                </a:tc>
                <a:tc>
                  <a:txBody>
                    <a:bodyPr/>
                    <a:lstStyle/>
                    <a:p>
                      <a:pPr algn="ctr" fontAlgn="b"/>
                      <a:endParaRPr lang="en-ZA" sz="1000" b="0" i="0" u="none" strike="noStrike" dirty="0">
                        <a:solidFill>
                          <a:srgbClr val="000000"/>
                        </a:solidFill>
                        <a:effectLst/>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2"/>
                  </a:ext>
                </a:extLst>
              </a:tr>
              <a:tr h="152407">
                <a:tc>
                  <a:txBody>
                    <a:bodyPr/>
                    <a:lstStyle/>
                    <a:p>
                      <a:pPr algn="l" fontAlgn="t"/>
                      <a:r>
                        <a:rPr lang="en-ZA" sz="1000" b="0" i="0" u="none" strike="noStrike" dirty="0">
                          <a:solidFill>
                            <a:srgbClr val="000000"/>
                          </a:solidFill>
                          <a:effectLst/>
                          <a:latin typeface="Arial"/>
                        </a:rPr>
                        <a:t>Payables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94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62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3"/>
                  </a:ext>
                </a:extLst>
              </a:tr>
              <a:tr h="152407">
                <a:tc>
                  <a:txBody>
                    <a:bodyPr/>
                    <a:lstStyle/>
                    <a:p>
                      <a:pPr algn="l" fontAlgn="b"/>
                      <a:r>
                        <a:rPr lang="en-ZA" sz="1000" b="1" i="0" u="none" strike="noStrike" dirty="0">
                          <a:solidFill>
                            <a:srgbClr val="000000"/>
                          </a:solidFill>
                          <a:effectLst/>
                          <a:latin typeface="Arial"/>
                        </a:rPr>
                        <a:t>TOTAL LIABILITIES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a:rPr>
                        <a:t>1 351 954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1 367 558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4"/>
                  </a:ext>
                </a:extLst>
              </a:tr>
              <a:tr h="152407">
                <a:tc>
                  <a:txBody>
                    <a:bodyPr/>
                    <a:lstStyle/>
                    <a:p>
                      <a:pPr algn="l" fontAlgn="b"/>
                      <a:r>
                        <a:rPr lang="en-ZA" sz="1000" b="1" i="0" u="none" strike="noStrike" dirty="0">
                          <a:solidFill>
                            <a:srgbClr val="000000"/>
                          </a:solidFill>
                          <a:effectLst/>
                          <a:latin typeface="Arial"/>
                        </a:rPr>
                        <a:t>NET ASSETS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a:rPr>
                        <a:t>8 415 412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8 415 079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5"/>
                  </a:ext>
                </a:extLst>
              </a:tr>
              <a:tr h="152407">
                <a:tc>
                  <a:txBody>
                    <a:bodyPr/>
                    <a:lstStyle/>
                    <a:p>
                      <a:pPr algn="l" fontAlgn="b"/>
                      <a:r>
                        <a:rPr lang="en-ZA" sz="1000" b="1" i="0" u="none" strike="noStrike" dirty="0">
                          <a:solidFill>
                            <a:srgbClr val="000000"/>
                          </a:solidFill>
                          <a:effectLst/>
                          <a:latin typeface="Arial"/>
                        </a:rPr>
                        <a:t>Represented by: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000" b="0" i="0" u="none" strike="noStrike" dirty="0">
                        <a:solidFill>
                          <a:srgbClr val="000000"/>
                        </a:solidFill>
                        <a:effectLst/>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endParaRPr lang="en-ZA" sz="1000" b="0" i="0" u="none" strike="noStrike" dirty="0">
                        <a:solidFill>
                          <a:srgbClr val="000000"/>
                        </a:solidFill>
                        <a:effectLst/>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52407">
                <a:tc>
                  <a:txBody>
                    <a:bodyPr/>
                    <a:lstStyle/>
                    <a:p>
                      <a:pPr algn="l" fontAlgn="t"/>
                      <a:r>
                        <a:rPr lang="en-ZA" sz="1000" b="0" i="0" u="none" strike="noStrike" dirty="0">
                          <a:solidFill>
                            <a:srgbClr val="000000"/>
                          </a:solidFill>
                          <a:effectLst/>
                          <a:latin typeface="Arial"/>
                        </a:rPr>
                        <a:t>Capitalisation reserve</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8 414 191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8 414 191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7"/>
                  </a:ext>
                </a:extLst>
              </a:tr>
              <a:tr h="152407">
                <a:tc>
                  <a:txBody>
                    <a:bodyPr/>
                    <a:lstStyle/>
                    <a:p>
                      <a:pPr algn="l" fontAlgn="t"/>
                      <a:r>
                        <a:rPr lang="en-ZA" sz="1000" b="0" i="0" u="none" strike="noStrike" dirty="0">
                          <a:solidFill>
                            <a:srgbClr val="000000"/>
                          </a:solidFill>
                          <a:effectLst/>
                          <a:latin typeface="Arial"/>
                        </a:rPr>
                        <a:t>Recoverable revenue</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1 221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888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28"/>
                  </a:ext>
                </a:extLst>
              </a:tr>
              <a:tr h="152407">
                <a:tc>
                  <a:txBody>
                    <a:bodyPr/>
                    <a:lstStyle/>
                    <a:p>
                      <a:pPr algn="l" fontAlgn="t"/>
                      <a:r>
                        <a:rPr lang="en-ZA" sz="1000" b="0" i="0" u="none" strike="noStrike" dirty="0">
                          <a:solidFill>
                            <a:srgbClr val="000000"/>
                          </a:solidFill>
                          <a:effectLst/>
                          <a:latin typeface="Arial"/>
                        </a:rPr>
                        <a:t>Retained funds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000" b="0" i="0" u="none" strike="noStrike" dirty="0">
                          <a:solidFill>
                            <a:srgbClr val="000000"/>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29"/>
                  </a:ext>
                </a:extLst>
              </a:tr>
              <a:tr h="152407">
                <a:tc>
                  <a:txBody>
                    <a:bodyPr/>
                    <a:lstStyle/>
                    <a:p>
                      <a:pPr algn="l" fontAlgn="t"/>
                      <a:r>
                        <a:rPr lang="en-ZA" sz="1000" b="0" i="0" u="none" strike="noStrike" dirty="0">
                          <a:solidFill>
                            <a:srgbClr val="000000"/>
                          </a:solidFill>
                          <a:effectLst/>
                          <a:latin typeface="Arial"/>
                        </a:rPr>
                        <a:t>Revaluation reserves</a:t>
                      </a:r>
                    </a:p>
                  </a:txBody>
                  <a:tcPr marL="47462"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0" i="0" u="none" strike="noStrike" dirty="0">
                          <a:solidFill>
                            <a:srgbClr val="000000"/>
                          </a:solidFill>
                          <a:effectLst/>
                          <a:latin typeface="Arial"/>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30"/>
                  </a:ext>
                </a:extLst>
              </a:tr>
              <a:tr h="152407">
                <a:tc>
                  <a:txBody>
                    <a:bodyPr/>
                    <a:lstStyle/>
                    <a:p>
                      <a:pPr algn="l" fontAlgn="t"/>
                      <a:r>
                        <a:rPr lang="en-ZA" sz="1000" b="1" i="0" u="none" strike="noStrike" dirty="0">
                          <a:solidFill>
                            <a:srgbClr val="000000"/>
                          </a:solidFill>
                          <a:effectLst/>
                          <a:latin typeface="Arial"/>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a:rPr>
                        <a:t>8 415 412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ZA" sz="1000" b="1" i="0" u="none" strike="noStrike" dirty="0">
                          <a:solidFill>
                            <a:srgbClr val="000000"/>
                          </a:solidFill>
                          <a:effectLst/>
                          <a:latin typeface="Arial"/>
                        </a:rPr>
                        <a:t>8 415 079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31"/>
                  </a:ext>
                </a:extLst>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a:extLst>
              <a:ext uri="{FF2B5EF4-FFF2-40B4-BE49-F238E27FC236}">
                <a16:creationId xmlns:a16="http://schemas.microsoft.com/office/drawing/2014/main" xmlns="" id="{48F52BA2-6620-4FB9-390E-7E8221ECC9C0}"/>
              </a:ext>
            </a:extLst>
          </p:cNvPr>
          <p:cNvSpPr>
            <a:spLocks noGrp="1"/>
          </p:cNvSpPr>
          <p:nvPr>
            <p:ph type="title"/>
          </p:nvPr>
        </p:nvSpPr>
        <p:spPr>
          <a:xfrm>
            <a:off x="457200" y="325438"/>
            <a:ext cx="8229600" cy="733425"/>
          </a:xfrm>
        </p:spPr>
        <p:txBody>
          <a:bodyPr/>
          <a:lstStyle/>
          <a:p>
            <a:pPr marL="342900" indent="-342900">
              <a:lnSpc>
                <a:spcPct val="150000"/>
              </a:lnSpc>
              <a:spcBef>
                <a:spcPct val="0"/>
              </a:spcBef>
              <a:buFontTx/>
              <a:buNone/>
            </a:pPr>
            <a:r>
              <a:rPr lang="en-ZA" altLang="en-US" sz="2000" b="1">
                <a:solidFill>
                  <a:srgbClr val="595959"/>
                </a:solidFill>
                <a:latin typeface="Arial" panose="020B0604020202020204" pitchFamily="34" charset="0"/>
                <a:ea typeface="ＭＳ Ｐゴシック" panose="020B0600070205080204" pitchFamily="34" charset="-128"/>
              </a:rPr>
              <a:t>STATEMENT OF FINANCIAL POSITION CONTINUED…</a:t>
            </a:r>
            <a:endParaRPr altLang="en-US" sz="2400">
              <a:solidFill>
                <a:srgbClr val="000000"/>
              </a:solidFill>
              <a:latin typeface="Calibri" panose="020F0502020204030204" pitchFamily="34" charset="0"/>
              <a:ea typeface="ＭＳ Ｐゴシック" panose="020B0600070205080204" pitchFamily="34" charset="-128"/>
            </a:endParaRPr>
          </a:p>
        </p:txBody>
      </p:sp>
      <p:sp>
        <p:nvSpPr>
          <p:cNvPr id="247810" name="TextBox 3">
            <a:extLst>
              <a:ext uri="{FF2B5EF4-FFF2-40B4-BE49-F238E27FC236}">
                <a16:creationId xmlns:a16="http://schemas.microsoft.com/office/drawing/2014/main" xmlns="" id="{D299099E-92DC-2DB8-9B7E-4CEBE01692E7}"/>
              </a:ext>
            </a:extLst>
          </p:cNvPr>
          <p:cNvSpPr txBox="1">
            <a:spLocks noChangeArrowheads="1"/>
          </p:cNvSpPr>
          <p:nvPr/>
        </p:nvSpPr>
        <p:spPr bwMode="auto">
          <a:xfrm>
            <a:off x="6635750" y="6245225"/>
            <a:ext cx="215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142</a:t>
            </a:r>
          </a:p>
        </p:txBody>
      </p:sp>
      <p:sp>
        <p:nvSpPr>
          <p:cNvPr id="247811" name="TextBox 5">
            <a:extLst>
              <a:ext uri="{FF2B5EF4-FFF2-40B4-BE49-F238E27FC236}">
                <a16:creationId xmlns:a16="http://schemas.microsoft.com/office/drawing/2014/main" xmlns="" id="{AD6E6B3C-6636-E4D1-A556-C4679490D1F6}"/>
              </a:ext>
            </a:extLst>
          </p:cNvPr>
          <p:cNvSpPr txBox="1">
            <a:spLocks noChangeArrowheads="1"/>
          </p:cNvSpPr>
          <p:nvPr/>
        </p:nvSpPr>
        <p:spPr bwMode="auto">
          <a:xfrm>
            <a:off x="536575" y="1058863"/>
            <a:ext cx="8229600" cy="404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130000"/>
              </a:lnSpc>
            </a:pPr>
            <a:r>
              <a:rPr lang="en-US" altLang="en-US" sz="1800" b="1">
                <a:latin typeface="Arial" panose="020B0604020202020204" pitchFamily="34" charset="0"/>
              </a:rPr>
              <a:t>Prepayments and advances</a:t>
            </a:r>
            <a:r>
              <a:rPr lang="en-US" altLang="en-US" sz="1800">
                <a:latin typeface="Arial" panose="020B0604020202020204" pitchFamily="34" charset="0"/>
              </a:rPr>
              <a:t> increased from R6.3 to R7 million in the 2021/22 financial year, the increase was mainly due to more prepayments for the scrapping of taxi and advances to the Government Communication and Information System increased as a result of the easing of Covid-19 restrictions.</a:t>
            </a:r>
          </a:p>
          <a:p>
            <a:pPr algn="just" eaLnBrk="1" hangingPunct="1">
              <a:lnSpc>
                <a:spcPct val="130000"/>
              </a:lnSpc>
            </a:pPr>
            <a:endParaRPr lang="en-US" altLang="en-US" sz="1800">
              <a:latin typeface="Arial" panose="020B0604020202020204" pitchFamily="34" charset="0"/>
            </a:endParaRPr>
          </a:p>
          <a:p>
            <a:pPr algn="just" eaLnBrk="1" hangingPunct="1">
              <a:lnSpc>
                <a:spcPct val="130000"/>
              </a:lnSpc>
            </a:pPr>
            <a:r>
              <a:rPr lang="en-US" altLang="en-US" sz="1800">
                <a:latin typeface="Arial" panose="020B0604020202020204" pitchFamily="34" charset="0"/>
              </a:rPr>
              <a:t>The </a:t>
            </a:r>
            <a:r>
              <a:rPr lang="en-US" altLang="en-US" sz="1800" b="1">
                <a:latin typeface="Arial" panose="020B0604020202020204" pitchFamily="34" charset="0"/>
              </a:rPr>
              <a:t>bank overdraft</a:t>
            </a:r>
            <a:r>
              <a:rPr lang="en-US" altLang="en-US" sz="1800">
                <a:latin typeface="Arial" panose="020B0604020202020204" pitchFamily="34" charset="0"/>
              </a:rPr>
              <a:t> decreased from R1.63 billion to R731 million due to late funds received for 2020/21 financial year in the 2021/22 financial year. </a:t>
            </a:r>
          </a:p>
          <a:p>
            <a:pPr algn="just" eaLnBrk="1" hangingPunct="1">
              <a:lnSpc>
                <a:spcPct val="130000"/>
              </a:lnSpc>
            </a:pPr>
            <a:endParaRPr lang="en-US" altLang="en-US" sz="1800">
              <a:latin typeface="Arial" panose="020B0604020202020204" pitchFamily="34" charset="0"/>
            </a:endParaRPr>
          </a:p>
          <a:p>
            <a:pPr algn="just" eaLnBrk="1" hangingPunct="1">
              <a:lnSpc>
                <a:spcPct val="130000"/>
              </a:lnSpc>
            </a:pPr>
            <a:r>
              <a:rPr lang="en-US" altLang="en-US" sz="1800" b="1">
                <a:latin typeface="Arial" panose="020B0604020202020204" pitchFamily="34" charset="0"/>
              </a:rPr>
              <a:t>Current and Non-Current Receivables</a:t>
            </a:r>
            <a:r>
              <a:rPr lang="en-US" altLang="en-US" sz="1800">
                <a:latin typeface="Arial" panose="020B0604020202020204" pitchFamily="34" charset="0"/>
              </a:rPr>
              <a:t> </a:t>
            </a:r>
            <a:r>
              <a:rPr lang="en-ZA" altLang="en-US" sz="1800">
                <a:latin typeface="Arial" panose="020B0604020202020204" pitchFamily="34" charset="0"/>
              </a:rPr>
              <a:t>reduced by R6.4 million, mainly due to the payment of outstanding claims public entities and an outstanding claim for the inauguration of the President that was received.</a:t>
            </a:r>
            <a:endParaRPr lang="en-US" altLang="en-US" sz="1800">
              <a:latin typeface="Arial" panose="020B0604020202020204"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3">
            <a:extLst>
              <a:ext uri="{FF2B5EF4-FFF2-40B4-BE49-F238E27FC236}">
                <a16:creationId xmlns:a16="http://schemas.microsoft.com/office/drawing/2014/main" xmlns="" id="{1C629064-05F9-507A-C96D-32E2BC3D455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63550"/>
            <a:ext cx="8985250" cy="634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1B4E5D17-CF71-3D85-516D-B7D2E753C9DC}"/>
              </a:ext>
            </a:extLst>
          </p:cNvPr>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EAE3EC8-AFB4-448E-B67E-C2ADD1F0DFF9}" type="slidenum">
              <a:rPr lang="en-US" altLang="en-US" sz="1200">
                <a:solidFill>
                  <a:srgbClr val="898989"/>
                </a:solidFill>
              </a:rPr>
              <a:pPr eaLnBrk="1" hangingPunct="1"/>
              <a:t>143</a:t>
            </a:fld>
            <a:endParaRPr lang="en-US" altLang="en-US" sz="1200">
              <a:solidFill>
                <a:srgbClr val="898989"/>
              </a:solidFill>
            </a:endParaRPr>
          </a:p>
        </p:txBody>
      </p:sp>
      <p:sp>
        <p:nvSpPr>
          <p:cNvPr id="248835" name="Rectangle 2">
            <a:extLst>
              <a:ext uri="{FF2B5EF4-FFF2-40B4-BE49-F238E27FC236}">
                <a16:creationId xmlns:a16="http://schemas.microsoft.com/office/drawing/2014/main" xmlns="" id="{815C4B15-372A-670F-F75A-0295A7707788}"/>
              </a:ext>
            </a:extLst>
          </p:cNvPr>
          <p:cNvSpPr>
            <a:spLocks noChangeArrowheads="1"/>
          </p:cNvSpPr>
          <p:nvPr/>
        </p:nvSpPr>
        <p:spPr bwMode="auto">
          <a:xfrm>
            <a:off x="3124200" y="2895600"/>
            <a:ext cx="361315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5400" b="1">
                <a:latin typeface="Arial" panose="020B0604020202020204" pitchFamily="34" charset="0"/>
              </a:rPr>
              <a:t>Thank you</a:t>
            </a:r>
            <a:endParaRPr lang="en-US" altLang="en-US" sz="5400" b="1">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C2C5E-201D-7621-D995-F253C6B0E54B}"/>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Director-General (Public Entity Oversight)</a:t>
            </a:r>
            <a:endParaRPr sz="2400"/>
          </a:p>
        </p:txBody>
      </p:sp>
      <p:sp>
        <p:nvSpPr>
          <p:cNvPr id="3" name="Content Placeholder 2">
            <a:extLst>
              <a:ext uri="{FF2B5EF4-FFF2-40B4-BE49-F238E27FC236}">
                <a16:creationId xmlns:a16="http://schemas.microsoft.com/office/drawing/2014/main" xmlns="" id="{A7FF1300-1D73-98B2-B721-897FD4D01251}"/>
              </a:ext>
            </a:extLst>
          </p:cNvPr>
          <p:cNvSpPr>
            <a:spLocks noGrp="1"/>
          </p:cNvSpPr>
          <p:nvPr>
            <p:ph sz="half" idx="1"/>
          </p:nvPr>
        </p:nvSpPr>
        <p:spPr>
          <a:xfrm>
            <a:off x="468313" y="1028700"/>
            <a:ext cx="8207375" cy="4525963"/>
          </a:xfrm>
        </p:spPr>
        <p:txBody>
          <a:bodyPr rtlCol="0">
            <a:noAutofit/>
          </a:bodyPr>
          <a:lstStyle/>
          <a:p>
            <a:pPr algn="just" defTabSz="457200">
              <a:lnSpc>
                <a:spcPct val="150000"/>
              </a:lnSpc>
              <a:defRPr/>
            </a:pPr>
            <a:r>
              <a:rPr lang="en-ZA" sz="2000" b="1" dirty="0">
                <a:solidFill>
                  <a:prstClr val="black"/>
                </a:solidFill>
                <a:latin typeface="Arial" charset="0"/>
                <a:ea typeface="MS PGothic" charset="0"/>
                <a:cs typeface="Arial" charset="0"/>
              </a:rPr>
              <a:t>Analysis Report on the Rolling Stock Fleet Renewal Programme</a:t>
            </a:r>
            <a:endParaRPr lang="en-ZA" sz="2000" dirty="0">
              <a:solidFill>
                <a:prstClr val="black"/>
              </a:solidFill>
              <a:latin typeface="Arial" charset="0"/>
              <a:ea typeface="MS PGothic" charset="0"/>
              <a:cs typeface="Arial" charset="0"/>
            </a:endParaRPr>
          </a:p>
          <a:p>
            <a:pPr algn="just" defTabSz="457200">
              <a:lnSpc>
                <a:spcPct val="150000"/>
              </a:lnSpc>
              <a:defRPr/>
            </a:pPr>
            <a:endParaRPr lang="en-ZA" sz="800" dirty="0">
              <a:solidFill>
                <a:prstClr val="black"/>
              </a:solidFill>
              <a:latin typeface="Arial" charset="0"/>
              <a:ea typeface="MS PGothic" charset="0"/>
              <a:cs typeface="Arial" charset="0"/>
            </a:endParaRPr>
          </a:p>
          <a:p>
            <a:pPr marL="285750" indent="-285750" algn="just" defTabSz="457200">
              <a:lnSpc>
                <a:spcPct val="150000"/>
              </a:lnSpc>
              <a:buFont typeface="Arial"/>
              <a:buChar char="•"/>
              <a:defRPr/>
            </a:pPr>
            <a:r>
              <a:rPr lang="en-ZA" sz="1600" dirty="0">
                <a:solidFill>
                  <a:prstClr val="black"/>
                </a:solidFill>
                <a:latin typeface="Arial" charset="0"/>
                <a:ea typeface="MS PGothic" charset="0"/>
                <a:cs typeface="Calibri" charset="0"/>
              </a:rPr>
              <a:t>33 trains provisionally accepted during the period under review. </a:t>
            </a:r>
          </a:p>
          <a:p>
            <a:pPr marL="285750" indent="-285750" algn="just" defTabSz="457200">
              <a:lnSpc>
                <a:spcPct val="150000"/>
              </a:lnSpc>
              <a:buFont typeface="Arial"/>
              <a:buChar char="•"/>
              <a:defRPr/>
            </a:pPr>
            <a:r>
              <a:rPr lang="en-ZA" sz="1600" dirty="0">
                <a:solidFill>
                  <a:prstClr val="black"/>
                </a:solidFill>
                <a:latin typeface="Arial" charset="0"/>
                <a:ea typeface="MS PGothic" charset="0"/>
                <a:cs typeface="Calibri" charset="0"/>
              </a:rPr>
              <a:t>Additional six (6) trains were completed but awaiting fitment of components. </a:t>
            </a:r>
          </a:p>
          <a:p>
            <a:pPr marL="285750" indent="-285750" algn="just" defTabSz="457200">
              <a:lnSpc>
                <a:spcPct val="150000"/>
              </a:lnSpc>
              <a:buFont typeface="Arial"/>
              <a:buChar char="•"/>
              <a:defRPr/>
            </a:pPr>
            <a:r>
              <a:rPr lang="en-ZA" sz="1600" dirty="0">
                <a:solidFill>
                  <a:prstClr val="black"/>
                </a:solidFill>
                <a:latin typeface="Arial" charset="0"/>
                <a:ea typeface="MS PGothic" charset="0"/>
                <a:cs typeface="Calibri" charset="0"/>
              </a:rPr>
              <a:t>Number of trains produced for the financial year were thirty-nine (39).</a:t>
            </a:r>
          </a:p>
          <a:p>
            <a:pPr algn="just" defTabSz="457200">
              <a:lnSpc>
                <a:spcPct val="150000"/>
              </a:lnSpc>
              <a:defRPr/>
            </a:pPr>
            <a:endParaRPr lang="en-ZA" sz="800" dirty="0">
              <a:solidFill>
                <a:prstClr val="black"/>
              </a:solidFill>
              <a:latin typeface="Arial" charset="0"/>
              <a:ea typeface="MS PGothic" charset="0"/>
              <a:cs typeface="Calibri" charset="0"/>
            </a:endParaRPr>
          </a:p>
          <a:p>
            <a:pPr marL="285750" indent="-285750" algn="just" defTabSz="457200">
              <a:lnSpc>
                <a:spcPct val="150000"/>
              </a:lnSpc>
              <a:buFont typeface="Arial"/>
              <a:buChar char="•"/>
              <a:defRPr/>
            </a:pPr>
            <a:r>
              <a:rPr lang="en-ZA" sz="1600" dirty="0">
                <a:solidFill>
                  <a:prstClr val="black"/>
                </a:solidFill>
                <a:latin typeface="Arial" charset="0"/>
                <a:ea typeface="MS PGothic" charset="0"/>
                <a:cs typeface="Calibri" charset="0"/>
              </a:rPr>
              <a:t>Total trains produced by the programme as at 30 March 2022 were 89.</a:t>
            </a:r>
          </a:p>
          <a:p>
            <a:pPr marL="457200" lvl="1" indent="0" algn="just" defTabSz="457200">
              <a:lnSpc>
                <a:spcPct val="150000"/>
              </a:lnSpc>
              <a:buFont typeface="Arial" panose="020B0604020202020204" pitchFamily="34" charset="0"/>
              <a:buNone/>
              <a:defRPr/>
            </a:pPr>
            <a:endParaRPr lang="en-ZA" sz="1400" dirty="0">
              <a:solidFill>
                <a:prstClr val="black"/>
              </a:solidFill>
              <a:latin typeface="Arial" charset="0"/>
              <a:ea typeface="MS PGothic" charset="0"/>
              <a:cs typeface="Calibri" charset="0"/>
            </a:endParaRPr>
          </a:p>
        </p:txBody>
      </p:sp>
      <p:sp>
        <p:nvSpPr>
          <p:cNvPr id="63491" name="TextBox 3">
            <a:extLst>
              <a:ext uri="{FF2B5EF4-FFF2-40B4-BE49-F238E27FC236}">
                <a16:creationId xmlns:a16="http://schemas.microsoft.com/office/drawing/2014/main" xmlns="" id="{5369B0E3-134F-985A-0326-594F9F23A37D}"/>
              </a:ext>
            </a:extLst>
          </p:cNvPr>
          <p:cNvSpPr txBox="1">
            <a:spLocks noChangeArrowheads="1"/>
          </p:cNvSpPr>
          <p:nvPr/>
        </p:nvSpPr>
        <p:spPr bwMode="auto">
          <a:xfrm>
            <a:off x="8345488" y="6059488"/>
            <a:ext cx="3413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E692D-1215-F5B4-353D-0D9634FB1F81}"/>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Director-General (Public Entity Oversight)</a:t>
            </a:r>
            <a:endParaRPr sz="2400">
              <a:solidFill>
                <a:schemeClr val="tx1"/>
              </a:solidFill>
            </a:endParaRPr>
          </a:p>
        </p:txBody>
      </p:sp>
      <p:sp>
        <p:nvSpPr>
          <p:cNvPr id="3" name="Content Placeholder 2">
            <a:extLst>
              <a:ext uri="{FF2B5EF4-FFF2-40B4-BE49-F238E27FC236}">
                <a16:creationId xmlns:a16="http://schemas.microsoft.com/office/drawing/2014/main" xmlns="" id="{E2CC998B-1840-6886-1667-C4FDBE052A18}"/>
              </a:ext>
            </a:extLst>
          </p:cNvPr>
          <p:cNvSpPr>
            <a:spLocks noGrp="1"/>
          </p:cNvSpPr>
          <p:nvPr>
            <p:ph sz="half" idx="1"/>
          </p:nvPr>
        </p:nvSpPr>
        <p:spPr>
          <a:xfrm>
            <a:off x="468313" y="1081088"/>
            <a:ext cx="8207375" cy="3232150"/>
          </a:xfrm>
        </p:spPr>
        <p:txBody>
          <a:bodyPr rtlCol="0">
            <a:noAutofit/>
          </a:bodyPr>
          <a:lstStyle/>
          <a:p>
            <a:pPr algn="just" defTabSz="457200">
              <a:lnSpc>
                <a:spcPct val="150000"/>
              </a:lnSpc>
              <a:spcAft>
                <a:spcPts val="0"/>
              </a:spcAft>
              <a:defRPr/>
            </a:pPr>
            <a:r>
              <a:rPr lang="en-ZA" sz="2000" b="1" dirty="0">
                <a:solidFill>
                  <a:prstClr val="black"/>
                </a:solidFill>
                <a:ea typeface="MS PGothic" charset="0"/>
              </a:rPr>
              <a:t>Jobs created through PRASA Infrastructure Programme</a:t>
            </a:r>
          </a:p>
          <a:p>
            <a:pPr algn="just" defTabSz="457200">
              <a:lnSpc>
                <a:spcPct val="150000"/>
              </a:lnSpc>
              <a:spcAft>
                <a:spcPts val="0"/>
              </a:spcAft>
              <a:defRPr/>
            </a:pPr>
            <a:endParaRPr lang="en-ZA" sz="800" b="1" dirty="0">
              <a:solidFill>
                <a:prstClr val="black"/>
              </a:solidFill>
              <a:ea typeface="MS PGothic" charset="0"/>
              <a:cs typeface="+mn-cs"/>
            </a:endParaRPr>
          </a:p>
          <a:p>
            <a:pPr marL="285750" indent="-285750" algn="just" defTabSz="457200">
              <a:lnSpc>
                <a:spcPct val="150000"/>
              </a:lnSpc>
              <a:spcAft>
                <a:spcPts val="0"/>
              </a:spcAft>
              <a:buFont typeface="Arial"/>
              <a:buChar char="•"/>
              <a:defRPr/>
            </a:pPr>
            <a:r>
              <a:rPr lang="en-ZA" sz="1600" dirty="0">
                <a:solidFill>
                  <a:prstClr val="black"/>
                </a:solidFill>
                <a:ea typeface="Calibri" panose="020F0502020204030204" pitchFamily="34" charset="0"/>
                <a:cs typeface="+mn-cs"/>
              </a:rPr>
              <a:t>1 154 jobs created through the Rolling Stock Renewal Programme - consisting of 414 women, 809 youth and 16 persons with disabilities.</a:t>
            </a:r>
          </a:p>
          <a:p>
            <a:pPr algn="just" defTabSz="457200">
              <a:lnSpc>
                <a:spcPct val="150000"/>
              </a:lnSpc>
              <a:spcAft>
                <a:spcPts val="0"/>
              </a:spcAft>
              <a:defRPr/>
            </a:pPr>
            <a:endParaRPr lang="en-ZA" sz="800" dirty="0">
              <a:solidFill>
                <a:prstClr val="black"/>
              </a:solidFill>
              <a:ea typeface="Calibri" panose="020F0502020204030204" pitchFamily="34" charset="0"/>
              <a:cs typeface="+mn-cs"/>
            </a:endParaRPr>
          </a:p>
          <a:p>
            <a:pPr marL="285750" indent="-285750" algn="just" defTabSz="457200">
              <a:lnSpc>
                <a:spcPct val="150000"/>
              </a:lnSpc>
              <a:spcAft>
                <a:spcPts val="0"/>
              </a:spcAft>
              <a:buFont typeface="Arial"/>
              <a:buChar char="•"/>
              <a:defRPr/>
            </a:pPr>
            <a:r>
              <a:rPr lang="en-ZA" sz="1600" dirty="0">
                <a:solidFill>
                  <a:prstClr val="black"/>
                </a:solidFill>
                <a:ea typeface="Calibri" panose="020F0502020204030204" pitchFamily="34" charset="0"/>
                <a:cs typeface="+mn-cs"/>
              </a:rPr>
              <a:t>Additional jobs also recorded through the signalling programme in Gauteng and Western Cape.</a:t>
            </a:r>
          </a:p>
          <a:p>
            <a:pPr algn="just" defTabSz="457200">
              <a:lnSpc>
                <a:spcPct val="150000"/>
              </a:lnSpc>
              <a:spcAft>
                <a:spcPts val="0"/>
              </a:spcAft>
              <a:defRPr/>
            </a:pPr>
            <a:endParaRPr lang="en-ZA" sz="800" dirty="0">
              <a:solidFill>
                <a:prstClr val="black"/>
              </a:solidFill>
              <a:ea typeface="Calibri" panose="020F0502020204030204" pitchFamily="34" charset="0"/>
              <a:cs typeface="+mn-cs"/>
            </a:endParaRPr>
          </a:p>
          <a:p>
            <a:pPr marL="285750" indent="-285750" algn="just" defTabSz="457200">
              <a:lnSpc>
                <a:spcPct val="150000"/>
              </a:lnSpc>
              <a:spcAft>
                <a:spcPts val="0"/>
              </a:spcAft>
              <a:buFont typeface="Arial"/>
              <a:buChar char="•"/>
              <a:defRPr/>
            </a:pPr>
            <a:r>
              <a:rPr lang="en-ZA" sz="1600" dirty="0">
                <a:solidFill>
                  <a:prstClr val="black"/>
                </a:solidFill>
                <a:ea typeface="Calibri" panose="020F0502020204030204" pitchFamily="34" charset="0"/>
                <a:cs typeface="+mn-cs"/>
              </a:rPr>
              <a:t>Adherence to COVID-19 restriction protocols resulted in PRASA contracting 370 platform marshals.</a:t>
            </a:r>
          </a:p>
        </p:txBody>
      </p:sp>
      <p:sp>
        <p:nvSpPr>
          <p:cNvPr id="65539" name="Slide Number Placeholder 8">
            <a:extLst>
              <a:ext uri="{FF2B5EF4-FFF2-40B4-BE49-F238E27FC236}">
                <a16:creationId xmlns:a16="http://schemas.microsoft.com/office/drawing/2014/main" xmlns="" id="{304D785C-6992-C90E-1E05-340769580C2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BCC87-FCD1-CD46-93B3-07DA9498E2EB}"/>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Director-General (Public Entity Oversight)</a:t>
            </a:r>
            <a:endParaRPr sz="2400">
              <a:solidFill>
                <a:schemeClr val="tx1"/>
              </a:solidFill>
            </a:endParaRPr>
          </a:p>
        </p:txBody>
      </p:sp>
      <p:sp>
        <p:nvSpPr>
          <p:cNvPr id="67586" name="Content Placeholder 2">
            <a:extLst>
              <a:ext uri="{FF2B5EF4-FFF2-40B4-BE49-F238E27FC236}">
                <a16:creationId xmlns:a16="http://schemas.microsoft.com/office/drawing/2014/main" xmlns="" id="{71143F32-A836-132F-F611-F86DFEE2507B}"/>
              </a:ext>
            </a:extLst>
          </p:cNvPr>
          <p:cNvSpPr>
            <a:spLocks noGrp="1"/>
          </p:cNvSpPr>
          <p:nvPr>
            <p:ph sz="half" idx="1"/>
          </p:nvPr>
        </p:nvSpPr>
        <p:spPr>
          <a:xfrm>
            <a:off x="468313" y="1181100"/>
            <a:ext cx="8207375" cy="2740025"/>
          </a:xfrm>
        </p:spPr>
        <p:txBody>
          <a:bodyPr/>
          <a:lstStyle/>
          <a:p>
            <a:pPr marL="342900" indent="-342900" algn="just" defTabSz="457200">
              <a:lnSpc>
                <a:spcPct val="130000"/>
              </a:lnSpc>
              <a:spcBef>
                <a:spcPct val="0"/>
              </a:spcBef>
              <a:buFont typeface="Arial" panose="020B0604020202020204" pitchFamily="34" charset="0"/>
              <a:buChar char="•"/>
            </a:pPr>
            <a:r>
              <a:rPr lang="en-ZA" altLang="en-US" b="1">
                <a:solidFill>
                  <a:srgbClr val="000000"/>
                </a:solidFill>
                <a:ea typeface="ＭＳ Ｐゴシック" panose="020B0600070205080204" pitchFamily="34" charset="-128"/>
              </a:rPr>
              <a:t>Passenger Rail Operations</a:t>
            </a:r>
            <a:r>
              <a:rPr lang="en-ZA" altLang="en-US">
                <a:solidFill>
                  <a:srgbClr val="000000"/>
                </a:solidFill>
                <a:ea typeface="ＭＳ Ｐゴシック" panose="020B0600070205080204" pitchFamily="34" charset="-128"/>
              </a:rPr>
              <a:t>: 16.69 million passenger rail trips recorded for the 2021/22 financial year.</a:t>
            </a:r>
          </a:p>
          <a:p>
            <a:pPr marL="342900" indent="-342900" algn="just" defTabSz="457200">
              <a:lnSpc>
                <a:spcPct val="130000"/>
              </a:lnSpc>
              <a:spcBef>
                <a:spcPct val="0"/>
              </a:spcBef>
              <a:buFont typeface="Arial" panose="020B0604020202020204" pitchFamily="34" charset="0"/>
              <a:buChar char="•"/>
            </a:pPr>
            <a:endParaRPr lang="en-ZA" altLang="en-US" sz="800">
              <a:solidFill>
                <a:srgbClr val="000000"/>
              </a:solidFill>
              <a:ea typeface="ＭＳ Ｐゴシック" panose="020B0600070205080204" pitchFamily="34" charset="-128"/>
            </a:endParaRPr>
          </a:p>
          <a:p>
            <a:pPr marL="342900" indent="-342900" algn="just" defTabSz="457200">
              <a:lnSpc>
                <a:spcPct val="130000"/>
              </a:lnSpc>
              <a:spcBef>
                <a:spcPct val="0"/>
              </a:spcBef>
              <a:buFont typeface="Arial" panose="020B0604020202020204" pitchFamily="34" charset="0"/>
              <a:buChar char="•"/>
            </a:pPr>
            <a:r>
              <a:rPr lang="en-ZA" altLang="en-US" b="1">
                <a:solidFill>
                  <a:srgbClr val="000000"/>
                </a:solidFill>
                <a:ea typeface="ＭＳ Ｐゴシック" panose="020B0600070205080204" pitchFamily="34" charset="-128"/>
              </a:rPr>
              <a:t>Rail Safety Occurrences: </a:t>
            </a:r>
            <a:r>
              <a:rPr lang="en-US" altLang="en-US">
                <a:solidFill>
                  <a:srgbClr val="000000"/>
                </a:solidFill>
                <a:ea typeface="ＭＳ Ｐゴシック" panose="020B0600070205080204" pitchFamily="34" charset="-128"/>
              </a:rPr>
              <a:t>247 safety occurrences reported for the </a:t>
            </a:r>
            <a:r>
              <a:rPr lang="en-ZA" altLang="en-US">
                <a:solidFill>
                  <a:srgbClr val="000000"/>
                </a:solidFill>
                <a:ea typeface="ＭＳ Ｐゴシック" panose="020B0600070205080204" pitchFamily="34" charset="-128"/>
              </a:rPr>
              <a:t>2021/22 financial year.</a:t>
            </a:r>
          </a:p>
          <a:p>
            <a:pPr marL="342900" indent="-342900" algn="just" defTabSz="457200">
              <a:lnSpc>
                <a:spcPct val="130000"/>
              </a:lnSpc>
              <a:spcBef>
                <a:spcPct val="0"/>
              </a:spcBef>
              <a:buFont typeface="Arial" panose="020B0604020202020204" pitchFamily="34" charset="0"/>
              <a:buChar char="•"/>
            </a:pPr>
            <a:endParaRPr lang="en-US" altLang="en-US" sz="800">
              <a:solidFill>
                <a:srgbClr val="000000"/>
              </a:solidFill>
              <a:ea typeface="ＭＳ Ｐゴシック" panose="020B0600070205080204" pitchFamily="34" charset="-128"/>
            </a:endParaRPr>
          </a:p>
          <a:p>
            <a:pPr marL="342900" indent="-342900" algn="just" defTabSz="457200">
              <a:lnSpc>
                <a:spcPct val="130000"/>
              </a:lnSpc>
              <a:spcBef>
                <a:spcPct val="0"/>
              </a:spcBef>
              <a:buFont typeface="Arial" panose="020B0604020202020204" pitchFamily="34" charset="0"/>
              <a:buChar char="•"/>
            </a:pPr>
            <a:r>
              <a:rPr lang="en-ZA" altLang="en-US" b="1">
                <a:solidFill>
                  <a:srgbClr val="000000"/>
                </a:solidFill>
                <a:ea typeface="ＭＳ Ｐゴシック" panose="020B0600070205080204" pitchFamily="34" charset="-128"/>
              </a:rPr>
              <a:t>Rail Security Occurrences: </a:t>
            </a:r>
            <a:r>
              <a:rPr lang="en-ZA" altLang="en-US">
                <a:solidFill>
                  <a:srgbClr val="000000"/>
                </a:solidFill>
                <a:ea typeface="ＭＳ Ｐゴシック" panose="020B0600070205080204" pitchFamily="34" charset="-128"/>
              </a:rPr>
              <a:t>1 705 occurrences reported for the 2021/22 financial year.</a:t>
            </a:r>
          </a:p>
        </p:txBody>
      </p:sp>
      <p:sp>
        <p:nvSpPr>
          <p:cNvPr id="67587" name="Slide Number Placeholder 8">
            <a:extLst>
              <a:ext uri="{FF2B5EF4-FFF2-40B4-BE49-F238E27FC236}">
                <a16:creationId xmlns:a16="http://schemas.microsoft.com/office/drawing/2014/main" xmlns="" id="{33668B43-661D-9DCB-FE2B-EA6F9771BB72}"/>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99620-BB07-B303-65F8-31E3B9D40238}"/>
              </a:ext>
            </a:extLst>
          </p:cNvPr>
          <p:cNvSpPr>
            <a:spLocks noGrp="1"/>
          </p:cNvSpPr>
          <p:nvPr>
            <p:ph type="title"/>
          </p:nvPr>
        </p:nvSpPr>
        <p:spPr>
          <a:xfrm>
            <a:off x="457200" y="82550"/>
            <a:ext cx="8229600" cy="500063"/>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Chief Operations Officer</a:t>
            </a:r>
            <a:endParaRPr sz="2400">
              <a:solidFill>
                <a:schemeClr val="tx1"/>
              </a:solidFill>
            </a:endParaRPr>
          </a:p>
        </p:txBody>
      </p:sp>
      <p:sp>
        <p:nvSpPr>
          <p:cNvPr id="3" name="Content Placeholder 2">
            <a:extLst>
              <a:ext uri="{FF2B5EF4-FFF2-40B4-BE49-F238E27FC236}">
                <a16:creationId xmlns:a16="http://schemas.microsoft.com/office/drawing/2014/main" xmlns="" id="{48B2CF23-5257-8DB9-A509-C94C34A6C746}"/>
              </a:ext>
            </a:extLst>
          </p:cNvPr>
          <p:cNvSpPr>
            <a:spLocks noGrp="1"/>
          </p:cNvSpPr>
          <p:nvPr>
            <p:ph sz="half" idx="1"/>
          </p:nvPr>
        </p:nvSpPr>
        <p:spPr>
          <a:xfrm>
            <a:off x="468313" y="698500"/>
            <a:ext cx="8207375" cy="5437188"/>
          </a:xfrm>
        </p:spPr>
        <p:txBody>
          <a:bodyPr>
            <a:noAutofit/>
          </a:bodyPr>
          <a:lstStyle/>
          <a:p>
            <a:pPr defTabSz="457200" eaLnBrk="1" hangingPunct="1">
              <a:lnSpc>
                <a:spcPct val="150000"/>
              </a:lnSpc>
            </a:pPr>
            <a:r>
              <a:rPr lang="en-ZA" altLang="en-US" sz="2000" b="1">
                <a:solidFill>
                  <a:srgbClr val="000000"/>
                </a:solidFill>
                <a:ea typeface="ＭＳ Ｐゴシック" panose="020B0600070205080204" pitchFamily="34" charset="-128"/>
              </a:rPr>
              <a:t>Filling of Vacant Positions</a:t>
            </a:r>
            <a:endParaRPr lang="en-ZA" altLang="en-US" sz="2000">
              <a:solidFill>
                <a:srgbClr val="000000"/>
              </a:solidFill>
              <a:ea typeface="ＭＳ Ｐゴシック" panose="020B0600070205080204" pitchFamily="34" charset="-128"/>
            </a:endParaRPr>
          </a:p>
          <a:p>
            <a:pPr defTabSz="457200" eaLnBrk="1" hangingPunct="1">
              <a:lnSpc>
                <a:spcPct val="150000"/>
              </a:lnSpc>
            </a:pPr>
            <a:endParaRPr lang="en-ZA" altLang="en-US" sz="800">
              <a:solidFill>
                <a:srgbClr val="000000"/>
              </a:solidFill>
              <a:ea typeface="ＭＳ Ｐゴシック" panose="020B0600070205080204" pitchFamily="34" charset="-128"/>
            </a:endParaRPr>
          </a:p>
          <a:p>
            <a:pPr defTabSz="457200" eaLnBrk="1" hangingPunct="1">
              <a:lnSpc>
                <a:spcPct val="150000"/>
              </a:lnSpc>
              <a:buFont typeface="Arial" panose="020B0604020202020204" pitchFamily="34" charset="0"/>
              <a:buChar char="•"/>
            </a:pPr>
            <a:r>
              <a:rPr lang="en-ZA" altLang="en-US" sz="1700">
                <a:solidFill>
                  <a:srgbClr val="000000"/>
                </a:solidFill>
                <a:ea typeface="ＭＳ Ｐゴシック" panose="020B0600070205080204" pitchFamily="34" charset="-128"/>
              </a:rPr>
              <a:t>61 vacant positions filled – consisting of 36 males, 25 females, 07 youth.</a:t>
            </a:r>
          </a:p>
          <a:p>
            <a:pPr defTabSz="457200" eaLnBrk="1" hangingPunct="1">
              <a:lnSpc>
                <a:spcPct val="150000"/>
              </a:lnSpc>
              <a:buFont typeface="Arial" panose="020B0604020202020204" pitchFamily="34" charset="0"/>
              <a:buChar char="•"/>
            </a:pPr>
            <a:r>
              <a:rPr lang="en-ZA" altLang="en-US" sz="1700">
                <a:solidFill>
                  <a:srgbClr val="000000"/>
                </a:solidFill>
                <a:ea typeface="ＭＳ Ｐゴシック" panose="020B0600070205080204" pitchFamily="34" charset="-128"/>
              </a:rPr>
              <a:t>Vacancy rate as at 31 March 2022 was 24.31%.</a:t>
            </a:r>
          </a:p>
          <a:p>
            <a:pPr defTabSz="457200" eaLnBrk="1" hangingPunct="1">
              <a:lnSpc>
                <a:spcPct val="150000"/>
              </a:lnSpc>
              <a:buFont typeface="Arial" panose="020B0604020202020204" pitchFamily="34" charset="0"/>
              <a:buChar char="•"/>
            </a:pPr>
            <a:endParaRPr lang="en-US" altLang="en-US" sz="800" b="1">
              <a:solidFill>
                <a:srgbClr val="000000"/>
              </a:solidFill>
              <a:ea typeface="ＭＳ Ｐゴシック" panose="020B0600070205080204" pitchFamily="34" charset="-128"/>
            </a:endParaRPr>
          </a:p>
          <a:p>
            <a:pPr algn="just" defTabSz="457200" eaLnBrk="1" hangingPunct="1">
              <a:lnSpc>
                <a:spcPct val="150000"/>
              </a:lnSpc>
              <a:spcBef>
                <a:spcPct val="0"/>
              </a:spcBef>
            </a:pPr>
            <a:r>
              <a:rPr lang="en-ZA" altLang="en-US" sz="2000" b="1">
                <a:solidFill>
                  <a:srgbClr val="000000"/>
                </a:solidFill>
                <a:ea typeface="ＭＳ Ｐゴシック" panose="020B0600070205080204" pitchFamily="34" charset="-128"/>
              </a:rPr>
              <a:t>Training Interventions</a:t>
            </a:r>
          </a:p>
          <a:p>
            <a:pPr algn="just" defTabSz="457200" eaLnBrk="1" hangingPunct="1">
              <a:lnSpc>
                <a:spcPct val="150000"/>
              </a:lnSpc>
              <a:spcBef>
                <a:spcPct val="0"/>
              </a:spcBef>
            </a:pPr>
            <a:endParaRPr lang="en-ZA" altLang="en-US" sz="800" b="1">
              <a:solidFill>
                <a:srgbClr val="000000"/>
              </a:solidFill>
              <a:ea typeface="ＭＳ Ｐゴシック" panose="020B0600070205080204" pitchFamily="34" charset="-128"/>
            </a:endParaRPr>
          </a:p>
          <a:p>
            <a:pPr algn="just" defTabSz="457200" eaLnBrk="1" hangingPunct="1">
              <a:lnSpc>
                <a:spcPct val="150000"/>
              </a:lnSpc>
              <a:spcBef>
                <a:spcPct val="0"/>
              </a:spcBef>
              <a:buFont typeface="Arial" panose="020B0604020202020204" pitchFamily="34" charset="0"/>
              <a:buChar char="•"/>
            </a:pPr>
            <a:r>
              <a:rPr lang="en-ZA" altLang="en-US" sz="1700">
                <a:solidFill>
                  <a:srgbClr val="000000"/>
                </a:solidFill>
                <a:ea typeface="ＭＳ Ｐゴシック" panose="020B0600070205080204" pitchFamily="34" charset="-128"/>
              </a:rPr>
              <a:t>471 training interventions coordinated with a head count of 219 officials.</a:t>
            </a:r>
          </a:p>
          <a:p>
            <a:pPr algn="just" defTabSz="457200" eaLnBrk="1" hangingPunct="1">
              <a:lnSpc>
                <a:spcPct val="150000"/>
              </a:lnSpc>
              <a:spcBef>
                <a:spcPct val="0"/>
              </a:spcBef>
              <a:buFont typeface="Arial" panose="020B0604020202020204" pitchFamily="34" charset="0"/>
              <a:buChar char="•"/>
            </a:pPr>
            <a:r>
              <a:rPr lang="en-ZA" altLang="en-US" sz="1700">
                <a:solidFill>
                  <a:srgbClr val="000000"/>
                </a:solidFill>
                <a:ea typeface="ＭＳ Ｐゴシック" panose="020B0600070205080204" pitchFamily="34" charset="-128"/>
              </a:rPr>
              <a:t>Beneficiaries of the training interventions included 82 males, 171 females, 48 youth and 02 persons with disabilities. </a:t>
            </a:r>
          </a:p>
        </p:txBody>
      </p:sp>
      <p:sp>
        <p:nvSpPr>
          <p:cNvPr id="69635" name="Slide Number Placeholder 8">
            <a:extLst>
              <a:ext uri="{FF2B5EF4-FFF2-40B4-BE49-F238E27FC236}">
                <a16:creationId xmlns:a16="http://schemas.microsoft.com/office/drawing/2014/main" xmlns="" id="{0F38C738-6D40-F94F-ADBA-E244C10B1BF7}"/>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DBA1F-8DDA-C022-D21A-C41B5168835D}"/>
              </a:ext>
            </a:extLst>
          </p:cNvPr>
          <p:cNvSpPr>
            <a:spLocks noGrp="1"/>
          </p:cNvSpPr>
          <p:nvPr>
            <p:ph type="title"/>
          </p:nvPr>
        </p:nvSpPr>
        <p:spPr>
          <a:xfrm>
            <a:off x="457200" y="82550"/>
            <a:ext cx="8229600" cy="500063"/>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Chief Operations Officer</a:t>
            </a:r>
            <a:endParaRPr sz="2400">
              <a:solidFill>
                <a:schemeClr val="tx1"/>
              </a:solidFill>
            </a:endParaRPr>
          </a:p>
        </p:txBody>
      </p:sp>
      <p:sp>
        <p:nvSpPr>
          <p:cNvPr id="71682" name="Content Placeholder 2">
            <a:extLst>
              <a:ext uri="{FF2B5EF4-FFF2-40B4-BE49-F238E27FC236}">
                <a16:creationId xmlns:a16="http://schemas.microsoft.com/office/drawing/2014/main" xmlns="" id="{B7DADB48-A0A3-845D-F735-9717CB59ADD6}"/>
              </a:ext>
            </a:extLst>
          </p:cNvPr>
          <p:cNvSpPr>
            <a:spLocks noGrp="1"/>
          </p:cNvSpPr>
          <p:nvPr>
            <p:ph sz="half" idx="1"/>
          </p:nvPr>
        </p:nvSpPr>
        <p:spPr>
          <a:xfrm>
            <a:off x="468313" y="698500"/>
            <a:ext cx="8207375" cy="3656013"/>
          </a:xfrm>
        </p:spPr>
        <p:txBody>
          <a:bodyPr/>
          <a:lstStyle/>
          <a:p>
            <a:pPr algn="just" defTabSz="457200" eaLnBrk="1" hangingPunct="1">
              <a:lnSpc>
                <a:spcPct val="160000"/>
              </a:lnSpc>
              <a:spcBef>
                <a:spcPct val="0"/>
              </a:spcBef>
            </a:pPr>
            <a:r>
              <a:rPr lang="en-ZA" altLang="en-US" sz="2000" b="1">
                <a:solidFill>
                  <a:srgbClr val="000000"/>
                </a:solidFill>
                <a:ea typeface="ＭＳ Ｐゴシック" panose="020B0600070205080204" pitchFamily="34" charset="-128"/>
              </a:rPr>
              <a:t>Management of Bursaries</a:t>
            </a:r>
            <a:endParaRPr lang="en-ZA" altLang="en-US" sz="2000">
              <a:solidFill>
                <a:srgbClr val="000000"/>
              </a:solidFill>
              <a:ea typeface="ＭＳ Ｐゴシック" panose="020B0600070205080204" pitchFamily="34" charset="-128"/>
            </a:endParaRPr>
          </a:p>
          <a:p>
            <a:pPr algn="just" defTabSz="457200" eaLnBrk="1" hangingPunct="1">
              <a:lnSpc>
                <a:spcPct val="160000"/>
              </a:lnSpc>
              <a:spcBef>
                <a:spcPct val="0"/>
              </a:spcBef>
            </a:pPr>
            <a:endParaRPr lang="en-ZA" altLang="en-US" sz="800">
              <a:solidFill>
                <a:srgbClr val="000000"/>
              </a:solidFill>
              <a:ea typeface="ＭＳ Ｐゴシック" panose="020B0600070205080204" pitchFamily="34" charset="-128"/>
            </a:endParaRPr>
          </a:p>
          <a:p>
            <a:pPr algn="just" defTabSz="457200" eaLnBrk="1" hangingPunct="1">
              <a:lnSpc>
                <a:spcPct val="160000"/>
              </a:lnSpc>
              <a:spcBef>
                <a:spcPct val="0"/>
              </a:spcBef>
              <a:buFont typeface="Arial" panose="020B0604020202020204" pitchFamily="34" charset="0"/>
              <a:buChar char="•"/>
            </a:pPr>
            <a:r>
              <a:rPr lang="en-ZA" altLang="en-US" sz="2000">
                <a:solidFill>
                  <a:srgbClr val="000000"/>
                </a:solidFill>
                <a:ea typeface="ＭＳ Ｐゴシック" panose="020B0600070205080204" pitchFamily="34" charset="-128"/>
              </a:rPr>
              <a:t>174 bursaries managed</a:t>
            </a:r>
          </a:p>
          <a:p>
            <a:pPr algn="just" defTabSz="457200" eaLnBrk="1" hangingPunct="1">
              <a:lnSpc>
                <a:spcPct val="160000"/>
              </a:lnSpc>
              <a:spcBef>
                <a:spcPct val="0"/>
              </a:spcBef>
            </a:pPr>
            <a:endParaRPr lang="en-ZA" altLang="en-US" sz="800">
              <a:solidFill>
                <a:srgbClr val="000000"/>
              </a:solidFill>
              <a:ea typeface="ＭＳ Ｐゴシック" panose="020B0600070205080204" pitchFamily="34" charset="-128"/>
            </a:endParaRPr>
          </a:p>
          <a:p>
            <a:pPr marL="742950" lvl="1" indent="-285750" algn="just" defTabSz="457200" eaLnBrk="1" hangingPunct="1">
              <a:lnSpc>
                <a:spcPct val="16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45 new bursaries were awarded during the 2021/22 financial year.</a:t>
            </a:r>
          </a:p>
          <a:p>
            <a:pPr marL="742950" lvl="1" indent="-285750" algn="just" defTabSz="457200" eaLnBrk="1" hangingPunct="1">
              <a:lnSpc>
                <a:spcPct val="16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Of the 174 beneficiaries, 106 are females and 68 are males. </a:t>
            </a:r>
          </a:p>
          <a:p>
            <a:pPr marL="742950" lvl="1" indent="-285750" algn="just" defTabSz="457200" eaLnBrk="1" hangingPunct="1">
              <a:lnSpc>
                <a:spcPct val="16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With regard to racial classification, beneficiaries include 171 Africans, two (2) Indians, and one (1) White Person.</a:t>
            </a:r>
          </a:p>
          <a:p>
            <a:pPr marL="742950" lvl="1" indent="-285750" algn="just" defTabSz="457200" eaLnBrk="1" hangingPunct="1">
              <a:lnSpc>
                <a:spcPct val="16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One (1) person with a disability is also a beneficiary.</a:t>
            </a:r>
          </a:p>
          <a:p>
            <a:pPr defTabSz="457200" eaLnBrk="1" hangingPunct="1">
              <a:lnSpc>
                <a:spcPct val="150000"/>
              </a:lnSpc>
              <a:buFont typeface="Arial" panose="020B0604020202020204" pitchFamily="34" charset="0"/>
              <a:buChar char="•"/>
            </a:pPr>
            <a:endParaRPr lang="en-ZA" altLang="en-US">
              <a:solidFill>
                <a:schemeClr val="tx1"/>
              </a:solidFill>
              <a:ea typeface="ＭＳ Ｐゴシック" panose="020B0600070205080204" pitchFamily="34" charset="-128"/>
            </a:endParaRPr>
          </a:p>
        </p:txBody>
      </p:sp>
      <p:sp>
        <p:nvSpPr>
          <p:cNvPr id="71683" name="Slide Number Placeholder 8">
            <a:extLst>
              <a:ext uri="{FF2B5EF4-FFF2-40B4-BE49-F238E27FC236}">
                <a16:creationId xmlns:a16="http://schemas.microsoft.com/office/drawing/2014/main" xmlns="" id="{C07250A4-BE13-416A-A13D-1EE170F13CF5}"/>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AA0BE-17AD-4180-5171-AB2FBFDE5270}"/>
              </a:ext>
            </a:extLst>
          </p:cNvPr>
          <p:cNvSpPr>
            <a:spLocks noGrp="1"/>
          </p:cNvSpPr>
          <p:nvPr>
            <p:ph type="title"/>
          </p:nvPr>
        </p:nvSpPr>
        <p:spPr>
          <a:xfrm>
            <a:off x="457200" y="274638"/>
            <a:ext cx="8229600" cy="561975"/>
          </a:xfrm>
        </p:spPr>
        <p:txBody>
          <a:bodyPr>
            <a:noAutofit/>
          </a:bodyPr>
          <a:lstStyle/>
          <a:p>
            <a:pPr fontAlgn="auto">
              <a:spcAft>
                <a:spcPts val="0"/>
              </a:spcAft>
              <a:defRPr/>
            </a:pPr>
            <a:r>
              <a:rPr altLang="en-US" sz="3200" b="1">
                <a:solidFill>
                  <a:prstClr val="black"/>
                </a:solidFill>
                <a:latin typeface="Arial" panose="020B0604020202020204" pitchFamily="34" charset="0"/>
                <a:ea typeface="MS PGothic" panose="020B0600070205080204" pitchFamily="34" charset="-128"/>
              </a:rPr>
              <a:t>Contents</a:t>
            </a:r>
            <a:endParaRPr sz="2800"/>
          </a:p>
        </p:txBody>
      </p:sp>
      <p:sp>
        <p:nvSpPr>
          <p:cNvPr id="3" name="Content Placeholder 2">
            <a:extLst>
              <a:ext uri="{FF2B5EF4-FFF2-40B4-BE49-F238E27FC236}">
                <a16:creationId xmlns:a16="http://schemas.microsoft.com/office/drawing/2014/main" xmlns="" id="{A9FD1EB3-56E4-D618-E05B-E8DFD758FE19}"/>
              </a:ext>
            </a:extLst>
          </p:cNvPr>
          <p:cNvSpPr>
            <a:spLocks noGrp="1"/>
          </p:cNvSpPr>
          <p:nvPr>
            <p:ph sz="half" idx="1"/>
          </p:nvPr>
        </p:nvSpPr>
        <p:spPr>
          <a:xfrm>
            <a:off x="457200" y="741363"/>
            <a:ext cx="8208963" cy="5138737"/>
          </a:xfrm>
        </p:spPr>
        <p:txBody>
          <a:bodyPr>
            <a:noAutofit/>
          </a:bodyPr>
          <a:lstStyle/>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Annual Performance Overview</a:t>
            </a:r>
          </a:p>
          <a:p>
            <a:pPr marL="342900" indent="-342900" algn="just" defTabSz="457200" eaLnBrk="1" hangingPunct="1">
              <a:lnSpc>
                <a:spcPct val="150000"/>
              </a:lnSpc>
              <a:spcBef>
                <a:spcPct val="0"/>
              </a:spcBef>
            </a:pPr>
            <a:r>
              <a:rPr lang="en-ZA" altLang="en-US" sz="1600">
                <a:solidFill>
                  <a:srgbClr val="000000"/>
                </a:solidFill>
                <a:ea typeface="ＭＳ Ｐゴシック" panose="020B0600070205080204" pitchFamily="34" charset="-128"/>
              </a:rPr>
              <a:t>	- Summary of Organisational Performance</a:t>
            </a:r>
          </a:p>
          <a:p>
            <a:pPr marL="342900" indent="-342900" algn="just" defTabSz="457200" eaLnBrk="1" hangingPunct="1">
              <a:lnSpc>
                <a:spcPct val="150000"/>
              </a:lnSpc>
              <a:spcBef>
                <a:spcPct val="0"/>
              </a:spcBef>
            </a:pPr>
            <a:r>
              <a:rPr lang="en-ZA" altLang="en-US" sz="1600">
                <a:solidFill>
                  <a:srgbClr val="000000"/>
                </a:solidFill>
                <a:ea typeface="ＭＳ Ｐゴシック" panose="020B0600070205080204" pitchFamily="34" charset="-128"/>
              </a:rPr>
              <a:t>	- Summary of Organisational Performance</a:t>
            </a:r>
          </a:p>
          <a:p>
            <a:pPr marL="342900" indent="-342900" algn="just" defTabSz="457200" eaLnBrk="1" hangingPunct="1">
              <a:lnSpc>
                <a:spcPct val="150000"/>
              </a:lnSpc>
              <a:spcBef>
                <a:spcPct val="0"/>
              </a:spcBef>
            </a:pPr>
            <a:r>
              <a:rPr lang="en-ZA" altLang="en-US" sz="1600">
                <a:solidFill>
                  <a:srgbClr val="000000"/>
                </a:solidFill>
                <a:ea typeface="ＭＳ Ｐゴシック" panose="020B0600070205080204" pitchFamily="34" charset="-128"/>
              </a:rPr>
              <a:t>	- Annual Analysis Per Programme</a:t>
            </a:r>
          </a:p>
          <a:p>
            <a:pPr marL="342900" indent="-342900" algn="just" defTabSz="457200" eaLnBrk="1" hangingPunct="1">
              <a:lnSpc>
                <a:spcPct val="150000"/>
              </a:lnSpc>
              <a:spcBef>
                <a:spcPct val="0"/>
              </a:spcBef>
            </a:pPr>
            <a:r>
              <a:rPr lang="en-ZA" altLang="en-US" sz="1600">
                <a:solidFill>
                  <a:srgbClr val="000000"/>
                </a:solidFill>
                <a:ea typeface="ＭＳ Ｐゴシック" panose="020B0600070205080204" pitchFamily="34" charset="-128"/>
              </a:rPr>
              <a:t>	- Comparative Analysis: Quarter 0ne to Quarter Four</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Key Highlights For the Financial Year – Per Programme</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Selected Consolidated Indicators</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DoT Response to COVID-19 – Internal Interventions</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Performance of Conditional Grants</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Governance</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Human Resource Development Initiatives</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Overview of DoT Financial Results</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Summary of the Report of the Auditor-General of South Africa (AGSA)</a:t>
            </a:r>
          </a:p>
          <a:p>
            <a:pPr marL="342900" indent="-342900" algn="just" defTabSz="457200" eaLnBrk="1" hangingPunct="1">
              <a:lnSpc>
                <a:spcPct val="15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Summary of Driving Licence Card Account (DLCA) Performance</a:t>
            </a:r>
          </a:p>
        </p:txBody>
      </p:sp>
      <p:sp>
        <p:nvSpPr>
          <p:cNvPr id="36867" name="Slide Number Placeholder 8">
            <a:extLst>
              <a:ext uri="{FF2B5EF4-FFF2-40B4-BE49-F238E27FC236}">
                <a16:creationId xmlns:a16="http://schemas.microsoft.com/office/drawing/2014/main" xmlns="" id="{9D451F4E-E17B-F0BA-E5C3-6B2C4EF1F72A}"/>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3A6B5-CF46-9C06-2F40-AEC21BF5D929}"/>
              </a:ext>
            </a:extLst>
          </p:cNvPr>
          <p:cNvSpPr>
            <a:spLocks noGrp="1"/>
          </p:cNvSpPr>
          <p:nvPr>
            <p:ph type="title"/>
          </p:nvPr>
        </p:nvSpPr>
        <p:spPr>
          <a:xfrm>
            <a:off x="457200" y="82550"/>
            <a:ext cx="8229600" cy="500063"/>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Chief Operations Officer</a:t>
            </a:r>
            <a:endParaRPr sz="2400">
              <a:solidFill>
                <a:schemeClr val="tx1"/>
              </a:solidFill>
            </a:endParaRPr>
          </a:p>
        </p:txBody>
      </p:sp>
      <p:sp>
        <p:nvSpPr>
          <p:cNvPr id="3" name="Content Placeholder 2">
            <a:extLst>
              <a:ext uri="{FF2B5EF4-FFF2-40B4-BE49-F238E27FC236}">
                <a16:creationId xmlns:a16="http://schemas.microsoft.com/office/drawing/2014/main" xmlns="" id="{C153B88A-1A01-C843-431C-12B8F1B612B0}"/>
              </a:ext>
            </a:extLst>
          </p:cNvPr>
          <p:cNvSpPr>
            <a:spLocks noGrp="1"/>
          </p:cNvSpPr>
          <p:nvPr>
            <p:ph sz="half" idx="1"/>
          </p:nvPr>
        </p:nvSpPr>
        <p:spPr>
          <a:xfrm>
            <a:off x="468313" y="698500"/>
            <a:ext cx="8207375" cy="4346575"/>
          </a:xfrm>
        </p:spPr>
        <p:txBody>
          <a:bodyPr rtlCol="0">
            <a:noAutofit/>
          </a:bodyPr>
          <a:lstStyle/>
          <a:p>
            <a:pPr marL="57150" algn="just" defTabSz="457200" eaLnBrk="1" fontAlgn="auto" hangingPunct="1">
              <a:lnSpc>
                <a:spcPct val="160000"/>
              </a:lnSpc>
              <a:spcBef>
                <a:spcPts val="0"/>
              </a:spcBef>
              <a:spcAft>
                <a:spcPts val="0"/>
              </a:spcAft>
              <a:defRPr/>
            </a:pPr>
            <a:r>
              <a:rPr lang="en-ZA" sz="2000" b="1" dirty="0">
                <a:solidFill>
                  <a:prstClr val="black"/>
                </a:solidFill>
                <a:latin typeface="Arial"/>
                <a:ea typeface="Calibri"/>
                <a:cs typeface="+mn-cs"/>
              </a:rPr>
              <a:t>Management of contracted interns</a:t>
            </a:r>
            <a:endParaRPr lang="en-US" sz="2000" dirty="0">
              <a:solidFill>
                <a:prstClr val="black"/>
              </a:solidFill>
              <a:latin typeface="Calibri"/>
              <a:ea typeface="+mn-ea"/>
              <a:cs typeface="+mn-cs"/>
            </a:endParaRPr>
          </a:p>
          <a:p>
            <a:pPr marL="57150" algn="just" defTabSz="457200" eaLnBrk="1" fontAlgn="auto" hangingPunct="1">
              <a:lnSpc>
                <a:spcPct val="160000"/>
              </a:lnSpc>
              <a:spcBef>
                <a:spcPts val="0"/>
              </a:spcBef>
              <a:spcAft>
                <a:spcPts val="0"/>
              </a:spcAft>
              <a:defRPr/>
            </a:pPr>
            <a:endParaRPr lang="en-US" sz="800" dirty="0">
              <a:solidFill>
                <a:prstClr val="black"/>
              </a:solidFill>
              <a:latin typeface="Calibri"/>
              <a:ea typeface="+mn-ea"/>
              <a:cs typeface="+mn-cs"/>
            </a:endParaRPr>
          </a:p>
          <a:p>
            <a:pPr marL="342900" indent="-285750" algn="just" defTabSz="457200" eaLnBrk="1" fontAlgn="auto" hangingPunct="1">
              <a:lnSpc>
                <a:spcPct val="160000"/>
              </a:lnSpc>
              <a:spcBef>
                <a:spcPts val="0"/>
              </a:spcBef>
              <a:spcAft>
                <a:spcPts val="0"/>
              </a:spcAft>
              <a:buFont typeface="Arial"/>
              <a:buChar char="•"/>
              <a:defRPr/>
            </a:pPr>
            <a:r>
              <a:rPr lang="en-ZA" sz="1700" dirty="0">
                <a:solidFill>
                  <a:prstClr val="black"/>
                </a:solidFill>
                <a:latin typeface="Arial"/>
                <a:ea typeface="+mn-ea"/>
                <a:cs typeface="+mn-cs"/>
              </a:rPr>
              <a:t>A total of 68 Interns were appointed during the 2021/22 financial year.</a:t>
            </a:r>
            <a:endParaRPr lang="en-US" sz="1700" dirty="0">
              <a:solidFill>
                <a:prstClr val="black"/>
              </a:solidFill>
              <a:latin typeface="Calibri"/>
              <a:ea typeface="+mn-ea"/>
              <a:cs typeface="+mn-cs"/>
            </a:endParaRPr>
          </a:p>
          <a:p>
            <a:pPr marL="342900" indent="-285750" algn="just" defTabSz="457200" eaLnBrk="1" fontAlgn="auto" hangingPunct="1">
              <a:lnSpc>
                <a:spcPct val="160000"/>
              </a:lnSpc>
              <a:spcBef>
                <a:spcPts val="0"/>
              </a:spcBef>
              <a:spcAft>
                <a:spcPts val="0"/>
              </a:spcAft>
              <a:buFont typeface="Arial"/>
              <a:buChar char="•"/>
              <a:defRPr/>
            </a:pPr>
            <a:r>
              <a:rPr lang="en-ZA" sz="1700" dirty="0">
                <a:solidFill>
                  <a:prstClr val="black"/>
                </a:solidFill>
                <a:latin typeface="Arial"/>
                <a:ea typeface="+mn-ea"/>
                <a:cs typeface="+mn-cs"/>
              </a:rPr>
              <a:t>18 interns were placed at Public Transport and 44 within various DoT programmes. </a:t>
            </a:r>
          </a:p>
          <a:p>
            <a:pPr marL="342900" indent="-285750" algn="just" defTabSz="457200" eaLnBrk="1" fontAlgn="auto" hangingPunct="1">
              <a:lnSpc>
                <a:spcPct val="160000"/>
              </a:lnSpc>
              <a:spcBef>
                <a:spcPts val="0"/>
              </a:spcBef>
              <a:spcAft>
                <a:spcPts val="0"/>
              </a:spcAft>
              <a:buFont typeface="Arial"/>
              <a:buChar char="•"/>
              <a:defRPr/>
            </a:pPr>
            <a:r>
              <a:rPr lang="en-US" sz="1700" dirty="0">
                <a:solidFill>
                  <a:prstClr val="black"/>
                </a:solidFill>
                <a:latin typeface="Arial"/>
                <a:ea typeface="+mn-ea"/>
                <a:cs typeface="+mn-cs"/>
              </a:rPr>
              <a:t>Of the 68 interns appointed, 35 are males and 33 are females. </a:t>
            </a:r>
          </a:p>
          <a:p>
            <a:pPr marL="342900" indent="-285750" algn="just" defTabSz="457200" eaLnBrk="1" fontAlgn="auto" hangingPunct="1">
              <a:lnSpc>
                <a:spcPct val="160000"/>
              </a:lnSpc>
              <a:spcBef>
                <a:spcPts val="0"/>
              </a:spcBef>
              <a:spcAft>
                <a:spcPts val="0"/>
              </a:spcAft>
              <a:buFont typeface="Arial"/>
              <a:buChar char="•"/>
              <a:defRPr/>
            </a:pPr>
            <a:r>
              <a:rPr lang="en-US" sz="1700" dirty="0">
                <a:solidFill>
                  <a:prstClr val="black"/>
                </a:solidFill>
                <a:latin typeface="Arial"/>
                <a:ea typeface="+mn-ea"/>
                <a:cs typeface="+mn-cs"/>
              </a:rPr>
              <a:t>All interns appointed were African.</a:t>
            </a:r>
          </a:p>
          <a:p>
            <a:pPr marL="57150" algn="just" defTabSz="457200" eaLnBrk="1" fontAlgn="auto" hangingPunct="1">
              <a:lnSpc>
                <a:spcPct val="160000"/>
              </a:lnSpc>
              <a:spcBef>
                <a:spcPts val="0"/>
              </a:spcBef>
              <a:spcAft>
                <a:spcPts val="0"/>
              </a:spcAft>
              <a:defRPr/>
            </a:pPr>
            <a:endParaRPr lang="en-ZA" sz="800" dirty="0">
              <a:solidFill>
                <a:prstClr val="black"/>
              </a:solidFill>
              <a:latin typeface="Arial"/>
              <a:ea typeface="+mn-ea"/>
              <a:cs typeface="+mn-cs"/>
            </a:endParaRPr>
          </a:p>
          <a:p>
            <a:pPr marL="342900" indent="-285750" algn="just" defTabSz="457200" eaLnBrk="1" fontAlgn="auto" hangingPunct="1">
              <a:lnSpc>
                <a:spcPct val="160000"/>
              </a:lnSpc>
              <a:spcBef>
                <a:spcPts val="0"/>
              </a:spcBef>
              <a:spcAft>
                <a:spcPts val="0"/>
              </a:spcAft>
              <a:buFont typeface="Arial"/>
              <a:buChar char="•"/>
              <a:defRPr/>
            </a:pPr>
            <a:r>
              <a:rPr lang="en-ZA" sz="1700" dirty="0">
                <a:solidFill>
                  <a:prstClr val="black"/>
                </a:solidFill>
                <a:latin typeface="Arial"/>
                <a:ea typeface="+mn-ea"/>
                <a:cs typeface="+mn-cs"/>
              </a:rPr>
              <a:t>As at 30 March 2022, s</a:t>
            </a:r>
            <a:r>
              <a:rPr lang="en-US" sz="1700" dirty="0">
                <a:solidFill>
                  <a:prstClr val="black"/>
                </a:solidFill>
                <a:latin typeface="Arial"/>
                <a:ea typeface="+mn-ea"/>
                <a:cs typeface="+mn-cs"/>
              </a:rPr>
              <a:t>ix (06) interns had resigned to take up permanent employment elsewhere.</a:t>
            </a:r>
          </a:p>
        </p:txBody>
      </p:sp>
      <p:sp>
        <p:nvSpPr>
          <p:cNvPr id="73731" name="Slide Number Placeholder 8">
            <a:extLst>
              <a:ext uri="{FF2B5EF4-FFF2-40B4-BE49-F238E27FC236}">
                <a16:creationId xmlns:a16="http://schemas.microsoft.com/office/drawing/2014/main" xmlns="" id="{92782AF5-27DB-AA29-3743-57544371647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DFC4D-5FE8-40A9-70C3-CF65E25BAC47}"/>
              </a:ext>
            </a:extLst>
          </p:cNvPr>
          <p:cNvSpPr>
            <a:spLocks noGrp="1"/>
          </p:cNvSpPr>
          <p:nvPr>
            <p:ph type="title"/>
          </p:nvPr>
        </p:nvSpPr>
        <p:spPr>
          <a:xfrm>
            <a:off x="457200" y="82550"/>
            <a:ext cx="8229600" cy="500063"/>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Chief Operations Officer</a:t>
            </a:r>
            <a:endParaRPr sz="2400">
              <a:solidFill>
                <a:schemeClr val="tx1"/>
              </a:solidFill>
            </a:endParaRPr>
          </a:p>
        </p:txBody>
      </p:sp>
      <p:sp>
        <p:nvSpPr>
          <p:cNvPr id="3" name="Content Placeholder 2">
            <a:extLst>
              <a:ext uri="{FF2B5EF4-FFF2-40B4-BE49-F238E27FC236}">
                <a16:creationId xmlns:a16="http://schemas.microsoft.com/office/drawing/2014/main" xmlns="" id="{3EC0FBD1-99E3-83BA-FBDD-5EA3C706DBF9}"/>
              </a:ext>
            </a:extLst>
          </p:cNvPr>
          <p:cNvSpPr>
            <a:spLocks noGrp="1"/>
          </p:cNvSpPr>
          <p:nvPr>
            <p:ph sz="half" idx="1"/>
          </p:nvPr>
        </p:nvSpPr>
        <p:spPr>
          <a:xfrm>
            <a:off x="468313" y="698500"/>
            <a:ext cx="8207375" cy="3376613"/>
          </a:xfrm>
        </p:spPr>
        <p:txBody>
          <a:bodyPr rtlCol="0">
            <a:noAutofit/>
          </a:bodyPr>
          <a:lstStyle/>
          <a:p>
            <a:pPr algn="just" defTabSz="457200" eaLnBrk="1" fontAlgn="auto" hangingPunct="1">
              <a:lnSpc>
                <a:spcPct val="150000"/>
              </a:lnSpc>
              <a:spcBef>
                <a:spcPts val="0"/>
              </a:spcBef>
              <a:spcAft>
                <a:spcPts val="0"/>
              </a:spcAft>
              <a:defRPr/>
            </a:pPr>
            <a:r>
              <a:rPr lang="en-ZA" sz="2000" b="1" dirty="0">
                <a:solidFill>
                  <a:prstClr val="black"/>
                </a:solidFill>
                <a:latin typeface="Arial"/>
                <a:ea typeface="Calibri"/>
                <a:cs typeface="+mn-cs"/>
              </a:rPr>
              <a:t>Operations of Ethics committees</a:t>
            </a:r>
            <a:endParaRPr lang="en-ZA" sz="2000" dirty="0">
              <a:solidFill>
                <a:prstClr val="black"/>
              </a:solidFill>
              <a:latin typeface="Arial"/>
              <a:ea typeface="+mn-ea"/>
              <a:cs typeface="+mn-cs"/>
            </a:endParaRPr>
          </a:p>
          <a:p>
            <a:pPr algn="just" defTabSz="457200" eaLnBrk="1" fontAlgn="auto" hangingPunct="1">
              <a:lnSpc>
                <a:spcPct val="150000"/>
              </a:lnSpc>
              <a:spcBef>
                <a:spcPts val="0"/>
              </a:spcBef>
              <a:spcAft>
                <a:spcPts val="0"/>
              </a:spcAft>
              <a:defRPr/>
            </a:pPr>
            <a:endParaRPr lang="en-ZA" sz="800" dirty="0">
              <a:solidFill>
                <a:prstClr val="black"/>
              </a:solidFill>
              <a:latin typeface="Arial"/>
              <a:ea typeface="Calibri" panose="020F0502020204030204" pitchFamily="34" charset="0"/>
              <a:cs typeface="+mn-cs"/>
            </a:endParaRPr>
          </a:p>
          <a:p>
            <a:pPr marL="285750" indent="-285750" algn="just" defTabSz="457200" eaLnBrk="1" fontAlgn="auto" hangingPunct="1">
              <a:lnSpc>
                <a:spcPct val="150000"/>
              </a:lnSpc>
              <a:spcBef>
                <a:spcPts val="0"/>
              </a:spcBef>
              <a:spcAft>
                <a:spcPts val="0"/>
              </a:spcAft>
              <a:buFont typeface="Arial"/>
              <a:buChar char="•"/>
              <a:defRPr/>
            </a:pPr>
            <a:r>
              <a:rPr lang="en-US" dirty="0">
                <a:solidFill>
                  <a:prstClr val="black"/>
                </a:solidFill>
                <a:ea typeface="Calibri" panose="020F0502020204030204" pitchFamily="34" charset="0"/>
                <a:cs typeface="+mn-cs"/>
              </a:rPr>
              <a:t>Ethics Management Policy tabled at the Ethics Committee (March 2022).</a:t>
            </a:r>
          </a:p>
          <a:p>
            <a:pPr marL="285750" indent="-285750" algn="just" defTabSz="457200" eaLnBrk="1" fontAlgn="auto" hangingPunct="1">
              <a:lnSpc>
                <a:spcPct val="150000"/>
              </a:lnSpc>
              <a:spcBef>
                <a:spcPts val="0"/>
              </a:spcBef>
              <a:spcAft>
                <a:spcPts val="0"/>
              </a:spcAft>
              <a:buFont typeface="Arial"/>
              <a:buChar char="•"/>
              <a:defRPr/>
            </a:pPr>
            <a:r>
              <a:rPr lang="en-US" dirty="0">
                <a:solidFill>
                  <a:prstClr val="black"/>
                </a:solidFill>
                <a:latin typeface="Arial"/>
                <a:ea typeface="Calibri" panose="020F0502020204030204" pitchFamily="34" charset="0"/>
                <a:cs typeface="+mn-cs"/>
              </a:rPr>
              <a:t>E</a:t>
            </a:r>
            <a:r>
              <a:rPr lang="en-ZA" dirty="0">
                <a:solidFill>
                  <a:prstClr val="black"/>
                </a:solidFill>
                <a:latin typeface="Arial"/>
                <a:ea typeface="+mn-ea"/>
                <a:cs typeface="+mn-cs"/>
              </a:rPr>
              <a:t>thics risks identified during the period under review:</a:t>
            </a:r>
          </a:p>
          <a:p>
            <a:pPr algn="just" defTabSz="457200" eaLnBrk="1" fontAlgn="auto" hangingPunct="1">
              <a:lnSpc>
                <a:spcPct val="150000"/>
              </a:lnSpc>
              <a:spcBef>
                <a:spcPts val="0"/>
              </a:spcBef>
              <a:spcAft>
                <a:spcPts val="0"/>
              </a:spcAft>
              <a:defRPr/>
            </a:pPr>
            <a:endParaRPr lang="en-ZA" sz="800" dirty="0">
              <a:solidFill>
                <a:prstClr val="black"/>
              </a:solidFill>
              <a:latin typeface="Arial"/>
              <a:ea typeface="+mn-ea"/>
              <a:cs typeface="+mn-cs"/>
            </a:endParaRPr>
          </a:p>
          <a:p>
            <a:pPr marL="1085850" lvl="1" indent="-285750" algn="just" defTabSz="457200" eaLnBrk="1" fontAlgn="auto" hangingPunct="1">
              <a:lnSpc>
                <a:spcPct val="150000"/>
              </a:lnSpc>
              <a:spcBef>
                <a:spcPts val="0"/>
              </a:spcBef>
              <a:spcAft>
                <a:spcPts val="0"/>
              </a:spcAft>
              <a:buFontTx/>
              <a:buChar char="-"/>
              <a:defRPr/>
            </a:pPr>
            <a:r>
              <a:rPr lang="en-ZA" sz="1600" dirty="0">
                <a:solidFill>
                  <a:prstClr val="black"/>
                </a:solidFill>
                <a:latin typeface="Arial"/>
                <a:ea typeface="+mn-ea"/>
                <a:cs typeface="+mn-cs"/>
              </a:rPr>
              <a:t>General non-compliance with prescripts.</a:t>
            </a:r>
            <a:endParaRPr lang="en-US" sz="1600" dirty="0">
              <a:solidFill>
                <a:prstClr val="black"/>
              </a:solidFill>
              <a:latin typeface="Calibri"/>
              <a:ea typeface="+mn-ea"/>
              <a:cs typeface="+mn-cs"/>
            </a:endParaRPr>
          </a:p>
          <a:p>
            <a:pPr marL="1085850" lvl="1" indent="-285750" algn="just" defTabSz="457200" eaLnBrk="1" fontAlgn="auto" hangingPunct="1">
              <a:lnSpc>
                <a:spcPct val="150000"/>
              </a:lnSpc>
              <a:spcBef>
                <a:spcPts val="0"/>
              </a:spcBef>
              <a:spcAft>
                <a:spcPts val="0"/>
              </a:spcAft>
              <a:buFontTx/>
              <a:buChar char="-"/>
              <a:defRPr/>
            </a:pPr>
            <a:r>
              <a:rPr lang="en-ZA" sz="1600" dirty="0">
                <a:solidFill>
                  <a:prstClr val="black"/>
                </a:solidFill>
                <a:latin typeface="Arial"/>
                <a:ea typeface="+mn-ea"/>
                <a:cs typeface="+mn-cs"/>
              </a:rPr>
              <a:t>Perceived nepotism with respect to filling of vacancies.</a:t>
            </a:r>
          </a:p>
          <a:p>
            <a:pPr marL="1085850" lvl="1" indent="-285750" algn="just" defTabSz="457200" eaLnBrk="1" fontAlgn="auto" hangingPunct="1">
              <a:lnSpc>
                <a:spcPct val="150000"/>
              </a:lnSpc>
              <a:spcBef>
                <a:spcPts val="0"/>
              </a:spcBef>
              <a:spcAft>
                <a:spcPts val="0"/>
              </a:spcAft>
              <a:buFontTx/>
              <a:buChar char="-"/>
              <a:defRPr/>
            </a:pPr>
            <a:r>
              <a:rPr lang="en-ZA" sz="1600" dirty="0">
                <a:solidFill>
                  <a:prstClr val="black"/>
                </a:solidFill>
                <a:latin typeface="Arial"/>
                <a:ea typeface="+mn-ea"/>
                <a:cs typeface="+mn-cs"/>
              </a:rPr>
              <a:t>Non-submission of leave forms by the employees.</a:t>
            </a:r>
            <a:endParaRPr lang="en-US" sz="1600" dirty="0">
              <a:solidFill>
                <a:prstClr val="black"/>
              </a:solidFill>
              <a:latin typeface="Calibri"/>
              <a:ea typeface="+mn-ea"/>
              <a:cs typeface="+mn-cs"/>
            </a:endParaRPr>
          </a:p>
          <a:p>
            <a:pPr marL="1085850" lvl="1" indent="-285750" algn="just" defTabSz="457200" eaLnBrk="1" fontAlgn="auto" hangingPunct="1">
              <a:lnSpc>
                <a:spcPct val="150000"/>
              </a:lnSpc>
              <a:spcBef>
                <a:spcPts val="0"/>
              </a:spcBef>
              <a:spcAft>
                <a:spcPts val="0"/>
              </a:spcAft>
              <a:buFontTx/>
              <a:buChar char="-"/>
              <a:defRPr/>
            </a:pPr>
            <a:r>
              <a:rPr lang="en-ZA" sz="1600" dirty="0">
                <a:solidFill>
                  <a:prstClr val="black"/>
                </a:solidFill>
                <a:latin typeface="Arial"/>
                <a:ea typeface="Calibri"/>
                <a:cs typeface="+mn-cs"/>
              </a:rPr>
              <a:t>Abuse of rotational plans.</a:t>
            </a:r>
            <a:endParaRPr lang="en-ZA" sz="1600" b="1" dirty="0">
              <a:solidFill>
                <a:prstClr val="black"/>
              </a:solidFill>
              <a:ea typeface="Calibri" panose="020F0502020204030204" pitchFamily="34" charset="0"/>
              <a:cs typeface="+mn-cs"/>
            </a:endParaRPr>
          </a:p>
        </p:txBody>
      </p:sp>
      <p:sp>
        <p:nvSpPr>
          <p:cNvPr id="75779" name="Slide Number Placeholder 8">
            <a:extLst>
              <a:ext uri="{FF2B5EF4-FFF2-40B4-BE49-F238E27FC236}">
                <a16:creationId xmlns:a16="http://schemas.microsoft.com/office/drawing/2014/main" xmlns="" id="{4A78C796-6DCE-4020-D685-16091B139597}"/>
              </a:ext>
            </a:extLst>
          </p:cNvPr>
          <p:cNvSpPr>
            <a:spLocks noGrp="1"/>
          </p:cNvSpPr>
          <p:nvPr>
            <p:ph type="sldNum" sz="quarter" idx="10"/>
          </p:nvPr>
        </p:nvSpPr>
        <p:spPr bwMode="auto">
          <a:xfrm>
            <a:off x="8288338" y="6135688"/>
            <a:ext cx="4048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7BDC4-8328-AECA-5F34-F64DCD329CAE}"/>
              </a:ext>
            </a:extLst>
          </p:cNvPr>
          <p:cNvSpPr>
            <a:spLocks noGrp="1"/>
          </p:cNvSpPr>
          <p:nvPr>
            <p:ph type="title"/>
          </p:nvPr>
        </p:nvSpPr>
        <p:spPr>
          <a:xfrm>
            <a:off x="457200" y="82550"/>
            <a:ext cx="8229600" cy="500063"/>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Chief Financial Officer</a:t>
            </a:r>
            <a:endParaRPr sz="2400">
              <a:solidFill>
                <a:schemeClr val="tx1"/>
              </a:solidFill>
            </a:endParaRPr>
          </a:p>
        </p:txBody>
      </p:sp>
      <p:sp>
        <p:nvSpPr>
          <p:cNvPr id="3" name="Content Placeholder 2">
            <a:extLst>
              <a:ext uri="{FF2B5EF4-FFF2-40B4-BE49-F238E27FC236}">
                <a16:creationId xmlns:a16="http://schemas.microsoft.com/office/drawing/2014/main" xmlns="" id="{617B8A6C-19CB-BA1F-DA93-6BA8594E7944}"/>
              </a:ext>
            </a:extLst>
          </p:cNvPr>
          <p:cNvSpPr>
            <a:spLocks noGrp="1"/>
          </p:cNvSpPr>
          <p:nvPr>
            <p:ph sz="half" idx="1"/>
          </p:nvPr>
        </p:nvSpPr>
        <p:spPr>
          <a:xfrm>
            <a:off x="468313" y="731838"/>
            <a:ext cx="8207375" cy="4721225"/>
          </a:xfrm>
        </p:spPr>
        <p:txBody>
          <a:bodyPr rtlCol="0">
            <a:noAutofit/>
          </a:bodyPr>
          <a:lstStyle/>
          <a:p>
            <a:pPr algn="just" defTabSz="457200" eaLnBrk="1" fontAlgn="auto" hangingPunct="1">
              <a:lnSpc>
                <a:spcPct val="150000"/>
              </a:lnSpc>
              <a:spcBef>
                <a:spcPts val="0"/>
              </a:spcBef>
              <a:spcAft>
                <a:spcPts val="0"/>
              </a:spcAft>
              <a:defRPr/>
            </a:pPr>
            <a:r>
              <a:rPr lang="en-ZA" b="1" dirty="0">
                <a:solidFill>
                  <a:prstClr val="black"/>
                </a:solidFill>
                <a:ea typeface="MS PGothic" charset="0"/>
              </a:rPr>
              <a:t>Monitoring of Implementation of Action Plans to Address Audit Findings (2020/21)</a:t>
            </a:r>
          </a:p>
          <a:p>
            <a:pPr algn="just" defTabSz="457200" eaLnBrk="1" fontAlgn="auto" hangingPunct="1">
              <a:lnSpc>
                <a:spcPct val="150000"/>
              </a:lnSpc>
              <a:spcBef>
                <a:spcPts val="0"/>
              </a:spcBef>
              <a:spcAft>
                <a:spcPts val="0"/>
              </a:spcAft>
              <a:defRPr/>
            </a:pPr>
            <a:endParaRPr lang="en-ZA" sz="800" b="1" dirty="0">
              <a:solidFill>
                <a:prstClr val="black"/>
              </a:solidFill>
              <a:latin typeface="Arial"/>
              <a:ea typeface="MS PGothic" charset="0"/>
              <a:cs typeface="+mn-cs"/>
            </a:endParaRPr>
          </a:p>
          <a:p>
            <a:pPr algn="just" defTabSz="457200" eaLnBrk="1" fontAlgn="auto" hangingPunct="1">
              <a:lnSpc>
                <a:spcPct val="150000"/>
              </a:lnSpc>
              <a:spcBef>
                <a:spcPts val="0"/>
              </a:spcBef>
              <a:spcAft>
                <a:spcPts val="0"/>
              </a:spcAft>
              <a:defRPr/>
            </a:pPr>
            <a:r>
              <a:rPr lang="en-ZA" sz="1600" b="1" dirty="0">
                <a:solidFill>
                  <a:prstClr val="black"/>
                </a:solidFill>
                <a:latin typeface="Arial"/>
                <a:ea typeface="Calibri"/>
                <a:cs typeface="+mn-cs"/>
              </a:rPr>
              <a:t>Office of the Auditor-General of South Africa (AGSA) </a:t>
            </a:r>
            <a:endParaRPr lang="en-ZA" sz="1600" b="1" dirty="0">
              <a:solidFill>
                <a:prstClr val="black"/>
              </a:solidFill>
              <a:latin typeface="Arial"/>
              <a:ea typeface="MS PGothic" charset="0"/>
              <a:cs typeface="+mn-cs"/>
            </a:endParaRPr>
          </a:p>
          <a:p>
            <a:pPr algn="just" defTabSz="457200" eaLnBrk="1" fontAlgn="auto" hangingPunct="1">
              <a:lnSpc>
                <a:spcPct val="150000"/>
              </a:lnSpc>
              <a:spcBef>
                <a:spcPts val="0"/>
              </a:spcBef>
              <a:spcAft>
                <a:spcPts val="0"/>
              </a:spcAft>
              <a:defRPr/>
            </a:pPr>
            <a:endParaRPr lang="en-ZA" sz="800" b="1" dirty="0">
              <a:solidFill>
                <a:prstClr val="black"/>
              </a:solidFill>
              <a:latin typeface="Arial"/>
              <a:ea typeface="MS PGothic" charset="0"/>
              <a:cs typeface="+mn-cs"/>
            </a:endParaRPr>
          </a:p>
          <a:p>
            <a:pPr marL="285750"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latin typeface="Arial"/>
                <a:ea typeface="Calibri"/>
                <a:cs typeface="+mn-cs"/>
              </a:rPr>
              <a:t>25 findings reported. </a:t>
            </a:r>
          </a:p>
          <a:p>
            <a:pPr marL="285750"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latin typeface="Arial"/>
                <a:ea typeface="Calibri"/>
                <a:cs typeface="+mn-cs"/>
              </a:rPr>
              <a:t>As at March 2022, twenty (20) findings had been successfully resolved and five (5) were being given adequate attention. </a:t>
            </a:r>
          </a:p>
          <a:p>
            <a:pPr algn="just" defTabSz="457200" eaLnBrk="1" fontAlgn="auto" hangingPunct="1">
              <a:lnSpc>
                <a:spcPct val="150000"/>
              </a:lnSpc>
              <a:spcBef>
                <a:spcPts val="0"/>
              </a:spcBef>
              <a:spcAft>
                <a:spcPts val="0"/>
              </a:spcAft>
              <a:defRPr/>
            </a:pPr>
            <a:endParaRPr lang="en-ZA" sz="800" dirty="0">
              <a:solidFill>
                <a:prstClr val="black"/>
              </a:solidFill>
              <a:latin typeface="Arial"/>
              <a:ea typeface="Calibri"/>
              <a:cs typeface="+mn-cs"/>
            </a:endParaRPr>
          </a:p>
          <a:p>
            <a:pPr algn="just" defTabSz="457200" eaLnBrk="1" fontAlgn="auto" hangingPunct="1">
              <a:lnSpc>
                <a:spcPct val="150000"/>
              </a:lnSpc>
              <a:spcBef>
                <a:spcPts val="0"/>
              </a:spcBef>
              <a:spcAft>
                <a:spcPts val="0"/>
              </a:spcAft>
              <a:defRPr/>
            </a:pPr>
            <a:r>
              <a:rPr lang="en-ZA" sz="1600" b="1" dirty="0">
                <a:solidFill>
                  <a:prstClr val="black"/>
                </a:solidFill>
                <a:latin typeface="Arial"/>
                <a:ea typeface="Calibri"/>
                <a:cs typeface="+mn-cs"/>
              </a:rPr>
              <a:t>DoT Internal Audit</a:t>
            </a:r>
          </a:p>
          <a:p>
            <a:pPr algn="just" defTabSz="457200" eaLnBrk="1" fontAlgn="auto" hangingPunct="1">
              <a:lnSpc>
                <a:spcPct val="150000"/>
              </a:lnSpc>
              <a:spcBef>
                <a:spcPts val="0"/>
              </a:spcBef>
              <a:spcAft>
                <a:spcPts val="0"/>
              </a:spcAft>
              <a:defRPr/>
            </a:pPr>
            <a:endParaRPr lang="en-ZA" sz="800" b="1" dirty="0">
              <a:solidFill>
                <a:prstClr val="black"/>
              </a:solidFill>
              <a:latin typeface="Arial"/>
              <a:ea typeface="Calibri"/>
              <a:cs typeface="+mn-cs"/>
            </a:endParaRPr>
          </a:p>
          <a:p>
            <a:pPr marL="285750"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latin typeface="Arial"/>
                <a:ea typeface="Calibri"/>
                <a:cs typeface="+mn-cs"/>
              </a:rPr>
              <a:t>30 findings reported. </a:t>
            </a:r>
          </a:p>
          <a:p>
            <a:pPr marL="285750"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latin typeface="Arial"/>
                <a:ea typeface="Calibri"/>
                <a:cs typeface="+mn-cs"/>
              </a:rPr>
              <a:t>As at March 2022, twenty-four (24) findings had been successfully resolved and six (6) were being given adequate attention</a:t>
            </a:r>
            <a:r>
              <a:rPr lang="en-ZA" dirty="0">
                <a:solidFill>
                  <a:prstClr val="black"/>
                </a:solidFill>
                <a:latin typeface="Arial"/>
                <a:ea typeface="Calibri"/>
                <a:cs typeface="+mn-cs"/>
              </a:rPr>
              <a:t>.</a:t>
            </a:r>
          </a:p>
          <a:p>
            <a:pPr marL="342900" indent="-342900" algn="just" defTabSz="457200" eaLnBrk="1" fontAlgn="auto" hangingPunct="1">
              <a:lnSpc>
                <a:spcPct val="150000"/>
              </a:lnSpc>
              <a:spcBef>
                <a:spcPts val="0"/>
              </a:spcBef>
              <a:spcAft>
                <a:spcPts val="0"/>
              </a:spcAft>
              <a:buFont typeface="Arial"/>
              <a:buChar char="•"/>
              <a:defRPr/>
            </a:pPr>
            <a:endParaRPr lang="en-ZA" dirty="0">
              <a:solidFill>
                <a:prstClr val="black"/>
              </a:solidFill>
              <a:latin typeface="Arial"/>
              <a:ea typeface="Calibri"/>
              <a:cs typeface="+mn-cs"/>
            </a:endParaRPr>
          </a:p>
          <a:p>
            <a:pPr marL="342900" indent="-342900" algn="just" defTabSz="457200" eaLnBrk="1" fontAlgn="auto" hangingPunct="1">
              <a:lnSpc>
                <a:spcPct val="150000"/>
              </a:lnSpc>
              <a:spcBef>
                <a:spcPts val="0"/>
              </a:spcBef>
              <a:spcAft>
                <a:spcPts val="0"/>
              </a:spcAft>
              <a:buFont typeface="Arial"/>
              <a:buChar char="•"/>
              <a:defRPr/>
            </a:pPr>
            <a:endParaRPr lang="en-ZA" sz="2000" dirty="0">
              <a:solidFill>
                <a:prstClr val="black"/>
              </a:solidFill>
              <a:latin typeface="Arial"/>
              <a:ea typeface="Calibri"/>
              <a:cs typeface="+mn-cs"/>
            </a:endParaRPr>
          </a:p>
          <a:p>
            <a:pPr marL="457200" lvl="1" indent="0" algn="just" defTabSz="457200" eaLnBrk="1" fontAlgn="auto" hangingPunct="1">
              <a:lnSpc>
                <a:spcPct val="150000"/>
              </a:lnSpc>
              <a:spcAft>
                <a:spcPts val="0"/>
              </a:spcAft>
              <a:buFont typeface="Arial" panose="020B0604020202020204" pitchFamily="34" charset="0"/>
              <a:buNone/>
              <a:defRPr/>
            </a:pPr>
            <a:endParaRPr lang="en-ZA" sz="1600" dirty="0">
              <a:solidFill>
                <a:prstClr val="black"/>
              </a:solidFill>
              <a:latin typeface="Arial"/>
              <a:ea typeface="Calibri" panose="020F0502020204030204" pitchFamily="34" charset="0"/>
              <a:cs typeface="Arial"/>
            </a:endParaRPr>
          </a:p>
          <a:p>
            <a:pPr marL="285750" indent="-285750" eaLnBrk="1" fontAlgn="auto" hangingPunct="1">
              <a:lnSpc>
                <a:spcPct val="150000"/>
              </a:lnSpc>
              <a:spcAft>
                <a:spcPts val="0"/>
              </a:spcAft>
              <a:buFont typeface="Arial" panose="020B0604020202020204" pitchFamily="34" charset="0"/>
              <a:buChar char="•"/>
              <a:defRPr/>
            </a:pPr>
            <a:endParaRPr lang="en-ZA" dirty="0">
              <a:solidFill>
                <a:schemeClr val="tx1"/>
              </a:solidFill>
              <a:ea typeface="+mn-ea"/>
            </a:endParaRPr>
          </a:p>
        </p:txBody>
      </p:sp>
      <p:sp>
        <p:nvSpPr>
          <p:cNvPr id="77827" name="Slide Number Placeholder 8">
            <a:extLst>
              <a:ext uri="{FF2B5EF4-FFF2-40B4-BE49-F238E27FC236}">
                <a16:creationId xmlns:a16="http://schemas.microsoft.com/office/drawing/2014/main" xmlns="" id="{BAD8E5DD-EA0F-2A44-17CD-FF9167797E0C}"/>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C4C24-40F4-E7F8-12A3-4F1262BB37E7}"/>
              </a:ext>
            </a:extLst>
          </p:cNvPr>
          <p:cNvSpPr>
            <a:spLocks noGrp="1"/>
          </p:cNvSpPr>
          <p:nvPr>
            <p:ph type="title"/>
          </p:nvPr>
        </p:nvSpPr>
        <p:spPr>
          <a:xfrm>
            <a:off x="457200" y="82550"/>
            <a:ext cx="8229600" cy="500063"/>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Chief Financial Officer</a:t>
            </a:r>
            <a:endParaRPr sz="2400">
              <a:solidFill>
                <a:schemeClr val="tx1"/>
              </a:solidFill>
            </a:endParaRPr>
          </a:p>
        </p:txBody>
      </p:sp>
      <p:sp>
        <p:nvSpPr>
          <p:cNvPr id="3" name="Content Placeholder 2">
            <a:extLst>
              <a:ext uri="{FF2B5EF4-FFF2-40B4-BE49-F238E27FC236}">
                <a16:creationId xmlns:a16="http://schemas.microsoft.com/office/drawing/2014/main" xmlns="" id="{2C0675A1-FD31-3DCB-B07E-226A49B53052}"/>
              </a:ext>
            </a:extLst>
          </p:cNvPr>
          <p:cNvSpPr>
            <a:spLocks noGrp="1"/>
          </p:cNvSpPr>
          <p:nvPr>
            <p:ph sz="half" idx="1"/>
          </p:nvPr>
        </p:nvSpPr>
        <p:spPr>
          <a:xfrm>
            <a:off x="457200" y="773113"/>
            <a:ext cx="8208963" cy="3400425"/>
          </a:xfrm>
        </p:spPr>
        <p:txBody>
          <a:bodyPr rtlCol="0">
            <a:noAutofit/>
          </a:bodyPr>
          <a:lstStyle/>
          <a:p>
            <a:pPr algn="just" defTabSz="457200" eaLnBrk="1" fontAlgn="auto" hangingPunct="1">
              <a:lnSpc>
                <a:spcPct val="150000"/>
              </a:lnSpc>
              <a:spcBef>
                <a:spcPts val="0"/>
              </a:spcBef>
              <a:spcAft>
                <a:spcPts val="0"/>
              </a:spcAft>
              <a:defRPr/>
            </a:pPr>
            <a:r>
              <a:rPr lang="en-US" b="1" dirty="0">
                <a:solidFill>
                  <a:prstClr val="black"/>
                </a:solidFill>
                <a:ea typeface="Calibri"/>
              </a:rPr>
              <a:t>Reduction of cases of fruitless and wasteful expenditure</a:t>
            </a:r>
            <a:r>
              <a:rPr lang="en-ZA" dirty="0">
                <a:solidFill>
                  <a:prstClr val="black"/>
                </a:solidFill>
                <a:ea typeface="Arial"/>
              </a:rPr>
              <a:t>.</a:t>
            </a:r>
          </a:p>
          <a:p>
            <a:pPr algn="just" defTabSz="457200" eaLnBrk="1" fontAlgn="auto" hangingPunct="1">
              <a:lnSpc>
                <a:spcPct val="150000"/>
              </a:lnSpc>
              <a:spcBef>
                <a:spcPts val="0"/>
              </a:spcBef>
              <a:spcAft>
                <a:spcPts val="0"/>
              </a:spcAft>
              <a:defRPr/>
            </a:pPr>
            <a:endParaRPr lang="en-ZA" sz="800" dirty="0">
              <a:solidFill>
                <a:prstClr val="black"/>
              </a:solidFill>
              <a:ea typeface="Arial"/>
            </a:endParaRPr>
          </a:p>
          <a:p>
            <a:pPr marL="285750"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ea typeface="Calibri"/>
              </a:rPr>
              <a:t>Nine (9) new cases were reported in the 2021/22 financial year. Of the new cases, the following actions were taken:</a:t>
            </a:r>
          </a:p>
          <a:p>
            <a:pPr marL="457200" lvl="1" indent="0" algn="just" defTabSz="457200" eaLnBrk="1" fontAlgn="auto" hangingPunct="1">
              <a:lnSpc>
                <a:spcPct val="150000"/>
              </a:lnSpc>
              <a:spcBef>
                <a:spcPts val="0"/>
              </a:spcBef>
              <a:spcAft>
                <a:spcPts val="0"/>
              </a:spcAft>
              <a:buFont typeface="Arial" panose="020B0604020202020204" pitchFamily="34" charset="0"/>
              <a:buNone/>
              <a:defRPr/>
            </a:pPr>
            <a:endParaRPr lang="en-ZA" sz="800" dirty="0">
              <a:solidFill>
                <a:prstClr val="black"/>
              </a:solidFill>
              <a:ea typeface="Calibri"/>
            </a:endParaRPr>
          </a:p>
          <a:p>
            <a:pPr marL="742950" lvl="1"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ea typeface="Calibri"/>
              </a:rPr>
              <a:t>One (1) case was written off; and </a:t>
            </a:r>
          </a:p>
          <a:p>
            <a:pPr marL="742950" lvl="1"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ea typeface="Calibri"/>
              </a:rPr>
              <a:t>Eight (8) cases were transferred to debt. </a:t>
            </a:r>
          </a:p>
          <a:p>
            <a:pPr marL="457200" lvl="1" indent="0" algn="just" defTabSz="457200" eaLnBrk="1" fontAlgn="auto" hangingPunct="1">
              <a:lnSpc>
                <a:spcPct val="150000"/>
              </a:lnSpc>
              <a:spcBef>
                <a:spcPts val="0"/>
              </a:spcBef>
              <a:spcAft>
                <a:spcPts val="0"/>
              </a:spcAft>
              <a:buFont typeface="Arial" panose="020B0604020202020204" pitchFamily="34" charset="0"/>
              <a:buNone/>
              <a:defRPr/>
            </a:pPr>
            <a:endParaRPr lang="en-US" sz="800" dirty="0">
              <a:solidFill>
                <a:prstClr val="black"/>
              </a:solidFill>
              <a:latin typeface="Calibri"/>
              <a:ea typeface="Calibri"/>
              <a:cs typeface="Times New Roman"/>
            </a:endParaRPr>
          </a:p>
          <a:p>
            <a:pPr marL="342900" indent="-342900" algn="just" defTabSz="457200" eaLnBrk="1" fontAlgn="auto" hangingPunct="1">
              <a:lnSpc>
                <a:spcPct val="150000"/>
              </a:lnSpc>
              <a:spcBef>
                <a:spcPts val="0"/>
              </a:spcBef>
              <a:spcAft>
                <a:spcPts val="0"/>
              </a:spcAft>
              <a:buFont typeface="Arial"/>
              <a:buChar char="•"/>
              <a:defRPr/>
            </a:pPr>
            <a:r>
              <a:rPr lang="en-ZA" sz="1700" dirty="0">
                <a:solidFill>
                  <a:prstClr val="black"/>
                </a:solidFill>
                <a:ea typeface="Calibri"/>
              </a:rPr>
              <a:t>As at 31 March 2022, with a total value of fruitless and wasteful expenditure was R42 992.01.</a:t>
            </a:r>
            <a:endParaRPr lang="en-ZA" sz="2000" dirty="0">
              <a:solidFill>
                <a:prstClr val="black"/>
              </a:solidFill>
              <a:latin typeface="Arial"/>
              <a:ea typeface="Calibri"/>
              <a:cs typeface="+mn-cs"/>
            </a:endParaRPr>
          </a:p>
        </p:txBody>
      </p:sp>
      <p:sp>
        <p:nvSpPr>
          <p:cNvPr id="79875" name="Slide Number Placeholder 8">
            <a:extLst>
              <a:ext uri="{FF2B5EF4-FFF2-40B4-BE49-F238E27FC236}">
                <a16:creationId xmlns:a16="http://schemas.microsoft.com/office/drawing/2014/main" xmlns="" id="{F04C1392-0518-6F20-EE81-C17929B9E32C}"/>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4F900B-7698-D1AD-EBEC-2EF79CDC968A}"/>
              </a:ext>
            </a:extLst>
          </p:cNvPr>
          <p:cNvSpPr>
            <a:spLocks noGrp="1"/>
          </p:cNvSpPr>
          <p:nvPr>
            <p:ph type="title"/>
          </p:nvPr>
        </p:nvSpPr>
        <p:spPr>
          <a:xfrm>
            <a:off x="457200" y="82550"/>
            <a:ext cx="8229600" cy="500063"/>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Office of the Chief Financial Officer</a:t>
            </a:r>
            <a:endParaRPr sz="2400">
              <a:solidFill>
                <a:schemeClr val="tx1"/>
              </a:solidFill>
            </a:endParaRPr>
          </a:p>
        </p:txBody>
      </p:sp>
      <p:sp>
        <p:nvSpPr>
          <p:cNvPr id="3" name="Content Placeholder 2">
            <a:extLst>
              <a:ext uri="{FF2B5EF4-FFF2-40B4-BE49-F238E27FC236}">
                <a16:creationId xmlns:a16="http://schemas.microsoft.com/office/drawing/2014/main" xmlns="" id="{19CE1AF8-8B33-E5B5-91AD-1A1FCF7499C3}"/>
              </a:ext>
            </a:extLst>
          </p:cNvPr>
          <p:cNvSpPr>
            <a:spLocks noGrp="1"/>
          </p:cNvSpPr>
          <p:nvPr>
            <p:ph sz="half" idx="1"/>
          </p:nvPr>
        </p:nvSpPr>
        <p:spPr>
          <a:xfrm>
            <a:off x="468313" y="746125"/>
            <a:ext cx="8207375" cy="4454525"/>
          </a:xfrm>
        </p:spPr>
        <p:txBody>
          <a:bodyPr rtlCol="0">
            <a:noAutofit/>
          </a:bodyPr>
          <a:lstStyle/>
          <a:p>
            <a:pPr algn="just" defTabSz="457200" eaLnBrk="1" fontAlgn="auto" hangingPunct="1">
              <a:lnSpc>
                <a:spcPct val="150000"/>
              </a:lnSpc>
              <a:spcBef>
                <a:spcPts val="0"/>
              </a:spcBef>
              <a:spcAft>
                <a:spcPts val="0"/>
              </a:spcAft>
              <a:defRPr/>
            </a:pPr>
            <a:r>
              <a:rPr lang="en-US" sz="1900" b="1" dirty="0">
                <a:solidFill>
                  <a:prstClr val="black"/>
                </a:solidFill>
                <a:latin typeface="Arial"/>
                <a:ea typeface="Calibri"/>
                <a:cs typeface="+mn-cs"/>
              </a:rPr>
              <a:t>Reduction of cases of irregular expenditure</a:t>
            </a:r>
            <a:endParaRPr lang="en-ZA" sz="1900" dirty="0">
              <a:solidFill>
                <a:prstClr val="black"/>
              </a:solidFill>
              <a:ea typeface="MS PGothic" charset="0"/>
            </a:endParaRPr>
          </a:p>
          <a:p>
            <a:pPr algn="just" defTabSz="457200" eaLnBrk="1" fontAlgn="auto" hangingPunct="1">
              <a:lnSpc>
                <a:spcPct val="150000"/>
              </a:lnSpc>
              <a:spcBef>
                <a:spcPts val="0"/>
              </a:spcBef>
              <a:spcAft>
                <a:spcPts val="0"/>
              </a:spcAft>
              <a:defRPr/>
            </a:pPr>
            <a:endParaRPr lang="en-ZA" sz="800" dirty="0">
              <a:solidFill>
                <a:prstClr val="black"/>
              </a:solidFill>
              <a:latin typeface="Arial"/>
              <a:ea typeface="MS PGothic" charset="0"/>
              <a:cs typeface="+mn-cs"/>
            </a:endParaRPr>
          </a:p>
          <a:p>
            <a:pPr marL="285750" indent="-285750" algn="just" defTabSz="457200" eaLnBrk="1" fontAlgn="auto" hangingPunct="1">
              <a:lnSpc>
                <a:spcPct val="150000"/>
              </a:lnSpc>
              <a:spcBef>
                <a:spcPts val="0"/>
              </a:spcBef>
              <a:spcAft>
                <a:spcPts val="0"/>
              </a:spcAft>
              <a:buFont typeface="Arial"/>
              <a:buChar char="•"/>
              <a:defRPr/>
            </a:pPr>
            <a:r>
              <a:rPr lang="en-ZA" sz="1600" dirty="0">
                <a:solidFill>
                  <a:srgbClr val="000000"/>
                </a:solidFill>
                <a:latin typeface="Arial"/>
                <a:ea typeface="Calibri"/>
                <a:cs typeface="+mn-cs"/>
              </a:rPr>
              <a:t>No Irregular Expenditure was incurred by the Department for the period under review.</a:t>
            </a:r>
          </a:p>
          <a:p>
            <a:pPr marL="285750" indent="-285750" algn="just" defTabSz="457200" eaLnBrk="1" fontAlgn="auto" hangingPunct="1">
              <a:lnSpc>
                <a:spcPct val="150000"/>
              </a:lnSpc>
              <a:spcBef>
                <a:spcPts val="0"/>
              </a:spcBef>
              <a:spcAft>
                <a:spcPts val="0"/>
              </a:spcAft>
              <a:buFont typeface="Arial"/>
              <a:buChar char="•"/>
              <a:defRPr/>
            </a:pPr>
            <a:r>
              <a:rPr lang="en-ZA" sz="1600" dirty="0">
                <a:solidFill>
                  <a:srgbClr val="000000"/>
                </a:solidFill>
                <a:latin typeface="Arial"/>
                <a:ea typeface="Calibri"/>
                <a:cs typeface="+mn-cs"/>
              </a:rPr>
              <a:t>A total of twenty-one (21) cases were under assessment at the end of the 2021/22 financial year.</a:t>
            </a:r>
          </a:p>
          <a:p>
            <a:pPr marL="285750"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ea typeface="Calibri"/>
              </a:rPr>
              <a:t>As at 31 March 2022, with a total value of irregular expenditure was </a:t>
            </a:r>
            <a:r>
              <a:rPr lang="en-ZA" sz="1600" dirty="0">
                <a:solidFill>
                  <a:srgbClr val="000000"/>
                </a:solidFill>
                <a:latin typeface="Arial"/>
                <a:cs typeface="Arial"/>
              </a:rPr>
              <a:t>R118 306 740.41 </a:t>
            </a:r>
          </a:p>
          <a:p>
            <a:pPr algn="just" defTabSz="457200" eaLnBrk="1" fontAlgn="auto" hangingPunct="1">
              <a:lnSpc>
                <a:spcPct val="150000"/>
              </a:lnSpc>
              <a:spcBef>
                <a:spcPts val="0"/>
              </a:spcBef>
              <a:spcAft>
                <a:spcPts val="0"/>
              </a:spcAft>
              <a:buFont typeface="Arial" charset="0"/>
              <a:buNone/>
              <a:defRPr/>
            </a:pPr>
            <a:endParaRPr lang="en-ZA" sz="1000" dirty="0">
              <a:solidFill>
                <a:srgbClr val="000000"/>
              </a:solidFill>
              <a:latin typeface="Arial"/>
              <a:ea typeface="Calibri"/>
              <a:cs typeface="Arial"/>
            </a:endParaRPr>
          </a:p>
          <a:p>
            <a:pPr algn="just" defTabSz="457200" eaLnBrk="1" fontAlgn="auto" hangingPunct="1">
              <a:lnSpc>
                <a:spcPct val="150000"/>
              </a:lnSpc>
              <a:spcBef>
                <a:spcPts val="0"/>
              </a:spcBef>
              <a:spcAft>
                <a:spcPts val="0"/>
              </a:spcAft>
              <a:buFont typeface="Arial" charset="0"/>
              <a:buNone/>
              <a:defRPr/>
            </a:pPr>
            <a:r>
              <a:rPr lang="en-ZA" b="1" dirty="0">
                <a:solidFill>
                  <a:srgbClr val="000000"/>
                </a:solidFill>
                <a:latin typeface="Arial"/>
                <a:ea typeface="Calibri"/>
                <a:cs typeface="Arial"/>
              </a:rPr>
              <a:t>Reduction of cases of unauthorised expenditure</a:t>
            </a:r>
            <a:endParaRPr lang="en-ZA" b="1" dirty="0">
              <a:solidFill>
                <a:prstClr val="black"/>
              </a:solidFill>
              <a:latin typeface="Arial"/>
              <a:ea typeface="Calibri"/>
            </a:endParaRPr>
          </a:p>
          <a:p>
            <a:pPr algn="just" defTabSz="457200" eaLnBrk="1" fontAlgn="auto" hangingPunct="1">
              <a:lnSpc>
                <a:spcPct val="150000"/>
              </a:lnSpc>
              <a:spcBef>
                <a:spcPts val="0"/>
              </a:spcBef>
              <a:spcAft>
                <a:spcPts val="0"/>
              </a:spcAft>
              <a:buFont typeface="Arial" charset="0"/>
              <a:buNone/>
              <a:defRPr/>
            </a:pPr>
            <a:endParaRPr lang="en-ZA" sz="1000" dirty="0">
              <a:solidFill>
                <a:srgbClr val="000000"/>
              </a:solidFill>
              <a:latin typeface="Arial"/>
              <a:ea typeface="Calibri"/>
              <a:cs typeface="+mn-cs"/>
            </a:endParaRPr>
          </a:p>
          <a:p>
            <a:pPr algn="ctr" fontAlgn="ctr">
              <a:buFont typeface="Arial" charset="0"/>
              <a:buNone/>
              <a:defRPr/>
            </a:pPr>
            <a:r>
              <a:rPr lang="en-ZA" sz="1600" dirty="0">
                <a:solidFill>
                  <a:prstClr val="black"/>
                </a:solidFill>
                <a:ea typeface="Calibri"/>
              </a:rPr>
              <a:t>As at 31 March 2022, with a total value of unauthorised expenditure was </a:t>
            </a:r>
            <a:r>
              <a:rPr lang="en-ZA" sz="1600" dirty="0">
                <a:solidFill>
                  <a:srgbClr val="000000"/>
                </a:solidFill>
                <a:latin typeface="Arial"/>
                <a:cs typeface="Arial"/>
              </a:rPr>
              <a:t>R1 339 145 375</a:t>
            </a:r>
            <a:endParaRPr lang="en-ZA" sz="1600" dirty="0">
              <a:solidFill>
                <a:srgbClr val="000000"/>
              </a:solidFill>
              <a:latin typeface="Arial"/>
              <a:ea typeface="Calibri"/>
              <a:cs typeface="+mn-cs"/>
            </a:endParaRPr>
          </a:p>
          <a:p>
            <a:pPr algn="just" defTabSz="457200" eaLnBrk="1" fontAlgn="auto" hangingPunct="1">
              <a:lnSpc>
                <a:spcPct val="150000"/>
              </a:lnSpc>
              <a:spcBef>
                <a:spcPts val="0"/>
              </a:spcBef>
              <a:spcAft>
                <a:spcPts val="0"/>
              </a:spcAft>
              <a:defRPr/>
            </a:pPr>
            <a:endParaRPr lang="en-ZA" sz="800" dirty="0">
              <a:solidFill>
                <a:prstClr val="black"/>
              </a:solidFill>
              <a:latin typeface="Arial"/>
              <a:ea typeface="Calibri"/>
              <a:cs typeface="+mn-cs"/>
            </a:endParaRPr>
          </a:p>
          <a:p>
            <a:pPr algn="just" defTabSz="457200" eaLnBrk="1" fontAlgn="auto" hangingPunct="1">
              <a:lnSpc>
                <a:spcPct val="150000"/>
              </a:lnSpc>
              <a:spcBef>
                <a:spcPts val="0"/>
              </a:spcBef>
              <a:spcAft>
                <a:spcPts val="0"/>
              </a:spcAft>
              <a:defRPr/>
            </a:pPr>
            <a:r>
              <a:rPr lang="en-ZA" b="1" dirty="0">
                <a:solidFill>
                  <a:prstClr val="black"/>
                </a:solidFill>
                <a:ea typeface="MS PGothic" charset="0"/>
              </a:rPr>
              <a:t>Compliance to 30-day payment requirement</a:t>
            </a:r>
          </a:p>
          <a:p>
            <a:pPr algn="just" defTabSz="457200" eaLnBrk="1" fontAlgn="auto" hangingPunct="1">
              <a:lnSpc>
                <a:spcPct val="150000"/>
              </a:lnSpc>
              <a:spcBef>
                <a:spcPts val="0"/>
              </a:spcBef>
              <a:spcAft>
                <a:spcPts val="0"/>
              </a:spcAft>
              <a:defRPr/>
            </a:pPr>
            <a:endParaRPr lang="en-ZA" sz="800" b="1" dirty="0">
              <a:solidFill>
                <a:prstClr val="black"/>
              </a:solidFill>
              <a:ea typeface="MS PGothic" charset="0"/>
            </a:endParaRPr>
          </a:p>
          <a:p>
            <a:pPr marL="285750" indent="-285750" algn="just" defTabSz="457200" eaLnBrk="1" fontAlgn="auto" hangingPunct="1">
              <a:lnSpc>
                <a:spcPct val="150000"/>
              </a:lnSpc>
              <a:spcBef>
                <a:spcPts val="0"/>
              </a:spcBef>
              <a:spcAft>
                <a:spcPts val="0"/>
              </a:spcAft>
              <a:buFont typeface="Arial"/>
              <a:buChar char="•"/>
              <a:defRPr/>
            </a:pPr>
            <a:r>
              <a:rPr lang="en-ZA" sz="1600" dirty="0">
                <a:solidFill>
                  <a:srgbClr val="000000"/>
                </a:solidFill>
                <a:ea typeface="MS PGothic" charset="0"/>
              </a:rPr>
              <a:t>33 invoices not paid within 30 days as prescribed during the period under review.</a:t>
            </a:r>
          </a:p>
        </p:txBody>
      </p:sp>
      <p:sp>
        <p:nvSpPr>
          <p:cNvPr id="81923" name="Slide Number Placeholder 8">
            <a:extLst>
              <a:ext uri="{FF2B5EF4-FFF2-40B4-BE49-F238E27FC236}">
                <a16:creationId xmlns:a16="http://schemas.microsoft.com/office/drawing/2014/main" xmlns="" id="{D54A1C04-4067-490E-1DF7-9F69C873F33D}"/>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a:extLst>
              <a:ext uri="{FF2B5EF4-FFF2-40B4-BE49-F238E27FC236}">
                <a16:creationId xmlns:a16="http://schemas.microsoft.com/office/drawing/2014/main" xmlns="" id="{73EBAB07-5DF0-8656-5378-BD31C9EC60BB}"/>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PROGRAMME 2: INTEGRATED TRANSPORT PLANNING (ITP)</a:t>
            </a:r>
            <a:endParaRPr lang="en-ZA" altLang="en-US" sz="3600">
              <a:solidFill>
                <a:srgbClr val="000000"/>
              </a:solidFill>
              <a:ea typeface="ＭＳ Ｐゴシック" panose="020B0600070205080204" pitchFamily="34" charset="-128"/>
            </a:endParaRPr>
          </a:p>
          <a:p>
            <a:pPr eaLnBrk="1" hangingPunct="1"/>
            <a:endParaRPr lang="en-US" altLang="en-US" sz="4400">
              <a:solidFill>
                <a:srgbClr val="595959"/>
              </a:solidFill>
              <a:ea typeface="ＭＳ Ｐゴシック" panose="020B0600070205080204" pitchFamily="34" charset="-128"/>
            </a:endParaRPr>
          </a:p>
        </p:txBody>
      </p:sp>
      <p:sp>
        <p:nvSpPr>
          <p:cNvPr id="83970" name="TextBox 1">
            <a:extLst>
              <a:ext uri="{FF2B5EF4-FFF2-40B4-BE49-F238E27FC236}">
                <a16:creationId xmlns:a16="http://schemas.microsoft.com/office/drawing/2014/main" xmlns="" id="{ED4B74B1-6F64-B268-C55A-212A01956597}"/>
              </a:ext>
            </a:extLst>
          </p:cNvPr>
          <p:cNvSpPr txBox="1">
            <a:spLocks noChangeArrowheads="1"/>
          </p:cNvSpPr>
          <p:nvPr/>
        </p:nvSpPr>
        <p:spPr bwMode="auto">
          <a:xfrm>
            <a:off x="6516688" y="6083300"/>
            <a:ext cx="2159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cs typeface="Arial" panose="020B0604020202020204" pitchFamily="34" charset="0"/>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01825-BBFD-45E1-594D-520B703E1D3D}"/>
              </a:ext>
            </a:extLst>
          </p:cNvPr>
          <p:cNvSpPr>
            <a:spLocks noGrp="1"/>
          </p:cNvSpPr>
          <p:nvPr>
            <p:ph type="title"/>
          </p:nvPr>
        </p:nvSpPr>
        <p:spPr>
          <a:xfrm>
            <a:off x="503238" y="100013"/>
            <a:ext cx="8229600" cy="606425"/>
          </a:xfrm>
        </p:spPr>
        <p:txBody>
          <a:bodyPr>
            <a:noAutofit/>
          </a:bodyPr>
          <a:lstStyle/>
          <a:p>
            <a:pPr fontAlgn="auto">
              <a:spcAft>
                <a:spcPts val="0"/>
              </a:spcAft>
              <a:defRPr/>
            </a:pPr>
            <a:r>
              <a:rPr sz="2400" b="1">
                <a:solidFill>
                  <a:prstClr val="black"/>
                </a:solidFill>
                <a:latin typeface="Arial" charset="0"/>
                <a:ea typeface="MS PGothic" charset="0"/>
                <a:cs typeface="+mj-cs"/>
              </a:rPr>
              <a:t>Research and Innovation</a:t>
            </a:r>
            <a:endParaRPr sz="2400"/>
          </a:p>
        </p:txBody>
      </p:sp>
      <p:sp>
        <p:nvSpPr>
          <p:cNvPr id="3" name="Content Placeholder 2">
            <a:extLst>
              <a:ext uri="{FF2B5EF4-FFF2-40B4-BE49-F238E27FC236}">
                <a16:creationId xmlns:a16="http://schemas.microsoft.com/office/drawing/2014/main" xmlns="" id="{80E54677-BDBE-96DC-A835-CFB598353AB7}"/>
              </a:ext>
            </a:extLst>
          </p:cNvPr>
          <p:cNvSpPr>
            <a:spLocks noGrp="1"/>
          </p:cNvSpPr>
          <p:nvPr>
            <p:ph sz="half" idx="1"/>
          </p:nvPr>
        </p:nvSpPr>
        <p:spPr>
          <a:xfrm>
            <a:off x="468313" y="889000"/>
            <a:ext cx="8207375" cy="4665663"/>
          </a:xfrm>
        </p:spPr>
        <p:txBody>
          <a:bodyPr rtlCol="0"/>
          <a:lstStyle/>
          <a:p>
            <a:pPr algn="just" defTabSz="457200" eaLnBrk="1" fontAlgn="auto" hangingPunct="1">
              <a:lnSpc>
                <a:spcPct val="150000"/>
              </a:lnSpc>
              <a:spcAft>
                <a:spcPts val="0"/>
              </a:spcAft>
              <a:defRPr/>
            </a:pPr>
            <a:r>
              <a:rPr lang="en-ZA" sz="2000" b="1" dirty="0">
                <a:solidFill>
                  <a:prstClr val="black"/>
                </a:solidFill>
                <a:latin typeface="Arial"/>
                <a:ea typeface="+mn-ea"/>
                <a:cs typeface="Arial"/>
              </a:rPr>
              <a:t>Green Procurement Guidelines for Land Transport</a:t>
            </a:r>
            <a:endParaRPr lang="en-ZA" sz="2000" dirty="0">
              <a:solidFill>
                <a:prstClr val="black"/>
              </a:solidFill>
              <a:latin typeface="Arial"/>
              <a:ea typeface="+mn-ea"/>
              <a:cs typeface="Arial"/>
            </a:endParaRPr>
          </a:p>
          <a:p>
            <a:pPr algn="just" defTabSz="457200" eaLnBrk="1" fontAlgn="auto" hangingPunct="1">
              <a:lnSpc>
                <a:spcPct val="150000"/>
              </a:lnSpc>
              <a:spcAft>
                <a:spcPts val="0"/>
              </a:spcAft>
              <a:defRPr/>
            </a:pPr>
            <a:endParaRPr lang="en-ZA" sz="800" dirty="0">
              <a:solidFill>
                <a:prstClr val="black"/>
              </a:solidFill>
              <a:latin typeface="Arial"/>
              <a:ea typeface="+mn-ea"/>
              <a:cs typeface="Arial"/>
            </a:endParaRPr>
          </a:p>
          <a:p>
            <a:pPr marL="342900" indent="-342900" algn="just" defTabSz="457200" eaLnBrk="1" fontAlgn="auto" hangingPunct="1">
              <a:lnSpc>
                <a:spcPct val="150000"/>
              </a:lnSpc>
              <a:spcAft>
                <a:spcPts val="0"/>
              </a:spcAft>
              <a:buFont typeface="Arial"/>
              <a:buChar char="•"/>
              <a:defRPr/>
            </a:pPr>
            <a:r>
              <a:rPr lang="en-ZA" sz="2000" dirty="0">
                <a:solidFill>
                  <a:prstClr val="black"/>
                </a:solidFill>
                <a:latin typeface="Arial"/>
                <a:ea typeface="+mn-ea"/>
                <a:cs typeface="Arial"/>
              </a:rPr>
              <a:t>Green Procurement Guidelines for land transport developed as targeted.</a:t>
            </a:r>
          </a:p>
          <a:p>
            <a:pPr eaLnBrk="1" fontAlgn="auto" hangingPunct="1">
              <a:spcAft>
                <a:spcPts val="0"/>
              </a:spcAft>
              <a:defRPr/>
            </a:pPr>
            <a:endParaRPr lang="en-US" dirty="0">
              <a:ea typeface="+mn-ea"/>
            </a:endParaRPr>
          </a:p>
        </p:txBody>
      </p:sp>
      <p:sp>
        <p:nvSpPr>
          <p:cNvPr id="86019" name="TextBox 3">
            <a:extLst>
              <a:ext uri="{FF2B5EF4-FFF2-40B4-BE49-F238E27FC236}">
                <a16:creationId xmlns:a16="http://schemas.microsoft.com/office/drawing/2014/main" xmlns="" id="{43A58C6D-5396-8593-9380-38BFE3403335}"/>
              </a:ext>
            </a:extLst>
          </p:cNvPr>
          <p:cNvSpPr txBox="1">
            <a:spLocks noChangeArrowheads="1"/>
          </p:cNvSpPr>
          <p:nvPr/>
        </p:nvSpPr>
        <p:spPr bwMode="auto">
          <a:xfrm>
            <a:off x="8396288" y="6218238"/>
            <a:ext cx="3413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AF92C-46D7-6663-45C2-0D772D18A5C9}"/>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prstClr val="black"/>
                </a:solidFill>
                <a:latin typeface="Arial" charset="0"/>
                <a:ea typeface="MS PGothic" charset="0"/>
                <a:cs typeface="+mj-cs"/>
              </a:rPr>
              <a:t>Modeling and Economic Analysis</a:t>
            </a:r>
            <a:endParaRPr sz="2400"/>
          </a:p>
        </p:txBody>
      </p:sp>
      <p:sp>
        <p:nvSpPr>
          <p:cNvPr id="3" name="Content Placeholder 2">
            <a:extLst>
              <a:ext uri="{FF2B5EF4-FFF2-40B4-BE49-F238E27FC236}">
                <a16:creationId xmlns:a16="http://schemas.microsoft.com/office/drawing/2014/main" xmlns="" id="{5AFBDD04-2450-F16A-ED34-A890646B1C17}"/>
              </a:ext>
            </a:extLst>
          </p:cNvPr>
          <p:cNvSpPr>
            <a:spLocks noGrp="1"/>
          </p:cNvSpPr>
          <p:nvPr>
            <p:ph sz="half" idx="1"/>
          </p:nvPr>
        </p:nvSpPr>
        <p:spPr>
          <a:xfrm>
            <a:off x="468313" y="1071563"/>
            <a:ext cx="8207375" cy="2598737"/>
          </a:xfrm>
        </p:spPr>
        <p:txBody>
          <a:bodyPr rtlCol="0"/>
          <a:lstStyle/>
          <a:p>
            <a:pPr algn="just" defTabSz="457200" eaLnBrk="1" fontAlgn="auto" hangingPunct="1">
              <a:lnSpc>
                <a:spcPct val="130000"/>
              </a:lnSpc>
              <a:spcAft>
                <a:spcPts val="0"/>
              </a:spcAft>
              <a:defRPr/>
            </a:pPr>
            <a:r>
              <a:rPr lang="en-ZA" sz="2000" b="1" dirty="0">
                <a:solidFill>
                  <a:prstClr val="black"/>
                </a:solidFill>
                <a:latin typeface="Arial"/>
                <a:ea typeface="+mn-ea"/>
                <a:cs typeface="Arial"/>
              </a:rPr>
              <a:t>Economic Regulator Bill (ERT)</a:t>
            </a:r>
          </a:p>
          <a:p>
            <a:pPr algn="just" defTabSz="457200" eaLnBrk="1" fontAlgn="auto" hangingPunct="1">
              <a:lnSpc>
                <a:spcPct val="130000"/>
              </a:lnSpc>
              <a:spcAft>
                <a:spcPts val="0"/>
              </a:spcAft>
              <a:defRPr/>
            </a:pPr>
            <a:endParaRPr lang="en-ZA" sz="800" b="1" dirty="0">
              <a:solidFill>
                <a:prstClr val="black"/>
              </a:solidFill>
              <a:latin typeface="Arial"/>
              <a:ea typeface="+mn-ea"/>
              <a:cs typeface="Arial"/>
            </a:endParaRPr>
          </a:p>
          <a:p>
            <a:pPr marL="285750" indent="-285750" algn="just" defTabSz="457200" eaLnBrk="1" fontAlgn="auto" hangingPunct="1">
              <a:lnSpc>
                <a:spcPct val="130000"/>
              </a:lnSpc>
              <a:spcAft>
                <a:spcPts val="0"/>
              </a:spcAft>
              <a:buFont typeface="Arial"/>
              <a:buChar char="•"/>
              <a:defRPr/>
            </a:pPr>
            <a:r>
              <a:rPr lang="en-ZA" dirty="0">
                <a:solidFill>
                  <a:prstClr val="black"/>
                </a:solidFill>
                <a:ea typeface="+mn-ea"/>
              </a:rPr>
              <a:t>ERT Bill is still being processed in Parliament.</a:t>
            </a:r>
          </a:p>
          <a:p>
            <a:pPr algn="just" defTabSz="457200" eaLnBrk="1" fontAlgn="auto" hangingPunct="1">
              <a:lnSpc>
                <a:spcPct val="130000"/>
              </a:lnSpc>
              <a:spcAft>
                <a:spcPts val="0"/>
              </a:spcAft>
              <a:defRPr/>
            </a:pPr>
            <a:endParaRPr lang="en-ZA" sz="800" dirty="0">
              <a:solidFill>
                <a:prstClr val="black"/>
              </a:solidFill>
              <a:ea typeface="+mn-ea"/>
            </a:endParaRPr>
          </a:p>
          <a:p>
            <a:pPr algn="just" eaLnBrk="1" fontAlgn="auto" hangingPunct="1">
              <a:lnSpc>
                <a:spcPct val="130000"/>
              </a:lnSpc>
              <a:spcAft>
                <a:spcPts val="0"/>
              </a:spcAft>
              <a:defRPr/>
            </a:pPr>
            <a:r>
              <a:rPr lang="en-ZA" sz="2000" b="1" dirty="0">
                <a:solidFill>
                  <a:prstClr val="black"/>
                </a:solidFill>
                <a:latin typeface="Arial" charset="0"/>
                <a:ea typeface="MS PGothic" charset="0"/>
                <a:cs typeface="Arial" charset="0"/>
              </a:rPr>
              <a:t>National Household Travel Survey (NHTS)</a:t>
            </a:r>
            <a:endParaRPr lang="en-ZA" sz="2000" dirty="0">
              <a:solidFill>
                <a:prstClr val="black"/>
              </a:solidFill>
              <a:latin typeface="Arial" charset="0"/>
              <a:ea typeface="MS PGothic" charset="0"/>
              <a:cs typeface="Arial" charset="0"/>
            </a:endParaRPr>
          </a:p>
          <a:p>
            <a:pPr algn="just" eaLnBrk="1" fontAlgn="auto" hangingPunct="1">
              <a:lnSpc>
                <a:spcPct val="130000"/>
              </a:lnSpc>
              <a:spcAft>
                <a:spcPts val="0"/>
              </a:spcAft>
              <a:defRPr/>
            </a:pPr>
            <a:endParaRPr lang="en-ZA" sz="800" dirty="0">
              <a:solidFill>
                <a:prstClr val="black"/>
              </a:solidFill>
              <a:latin typeface="Arial" charset="0"/>
              <a:ea typeface="MS PGothic" charset="0"/>
              <a:cs typeface="Arial" charset="0"/>
            </a:endParaRPr>
          </a:p>
          <a:p>
            <a:pPr marL="342900" indent="-342900" algn="just" eaLnBrk="1" fontAlgn="auto" hangingPunct="1">
              <a:lnSpc>
                <a:spcPct val="130000"/>
              </a:lnSpc>
              <a:spcAft>
                <a:spcPts val="0"/>
              </a:spcAft>
              <a:buFont typeface="Arial"/>
              <a:buChar char="•"/>
              <a:defRPr/>
            </a:pPr>
            <a:r>
              <a:rPr lang="en-ZA" dirty="0">
                <a:solidFill>
                  <a:prstClr val="black"/>
                </a:solidFill>
                <a:latin typeface="Arial" charset="0"/>
                <a:ea typeface="MS PGothic" charset="0"/>
                <a:cs typeface="Arial" charset="0"/>
              </a:rPr>
              <a:t>NHTS reports developed for all nine (09) provinces.</a:t>
            </a:r>
            <a:endParaRPr lang="en-US" dirty="0">
              <a:ea typeface="+mn-ea"/>
            </a:endParaRPr>
          </a:p>
        </p:txBody>
      </p:sp>
      <p:sp>
        <p:nvSpPr>
          <p:cNvPr id="88067" name="TextBox 3">
            <a:extLst>
              <a:ext uri="{FF2B5EF4-FFF2-40B4-BE49-F238E27FC236}">
                <a16:creationId xmlns:a16="http://schemas.microsoft.com/office/drawing/2014/main" xmlns="" id="{D661D736-ABA0-F5BD-4A55-FD01649A43F2}"/>
              </a:ext>
            </a:extLst>
          </p:cNvPr>
          <p:cNvSpPr txBox="1">
            <a:spLocks noChangeArrowheads="1"/>
          </p:cNvSpPr>
          <p:nvPr/>
        </p:nvSpPr>
        <p:spPr bwMode="auto">
          <a:xfrm>
            <a:off x="8386763" y="6143625"/>
            <a:ext cx="342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C22E4B-88DE-7B43-44B5-6978D7FADFCE}"/>
              </a:ext>
            </a:extLst>
          </p:cNvPr>
          <p:cNvSpPr>
            <a:spLocks noGrp="1"/>
          </p:cNvSpPr>
          <p:nvPr>
            <p:ph type="title"/>
          </p:nvPr>
        </p:nvSpPr>
        <p:spPr>
          <a:xfrm>
            <a:off x="457200" y="274638"/>
            <a:ext cx="8229600" cy="561975"/>
          </a:xfrm>
        </p:spPr>
        <p:txBody>
          <a:bodyPr/>
          <a:lstStyle/>
          <a:p>
            <a:pPr fontAlgn="auto">
              <a:spcAft>
                <a:spcPts val="0"/>
              </a:spcAft>
              <a:defRPr/>
            </a:pPr>
            <a:r>
              <a:rPr sz="2400" b="1">
                <a:solidFill>
                  <a:prstClr val="black"/>
                </a:solidFill>
                <a:latin typeface="Arial" charset="0"/>
                <a:ea typeface="MS PGothic" charset="0"/>
                <a:cs typeface="+mj-cs"/>
              </a:rPr>
              <a:t>Regional Integration</a:t>
            </a:r>
            <a:endParaRPr sz="2400"/>
          </a:p>
        </p:txBody>
      </p:sp>
      <p:sp>
        <p:nvSpPr>
          <p:cNvPr id="3" name="Content Placeholder 2">
            <a:extLst>
              <a:ext uri="{FF2B5EF4-FFF2-40B4-BE49-F238E27FC236}">
                <a16:creationId xmlns:a16="http://schemas.microsoft.com/office/drawing/2014/main" xmlns="" id="{B1D0885E-3433-1A1F-C701-9385305DC906}"/>
              </a:ext>
            </a:extLst>
          </p:cNvPr>
          <p:cNvSpPr>
            <a:spLocks noGrp="1"/>
          </p:cNvSpPr>
          <p:nvPr>
            <p:ph sz="half" idx="1"/>
          </p:nvPr>
        </p:nvSpPr>
        <p:spPr>
          <a:xfrm>
            <a:off x="468313" y="1028700"/>
            <a:ext cx="8207375" cy="4525963"/>
          </a:xfrm>
        </p:spPr>
        <p:txBody>
          <a:bodyPr/>
          <a:lstStyle/>
          <a:p>
            <a:pPr algn="just" defTabSz="457200" eaLnBrk="1" hangingPunct="1">
              <a:lnSpc>
                <a:spcPct val="140000"/>
              </a:lnSpc>
              <a:spcBef>
                <a:spcPct val="0"/>
              </a:spcBef>
            </a:pPr>
            <a:r>
              <a:rPr lang="en-ZA" altLang="en-US" sz="1900" b="1">
                <a:solidFill>
                  <a:srgbClr val="000000"/>
                </a:solidFill>
                <a:ea typeface="ＭＳ Ｐゴシック" panose="020B0600070205080204" pitchFamily="34" charset="-128"/>
              </a:rPr>
              <a:t>Regional Integration Strategy</a:t>
            </a:r>
            <a:r>
              <a:rPr lang="en-ZA" altLang="en-US" sz="1900">
                <a:solidFill>
                  <a:srgbClr val="000000"/>
                </a:solidFill>
                <a:ea typeface="ＭＳ Ｐゴシック" panose="020B0600070205080204" pitchFamily="34" charset="-128"/>
              </a:rPr>
              <a:t> (RIS)</a:t>
            </a:r>
          </a:p>
          <a:p>
            <a:pPr algn="just" defTabSz="457200" eaLnBrk="1" hangingPunct="1">
              <a:lnSpc>
                <a:spcPct val="140000"/>
              </a:lnSpc>
              <a:spcBef>
                <a:spcPct val="0"/>
              </a:spcBef>
            </a:pPr>
            <a:endParaRPr lang="en-ZA" altLang="en-US" sz="800">
              <a:solidFill>
                <a:srgbClr val="000000"/>
              </a:solidFill>
              <a:ea typeface="ＭＳ Ｐゴシック" panose="020B0600070205080204" pitchFamily="34" charset="-128"/>
            </a:endParaRPr>
          </a:p>
          <a:p>
            <a:pPr algn="just" defTabSz="457200" eaLnBrk="1" hangingPunct="1">
              <a:lnSpc>
                <a:spcPct val="140000"/>
              </a:lnSpc>
              <a:spcBef>
                <a:spcPct val="0"/>
              </a:spcBef>
              <a:buFont typeface="Arial" panose="020B0604020202020204" pitchFamily="34" charset="0"/>
              <a:buChar char="•"/>
            </a:pPr>
            <a:r>
              <a:rPr lang="en-ZA" altLang="en-US" sz="1900">
                <a:solidFill>
                  <a:srgbClr val="000000"/>
                </a:solidFill>
                <a:ea typeface="ＭＳ Ｐゴシック" panose="020B0600070205080204" pitchFamily="34" charset="-128"/>
              </a:rPr>
              <a:t>Draft Regional Integrated Strategy developed. </a:t>
            </a:r>
          </a:p>
          <a:p>
            <a:pPr algn="just" defTabSz="457200" eaLnBrk="1" hangingPunct="1">
              <a:lnSpc>
                <a:spcPct val="140000"/>
              </a:lnSpc>
              <a:spcBef>
                <a:spcPct val="0"/>
              </a:spcBef>
              <a:buFont typeface="Arial" panose="020B0604020202020204" pitchFamily="34" charset="0"/>
              <a:buChar char="•"/>
            </a:pPr>
            <a:r>
              <a:rPr lang="en-ZA" altLang="en-US" sz="1900">
                <a:solidFill>
                  <a:srgbClr val="000000"/>
                </a:solidFill>
                <a:ea typeface="ＭＳ Ｐゴシック" panose="020B0600070205080204" pitchFamily="34" charset="-128"/>
              </a:rPr>
              <a:t>Key strategic objectives of the Strategy include:</a:t>
            </a:r>
          </a:p>
          <a:p>
            <a:pPr algn="just" defTabSz="457200" eaLnBrk="1" hangingPunct="1">
              <a:lnSpc>
                <a:spcPct val="140000"/>
              </a:lnSpc>
              <a:spcBef>
                <a:spcPct val="0"/>
              </a:spcBef>
            </a:pPr>
            <a:endParaRPr lang="en-ZA" altLang="en-US" sz="800">
              <a:solidFill>
                <a:srgbClr val="000000"/>
              </a:solidFill>
              <a:ea typeface="ＭＳ Ｐゴシック" panose="020B0600070205080204" pitchFamily="34" charset="-128"/>
            </a:endParaRPr>
          </a:p>
          <a:p>
            <a:pPr marL="742950" lvl="1" indent="-285750" algn="just" defTabSz="457200" eaLnBrk="1" hangingPunct="1">
              <a:lnSpc>
                <a:spcPct val="140000"/>
              </a:lnSpc>
              <a:spcBef>
                <a:spcPct val="0"/>
              </a:spcBef>
              <a:buFont typeface="Arial" panose="020B0604020202020204" pitchFamily="34" charset="0"/>
              <a:buChar char="–"/>
            </a:pPr>
            <a:r>
              <a:rPr lang="en-ZA" altLang="en-US" sz="1400">
                <a:solidFill>
                  <a:srgbClr val="000000"/>
                </a:solidFill>
                <a:ea typeface="ＭＳ Ｐゴシック" panose="020B0600070205080204" pitchFamily="34" charset="-128"/>
              </a:rPr>
              <a:t>Increase trade in transport and related services between South Africa and the rest of the region.</a:t>
            </a:r>
          </a:p>
          <a:p>
            <a:pPr marL="742950" lvl="1" indent="-285750" algn="just" defTabSz="457200" eaLnBrk="1" hangingPunct="1">
              <a:lnSpc>
                <a:spcPct val="140000"/>
              </a:lnSpc>
              <a:spcBef>
                <a:spcPct val="0"/>
              </a:spcBef>
              <a:buFont typeface="Arial" panose="020B0604020202020204" pitchFamily="34" charset="0"/>
              <a:buChar char="–"/>
            </a:pPr>
            <a:r>
              <a:rPr lang="en-ZA" altLang="en-US" sz="1400">
                <a:solidFill>
                  <a:srgbClr val="000000"/>
                </a:solidFill>
                <a:ea typeface="ＭＳ Ｐゴシック" panose="020B0600070205080204" pitchFamily="34" charset="-128"/>
              </a:rPr>
              <a:t>Deploy strategic trade policies to ensure sustainability of the domestic transport sector.</a:t>
            </a:r>
          </a:p>
          <a:p>
            <a:pPr marL="742950" lvl="1" indent="-285750" algn="just" defTabSz="457200" eaLnBrk="1" hangingPunct="1">
              <a:lnSpc>
                <a:spcPct val="140000"/>
              </a:lnSpc>
              <a:spcBef>
                <a:spcPct val="0"/>
              </a:spcBef>
              <a:buFont typeface="Arial" panose="020B0604020202020204" pitchFamily="34" charset="0"/>
              <a:buChar char="–"/>
            </a:pPr>
            <a:r>
              <a:rPr lang="en-ZA" altLang="en-US" sz="1400">
                <a:solidFill>
                  <a:srgbClr val="000000"/>
                </a:solidFill>
                <a:ea typeface="ＭＳ Ｐゴシック" panose="020B0600070205080204" pitchFamily="34" charset="-128"/>
              </a:rPr>
              <a:t>Streamline institutional arrangements to create an enabling environment for impactful regional transport integration programme or agenda.</a:t>
            </a:r>
          </a:p>
          <a:p>
            <a:pPr marL="742950" lvl="1" indent="-285750" algn="just" defTabSz="457200" eaLnBrk="1" hangingPunct="1">
              <a:lnSpc>
                <a:spcPct val="140000"/>
              </a:lnSpc>
              <a:spcBef>
                <a:spcPct val="0"/>
              </a:spcBef>
              <a:buFont typeface="Arial" panose="020B0604020202020204" pitchFamily="34" charset="0"/>
              <a:buChar char="–"/>
            </a:pPr>
            <a:r>
              <a:rPr lang="en-ZA" altLang="en-US" sz="1400">
                <a:solidFill>
                  <a:srgbClr val="000000"/>
                </a:solidFill>
                <a:ea typeface="ＭＳ Ｐゴシック" panose="020B0600070205080204" pitchFamily="34" charset="-128"/>
              </a:rPr>
              <a:t>Contribute to the transformation of the country’s transport sector by broadening participation in the regional transport market.</a:t>
            </a:r>
          </a:p>
          <a:p>
            <a:pPr marL="742950" lvl="1" indent="-285750" algn="just" defTabSz="457200" eaLnBrk="1" hangingPunct="1">
              <a:lnSpc>
                <a:spcPct val="140000"/>
              </a:lnSpc>
              <a:spcBef>
                <a:spcPct val="0"/>
              </a:spcBef>
              <a:buFont typeface="Arial" panose="020B0604020202020204" pitchFamily="34" charset="0"/>
              <a:buChar char="–"/>
            </a:pPr>
            <a:r>
              <a:rPr lang="en-ZA" altLang="en-US" sz="1400">
                <a:solidFill>
                  <a:srgbClr val="000000"/>
                </a:solidFill>
                <a:ea typeface="ＭＳ Ｐゴシック" panose="020B0600070205080204" pitchFamily="34" charset="-128"/>
              </a:rPr>
              <a:t>Strengthen human resource capacity to manage a transversal regional transport Integration programme.</a:t>
            </a:r>
          </a:p>
          <a:p>
            <a:pPr defTabSz="457200" eaLnBrk="1" hangingPunct="1">
              <a:lnSpc>
                <a:spcPct val="90000"/>
              </a:lnSpc>
            </a:pPr>
            <a:endParaRPr lang="en-US" altLang="en-US" sz="1500">
              <a:solidFill>
                <a:srgbClr val="595959"/>
              </a:solidFill>
              <a:ea typeface="ＭＳ Ｐゴシック" panose="020B0600070205080204" pitchFamily="34" charset="-128"/>
            </a:endParaRPr>
          </a:p>
        </p:txBody>
      </p:sp>
      <p:sp>
        <p:nvSpPr>
          <p:cNvPr id="90115" name="TextBox 3">
            <a:extLst>
              <a:ext uri="{FF2B5EF4-FFF2-40B4-BE49-F238E27FC236}">
                <a16:creationId xmlns:a16="http://schemas.microsoft.com/office/drawing/2014/main" xmlns="" id="{CDEF19DC-BAFF-E352-B87F-F01DEC8B07D5}"/>
              </a:ext>
            </a:extLst>
          </p:cNvPr>
          <p:cNvSpPr txBox="1">
            <a:spLocks noChangeArrowheads="1"/>
          </p:cNvSpPr>
          <p:nvPr/>
        </p:nvSpPr>
        <p:spPr bwMode="auto">
          <a:xfrm>
            <a:off x="8154988" y="6167438"/>
            <a:ext cx="3413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5DCDD-A15A-6DC2-29C8-8B79F49727CE}"/>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srgbClr val="000000"/>
                </a:solidFill>
                <a:latin typeface="Arial" charset="0"/>
                <a:ea typeface="MS PGothic" charset="0"/>
                <a:cs typeface="+mj-cs"/>
              </a:rPr>
              <a:t>Freight Logistics</a:t>
            </a:r>
            <a:endParaRPr sz="2400"/>
          </a:p>
        </p:txBody>
      </p:sp>
      <p:sp>
        <p:nvSpPr>
          <p:cNvPr id="3" name="Content Placeholder 2">
            <a:extLst>
              <a:ext uri="{FF2B5EF4-FFF2-40B4-BE49-F238E27FC236}">
                <a16:creationId xmlns:a16="http://schemas.microsoft.com/office/drawing/2014/main" xmlns="" id="{7B1F0383-C201-F15D-AA50-953FDCB95259}"/>
              </a:ext>
            </a:extLst>
          </p:cNvPr>
          <p:cNvSpPr>
            <a:spLocks noGrp="1"/>
          </p:cNvSpPr>
          <p:nvPr>
            <p:ph sz="half" idx="1"/>
          </p:nvPr>
        </p:nvSpPr>
        <p:spPr>
          <a:xfrm>
            <a:off x="468313" y="1028700"/>
            <a:ext cx="8207375" cy="4525963"/>
          </a:xfrm>
        </p:spPr>
        <p:txBody>
          <a:bodyPr rtlCol="0"/>
          <a:lstStyle/>
          <a:p>
            <a:pPr algn="just" defTabSz="457200" eaLnBrk="1" fontAlgn="auto" hangingPunct="1">
              <a:lnSpc>
                <a:spcPct val="150000"/>
              </a:lnSpc>
              <a:spcBef>
                <a:spcPct val="0"/>
              </a:spcBef>
              <a:spcAft>
                <a:spcPts val="0"/>
              </a:spcAft>
              <a:defRPr/>
            </a:pPr>
            <a:r>
              <a:rPr lang="en-US" sz="2000" b="1" dirty="0">
                <a:solidFill>
                  <a:prstClr val="black"/>
                </a:solidFill>
                <a:ea typeface="Calibri"/>
              </a:rPr>
              <a:t>Freight Migration Plan</a:t>
            </a:r>
          </a:p>
          <a:p>
            <a:pPr algn="just" defTabSz="457200" eaLnBrk="1" fontAlgn="auto" hangingPunct="1">
              <a:lnSpc>
                <a:spcPct val="150000"/>
              </a:lnSpc>
              <a:spcBef>
                <a:spcPct val="0"/>
              </a:spcBef>
              <a:spcAft>
                <a:spcPts val="0"/>
              </a:spcAft>
              <a:defRPr/>
            </a:pPr>
            <a:endParaRPr lang="en-ZA" sz="800" dirty="0">
              <a:solidFill>
                <a:prstClr val="black"/>
              </a:solidFill>
              <a:latin typeface="Arial" charset="0"/>
              <a:ea typeface="MS PGothic" charset="0"/>
              <a:cs typeface="Arial" charset="0"/>
            </a:endParaRPr>
          </a:p>
          <a:p>
            <a:pPr marL="342900" indent="-342900" algn="just" defTabSz="457200" eaLnBrk="1" fontAlgn="auto" hangingPunct="1">
              <a:lnSpc>
                <a:spcPct val="150000"/>
              </a:lnSpc>
              <a:spcBef>
                <a:spcPct val="0"/>
              </a:spcBef>
              <a:spcAft>
                <a:spcPts val="0"/>
              </a:spcAft>
              <a:buFont typeface="Arial"/>
              <a:buChar char="•"/>
              <a:defRPr/>
            </a:pPr>
            <a:r>
              <a:rPr lang="en-ZA" sz="2000" dirty="0">
                <a:solidFill>
                  <a:prstClr val="black"/>
                </a:solidFill>
                <a:latin typeface="Arial" charset="0"/>
                <a:ea typeface="MS PGothic" charset="0"/>
                <a:cs typeface="Arial" charset="0"/>
              </a:rPr>
              <a:t>Baseline draft of the freight migration plan developed (derived from the approved Road Freight Strategy)</a:t>
            </a:r>
          </a:p>
          <a:p>
            <a:pPr algn="just" defTabSz="457200" eaLnBrk="1" fontAlgn="auto" hangingPunct="1">
              <a:lnSpc>
                <a:spcPct val="150000"/>
              </a:lnSpc>
              <a:spcBef>
                <a:spcPct val="0"/>
              </a:spcBef>
              <a:spcAft>
                <a:spcPts val="0"/>
              </a:spcAft>
              <a:defRPr/>
            </a:pPr>
            <a:endParaRPr lang="en-ZA" sz="800" dirty="0">
              <a:solidFill>
                <a:prstClr val="black"/>
              </a:solidFill>
              <a:latin typeface="Arial" charset="0"/>
              <a:ea typeface="MS PGothic" charset="0"/>
              <a:cs typeface="Arial" charset="0"/>
            </a:endParaRPr>
          </a:p>
          <a:p>
            <a:pPr marL="342900" indent="-342900" algn="just" defTabSz="457200" eaLnBrk="1" fontAlgn="auto" hangingPunct="1">
              <a:lnSpc>
                <a:spcPct val="150000"/>
              </a:lnSpc>
              <a:spcBef>
                <a:spcPct val="0"/>
              </a:spcBef>
              <a:spcAft>
                <a:spcPts val="0"/>
              </a:spcAft>
              <a:buFont typeface="Arial"/>
              <a:buChar char="•"/>
              <a:defRPr/>
            </a:pPr>
            <a:r>
              <a:rPr lang="en-ZA" dirty="0">
                <a:solidFill>
                  <a:prstClr val="black"/>
                </a:solidFill>
                <a:latin typeface="Arial" charset="0"/>
                <a:ea typeface="MS PGothic" charset="0"/>
                <a:cs typeface="Arial" charset="0"/>
              </a:rPr>
              <a:t>Consultation with Department of Public Enterprise (DPE) and Transnet is key to finalising the Freight Road to Rail Migration Plan.</a:t>
            </a:r>
          </a:p>
          <a:p>
            <a:pPr algn="just" defTabSz="457200" eaLnBrk="1" fontAlgn="auto" hangingPunct="1">
              <a:lnSpc>
                <a:spcPct val="150000"/>
              </a:lnSpc>
              <a:spcBef>
                <a:spcPct val="0"/>
              </a:spcBef>
              <a:spcAft>
                <a:spcPts val="0"/>
              </a:spcAft>
              <a:defRPr/>
            </a:pPr>
            <a:endParaRPr lang="en-ZA" sz="800" dirty="0">
              <a:solidFill>
                <a:prstClr val="black"/>
              </a:solidFill>
              <a:latin typeface="Arial" charset="0"/>
              <a:ea typeface="MS PGothic" charset="0"/>
              <a:cs typeface="Arial" charset="0"/>
            </a:endParaRPr>
          </a:p>
          <a:p>
            <a:pPr marL="742950" lvl="1" indent="-285750" algn="just" defTabSz="457200" eaLnBrk="1" fontAlgn="auto" hangingPunct="1">
              <a:lnSpc>
                <a:spcPct val="150000"/>
              </a:lnSpc>
              <a:spcBef>
                <a:spcPct val="0"/>
              </a:spcBef>
              <a:spcAft>
                <a:spcPts val="0"/>
              </a:spcAft>
              <a:buFont typeface="Arial"/>
              <a:buChar char="–"/>
              <a:defRPr/>
            </a:pPr>
            <a:r>
              <a:rPr lang="en-ZA" sz="1600" dirty="0">
                <a:solidFill>
                  <a:prstClr val="black"/>
                </a:solidFill>
                <a:latin typeface="Arial" charset="0"/>
                <a:ea typeface="MS PGothic" charset="0"/>
                <a:cs typeface="Arial" charset="0"/>
              </a:rPr>
              <a:t>Part of the critical path is the anticipated assessment on Infrastructure readiness, and the determination of commodities, conditions and quantities that could be moved from road to rail.</a:t>
            </a:r>
          </a:p>
          <a:p>
            <a:pPr marL="342900" indent="-342900" algn="just" defTabSz="457200" eaLnBrk="1" fontAlgn="auto" hangingPunct="1">
              <a:lnSpc>
                <a:spcPct val="150000"/>
              </a:lnSpc>
              <a:spcBef>
                <a:spcPct val="0"/>
              </a:spcBef>
              <a:spcAft>
                <a:spcPts val="0"/>
              </a:spcAft>
              <a:buFont typeface="Arial"/>
              <a:buChar char="•"/>
              <a:defRPr/>
            </a:pPr>
            <a:endParaRPr lang="en-ZA" sz="2000" dirty="0">
              <a:solidFill>
                <a:prstClr val="black"/>
              </a:solidFill>
              <a:latin typeface="Arial" charset="0"/>
              <a:ea typeface="MS PGothic" charset="0"/>
              <a:cs typeface="Arial" charset="0"/>
            </a:endParaRPr>
          </a:p>
          <a:p>
            <a:pPr eaLnBrk="1" fontAlgn="auto" hangingPunct="1">
              <a:spcAft>
                <a:spcPts val="0"/>
              </a:spcAft>
              <a:defRPr/>
            </a:pPr>
            <a:endParaRPr lang="en-US" dirty="0">
              <a:ea typeface="+mn-ea"/>
            </a:endParaRPr>
          </a:p>
        </p:txBody>
      </p:sp>
      <p:sp>
        <p:nvSpPr>
          <p:cNvPr id="92163" name="TextBox 3">
            <a:extLst>
              <a:ext uri="{FF2B5EF4-FFF2-40B4-BE49-F238E27FC236}">
                <a16:creationId xmlns:a16="http://schemas.microsoft.com/office/drawing/2014/main" xmlns="" id="{3FFF8367-9A09-8431-A0A3-755E0C141005}"/>
              </a:ext>
            </a:extLst>
          </p:cNvPr>
          <p:cNvSpPr txBox="1">
            <a:spLocks noChangeArrowheads="1"/>
          </p:cNvSpPr>
          <p:nvPr/>
        </p:nvSpPr>
        <p:spPr bwMode="auto">
          <a:xfrm>
            <a:off x="8178800" y="6189663"/>
            <a:ext cx="3429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A07BA-CDFD-BCCE-45D1-4FA2BF956F70}"/>
              </a:ext>
            </a:extLst>
          </p:cNvPr>
          <p:cNvSpPr>
            <a:spLocks noGrp="1"/>
          </p:cNvSpPr>
          <p:nvPr>
            <p:ph type="title"/>
          </p:nvPr>
        </p:nvSpPr>
        <p:spPr>
          <a:xfrm>
            <a:off x="457200" y="274638"/>
            <a:ext cx="8229600" cy="561975"/>
          </a:xfrm>
        </p:spPr>
        <p:txBody>
          <a:bodyPr>
            <a:noAutofit/>
          </a:bodyPr>
          <a:lstStyle/>
          <a:p>
            <a:pPr fontAlgn="auto">
              <a:spcAft>
                <a:spcPts val="0"/>
              </a:spcAft>
              <a:defRPr/>
            </a:pPr>
            <a:r>
              <a:rPr altLang="en-US" sz="3200" b="1">
                <a:solidFill>
                  <a:prstClr val="black">
                    <a:lumMod val="95000"/>
                    <a:lumOff val="5000"/>
                  </a:prstClr>
                </a:solidFill>
                <a:latin typeface="Arial" charset="0"/>
                <a:ea typeface="+mj-ea"/>
                <a:cs typeface="+mj-cs"/>
              </a:rPr>
              <a:t>Annual</a:t>
            </a:r>
            <a:r>
              <a:rPr altLang="en-US" sz="3200" b="1">
                <a:solidFill>
                  <a:srgbClr val="000000"/>
                </a:solidFill>
                <a:latin typeface="Arial" charset="0"/>
                <a:ea typeface="+mj-ea"/>
                <a:cs typeface="+mj-cs"/>
              </a:rPr>
              <a:t> Performance Overview</a:t>
            </a:r>
            <a:endParaRPr sz="2800"/>
          </a:p>
        </p:txBody>
      </p:sp>
      <p:sp>
        <p:nvSpPr>
          <p:cNvPr id="3" name="Content Placeholder 2">
            <a:extLst>
              <a:ext uri="{FF2B5EF4-FFF2-40B4-BE49-F238E27FC236}">
                <a16:creationId xmlns:a16="http://schemas.microsoft.com/office/drawing/2014/main" xmlns="" id="{81EB1049-3085-D5DF-2AB7-A7A9DB779F5F}"/>
              </a:ext>
            </a:extLst>
          </p:cNvPr>
          <p:cNvSpPr>
            <a:spLocks noGrp="1"/>
          </p:cNvSpPr>
          <p:nvPr>
            <p:ph sz="half" idx="1"/>
          </p:nvPr>
        </p:nvSpPr>
        <p:spPr>
          <a:xfrm>
            <a:off x="468313" y="1155700"/>
            <a:ext cx="8207375" cy="4479925"/>
          </a:xfrm>
        </p:spPr>
        <p:txBody>
          <a:bodyPr>
            <a:noAutofit/>
          </a:bodyPr>
          <a:lstStyle/>
          <a:p>
            <a:pPr marL="342900" indent="-342900" algn="just" defTabSz="457200" eaLnBrk="1" hangingPunct="1">
              <a:lnSpc>
                <a:spcPct val="150000"/>
              </a:lnSpc>
              <a:spcBef>
                <a:spcPct val="0"/>
              </a:spcBef>
              <a:buFont typeface="Arial" panose="020B0604020202020204" pitchFamily="34" charset="0"/>
              <a:buChar char="•"/>
            </a:pPr>
            <a:r>
              <a:rPr lang="en-ZA" altLang="en-US" sz="2200">
                <a:solidFill>
                  <a:srgbClr val="000000"/>
                </a:solidFill>
                <a:effectLst>
                  <a:outerShdw blurRad="38100" dist="38100" dir="2700000" algn="tl">
                    <a:srgbClr val="C0C0C0"/>
                  </a:outerShdw>
                </a:effectLst>
                <a:ea typeface="ＭＳ Ｐゴシック" panose="020B0600070205080204" pitchFamily="34" charset="-128"/>
              </a:rPr>
              <a:t>Report focuses on the progress made with the implementation of programmes and projects for the period covering 01 April 2021 – 31 March 2022;</a:t>
            </a:r>
          </a:p>
          <a:p>
            <a:pPr marL="342900" indent="-342900" algn="just" defTabSz="457200" eaLnBrk="1" hangingPunct="1">
              <a:lnSpc>
                <a:spcPct val="150000"/>
              </a:lnSpc>
              <a:spcBef>
                <a:spcPct val="0"/>
              </a:spcBef>
            </a:pPr>
            <a:endParaRPr lang="en-ZA" altLang="en-US" sz="800">
              <a:solidFill>
                <a:srgbClr val="000000"/>
              </a:solidFill>
              <a:effectLst>
                <a:outerShdw blurRad="38100" dist="38100" dir="2700000" algn="tl">
                  <a:srgbClr val="C0C0C0"/>
                </a:outerShdw>
              </a:effectLst>
              <a:ea typeface="ＭＳ Ｐゴシック" panose="020B0600070205080204" pitchFamily="34" charset="-128"/>
            </a:endParaRPr>
          </a:p>
          <a:p>
            <a:pPr marL="342900" indent="-342900" algn="just" defTabSz="457200" eaLnBrk="1" hangingPunct="1">
              <a:lnSpc>
                <a:spcPct val="150000"/>
              </a:lnSpc>
              <a:spcBef>
                <a:spcPct val="0"/>
              </a:spcBef>
              <a:buFont typeface="Arial" panose="020B0604020202020204" pitchFamily="34" charset="0"/>
              <a:buChar char="•"/>
            </a:pPr>
            <a:r>
              <a:rPr lang="en-ZA" altLang="en-US" sz="2200">
                <a:solidFill>
                  <a:srgbClr val="000000"/>
                </a:solidFill>
                <a:effectLst>
                  <a:outerShdw blurRad="38100" dist="38100" dir="2700000" algn="tl">
                    <a:srgbClr val="C0C0C0"/>
                  </a:outerShdw>
                </a:effectLst>
                <a:ea typeface="ＭＳ Ｐゴシック" panose="020B0600070205080204" pitchFamily="34" charset="-128"/>
              </a:rPr>
              <a:t>Focus of the report is on optimal performance of deliverables in terms of the DoT Revised Strategic Plan 2020 – 2025 and the MTSF 2019 – 2024;</a:t>
            </a:r>
          </a:p>
          <a:p>
            <a:pPr marL="342900" indent="-342900" algn="just" defTabSz="457200" eaLnBrk="1" hangingPunct="1">
              <a:lnSpc>
                <a:spcPct val="150000"/>
              </a:lnSpc>
              <a:spcBef>
                <a:spcPct val="0"/>
              </a:spcBef>
            </a:pPr>
            <a:endParaRPr lang="en-ZA" altLang="en-US" sz="800">
              <a:solidFill>
                <a:srgbClr val="000000"/>
              </a:solidFill>
              <a:effectLst>
                <a:outerShdw blurRad="38100" dist="38100" dir="2700000" algn="tl">
                  <a:srgbClr val="C0C0C0"/>
                </a:outerShdw>
              </a:effectLst>
              <a:ea typeface="ＭＳ Ｐゴシック" panose="020B0600070205080204" pitchFamily="34" charset="-128"/>
            </a:endParaRPr>
          </a:p>
          <a:p>
            <a:pPr marL="342900" indent="-342900" algn="just" defTabSz="457200" eaLnBrk="1" hangingPunct="1">
              <a:lnSpc>
                <a:spcPct val="150000"/>
              </a:lnSpc>
              <a:spcBef>
                <a:spcPct val="0"/>
              </a:spcBef>
              <a:buFont typeface="Arial" panose="020B0604020202020204" pitchFamily="34" charset="0"/>
              <a:buChar char="•"/>
            </a:pPr>
            <a:r>
              <a:rPr lang="en-ZA" altLang="en-US" sz="2200">
                <a:solidFill>
                  <a:srgbClr val="000000"/>
                </a:solidFill>
                <a:effectLst>
                  <a:outerShdw blurRad="38100" dist="38100" dir="2700000" algn="tl">
                    <a:srgbClr val="C0C0C0"/>
                  </a:outerShdw>
                </a:effectLst>
                <a:ea typeface="ＭＳ Ｐゴシック" panose="020B0600070205080204" pitchFamily="34" charset="-128"/>
              </a:rPr>
              <a:t>Report is in compliance with relevant statutory requirements.</a:t>
            </a:r>
          </a:p>
        </p:txBody>
      </p:sp>
      <p:sp>
        <p:nvSpPr>
          <p:cNvPr id="38915" name="Slide Number Placeholder 8">
            <a:extLst>
              <a:ext uri="{FF2B5EF4-FFF2-40B4-BE49-F238E27FC236}">
                <a16:creationId xmlns:a16="http://schemas.microsoft.com/office/drawing/2014/main" xmlns="" id="{276240D4-517D-38F0-3F9F-A70EB1B12074}"/>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96AE0-23B1-48D9-9DBD-5D4A5F48348A}"/>
              </a:ext>
            </a:extLst>
          </p:cNvPr>
          <p:cNvSpPr>
            <a:spLocks noGrp="1"/>
          </p:cNvSpPr>
          <p:nvPr>
            <p:ph type="title"/>
          </p:nvPr>
        </p:nvSpPr>
        <p:spPr>
          <a:xfrm>
            <a:off x="323850" y="28575"/>
            <a:ext cx="8229600" cy="598488"/>
          </a:xfrm>
        </p:spPr>
        <p:txBody>
          <a:bodyPr>
            <a:noAutofit/>
          </a:bodyPr>
          <a:lstStyle/>
          <a:p>
            <a:pPr fontAlgn="auto">
              <a:spcAft>
                <a:spcPts val="0"/>
              </a:spcAft>
              <a:defRPr/>
            </a:pPr>
            <a:r>
              <a:rPr lang="en-ZA" sz="2800" b="1">
                <a:solidFill>
                  <a:prstClr val="black"/>
                </a:solidFill>
                <a:latin typeface="Arial" panose="020B0604020202020204" pitchFamily="34" charset="0"/>
                <a:ea typeface="Calibri" panose="020F0502020204030204" pitchFamily="34" charset="0"/>
              </a:rPr>
              <a:t> </a:t>
            </a:r>
            <a:r>
              <a:rPr sz="2800" b="1">
                <a:solidFill>
                  <a:srgbClr val="000000"/>
                </a:solidFill>
                <a:latin typeface="Arial" charset="0"/>
                <a:ea typeface="MS PGothic" charset="0"/>
                <a:cs typeface="+mj-cs"/>
              </a:rPr>
              <a:t>Research and Innovation</a:t>
            </a:r>
            <a:endParaRPr sz="2800"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949133B1-AB92-9504-A523-A7A4C86C947A}"/>
              </a:ext>
            </a:extLst>
          </p:cNvPr>
          <p:cNvSpPr>
            <a:spLocks noGrp="1"/>
          </p:cNvSpPr>
          <p:nvPr>
            <p:ph sz="half" idx="1"/>
          </p:nvPr>
        </p:nvSpPr>
        <p:spPr>
          <a:xfrm>
            <a:off x="468313" y="1484313"/>
            <a:ext cx="8207375" cy="3529012"/>
          </a:xfrm>
        </p:spPr>
        <p:txBody>
          <a:bodyPr rtlCol="0">
            <a:noAutofit/>
          </a:bodyPr>
          <a:lstStyle/>
          <a:p>
            <a:pPr algn="just" eaLnBrk="1" fontAlgn="auto" hangingPunct="1">
              <a:spcAft>
                <a:spcPts val="0"/>
              </a:spcAft>
              <a:defRPr/>
            </a:pPr>
            <a:endParaRPr lang="en-US" sz="1400" dirty="0">
              <a:ea typeface="+mn-ea"/>
            </a:endParaRPr>
          </a:p>
          <a:p>
            <a:pPr marL="285750" indent="-285750" eaLnBrk="1" fontAlgn="auto" hangingPunct="1">
              <a:lnSpc>
                <a:spcPct val="150000"/>
              </a:lnSpc>
              <a:spcAft>
                <a:spcPts val="0"/>
              </a:spcAft>
              <a:buFont typeface="Arial" panose="020B0604020202020204" pitchFamily="34" charset="0"/>
              <a:buChar char="•"/>
              <a:defRPr/>
            </a:pPr>
            <a:endParaRPr lang="en-ZA" sz="1000" dirty="0">
              <a:ea typeface="+mn-ea"/>
            </a:endParaRPr>
          </a:p>
        </p:txBody>
      </p:sp>
      <p:sp>
        <p:nvSpPr>
          <p:cNvPr id="93187" name="Slide Number Placeholder 8">
            <a:extLst>
              <a:ext uri="{FF2B5EF4-FFF2-40B4-BE49-F238E27FC236}">
                <a16:creationId xmlns:a16="http://schemas.microsoft.com/office/drawing/2014/main" xmlns="" id="{4CCD5512-E03C-22FA-1E88-C032D8DFFB52}"/>
              </a:ext>
            </a:extLst>
          </p:cNvPr>
          <p:cNvSpPr>
            <a:spLocks noGrp="1"/>
          </p:cNvSpPr>
          <p:nvPr>
            <p:ph type="sldNum" sz="quarter" idx="10"/>
          </p:nvPr>
        </p:nvSpPr>
        <p:spPr bwMode="auto">
          <a:xfrm>
            <a:off x="8350250" y="6167438"/>
            <a:ext cx="404813"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30</a:t>
            </a:r>
          </a:p>
        </p:txBody>
      </p:sp>
      <p:graphicFrame>
        <p:nvGraphicFramePr>
          <p:cNvPr id="4" name="Table 3">
            <a:extLst>
              <a:ext uri="{FF2B5EF4-FFF2-40B4-BE49-F238E27FC236}">
                <a16:creationId xmlns:a16="http://schemas.microsoft.com/office/drawing/2014/main" xmlns="" id="{004DB82A-C345-A5F2-343A-B8148C0B9898}"/>
              </a:ext>
            </a:extLst>
          </p:cNvPr>
          <p:cNvGraphicFramePr>
            <a:graphicFrameLocks noGrp="1"/>
          </p:cNvGraphicFramePr>
          <p:nvPr/>
        </p:nvGraphicFramePr>
        <p:xfrm>
          <a:off x="209550" y="782638"/>
          <a:ext cx="8712200" cy="5260975"/>
        </p:xfrm>
        <a:graphic>
          <a:graphicData uri="http://schemas.openxmlformats.org/drawingml/2006/table">
            <a:tbl>
              <a:tblPr/>
              <a:tblGrid>
                <a:gridCol w="422275">
                  <a:extLst>
                    <a:ext uri="{9D8B030D-6E8A-4147-A177-3AD203B41FA5}">
                      <a16:colId xmlns:a16="http://schemas.microsoft.com/office/drawing/2014/main" xmlns="" val="180871539"/>
                    </a:ext>
                  </a:extLst>
                </a:gridCol>
                <a:gridCol w="1223963">
                  <a:extLst>
                    <a:ext uri="{9D8B030D-6E8A-4147-A177-3AD203B41FA5}">
                      <a16:colId xmlns:a16="http://schemas.microsoft.com/office/drawing/2014/main" xmlns="" val="1893374449"/>
                    </a:ext>
                  </a:extLst>
                </a:gridCol>
                <a:gridCol w="1814512">
                  <a:extLst>
                    <a:ext uri="{9D8B030D-6E8A-4147-A177-3AD203B41FA5}">
                      <a16:colId xmlns:a16="http://schemas.microsoft.com/office/drawing/2014/main" xmlns="" val="862594284"/>
                    </a:ext>
                  </a:extLst>
                </a:gridCol>
                <a:gridCol w="2162175">
                  <a:extLst>
                    <a:ext uri="{9D8B030D-6E8A-4147-A177-3AD203B41FA5}">
                      <a16:colId xmlns:a16="http://schemas.microsoft.com/office/drawing/2014/main" xmlns="" val="608763799"/>
                    </a:ext>
                  </a:extLst>
                </a:gridCol>
                <a:gridCol w="1493838">
                  <a:extLst>
                    <a:ext uri="{9D8B030D-6E8A-4147-A177-3AD203B41FA5}">
                      <a16:colId xmlns:a16="http://schemas.microsoft.com/office/drawing/2014/main" xmlns="" val="4042302680"/>
                    </a:ext>
                  </a:extLst>
                </a:gridCol>
                <a:gridCol w="1595437">
                  <a:extLst>
                    <a:ext uri="{9D8B030D-6E8A-4147-A177-3AD203B41FA5}">
                      <a16:colId xmlns:a16="http://schemas.microsoft.com/office/drawing/2014/main" xmlns="" val="4020527330"/>
                    </a:ext>
                  </a:extLst>
                </a:gridCol>
              </a:tblGrid>
              <a:tr h="890588">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r>
                        <a:rPr kumimoji="0" lang="en-US"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91434" marR="91434" marT="45967" marB="4596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PLANNED ANNUAL TARGET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2021/2022</a:t>
                      </a:r>
                      <a:endPar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5" marR="685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ACTUAL ACHIEVEMENT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2021/2022</a:t>
                      </a:r>
                      <a:endPar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5" marR="685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REASON FOR DEVIATION</a:t>
                      </a:r>
                      <a:endParaRPr kumimoji="0" lang="en-US"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5" marR="685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CORRECTIVE MEASURE</a:t>
                      </a:r>
                      <a:endParaRPr kumimoji="0" lang="en-US"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5" marR="685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xmlns="" val="2802856820"/>
                  </a:ext>
                </a:extLst>
              </a:tr>
              <a:tr h="265113">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Innovation</a:t>
                      </a: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50849963"/>
                  </a:ext>
                </a:extLst>
              </a:tr>
              <a:tr h="41068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2.3</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Regulations for Autonomous Vehicle Technology approved</a:t>
                      </a:r>
                      <a:endParaRPr kumimoji="0" lang="en-ZA"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 draft regulations for autonomous vehicle technology</a:t>
                      </a:r>
                      <a:endParaRPr kumimoji="0" lang="en-ZA" altLang="en-US" sz="1100" b="0" i="0" u="none" strike="noStrike" cap="none" normalizeH="0" baseline="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Draft regulations for Autonomous Vehicle technology not developed as targeted.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During the period under review, the following were done: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Literature review conducted on the current legislative environment;</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National Working Group on Autonomous Vehicle (NWGAV) appointed;</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Existing regulations, as well as the legislations on Autonomous Vehicle Technology assessed; and</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Recommendations for the amendment of legislation and regulations on Autonomous Vehicle Technology developed.</a:t>
                      </a: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Prolonged stakeholder consultations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Recommendations developed will be used to address Road Transport legislative and regulatory gaps to accommodate Autonomous Vehicle Technology.</a:t>
                      </a:r>
                      <a:endParaRPr kumimoji="0" lang="en-ZA" altLang="en-US" sz="11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1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rPr>
                        <a:t>Identify gap with Road Transport legislation and make recommendations for amendments to accommodate AV.</a:t>
                      </a: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210515887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a:extLst>
              <a:ext uri="{FF2B5EF4-FFF2-40B4-BE49-F238E27FC236}">
                <a16:creationId xmlns:a16="http://schemas.microsoft.com/office/drawing/2014/main" xmlns="" id="{5A83F993-93AB-0CFB-ED12-CBB46F2B2BB5}"/>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PROGRAMME 3: RAIL TRANSPORT</a:t>
            </a:r>
            <a:endParaRPr lang="en-ZA" altLang="en-US" sz="3600">
              <a:solidFill>
                <a:srgbClr val="000000"/>
              </a:solidFill>
              <a:ea typeface="ＭＳ Ｐゴシック" panose="020B0600070205080204" pitchFamily="34" charset="-128"/>
            </a:endParaRPr>
          </a:p>
        </p:txBody>
      </p:sp>
      <p:sp>
        <p:nvSpPr>
          <p:cNvPr id="95234" name="TextBox 1">
            <a:extLst>
              <a:ext uri="{FF2B5EF4-FFF2-40B4-BE49-F238E27FC236}">
                <a16:creationId xmlns:a16="http://schemas.microsoft.com/office/drawing/2014/main" xmlns="" id="{724E1C48-F170-AD4B-3EB6-B1ECFE6200D5}"/>
              </a:ext>
            </a:extLst>
          </p:cNvPr>
          <p:cNvSpPr txBox="1">
            <a:spLocks noChangeArrowheads="1"/>
          </p:cNvSpPr>
          <p:nvPr/>
        </p:nvSpPr>
        <p:spPr bwMode="auto">
          <a:xfrm>
            <a:off x="6659563" y="592137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F5EEB-1A52-4D0E-75E6-D7F91FE7E207}"/>
              </a:ext>
            </a:extLst>
          </p:cNvPr>
          <p:cNvSpPr>
            <a:spLocks noGrp="1"/>
          </p:cNvSpPr>
          <p:nvPr>
            <p:ph type="title"/>
          </p:nvPr>
        </p:nvSpPr>
        <p:spPr>
          <a:xfrm>
            <a:off x="457200" y="274638"/>
            <a:ext cx="8229600" cy="561975"/>
          </a:xfrm>
        </p:spPr>
        <p:txBody>
          <a:bodyPr/>
          <a:lstStyle/>
          <a:p>
            <a:pPr fontAlgn="auto">
              <a:spcAft>
                <a:spcPts val="0"/>
              </a:spcAft>
              <a:defRPr/>
            </a:pPr>
            <a:r>
              <a:rPr sz="2400" b="1">
                <a:solidFill>
                  <a:srgbClr val="000000"/>
                </a:solidFill>
                <a:latin typeface="Arial" charset="0"/>
                <a:ea typeface="MS PGothic" charset="0"/>
                <a:cs typeface="+mj-cs"/>
              </a:rPr>
              <a:t>Rail Regulation</a:t>
            </a:r>
            <a:endParaRPr sz="2400"/>
          </a:p>
        </p:txBody>
      </p:sp>
      <p:sp>
        <p:nvSpPr>
          <p:cNvPr id="3" name="Content Placeholder 2">
            <a:extLst>
              <a:ext uri="{FF2B5EF4-FFF2-40B4-BE49-F238E27FC236}">
                <a16:creationId xmlns:a16="http://schemas.microsoft.com/office/drawing/2014/main" xmlns="" id="{32DDD575-5974-9B0F-8AE2-CC4B810F4BB3}"/>
              </a:ext>
            </a:extLst>
          </p:cNvPr>
          <p:cNvSpPr>
            <a:spLocks noGrp="1"/>
          </p:cNvSpPr>
          <p:nvPr>
            <p:ph sz="half" idx="1"/>
          </p:nvPr>
        </p:nvSpPr>
        <p:spPr>
          <a:xfrm>
            <a:off x="481013" y="984250"/>
            <a:ext cx="8208962" cy="1500188"/>
          </a:xfrm>
        </p:spPr>
        <p:txBody>
          <a:bodyPr rtlCol="0"/>
          <a:lstStyle/>
          <a:p>
            <a:pPr algn="just" defTabSz="457200" eaLnBrk="1" fontAlgn="auto" hangingPunct="1">
              <a:lnSpc>
                <a:spcPct val="150000"/>
              </a:lnSpc>
              <a:spcBef>
                <a:spcPts val="0"/>
              </a:spcBef>
              <a:spcAft>
                <a:spcPts val="0"/>
              </a:spcAft>
              <a:defRPr/>
            </a:pPr>
            <a:r>
              <a:rPr lang="en-ZA" sz="2000" b="1" dirty="0">
                <a:solidFill>
                  <a:prstClr val="black"/>
                </a:solidFill>
                <a:ea typeface="Calibri" panose="020F0502020204030204" pitchFamily="34" charset="0"/>
                <a:cs typeface="+mn-cs"/>
              </a:rPr>
              <a:t>Railway Safety Bill</a:t>
            </a:r>
            <a:r>
              <a:rPr lang="en-ZA" sz="2000" b="1" dirty="0">
                <a:solidFill>
                  <a:prstClr val="black"/>
                </a:solidFill>
                <a:latin typeface="Arial"/>
                <a:ea typeface="Calibri"/>
                <a:cs typeface="+mn-cs"/>
              </a:rPr>
              <a:t>: </a:t>
            </a:r>
          </a:p>
          <a:p>
            <a:pPr algn="just" defTabSz="457200" eaLnBrk="1" fontAlgn="auto" hangingPunct="1">
              <a:lnSpc>
                <a:spcPct val="150000"/>
              </a:lnSpc>
              <a:spcBef>
                <a:spcPts val="0"/>
              </a:spcBef>
              <a:spcAft>
                <a:spcPts val="0"/>
              </a:spcAft>
              <a:defRPr/>
            </a:pPr>
            <a:endParaRPr lang="en-ZA" sz="800" b="1" dirty="0">
              <a:solidFill>
                <a:prstClr val="black"/>
              </a:solidFill>
              <a:latin typeface="Arial"/>
              <a:ea typeface="Calibri"/>
              <a:cs typeface="+mn-cs"/>
            </a:endParaRPr>
          </a:p>
          <a:p>
            <a:pPr marL="342900" indent="-342900" algn="just" defTabSz="457200" eaLnBrk="1" fontAlgn="auto" hangingPunct="1">
              <a:lnSpc>
                <a:spcPct val="150000"/>
              </a:lnSpc>
              <a:spcBef>
                <a:spcPts val="0"/>
              </a:spcBef>
              <a:spcAft>
                <a:spcPts val="0"/>
              </a:spcAft>
              <a:buFont typeface="Arial" panose="020B0604020202020204" pitchFamily="34" charset="0"/>
              <a:buChar char="•"/>
              <a:defRPr/>
            </a:pPr>
            <a:r>
              <a:rPr lang="en-ZA" sz="2000" dirty="0">
                <a:solidFill>
                  <a:prstClr val="black"/>
                </a:solidFill>
                <a:ea typeface="Calibri" panose="020F0502020204030204" pitchFamily="34" charset="0"/>
                <a:cs typeface="+mn-cs"/>
              </a:rPr>
              <a:t>Railway Safety Bill introduced in Parliament in March 2021.</a:t>
            </a:r>
            <a:r>
              <a:rPr lang="en-US" sz="2000" dirty="0">
                <a:solidFill>
                  <a:prstClr val="black"/>
                </a:solidFill>
                <a:latin typeface="Arial"/>
                <a:ea typeface="Calibri"/>
                <a:cs typeface="+mn-cs"/>
              </a:rPr>
              <a:t> </a:t>
            </a:r>
          </a:p>
        </p:txBody>
      </p:sp>
      <p:sp>
        <p:nvSpPr>
          <p:cNvPr id="96259" name="TextBox 3">
            <a:extLst>
              <a:ext uri="{FF2B5EF4-FFF2-40B4-BE49-F238E27FC236}">
                <a16:creationId xmlns:a16="http://schemas.microsoft.com/office/drawing/2014/main" xmlns="" id="{EEF6A498-7BC7-B1F5-F52A-8FD176F0AD8B}"/>
              </a:ext>
            </a:extLst>
          </p:cNvPr>
          <p:cNvSpPr txBox="1">
            <a:spLocks noChangeArrowheads="1"/>
          </p:cNvSpPr>
          <p:nvPr/>
        </p:nvSpPr>
        <p:spPr bwMode="auto">
          <a:xfrm>
            <a:off x="8401050" y="5797550"/>
            <a:ext cx="34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62B54-D04D-E112-EBA4-8CD93C4934E6}"/>
              </a:ext>
            </a:extLst>
          </p:cNvPr>
          <p:cNvSpPr>
            <a:spLocks noGrp="1"/>
          </p:cNvSpPr>
          <p:nvPr>
            <p:ph type="title"/>
          </p:nvPr>
        </p:nvSpPr>
        <p:spPr>
          <a:xfrm>
            <a:off x="468313" y="160338"/>
            <a:ext cx="8229600" cy="492125"/>
          </a:xfrm>
        </p:spPr>
        <p:txBody>
          <a:bodyPr>
            <a:noAutofit/>
          </a:bodyPr>
          <a:lstStyle/>
          <a:p>
            <a:pPr fontAlgn="auto">
              <a:spcAft>
                <a:spcPts val="0"/>
              </a:spcAft>
              <a:defRPr/>
            </a:pPr>
            <a:r>
              <a:rPr sz="2400" b="1">
                <a:solidFill>
                  <a:prstClr val="black"/>
                </a:solidFill>
                <a:latin typeface="Arial" charset="0"/>
                <a:ea typeface="MS PGothic" charset="0"/>
                <a:cs typeface="+mj-cs"/>
              </a:rPr>
              <a:t>Rail </a:t>
            </a:r>
            <a:r>
              <a:rPr sz="2400" b="1">
                <a:solidFill>
                  <a:srgbClr val="000000"/>
                </a:solidFill>
                <a:latin typeface="Arial" charset="0"/>
                <a:ea typeface="MS PGothic" charset="0"/>
                <a:cs typeface="+mj-cs"/>
              </a:rPr>
              <a:t>Infrastructure and Industry Development</a:t>
            </a:r>
            <a:endParaRPr sz="2400"/>
          </a:p>
        </p:txBody>
      </p:sp>
      <p:sp>
        <p:nvSpPr>
          <p:cNvPr id="3" name="Content Placeholder 2">
            <a:extLst>
              <a:ext uri="{FF2B5EF4-FFF2-40B4-BE49-F238E27FC236}">
                <a16:creationId xmlns:a16="http://schemas.microsoft.com/office/drawing/2014/main" xmlns="" id="{468B2E7A-4267-93BB-6891-2574A50ABE2B}"/>
              </a:ext>
            </a:extLst>
          </p:cNvPr>
          <p:cNvSpPr>
            <a:spLocks noGrp="1"/>
          </p:cNvSpPr>
          <p:nvPr>
            <p:ph sz="half" idx="1"/>
          </p:nvPr>
        </p:nvSpPr>
        <p:spPr>
          <a:xfrm>
            <a:off x="488950" y="652463"/>
            <a:ext cx="8208963" cy="5175250"/>
          </a:xfrm>
        </p:spPr>
        <p:txBody>
          <a:bodyPr rtlCol="0">
            <a:noAutofit/>
          </a:bodyPr>
          <a:lstStyle/>
          <a:p>
            <a:pPr algn="just" defTabSz="457200" eaLnBrk="1" fontAlgn="auto" hangingPunct="1">
              <a:lnSpc>
                <a:spcPct val="150000"/>
              </a:lnSpc>
              <a:spcBef>
                <a:spcPts val="0"/>
              </a:spcBef>
              <a:spcAft>
                <a:spcPts val="0"/>
              </a:spcAft>
              <a:defRPr/>
            </a:pPr>
            <a:r>
              <a:rPr lang="en-ZA" sz="2000" b="1" dirty="0">
                <a:solidFill>
                  <a:prstClr val="black"/>
                </a:solidFill>
                <a:latin typeface="Arial"/>
                <a:ea typeface="Calibri"/>
                <a:cs typeface="+mn-cs"/>
              </a:rPr>
              <a:t>Private Sector Participation (PSP) Framework</a:t>
            </a:r>
          </a:p>
          <a:p>
            <a:pPr algn="just" defTabSz="457200" eaLnBrk="1" fontAlgn="auto" hangingPunct="1">
              <a:lnSpc>
                <a:spcPct val="150000"/>
              </a:lnSpc>
              <a:spcBef>
                <a:spcPts val="0"/>
              </a:spcBef>
              <a:spcAft>
                <a:spcPts val="0"/>
              </a:spcAft>
              <a:defRPr/>
            </a:pPr>
            <a:endParaRPr lang="en-ZA" sz="800" b="1" dirty="0">
              <a:solidFill>
                <a:prstClr val="black"/>
              </a:solidFill>
              <a:latin typeface="Arial"/>
              <a:ea typeface="Calibri"/>
              <a:cs typeface="+mn-cs"/>
            </a:endParaRPr>
          </a:p>
          <a:p>
            <a:pPr marL="342900" indent="-342900" algn="just" defTabSz="457200" eaLnBrk="1" fontAlgn="auto" hangingPunct="1">
              <a:lnSpc>
                <a:spcPct val="150000"/>
              </a:lnSpc>
              <a:spcBef>
                <a:spcPts val="0"/>
              </a:spcBef>
              <a:spcAft>
                <a:spcPts val="0"/>
              </a:spcAft>
              <a:buFont typeface="Arial" panose="020B0604020202020204" pitchFamily="34" charset="0"/>
              <a:buChar char="•"/>
              <a:defRPr/>
            </a:pPr>
            <a:r>
              <a:rPr lang="en-US" dirty="0">
                <a:solidFill>
                  <a:prstClr val="black"/>
                </a:solidFill>
                <a:latin typeface="Arial"/>
                <a:ea typeface="Calibri"/>
                <a:cs typeface="+mn-cs"/>
              </a:rPr>
              <a:t>Private Sector Participation (PSP) Framework processed for submission to Cabinet. </a:t>
            </a:r>
          </a:p>
          <a:p>
            <a:pPr marL="342900" indent="-342900" algn="just" defTabSz="457200" eaLnBrk="1" fontAlgn="auto" hangingPunct="1">
              <a:lnSpc>
                <a:spcPct val="150000"/>
              </a:lnSpc>
              <a:spcBef>
                <a:spcPts val="0"/>
              </a:spcBef>
              <a:spcAft>
                <a:spcPts val="0"/>
              </a:spcAft>
              <a:buFont typeface="Arial" panose="020B0604020202020204" pitchFamily="34" charset="0"/>
              <a:buChar char="•"/>
              <a:defRPr/>
            </a:pPr>
            <a:r>
              <a:rPr lang="en-ZA" dirty="0">
                <a:solidFill>
                  <a:prstClr val="black"/>
                </a:solidFill>
                <a:latin typeface="Arial"/>
                <a:ea typeface="Calibri"/>
                <a:cs typeface="+mn-cs"/>
              </a:rPr>
              <a:t>During the period under review, socio-economic impact assessment was conducted and the Framework was processed through the ESEID Cluster. </a:t>
            </a:r>
            <a:endParaRPr lang="en-US" dirty="0">
              <a:solidFill>
                <a:prstClr val="black"/>
              </a:solidFill>
              <a:latin typeface="Arial"/>
              <a:ea typeface="Calibri"/>
              <a:cs typeface="+mn-cs"/>
            </a:endParaRPr>
          </a:p>
          <a:p>
            <a:pPr marL="342900" indent="-342900" defTabSz="457200" eaLnBrk="1" fontAlgn="auto" hangingPunct="1">
              <a:lnSpc>
                <a:spcPct val="150000"/>
              </a:lnSpc>
              <a:spcBef>
                <a:spcPts val="0"/>
              </a:spcBef>
              <a:spcAft>
                <a:spcPts val="0"/>
              </a:spcAft>
              <a:buFont typeface="Arial" panose="020B0604020202020204" pitchFamily="34" charset="0"/>
              <a:buChar char="•"/>
              <a:defRPr/>
            </a:pPr>
            <a:endParaRPr lang="en-US" sz="800" dirty="0">
              <a:solidFill>
                <a:prstClr val="black"/>
              </a:solidFill>
              <a:latin typeface="Arial"/>
              <a:ea typeface="Calibri"/>
              <a:cs typeface="+mn-cs"/>
            </a:endParaRPr>
          </a:p>
          <a:p>
            <a:pPr algn="just" defTabSz="457200" eaLnBrk="1" fontAlgn="auto" hangingPunct="1">
              <a:lnSpc>
                <a:spcPct val="150000"/>
              </a:lnSpc>
              <a:spcBef>
                <a:spcPts val="0"/>
              </a:spcBef>
              <a:spcAft>
                <a:spcPts val="0"/>
              </a:spcAft>
              <a:defRPr/>
            </a:pPr>
            <a:r>
              <a:rPr lang="en-ZA" sz="2000" b="1" dirty="0">
                <a:solidFill>
                  <a:prstClr val="black"/>
                </a:solidFill>
                <a:latin typeface="Arial"/>
                <a:ea typeface="Calibri"/>
                <a:cs typeface="+mn-cs"/>
              </a:rPr>
              <a:t>High-Speed Rail (HSR) Corridor Framework</a:t>
            </a:r>
          </a:p>
          <a:p>
            <a:pPr algn="just" defTabSz="457200" eaLnBrk="1" fontAlgn="auto" hangingPunct="1">
              <a:lnSpc>
                <a:spcPct val="150000"/>
              </a:lnSpc>
              <a:spcBef>
                <a:spcPts val="0"/>
              </a:spcBef>
              <a:spcAft>
                <a:spcPts val="0"/>
              </a:spcAft>
              <a:defRPr/>
            </a:pPr>
            <a:endParaRPr lang="en-ZA" sz="800" b="1" dirty="0">
              <a:solidFill>
                <a:prstClr val="black"/>
              </a:solidFill>
              <a:latin typeface="Arial"/>
              <a:ea typeface="Calibri"/>
              <a:cs typeface="+mn-cs"/>
            </a:endParaRPr>
          </a:p>
          <a:p>
            <a:pPr marL="342900" indent="-342900" algn="just" defTabSz="457200" eaLnBrk="1" fontAlgn="auto" hangingPunct="1">
              <a:lnSpc>
                <a:spcPct val="150000"/>
              </a:lnSpc>
              <a:spcBef>
                <a:spcPts val="0"/>
              </a:spcBef>
              <a:spcAft>
                <a:spcPts val="0"/>
              </a:spcAft>
              <a:buFont typeface="Arial" panose="020B0604020202020204" pitchFamily="34" charset="0"/>
              <a:buChar char="•"/>
              <a:defRPr/>
            </a:pPr>
            <a:r>
              <a:rPr lang="en-ZA" dirty="0">
                <a:solidFill>
                  <a:prstClr val="black"/>
                </a:solidFill>
                <a:latin typeface="Arial"/>
                <a:ea typeface="Times New Roman"/>
                <a:cs typeface="+mn-cs"/>
              </a:rPr>
              <a:t>High-Speed Rail (HSR) Corridor Framework </a:t>
            </a:r>
            <a:r>
              <a:rPr lang="en-ZA" dirty="0">
                <a:solidFill>
                  <a:prstClr val="black"/>
                </a:solidFill>
                <a:latin typeface="Arial"/>
                <a:ea typeface="Calibri"/>
                <a:cs typeface="+mn-cs"/>
              </a:rPr>
              <a:t>processed for submission to Cabinet. </a:t>
            </a:r>
          </a:p>
          <a:p>
            <a:pPr marL="342900" indent="-342900" algn="just" defTabSz="457200" eaLnBrk="1" fontAlgn="auto" hangingPunct="1">
              <a:lnSpc>
                <a:spcPct val="150000"/>
              </a:lnSpc>
              <a:spcBef>
                <a:spcPts val="0"/>
              </a:spcBef>
              <a:spcAft>
                <a:spcPts val="0"/>
              </a:spcAft>
              <a:buFont typeface="Arial" panose="020B0604020202020204" pitchFamily="34" charset="0"/>
              <a:buChar char="•"/>
              <a:defRPr/>
            </a:pPr>
            <a:r>
              <a:rPr lang="en-ZA" dirty="0">
                <a:solidFill>
                  <a:prstClr val="black"/>
                </a:solidFill>
                <a:latin typeface="Arial"/>
                <a:ea typeface="Calibri"/>
                <a:cs typeface="+mn-cs"/>
              </a:rPr>
              <a:t>The Socio-economic impact assessment was conducted and the HSR Corridor Framework was processed through the ESEID Cluster.</a:t>
            </a:r>
            <a:endParaRPr lang="en-US" dirty="0">
              <a:ea typeface="+mn-ea"/>
            </a:endParaRPr>
          </a:p>
        </p:txBody>
      </p:sp>
      <p:sp>
        <p:nvSpPr>
          <p:cNvPr id="97283" name="TextBox 3">
            <a:extLst>
              <a:ext uri="{FF2B5EF4-FFF2-40B4-BE49-F238E27FC236}">
                <a16:creationId xmlns:a16="http://schemas.microsoft.com/office/drawing/2014/main" xmlns="" id="{0E45EE38-8328-584A-DEF8-A19C15BB74C3}"/>
              </a:ext>
            </a:extLst>
          </p:cNvPr>
          <p:cNvSpPr txBox="1">
            <a:spLocks noChangeArrowheads="1"/>
          </p:cNvSpPr>
          <p:nvPr/>
        </p:nvSpPr>
        <p:spPr bwMode="auto">
          <a:xfrm>
            <a:off x="7927975" y="6310313"/>
            <a:ext cx="34131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0E947-7336-1B8F-72BC-CCACF7A673AA}"/>
              </a:ext>
            </a:extLst>
          </p:cNvPr>
          <p:cNvSpPr>
            <a:spLocks noGrp="1"/>
          </p:cNvSpPr>
          <p:nvPr>
            <p:ph type="title"/>
          </p:nvPr>
        </p:nvSpPr>
        <p:spPr>
          <a:xfrm>
            <a:off x="323850" y="153988"/>
            <a:ext cx="8229600" cy="444500"/>
          </a:xfrm>
        </p:spPr>
        <p:txBody>
          <a:bodyPr>
            <a:noAutofit/>
          </a:bodyPr>
          <a:lstStyle/>
          <a:p>
            <a:pPr fontAlgn="auto">
              <a:spcAft>
                <a:spcPts val="0"/>
              </a:spcAft>
              <a:defRPr/>
            </a:pPr>
            <a:r>
              <a:rPr lang="en-ZA" sz="2800" b="1">
                <a:solidFill>
                  <a:prstClr val="black"/>
                </a:solidFill>
                <a:latin typeface="Arial" panose="020B0604020202020204" pitchFamily="34" charset="0"/>
                <a:ea typeface="Calibri" panose="020F0502020204030204" pitchFamily="34" charset="0"/>
              </a:rPr>
              <a:t> </a:t>
            </a:r>
            <a:r>
              <a:rPr sz="2400" b="1">
                <a:solidFill>
                  <a:srgbClr val="000000"/>
                </a:solidFill>
                <a:latin typeface="Arial" charset="0"/>
                <a:ea typeface="MS PGothic" charset="0"/>
                <a:cs typeface="+mj-cs"/>
              </a:rPr>
              <a:t>Research and Innovation</a:t>
            </a:r>
            <a:endParaRPr sz="2400"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23970130-5608-3427-2870-9D19CDCEA5E1}"/>
              </a:ext>
            </a:extLst>
          </p:cNvPr>
          <p:cNvSpPr>
            <a:spLocks noGrp="1"/>
          </p:cNvSpPr>
          <p:nvPr>
            <p:ph sz="half" idx="1"/>
          </p:nvPr>
        </p:nvSpPr>
        <p:spPr>
          <a:xfrm>
            <a:off x="468313" y="1484313"/>
            <a:ext cx="8207375" cy="3529012"/>
          </a:xfrm>
        </p:spPr>
        <p:txBody>
          <a:bodyPr rtlCol="0">
            <a:noAutofit/>
          </a:bodyPr>
          <a:lstStyle/>
          <a:p>
            <a:pPr algn="just" eaLnBrk="1" fontAlgn="auto" hangingPunct="1">
              <a:spcAft>
                <a:spcPts val="0"/>
              </a:spcAft>
              <a:defRPr/>
            </a:pPr>
            <a:endParaRPr lang="en-US" sz="1400" dirty="0">
              <a:ea typeface="+mn-ea"/>
            </a:endParaRPr>
          </a:p>
          <a:p>
            <a:pPr marL="285750" indent="-285750" eaLnBrk="1" fontAlgn="auto" hangingPunct="1">
              <a:lnSpc>
                <a:spcPct val="150000"/>
              </a:lnSpc>
              <a:spcAft>
                <a:spcPts val="0"/>
              </a:spcAft>
              <a:buFont typeface="Arial" panose="020B0604020202020204" pitchFamily="34" charset="0"/>
              <a:buChar char="•"/>
              <a:defRPr/>
            </a:pPr>
            <a:endParaRPr lang="en-ZA" sz="1000" dirty="0">
              <a:ea typeface="+mn-ea"/>
            </a:endParaRPr>
          </a:p>
        </p:txBody>
      </p:sp>
      <p:sp>
        <p:nvSpPr>
          <p:cNvPr id="98307" name="Slide Number Placeholder 8">
            <a:extLst>
              <a:ext uri="{FF2B5EF4-FFF2-40B4-BE49-F238E27FC236}">
                <a16:creationId xmlns:a16="http://schemas.microsoft.com/office/drawing/2014/main" xmlns="" id="{053A9C0A-B4DC-AF00-2574-1B880AEA8DEF}"/>
              </a:ext>
            </a:extLst>
          </p:cNvPr>
          <p:cNvSpPr>
            <a:spLocks noGrp="1"/>
          </p:cNvSpPr>
          <p:nvPr>
            <p:ph type="sldNum" sz="quarter" idx="10"/>
          </p:nvPr>
        </p:nvSpPr>
        <p:spPr bwMode="auto">
          <a:xfrm>
            <a:off x="8350250" y="6167438"/>
            <a:ext cx="404813"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34</a:t>
            </a:r>
          </a:p>
        </p:txBody>
      </p:sp>
      <p:graphicFrame>
        <p:nvGraphicFramePr>
          <p:cNvPr id="4" name="Table 3">
            <a:extLst>
              <a:ext uri="{FF2B5EF4-FFF2-40B4-BE49-F238E27FC236}">
                <a16:creationId xmlns:a16="http://schemas.microsoft.com/office/drawing/2014/main" xmlns="" id="{3CA1A5FF-F371-5BFD-2929-47624E80FABF}"/>
              </a:ext>
            </a:extLst>
          </p:cNvPr>
          <p:cNvGraphicFramePr>
            <a:graphicFrameLocks noGrp="1"/>
          </p:cNvGraphicFramePr>
          <p:nvPr/>
        </p:nvGraphicFramePr>
        <p:xfrm>
          <a:off x="552450" y="782638"/>
          <a:ext cx="8491538" cy="3303587"/>
        </p:xfrm>
        <a:graphic>
          <a:graphicData uri="http://schemas.openxmlformats.org/drawingml/2006/table">
            <a:tbl>
              <a:tblPr/>
              <a:tblGrid>
                <a:gridCol w="412750">
                  <a:extLst>
                    <a:ext uri="{9D8B030D-6E8A-4147-A177-3AD203B41FA5}">
                      <a16:colId xmlns:a16="http://schemas.microsoft.com/office/drawing/2014/main" xmlns="" val="1350466260"/>
                    </a:ext>
                  </a:extLst>
                </a:gridCol>
                <a:gridCol w="974725">
                  <a:extLst>
                    <a:ext uri="{9D8B030D-6E8A-4147-A177-3AD203B41FA5}">
                      <a16:colId xmlns:a16="http://schemas.microsoft.com/office/drawing/2014/main" xmlns="" val="725827248"/>
                    </a:ext>
                  </a:extLst>
                </a:gridCol>
                <a:gridCol w="1660525">
                  <a:extLst>
                    <a:ext uri="{9D8B030D-6E8A-4147-A177-3AD203B41FA5}">
                      <a16:colId xmlns:a16="http://schemas.microsoft.com/office/drawing/2014/main" xmlns="" val="869634160"/>
                    </a:ext>
                  </a:extLst>
                </a:gridCol>
                <a:gridCol w="2135188">
                  <a:extLst>
                    <a:ext uri="{9D8B030D-6E8A-4147-A177-3AD203B41FA5}">
                      <a16:colId xmlns:a16="http://schemas.microsoft.com/office/drawing/2014/main" xmlns="" val="4179548581"/>
                    </a:ext>
                  </a:extLst>
                </a:gridCol>
                <a:gridCol w="1960562">
                  <a:extLst>
                    <a:ext uri="{9D8B030D-6E8A-4147-A177-3AD203B41FA5}">
                      <a16:colId xmlns:a16="http://schemas.microsoft.com/office/drawing/2014/main" xmlns="" val="3475444367"/>
                    </a:ext>
                  </a:extLst>
                </a:gridCol>
                <a:gridCol w="1347788">
                  <a:extLst>
                    <a:ext uri="{9D8B030D-6E8A-4147-A177-3AD203B41FA5}">
                      <a16:colId xmlns:a16="http://schemas.microsoft.com/office/drawing/2014/main" xmlns="" val="691810926"/>
                    </a:ext>
                  </a:extLst>
                </a:gridCol>
              </a:tblGrid>
              <a:tr h="793750">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r>
                        <a:rPr kumimoji="0" lang="en-US"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91447" marR="91447" marT="45976" marB="4597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PLANNED ANNUAL TARGET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2021/2022</a:t>
                      </a:r>
                      <a:endPar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ACTUAL ACHIEVEMENT</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2021/2022</a:t>
                      </a: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REASON FOR DEVIATION</a:t>
                      </a:r>
                      <a:endParaRPr kumimoji="0" lang="en-US"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CORRECTIVE MEASURE</a:t>
                      </a:r>
                      <a:endParaRPr kumimoji="0" lang="en-US"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xmlns="" val="744715575"/>
                  </a:ext>
                </a:extLst>
              </a:tr>
              <a:tr h="234950">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85314944"/>
                  </a:ext>
                </a:extLst>
              </a:tr>
              <a:tr h="22748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3.2</a:t>
                      </a:r>
                    </a:p>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National Rail Bill approved by Parliament</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 the National Rail Bill for Ministerial approval to submit to Cabinet</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National Rail Bill was not approved for submission to Cabinet as targeted.</a:t>
                      </a:r>
                    </a:p>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During the period under review, the White Paper on the National Rail Policy, which was a dependency deliverable for the Bill, was approved by Cabinet in March 2022.</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progression of the National Rail Bill was dependent on approval of the White Paper on National Rail Policy by Cabinet.</a:t>
                      </a:r>
                    </a:p>
                    <a:p>
                      <a:pPr marL="0" marR="0" lvl="0" indent="0" algn="l" defTabSz="914400" rtl="0" eaLnBrk="1" fontAlgn="base" latinLnBrk="0" hangingPunct="1">
                        <a:lnSpc>
                          <a:spcPct val="120000"/>
                        </a:lnSpc>
                        <a:spcBef>
                          <a:spcPct val="0"/>
                        </a:spcBef>
                        <a:spcAft>
                          <a:spcPct val="0"/>
                        </a:spcAft>
                        <a:buClrTx/>
                        <a:buSzTx/>
                        <a:buFontTx/>
                        <a:buNone/>
                        <a:tabLst/>
                      </a:pPr>
                      <a:endPar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ZA" altLang="en-US" sz="11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National Rail Bill processed to be prioritised in the 2022/23 financial year</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11426236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2">
            <a:extLst>
              <a:ext uri="{FF2B5EF4-FFF2-40B4-BE49-F238E27FC236}">
                <a16:creationId xmlns:a16="http://schemas.microsoft.com/office/drawing/2014/main" xmlns="" id="{92AD1ED5-FB7B-5040-DBC9-5F81B77E154D}"/>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PROGRAMME 4: ROAD TRANSPORT</a:t>
            </a:r>
            <a:endParaRPr lang="en-ZA" altLang="en-US" sz="3600">
              <a:solidFill>
                <a:srgbClr val="000000"/>
              </a:solidFill>
              <a:ea typeface="ＭＳ Ｐゴシック" panose="020B0600070205080204" pitchFamily="34" charset="-128"/>
            </a:endParaRPr>
          </a:p>
          <a:p>
            <a:pPr algn="just" eaLnBrk="1" hangingPunct="1">
              <a:buFont typeface="Arial" panose="020B0604020202020204" pitchFamily="34" charset="0"/>
              <a:buChar char="•"/>
            </a:pPr>
            <a:endParaRPr lang="en-ZA" altLang="en-US" sz="2000">
              <a:solidFill>
                <a:srgbClr val="000000"/>
              </a:solidFill>
              <a:ea typeface="ＭＳ Ｐゴシック" panose="020B0600070205080204" pitchFamily="34" charset="-128"/>
            </a:endParaRPr>
          </a:p>
        </p:txBody>
      </p:sp>
      <p:sp>
        <p:nvSpPr>
          <p:cNvPr id="100354" name="TextBox 1">
            <a:extLst>
              <a:ext uri="{FF2B5EF4-FFF2-40B4-BE49-F238E27FC236}">
                <a16:creationId xmlns:a16="http://schemas.microsoft.com/office/drawing/2014/main" xmlns="" id="{620AD240-ABD4-0C29-3BD1-181024DD7C8F}"/>
              </a:ext>
            </a:extLst>
          </p:cNvPr>
          <p:cNvSpPr txBox="1">
            <a:spLocks noChangeArrowheads="1"/>
          </p:cNvSpPr>
          <p:nvPr/>
        </p:nvSpPr>
        <p:spPr bwMode="auto">
          <a:xfrm>
            <a:off x="6659563" y="545941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rPr>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B6BD4-F2FA-6603-489E-71DC0A809F75}"/>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prstClr val="black"/>
                </a:solidFill>
                <a:latin typeface="Arial" charset="0"/>
                <a:ea typeface="MS PGothic" charset="0"/>
                <a:cs typeface="+mj-cs"/>
              </a:rPr>
              <a:t>Road Transport Regulation </a:t>
            </a:r>
            <a:endParaRPr sz="2400"/>
          </a:p>
        </p:txBody>
      </p:sp>
      <p:sp>
        <p:nvSpPr>
          <p:cNvPr id="3" name="Content Placeholder 2">
            <a:extLst>
              <a:ext uri="{FF2B5EF4-FFF2-40B4-BE49-F238E27FC236}">
                <a16:creationId xmlns:a16="http://schemas.microsoft.com/office/drawing/2014/main" xmlns="" id="{7A4D9DF1-8E4A-DFCD-6A73-503AE5FDFAED}"/>
              </a:ext>
            </a:extLst>
          </p:cNvPr>
          <p:cNvSpPr>
            <a:spLocks noGrp="1"/>
          </p:cNvSpPr>
          <p:nvPr>
            <p:ph sz="half" idx="1"/>
          </p:nvPr>
        </p:nvSpPr>
        <p:spPr>
          <a:xfrm>
            <a:off x="468313" y="836613"/>
            <a:ext cx="8207375" cy="4679950"/>
          </a:xfrm>
        </p:spPr>
        <p:txBody>
          <a:bodyPr rtlCol="0">
            <a:normAutofit fontScale="92500" lnSpcReduction="10000"/>
          </a:bodyPr>
          <a:lstStyle/>
          <a:p>
            <a:pPr algn="just" defTabSz="457200" eaLnBrk="1" fontAlgn="auto" hangingPunct="1">
              <a:lnSpc>
                <a:spcPct val="150000"/>
              </a:lnSpc>
              <a:spcBef>
                <a:spcPts val="0"/>
              </a:spcBef>
              <a:spcAft>
                <a:spcPts val="0"/>
              </a:spcAft>
              <a:defRPr/>
            </a:pPr>
            <a:r>
              <a:rPr lang="en-ZA" sz="2400" b="1" dirty="0">
                <a:solidFill>
                  <a:prstClr val="black"/>
                </a:solidFill>
                <a:latin typeface="Arial" charset="0"/>
                <a:ea typeface="MS PGothic" charset="0"/>
                <a:cs typeface="Arial" charset="0"/>
              </a:rPr>
              <a:t>National Road Safety Strategy (NRSS)</a:t>
            </a:r>
            <a:endParaRPr lang="en-ZA" sz="2400" dirty="0">
              <a:solidFill>
                <a:prstClr val="black"/>
              </a:solidFill>
              <a:latin typeface="Arial" charset="0"/>
              <a:ea typeface="MS PGothic" charset="0"/>
              <a:cs typeface="Arial" charset="0"/>
            </a:endParaRPr>
          </a:p>
          <a:p>
            <a:pPr algn="just" defTabSz="457200" eaLnBrk="1" fontAlgn="auto" hangingPunct="1">
              <a:lnSpc>
                <a:spcPct val="150000"/>
              </a:lnSpc>
              <a:spcBef>
                <a:spcPts val="0"/>
              </a:spcBef>
              <a:spcAft>
                <a:spcPts val="0"/>
              </a:spcAft>
              <a:defRPr/>
            </a:pPr>
            <a:endParaRPr lang="en-ZA" sz="1500" dirty="0">
              <a:solidFill>
                <a:prstClr val="black"/>
              </a:solidFill>
              <a:latin typeface="Arial" charset="0"/>
              <a:ea typeface="MS PGothic" charset="0"/>
              <a:cs typeface="Arial" charset="0"/>
            </a:endParaRPr>
          </a:p>
          <a:p>
            <a:pPr marL="342900" indent="-342900" algn="just" defTabSz="457200" eaLnBrk="1" fontAlgn="auto" hangingPunct="1">
              <a:lnSpc>
                <a:spcPct val="150000"/>
              </a:lnSpc>
              <a:spcBef>
                <a:spcPts val="0"/>
              </a:spcBef>
              <a:spcAft>
                <a:spcPts val="0"/>
              </a:spcAft>
              <a:buFont typeface="Arial"/>
              <a:buChar char="•"/>
              <a:defRPr/>
            </a:pPr>
            <a:r>
              <a:rPr lang="en-ZA" sz="2100" dirty="0">
                <a:solidFill>
                  <a:prstClr val="black"/>
                </a:solidFill>
                <a:latin typeface="Arial" charset="0"/>
                <a:ea typeface="MS PGothic" charset="0"/>
                <a:cs typeface="+mn-cs"/>
              </a:rPr>
              <a:t>The analysis report captured regulatory law enforcement interventions commissioned nationally to improve road safety and reduce road crashes and fatalities.</a:t>
            </a:r>
          </a:p>
          <a:p>
            <a:pPr algn="just" defTabSz="457200" eaLnBrk="1" fontAlgn="auto" hangingPunct="1">
              <a:lnSpc>
                <a:spcPct val="150000"/>
              </a:lnSpc>
              <a:spcBef>
                <a:spcPts val="0"/>
              </a:spcBef>
              <a:spcAft>
                <a:spcPts val="0"/>
              </a:spcAft>
              <a:defRPr/>
            </a:pPr>
            <a:endParaRPr lang="en-ZA" sz="900" dirty="0">
              <a:solidFill>
                <a:prstClr val="black"/>
              </a:solidFill>
              <a:latin typeface="Arial" charset="0"/>
              <a:cs typeface="ＭＳ Ｐゴシック" charset="0"/>
            </a:endParaRPr>
          </a:p>
          <a:p>
            <a:pPr marL="742950" lvl="1" indent="-285750" algn="just" defTabSz="457200" eaLnBrk="1" fontAlgn="auto" hangingPunct="1">
              <a:lnSpc>
                <a:spcPct val="150000"/>
              </a:lnSpc>
              <a:spcBef>
                <a:spcPts val="0"/>
              </a:spcBef>
              <a:spcAft>
                <a:spcPts val="0"/>
              </a:spcAft>
              <a:buFont typeface="Arial"/>
              <a:buChar char="–"/>
              <a:defRPr/>
            </a:pPr>
            <a:r>
              <a:rPr lang="en-ZA" dirty="0">
                <a:solidFill>
                  <a:prstClr val="black"/>
                </a:solidFill>
                <a:latin typeface="Arial" charset="0"/>
                <a:cs typeface="ＭＳ Ｐゴシック" charset="0"/>
              </a:rPr>
              <a:t>15 433 K78 roadblocks conducted;</a:t>
            </a:r>
          </a:p>
          <a:p>
            <a:pPr marL="742950" lvl="1" indent="-285750" algn="just" defTabSz="457200" eaLnBrk="1" fontAlgn="auto" hangingPunct="1">
              <a:lnSpc>
                <a:spcPct val="150000"/>
              </a:lnSpc>
              <a:spcBef>
                <a:spcPts val="0"/>
              </a:spcBef>
              <a:spcAft>
                <a:spcPts val="0"/>
              </a:spcAft>
              <a:buFont typeface="Arial"/>
              <a:buChar char="–"/>
              <a:defRPr/>
            </a:pPr>
            <a:r>
              <a:rPr lang="en-ZA" dirty="0">
                <a:solidFill>
                  <a:prstClr val="black"/>
                </a:solidFill>
                <a:latin typeface="Arial" charset="0"/>
                <a:cs typeface="ＭＳ Ｐゴシック" charset="0"/>
              </a:rPr>
              <a:t>6 638 616 vehicles were stopped and checked.</a:t>
            </a:r>
          </a:p>
          <a:p>
            <a:pPr marL="742950" lvl="1" indent="-285750" algn="just" defTabSz="457200" eaLnBrk="1" fontAlgn="auto" hangingPunct="1">
              <a:lnSpc>
                <a:spcPct val="150000"/>
              </a:lnSpc>
              <a:spcBef>
                <a:spcPts val="0"/>
              </a:spcBef>
              <a:spcAft>
                <a:spcPts val="0"/>
              </a:spcAft>
              <a:buFont typeface="Arial"/>
              <a:buChar char="–"/>
              <a:defRPr/>
            </a:pPr>
            <a:r>
              <a:rPr lang="en-ZA" dirty="0">
                <a:solidFill>
                  <a:prstClr val="black"/>
                </a:solidFill>
                <a:latin typeface="Arial" charset="0"/>
                <a:cs typeface="ＭＳ Ｐゴシック" charset="0"/>
              </a:rPr>
              <a:t>1 264 479 road users were issued with traffic fines.</a:t>
            </a:r>
          </a:p>
          <a:p>
            <a:pPr marL="742950" lvl="1" indent="-285750" algn="just" defTabSz="457200" eaLnBrk="1" fontAlgn="auto" hangingPunct="1">
              <a:lnSpc>
                <a:spcPct val="150000"/>
              </a:lnSpc>
              <a:spcBef>
                <a:spcPts val="0"/>
              </a:spcBef>
              <a:spcAft>
                <a:spcPts val="0"/>
              </a:spcAft>
              <a:buFont typeface="Arial"/>
              <a:buChar char="–"/>
              <a:defRPr/>
            </a:pPr>
            <a:r>
              <a:rPr lang="en-ZA" dirty="0">
                <a:solidFill>
                  <a:prstClr val="black"/>
                </a:solidFill>
                <a:latin typeface="Arial" charset="0"/>
                <a:cs typeface="ＭＳ Ｐゴシック" charset="0"/>
              </a:rPr>
              <a:t>28 421 drivers arrested for various offences.</a:t>
            </a:r>
          </a:p>
          <a:p>
            <a:pPr marL="742950" lvl="1" indent="-285750" algn="just" defTabSz="457200" eaLnBrk="1" fontAlgn="auto" hangingPunct="1">
              <a:lnSpc>
                <a:spcPct val="150000"/>
              </a:lnSpc>
              <a:spcBef>
                <a:spcPts val="0"/>
              </a:spcBef>
              <a:spcAft>
                <a:spcPts val="0"/>
              </a:spcAft>
              <a:buFont typeface="Arial"/>
              <a:buChar char="–"/>
              <a:defRPr/>
            </a:pPr>
            <a:r>
              <a:rPr lang="en-ZA" dirty="0">
                <a:solidFill>
                  <a:prstClr val="black"/>
                </a:solidFill>
                <a:latin typeface="Arial" charset="0"/>
                <a:cs typeface="ＭＳ Ｐゴシック" charset="0"/>
              </a:rPr>
              <a:t>22 621 vehicles were discontinued. </a:t>
            </a:r>
          </a:p>
          <a:p>
            <a:pPr marL="742950" lvl="1" indent="-285750" algn="just" defTabSz="457200" eaLnBrk="1" fontAlgn="auto" hangingPunct="1">
              <a:lnSpc>
                <a:spcPct val="150000"/>
              </a:lnSpc>
              <a:spcBef>
                <a:spcPts val="0"/>
              </a:spcBef>
              <a:spcAft>
                <a:spcPts val="0"/>
              </a:spcAft>
              <a:buFont typeface="Arial"/>
              <a:buChar char="–"/>
              <a:defRPr/>
            </a:pPr>
            <a:r>
              <a:rPr lang="en-ZA" dirty="0">
                <a:solidFill>
                  <a:prstClr val="black"/>
                </a:solidFill>
                <a:latin typeface="Arial" charset="0"/>
                <a:cs typeface="ＭＳ Ｐゴシック" charset="0"/>
              </a:rPr>
              <a:t>15 218 were impounded.</a:t>
            </a:r>
          </a:p>
          <a:p>
            <a:pPr marL="457200" lvl="1" indent="0" algn="just" defTabSz="457200" eaLnBrk="1" fontAlgn="auto" hangingPunct="1">
              <a:lnSpc>
                <a:spcPct val="170000"/>
              </a:lnSpc>
              <a:spcAft>
                <a:spcPts val="0"/>
              </a:spcAft>
              <a:buFont typeface="Arial" panose="020B0604020202020204" pitchFamily="34" charset="0"/>
              <a:buNone/>
              <a:defRPr/>
            </a:pPr>
            <a:endParaRPr lang="en-ZA" sz="2600" dirty="0">
              <a:solidFill>
                <a:prstClr val="black"/>
              </a:solidFill>
              <a:latin typeface="Arial" charset="0"/>
              <a:cs typeface="ＭＳ Ｐゴシック" charset="0"/>
            </a:endParaRPr>
          </a:p>
          <a:p>
            <a:pPr marL="457200" lvl="1" indent="0" algn="just" defTabSz="457200" eaLnBrk="1" fontAlgn="auto" hangingPunct="1">
              <a:lnSpc>
                <a:spcPct val="150000"/>
              </a:lnSpc>
              <a:spcAft>
                <a:spcPts val="0"/>
              </a:spcAft>
              <a:buFont typeface="Arial" panose="020B0604020202020204" pitchFamily="34" charset="0"/>
              <a:buNone/>
              <a:defRPr/>
            </a:pPr>
            <a:endParaRPr lang="en-ZA" sz="1500" dirty="0">
              <a:solidFill>
                <a:prstClr val="black"/>
              </a:solidFill>
              <a:latin typeface="Arial" charset="0"/>
              <a:cs typeface="ＭＳ Ｐゴシック" charset="0"/>
            </a:endParaRPr>
          </a:p>
          <a:p>
            <a:pPr eaLnBrk="1" fontAlgn="auto" hangingPunct="1">
              <a:spcAft>
                <a:spcPts val="0"/>
              </a:spcAft>
              <a:defRPr/>
            </a:pPr>
            <a:endParaRPr lang="en-US" dirty="0">
              <a:ea typeface="+mn-ea"/>
            </a:endParaRPr>
          </a:p>
        </p:txBody>
      </p:sp>
      <p:sp>
        <p:nvSpPr>
          <p:cNvPr id="101379" name="TextBox 3">
            <a:extLst>
              <a:ext uri="{FF2B5EF4-FFF2-40B4-BE49-F238E27FC236}">
                <a16:creationId xmlns:a16="http://schemas.microsoft.com/office/drawing/2014/main" xmlns="" id="{09BAA6E4-9A03-F3FC-2C90-92314611632E}"/>
              </a:ext>
            </a:extLst>
          </p:cNvPr>
          <p:cNvSpPr txBox="1">
            <a:spLocks noChangeArrowheads="1"/>
          </p:cNvSpPr>
          <p:nvPr/>
        </p:nvSpPr>
        <p:spPr bwMode="auto">
          <a:xfrm>
            <a:off x="7797800" y="6270625"/>
            <a:ext cx="341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3C1B8-3DF7-F7B7-670C-E29DCA7A5922}"/>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prstClr val="black"/>
                </a:solidFill>
                <a:latin typeface="Arial" charset="0"/>
                <a:ea typeface="MS PGothic" charset="0"/>
                <a:cs typeface="+mj-cs"/>
              </a:rPr>
              <a:t>Road Transport Regulation </a:t>
            </a:r>
            <a:endParaRPr sz="2400"/>
          </a:p>
        </p:txBody>
      </p:sp>
      <p:sp>
        <p:nvSpPr>
          <p:cNvPr id="102402" name="Content Placeholder 2">
            <a:extLst>
              <a:ext uri="{FF2B5EF4-FFF2-40B4-BE49-F238E27FC236}">
                <a16:creationId xmlns:a16="http://schemas.microsoft.com/office/drawing/2014/main" xmlns="" id="{95A06B7B-F889-C2B0-6480-F660C31431F1}"/>
              </a:ext>
            </a:extLst>
          </p:cNvPr>
          <p:cNvSpPr>
            <a:spLocks noGrp="1"/>
          </p:cNvSpPr>
          <p:nvPr>
            <p:ph sz="half" idx="1"/>
          </p:nvPr>
        </p:nvSpPr>
        <p:spPr>
          <a:xfrm>
            <a:off x="468313" y="836613"/>
            <a:ext cx="8207375" cy="4981575"/>
          </a:xfrm>
        </p:spPr>
        <p:txBody>
          <a:bodyPr/>
          <a:lstStyle/>
          <a:p>
            <a:pPr algn="just" eaLnBrk="1" hangingPunct="1">
              <a:lnSpc>
                <a:spcPct val="130000"/>
              </a:lnSpc>
            </a:pPr>
            <a:r>
              <a:rPr lang="en-ZA" altLang="en-US" sz="1900" b="1">
                <a:solidFill>
                  <a:srgbClr val="000000"/>
                </a:solidFill>
                <a:ea typeface="ＭＳ Ｐゴシック" panose="020B0600070205080204" pitchFamily="34" charset="-128"/>
              </a:rPr>
              <a:t>Draft General Laws Amendment Bill</a:t>
            </a:r>
          </a:p>
          <a:p>
            <a:pPr algn="just" eaLnBrk="1" hangingPunct="1">
              <a:lnSpc>
                <a:spcPct val="130000"/>
              </a:lnSpc>
            </a:pPr>
            <a:endParaRPr lang="en-ZA" altLang="en-US" sz="900" b="1">
              <a:solidFill>
                <a:srgbClr val="000000"/>
              </a:solidFill>
              <a:ea typeface="ＭＳ Ｐゴシック" panose="020B0600070205080204" pitchFamily="34" charset="-128"/>
            </a:endParaRPr>
          </a:p>
          <a:p>
            <a:pPr algn="just" eaLnBrk="1" hangingPunct="1">
              <a:lnSpc>
                <a:spcPct val="130000"/>
              </a:lnSpc>
              <a:buFont typeface="Arial" panose="020B0604020202020204" pitchFamily="34" charset="0"/>
              <a:buChar char="•"/>
            </a:pPr>
            <a:r>
              <a:rPr lang="en-ZA" altLang="en-US" sz="1600">
                <a:solidFill>
                  <a:schemeClr val="tx1"/>
                </a:solidFill>
                <a:ea typeface="ＭＳ Ｐゴシック" panose="020B0600070205080204" pitchFamily="34" charset="-128"/>
              </a:rPr>
              <a:t>Stakeholder consultations initiated and inputs were considered. </a:t>
            </a:r>
          </a:p>
          <a:p>
            <a:pPr algn="just" eaLnBrk="1" hangingPunct="1">
              <a:lnSpc>
                <a:spcPct val="130000"/>
              </a:lnSpc>
              <a:buFont typeface="Arial" panose="020B0604020202020204" pitchFamily="34" charset="0"/>
              <a:buChar char="•"/>
            </a:pPr>
            <a:r>
              <a:rPr lang="en-ZA" altLang="en-US" sz="1600">
                <a:solidFill>
                  <a:schemeClr val="tx1"/>
                </a:solidFill>
                <a:ea typeface="ＭＳ Ｐゴシック" panose="020B0600070205080204" pitchFamily="34" charset="-128"/>
              </a:rPr>
              <a:t>Draft General Laws Amendment Bill developed as targeted.</a:t>
            </a:r>
          </a:p>
          <a:p>
            <a:pPr algn="just" eaLnBrk="1" hangingPunct="1">
              <a:lnSpc>
                <a:spcPct val="130000"/>
              </a:lnSpc>
            </a:pPr>
            <a:endParaRPr lang="en-ZA" altLang="en-US" sz="900">
              <a:solidFill>
                <a:schemeClr val="tx1"/>
              </a:solidFill>
              <a:ea typeface="ＭＳ Ｐゴシック" panose="020B0600070205080204" pitchFamily="34" charset="-128"/>
            </a:endParaRPr>
          </a:p>
          <a:p>
            <a:pPr algn="just" eaLnBrk="1" hangingPunct="1">
              <a:lnSpc>
                <a:spcPct val="130000"/>
              </a:lnSpc>
            </a:pPr>
            <a:r>
              <a:rPr lang="en-ZA" altLang="en-US" sz="1900" b="1">
                <a:solidFill>
                  <a:schemeClr val="tx1"/>
                </a:solidFill>
                <a:ea typeface="ＭＳ Ｐゴシック" panose="020B0600070205080204" pitchFamily="34" charset="-128"/>
              </a:rPr>
              <a:t>Road Traffic Law Enforcement Entities integrated into one</a:t>
            </a:r>
            <a:r>
              <a:rPr lang="en-ZA" altLang="en-US" sz="1900">
                <a:solidFill>
                  <a:schemeClr val="tx1"/>
                </a:solidFill>
                <a:ea typeface="ＭＳ Ｐゴシック" panose="020B0600070205080204" pitchFamily="34" charset="-128"/>
              </a:rPr>
              <a:t> </a:t>
            </a:r>
          </a:p>
          <a:p>
            <a:pPr algn="just" eaLnBrk="1" hangingPunct="1">
              <a:lnSpc>
                <a:spcPct val="130000"/>
              </a:lnSpc>
            </a:pPr>
            <a:endParaRPr lang="en-ZA" altLang="en-US" sz="900">
              <a:solidFill>
                <a:schemeClr val="tx1"/>
              </a:solidFill>
              <a:ea typeface="ＭＳ Ｐゴシック" panose="020B0600070205080204" pitchFamily="34" charset="-128"/>
            </a:endParaRPr>
          </a:p>
          <a:p>
            <a:pPr algn="just" eaLnBrk="1" hangingPunct="1">
              <a:lnSpc>
                <a:spcPct val="130000"/>
              </a:lnSpc>
              <a:buFont typeface="Arial" panose="020B0604020202020204" pitchFamily="34" charset="0"/>
              <a:buChar char="•"/>
            </a:pPr>
            <a:r>
              <a:rPr lang="en-ZA" altLang="en-US" sz="1600">
                <a:solidFill>
                  <a:schemeClr val="tx1"/>
                </a:solidFill>
                <a:ea typeface="ＭＳ Ｐゴシック" panose="020B0600070205080204" pitchFamily="34" charset="-128"/>
              </a:rPr>
              <a:t>Stakeholder consultations were conducted with Road Infringement Agency (RTIA), Road Traffic Management Corporation (RTMC) and Driving Licence Card Account (DLCA)</a:t>
            </a:r>
          </a:p>
          <a:p>
            <a:pPr algn="just" eaLnBrk="1" hangingPunct="1">
              <a:lnSpc>
                <a:spcPct val="130000"/>
              </a:lnSpc>
            </a:pPr>
            <a:endParaRPr lang="en-ZA" altLang="en-US" sz="900" b="1" i="1">
              <a:solidFill>
                <a:schemeClr val="tx1"/>
              </a:solidFill>
              <a:ea typeface="ＭＳ Ｐゴシック" panose="020B0600070205080204" pitchFamily="34" charset="-128"/>
            </a:endParaRPr>
          </a:p>
          <a:p>
            <a:pPr algn="just" eaLnBrk="1" hangingPunct="1">
              <a:lnSpc>
                <a:spcPct val="130000"/>
              </a:lnSpc>
            </a:pPr>
            <a:r>
              <a:rPr lang="en-ZA" altLang="en-US" sz="1900" b="1" i="1">
                <a:solidFill>
                  <a:schemeClr val="tx1"/>
                </a:solidFill>
                <a:ea typeface="ＭＳ Ｐゴシック" panose="020B0600070205080204" pitchFamily="34" charset="-128"/>
              </a:rPr>
              <a:t>National Road Traffic Amendment Bill</a:t>
            </a:r>
          </a:p>
          <a:p>
            <a:pPr algn="just" eaLnBrk="1" hangingPunct="1">
              <a:lnSpc>
                <a:spcPct val="130000"/>
              </a:lnSpc>
            </a:pPr>
            <a:endParaRPr lang="en-ZA" altLang="en-US" sz="1000" b="1" i="1">
              <a:solidFill>
                <a:schemeClr val="tx1"/>
              </a:solidFill>
              <a:ea typeface="ＭＳ Ｐゴシック" panose="020B0600070205080204" pitchFamily="34" charset="-128"/>
            </a:endParaRPr>
          </a:p>
          <a:p>
            <a:pPr algn="just" eaLnBrk="1" hangingPunct="1">
              <a:lnSpc>
                <a:spcPct val="130000"/>
              </a:lnSpc>
              <a:buFont typeface="Arial" panose="020B0604020202020204" pitchFamily="34" charset="0"/>
              <a:buChar char="•"/>
            </a:pPr>
            <a:r>
              <a:rPr lang="en-ZA" altLang="en-US" sz="1600" i="1">
                <a:solidFill>
                  <a:schemeClr val="tx1"/>
                </a:solidFill>
                <a:ea typeface="ＭＳ Ｐゴシック" panose="020B0600070205080204" pitchFamily="34" charset="-128"/>
              </a:rPr>
              <a:t>Bill serving before the Portfolio Committee of Parliament and finalising the A-list of the Bill for adoption and approval.</a:t>
            </a:r>
          </a:p>
          <a:p>
            <a:pPr algn="just" eaLnBrk="1" hangingPunct="1">
              <a:lnSpc>
                <a:spcPct val="170000"/>
              </a:lnSpc>
              <a:buFont typeface="Arial" panose="020B0604020202020204" pitchFamily="34" charset="0"/>
              <a:buChar char="•"/>
            </a:pPr>
            <a:endParaRPr lang="en-US" altLang="en-US">
              <a:solidFill>
                <a:schemeClr val="tx1"/>
              </a:solidFill>
              <a:ea typeface="ＭＳ Ｐゴシック" panose="020B0600070205080204" pitchFamily="34" charset="-128"/>
            </a:endParaRPr>
          </a:p>
          <a:p>
            <a:pPr marL="742950" lvl="1" indent="-285750" algn="just" eaLnBrk="1" hangingPunct="1">
              <a:lnSpc>
                <a:spcPct val="150000"/>
              </a:lnSpc>
              <a:buFont typeface="Arial" panose="020B0604020202020204" pitchFamily="34" charset="0"/>
              <a:buChar char="–"/>
            </a:pPr>
            <a:endParaRPr lang="en-ZA" altLang="en-US" sz="1500">
              <a:solidFill>
                <a:srgbClr val="000000"/>
              </a:solidFill>
              <a:ea typeface="ＭＳ Ｐゴシック" panose="020B0600070205080204" pitchFamily="34" charset="-128"/>
            </a:endParaRPr>
          </a:p>
          <a:p>
            <a:pPr eaLnBrk="1" hangingPunct="1"/>
            <a:endParaRPr lang="en-US" altLang="en-US">
              <a:solidFill>
                <a:srgbClr val="595959"/>
              </a:solidFill>
              <a:ea typeface="ＭＳ Ｐゴシック" panose="020B0600070205080204" pitchFamily="34" charset="-128"/>
            </a:endParaRPr>
          </a:p>
        </p:txBody>
      </p:sp>
      <p:sp>
        <p:nvSpPr>
          <p:cNvPr id="102403" name="TextBox 3">
            <a:extLst>
              <a:ext uri="{FF2B5EF4-FFF2-40B4-BE49-F238E27FC236}">
                <a16:creationId xmlns:a16="http://schemas.microsoft.com/office/drawing/2014/main" xmlns="" id="{9AB01404-59DC-46F7-B4A8-5744ABB873E3}"/>
              </a:ext>
            </a:extLst>
          </p:cNvPr>
          <p:cNvSpPr txBox="1">
            <a:spLocks noChangeArrowheads="1"/>
          </p:cNvSpPr>
          <p:nvPr/>
        </p:nvSpPr>
        <p:spPr bwMode="auto">
          <a:xfrm>
            <a:off x="7797800" y="6270625"/>
            <a:ext cx="341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18C06-CD24-01E9-3AF5-277E66C1B6B5}"/>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prstClr val="black"/>
                </a:solidFill>
                <a:latin typeface="Arial" charset="0"/>
                <a:ea typeface="MS PGothic" charset="0"/>
                <a:cs typeface="+mj-cs"/>
              </a:rPr>
              <a:t>Road Transport Regulation </a:t>
            </a:r>
            <a:endParaRPr sz="2400"/>
          </a:p>
        </p:txBody>
      </p:sp>
      <p:sp>
        <p:nvSpPr>
          <p:cNvPr id="103426" name="Content Placeholder 2">
            <a:extLst>
              <a:ext uri="{FF2B5EF4-FFF2-40B4-BE49-F238E27FC236}">
                <a16:creationId xmlns:a16="http://schemas.microsoft.com/office/drawing/2014/main" xmlns="" id="{115E46BC-A778-5D9E-82B6-7B00FBE4E835}"/>
              </a:ext>
            </a:extLst>
          </p:cNvPr>
          <p:cNvSpPr>
            <a:spLocks noGrp="1"/>
          </p:cNvSpPr>
          <p:nvPr>
            <p:ph sz="half" idx="1"/>
          </p:nvPr>
        </p:nvSpPr>
        <p:spPr>
          <a:xfrm>
            <a:off x="468313" y="949325"/>
            <a:ext cx="8207375" cy="4567238"/>
          </a:xfrm>
        </p:spPr>
        <p:txBody>
          <a:bodyPr/>
          <a:lstStyle/>
          <a:p>
            <a:pPr algn="just" eaLnBrk="1" hangingPunct="1">
              <a:lnSpc>
                <a:spcPct val="150000"/>
              </a:lnSpc>
            </a:pPr>
            <a:r>
              <a:rPr lang="en-ZA" altLang="en-US" b="1" i="1">
                <a:solidFill>
                  <a:schemeClr val="tx1"/>
                </a:solidFill>
                <a:ea typeface="ＭＳ Ｐゴシック" panose="020B0600070205080204" pitchFamily="34" charset="-128"/>
              </a:rPr>
              <a:t>National Anti-Fraud and Corruption Strategy for the Road Traffic Environment:</a:t>
            </a:r>
            <a:r>
              <a:rPr lang="en-ZA" altLang="en-US" i="1">
                <a:solidFill>
                  <a:schemeClr val="tx1"/>
                </a:solidFill>
                <a:ea typeface="ＭＳ Ｐゴシック" panose="020B0600070205080204" pitchFamily="34" charset="-128"/>
              </a:rPr>
              <a:t> </a:t>
            </a:r>
          </a:p>
          <a:p>
            <a:pPr algn="just" eaLnBrk="1" hangingPunct="1">
              <a:lnSpc>
                <a:spcPct val="150000"/>
              </a:lnSpc>
            </a:pPr>
            <a:endParaRPr lang="en-ZA" altLang="en-US" sz="800" i="1">
              <a:solidFill>
                <a:schemeClr val="tx1"/>
              </a:solidFill>
              <a:ea typeface="ＭＳ Ｐゴシック" panose="020B0600070205080204" pitchFamily="34" charset="-128"/>
            </a:endParaRPr>
          </a:p>
          <a:p>
            <a:pPr algn="just" eaLnBrk="1" hangingPunct="1">
              <a:lnSpc>
                <a:spcPct val="150000"/>
              </a:lnSpc>
              <a:buFont typeface="Arial" panose="020B0604020202020204" pitchFamily="34" charset="0"/>
              <a:buChar char="•"/>
            </a:pPr>
            <a:r>
              <a:rPr lang="en-ZA" altLang="en-US" i="1">
                <a:solidFill>
                  <a:schemeClr val="tx1"/>
                </a:solidFill>
                <a:ea typeface="ＭＳ Ｐゴシック" panose="020B0600070205080204" pitchFamily="34" charset="-128"/>
              </a:rPr>
              <a:t>National Anti-Fraud and Corruption (NACS) Strategy for the Road Traffic Environment Strategy was not approved for Cabinet submission as targeted.</a:t>
            </a:r>
          </a:p>
          <a:p>
            <a:pPr algn="just" eaLnBrk="1" hangingPunct="1">
              <a:lnSpc>
                <a:spcPct val="150000"/>
              </a:lnSpc>
            </a:pPr>
            <a:endParaRPr lang="en-US" altLang="en-US" sz="800" i="1">
              <a:solidFill>
                <a:schemeClr val="tx1"/>
              </a:solidFill>
              <a:ea typeface="ＭＳ Ｐゴシック" panose="020B0600070205080204" pitchFamily="34" charset="-128"/>
            </a:endParaRPr>
          </a:p>
          <a:p>
            <a:pPr marL="742950" lvl="1" indent="-285750" algn="just" eaLnBrk="1" hangingPunct="1">
              <a:lnSpc>
                <a:spcPct val="170000"/>
              </a:lnSpc>
              <a:buFont typeface="Arial" panose="020B0604020202020204" pitchFamily="34" charset="0"/>
              <a:buChar char="–"/>
            </a:pPr>
            <a:r>
              <a:rPr lang="en-ZA" altLang="en-US" sz="1600" i="1">
                <a:solidFill>
                  <a:schemeClr val="tx1"/>
                </a:solidFill>
                <a:ea typeface="Calibri" panose="020F0502020204030204" pitchFamily="34" charset="0"/>
              </a:rPr>
              <a:t>A process to have the road traffic environment anti-fraud and corruption interventions incorporated into the approved national strategy has been initiated.</a:t>
            </a:r>
          </a:p>
          <a:p>
            <a:pPr marL="742950" lvl="1" indent="-285750" algn="just" eaLnBrk="1" hangingPunct="1">
              <a:lnSpc>
                <a:spcPct val="170000"/>
              </a:lnSpc>
              <a:buFont typeface="Arial" panose="020B0604020202020204" pitchFamily="34" charset="0"/>
              <a:buNone/>
            </a:pPr>
            <a:endParaRPr lang="en-US" altLang="en-US" sz="1600" i="1">
              <a:solidFill>
                <a:schemeClr val="tx1"/>
              </a:solidFill>
              <a:ea typeface="ＭＳ Ｐゴシック" panose="020B0600070205080204" pitchFamily="34" charset="-128"/>
            </a:endParaRPr>
          </a:p>
        </p:txBody>
      </p:sp>
      <p:sp>
        <p:nvSpPr>
          <p:cNvPr id="103427" name="TextBox 3">
            <a:extLst>
              <a:ext uri="{FF2B5EF4-FFF2-40B4-BE49-F238E27FC236}">
                <a16:creationId xmlns:a16="http://schemas.microsoft.com/office/drawing/2014/main" xmlns="" id="{5CB4D049-0C67-8134-6CF0-4C3614D0B6C7}"/>
              </a:ext>
            </a:extLst>
          </p:cNvPr>
          <p:cNvSpPr txBox="1">
            <a:spLocks noChangeArrowheads="1"/>
          </p:cNvSpPr>
          <p:nvPr/>
        </p:nvSpPr>
        <p:spPr bwMode="auto">
          <a:xfrm>
            <a:off x="7897813" y="5969000"/>
            <a:ext cx="3413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67370-6BCD-F410-49BE-DED10D3676FE}"/>
              </a:ext>
            </a:extLst>
          </p:cNvPr>
          <p:cNvSpPr>
            <a:spLocks noGrp="1"/>
          </p:cNvSpPr>
          <p:nvPr>
            <p:ph type="title"/>
          </p:nvPr>
        </p:nvSpPr>
        <p:spPr>
          <a:xfrm>
            <a:off x="457200" y="274638"/>
            <a:ext cx="8229600" cy="561975"/>
          </a:xfrm>
        </p:spPr>
        <p:txBody>
          <a:bodyPr/>
          <a:lstStyle/>
          <a:p>
            <a:pPr fontAlgn="auto">
              <a:spcAft>
                <a:spcPts val="0"/>
              </a:spcAft>
              <a:defRPr/>
            </a:pPr>
            <a:r>
              <a:rPr sz="2400" b="1">
                <a:solidFill>
                  <a:prstClr val="black"/>
                </a:solidFill>
                <a:latin typeface="Arial" charset="0"/>
                <a:ea typeface="MS PGothic" charset="0"/>
                <a:cs typeface="+mj-cs"/>
              </a:rPr>
              <a:t>Road Infrastructure and Industry Development </a:t>
            </a:r>
            <a:endParaRPr sz="2400"/>
          </a:p>
        </p:txBody>
      </p:sp>
      <p:sp>
        <p:nvSpPr>
          <p:cNvPr id="3" name="Content Placeholder 2">
            <a:extLst>
              <a:ext uri="{FF2B5EF4-FFF2-40B4-BE49-F238E27FC236}">
                <a16:creationId xmlns:a16="http://schemas.microsoft.com/office/drawing/2014/main" xmlns="" id="{F3593A20-BFE7-E12D-B6C9-00FB23B6C8EC}"/>
              </a:ext>
            </a:extLst>
          </p:cNvPr>
          <p:cNvSpPr>
            <a:spLocks noGrp="1"/>
          </p:cNvSpPr>
          <p:nvPr>
            <p:ph sz="half" idx="1"/>
          </p:nvPr>
        </p:nvSpPr>
        <p:spPr>
          <a:xfrm>
            <a:off x="468313" y="836613"/>
            <a:ext cx="8207375" cy="4321175"/>
          </a:xfrm>
        </p:spPr>
        <p:txBody>
          <a:bodyPr rtlCol="0">
            <a:noAutofit/>
          </a:bodyPr>
          <a:lstStyle/>
          <a:p>
            <a:pPr marL="57150" algn="just" defTabSz="457200" eaLnBrk="1" fontAlgn="auto" hangingPunct="1">
              <a:lnSpc>
                <a:spcPct val="150000"/>
              </a:lnSpc>
              <a:spcAft>
                <a:spcPts val="0"/>
              </a:spcAft>
              <a:defRPr/>
            </a:pPr>
            <a:endParaRPr lang="en-ZA" sz="800" b="1" dirty="0">
              <a:solidFill>
                <a:prstClr val="black"/>
              </a:solidFill>
              <a:latin typeface="Arial" charset="0"/>
              <a:ea typeface="MS PGothic" charset="0"/>
              <a:cs typeface="Arial" charset="0"/>
            </a:endParaRPr>
          </a:p>
          <a:p>
            <a:pPr marL="57150" algn="just" defTabSz="457200" eaLnBrk="1" fontAlgn="auto" hangingPunct="1">
              <a:lnSpc>
                <a:spcPct val="150000"/>
              </a:lnSpc>
              <a:spcAft>
                <a:spcPts val="0"/>
              </a:spcAft>
              <a:defRPr/>
            </a:pPr>
            <a:r>
              <a:rPr lang="en-ZA" sz="2000" b="1" dirty="0">
                <a:solidFill>
                  <a:prstClr val="black"/>
                </a:solidFill>
                <a:latin typeface="Arial" charset="0"/>
                <a:ea typeface="MS PGothic" charset="0"/>
                <a:cs typeface="Arial" charset="0"/>
              </a:rPr>
              <a:t>Draft Road Infrastructure Funding Policy</a:t>
            </a:r>
            <a:r>
              <a:rPr lang="en-ZA" sz="2000" dirty="0">
                <a:solidFill>
                  <a:prstClr val="black"/>
                </a:solidFill>
                <a:latin typeface="Arial" charset="0"/>
                <a:ea typeface="MS PGothic" charset="0"/>
                <a:cs typeface="Arial" charset="0"/>
              </a:rPr>
              <a:t>:</a:t>
            </a:r>
            <a:r>
              <a:rPr lang="en-ZA" sz="2000" b="1" dirty="0">
                <a:solidFill>
                  <a:prstClr val="black"/>
                </a:solidFill>
                <a:latin typeface="Arial" charset="0"/>
                <a:ea typeface="MS PGothic" charset="0"/>
                <a:cs typeface="Arial" charset="0"/>
              </a:rPr>
              <a:t> </a:t>
            </a:r>
          </a:p>
          <a:p>
            <a:pPr marL="57150" algn="just" defTabSz="457200" eaLnBrk="1" fontAlgn="auto" hangingPunct="1">
              <a:lnSpc>
                <a:spcPct val="150000"/>
              </a:lnSpc>
              <a:spcAft>
                <a:spcPts val="0"/>
              </a:spcAft>
              <a:defRPr/>
            </a:pPr>
            <a:endParaRPr lang="en-ZA" sz="800" b="1" dirty="0">
              <a:solidFill>
                <a:prstClr val="black"/>
              </a:solidFill>
              <a:latin typeface="Arial" charset="0"/>
              <a:ea typeface="MS PGothic" charset="0"/>
              <a:cs typeface="Arial" charset="0"/>
            </a:endParaRPr>
          </a:p>
          <a:p>
            <a:pPr marL="342900" indent="-285750" algn="just" defTabSz="457200" eaLnBrk="1" fontAlgn="auto" hangingPunct="1">
              <a:lnSpc>
                <a:spcPct val="150000"/>
              </a:lnSpc>
              <a:spcAft>
                <a:spcPts val="0"/>
              </a:spcAft>
              <a:buFont typeface="Arial"/>
              <a:buChar char="•"/>
              <a:defRPr/>
            </a:pPr>
            <a:r>
              <a:rPr lang="en-ZA" dirty="0">
                <a:solidFill>
                  <a:prstClr val="black"/>
                </a:solidFill>
                <a:latin typeface="Arial" charset="0"/>
                <a:ea typeface="MS PGothic" charset="0"/>
                <a:cs typeface="Arial" charset="0"/>
              </a:rPr>
              <a:t>Stakeholder consultations conducted and inputs incorporated;</a:t>
            </a:r>
          </a:p>
          <a:p>
            <a:pPr marL="342900" indent="-285750" algn="just" defTabSz="457200" eaLnBrk="1" fontAlgn="auto" hangingPunct="1">
              <a:lnSpc>
                <a:spcPct val="150000"/>
              </a:lnSpc>
              <a:spcAft>
                <a:spcPts val="0"/>
              </a:spcAft>
              <a:buFont typeface="Arial"/>
              <a:buChar char="•"/>
              <a:defRPr/>
            </a:pPr>
            <a:r>
              <a:rPr lang="en-ZA" dirty="0">
                <a:solidFill>
                  <a:prstClr val="black"/>
                </a:solidFill>
                <a:latin typeface="Arial" charset="0"/>
                <a:ea typeface="MS PGothic" charset="0"/>
                <a:cs typeface="Arial" charset="0"/>
              </a:rPr>
              <a:t>Draft Road Infrastructure Funding Policy developed.</a:t>
            </a:r>
          </a:p>
          <a:p>
            <a:pPr lvl="1" indent="-285750" algn="just" defTabSz="457200" eaLnBrk="1" fontAlgn="auto" hangingPunct="1">
              <a:lnSpc>
                <a:spcPct val="150000"/>
              </a:lnSpc>
              <a:spcAft>
                <a:spcPts val="0"/>
              </a:spcAft>
              <a:buFont typeface="Arial"/>
              <a:buChar char="–"/>
              <a:defRPr/>
            </a:pPr>
            <a:endParaRPr lang="en-ZA" sz="1400" dirty="0">
              <a:solidFill>
                <a:prstClr val="black"/>
              </a:solidFill>
              <a:latin typeface="Arial" charset="0"/>
              <a:ea typeface="MS PGothic" charset="0"/>
              <a:cs typeface="Arial" charset="0"/>
            </a:endParaRPr>
          </a:p>
          <a:p>
            <a:pPr lvl="1" indent="-285750" algn="just" defTabSz="457200" eaLnBrk="1" fontAlgn="auto" hangingPunct="1">
              <a:lnSpc>
                <a:spcPct val="150000"/>
              </a:lnSpc>
              <a:spcAft>
                <a:spcPts val="0"/>
              </a:spcAft>
              <a:buFont typeface="Arial"/>
              <a:buChar char="–"/>
              <a:defRPr/>
            </a:pPr>
            <a:endParaRPr lang="en-ZA" sz="1400" dirty="0">
              <a:solidFill>
                <a:prstClr val="black"/>
              </a:solidFill>
              <a:latin typeface="Arial" charset="0"/>
              <a:ea typeface="MS PGothic" charset="0"/>
              <a:cs typeface="Arial" charset="0"/>
            </a:endParaRPr>
          </a:p>
        </p:txBody>
      </p:sp>
      <p:sp>
        <p:nvSpPr>
          <p:cNvPr id="104451" name="TextBox 3">
            <a:extLst>
              <a:ext uri="{FF2B5EF4-FFF2-40B4-BE49-F238E27FC236}">
                <a16:creationId xmlns:a16="http://schemas.microsoft.com/office/drawing/2014/main" xmlns="" id="{0CEA338F-9530-F677-C3FF-2C3AFA1679C1}"/>
              </a:ext>
            </a:extLst>
          </p:cNvPr>
          <p:cNvSpPr txBox="1">
            <a:spLocks noChangeArrowheads="1"/>
          </p:cNvSpPr>
          <p:nvPr/>
        </p:nvSpPr>
        <p:spPr bwMode="auto">
          <a:xfrm>
            <a:off x="8329613" y="6229350"/>
            <a:ext cx="3429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BDB04-5FA7-DEBF-EDC5-3D477F191A32}"/>
              </a:ext>
            </a:extLst>
          </p:cNvPr>
          <p:cNvSpPr>
            <a:spLocks noGrp="1"/>
          </p:cNvSpPr>
          <p:nvPr>
            <p:ph type="title"/>
          </p:nvPr>
        </p:nvSpPr>
        <p:spPr>
          <a:xfrm>
            <a:off x="457200" y="274638"/>
            <a:ext cx="8229600" cy="561975"/>
          </a:xfrm>
        </p:spPr>
        <p:txBody>
          <a:bodyPr>
            <a:noAutofit/>
          </a:bodyPr>
          <a:lstStyle/>
          <a:p>
            <a:pPr fontAlgn="auto">
              <a:spcAft>
                <a:spcPts val="0"/>
              </a:spcAft>
              <a:defRPr/>
            </a:pPr>
            <a:r>
              <a:rPr altLang="en-US" sz="3200" b="1">
                <a:solidFill>
                  <a:prstClr val="black">
                    <a:lumMod val="95000"/>
                    <a:lumOff val="5000"/>
                  </a:prstClr>
                </a:solidFill>
                <a:latin typeface="Arial" charset="0"/>
                <a:ea typeface="+mj-ea"/>
                <a:cs typeface="+mj-cs"/>
              </a:rPr>
              <a:t>Summary of Organisational Performance</a:t>
            </a:r>
            <a:endParaRPr sz="2800"/>
          </a:p>
        </p:txBody>
      </p:sp>
      <p:graphicFrame>
        <p:nvGraphicFramePr>
          <p:cNvPr id="40962" name="Content Placeholder 5">
            <a:extLst>
              <a:ext uri="{FF2B5EF4-FFF2-40B4-BE49-F238E27FC236}">
                <a16:creationId xmlns:a16="http://schemas.microsoft.com/office/drawing/2014/main" xmlns="" id="{BFD77251-F69D-F8F6-56A0-F8212DA91583}"/>
              </a:ext>
            </a:extLst>
          </p:cNvPr>
          <p:cNvGraphicFramePr>
            <a:graphicFrameLocks noGrp="1"/>
          </p:cNvGraphicFramePr>
          <p:nvPr>
            <p:ph sz="half" idx="1"/>
          </p:nvPr>
        </p:nvGraphicFramePr>
        <p:xfrm>
          <a:off x="260350" y="1104900"/>
          <a:ext cx="5599113" cy="4581525"/>
        </p:xfrm>
        <a:graphic>
          <a:graphicData uri="http://schemas.openxmlformats.org/presentationml/2006/ole">
            <p:oleObj spid="_x0000_s1025" r:id="rId4" imgW="5595665" imgH="4583813" progId="Excel.Chart.8">
              <p:embed/>
            </p:oleObj>
          </a:graphicData>
        </a:graphic>
      </p:graphicFrame>
      <p:sp>
        <p:nvSpPr>
          <p:cNvPr id="40963" name="Slide Number Placeholder 8">
            <a:extLst>
              <a:ext uri="{FF2B5EF4-FFF2-40B4-BE49-F238E27FC236}">
                <a16:creationId xmlns:a16="http://schemas.microsoft.com/office/drawing/2014/main" xmlns="" id="{D3E5B344-90F4-077D-9AEC-077C0ED4A57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4</a:t>
            </a:r>
          </a:p>
        </p:txBody>
      </p:sp>
      <p:sp>
        <p:nvSpPr>
          <p:cNvPr id="8" name="Snip Diagonal Corner Rectangle 42">
            <a:extLst>
              <a:ext uri="{FF2B5EF4-FFF2-40B4-BE49-F238E27FC236}">
                <a16:creationId xmlns:a16="http://schemas.microsoft.com/office/drawing/2014/main" xmlns="" id="{4E482036-0C85-0F4E-9163-DE7730DA5C51}"/>
              </a:ext>
            </a:extLst>
          </p:cNvPr>
          <p:cNvSpPr>
            <a:spLocks/>
          </p:cNvSpPr>
          <p:nvPr/>
        </p:nvSpPr>
        <p:spPr bwMode="auto">
          <a:xfrm>
            <a:off x="6164263" y="1403350"/>
            <a:ext cx="2413000" cy="1389063"/>
          </a:xfrm>
          <a:custGeom>
            <a:avLst/>
            <a:gdLst>
              <a:gd name="T0" fmla="*/ 0 w 2236788"/>
              <a:gd name="T1" fmla="*/ 0 h 2401887"/>
              <a:gd name="T2" fmla="*/ 39868 w 2236788"/>
              <a:gd name="T3" fmla="*/ 0 h 2401887"/>
              <a:gd name="T4" fmla="*/ 47843 w 2236788"/>
              <a:gd name="T5" fmla="*/ 69 h 2401887"/>
              <a:gd name="T6" fmla="*/ 47843 w 2236788"/>
              <a:gd name="T7" fmla="*/ 444 h 2401887"/>
              <a:gd name="T8" fmla="*/ 47843 w 2236788"/>
              <a:gd name="T9" fmla="*/ 444 h 2401887"/>
              <a:gd name="T10" fmla="*/ 7974 w 2236788"/>
              <a:gd name="T11" fmla="*/ 444 h 2401887"/>
              <a:gd name="T12" fmla="*/ 0 w 2236788"/>
              <a:gd name="T13" fmla="*/ 375 h 2401887"/>
              <a:gd name="T14" fmla="*/ 0 w 2236788"/>
              <a:gd name="T15" fmla="*/ 0 h 2401887"/>
              <a:gd name="T16" fmla="*/ 0 60000 65536"/>
              <a:gd name="T17" fmla="*/ 0 60000 65536"/>
              <a:gd name="T18" fmla="*/ 0 60000 65536"/>
              <a:gd name="T19" fmla="*/ 0 60000 65536"/>
              <a:gd name="T20" fmla="*/ 0 60000 65536"/>
              <a:gd name="T21" fmla="*/ 0 60000 65536"/>
              <a:gd name="T22" fmla="*/ 0 60000 65536"/>
              <a:gd name="T23" fmla="*/ 0 60000 65536"/>
              <a:gd name="T24" fmla="*/ 0 w 2236788"/>
              <a:gd name="T25" fmla="*/ 0 h 2401887"/>
              <a:gd name="T26" fmla="*/ 2236788 w 2236788"/>
              <a:gd name="T27" fmla="*/ 2401887 h 24018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6788" h="2401887">
                <a:moveTo>
                  <a:pt x="0" y="0"/>
                </a:moveTo>
                <a:lnTo>
                  <a:pt x="1863983" y="0"/>
                </a:lnTo>
                <a:lnTo>
                  <a:pt x="2236788" y="372805"/>
                </a:lnTo>
                <a:lnTo>
                  <a:pt x="2236788" y="2401887"/>
                </a:lnTo>
                <a:lnTo>
                  <a:pt x="372805" y="2401887"/>
                </a:lnTo>
                <a:lnTo>
                  <a:pt x="0" y="2029082"/>
                </a:lnTo>
                <a:lnTo>
                  <a:pt x="0" y="0"/>
                </a:lnTo>
                <a:close/>
              </a:path>
            </a:pathLst>
          </a:custGeom>
          <a:solidFill>
            <a:srgbClr val="E46C0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US"/>
          </a:p>
        </p:txBody>
      </p:sp>
      <p:sp>
        <p:nvSpPr>
          <p:cNvPr id="10" name="Freeform 15">
            <a:extLst>
              <a:ext uri="{FF2B5EF4-FFF2-40B4-BE49-F238E27FC236}">
                <a16:creationId xmlns:a16="http://schemas.microsoft.com/office/drawing/2014/main" xmlns="" id="{6A25CE06-BB2F-1668-C2B4-A250DE608AB9}"/>
              </a:ext>
            </a:extLst>
          </p:cNvPr>
          <p:cNvSpPr>
            <a:spLocks noEditPoints="1"/>
          </p:cNvSpPr>
          <p:nvPr/>
        </p:nvSpPr>
        <p:spPr bwMode="auto">
          <a:xfrm>
            <a:off x="6378575" y="1662113"/>
            <a:ext cx="447675" cy="871537"/>
          </a:xfrm>
          <a:custGeom>
            <a:avLst/>
            <a:gdLst>
              <a:gd name="T0" fmla="*/ 2147483647 w 53"/>
              <a:gd name="T1" fmla="*/ 2147483647 h 155"/>
              <a:gd name="T2" fmla="*/ 2147483647 w 53"/>
              <a:gd name="T3" fmla="*/ 2147483647 h 155"/>
              <a:gd name="T4" fmla="*/ 2147483647 w 53"/>
              <a:gd name="T5" fmla="*/ 2147483647 h 155"/>
              <a:gd name="T6" fmla="*/ 2147483647 w 53"/>
              <a:gd name="T7" fmla="*/ 2147483647 h 155"/>
              <a:gd name="T8" fmla="*/ 2147483647 w 53"/>
              <a:gd name="T9" fmla="*/ 2147483647 h 155"/>
              <a:gd name="T10" fmla="*/ 2147483647 w 53"/>
              <a:gd name="T11" fmla="*/ 2147483647 h 155"/>
              <a:gd name="T12" fmla="*/ 2147483647 w 53"/>
              <a:gd name="T13" fmla="*/ 0 h 155"/>
              <a:gd name="T14" fmla="*/ 2147483647 w 53"/>
              <a:gd name="T15" fmla="*/ 2147483647 h 155"/>
              <a:gd name="T16" fmla="*/ 2147483647 w 53"/>
              <a:gd name="T17" fmla="*/ 2147483647 h 155"/>
              <a:gd name="T18" fmla="*/ 2147483647 w 53"/>
              <a:gd name="T19" fmla="*/ 2147483647 h 155"/>
              <a:gd name="T20" fmla="*/ 2147483647 w 53"/>
              <a:gd name="T21" fmla="*/ 2147483647 h 155"/>
              <a:gd name="T22" fmla="*/ 2147483647 w 53"/>
              <a:gd name="T23" fmla="*/ 2147483647 h 155"/>
              <a:gd name="T24" fmla="*/ 2147483647 w 53"/>
              <a:gd name="T25" fmla="*/ 2147483647 h 155"/>
              <a:gd name="T26" fmla="*/ 2147483647 w 53"/>
              <a:gd name="T27" fmla="*/ 2147483647 h 155"/>
              <a:gd name="T28" fmla="*/ 2147483647 w 53"/>
              <a:gd name="T29" fmla="*/ 2147483647 h 155"/>
              <a:gd name="T30" fmla="*/ 2147483647 w 53"/>
              <a:gd name="T31" fmla="*/ 2147483647 h 155"/>
              <a:gd name="T32" fmla="*/ 2147483647 w 53"/>
              <a:gd name="T33" fmla="*/ 2147483647 h 155"/>
              <a:gd name="T34" fmla="*/ 2147483647 w 53"/>
              <a:gd name="T35" fmla="*/ 2147483647 h 155"/>
              <a:gd name="T36" fmla="*/ 2147483647 w 53"/>
              <a:gd name="T37" fmla="*/ 2147483647 h 155"/>
              <a:gd name="T38" fmla="*/ 2147483647 w 53"/>
              <a:gd name="T39" fmla="*/ 2147483647 h 155"/>
              <a:gd name="T40" fmla="*/ 0 w 53"/>
              <a:gd name="T41" fmla="*/ 2147483647 h 155"/>
              <a:gd name="T42" fmla="*/ 2147483647 w 53"/>
              <a:gd name="T43" fmla="*/ 2147483647 h 155"/>
              <a:gd name="T44" fmla="*/ 2147483647 w 53"/>
              <a:gd name="T45" fmla="*/ 2147483647 h 155"/>
              <a:gd name="T46" fmla="*/ 2147483647 w 53"/>
              <a:gd name="T47" fmla="*/ 2147483647 h 155"/>
              <a:gd name="T48" fmla="*/ 2147483647 w 53"/>
              <a:gd name="T49" fmla="*/ 2147483647 h 155"/>
              <a:gd name="T50" fmla="*/ 2147483647 w 53"/>
              <a:gd name="T51" fmla="*/ 2147483647 h 155"/>
              <a:gd name="T52" fmla="*/ 0 w 53"/>
              <a:gd name="T53" fmla="*/ 2147483647 h 155"/>
              <a:gd name="T54" fmla="*/ 0 w 53"/>
              <a:gd name="T55" fmla="*/ 2147483647 h 155"/>
              <a:gd name="T56" fmla="*/ 2147483647 w 53"/>
              <a:gd name="T57" fmla="*/ 2147483647 h 155"/>
              <a:gd name="T58" fmla="*/ 2147483647 w 53"/>
              <a:gd name="T59" fmla="*/ 2147483647 h 155"/>
              <a:gd name="T60" fmla="*/ 2147483647 w 53"/>
              <a:gd name="T61" fmla="*/ 2147483647 h 155"/>
              <a:gd name="T62" fmla="*/ 2147483647 w 53"/>
              <a:gd name="T63" fmla="*/ 2147483647 h 155"/>
              <a:gd name="T64" fmla="*/ 2147483647 w 53"/>
              <a:gd name="T65" fmla="*/ 2147483647 h 155"/>
              <a:gd name="T66" fmla="*/ 2147483647 w 53"/>
              <a:gd name="T67" fmla="*/ 2147483647 h 155"/>
              <a:gd name="T68" fmla="*/ 2147483647 w 53"/>
              <a:gd name="T69" fmla="*/ 2147483647 h 155"/>
              <a:gd name="T70" fmla="*/ 2147483647 w 53"/>
              <a:gd name="T71" fmla="*/ 2147483647 h 155"/>
              <a:gd name="T72" fmla="*/ 2147483647 w 53"/>
              <a:gd name="T73" fmla="*/ 2147483647 h 155"/>
              <a:gd name="T74" fmla="*/ 2147483647 w 53"/>
              <a:gd name="T75" fmla="*/ 2147483647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155"/>
              <a:gd name="T116" fmla="*/ 53 w 53"/>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155">
                <a:moveTo>
                  <a:pt x="37" y="13"/>
                </a:moveTo>
                <a:cubicBezTo>
                  <a:pt x="37" y="16"/>
                  <a:pt x="36" y="19"/>
                  <a:pt x="34" y="22"/>
                </a:cubicBezTo>
                <a:cubicBezTo>
                  <a:pt x="32" y="24"/>
                  <a:pt x="30" y="26"/>
                  <a:pt x="27" y="26"/>
                </a:cubicBezTo>
                <a:cubicBezTo>
                  <a:pt x="24" y="26"/>
                  <a:pt x="21" y="24"/>
                  <a:pt x="19" y="22"/>
                </a:cubicBezTo>
                <a:cubicBezTo>
                  <a:pt x="17" y="19"/>
                  <a:pt x="16" y="16"/>
                  <a:pt x="16" y="13"/>
                </a:cubicBezTo>
                <a:cubicBezTo>
                  <a:pt x="16" y="9"/>
                  <a:pt x="17" y="6"/>
                  <a:pt x="19" y="4"/>
                </a:cubicBezTo>
                <a:cubicBezTo>
                  <a:pt x="21" y="1"/>
                  <a:pt x="24" y="0"/>
                  <a:pt x="27" y="0"/>
                </a:cubicBezTo>
                <a:cubicBezTo>
                  <a:pt x="30" y="0"/>
                  <a:pt x="32" y="1"/>
                  <a:pt x="34" y="4"/>
                </a:cubicBezTo>
                <a:cubicBezTo>
                  <a:pt x="36" y="6"/>
                  <a:pt x="37" y="9"/>
                  <a:pt x="37" y="13"/>
                </a:cubicBezTo>
                <a:close/>
                <a:moveTo>
                  <a:pt x="53" y="104"/>
                </a:moveTo>
                <a:lnTo>
                  <a:pt x="41" y="104"/>
                </a:lnTo>
                <a:lnTo>
                  <a:pt x="41" y="149"/>
                </a:lnTo>
                <a:cubicBezTo>
                  <a:pt x="41" y="153"/>
                  <a:pt x="38" y="155"/>
                  <a:pt x="34" y="155"/>
                </a:cubicBezTo>
                <a:cubicBezTo>
                  <a:pt x="30" y="155"/>
                  <a:pt x="28" y="153"/>
                  <a:pt x="28" y="149"/>
                </a:cubicBezTo>
                <a:lnTo>
                  <a:pt x="28" y="104"/>
                </a:lnTo>
                <a:lnTo>
                  <a:pt x="25" y="104"/>
                </a:lnTo>
                <a:lnTo>
                  <a:pt x="25" y="149"/>
                </a:lnTo>
                <a:cubicBezTo>
                  <a:pt x="25" y="153"/>
                  <a:pt x="23" y="155"/>
                  <a:pt x="19" y="155"/>
                </a:cubicBezTo>
                <a:cubicBezTo>
                  <a:pt x="15" y="155"/>
                  <a:pt x="13" y="153"/>
                  <a:pt x="13" y="149"/>
                </a:cubicBezTo>
                <a:lnTo>
                  <a:pt x="13" y="104"/>
                </a:lnTo>
                <a:lnTo>
                  <a:pt x="0" y="104"/>
                </a:lnTo>
                <a:lnTo>
                  <a:pt x="13" y="72"/>
                </a:lnTo>
                <a:lnTo>
                  <a:pt x="13" y="41"/>
                </a:lnTo>
                <a:lnTo>
                  <a:pt x="10" y="41"/>
                </a:lnTo>
                <a:lnTo>
                  <a:pt x="10" y="70"/>
                </a:lnTo>
                <a:cubicBezTo>
                  <a:pt x="10" y="74"/>
                  <a:pt x="9" y="76"/>
                  <a:pt x="5" y="76"/>
                </a:cubicBezTo>
                <a:cubicBezTo>
                  <a:pt x="2" y="76"/>
                  <a:pt x="0" y="74"/>
                  <a:pt x="0" y="70"/>
                </a:cubicBezTo>
                <a:lnTo>
                  <a:pt x="0" y="41"/>
                </a:lnTo>
                <a:cubicBezTo>
                  <a:pt x="0" y="32"/>
                  <a:pt x="5" y="27"/>
                  <a:pt x="14" y="27"/>
                </a:cubicBezTo>
                <a:lnTo>
                  <a:pt x="39" y="27"/>
                </a:lnTo>
                <a:cubicBezTo>
                  <a:pt x="48" y="27"/>
                  <a:pt x="53" y="32"/>
                  <a:pt x="53" y="41"/>
                </a:cubicBezTo>
                <a:lnTo>
                  <a:pt x="53" y="70"/>
                </a:lnTo>
                <a:cubicBezTo>
                  <a:pt x="53" y="74"/>
                  <a:pt x="51" y="76"/>
                  <a:pt x="48" y="76"/>
                </a:cubicBezTo>
                <a:cubicBezTo>
                  <a:pt x="45" y="76"/>
                  <a:pt x="43" y="74"/>
                  <a:pt x="43" y="70"/>
                </a:cubicBezTo>
                <a:lnTo>
                  <a:pt x="43" y="41"/>
                </a:lnTo>
                <a:lnTo>
                  <a:pt x="41" y="41"/>
                </a:lnTo>
                <a:lnTo>
                  <a:pt x="41" y="72"/>
                </a:lnTo>
                <a:lnTo>
                  <a:pt x="53" y="104"/>
                </a:lnTo>
                <a:close/>
              </a:path>
            </a:pathLst>
          </a:custGeom>
          <a:solidFill>
            <a:schemeClr val="accent1">
              <a:lumMod val="50000"/>
            </a:schemeClr>
          </a:solidFill>
          <a:ln w="9525">
            <a:noFill/>
            <a:round/>
            <a:headEnd/>
            <a:tailEnd/>
          </a:ln>
        </p:spPr>
        <p:txBody>
          <a:bodyPr/>
          <a:lstStyle/>
          <a:p>
            <a:pPr fontAlgn="auto">
              <a:spcBef>
                <a:spcPts val="0"/>
              </a:spcBef>
              <a:spcAft>
                <a:spcPts val="0"/>
              </a:spcAft>
              <a:defRPr/>
            </a:pPr>
            <a:endParaRPr lang="en-ZA" dirty="0">
              <a:latin typeface="+mn-lt"/>
              <a:ea typeface="+mn-ea"/>
            </a:endParaRPr>
          </a:p>
        </p:txBody>
      </p:sp>
      <p:sp>
        <p:nvSpPr>
          <p:cNvPr id="40966" name="Rectangle 10">
            <a:extLst>
              <a:ext uri="{FF2B5EF4-FFF2-40B4-BE49-F238E27FC236}">
                <a16:creationId xmlns:a16="http://schemas.microsoft.com/office/drawing/2014/main" xmlns="" id="{103BF22B-A135-E843-2B41-1B99E8E275BE}"/>
              </a:ext>
            </a:extLst>
          </p:cNvPr>
          <p:cNvSpPr>
            <a:spLocks noChangeArrowheads="1"/>
          </p:cNvSpPr>
          <p:nvPr/>
        </p:nvSpPr>
        <p:spPr bwMode="auto">
          <a:xfrm>
            <a:off x="6743700" y="2133600"/>
            <a:ext cx="2047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ZA" altLang="en-US" sz="2000" b="1">
                <a:solidFill>
                  <a:srgbClr val="000000"/>
                </a:solidFill>
                <a:latin typeface="Arial Narrow" panose="020B0606020202030204" pitchFamily="34" charset="0"/>
              </a:rPr>
              <a:t>Women in SMS</a:t>
            </a:r>
          </a:p>
        </p:txBody>
      </p:sp>
      <p:sp>
        <p:nvSpPr>
          <p:cNvPr id="12" name="Rectangle 9">
            <a:extLst>
              <a:ext uri="{FF2B5EF4-FFF2-40B4-BE49-F238E27FC236}">
                <a16:creationId xmlns:a16="http://schemas.microsoft.com/office/drawing/2014/main" xmlns="" id="{B42FA6DC-3641-29A9-522F-1D428111207E}"/>
              </a:ext>
            </a:extLst>
          </p:cNvPr>
          <p:cNvSpPr>
            <a:spLocks noChangeArrowheads="1"/>
          </p:cNvSpPr>
          <p:nvPr/>
        </p:nvSpPr>
        <p:spPr bwMode="auto">
          <a:xfrm>
            <a:off x="7319963" y="1574800"/>
            <a:ext cx="903287" cy="461963"/>
          </a:xfrm>
          <a:prstGeom prst="rect">
            <a:avLst/>
          </a:prstGeom>
          <a:solidFill>
            <a:schemeClr val="accent6">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auto">
              <a:spcBef>
                <a:spcPts val="0"/>
              </a:spcBef>
              <a:spcAft>
                <a:spcPts val="0"/>
              </a:spcAft>
              <a:defRPr/>
            </a:pPr>
            <a:r>
              <a:rPr lang="en-ZA" sz="2400" b="1" dirty="0">
                <a:latin typeface="Arial Narrow"/>
                <a:ea typeface="+mn-ea"/>
                <a:cs typeface="Arial Narrow"/>
              </a:rPr>
              <a:t>42.1%</a:t>
            </a:r>
          </a:p>
        </p:txBody>
      </p:sp>
      <p:sp>
        <p:nvSpPr>
          <p:cNvPr id="13" name="Snip Diagonal Corner Rectangle 42">
            <a:extLst>
              <a:ext uri="{FF2B5EF4-FFF2-40B4-BE49-F238E27FC236}">
                <a16:creationId xmlns:a16="http://schemas.microsoft.com/office/drawing/2014/main" xmlns="" id="{8E7E5AFD-A481-4FBE-E325-A133B99CDEC8}"/>
              </a:ext>
            </a:extLst>
          </p:cNvPr>
          <p:cNvSpPr>
            <a:spLocks/>
          </p:cNvSpPr>
          <p:nvPr/>
        </p:nvSpPr>
        <p:spPr bwMode="auto">
          <a:xfrm>
            <a:off x="6164263" y="4246563"/>
            <a:ext cx="2365375" cy="1389062"/>
          </a:xfrm>
          <a:custGeom>
            <a:avLst/>
            <a:gdLst>
              <a:gd name="T0" fmla="*/ 0 w 2236788"/>
              <a:gd name="T1" fmla="*/ 0 h 2401887"/>
              <a:gd name="T2" fmla="*/ 39082 w 2236788"/>
              <a:gd name="T3" fmla="*/ 0 h 2401887"/>
              <a:gd name="T4" fmla="*/ 46899 w 2236788"/>
              <a:gd name="T5" fmla="*/ 69 h 2401887"/>
              <a:gd name="T6" fmla="*/ 46899 w 2236788"/>
              <a:gd name="T7" fmla="*/ 444 h 2401887"/>
              <a:gd name="T8" fmla="*/ 46899 w 2236788"/>
              <a:gd name="T9" fmla="*/ 444 h 2401887"/>
              <a:gd name="T10" fmla="*/ 7817 w 2236788"/>
              <a:gd name="T11" fmla="*/ 444 h 2401887"/>
              <a:gd name="T12" fmla="*/ 0 w 2236788"/>
              <a:gd name="T13" fmla="*/ 375 h 2401887"/>
              <a:gd name="T14" fmla="*/ 0 w 2236788"/>
              <a:gd name="T15" fmla="*/ 0 h 2401887"/>
              <a:gd name="T16" fmla="*/ 0 60000 65536"/>
              <a:gd name="T17" fmla="*/ 0 60000 65536"/>
              <a:gd name="T18" fmla="*/ 0 60000 65536"/>
              <a:gd name="T19" fmla="*/ 0 60000 65536"/>
              <a:gd name="T20" fmla="*/ 0 60000 65536"/>
              <a:gd name="T21" fmla="*/ 0 60000 65536"/>
              <a:gd name="T22" fmla="*/ 0 60000 65536"/>
              <a:gd name="T23" fmla="*/ 0 60000 65536"/>
              <a:gd name="T24" fmla="*/ 0 w 2236788"/>
              <a:gd name="T25" fmla="*/ 0 h 2401887"/>
              <a:gd name="T26" fmla="*/ 2236788 w 2236788"/>
              <a:gd name="T27" fmla="*/ 2401887 h 24018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6788" h="2401887">
                <a:moveTo>
                  <a:pt x="0" y="0"/>
                </a:moveTo>
                <a:lnTo>
                  <a:pt x="1863983" y="0"/>
                </a:lnTo>
                <a:lnTo>
                  <a:pt x="2236788" y="372805"/>
                </a:lnTo>
                <a:lnTo>
                  <a:pt x="2236788" y="2401887"/>
                </a:lnTo>
                <a:lnTo>
                  <a:pt x="372805" y="2401887"/>
                </a:lnTo>
                <a:lnTo>
                  <a:pt x="0" y="2029082"/>
                </a:lnTo>
                <a:lnTo>
                  <a:pt x="0" y="0"/>
                </a:lnTo>
                <a:close/>
              </a:path>
            </a:pathLst>
          </a:custGeom>
          <a:solidFill>
            <a:srgbClr val="E46C0A"/>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US"/>
          </a:p>
        </p:txBody>
      </p:sp>
      <p:sp>
        <p:nvSpPr>
          <p:cNvPr id="14" name="Freeform 30">
            <a:extLst>
              <a:ext uri="{FF2B5EF4-FFF2-40B4-BE49-F238E27FC236}">
                <a16:creationId xmlns:a16="http://schemas.microsoft.com/office/drawing/2014/main" xmlns="" id="{43BA707E-2855-7E7C-C846-98C46CB0B80A}"/>
              </a:ext>
            </a:extLst>
          </p:cNvPr>
          <p:cNvSpPr>
            <a:spLocks noEditPoints="1"/>
          </p:cNvSpPr>
          <p:nvPr/>
        </p:nvSpPr>
        <p:spPr bwMode="auto">
          <a:xfrm>
            <a:off x="6465888" y="4597400"/>
            <a:ext cx="804862" cy="787400"/>
          </a:xfrm>
          <a:custGeom>
            <a:avLst/>
            <a:gdLst>
              <a:gd name="T0" fmla="*/ 2147483647 w 56"/>
              <a:gd name="T1" fmla="*/ 2147483647 h 70"/>
              <a:gd name="T2" fmla="*/ 2147483647 w 56"/>
              <a:gd name="T3" fmla="*/ 2147483647 h 70"/>
              <a:gd name="T4" fmla="*/ 2147483647 w 56"/>
              <a:gd name="T5" fmla="*/ 2147483647 h 70"/>
              <a:gd name="T6" fmla="*/ 2147483647 w 56"/>
              <a:gd name="T7" fmla="*/ 2147483647 h 70"/>
              <a:gd name="T8" fmla="*/ 2147483647 w 56"/>
              <a:gd name="T9" fmla="*/ 2147483647 h 70"/>
              <a:gd name="T10" fmla="*/ 2147483647 w 56"/>
              <a:gd name="T11" fmla="*/ 2147483647 h 70"/>
              <a:gd name="T12" fmla="*/ 2147483647 w 56"/>
              <a:gd name="T13" fmla="*/ 2147483647 h 70"/>
              <a:gd name="T14" fmla="*/ 2147483647 w 56"/>
              <a:gd name="T15" fmla="*/ 2147483647 h 70"/>
              <a:gd name="T16" fmla="*/ 0 w 56"/>
              <a:gd name="T17" fmla="*/ 2147483647 h 70"/>
              <a:gd name="T18" fmla="*/ 2147483647 w 56"/>
              <a:gd name="T19" fmla="*/ 2147483647 h 70"/>
              <a:gd name="T20" fmla="*/ 2147483647 w 56"/>
              <a:gd name="T21" fmla="*/ 2147483647 h 70"/>
              <a:gd name="T22" fmla="*/ 2147483647 w 56"/>
              <a:gd name="T23" fmla="*/ 2147483647 h 70"/>
              <a:gd name="T24" fmla="*/ 2147483647 w 56"/>
              <a:gd name="T25" fmla="*/ 2147483647 h 70"/>
              <a:gd name="T26" fmla="*/ 2147483647 w 56"/>
              <a:gd name="T27" fmla="*/ 2147483647 h 70"/>
              <a:gd name="T28" fmla="*/ 2147483647 w 56"/>
              <a:gd name="T29" fmla="*/ 2147483647 h 70"/>
              <a:gd name="T30" fmla="*/ 2147483647 w 56"/>
              <a:gd name="T31" fmla="*/ 2147483647 h 70"/>
              <a:gd name="T32" fmla="*/ 2147483647 w 56"/>
              <a:gd name="T33" fmla="*/ 2147483647 h 70"/>
              <a:gd name="T34" fmla="*/ 2147483647 w 56"/>
              <a:gd name="T35" fmla="*/ 2147483647 h 70"/>
              <a:gd name="T36" fmla="*/ 2147483647 w 56"/>
              <a:gd name="T37" fmla="*/ 2147483647 h 70"/>
              <a:gd name="T38" fmla="*/ 2147483647 w 56"/>
              <a:gd name="T39" fmla="*/ 2147483647 h 70"/>
              <a:gd name="T40" fmla="*/ 2147483647 w 56"/>
              <a:gd name="T41" fmla="*/ 2147483647 h 70"/>
              <a:gd name="T42" fmla="*/ 2147483647 w 56"/>
              <a:gd name="T43" fmla="*/ 2147483647 h 70"/>
              <a:gd name="T44" fmla="*/ 2147483647 w 56"/>
              <a:gd name="T45" fmla="*/ 2147483647 h 70"/>
              <a:gd name="T46" fmla="*/ 2147483647 w 56"/>
              <a:gd name="T47" fmla="*/ 2147483647 h 70"/>
              <a:gd name="T48" fmla="*/ 2147483647 w 56"/>
              <a:gd name="T49" fmla="*/ 2147483647 h 70"/>
              <a:gd name="T50" fmla="*/ 2147483647 w 56"/>
              <a:gd name="T51" fmla="*/ 2147483647 h 70"/>
              <a:gd name="T52" fmla="*/ 2147483647 w 56"/>
              <a:gd name="T53" fmla="*/ 2147483647 h 70"/>
              <a:gd name="T54" fmla="*/ 2147483647 w 56"/>
              <a:gd name="T55" fmla="*/ 2147483647 h 70"/>
              <a:gd name="T56" fmla="*/ 2147483647 w 56"/>
              <a:gd name="T57" fmla="*/ 2147483647 h 70"/>
              <a:gd name="T58" fmla="*/ 2147483647 w 56"/>
              <a:gd name="T59" fmla="*/ 2147483647 h 70"/>
              <a:gd name="T60" fmla="*/ 2147483647 w 56"/>
              <a:gd name="T61" fmla="*/ 2147483647 h 70"/>
              <a:gd name="T62" fmla="*/ 2147483647 w 56"/>
              <a:gd name="T63" fmla="*/ 2147483647 h 70"/>
              <a:gd name="T64" fmla="*/ 2147483647 w 56"/>
              <a:gd name="T65" fmla="*/ 2147483647 h 70"/>
              <a:gd name="T66" fmla="*/ 2147483647 w 56"/>
              <a:gd name="T67" fmla="*/ 2147483647 h 70"/>
              <a:gd name="T68" fmla="*/ 2147483647 w 56"/>
              <a:gd name="T69" fmla="*/ 2147483647 h 70"/>
              <a:gd name="T70" fmla="*/ 2147483647 w 56"/>
              <a:gd name="T71" fmla="*/ 2147483647 h 70"/>
              <a:gd name="T72" fmla="*/ 2147483647 w 56"/>
              <a:gd name="T73" fmla="*/ 2147483647 h 70"/>
              <a:gd name="T74" fmla="*/ 2147483647 w 56"/>
              <a:gd name="T75" fmla="*/ 2147483647 h 70"/>
              <a:gd name="T76" fmla="*/ 2147483647 w 56"/>
              <a:gd name="T77" fmla="*/ 2147483647 h 70"/>
              <a:gd name="T78" fmla="*/ 2147483647 w 56"/>
              <a:gd name="T79" fmla="*/ 2147483647 h 70"/>
              <a:gd name="T80" fmla="*/ 2147483647 w 56"/>
              <a:gd name="T81" fmla="*/ 0 h 70"/>
              <a:gd name="T82" fmla="*/ 2147483647 w 56"/>
              <a:gd name="T83" fmla="*/ 2147483647 h 70"/>
              <a:gd name="T84" fmla="*/ 2147483647 w 56"/>
              <a:gd name="T85" fmla="*/ 2147483647 h 70"/>
              <a:gd name="T86" fmla="*/ 2147483647 w 56"/>
              <a:gd name="T87" fmla="*/ 2147483647 h 70"/>
              <a:gd name="T88" fmla="*/ 2147483647 w 56"/>
              <a:gd name="T89" fmla="*/ 2147483647 h 70"/>
              <a:gd name="T90" fmla="*/ 2147483647 w 56"/>
              <a:gd name="T91" fmla="*/ 2147483647 h 70"/>
              <a:gd name="T92" fmla="*/ 2147483647 w 56"/>
              <a:gd name="T93" fmla="*/ 2147483647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
              <a:gd name="T142" fmla="*/ 0 h 70"/>
              <a:gd name="T143" fmla="*/ 56 w 56"/>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 h="70">
                <a:moveTo>
                  <a:pt x="40" y="49"/>
                </a:moveTo>
                <a:cubicBezTo>
                  <a:pt x="40" y="54"/>
                  <a:pt x="38" y="57"/>
                  <a:pt x="35" y="60"/>
                </a:cubicBezTo>
                <a:cubicBezTo>
                  <a:pt x="31" y="63"/>
                  <a:pt x="27" y="65"/>
                  <a:pt x="23" y="65"/>
                </a:cubicBezTo>
                <a:cubicBezTo>
                  <a:pt x="18" y="65"/>
                  <a:pt x="14" y="63"/>
                  <a:pt x="10" y="60"/>
                </a:cubicBezTo>
                <a:cubicBezTo>
                  <a:pt x="7" y="56"/>
                  <a:pt x="5" y="52"/>
                  <a:pt x="5" y="47"/>
                </a:cubicBezTo>
                <a:cubicBezTo>
                  <a:pt x="5" y="41"/>
                  <a:pt x="8" y="37"/>
                  <a:pt x="13" y="33"/>
                </a:cubicBezTo>
                <a:lnTo>
                  <a:pt x="12" y="27"/>
                </a:lnTo>
                <a:cubicBezTo>
                  <a:pt x="9" y="29"/>
                  <a:pt x="6" y="32"/>
                  <a:pt x="4" y="36"/>
                </a:cubicBezTo>
                <a:cubicBezTo>
                  <a:pt x="1" y="39"/>
                  <a:pt x="0" y="43"/>
                  <a:pt x="0" y="47"/>
                </a:cubicBezTo>
                <a:cubicBezTo>
                  <a:pt x="0" y="54"/>
                  <a:pt x="2" y="59"/>
                  <a:pt x="7" y="63"/>
                </a:cubicBezTo>
                <a:cubicBezTo>
                  <a:pt x="11" y="68"/>
                  <a:pt x="17" y="70"/>
                  <a:pt x="23" y="70"/>
                </a:cubicBezTo>
                <a:cubicBezTo>
                  <a:pt x="28" y="70"/>
                  <a:pt x="32" y="68"/>
                  <a:pt x="36" y="66"/>
                </a:cubicBezTo>
                <a:cubicBezTo>
                  <a:pt x="39" y="63"/>
                  <a:pt x="42" y="60"/>
                  <a:pt x="44" y="55"/>
                </a:cubicBezTo>
                <a:lnTo>
                  <a:pt x="40" y="49"/>
                </a:lnTo>
                <a:close/>
                <a:moveTo>
                  <a:pt x="56" y="58"/>
                </a:moveTo>
                <a:cubicBezTo>
                  <a:pt x="56" y="57"/>
                  <a:pt x="56" y="57"/>
                  <a:pt x="56" y="56"/>
                </a:cubicBezTo>
                <a:lnTo>
                  <a:pt x="45" y="37"/>
                </a:lnTo>
                <a:cubicBezTo>
                  <a:pt x="44" y="36"/>
                  <a:pt x="43" y="35"/>
                  <a:pt x="41" y="35"/>
                </a:cubicBezTo>
                <a:lnTo>
                  <a:pt x="27" y="35"/>
                </a:lnTo>
                <a:lnTo>
                  <a:pt x="27" y="32"/>
                </a:lnTo>
                <a:lnTo>
                  <a:pt x="37" y="32"/>
                </a:lnTo>
                <a:cubicBezTo>
                  <a:pt x="39" y="32"/>
                  <a:pt x="40" y="31"/>
                  <a:pt x="40" y="30"/>
                </a:cubicBezTo>
                <a:cubicBezTo>
                  <a:pt x="40" y="28"/>
                  <a:pt x="39" y="27"/>
                  <a:pt x="37" y="27"/>
                </a:cubicBezTo>
                <a:lnTo>
                  <a:pt x="26" y="27"/>
                </a:lnTo>
                <a:lnTo>
                  <a:pt x="26" y="20"/>
                </a:lnTo>
                <a:cubicBezTo>
                  <a:pt x="26" y="19"/>
                  <a:pt x="25" y="17"/>
                  <a:pt x="24" y="16"/>
                </a:cubicBezTo>
                <a:cubicBezTo>
                  <a:pt x="23" y="15"/>
                  <a:pt x="21" y="15"/>
                  <a:pt x="20" y="15"/>
                </a:cubicBezTo>
                <a:cubicBezTo>
                  <a:pt x="18" y="15"/>
                  <a:pt x="17" y="15"/>
                  <a:pt x="16" y="16"/>
                </a:cubicBezTo>
                <a:cubicBezTo>
                  <a:pt x="14" y="17"/>
                  <a:pt x="14" y="19"/>
                  <a:pt x="14" y="20"/>
                </a:cubicBezTo>
                <a:lnTo>
                  <a:pt x="14" y="21"/>
                </a:lnTo>
                <a:lnTo>
                  <a:pt x="15" y="39"/>
                </a:lnTo>
                <a:cubicBezTo>
                  <a:pt x="15" y="41"/>
                  <a:pt x="16" y="42"/>
                  <a:pt x="17" y="43"/>
                </a:cubicBezTo>
                <a:cubicBezTo>
                  <a:pt x="18" y="44"/>
                  <a:pt x="19" y="44"/>
                  <a:pt x="21" y="44"/>
                </a:cubicBezTo>
                <a:lnTo>
                  <a:pt x="40" y="44"/>
                </a:lnTo>
                <a:lnTo>
                  <a:pt x="49" y="60"/>
                </a:lnTo>
                <a:cubicBezTo>
                  <a:pt x="50" y="61"/>
                  <a:pt x="51" y="62"/>
                  <a:pt x="52" y="62"/>
                </a:cubicBezTo>
                <a:cubicBezTo>
                  <a:pt x="54" y="62"/>
                  <a:pt x="54" y="62"/>
                  <a:pt x="55" y="61"/>
                </a:cubicBezTo>
                <a:cubicBezTo>
                  <a:pt x="56" y="60"/>
                  <a:pt x="56" y="59"/>
                  <a:pt x="56" y="58"/>
                </a:cubicBezTo>
                <a:close/>
                <a:moveTo>
                  <a:pt x="28" y="7"/>
                </a:moveTo>
                <a:cubicBezTo>
                  <a:pt x="28" y="5"/>
                  <a:pt x="27" y="4"/>
                  <a:pt x="26" y="2"/>
                </a:cubicBezTo>
                <a:cubicBezTo>
                  <a:pt x="25" y="1"/>
                  <a:pt x="23" y="0"/>
                  <a:pt x="21" y="0"/>
                </a:cubicBezTo>
                <a:cubicBezTo>
                  <a:pt x="19" y="0"/>
                  <a:pt x="18" y="1"/>
                  <a:pt x="16" y="2"/>
                </a:cubicBezTo>
                <a:cubicBezTo>
                  <a:pt x="15" y="4"/>
                  <a:pt x="14" y="5"/>
                  <a:pt x="14" y="7"/>
                </a:cubicBezTo>
                <a:cubicBezTo>
                  <a:pt x="14" y="9"/>
                  <a:pt x="15" y="10"/>
                  <a:pt x="16" y="12"/>
                </a:cubicBezTo>
                <a:cubicBezTo>
                  <a:pt x="18" y="13"/>
                  <a:pt x="19" y="14"/>
                  <a:pt x="21" y="14"/>
                </a:cubicBezTo>
                <a:cubicBezTo>
                  <a:pt x="23" y="14"/>
                  <a:pt x="25" y="13"/>
                  <a:pt x="26" y="12"/>
                </a:cubicBezTo>
                <a:cubicBezTo>
                  <a:pt x="27" y="10"/>
                  <a:pt x="28" y="9"/>
                  <a:pt x="28" y="7"/>
                </a:cubicBezTo>
                <a:close/>
              </a:path>
            </a:pathLst>
          </a:custGeom>
          <a:solidFill>
            <a:schemeClr val="accent1">
              <a:lumMod val="50000"/>
            </a:schemeClr>
          </a:solidFill>
          <a:ln w="9525">
            <a:noFill/>
            <a:round/>
            <a:headEnd/>
            <a:tailEnd/>
          </a:ln>
        </p:spPr>
        <p:txBody>
          <a:bodyPr/>
          <a:lstStyle/>
          <a:p>
            <a:pPr fontAlgn="auto">
              <a:spcBef>
                <a:spcPts val="0"/>
              </a:spcBef>
              <a:spcAft>
                <a:spcPts val="0"/>
              </a:spcAft>
              <a:defRPr/>
            </a:pPr>
            <a:endParaRPr lang="en-ZA" dirty="0">
              <a:latin typeface="+mn-lt"/>
              <a:ea typeface="+mn-ea"/>
            </a:endParaRPr>
          </a:p>
        </p:txBody>
      </p:sp>
      <p:sp>
        <p:nvSpPr>
          <p:cNvPr id="40970" name="Rectangle 10">
            <a:extLst>
              <a:ext uri="{FF2B5EF4-FFF2-40B4-BE49-F238E27FC236}">
                <a16:creationId xmlns:a16="http://schemas.microsoft.com/office/drawing/2014/main" xmlns="" id="{78325F8A-A133-4C9E-E88F-38D431933C4C}"/>
              </a:ext>
            </a:extLst>
          </p:cNvPr>
          <p:cNvSpPr>
            <a:spLocks noChangeArrowheads="1"/>
          </p:cNvSpPr>
          <p:nvPr/>
        </p:nvSpPr>
        <p:spPr bwMode="auto">
          <a:xfrm>
            <a:off x="6048375" y="5680075"/>
            <a:ext cx="26463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ZA" altLang="en-US" sz="1800" b="1">
                <a:solidFill>
                  <a:srgbClr val="000000"/>
                </a:solidFill>
                <a:latin typeface="Arial Narrow" panose="020B0606020202030204" pitchFamily="34" charset="0"/>
              </a:rPr>
              <a:t>Persons with Disabilities</a:t>
            </a:r>
          </a:p>
        </p:txBody>
      </p:sp>
      <p:sp>
        <p:nvSpPr>
          <p:cNvPr id="16" name="Rectangle 9">
            <a:extLst>
              <a:ext uri="{FF2B5EF4-FFF2-40B4-BE49-F238E27FC236}">
                <a16:creationId xmlns:a16="http://schemas.microsoft.com/office/drawing/2014/main" xmlns="" id="{5578CB44-DD7B-BA24-1716-D530DEDF7BE5}"/>
              </a:ext>
            </a:extLst>
          </p:cNvPr>
          <p:cNvSpPr>
            <a:spLocks noChangeArrowheads="1"/>
          </p:cNvSpPr>
          <p:nvPr/>
        </p:nvSpPr>
        <p:spPr bwMode="auto">
          <a:xfrm>
            <a:off x="6826250" y="4821238"/>
            <a:ext cx="1609725" cy="461962"/>
          </a:xfrm>
          <a:prstGeom prst="rect">
            <a:avLst/>
          </a:prstGeom>
          <a:solidFill>
            <a:schemeClr val="accent6">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en-ZA" sz="2400" b="1" dirty="0">
                <a:latin typeface="Arial Narrow"/>
                <a:ea typeface="+mn-ea"/>
                <a:cs typeface="Arial Narrow"/>
              </a:rPr>
              <a:t>1.8%</a:t>
            </a:r>
          </a:p>
        </p:txBody>
      </p:sp>
      <p:graphicFrame>
        <p:nvGraphicFramePr>
          <p:cNvPr id="17" name="Table 16">
            <a:extLst>
              <a:ext uri="{FF2B5EF4-FFF2-40B4-BE49-F238E27FC236}">
                <a16:creationId xmlns:a16="http://schemas.microsoft.com/office/drawing/2014/main" xmlns="" id="{CD99BF75-C7D9-2071-BF51-B32EE6960466}"/>
              </a:ext>
            </a:extLst>
          </p:cNvPr>
          <p:cNvGraphicFramePr>
            <a:graphicFrameLocks noGrp="1"/>
          </p:cNvGraphicFramePr>
          <p:nvPr/>
        </p:nvGraphicFramePr>
        <p:xfrm>
          <a:off x="6164263" y="3336925"/>
          <a:ext cx="2354262" cy="371475"/>
        </p:xfrm>
        <a:graphic>
          <a:graphicData uri="http://schemas.openxmlformats.org/drawingml/2006/table">
            <a:tbl>
              <a:tblPr firstRow="1" bandRow="1">
                <a:tableStyleId>{5C22544A-7EE6-4342-B048-85BDC9FD1C3A}</a:tableStyleId>
              </a:tblPr>
              <a:tblGrid>
                <a:gridCol w="1416005">
                  <a:extLst>
                    <a:ext uri="{9D8B030D-6E8A-4147-A177-3AD203B41FA5}">
                      <a16:colId xmlns:a16="http://schemas.microsoft.com/office/drawing/2014/main" xmlns="" val="20000"/>
                    </a:ext>
                  </a:extLst>
                </a:gridCol>
                <a:gridCol w="938257">
                  <a:extLst>
                    <a:ext uri="{9D8B030D-6E8A-4147-A177-3AD203B41FA5}">
                      <a16:colId xmlns:a16="http://schemas.microsoft.com/office/drawing/2014/main" xmlns="" val="20001"/>
                    </a:ext>
                  </a:extLst>
                </a:gridCol>
              </a:tblGrid>
              <a:tr h="371475">
                <a:tc>
                  <a:txBody>
                    <a:bodyPr/>
                    <a:lstStyle/>
                    <a:p>
                      <a:r>
                        <a:rPr lang="en-US" sz="1800" b="1" dirty="0">
                          <a:solidFill>
                            <a:srgbClr val="000000"/>
                          </a:solidFill>
                          <a:latin typeface="Arial Narrow"/>
                          <a:cs typeface="Arial Narrow"/>
                        </a:rPr>
                        <a:t>Vacancy Rate</a:t>
                      </a:r>
                    </a:p>
                  </a:txBody>
                  <a:tcPr marL="91396" marR="91396" marT="45798" marB="4579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solidFill>
                  </a:tcPr>
                </a:tc>
                <a:tc>
                  <a:txBody>
                    <a:bodyPr/>
                    <a:lstStyle/>
                    <a:p>
                      <a:pPr algn="ctr"/>
                      <a:r>
                        <a:rPr lang="en-US" sz="1800" b="1" dirty="0">
                          <a:solidFill>
                            <a:srgbClr val="000000"/>
                          </a:solidFill>
                          <a:latin typeface="Arial Narrow"/>
                          <a:cs typeface="Arial Narrow"/>
                        </a:rPr>
                        <a:t>24,31%</a:t>
                      </a:r>
                    </a:p>
                  </a:txBody>
                  <a:tcPr marL="91396" marR="91396" marT="45798" marB="45798">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568F0-25EE-F9F8-8028-0161E94A3F08}"/>
              </a:ext>
            </a:extLst>
          </p:cNvPr>
          <p:cNvSpPr>
            <a:spLocks noGrp="1"/>
          </p:cNvSpPr>
          <p:nvPr>
            <p:ph type="title"/>
          </p:nvPr>
        </p:nvSpPr>
        <p:spPr>
          <a:xfrm>
            <a:off x="457200" y="274638"/>
            <a:ext cx="8229600" cy="561975"/>
          </a:xfrm>
        </p:spPr>
        <p:txBody>
          <a:bodyPr/>
          <a:lstStyle/>
          <a:p>
            <a:pPr fontAlgn="auto">
              <a:spcAft>
                <a:spcPts val="0"/>
              </a:spcAft>
              <a:defRPr/>
            </a:pPr>
            <a:r>
              <a:rPr sz="2400" b="1">
                <a:solidFill>
                  <a:prstClr val="black"/>
                </a:solidFill>
                <a:latin typeface="Arial" charset="0"/>
                <a:ea typeface="MS PGothic" charset="0"/>
                <a:cs typeface="+mj-cs"/>
              </a:rPr>
              <a:t>Road Infrastructure and Industry Development </a:t>
            </a:r>
            <a:endParaRPr sz="2400"/>
          </a:p>
        </p:txBody>
      </p:sp>
      <p:sp>
        <p:nvSpPr>
          <p:cNvPr id="3" name="Content Placeholder 2">
            <a:extLst>
              <a:ext uri="{FF2B5EF4-FFF2-40B4-BE49-F238E27FC236}">
                <a16:creationId xmlns:a16="http://schemas.microsoft.com/office/drawing/2014/main" xmlns="" id="{773E7C95-A61E-C284-72F6-30D3D694E6EA}"/>
              </a:ext>
            </a:extLst>
          </p:cNvPr>
          <p:cNvSpPr>
            <a:spLocks noGrp="1"/>
          </p:cNvSpPr>
          <p:nvPr>
            <p:ph sz="half" idx="1"/>
          </p:nvPr>
        </p:nvSpPr>
        <p:spPr>
          <a:xfrm>
            <a:off x="468313" y="944563"/>
            <a:ext cx="8207375" cy="3911600"/>
          </a:xfrm>
        </p:spPr>
        <p:txBody>
          <a:bodyPr>
            <a:noAutofit/>
          </a:bodyPr>
          <a:lstStyle/>
          <a:p>
            <a:pPr algn="just" defTabSz="457200">
              <a:lnSpc>
                <a:spcPct val="130000"/>
              </a:lnSpc>
            </a:pPr>
            <a:r>
              <a:rPr lang="en-ZA" altLang="en-US" sz="2000" b="1">
                <a:solidFill>
                  <a:srgbClr val="000000"/>
                </a:solidFill>
                <a:ea typeface="ＭＳ Ｐゴシック" panose="020B0600070205080204" pitchFamily="34" charset="-128"/>
              </a:rPr>
              <a:t>S’hamba Sonke (PRMG) Programme: </a:t>
            </a:r>
          </a:p>
          <a:p>
            <a:pPr algn="just" defTabSz="457200">
              <a:lnSpc>
                <a:spcPct val="130000"/>
              </a:lnSpc>
            </a:pPr>
            <a:endParaRPr lang="en-ZA" altLang="en-US" sz="800" b="1">
              <a:solidFill>
                <a:srgbClr val="000000"/>
              </a:solidFill>
              <a:ea typeface="ＭＳ Ｐゴシック" panose="020B0600070205080204" pitchFamily="34" charset="-128"/>
            </a:endParaRPr>
          </a:p>
          <a:p>
            <a:pPr algn="just" defTabSz="457200">
              <a:lnSpc>
                <a:spcPct val="130000"/>
              </a:lnSpc>
              <a:buFont typeface="Arial" panose="020B0604020202020204" pitchFamily="34" charset="0"/>
              <a:buChar char="•"/>
            </a:pPr>
            <a:r>
              <a:rPr lang="en-ZA" altLang="en-US">
                <a:solidFill>
                  <a:srgbClr val="000000"/>
                </a:solidFill>
                <a:ea typeface="ＭＳ Ｐゴシック" panose="020B0600070205080204" pitchFamily="34" charset="-128"/>
              </a:rPr>
              <a:t>Annual monitoring report on the Provincial Road Maintenance Programme was developed as targeted.</a:t>
            </a:r>
          </a:p>
          <a:p>
            <a:pPr algn="just" defTabSz="457200">
              <a:lnSpc>
                <a:spcPct val="130000"/>
              </a:lnSpc>
            </a:pPr>
            <a:endParaRPr lang="en-ZA" altLang="en-US" sz="800">
              <a:solidFill>
                <a:srgbClr val="000000"/>
              </a:solidFill>
              <a:ea typeface="ＭＳ Ｐゴシック" panose="020B0600070205080204" pitchFamily="34" charset="-128"/>
            </a:endParaRPr>
          </a:p>
          <a:p>
            <a:pPr lvl="1" indent="-285750" algn="just" defTabSz="457200" eaLnBrk="1" hangingPunct="1">
              <a:lnSpc>
                <a:spcPct val="130000"/>
              </a:lnSpc>
              <a:buFont typeface="Arial" panose="020B0604020202020204" pitchFamily="34" charset="0"/>
              <a:buChar char="–"/>
            </a:pPr>
            <a:r>
              <a:rPr lang="en-ZA" altLang="en-US" sz="1600">
                <a:solidFill>
                  <a:srgbClr val="000000"/>
                </a:solidFill>
                <a:ea typeface="ＭＳ Ｐゴシック" panose="020B0600070205080204" pitchFamily="34" charset="-128"/>
              </a:rPr>
              <a:t>4 424 506 m² were re-sealed</a:t>
            </a:r>
          </a:p>
          <a:p>
            <a:pPr lvl="1" indent="-285750" algn="just" defTabSz="457200" eaLnBrk="1" hangingPunct="1">
              <a:lnSpc>
                <a:spcPct val="130000"/>
              </a:lnSpc>
              <a:buFont typeface="Arial" panose="020B0604020202020204" pitchFamily="34" charset="0"/>
              <a:buChar char="–"/>
            </a:pPr>
            <a:r>
              <a:rPr lang="en-ZA" altLang="en-US" sz="1600">
                <a:solidFill>
                  <a:srgbClr val="000000"/>
                </a:solidFill>
                <a:ea typeface="ＭＳ Ｐゴシック" panose="020B0600070205080204" pitchFamily="34" charset="-128"/>
              </a:rPr>
              <a:t>4 964 km of roads were re-gravelled</a:t>
            </a:r>
          </a:p>
          <a:p>
            <a:pPr lvl="1" indent="-285750" algn="just" defTabSz="457200" eaLnBrk="1" hangingPunct="1">
              <a:lnSpc>
                <a:spcPct val="130000"/>
              </a:lnSpc>
              <a:buFont typeface="Arial" panose="020B0604020202020204" pitchFamily="34" charset="0"/>
              <a:buChar char="–"/>
            </a:pPr>
            <a:r>
              <a:rPr lang="en-ZA" altLang="en-US" sz="1600">
                <a:solidFill>
                  <a:srgbClr val="000000"/>
                </a:solidFill>
                <a:ea typeface="ＭＳ Ｐゴシック" panose="020B0600070205080204" pitchFamily="34" charset="-128"/>
              </a:rPr>
              <a:t>1 337 983 m² of roads were patched</a:t>
            </a:r>
          </a:p>
          <a:p>
            <a:pPr lvl="1" indent="-285750" algn="just" defTabSz="457200" eaLnBrk="1" hangingPunct="1">
              <a:lnSpc>
                <a:spcPct val="130000"/>
              </a:lnSpc>
              <a:buFont typeface="Arial" panose="020B0604020202020204" pitchFamily="34" charset="0"/>
              <a:buChar char="–"/>
            </a:pPr>
            <a:r>
              <a:rPr lang="en-ZA" altLang="en-US" sz="1600">
                <a:solidFill>
                  <a:srgbClr val="000000"/>
                </a:solidFill>
                <a:ea typeface="ＭＳ Ｐゴシック" panose="020B0600070205080204" pitchFamily="34" charset="-128"/>
              </a:rPr>
              <a:t>322 674 km of gravel roads were bladed</a:t>
            </a:r>
          </a:p>
          <a:p>
            <a:pPr lvl="1" indent="-285750" algn="just" defTabSz="457200" eaLnBrk="1" hangingPunct="1">
              <a:lnSpc>
                <a:spcPct val="130000"/>
              </a:lnSpc>
              <a:buFont typeface="Arial" panose="020B0604020202020204" pitchFamily="34" charset="0"/>
              <a:buChar char="–"/>
            </a:pPr>
            <a:r>
              <a:rPr lang="en-ZA" altLang="en-US" sz="1600">
                <a:solidFill>
                  <a:srgbClr val="000000"/>
                </a:solidFill>
                <a:ea typeface="ＭＳ Ｐゴシック" panose="020B0600070205080204" pitchFamily="34" charset="-128"/>
              </a:rPr>
              <a:t>5 002 248 m² rehabilitated</a:t>
            </a:r>
          </a:p>
          <a:p>
            <a:pPr lvl="1" indent="-285750" algn="just" defTabSz="457200" eaLnBrk="1" hangingPunct="1">
              <a:lnSpc>
                <a:spcPct val="130000"/>
              </a:lnSpc>
              <a:buFont typeface="Arial" panose="020B0604020202020204" pitchFamily="34" charset="0"/>
              <a:buChar char="–"/>
            </a:pPr>
            <a:r>
              <a:rPr lang="en-ZA" altLang="en-US" sz="1600">
                <a:solidFill>
                  <a:srgbClr val="000000"/>
                </a:solidFill>
                <a:ea typeface="ＭＳ Ｐゴシック" panose="020B0600070205080204" pitchFamily="34" charset="-128"/>
              </a:rPr>
              <a:t>217 km gravel road upgrade to surface road</a:t>
            </a:r>
          </a:p>
        </p:txBody>
      </p:sp>
      <p:sp>
        <p:nvSpPr>
          <p:cNvPr id="106499" name="TextBox 3">
            <a:extLst>
              <a:ext uri="{FF2B5EF4-FFF2-40B4-BE49-F238E27FC236}">
                <a16:creationId xmlns:a16="http://schemas.microsoft.com/office/drawing/2014/main" xmlns="" id="{C8689631-C768-4875-4A45-E707E012431B}"/>
              </a:ext>
            </a:extLst>
          </p:cNvPr>
          <p:cNvSpPr txBox="1">
            <a:spLocks noChangeArrowheads="1"/>
          </p:cNvSpPr>
          <p:nvPr/>
        </p:nvSpPr>
        <p:spPr bwMode="auto">
          <a:xfrm>
            <a:off x="7546975" y="6159500"/>
            <a:ext cx="34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40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9CB3C-5D56-FA4E-F76B-DA63A2C08D9D}"/>
              </a:ext>
            </a:extLst>
          </p:cNvPr>
          <p:cNvSpPr>
            <a:spLocks noGrp="1"/>
          </p:cNvSpPr>
          <p:nvPr>
            <p:ph type="title"/>
          </p:nvPr>
        </p:nvSpPr>
        <p:spPr>
          <a:xfrm>
            <a:off x="457200" y="274638"/>
            <a:ext cx="8229600" cy="561975"/>
          </a:xfrm>
        </p:spPr>
        <p:txBody>
          <a:bodyPr/>
          <a:lstStyle/>
          <a:p>
            <a:pPr fontAlgn="auto">
              <a:spcAft>
                <a:spcPts val="0"/>
              </a:spcAft>
              <a:defRPr/>
            </a:pPr>
            <a:r>
              <a:rPr sz="2400" b="1">
                <a:solidFill>
                  <a:prstClr val="black"/>
                </a:solidFill>
                <a:latin typeface="Arial" charset="0"/>
                <a:ea typeface="MS PGothic" charset="0"/>
                <a:cs typeface="+mj-cs"/>
              </a:rPr>
              <a:t>Road Infrastructure and Industry Development </a:t>
            </a:r>
            <a:endParaRPr sz="2400"/>
          </a:p>
        </p:txBody>
      </p:sp>
      <p:sp>
        <p:nvSpPr>
          <p:cNvPr id="3" name="Content Placeholder 2">
            <a:extLst>
              <a:ext uri="{FF2B5EF4-FFF2-40B4-BE49-F238E27FC236}">
                <a16:creationId xmlns:a16="http://schemas.microsoft.com/office/drawing/2014/main" xmlns="" id="{9ADFB20D-C4CA-C7F9-00C2-3800477EFA33}"/>
              </a:ext>
            </a:extLst>
          </p:cNvPr>
          <p:cNvSpPr>
            <a:spLocks noGrp="1"/>
          </p:cNvSpPr>
          <p:nvPr>
            <p:ph sz="half" idx="1"/>
          </p:nvPr>
        </p:nvSpPr>
        <p:spPr>
          <a:xfrm>
            <a:off x="468313" y="836613"/>
            <a:ext cx="8207375" cy="4321175"/>
          </a:xfrm>
        </p:spPr>
        <p:txBody>
          <a:bodyPr>
            <a:noAutofit/>
          </a:bodyPr>
          <a:lstStyle/>
          <a:p>
            <a:pPr algn="just" defTabSz="457200">
              <a:lnSpc>
                <a:spcPct val="150000"/>
              </a:lnSpc>
            </a:pPr>
            <a:r>
              <a:rPr lang="en-ZA" altLang="en-US" sz="2000" b="1">
                <a:solidFill>
                  <a:srgbClr val="000000"/>
                </a:solidFill>
                <a:ea typeface="ＭＳ Ｐゴシック" panose="020B0600070205080204" pitchFamily="34" charset="-128"/>
              </a:rPr>
              <a:t>Jobs created through the PRMG: </a:t>
            </a:r>
          </a:p>
          <a:p>
            <a:pPr algn="just" defTabSz="457200">
              <a:lnSpc>
                <a:spcPct val="150000"/>
              </a:lnSpc>
            </a:pPr>
            <a:endParaRPr lang="en-ZA" altLang="en-US" sz="800" b="1">
              <a:solidFill>
                <a:srgbClr val="000000"/>
              </a:solidFill>
              <a:ea typeface="ＭＳ Ｐゴシック" panose="020B0600070205080204" pitchFamily="34" charset="-128"/>
            </a:endParaRPr>
          </a:p>
          <a:p>
            <a:pPr algn="just" defTabSz="457200">
              <a:lnSpc>
                <a:spcPct val="150000"/>
              </a:lnSpc>
              <a:buFont typeface="Arial" panose="020B0604020202020204" pitchFamily="34" charset="0"/>
              <a:buChar char="•"/>
            </a:pPr>
            <a:r>
              <a:rPr lang="en-ZA" altLang="en-US">
                <a:solidFill>
                  <a:srgbClr val="000000"/>
                </a:solidFill>
                <a:ea typeface="ＭＳ Ｐゴシック" panose="020B0600070205080204" pitchFamily="34" charset="-128"/>
              </a:rPr>
              <a:t>310 239 jobs were created</a:t>
            </a:r>
          </a:p>
          <a:p>
            <a:pPr algn="just" defTabSz="457200">
              <a:lnSpc>
                <a:spcPct val="150000"/>
              </a:lnSpc>
              <a:buFont typeface="Arial" panose="020B0604020202020204" pitchFamily="34" charset="0"/>
              <a:buChar char="•"/>
            </a:pPr>
            <a:r>
              <a:rPr lang="en-ZA" altLang="en-US">
                <a:solidFill>
                  <a:srgbClr val="000000"/>
                </a:solidFill>
                <a:ea typeface="ＭＳ Ｐゴシック" panose="020B0600070205080204" pitchFamily="34" charset="-128"/>
              </a:rPr>
              <a:t>76 619 full-time equivalents </a:t>
            </a:r>
          </a:p>
          <a:p>
            <a:pPr algn="just" defTabSz="457200">
              <a:lnSpc>
                <a:spcPct val="150000"/>
              </a:lnSpc>
              <a:buFont typeface="Arial" panose="020B0604020202020204" pitchFamily="34" charset="0"/>
              <a:buChar char="•"/>
            </a:pPr>
            <a:r>
              <a:rPr lang="en-ZA" altLang="en-US">
                <a:solidFill>
                  <a:srgbClr val="000000"/>
                </a:solidFill>
                <a:ea typeface="ＭＳ Ｐゴシック" panose="020B0600070205080204" pitchFamily="34" charset="-128"/>
              </a:rPr>
              <a:t>89 457 youths (18 – 35)</a:t>
            </a:r>
          </a:p>
          <a:p>
            <a:pPr algn="just" defTabSz="457200">
              <a:lnSpc>
                <a:spcPct val="150000"/>
              </a:lnSpc>
              <a:buFont typeface="Arial" panose="020B0604020202020204" pitchFamily="34" charset="0"/>
              <a:buChar char="•"/>
            </a:pPr>
            <a:r>
              <a:rPr lang="en-ZA" altLang="en-US">
                <a:solidFill>
                  <a:srgbClr val="000000"/>
                </a:solidFill>
                <a:ea typeface="ＭＳ Ｐゴシック" panose="020B0600070205080204" pitchFamily="34" charset="-128"/>
              </a:rPr>
              <a:t>196 307 women</a:t>
            </a:r>
          </a:p>
          <a:p>
            <a:pPr algn="just" defTabSz="457200">
              <a:lnSpc>
                <a:spcPct val="150000"/>
              </a:lnSpc>
              <a:buFont typeface="Arial" panose="020B0604020202020204" pitchFamily="34" charset="0"/>
              <a:buChar char="•"/>
            </a:pPr>
            <a:r>
              <a:rPr lang="en-ZA" altLang="en-US">
                <a:solidFill>
                  <a:srgbClr val="000000"/>
                </a:solidFill>
                <a:ea typeface="ＭＳ Ｐゴシック" panose="020B0600070205080204" pitchFamily="34" charset="-128"/>
              </a:rPr>
              <a:t>1 489 persons with disabilities</a:t>
            </a:r>
          </a:p>
          <a:p>
            <a:pPr defTabSz="457200" eaLnBrk="1" hangingPunct="1"/>
            <a:endParaRPr lang="en-US" altLang="en-US" sz="1400">
              <a:solidFill>
                <a:srgbClr val="595959"/>
              </a:solidFill>
              <a:ea typeface="ＭＳ Ｐゴシック" panose="020B0600070205080204" pitchFamily="34" charset="-128"/>
            </a:endParaRPr>
          </a:p>
        </p:txBody>
      </p:sp>
      <p:sp>
        <p:nvSpPr>
          <p:cNvPr id="108547" name="TextBox 3">
            <a:extLst>
              <a:ext uri="{FF2B5EF4-FFF2-40B4-BE49-F238E27FC236}">
                <a16:creationId xmlns:a16="http://schemas.microsoft.com/office/drawing/2014/main" xmlns="" id="{5E48FBB8-3CF6-74AC-3D28-7BFA30484CE4}"/>
              </a:ext>
            </a:extLst>
          </p:cNvPr>
          <p:cNvSpPr txBox="1">
            <a:spLocks noChangeArrowheads="1"/>
          </p:cNvSpPr>
          <p:nvPr/>
        </p:nvSpPr>
        <p:spPr bwMode="auto">
          <a:xfrm>
            <a:off x="7988300" y="6229350"/>
            <a:ext cx="34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49BD9-D56C-EC90-A778-761F03901FA7}"/>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prstClr val="black"/>
                </a:solidFill>
                <a:latin typeface="Arial" panose="020B0604020202020204" pitchFamily="34" charset="0"/>
                <a:cs typeface="Arial" panose="020B0604020202020204" pitchFamily="34" charset="0"/>
              </a:rPr>
              <a:t>Road Infrastructure and Industry Development</a:t>
            </a:r>
            <a:endParaRPr sz="2400"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D36A1A4B-473A-3E5C-E0CB-6E9B36E67138}"/>
              </a:ext>
            </a:extLst>
          </p:cNvPr>
          <p:cNvSpPr>
            <a:spLocks noGrp="1"/>
          </p:cNvSpPr>
          <p:nvPr>
            <p:ph sz="half" idx="1"/>
          </p:nvPr>
        </p:nvSpPr>
        <p:spPr>
          <a:xfrm>
            <a:off x="468313" y="1484313"/>
            <a:ext cx="8207375" cy="3529012"/>
          </a:xfrm>
        </p:spPr>
        <p:txBody>
          <a:bodyPr rtlCol="0">
            <a:noAutofit/>
          </a:bodyPr>
          <a:lstStyle/>
          <a:p>
            <a:pPr algn="just" eaLnBrk="1" fontAlgn="auto" hangingPunct="1">
              <a:spcAft>
                <a:spcPts val="0"/>
              </a:spcAft>
              <a:defRPr/>
            </a:pPr>
            <a:endParaRPr lang="en-ZA" sz="1500" dirty="0">
              <a:ea typeface="+mn-ea"/>
            </a:endParaRPr>
          </a:p>
          <a:p>
            <a:pPr algn="just" eaLnBrk="1" fontAlgn="auto" hangingPunct="1">
              <a:spcAft>
                <a:spcPts val="0"/>
              </a:spcAft>
              <a:defRPr/>
            </a:pPr>
            <a:r>
              <a:rPr lang="en-US" sz="1400" dirty="0">
                <a:ea typeface="+mn-ea"/>
              </a:rPr>
              <a:t> </a:t>
            </a:r>
          </a:p>
          <a:p>
            <a:pPr marL="285750" indent="-285750" eaLnBrk="1" fontAlgn="auto" hangingPunct="1">
              <a:lnSpc>
                <a:spcPct val="150000"/>
              </a:lnSpc>
              <a:spcAft>
                <a:spcPts val="0"/>
              </a:spcAft>
              <a:buFont typeface="Arial" panose="020B0604020202020204" pitchFamily="34" charset="0"/>
              <a:buChar char="•"/>
              <a:defRPr/>
            </a:pPr>
            <a:endParaRPr lang="en-ZA" sz="1000" dirty="0">
              <a:ea typeface="+mn-ea"/>
            </a:endParaRPr>
          </a:p>
        </p:txBody>
      </p:sp>
      <p:sp>
        <p:nvSpPr>
          <p:cNvPr id="110595" name="Slide Number Placeholder 8">
            <a:extLst>
              <a:ext uri="{FF2B5EF4-FFF2-40B4-BE49-F238E27FC236}">
                <a16:creationId xmlns:a16="http://schemas.microsoft.com/office/drawing/2014/main" xmlns="" id="{F0092C26-3A68-C3A5-1992-29FBF610E0AC}"/>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42</a:t>
            </a:r>
          </a:p>
        </p:txBody>
      </p:sp>
      <p:graphicFrame>
        <p:nvGraphicFramePr>
          <p:cNvPr id="4" name="Table 3">
            <a:extLst>
              <a:ext uri="{FF2B5EF4-FFF2-40B4-BE49-F238E27FC236}">
                <a16:creationId xmlns:a16="http://schemas.microsoft.com/office/drawing/2014/main" xmlns="" id="{B00B385D-2871-B251-C82C-C3F94A1D2943}"/>
              </a:ext>
            </a:extLst>
          </p:cNvPr>
          <p:cNvGraphicFramePr>
            <a:graphicFrameLocks noGrp="1"/>
          </p:cNvGraphicFramePr>
          <p:nvPr/>
        </p:nvGraphicFramePr>
        <p:xfrm>
          <a:off x="323850" y="1065213"/>
          <a:ext cx="8640763" cy="4705350"/>
        </p:xfrm>
        <a:graphic>
          <a:graphicData uri="http://schemas.openxmlformats.org/drawingml/2006/table">
            <a:tbl>
              <a:tblPr/>
              <a:tblGrid>
                <a:gridCol w="577850">
                  <a:extLst>
                    <a:ext uri="{9D8B030D-6E8A-4147-A177-3AD203B41FA5}">
                      <a16:colId xmlns:a16="http://schemas.microsoft.com/office/drawing/2014/main" xmlns="" val="1176987439"/>
                    </a:ext>
                  </a:extLst>
                </a:gridCol>
                <a:gridCol w="1293813">
                  <a:extLst>
                    <a:ext uri="{9D8B030D-6E8A-4147-A177-3AD203B41FA5}">
                      <a16:colId xmlns:a16="http://schemas.microsoft.com/office/drawing/2014/main" xmlns="" val="2976082814"/>
                    </a:ext>
                  </a:extLst>
                </a:gridCol>
                <a:gridCol w="1441450">
                  <a:extLst>
                    <a:ext uri="{9D8B030D-6E8A-4147-A177-3AD203B41FA5}">
                      <a16:colId xmlns:a16="http://schemas.microsoft.com/office/drawing/2014/main" xmlns="" val="2320427536"/>
                    </a:ext>
                  </a:extLst>
                </a:gridCol>
                <a:gridCol w="2014537">
                  <a:extLst>
                    <a:ext uri="{9D8B030D-6E8A-4147-A177-3AD203B41FA5}">
                      <a16:colId xmlns:a16="http://schemas.microsoft.com/office/drawing/2014/main" xmlns="" val="3876416752"/>
                    </a:ext>
                  </a:extLst>
                </a:gridCol>
                <a:gridCol w="1744663">
                  <a:extLst>
                    <a:ext uri="{9D8B030D-6E8A-4147-A177-3AD203B41FA5}">
                      <a16:colId xmlns:a16="http://schemas.microsoft.com/office/drawing/2014/main" xmlns="" val="1560410866"/>
                    </a:ext>
                  </a:extLst>
                </a:gridCol>
                <a:gridCol w="1568450">
                  <a:extLst>
                    <a:ext uri="{9D8B030D-6E8A-4147-A177-3AD203B41FA5}">
                      <a16:colId xmlns:a16="http://schemas.microsoft.com/office/drawing/2014/main" xmlns="" val="679556840"/>
                    </a:ext>
                  </a:extLst>
                </a:gridCol>
              </a:tblGrid>
              <a:tr h="1109663">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91438" marR="91438" marT="45961" marB="459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PLANNED ANNUAL TARGET</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ACTUAL ACHIEVEMENT 2021/22</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DEVIATION FROM THE PLANNED TARGET</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REASON FOR DEVIATION</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xmlns="" val="3065153845"/>
                  </a:ext>
                </a:extLst>
              </a:tr>
              <a:tr h="422275">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Safer Transport Systems </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58937708"/>
                  </a:ext>
                </a:extLst>
              </a:tr>
              <a:tr h="31734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4.7</a:t>
                      </a:r>
                    </a:p>
                  </a:txBody>
                  <a:tcPr marL="91438" marR="9143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Surfaced roads maintained</a:t>
                      </a: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Analysis Report on the SANRAL Road Maintenance Programme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Analysis Report on the SANRAL Road Maintenance Programme was not submitted as targeted.</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22 266 km of the SANRAL network were exposed to routine maintenance in the 2021/22 financial year.</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Portfolio of evidence submitted not in line with the technical indicator descriptions.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Change in the national road network length due to new road proclamations.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Analysis report was not signed due to perceived imminent audit risk. </a:t>
                      </a:r>
                      <a:endParaRPr kumimoji="0" lang="en-US"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Latest network proclamations and survey data has been used.</a:t>
                      </a:r>
                      <a:endParaRPr kumimoji="0" lang="en-US"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45270342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6850F-3C7A-D90E-8830-1C34AFC90287}"/>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prstClr val="black"/>
                </a:solidFill>
                <a:latin typeface="Arial" panose="020B0604020202020204" pitchFamily="34" charset="0"/>
                <a:cs typeface="Arial" panose="020B0604020202020204" pitchFamily="34" charset="0"/>
              </a:rPr>
              <a:t>Road Infrastructure and Industry Development</a:t>
            </a:r>
            <a:endParaRPr sz="2400"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24DBBA4-57CE-0D89-1100-1DCB22617C56}"/>
              </a:ext>
            </a:extLst>
          </p:cNvPr>
          <p:cNvSpPr>
            <a:spLocks noGrp="1"/>
          </p:cNvSpPr>
          <p:nvPr>
            <p:ph sz="half" idx="1"/>
          </p:nvPr>
        </p:nvSpPr>
        <p:spPr>
          <a:xfrm>
            <a:off x="468313" y="1484313"/>
            <a:ext cx="8207375" cy="3529012"/>
          </a:xfrm>
        </p:spPr>
        <p:txBody>
          <a:bodyPr rtlCol="0">
            <a:noAutofit/>
          </a:bodyPr>
          <a:lstStyle/>
          <a:p>
            <a:pPr algn="just" eaLnBrk="1" fontAlgn="auto" hangingPunct="1">
              <a:spcAft>
                <a:spcPts val="0"/>
              </a:spcAft>
              <a:defRPr/>
            </a:pPr>
            <a:endParaRPr lang="en-ZA" sz="1500" dirty="0">
              <a:ea typeface="+mn-ea"/>
            </a:endParaRPr>
          </a:p>
          <a:p>
            <a:pPr algn="just" eaLnBrk="1" fontAlgn="auto" hangingPunct="1">
              <a:spcAft>
                <a:spcPts val="0"/>
              </a:spcAft>
              <a:defRPr/>
            </a:pPr>
            <a:r>
              <a:rPr lang="en-US" sz="1400" dirty="0">
                <a:ea typeface="+mn-ea"/>
              </a:rPr>
              <a:t> </a:t>
            </a:r>
          </a:p>
          <a:p>
            <a:pPr marL="285750" indent="-285750" eaLnBrk="1" fontAlgn="auto" hangingPunct="1">
              <a:lnSpc>
                <a:spcPct val="150000"/>
              </a:lnSpc>
              <a:spcAft>
                <a:spcPts val="0"/>
              </a:spcAft>
              <a:buFont typeface="Arial" panose="020B0604020202020204" pitchFamily="34" charset="0"/>
              <a:buChar char="•"/>
              <a:defRPr/>
            </a:pPr>
            <a:endParaRPr lang="en-ZA" sz="1000" dirty="0">
              <a:ea typeface="+mn-ea"/>
            </a:endParaRPr>
          </a:p>
        </p:txBody>
      </p:sp>
      <p:sp>
        <p:nvSpPr>
          <p:cNvPr id="112643" name="Slide Number Placeholder 8">
            <a:extLst>
              <a:ext uri="{FF2B5EF4-FFF2-40B4-BE49-F238E27FC236}">
                <a16:creationId xmlns:a16="http://schemas.microsoft.com/office/drawing/2014/main" xmlns="" id="{B8E2D659-C12B-FCE1-12D6-28AA6178C81C}"/>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43</a:t>
            </a:r>
          </a:p>
        </p:txBody>
      </p:sp>
      <p:graphicFrame>
        <p:nvGraphicFramePr>
          <p:cNvPr id="4" name="Table 3">
            <a:extLst>
              <a:ext uri="{FF2B5EF4-FFF2-40B4-BE49-F238E27FC236}">
                <a16:creationId xmlns:a16="http://schemas.microsoft.com/office/drawing/2014/main" xmlns="" id="{D1221B07-1D1C-4B39-764F-AF4443553D18}"/>
              </a:ext>
            </a:extLst>
          </p:cNvPr>
          <p:cNvGraphicFramePr>
            <a:graphicFrameLocks noGrp="1"/>
          </p:cNvGraphicFramePr>
          <p:nvPr/>
        </p:nvGraphicFramePr>
        <p:xfrm>
          <a:off x="323850" y="1014413"/>
          <a:ext cx="8640763" cy="3732212"/>
        </p:xfrm>
        <a:graphic>
          <a:graphicData uri="http://schemas.openxmlformats.org/drawingml/2006/table">
            <a:tbl>
              <a:tblPr/>
              <a:tblGrid>
                <a:gridCol w="577850">
                  <a:extLst>
                    <a:ext uri="{9D8B030D-6E8A-4147-A177-3AD203B41FA5}">
                      <a16:colId xmlns:a16="http://schemas.microsoft.com/office/drawing/2014/main" xmlns="" val="1597858979"/>
                    </a:ext>
                  </a:extLst>
                </a:gridCol>
                <a:gridCol w="1293813">
                  <a:extLst>
                    <a:ext uri="{9D8B030D-6E8A-4147-A177-3AD203B41FA5}">
                      <a16:colId xmlns:a16="http://schemas.microsoft.com/office/drawing/2014/main" xmlns="" val="2268828961"/>
                    </a:ext>
                  </a:extLst>
                </a:gridCol>
                <a:gridCol w="1441450">
                  <a:extLst>
                    <a:ext uri="{9D8B030D-6E8A-4147-A177-3AD203B41FA5}">
                      <a16:colId xmlns:a16="http://schemas.microsoft.com/office/drawing/2014/main" xmlns="" val="1026653415"/>
                    </a:ext>
                  </a:extLst>
                </a:gridCol>
                <a:gridCol w="2303462">
                  <a:extLst>
                    <a:ext uri="{9D8B030D-6E8A-4147-A177-3AD203B41FA5}">
                      <a16:colId xmlns:a16="http://schemas.microsoft.com/office/drawing/2014/main" xmlns="" val="1899596193"/>
                    </a:ext>
                  </a:extLst>
                </a:gridCol>
                <a:gridCol w="1665288">
                  <a:extLst>
                    <a:ext uri="{9D8B030D-6E8A-4147-A177-3AD203B41FA5}">
                      <a16:colId xmlns:a16="http://schemas.microsoft.com/office/drawing/2014/main" xmlns="" val="1776333020"/>
                    </a:ext>
                  </a:extLst>
                </a:gridCol>
                <a:gridCol w="1358900">
                  <a:extLst>
                    <a:ext uri="{9D8B030D-6E8A-4147-A177-3AD203B41FA5}">
                      <a16:colId xmlns:a16="http://schemas.microsoft.com/office/drawing/2014/main" xmlns="" val="2641262040"/>
                    </a:ext>
                  </a:extLst>
                </a:gridCol>
              </a:tblGrid>
              <a:tr h="854075">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91438" marR="91438" marT="45970" marB="459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PLANNED ANNUAL TARGET</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ACTUAL ACHIEVEMENT 2021/22</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DEVIATION FROM THE PLANNED TARGET</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REASON FOR DEVIATION</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xmlns="" val="2014560939"/>
                  </a:ext>
                </a:extLst>
              </a:tr>
              <a:tr h="306388">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Safer Transport Systems </a:t>
                      </a:r>
                    </a:p>
                  </a:txBody>
                  <a:tcPr marL="91438" marR="91438"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75639481"/>
                  </a:ext>
                </a:extLst>
              </a:tr>
              <a:tr h="25717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4.8</a:t>
                      </a:r>
                    </a:p>
                  </a:txBody>
                  <a:tcPr marL="91438" marR="91438"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jobs created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Analysis Report on jobs created through the SANRAL Road Maintenance Programme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10 000 jobs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Analysis Report on jobs created through the SANRAL Road Maintenance Programme was not submitted as targeted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 total of 8 906 jobs were reported, consisting of 4 339 youth, 2 406 females and 61 persons with disabilities.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Portfolio of evidence submitted not in line with the technical indicator descriptions.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Analysis report was not signed due to perceived imminent audit risk.</a:t>
                      </a:r>
                      <a:endParaRPr kumimoji="0" lang="en-US"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599620017"/>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2">
            <a:extLst>
              <a:ext uri="{FF2B5EF4-FFF2-40B4-BE49-F238E27FC236}">
                <a16:creationId xmlns:a16="http://schemas.microsoft.com/office/drawing/2014/main" xmlns="" id="{4D2DFEC6-6D71-7C59-B814-AF6857D81F54}"/>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PROGRAMME 5: CIVIL AVIATION</a:t>
            </a:r>
            <a:endParaRPr lang="en-ZA" altLang="en-US" sz="3600">
              <a:solidFill>
                <a:srgbClr val="000000"/>
              </a:solidFill>
              <a:ea typeface="ＭＳ Ｐゴシック" panose="020B0600070205080204" pitchFamily="34" charset="-128"/>
            </a:endParaRPr>
          </a:p>
          <a:p>
            <a:pPr algn="just" eaLnBrk="1" hangingPunct="1">
              <a:buFont typeface="Arial" panose="020B0604020202020204" pitchFamily="34" charset="0"/>
              <a:buChar char="•"/>
            </a:pPr>
            <a:endParaRPr lang="en-ZA" altLang="en-US" sz="2000">
              <a:solidFill>
                <a:srgbClr val="000000"/>
              </a:solidFill>
              <a:ea typeface="ＭＳ Ｐゴシック" panose="020B0600070205080204" pitchFamily="34" charset="-128"/>
            </a:endParaRPr>
          </a:p>
        </p:txBody>
      </p:sp>
      <p:sp>
        <p:nvSpPr>
          <p:cNvPr id="114690" name="TextBox 1">
            <a:extLst>
              <a:ext uri="{FF2B5EF4-FFF2-40B4-BE49-F238E27FC236}">
                <a16:creationId xmlns:a16="http://schemas.microsoft.com/office/drawing/2014/main" xmlns="" id="{50590404-0823-0C35-ECB4-41EDF748FFA4}"/>
              </a:ext>
            </a:extLst>
          </p:cNvPr>
          <p:cNvSpPr txBox="1">
            <a:spLocks noChangeArrowheads="1"/>
          </p:cNvSpPr>
          <p:nvPr/>
        </p:nvSpPr>
        <p:spPr bwMode="auto">
          <a:xfrm>
            <a:off x="6659563" y="545941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44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72C057-0FB7-02D6-5ACA-A17FC5DC815C}"/>
              </a:ext>
            </a:extLst>
          </p:cNvPr>
          <p:cNvSpPr>
            <a:spLocks noGrp="1"/>
          </p:cNvSpPr>
          <p:nvPr>
            <p:ph type="title"/>
          </p:nvPr>
        </p:nvSpPr>
        <p:spPr>
          <a:xfrm>
            <a:off x="457200" y="274638"/>
            <a:ext cx="8229600" cy="561975"/>
          </a:xfrm>
        </p:spPr>
        <p:txBody>
          <a:bodyPr/>
          <a:lstStyle/>
          <a:p>
            <a:pPr fontAlgn="auto">
              <a:spcAft>
                <a:spcPts val="0"/>
              </a:spcAft>
              <a:defRPr/>
            </a:pPr>
            <a:r>
              <a:rPr lang="en-ZA" sz="2400" b="1">
                <a:solidFill>
                  <a:srgbClr val="000000"/>
                </a:solidFill>
                <a:latin typeface="Arial"/>
                <a:ea typeface="Calibri"/>
                <a:cs typeface="+mj-cs"/>
              </a:rPr>
              <a:t>Aviation Policy and Regulation</a:t>
            </a:r>
            <a:endParaRPr sz="2400"/>
          </a:p>
        </p:txBody>
      </p:sp>
      <p:sp>
        <p:nvSpPr>
          <p:cNvPr id="3" name="Content Placeholder 2">
            <a:extLst>
              <a:ext uri="{FF2B5EF4-FFF2-40B4-BE49-F238E27FC236}">
                <a16:creationId xmlns:a16="http://schemas.microsoft.com/office/drawing/2014/main" xmlns="" id="{1D304F51-9C7A-8AEC-F99A-00781598261B}"/>
              </a:ext>
            </a:extLst>
          </p:cNvPr>
          <p:cNvSpPr>
            <a:spLocks noGrp="1"/>
          </p:cNvSpPr>
          <p:nvPr>
            <p:ph sz="half" idx="1"/>
          </p:nvPr>
        </p:nvSpPr>
        <p:spPr>
          <a:xfrm>
            <a:off x="468313" y="1028700"/>
            <a:ext cx="8474075" cy="4525963"/>
          </a:xfrm>
        </p:spPr>
        <p:txBody>
          <a:bodyPr rtlCol="0"/>
          <a:lstStyle/>
          <a:p>
            <a:pPr algn="just" defTabSz="457200" eaLnBrk="1" fontAlgn="auto" hangingPunct="1">
              <a:lnSpc>
                <a:spcPct val="115000"/>
              </a:lnSpc>
              <a:spcAft>
                <a:spcPts val="0"/>
              </a:spcAft>
              <a:defRPr/>
            </a:pPr>
            <a:r>
              <a:rPr lang="en-ZA" sz="2000" b="1" dirty="0">
                <a:solidFill>
                  <a:prstClr val="black"/>
                </a:solidFill>
                <a:latin typeface="Arial" charset="0"/>
                <a:ea typeface="MS PGothic" charset="0"/>
                <a:cs typeface="Arial" charset="0"/>
              </a:rPr>
              <a:t>J</a:t>
            </a:r>
            <a:r>
              <a:rPr lang="en-ZA" sz="2000" b="1" dirty="0">
                <a:solidFill>
                  <a:prstClr val="black"/>
                </a:solidFill>
                <a:ea typeface="Arial" panose="020B0604020202020204" pitchFamily="34" charset="0"/>
                <a:cs typeface="+mn-cs"/>
              </a:rPr>
              <a:t>obs created through ACSA Infrastructure Programme</a:t>
            </a:r>
            <a:endParaRPr lang="en-ZA" sz="2000" b="1" dirty="0">
              <a:solidFill>
                <a:prstClr val="black"/>
              </a:solidFill>
              <a:latin typeface="Arial" charset="0"/>
              <a:ea typeface="MS PGothic" charset="0"/>
              <a:cs typeface="Arial" charset="0"/>
            </a:endParaRPr>
          </a:p>
          <a:p>
            <a:pPr marL="342900" indent="-342900" algn="just" defTabSz="457200" eaLnBrk="1" fontAlgn="auto" hangingPunct="1">
              <a:lnSpc>
                <a:spcPct val="115000"/>
              </a:lnSpc>
              <a:spcAft>
                <a:spcPts val="0"/>
              </a:spcAft>
              <a:buFont typeface="Arial"/>
              <a:buChar char="•"/>
              <a:defRPr/>
            </a:pPr>
            <a:endParaRPr lang="en-ZA" sz="800" b="1" dirty="0">
              <a:solidFill>
                <a:prstClr val="black"/>
              </a:solidFill>
              <a:latin typeface="Arial" charset="0"/>
              <a:ea typeface="MS PGothic" charset="0"/>
              <a:cs typeface="Arial" charset="0"/>
            </a:endParaRPr>
          </a:p>
          <a:p>
            <a:pPr marL="342900" indent="-342900" algn="just" defTabSz="457200" eaLnBrk="1" fontAlgn="auto" hangingPunct="1">
              <a:lnSpc>
                <a:spcPct val="115000"/>
              </a:lnSpc>
              <a:spcAft>
                <a:spcPts val="0"/>
              </a:spcAft>
              <a:buFont typeface="Arial"/>
              <a:buChar char="•"/>
              <a:defRPr/>
            </a:pPr>
            <a:r>
              <a:rPr lang="en-ZA" dirty="0">
                <a:solidFill>
                  <a:prstClr val="black"/>
                </a:solidFill>
                <a:ea typeface="Times New Roman" panose="02020603050405020304" pitchFamily="18" charset="0"/>
                <a:cs typeface="+mn-cs"/>
              </a:rPr>
              <a:t>16 378 job opportunities were supported during 2021/22 financial year</a:t>
            </a:r>
          </a:p>
          <a:p>
            <a:pPr eaLnBrk="1" fontAlgn="auto" hangingPunct="1">
              <a:spcAft>
                <a:spcPts val="0"/>
              </a:spcAft>
              <a:defRPr/>
            </a:pPr>
            <a:endParaRPr lang="en-US" dirty="0">
              <a:ea typeface="+mn-ea"/>
            </a:endParaRPr>
          </a:p>
        </p:txBody>
      </p:sp>
      <p:sp>
        <p:nvSpPr>
          <p:cNvPr id="115715" name="TextBox 3">
            <a:extLst>
              <a:ext uri="{FF2B5EF4-FFF2-40B4-BE49-F238E27FC236}">
                <a16:creationId xmlns:a16="http://schemas.microsoft.com/office/drawing/2014/main" xmlns="" id="{EAE62CF3-E858-33D3-D2DE-AEC7301543E9}"/>
              </a:ext>
            </a:extLst>
          </p:cNvPr>
          <p:cNvSpPr txBox="1">
            <a:spLocks noChangeArrowheads="1"/>
          </p:cNvSpPr>
          <p:nvPr/>
        </p:nvSpPr>
        <p:spPr bwMode="auto">
          <a:xfrm>
            <a:off x="8088313" y="6089650"/>
            <a:ext cx="342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45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7BFB3-7228-807D-C0A7-8363664E0C7D}"/>
              </a:ext>
            </a:extLst>
          </p:cNvPr>
          <p:cNvSpPr>
            <a:spLocks noGrp="1"/>
          </p:cNvSpPr>
          <p:nvPr>
            <p:ph type="title"/>
          </p:nvPr>
        </p:nvSpPr>
        <p:spPr>
          <a:xfrm>
            <a:off x="457200" y="274638"/>
            <a:ext cx="8229600" cy="561975"/>
          </a:xfrm>
        </p:spPr>
        <p:txBody>
          <a:bodyPr/>
          <a:lstStyle/>
          <a:p>
            <a:pPr fontAlgn="auto">
              <a:spcAft>
                <a:spcPts val="0"/>
              </a:spcAft>
              <a:defRPr/>
            </a:pPr>
            <a:r>
              <a:rPr lang="en-ZA" sz="2400" b="1">
                <a:solidFill>
                  <a:srgbClr val="000000"/>
                </a:solidFill>
                <a:latin typeface="Arial"/>
                <a:ea typeface="Calibri"/>
                <a:cs typeface="+mj-cs"/>
              </a:rPr>
              <a:t>Aviation Policy and Regulation</a:t>
            </a:r>
            <a:endParaRPr sz="2400"/>
          </a:p>
        </p:txBody>
      </p:sp>
      <p:sp>
        <p:nvSpPr>
          <p:cNvPr id="3" name="Content Placeholder 2">
            <a:extLst>
              <a:ext uri="{FF2B5EF4-FFF2-40B4-BE49-F238E27FC236}">
                <a16:creationId xmlns:a16="http://schemas.microsoft.com/office/drawing/2014/main" xmlns="" id="{30282B16-4840-EBC7-D1C6-A4DFB1F2A794}"/>
              </a:ext>
            </a:extLst>
          </p:cNvPr>
          <p:cNvSpPr>
            <a:spLocks noGrp="1"/>
          </p:cNvSpPr>
          <p:nvPr>
            <p:ph sz="half" idx="1"/>
          </p:nvPr>
        </p:nvSpPr>
        <p:spPr>
          <a:xfrm>
            <a:off x="468313" y="1028700"/>
            <a:ext cx="8218487" cy="4525963"/>
          </a:xfrm>
        </p:spPr>
        <p:txBody>
          <a:bodyPr/>
          <a:lstStyle/>
          <a:p>
            <a:pPr marL="57150" algn="just" defTabSz="457200" eaLnBrk="1" hangingPunct="1">
              <a:lnSpc>
                <a:spcPct val="150000"/>
              </a:lnSpc>
            </a:pPr>
            <a:r>
              <a:rPr lang="en-ZA" altLang="en-US" b="1">
                <a:solidFill>
                  <a:srgbClr val="000000"/>
                </a:solidFill>
                <a:ea typeface="ＭＳ Ｐゴシック" panose="020B0600070205080204" pitchFamily="34" charset="-128"/>
              </a:rPr>
              <a:t>Review of Regulations for Remotely-Piloted Aircraft System (RPAS) </a:t>
            </a:r>
          </a:p>
          <a:p>
            <a:pPr marL="57150" algn="just" defTabSz="457200" eaLnBrk="1" hangingPunct="1">
              <a:lnSpc>
                <a:spcPct val="150000"/>
              </a:lnSpc>
            </a:pPr>
            <a:endParaRPr lang="en-ZA" altLang="en-US" sz="800" b="1">
              <a:solidFill>
                <a:srgbClr val="000000"/>
              </a:solidFill>
              <a:ea typeface="ＭＳ Ｐゴシック" panose="020B0600070205080204" pitchFamily="34" charset="-128"/>
            </a:endParaRPr>
          </a:p>
          <a:p>
            <a:pPr marL="57150" algn="just" defTabSz="457200" eaLnBrk="1" hangingPunct="1">
              <a:lnSpc>
                <a:spcPct val="150000"/>
              </a:lnSpc>
              <a:buFont typeface="Arial" panose="020B0604020202020204" pitchFamily="34" charset="0"/>
              <a:buChar char="•"/>
            </a:pPr>
            <a:r>
              <a:rPr lang="en-ZA" altLang="en-US" sz="1700">
                <a:solidFill>
                  <a:srgbClr val="000000"/>
                </a:solidFill>
                <a:ea typeface="ＭＳ Ｐゴシック" panose="020B0600070205080204" pitchFamily="34" charset="-128"/>
              </a:rPr>
              <a:t>SACAA, through the Civil Aviation Regulations Committee (CARCom), amended a number of Parts on the Civil Aviation Regulations relating to RPAS operations.</a:t>
            </a:r>
          </a:p>
          <a:p>
            <a:pPr marL="57150" algn="just" defTabSz="457200" eaLnBrk="1" hangingPunct="1">
              <a:lnSpc>
                <a:spcPct val="150000"/>
              </a:lnSpc>
            </a:pPr>
            <a:endParaRPr lang="en-ZA" altLang="en-US" sz="800">
              <a:solidFill>
                <a:srgbClr val="000000"/>
              </a:solidFill>
              <a:ea typeface="ＭＳ Ｐゴシック" panose="020B0600070205080204" pitchFamily="34" charset="-128"/>
            </a:endParaRPr>
          </a:p>
          <a:p>
            <a:pPr marL="57150" algn="just" defTabSz="457200" eaLnBrk="1" hangingPunct="1">
              <a:lnSpc>
                <a:spcPct val="150000"/>
              </a:lnSpc>
              <a:buFont typeface="Arial" panose="020B0604020202020204" pitchFamily="34" charset="0"/>
              <a:buChar char="•"/>
            </a:pPr>
            <a:r>
              <a:rPr lang="en-ZA" altLang="en-US" sz="1700">
                <a:solidFill>
                  <a:srgbClr val="000000"/>
                </a:solidFill>
                <a:ea typeface="ＭＳ Ｐゴシック" panose="020B0600070205080204" pitchFamily="34" charset="-128"/>
              </a:rPr>
              <a:t>The 24th Amendment of the Civil Aviation Regulations (2022) submitted for Ministerial concurrence.</a:t>
            </a:r>
          </a:p>
          <a:p>
            <a:pPr marL="57150" algn="just" defTabSz="457200" eaLnBrk="1" hangingPunct="1">
              <a:lnSpc>
                <a:spcPct val="150000"/>
              </a:lnSpc>
            </a:pPr>
            <a:endParaRPr lang="en-ZA" altLang="en-US" sz="800">
              <a:solidFill>
                <a:srgbClr val="000000"/>
              </a:solidFill>
              <a:ea typeface="ＭＳ Ｐゴシック" panose="020B0600070205080204" pitchFamily="34" charset="-128"/>
            </a:endParaRPr>
          </a:p>
          <a:p>
            <a:pPr marL="57150" algn="just" defTabSz="457200" eaLnBrk="1" hangingPunct="1">
              <a:lnSpc>
                <a:spcPct val="150000"/>
              </a:lnSpc>
              <a:buFont typeface="Arial" panose="020B0604020202020204" pitchFamily="34" charset="0"/>
              <a:buChar char="•"/>
            </a:pPr>
            <a:r>
              <a:rPr lang="en-ZA" altLang="en-US" sz="1700">
                <a:solidFill>
                  <a:srgbClr val="000000"/>
                </a:solidFill>
                <a:ea typeface="ＭＳ Ｐゴシック" panose="020B0600070205080204" pitchFamily="34" charset="-128"/>
              </a:rPr>
              <a:t>The remaining Parts relating to RPAS detection system and RPAS counter-measure system, which would address the risks that exist with regard to RPAS operations, are still being deliberated at CARCom and will probably be included in the 26th proposed Amendment of the Civil Aviation Regulations, 2022.</a:t>
            </a:r>
          </a:p>
          <a:p>
            <a:pPr marL="57150" defTabSz="457200" eaLnBrk="1" hangingPunct="1"/>
            <a:endParaRPr lang="en-US" altLang="en-US" sz="1700">
              <a:solidFill>
                <a:srgbClr val="595959"/>
              </a:solidFill>
              <a:ea typeface="ＭＳ Ｐゴシック" panose="020B0600070205080204" pitchFamily="34" charset="-128"/>
            </a:endParaRPr>
          </a:p>
        </p:txBody>
      </p:sp>
      <p:sp>
        <p:nvSpPr>
          <p:cNvPr id="116739" name="TextBox 3">
            <a:extLst>
              <a:ext uri="{FF2B5EF4-FFF2-40B4-BE49-F238E27FC236}">
                <a16:creationId xmlns:a16="http://schemas.microsoft.com/office/drawing/2014/main" xmlns="" id="{21C30793-1D9D-3AE2-A799-0138738057EC}"/>
              </a:ext>
            </a:extLst>
          </p:cNvPr>
          <p:cNvSpPr txBox="1">
            <a:spLocks noChangeArrowheads="1"/>
          </p:cNvSpPr>
          <p:nvPr/>
        </p:nvSpPr>
        <p:spPr bwMode="auto">
          <a:xfrm>
            <a:off x="7656513" y="6038850"/>
            <a:ext cx="3429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46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4CCB10-A278-C25B-9556-6609A21755EA}"/>
              </a:ext>
            </a:extLst>
          </p:cNvPr>
          <p:cNvSpPr>
            <a:spLocks noGrp="1"/>
          </p:cNvSpPr>
          <p:nvPr>
            <p:ph type="title"/>
          </p:nvPr>
        </p:nvSpPr>
        <p:spPr>
          <a:xfrm>
            <a:off x="457200" y="130175"/>
            <a:ext cx="8229600" cy="854075"/>
          </a:xfrm>
        </p:spPr>
        <p:txBody>
          <a:bodyPr/>
          <a:lstStyle/>
          <a:p>
            <a:pPr fontAlgn="auto">
              <a:spcAft>
                <a:spcPts val="0"/>
              </a:spcAft>
              <a:defRPr/>
            </a:pPr>
            <a:r>
              <a:rPr lang="en-ZA" sz="2400" b="1">
                <a:solidFill>
                  <a:srgbClr val="000000"/>
                </a:solidFill>
                <a:latin typeface="Arial"/>
                <a:ea typeface="Calibri"/>
                <a:cs typeface="+mj-cs"/>
              </a:rPr>
              <a:t>Aviation, Security, Environment and Search&amp; Rescue </a:t>
            </a:r>
            <a:endParaRPr sz="2400"/>
          </a:p>
        </p:txBody>
      </p:sp>
      <p:sp>
        <p:nvSpPr>
          <p:cNvPr id="3" name="Content Placeholder 2">
            <a:extLst>
              <a:ext uri="{FF2B5EF4-FFF2-40B4-BE49-F238E27FC236}">
                <a16:creationId xmlns:a16="http://schemas.microsoft.com/office/drawing/2014/main" xmlns="" id="{07E42511-7A46-4DEB-95E0-5A0DECFA51C3}"/>
              </a:ext>
            </a:extLst>
          </p:cNvPr>
          <p:cNvSpPr>
            <a:spLocks noGrp="1"/>
          </p:cNvSpPr>
          <p:nvPr>
            <p:ph sz="half" idx="1"/>
          </p:nvPr>
        </p:nvSpPr>
        <p:spPr>
          <a:xfrm>
            <a:off x="468313" y="833438"/>
            <a:ext cx="8207375" cy="5165725"/>
          </a:xfrm>
        </p:spPr>
        <p:txBody>
          <a:bodyPr>
            <a:noAutofit/>
          </a:bodyPr>
          <a:lstStyle/>
          <a:p>
            <a:pPr marL="57150" algn="just" defTabSz="457200" eaLnBrk="1" hangingPunct="1">
              <a:lnSpc>
                <a:spcPct val="130000"/>
              </a:lnSpc>
            </a:pPr>
            <a:r>
              <a:rPr lang="en-ZA" altLang="en-US" b="1">
                <a:solidFill>
                  <a:srgbClr val="000000"/>
                </a:solidFill>
                <a:ea typeface="ＭＳ Ｐゴシック" panose="020B0600070205080204" pitchFamily="34" charset="-128"/>
              </a:rPr>
              <a:t>Reduction in fatal accident in the Aviation sector</a:t>
            </a:r>
          </a:p>
          <a:p>
            <a:pPr marL="57150" algn="just" defTabSz="457200" eaLnBrk="1" hangingPunct="1">
              <a:lnSpc>
                <a:spcPct val="130000"/>
              </a:lnSpc>
            </a:pPr>
            <a:endParaRPr lang="en-ZA" altLang="en-US" sz="800" b="1">
              <a:solidFill>
                <a:srgbClr val="000000"/>
              </a:solidFill>
              <a:ea typeface="ＭＳ Ｐゴシック" panose="020B0600070205080204" pitchFamily="34" charset="-128"/>
            </a:endParaRPr>
          </a:p>
          <a:p>
            <a:pPr marL="57150" algn="just" defTabSz="457200" eaLnBrk="1" hangingPunct="1">
              <a:lnSpc>
                <a:spcPct val="130000"/>
              </a:lnSpc>
              <a:buFont typeface="Arial" panose="020B0604020202020204" pitchFamily="34" charset="0"/>
              <a:buChar char="•"/>
            </a:pPr>
            <a:r>
              <a:rPr lang="en-ZA" altLang="en-US" sz="1600">
                <a:solidFill>
                  <a:srgbClr val="000000"/>
                </a:solidFill>
                <a:ea typeface="ＭＳ Ｐゴシック" panose="020B0600070205080204" pitchFamily="34" charset="-128"/>
              </a:rPr>
              <a:t>A decrease observed in the number of fatal accidents when compared with the same period in the previous financial year.</a:t>
            </a:r>
          </a:p>
          <a:p>
            <a:pPr marL="57150" algn="just" defTabSz="457200" eaLnBrk="1" hangingPunct="1">
              <a:lnSpc>
                <a:spcPct val="130000"/>
              </a:lnSpc>
            </a:pPr>
            <a:endParaRPr lang="en-ZA" altLang="en-US" sz="800">
              <a:solidFill>
                <a:srgbClr val="000000"/>
              </a:solidFill>
              <a:ea typeface="ＭＳ Ｐゴシック" panose="020B0600070205080204" pitchFamily="34" charset="-128"/>
            </a:endParaRPr>
          </a:p>
          <a:p>
            <a:pPr marL="57150" algn="just" defTabSz="457200" eaLnBrk="1" hangingPunct="1">
              <a:lnSpc>
                <a:spcPct val="130000"/>
              </a:lnSpc>
              <a:buFont typeface="Arial" panose="020B0604020202020204" pitchFamily="34" charset="0"/>
              <a:buChar char="•"/>
            </a:pPr>
            <a:r>
              <a:rPr lang="en-ZA" altLang="en-US" sz="1600">
                <a:solidFill>
                  <a:srgbClr val="000000"/>
                </a:solidFill>
                <a:ea typeface="ＭＳ Ｐゴシック" panose="020B0600070205080204" pitchFamily="34" charset="-128"/>
              </a:rPr>
              <a:t>A </a:t>
            </a:r>
            <a:r>
              <a:rPr lang="en-US" altLang="en-US" sz="1600">
                <a:solidFill>
                  <a:srgbClr val="000000"/>
                </a:solidFill>
                <a:ea typeface="ＭＳ Ｐゴシック" panose="020B0600070205080204" pitchFamily="34" charset="-128"/>
              </a:rPr>
              <a:t>total of twelve (12) fatal accidents were reported from 01 April 2021 to 31 March 2022, which indicate a decrease of four (4) fatal accidents, compared with the same period in the financial year 2020/21 financial year. </a:t>
            </a:r>
          </a:p>
          <a:p>
            <a:pPr marL="57150" algn="just" defTabSz="457200" eaLnBrk="1" hangingPunct="1">
              <a:lnSpc>
                <a:spcPct val="130000"/>
              </a:lnSpc>
            </a:pPr>
            <a:endParaRPr lang="en-US" altLang="en-US" sz="800">
              <a:solidFill>
                <a:srgbClr val="000000"/>
              </a:solidFill>
              <a:ea typeface="ＭＳ Ｐゴシック" panose="020B0600070205080204" pitchFamily="34" charset="-128"/>
            </a:endParaRPr>
          </a:p>
          <a:p>
            <a:pPr marL="57150" algn="just" defTabSz="457200" eaLnBrk="1" hangingPunct="1">
              <a:lnSpc>
                <a:spcPct val="130000"/>
              </a:lnSpc>
              <a:buFont typeface="Arial" panose="020B0604020202020204" pitchFamily="34" charset="0"/>
              <a:buChar char="•"/>
            </a:pPr>
            <a:r>
              <a:rPr lang="en-US" altLang="en-US" sz="1600">
                <a:solidFill>
                  <a:srgbClr val="000000"/>
                </a:solidFill>
                <a:ea typeface="ＭＳ Ｐゴシック" panose="020B0600070205080204" pitchFamily="34" charset="-128"/>
              </a:rPr>
              <a:t>A total of seventeen (17) cumulative fatalities were reported from 01 April 2021 to 31 December 2021, which indicate a decrease of six (6) fatalities, compared to the same period in the financial year 2020/21. </a:t>
            </a:r>
          </a:p>
          <a:p>
            <a:pPr marL="57150" algn="just" defTabSz="457200" eaLnBrk="1" hangingPunct="1">
              <a:lnSpc>
                <a:spcPct val="130000"/>
              </a:lnSpc>
            </a:pPr>
            <a:endParaRPr lang="en-US" altLang="en-US" sz="800">
              <a:solidFill>
                <a:srgbClr val="000000"/>
              </a:solidFill>
              <a:ea typeface="ＭＳ Ｐゴシック" panose="020B0600070205080204" pitchFamily="34" charset="-128"/>
            </a:endParaRPr>
          </a:p>
          <a:p>
            <a:pPr marL="57150" algn="just" defTabSz="457200" eaLnBrk="1" hangingPunct="1">
              <a:lnSpc>
                <a:spcPct val="130000"/>
              </a:lnSpc>
              <a:buFont typeface="Arial" panose="020B0604020202020204" pitchFamily="34" charset="0"/>
              <a:buChar char="•"/>
            </a:pPr>
            <a:r>
              <a:rPr lang="en-US" altLang="en-US" sz="1600">
                <a:solidFill>
                  <a:srgbClr val="000000"/>
                </a:solidFill>
                <a:ea typeface="ＭＳ Ｐゴシック" panose="020B0600070205080204" pitchFamily="34" charset="-128"/>
              </a:rPr>
              <a:t>A total of one hundred and sixty–one (161) accidents were reported from 01 April 2021 to 31 March 2022, which indicate an increase by sixty-four (64) accidents, when compared to the same period in </a:t>
            </a:r>
            <a:r>
              <a:rPr lang="en-US" altLang="en-US" sz="1600">
                <a:solidFill>
                  <a:schemeClr val="tx1"/>
                </a:solidFill>
                <a:ea typeface="ＭＳ Ｐゴシック" panose="020B0600070205080204" pitchFamily="34" charset="-128"/>
              </a:rPr>
              <a:t>the 2020/21 financial year.</a:t>
            </a:r>
            <a:endParaRPr lang="en-ZA" altLang="en-US" sz="1600">
              <a:solidFill>
                <a:schemeClr val="tx1"/>
              </a:solidFill>
              <a:ea typeface="ＭＳ Ｐゴシック" panose="020B0600070205080204" pitchFamily="34" charset="-128"/>
            </a:endParaRPr>
          </a:p>
        </p:txBody>
      </p:sp>
      <p:sp>
        <p:nvSpPr>
          <p:cNvPr id="117763" name="TextBox 3">
            <a:extLst>
              <a:ext uri="{FF2B5EF4-FFF2-40B4-BE49-F238E27FC236}">
                <a16:creationId xmlns:a16="http://schemas.microsoft.com/office/drawing/2014/main" xmlns="" id="{B84982AD-8173-425E-2F44-B9BCD48BB3BB}"/>
              </a:ext>
            </a:extLst>
          </p:cNvPr>
          <p:cNvSpPr txBox="1">
            <a:spLocks noChangeArrowheads="1"/>
          </p:cNvSpPr>
          <p:nvPr/>
        </p:nvSpPr>
        <p:spPr bwMode="auto">
          <a:xfrm>
            <a:off x="8159750" y="6421438"/>
            <a:ext cx="341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47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4596C-0191-68BA-7FBD-E6A2F048272C}"/>
              </a:ext>
            </a:extLst>
          </p:cNvPr>
          <p:cNvSpPr>
            <a:spLocks noGrp="1"/>
          </p:cNvSpPr>
          <p:nvPr>
            <p:ph type="title"/>
          </p:nvPr>
        </p:nvSpPr>
        <p:spPr>
          <a:xfrm>
            <a:off x="457200" y="692150"/>
            <a:ext cx="8229600" cy="504825"/>
          </a:xfrm>
        </p:spPr>
        <p:txBody>
          <a:bodyPr>
            <a:normAutofit fontScale="90000"/>
          </a:bodyPr>
          <a:lstStyle/>
          <a:p>
            <a:pPr fontAlgn="auto">
              <a:spcAft>
                <a:spcPts val="0"/>
              </a:spcAft>
              <a:defRPr/>
            </a:pPr>
            <a:r>
              <a:rPr lang="en-ZA" sz="2800" b="1">
                <a:solidFill>
                  <a:srgbClr val="000000"/>
                </a:solidFill>
                <a:latin typeface="Arial"/>
                <a:ea typeface="Calibri"/>
                <a:cs typeface="+mj-cs"/>
              </a:rPr>
              <a:t>Aviation, Security, Environment and Search&amp; Rescue </a:t>
            </a:r>
            <a:endParaRPr/>
          </a:p>
        </p:txBody>
      </p:sp>
      <p:sp>
        <p:nvSpPr>
          <p:cNvPr id="3" name="Content Placeholder 2">
            <a:extLst>
              <a:ext uri="{FF2B5EF4-FFF2-40B4-BE49-F238E27FC236}">
                <a16:creationId xmlns:a16="http://schemas.microsoft.com/office/drawing/2014/main" xmlns="" id="{B1A63A1B-5A99-6491-7E3B-F31BB7B9E6BD}"/>
              </a:ext>
            </a:extLst>
          </p:cNvPr>
          <p:cNvSpPr>
            <a:spLocks noGrp="1"/>
          </p:cNvSpPr>
          <p:nvPr>
            <p:ph sz="half" idx="1"/>
          </p:nvPr>
        </p:nvSpPr>
        <p:spPr>
          <a:xfrm>
            <a:off x="468313" y="1196975"/>
            <a:ext cx="8207375" cy="4470400"/>
          </a:xfrm>
        </p:spPr>
        <p:txBody>
          <a:bodyPr rtlCol="0">
            <a:noAutofit/>
          </a:bodyPr>
          <a:lstStyle/>
          <a:p>
            <a:pPr marL="57150" algn="just" defTabSz="457200" eaLnBrk="1" fontAlgn="auto" hangingPunct="1">
              <a:lnSpc>
                <a:spcPct val="150000"/>
              </a:lnSpc>
              <a:spcAft>
                <a:spcPts val="0"/>
              </a:spcAft>
              <a:defRPr/>
            </a:pPr>
            <a:r>
              <a:rPr lang="en-ZA" sz="1600" b="1" dirty="0">
                <a:solidFill>
                  <a:prstClr val="black"/>
                </a:solidFill>
                <a:ea typeface="Arial" panose="020B0604020202020204" pitchFamily="34" charset="0"/>
                <a:cs typeface="+mn-cs"/>
              </a:rPr>
              <a:t>Draft South African Maritime and Aeronautical Search and Rescue Amendment Bill</a:t>
            </a:r>
            <a:endParaRPr lang="en-ZA" sz="1600" dirty="0">
              <a:solidFill>
                <a:prstClr val="black"/>
              </a:solidFill>
              <a:ea typeface="Arial" panose="020B0604020202020204" pitchFamily="34" charset="0"/>
              <a:cs typeface="+mn-cs"/>
            </a:endParaRPr>
          </a:p>
          <a:p>
            <a:pPr marL="57150" algn="just" defTabSz="457200" eaLnBrk="1" fontAlgn="auto" hangingPunct="1">
              <a:lnSpc>
                <a:spcPct val="150000"/>
              </a:lnSpc>
              <a:spcAft>
                <a:spcPts val="0"/>
              </a:spcAft>
              <a:defRPr/>
            </a:pPr>
            <a:endParaRPr lang="en-ZA" sz="800" dirty="0">
              <a:solidFill>
                <a:prstClr val="black"/>
              </a:solidFill>
              <a:ea typeface="Arial" panose="020B0604020202020204" pitchFamily="34" charset="0"/>
              <a:cs typeface="+mn-cs"/>
            </a:endParaRPr>
          </a:p>
          <a:p>
            <a:pPr marL="342900" indent="-285750" algn="just" defTabSz="457200" eaLnBrk="1" fontAlgn="auto" hangingPunct="1">
              <a:lnSpc>
                <a:spcPct val="150000"/>
              </a:lnSpc>
              <a:spcAft>
                <a:spcPts val="0"/>
              </a:spcAft>
              <a:buFont typeface="Arial"/>
              <a:buChar char="•"/>
              <a:defRPr/>
            </a:pPr>
            <a:r>
              <a:rPr lang="en-ZA" sz="1600" dirty="0">
                <a:solidFill>
                  <a:prstClr val="black"/>
                </a:solidFill>
                <a:ea typeface="Arial" panose="020B0604020202020204" pitchFamily="34" charset="0"/>
                <a:cs typeface="+mn-cs"/>
              </a:rPr>
              <a:t>Bill not submitted to Cabinet due to change of scope.</a:t>
            </a:r>
          </a:p>
          <a:p>
            <a:pPr marL="57150" algn="just" defTabSz="457200" eaLnBrk="1" fontAlgn="auto" hangingPunct="1">
              <a:lnSpc>
                <a:spcPct val="150000"/>
              </a:lnSpc>
              <a:spcAft>
                <a:spcPts val="0"/>
              </a:spcAft>
              <a:defRPr/>
            </a:pPr>
            <a:endParaRPr lang="en-ZA" sz="800" dirty="0">
              <a:solidFill>
                <a:prstClr val="black"/>
              </a:solidFill>
              <a:ea typeface="Arial" panose="020B0604020202020204" pitchFamily="34" charset="0"/>
              <a:cs typeface="+mn-cs"/>
            </a:endParaRPr>
          </a:p>
          <a:p>
            <a:pPr lvl="1" indent="-285750" algn="just" defTabSz="457200" eaLnBrk="1" fontAlgn="auto" hangingPunct="1">
              <a:lnSpc>
                <a:spcPct val="150000"/>
              </a:lnSpc>
              <a:spcAft>
                <a:spcPts val="0"/>
              </a:spcAft>
              <a:buFont typeface="Arial"/>
              <a:buChar char="–"/>
              <a:defRPr/>
            </a:pPr>
            <a:r>
              <a:rPr lang="en-ZA" sz="1600" i="1" dirty="0">
                <a:solidFill>
                  <a:prstClr val="black"/>
                </a:solidFill>
                <a:ea typeface="Calibri" panose="020F0502020204030204" pitchFamily="34" charset="0"/>
                <a:cs typeface="+mn-cs"/>
              </a:rPr>
              <a:t>Following scrutinisation of the draft Amendment Bill by the Office of the State Law Adviser (OSLA), it was recommended that the nature and extent of proposed amendments were such that a new Bill be drafted that repeals the principal Act. </a:t>
            </a:r>
          </a:p>
          <a:p>
            <a:pPr marL="514350" lvl="1" indent="0" algn="just" defTabSz="457200" eaLnBrk="1" fontAlgn="auto" hangingPunct="1">
              <a:lnSpc>
                <a:spcPct val="150000"/>
              </a:lnSpc>
              <a:spcAft>
                <a:spcPts val="0"/>
              </a:spcAft>
              <a:buFont typeface="Arial" panose="020B0604020202020204" pitchFamily="34" charset="0"/>
              <a:buNone/>
              <a:defRPr/>
            </a:pPr>
            <a:endParaRPr lang="en-ZA" sz="800" i="1" dirty="0">
              <a:solidFill>
                <a:prstClr val="black"/>
              </a:solidFill>
              <a:ea typeface="Calibri" panose="020F0502020204030204" pitchFamily="34" charset="0"/>
              <a:cs typeface="+mn-cs"/>
            </a:endParaRPr>
          </a:p>
          <a:p>
            <a:pPr lvl="1" indent="-285750" algn="just" defTabSz="457200" eaLnBrk="1" fontAlgn="auto" hangingPunct="1">
              <a:lnSpc>
                <a:spcPct val="150000"/>
              </a:lnSpc>
              <a:spcAft>
                <a:spcPts val="0"/>
              </a:spcAft>
              <a:buFont typeface="Arial"/>
              <a:buChar char="–"/>
              <a:defRPr/>
            </a:pPr>
            <a:r>
              <a:rPr lang="en-ZA" sz="1600" i="1" dirty="0">
                <a:solidFill>
                  <a:prstClr val="black"/>
                </a:solidFill>
                <a:ea typeface="Calibri" panose="020F0502020204030204" pitchFamily="34" charset="0"/>
                <a:cs typeface="+mn-cs"/>
              </a:rPr>
              <a:t>The process of redrafting the South African Maritime and Aeronautical Search and Rescue Act is under way. </a:t>
            </a:r>
          </a:p>
        </p:txBody>
      </p:sp>
      <p:sp>
        <p:nvSpPr>
          <p:cNvPr id="119811" name="TextBox 3">
            <a:extLst>
              <a:ext uri="{FF2B5EF4-FFF2-40B4-BE49-F238E27FC236}">
                <a16:creationId xmlns:a16="http://schemas.microsoft.com/office/drawing/2014/main" xmlns="" id="{0481DA02-CE17-C5FF-153D-7FCDEEA64791}"/>
              </a:ext>
            </a:extLst>
          </p:cNvPr>
          <p:cNvSpPr txBox="1">
            <a:spLocks noChangeArrowheads="1"/>
          </p:cNvSpPr>
          <p:nvPr/>
        </p:nvSpPr>
        <p:spPr bwMode="auto">
          <a:xfrm>
            <a:off x="8480425" y="6361113"/>
            <a:ext cx="342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48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ontent Placeholder 2">
            <a:extLst>
              <a:ext uri="{FF2B5EF4-FFF2-40B4-BE49-F238E27FC236}">
                <a16:creationId xmlns:a16="http://schemas.microsoft.com/office/drawing/2014/main" xmlns="" id="{C319C7C7-A1C5-8BAB-668A-B268E2E38F8E}"/>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PROGRAMME 6: MARITIME TRANSPORT</a:t>
            </a:r>
            <a:endParaRPr lang="en-ZA" altLang="en-US" sz="3600">
              <a:solidFill>
                <a:srgbClr val="000000"/>
              </a:solidFill>
              <a:ea typeface="ＭＳ Ｐゴシック" panose="020B0600070205080204" pitchFamily="34" charset="-128"/>
            </a:endParaRPr>
          </a:p>
          <a:p>
            <a:pPr algn="just" eaLnBrk="1" hangingPunct="1">
              <a:buFont typeface="Arial" panose="020B0604020202020204" pitchFamily="34" charset="0"/>
              <a:buChar char="•"/>
            </a:pPr>
            <a:endParaRPr lang="en-ZA" altLang="en-US" sz="2000">
              <a:solidFill>
                <a:srgbClr val="000000"/>
              </a:solidFill>
              <a:ea typeface="ＭＳ Ｐゴシック" panose="020B0600070205080204" pitchFamily="34" charset="-128"/>
            </a:endParaRPr>
          </a:p>
        </p:txBody>
      </p:sp>
      <p:sp>
        <p:nvSpPr>
          <p:cNvPr id="121858" name="TextBox 1">
            <a:extLst>
              <a:ext uri="{FF2B5EF4-FFF2-40B4-BE49-F238E27FC236}">
                <a16:creationId xmlns:a16="http://schemas.microsoft.com/office/drawing/2014/main" xmlns="" id="{D0E2A222-09BD-AD9C-2D29-981066C13DF6}"/>
              </a:ext>
            </a:extLst>
          </p:cNvPr>
          <p:cNvSpPr txBox="1">
            <a:spLocks noChangeArrowheads="1"/>
          </p:cNvSpPr>
          <p:nvPr/>
        </p:nvSpPr>
        <p:spPr bwMode="auto">
          <a:xfrm>
            <a:off x="6659563" y="5900738"/>
            <a:ext cx="21605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rPr>
              <a:t>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D2471-32CA-B098-40DF-5E7BE714A96F}"/>
              </a:ext>
            </a:extLst>
          </p:cNvPr>
          <p:cNvSpPr>
            <a:spLocks noGrp="1"/>
          </p:cNvSpPr>
          <p:nvPr>
            <p:ph type="title"/>
          </p:nvPr>
        </p:nvSpPr>
        <p:spPr>
          <a:xfrm>
            <a:off x="457200" y="274638"/>
            <a:ext cx="8229600" cy="561975"/>
          </a:xfrm>
        </p:spPr>
        <p:txBody>
          <a:bodyPr>
            <a:noAutofit/>
          </a:bodyPr>
          <a:lstStyle/>
          <a:p>
            <a:pPr fontAlgn="auto">
              <a:spcAft>
                <a:spcPts val="0"/>
              </a:spcAft>
              <a:defRPr/>
            </a:pPr>
            <a:r>
              <a:rPr sz="3200" b="1">
                <a:solidFill>
                  <a:prstClr val="black"/>
                </a:solidFill>
                <a:latin typeface="Arial" charset="0"/>
                <a:ea typeface="MS PGothic" charset="0"/>
                <a:cs typeface="+mj-cs"/>
              </a:rPr>
              <a:t>Annual Analysis Per Programme</a:t>
            </a:r>
            <a:endParaRPr sz="2800"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82347AF-35FA-FDA0-92C6-A0D9B3E3EDE3}"/>
              </a:ext>
            </a:extLst>
          </p:cNvPr>
          <p:cNvSpPr>
            <a:spLocks noGrp="1"/>
          </p:cNvSpPr>
          <p:nvPr>
            <p:ph sz="half" idx="1"/>
          </p:nvPr>
        </p:nvSpPr>
        <p:spPr>
          <a:xfrm>
            <a:off x="468313" y="1484313"/>
            <a:ext cx="8207375" cy="4392612"/>
          </a:xfrm>
        </p:spPr>
        <p:txBody>
          <a:bodyPr rtlCol="0">
            <a:noAutofit/>
          </a:bodyPr>
          <a:lstStyle/>
          <a:p>
            <a:pPr algn="just" eaLnBrk="1" fontAlgn="auto" hangingPunct="1">
              <a:spcAft>
                <a:spcPts val="0"/>
              </a:spcAft>
              <a:defRPr/>
            </a:pPr>
            <a:endParaRPr lang="en-ZA" sz="1500" dirty="0">
              <a:ea typeface="+mn-ea"/>
            </a:endParaRPr>
          </a:p>
          <a:p>
            <a:pPr algn="just" eaLnBrk="1" fontAlgn="auto" hangingPunct="1">
              <a:spcAft>
                <a:spcPts val="0"/>
              </a:spcAft>
              <a:defRPr/>
            </a:pPr>
            <a:r>
              <a:rPr lang="en-US" sz="1400" dirty="0">
                <a:ea typeface="+mn-ea"/>
              </a:rPr>
              <a:t> </a:t>
            </a:r>
          </a:p>
          <a:p>
            <a:pPr marL="285750" indent="-285750" eaLnBrk="1" fontAlgn="auto" hangingPunct="1">
              <a:lnSpc>
                <a:spcPct val="150000"/>
              </a:lnSpc>
              <a:spcAft>
                <a:spcPts val="0"/>
              </a:spcAft>
              <a:buFont typeface="Arial" panose="020B0604020202020204" pitchFamily="34" charset="0"/>
              <a:buChar char="•"/>
              <a:defRPr/>
            </a:pPr>
            <a:endParaRPr lang="en-ZA" sz="1000" dirty="0">
              <a:ea typeface="+mn-ea"/>
            </a:endParaRPr>
          </a:p>
        </p:txBody>
      </p:sp>
      <p:sp>
        <p:nvSpPr>
          <p:cNvPr id="43011" name="Slide Number Placeholder 8">
            <a:extLst>
              <a:ext uri="{FF2B5EF4-FFF2-40B4-BE49-F238E27FC236}">
                <a16:creationId xmlns:a16="http://schemas.microsoft.com/office/drawing/2014/main" xmlns="" id="{951A49BD-ECF9-0B37-25FD-DB0D0ED3B8D8}"/>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5</a:t>
            </a:r>
          </a:p>
        </p:txBody>
      </p:sp>
      <p:graphicFrame>
        <p:nvGraphicFramePr>
          <p:cNvPr id="4" name="Table 3">
            <a:extLst>
              <a:ext uri="{FF2B5EF4-FFF2-40B4-BE49-F238E27FC236}">
                <a16:creationId xmlns:a16="http://schemas.microsoft.com/office/drawing/2014/main" xmlns="" id="{27B27F4F-E1C0-1247-64D8-656C9DF3414E}"/>
              </a:ext>
            </a:extLst>
          </p:cNvPr>
          <p:cNvGraphicFramePr>
            <a:graphicFrameLocks noGrp="1"/>
          </p:cNvGraphicFramePr>
          <p:nvPr/>
        </p:nvGraphicFramePr>
        <p:xfrm>
          <a:off x="422275" y="1171575"/>
          <a:ext cx="8467725" cy="4964112"/>
        </p:xfrm>
        <a:graphic>
          <a:graphicData uri="http://schemas.openxmlformats.org/drawingml/2006/table">
            <a:tbl>
              <a:tblPr firstRow="1" bandRow="1">
                <a:tableStyleId>{93296810-A885-4BE3-A3E7-6D5BEEA58F35}</a:tableStyleId>
              </a:tblPr>
              <a:tblGrid>
                <a:gridCol w="1851598">
                  <a:extLst>
                    <a:ext uri="{9D8B030D-6E8A-4147-A177-3AD203B41FA5}">
                      <a16:colId xmlns:a16="http://schemas.microsoft.com/office/drawing/2014/main" xmlns="" val="20000"/>
                    </a:ext>
                  </a:extLst>
                </a:gridCol>
                <a:gridCol w="1660486">
                  <a:extLst>
                    <a:ext uri="{9D8B030D-6E8A-4147-A177-3AD203B41FA5}">
                      <a16:colId xmlns:a16="http://schemas.microsoft.com/office/drawing/2014/main" xmlns="" val="20001"/>
                    </a:ext>
                  </a:extLst>
                </a:gridCol>
                <a:gridCol w="1669088">
                  <a:extLst>
                    <a:ext uri="{9D8B030D-6E8A-4147-A177-3AD203B41FA5}">
                      <a16:colId xmlns:a16="http://schemas.microsoft.com/office/drawing/2014/main" xmlns="" val="20002"/>
                    </a:ext>
                  </a:extLst>
                </a:gridCol>
                <a:gridCol w="1686294">
                  <a:extLst>
                    <a:ext uri="{9D8B030D-6E8A-4147-A177-3AD203B41FA5}">
                      <a16:colId xmlns:a16="http://schemas.microsoft.com/office/drawing/2014/main" xmlns="" val="20003"/>
                    </a:ext>
                  </a:extLst>
                </a:gridCol>
                <a:gridCol w="1600259">
                  <a:extLst>
                    <a:ext uri="{9D8B030D-6E8A-4147-A177-3AD203B41FA5}">
                      <a16:colId xmlns:a16="http://schemas.microsoft.com/office/drawing/2014/main" xmlns="" val="20004"/>
                    </a:ext>
                  </a:extLst>
                </a:gridCol>
              </a:tblGrid>
              <a:tr h="835975">
                <a:tc>
                  <a:txBody>
                    <a:bodyPr/>
                    <a:lstStyle/>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chemeClr val="tx1"/>
                          </a:solidFill>
                          <a:effectLst/>
                          <a:latin typeface="Arial" charset="0"/>
                          <a:ea typeface="ＭＳ Ｐゴシック" charset="0"/>
                          <a:cs typeface="Times New Roman" charset="0"/>
                        </a:rPr>
                        <a:t>PROGRAMME</a:t>
                      </a:r>
                      <a:endParaRPr kumimoji="0" lang="en-US" sz="1200" b="1" i="0" u="none" strike="noStrike" cap="none" normalizeH="0" baseline="0" dirty="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3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Arial" charset="0"/>
                          <a:ea typeface="ＭＳ Ｐゴシック" charset="0"/>
                          <a:cs typeface="Times New Roman" charset="0"/>
                        </a:rPr>
                        <a:t>TOTAL NUMBER OF ANNUAL TARGETS</a:t>
                      </a:r>
                      <a:endParaRPr kumimoji="0" lang="en-US" sz="1200" b="1" i="0" u="none" strike="noStrike" kern="1200" cap="none" spc="0" normalizeH="0" baseline="0" noProof="0" dirty="0">
                        <a:ln>
                          <a:noFill/>
                        </a:ln>
                        <a:solidFill>
                          <a:schemeClr val="tx1"/>
                        </a:solidFill>
                        <a:effectLst/>
                        <a:uLnTx/>
                        <a:uFillTx/>
                        <a:latin typeface="Calibri" charset="0"/>
                        <a:ea typeface="Calibri" charset="0"/>
                        <a:cs typeface="Times New Roman" charset="0"/>
                      </a:endParaRPr>
                    </a:p>
                  </a:txBody>
                  <a:tcPr marL="68585" marR="6858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chemeClr val="tx1"/>
                          </a:solidFill>
                          <a:effectLst/>
                          <a:latin typeface="Arial" charset="0"/>
                          <a:ea typeface="ＭＳ Ｐゴシック" charset="0"/>
                          <a:cs typeface="Times New Roman" charset="0"/>
                        </a:rPr>
                        <a:t>NUMBER OF TARGETS ACHIEVED</a:t>
                      </a:r>
                      <a:endParaRPr kumimoji="0" lang="en-US" sz="1200" b="1" i="0" u="none" strike="noStrike" cap="none" normalizeH="0" baseline="0" dirty="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chemeClr val="tx1"/>
                          </a:solidFill>
                          <a:effectLst/>
                          <a:latin typeface="Arial" charset="0"/>
                          <a:ea typeface="ＭＳ Ｐゴシック" charset="0"/>
                          <a:cs typeface="Times New Roman" charset="0"/>
                        </a:rPr>
                        <a:t>NUMBER OF TARGETS NOT ACHIEVED</a:t>
                      </a:r>
                      <a:endParaRPr kumimoji="0" lang="en-US" sz="1200" b="1" i="0" u="none" strike="noStrike" cap="none" normalizeH="0" baseline="0" dirty="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chemeClr val="tx1"/>
                          </a:solidFill>
                          <a:effectLst/>
                          <a:latin typeface="Arial" charset="0"/>
                          <a:ea typeface="ＭＳ Ｐゴシック" charset="0"/>
                          <a:cs typeface="Times New Roman" charset="0"/>
                        </a:rPr>
                        <a:t>PERFORMANCE LEVEL</a:t>
                      </a:r>
                      <a:endParaRPr kumimoji="0" lang="en-US" sz="1200" b="1" i="0" u="none" strike="noStrike" cap="none" normalizeH="0" baseline="0" dirty="0">
                        <a:ln>
                          <a:noFill/>
                        </a:ln>
                        <a:solidFill>
                          <a:schemeClr val="tx1"/>
                        </a:solidFill>
                        <a:effectLst/>
                        <a:latin typeface="Calibri" charset="0"/>
                        <a:ea typeface="Calibri" charset="0"/>
                        <a:cs typeface="Times New Roman" charset="0"/>
                      </a:endParaRPr>
                    </a:p>
                  </a:txBody>
                  <a:tcPr marL="68585" marR="6858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03876">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ADMINISTRATION (ODG, COO, CFO)</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5" marR="6858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22</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22</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FF0000"/>
                          </a:solidFill>
                          <a:effectLst/>
                          <a:latin typeface="Arial" panose="020B0604020202020204" pitchFamily="34" charset="0"/>
                          <a:ea typeface="Times New Roman" panose="02020603050405020304" pitchFamily="18" charset="0"/>
                        </a:rPr>
                        <a:t>0</a:t>
                      </a:r>
                      <a:endParaRPr lang="en-US" sz="1200" dirty="0">
                        <a:solidFill>
                          <a:srgbClr val="FF0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100%</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55814">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2"/>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INTEGRATED TRANSPORT PLANNING</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5" marR="6858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6</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5</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FF0000"/>
                          </a:solidFill>
                          <a:effectLst/>
                          <a:latin typeface="Arial" panose="020B0604020202020204" pitchFamily="34" charset="0"/>
                          <a:ea typeface="Times New Roman" panose="02020603050405020304" pitchFamily="18" charset="0"/>
                        </a:rPr>
                        <a:t>1</a:t>
                      </a:r>
                      <a:endParaRPr lang="en-US" sz="1200" dirty="0">
                        <a:solidFill>
                          <a:srgbClr val="FF0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83%</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85513">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3"/>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RAIL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5" marR="6858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rPr>
                        <a:t>5</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rPr>
                        <a:t>4</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FF0000"/>
                          </a:solidFill>
                          <a:effectLst/>
                          <a:latin typeface="Arial" panose="020B0604020202020204" pitchFamily="34" charset="0"/>
                        </a:rPr>
                        <a:t>1</a:t>
                      </a:r>
                      <a:endParaRPr lang="en-US" sz="1200" dirty="0">
                        <a:solidFill>
                          <a:srgbClr val="FF0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80%</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85513">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4"/>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ROAD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5" marR="6858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8</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rPr>
                        <a:t>6</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FF0000"/>
                          </a:solidFill>
                          <a:effectLst/>
                          <a:latin typeface="Arial" panose="020B0604020202020204" pitchFamily="34" charset="0"/>
                        </a:rPr>
                        <a:t>2</a:t>
                      </a:r>
                      <a:endParaRPr lang="en-US" sz="1200" dirty="0">
                        <a:solidFill>
                          <a:srgbClr val="FF0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75%</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85513">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5"/>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CIVIL AVIATION</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5" marR="6858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3</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3</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FF0000"/>
                          </a:solidFill>
                          <a:effectLst/>
                          <a:latin typeface="Arial" panose="020B0604020202020204" pitchFamily="34" charset="0"/>
                          <a:ea typeface="Times New Roman" panose="02020603050405020304" pitchFamily="18" charset="0"/>
                        </a:rPr>
                        <a:t>0</a:t>
                      </a:r>
                      <a:endParaRPr lang="en-US" sz="1200" dirty="0">
                        <a:solidFill>
                          <a:srgbClr val="FF0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100%</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03876">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6"/>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MARITIME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5" marR="6858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9</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8</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FF0000"/>
                          </a:solidFill>
                          <a:effectLst/>
                          <a:latin typeface="Arial" panose="020B0604020202020204" pitchFamily="34" charset="0"/>
                          <a:ea typeface="Times New Roman" panose="02020603050405020304" pitchFamily="18" charset="0"/>
                        </a:rPr>
                        <a:t>1</a:t>
                      </a:r>
                      <a:endParaRPr lang="en-US" sz="1200" dirty="0">
                        <a:solidFill>
                          <a:srgbClr val="FF0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90%</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03876">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7"/>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PUBLIC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5" marR="6858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15</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effectLst/>
                          <a:latin typeface="Arial" panose="020B0604020202020204" pitchFamily="34" charset="0"/>
                          <a:ea typeface="Times New Roman" panose="02020603050405020304" pitchFamily="18" charset="0"/>
                        </a:rPr>
                        <a:t>15</a:t>
                      </a:r>
                      <a:endParaRPr lang="en-US" sz="1200" dirty="0">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FF0000"/>
                          </a:solidFill>
                          <a:effectLst/>
                          <a:latin typeface="Arial" panose="020B0604020202020204" pitchFamily="34" charset="0"/>
                          <a:ea typeface="Times New Roman" panose="02020603050405020304" pitchFamily="18" charset="0"/>
                        </a:rPr>
                        <a:t>0</a:t>
                      </a:r>
                      <a:endParaRPr lang="en-US" sz="1200" dirty="0">
                        <a:solidFill>
                          <a:srgbClr val="FF0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100%</a:t>
                      </a:r>
                      <a:endParaRPr lang="en-US" sz="1200" dirty="0">
                        <a:solidFill>
                          <a:srgbClr val="008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04156">
                <a:tc>
                  <a:txBody>
                    <a:bodyPr/>
                    <a:lstStyle/>
                    <a:p>
                      <a:pPr marL="0" marR="0" lvl="0" indent="0" algn="l"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chemeClr val="tx1"/>
                          </a:solidFill>
                          <a:effectLst/>
                          <a:latin typeface="Arial" pitchFamily="34" charset="0"/>
                          <a:ea typeface="ＭＳ Ｐゴシック" charset="0"/>
                          <a:cs typeface="Arial" pitchFamily="34" charset="0"/>
                        </a:rPr>
                        <a:t>TOTAL </a:t>
                      </a:r>
                      <a:endParaRPr kumimoji="0" lang="en-US" sz="1200" b="0" i="0" u="none" strike="noStrike" cap="none" normalizeH="0" baseline="0" dirty="0">
                        <a:ln>
                          <a:noFill/>
                        </a:ln>
                        <a:solidFill>
                          <a:schemeClr val="tx1"/>
                        </a:solidFill>
                        <a:effectLst/>
                        <a:latin typeface="Arial" pitchFamily="34" charset="0"/>
                        <a:ea typeface="Calibri" charset="0"/>
                        <a:cs typeface="Arial" pitchFamily="34" charset="0"/>
                      </a:endParaRPr>
                    </a:p>
                  </a:txBody>
                  <a:tcPr marL="68585" marR="6858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30000"/>
                        </a:lnSpc>
                        <a:spcBef>
                          <a:spcPts val="0"/>
                        </a:spcBef>
                        <a:spcAft>
                          <a:spcPts val="0"/>
                        </a:spcAft>
                      </a:pPr>
                      <a:r>
                        <a:rPr lang="en-ZA" sz="1200" b="1" dirty="0">
                          <a:solidFill>
                            <a:schemeClr val="tx1"/>
                          </a:solidFill>
                          <a:effectLst/>
                          <a:latin typeface="Arial" panose="020B0604020202020204" pitchFamily="34" charset="0"/>
                        </a:rPr>
                        <a:t>68</a:t>
                      </a:r>
                      <a:endParaRPr lang="en-US" sz="1200" dirty="0">
                        <a:solidFill>
                          <a:schemeClr val="tx1"/>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30000"/>
                        </a:lnSpc>
                        <a:spcBef>
                          <a:spcPts val="0"/>
                        </a:spcBef>
                        <a:spcAft>
                          <a:spcPts val="0"/>
                        </a:spcAft>
                      </a:pPr>
                      <a:r>
                        <a:rPr lang="en-ZA" sz="1200" b="1" dirty="0">
                          <a:solidFill>
                            <a:schemeClr val="tx1"/>
                          </a:solidFill>
                          <a:effectLst/>
                          <a:latin typeface="Arial" panose="020B0604020202020204" pitchFamily="34" charset="0"/>
                        </a:rPr>
                        <a:t>63</a:t>
                      </a:r>
                      <a:endParaRPr lang="en-US" sz="1200" dirty="0">
                        <a:solidFill>
                          <a:schemeClr val="tx1"/>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30000"/>
                        </a:lnSpc>
                        <a:spcBef>
                          <a:spcPts val="0"/>
                        </a:spcBef>
                        <a:spcAft>
                          <a:spcPts val="0"/>
                        </a:spcAft>
                      </a:pPr>
                      <a:r>
                        <a:rPr lang="en-ZA" sz="1200" b="1" dirty="0">
                          <a:solidFill>
                            <a:srgbClr val="FF0000"/>
                          </a:solidFill>
                          <a:effectLst/>
                          <a:latin typeface="Arial" panose="020B0604020202020204" pitchFamily="34" charset="0"/>
                        </a:rPr>
                        <a:t>5</a:t>
                      </a:r>
                      <a:endParaRPr lang="en-US" sz="1200" dirty="0">
                        <a:solidFill>
                          <a:srgbClr val="FF0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92.6%</a:t>
                      </a:r>
                      <a:endParaRPr lang="en-US" sz="1200" dirty="0">
                        <a:solidFill>
                          <a:srgbClr val="008000"/>
                        </a:solidFill>
                        <a:effectLst/>
                        <a:latin typeface="Calibri" panose="020F0502020204030204" pitchFamily="34" charset="0"/>
                      </a:endParaRPr>
                    </a:p>
                  </a:txBody>
                  <a:tcPr marL="57531" marR="57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12069-6D4E-3AE8-BBD0-5C051B790DDC}"/>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Maritime Policy and Legislation</a:t>
            </a:r>
            <a:endParaRPr sz="2400"/>
          </a:p>
        </p:txBody>
      </p:sp>
      <p:sp>
        <p:nvSpPr>
          <p:cNvPr id="3" name="Content Placeholder 2">
            <a:extLst>
              <a:ext uri="{FF2B5EF4-FFF2-40B4-BE49-F238E27FC236}">
                <a16:creationId xmlns:a16="http://schemas.microsoft.com/office/drawing/2014/main" xmlns="" id="{69E104FC-3CA8-8855-EB58-739DB01C83C0}"/>
              </a:ext>
            </a:extLst>
          </p:cNvPr>
          <p:cNvSpPr>
            <a:spLocks noGrp="1"/>
          </p:cNvSpPr>
          <p:nvPr>
            <p:ph sz="half" idx="1"/>
          </p:nvPr>
        </p:nvSpPr>
        <p:spPr>
          <a:xfrm>
            <a:off x="468313" y="1028700"/>
            <a:ext cx="8207375" cy="4525963"/>
          </a:xfrm>
        </p:spPr>
        <p:txBody>
          <a:bodyPr rtlCol="0"/>
          <a:lstStyle/>
          <a:p>
            <a:pPr algn="just" defTabSz="457200" eaLnBrk="1" fontAlgn="auto" hangingPunct="1">
              <a:lnSpc>
                <a:spcPct val="140000"/>
              </a:lnSpc>
              <a:spcBef>
                <a:spcPct val="0"/>
              </a:spcBef>
              <a:spcAft>
                <a:spcPts val="0"/>
              </a:spcAft>
              <a:defRPr/>
            </a:pPr>
            <a:r>
              <a:rPr lang="en-ZA" sz="2000" b="1" dirty="0">
                <a:solidFill>
                  <a:prstClr val="black"/>
                </a:solidFill>
                <a:latin typeface="Arial" charset="0"/>
                <a:ea typeface="MS PGothic" charset="0"/>
                <a:cs typeface="Arial" charset="0"/>
              </a:rPr>
              <a:t>Maritime Development Fund Bill:</a:t>
            </a:r>
            <a:r>
              <a:rPr lang="en-ZA" sz="2000" dirty="0">
                <a:solidFill>
                  <a:prstClr val="black"/>
                </a:solidFill>
                <a:latin typeface="Arial" charset="0"/>
                <a:ea typeface="MS PGothic" charset="0"/>
                <a:cs typeface="Arial" charset="0"/>
              </a:rPr>
              <a:t> </a:t>
            </a:r>
          </a:p>
          <a:p>
            <a:pPr algn="just" defTabSz="457200" eaLnBrk="1" fontAlgn="auto" hangingPunct="1">
              <a:lnSpc>
                <a:spcPct val="140000"/>
              </a:lnSpc>
              <a:spcBef>
                <a:spcPct val="0"/>
              </a:spcBef>
              <a:spcAft>
                <a:spcPts val="0"/>
              </a:spcAft>
              <a:defRPr/>
            </a:pPr>
            <a:endParaRPr lang="en-ZA" sz="900" dirty="0">
              <a:solidFill>
                <a:prstClr val="black"/>
              </a:solidFill>
              <a:latin typeface="Arial" charset="0"/>
              <a:ea typeface="MS PGothic" charset="0"/>
              <a:cs typeface="Arial" charset="0"/>
            </a:endParaRPr>
          </a:p>
          <a:p>
            <a:pPr marL="342900" indent="-342900" algn="just" defTabSz="457200" eaLnBrk="1" fontAlgn="auto" hangingPunct="1">
              <a:lnSpc>
                <a:spcPct val="140000"/>
              </a:lnSpc>
              <a:spcBef>
                <a:spcPct val="0"/>
              </a:spcBef>
              <a:spcAft>
                <a:spcPts val="0"/>
              </a:spcAft>
              <a:buFont typeface="Arial"/>
              <a:buChar char="•"/>
              <a:defRPr/>
            </a:pPr>
            <a:r>
              <a:rPr lang="en-ZA" dirty="0">
                <a:solidFill>
                  <a:prstClr val="black"/>
                </a:solidFill>
                <a:latin typeface="Arial" charset="0"/>
                <a:ea typeface="MS PGothic" charset="0"/>
                <a:cs typeface="Arial" charset="0"/>
              </a:rPr>
              <a:t>Maritime Development Fund Bill submitted for approval for Cabinet submission </a:t>
            </a:r>
          </a:p>
          <a:p>
            <a:pPr marL="342900" indent="-342900" algn="just" defTabSz="457200" eaLnBrk="1" fontAlgn="auto" hangingPunct="1">
              <a:lnSpc>
                <a:spcPct val="140000"/>
              </a:lnSpc>
              <a:spcBef>
                <a:spcPct val="0"/>
              </a:spcBef>
              <a:spcAft>
                <a:spcPts val="0"/>
              </a:spcAft>
              <a:buFont typeface="Arial"/>
              <a:buChar char="•"/>
              <a:defRPr/>
            </a:pPr>
            <a:r>
              <a:rPr lang="en-ZA" dirty="0">
                <a:solidFill>
                  <a:prstClr val="black"/>
                </a:solidFill>
                <a:latin typeface="Arial"/>
                <a:ea typeface="Calibri"/>
                <a:cs typeface="+mn-cs"/>
              </a:rPr>
              <a:t>Socio-economic impact assessment conducted and the </a:t>
            </a:r>
            <a:r>
              <a:rPr lang="en-ZA" dirty="0">
                <a:solidFill>
                  <a:prstClr val="black"/>
                </a:solidFill>
                <a:latin typeface="Arial" charset="0"/>
                <a:ea typeface="MS PGothic" charset="0"/>
                <a:cs typeface="Arial" charset="0"/>
              </a:rPr>
              <a:t>Maritime Development Fund Bill</a:t>
            </a:r>
            <a:r>
              <a:rPr lang="en-ZA" dirty="0">
                <a:solidFill>
                  <a:prstClr val="black"/>
                </a:solidFill>
                <a:latin typeface="Arial"/>
                <a:ea typeface="Calibri"/>
                <a:cs typeface="+mn-cs"/>
              </a:rPr>
              <a:t> processed through the ESEID Cluster</a:t>
            </a:r>
            <a:endParaRPr lang="en-ZA" dirty="0">
              <a:solidFill>
                <a:srgbClr val="000000"/>
              </a:solidFill>
              <a:latin typeface="Arial" charset="0"/>
              <a:ea typeface="MS PGothic" charset="0"/>
              <a:cs typeface="+mn-cs"/>
            </a:endParaRPr>
          </a:p>
          <a:p>
            <a:pPr algn="just" defTabSz="457200" eaLnBrk="1" fontAlgn="auto" hangingPunct="1">
              <a:lnSpc>
                <a:spcPct val="140000"/>
              </a:lnSpc>
              <a:spcBef>
                <a:spcPct val="0"/>
              </a:spcBef>
              <a:spcAft>
                <a:spcPts val="0"/>
              </a:spcAft>
              <a:defRPr/>
            </a:pPr>
            <a:endParaRPr lang="en-ZA" sz="800" dirty="0">
              <a:solidFill>
                <a:srgbClr val="000000"/>
              </a:solidFill>
              <a:latin typeface="Arial" charset="0"/>
              <a:ea typeface="MS PGothic" charset="0"/>
              <a:cs typeface="Calibri" charset="0"/>
            </a:endParaRPr>
          </a:p>
          <a:p>
            <a:pPr algn="just" defTabSz="457200" eaLnBrk="1" fontAlgn="auto" hangingPunct="1">
              <a:lnSpc>
                <a:spcPct val="140000"/>
              </a:lnSpc>
              <a:spcBef>
                <a:spcPct val="0"/>
              </a:spcBef>
              <a:spcAft>
                <a:spcPts val="0"/>
              </a:spcAft>
              <a:defRPr/>
            </a:pPr>
            <a:endParaRPr lang="en-ZA" sz="800" dirty="0">
              <a:solidFill>
                <a:srgbClr val="000000"/>
              </a:solidFill>
              <a:latin typeface="Arial" charset="0"/>
              <a:ea typeface="MS PGothic" charset="0"/>
              <a:cs typeface="Calibri" charset="0"/>
            </a:endParaRPr>
          </a:p>
          <a:p>
            <a:pPr algn="just" defTabSz="457200" eaLnBrk="1" fontAlgn="auto" hangingPunct="1">
              <a:lnSpc>
                <a:spcPct val="140000"/>
              </a:lnSpc>
              <a:spcBef>
                <a:spcPct val="0"/>
              </a:spcBef>
              <a:spcAft>
                <a:spcPts val="0"/>
              </a:spcAft>
              <a:defRPr/>
            </a:pPr>
            <a:r>
              <a:rPr lang="en-ZA" sz="2000" b="1" dirty="0">
                <a:solidFill>
                  <a:prstClr val="black"/>
                </a:solidFill>
                <a:latin typeface="Arial" charset="0"/>
                <a:ea typeface="MS PGothic" charset="0"/>
                <a:cs typeface="Calibri" charset="0"/>
              </a:rPr>
              <a:t>Marine Pollution Prevention Amendment Bill (incorporating Annexes IV and VI): </a:t>
            </a:r>
          </a:p>
          <a:p>
            <a:pPr algn="just" defTabSz="457200" eaLnBrk="1" fontAlgn="auto" hangingPunct="1">
              <a:lnSpc>
                <a:spcPct val="140000"/>
              </a:lnSpc>
              <a:spcBef>
                <a:spcPct val="0"/>
              </a:spcBef>
              <a:spcAft>
                <a:spcPts val="0"/>
              </a:spcAft>
              <a:defRPr/>
            </a:pPr>
            <a:endParaRPr lang="en-ZA" sz="900" b="1" dirty="0">
              <a:solidFill>
                <a:prstClr val="black"/>
              </a:solidFill>
              <a:latin typeface="Arial" charset="0"/>
              <a:ea typeface="MS PGothic" charset="0"/>
              <a:cs typeface="Calibri" charset="0"/>
            </a:endParaRPr>
          </a:p>
          <a:p>
            <a:pPr marL="342900" indent="-342900" algn="just" defTabSz="457200" eaLnBrk="1" fontAlgn="auto" hangingPunct="1">
              <a:lnSpc>
                <a:spcPct val="140000"/>
              </a:lnSpc>
              <a:spcBef>
                <a:spcPct val="0"/>
              </a:spcBef>
              <a:spcAft>
                <a:spcPts val="0"/>
              </a:spcAft>
              <a:buFont typeface="Arial"/>
              <a:buChar char="•"/>
              <a:defRPr/>
            </a:pPr>
            <a:r>
              <a:rPr lang="en-ZA" dirty="0">
                <a:solidFill>
                  <a:prstClr val="black"/>
                </a:solidFill>
                <a:ea typeface="Arial" panose="020B0604020202020204" pitchFamily="34" charset="0"/>
                <a:cs typeface="+mn-cs"/>
              </a:rPr>
              <a:t>Notice of intention to introduce to Parliament gazetted - 11 October 2021.</a:t>
            </a:r>
            <a:endParaRPr lang="en-ZA" b="1" dirty="0">
              <a:solidFill>
                <a:prstClr val="black"/>
              </a:solidFill>
              <a:latin typeface="Arial" charset="0"/>
              <a:ea typeface="MS PGothic" charset="0"/>
              <a:cs typeface="Calibri" charset="0"/>
            </a:endParaRPr>
          </a:p>
          <a:p>
            <a:pPr eaLnBrk="1" fontAlgn="auto" hangingPunct="1">
              <a:spcAft>
                <a:spcPts val="0"/>
              </a:spcAft>
              <a:defRPr/>
            </a:pPr>
            <a:endParaRPr lang="en-US" dirty="0">
              <a:ea typeface="+mn-ea"/>
            </a:endParaRPr>
          </a:p>
        </p:txBody>
      </p:sp>
      <p:sp>
        <p:nvSpPr>
          <p:cNvPr id="122883" name="TextBox 3">
            <a:extLst>
              <a:ext uri="{FF2B5EF4-FFF2-40B4-BE49-F238E27FC236}">
                <a16:creationId xmlns:a16="http://schemas.microsoft.com/office/drawing/2014/main" xmlns="" id="{2F4A5CE3-7573-45D6-7761-DBCE59689388}"/>
              </a:ext>
            </a:extLst>
          </p:cNvPr>
          <p:cNvSpPr txBox="1">
            <a:spLocks noChangeArrowheads="1"/>
          </p:cNvSpPr>
          <p:nvPr/>
        </p:nvSpPr>
        <p:spPr bwMode="auto">
          <a:xfrm>
            <a:off x="8334375" y="6210300"/>
            <a:ext cx="341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50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E993D-B639-C9B0-B91D-9C930EB11A5F}"/>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Maritime Infrastructure and Industry Development</a:t>
            </a:r>
            <a:r>
              <a:rPr sz="2400" b="1">
                <a:solidFill>
                  <a:prstClr val="black"/>
                </a:solidFill>
                <a:latin typeface="Arial" charset="0"/>
                <a:ea typeface="MS PGothic" charset="0"/>
                <a:cs typeface="Arial" charset="0"/>
              </a:rPr>
              <a:t> </a:t>
            </a:r>
            <a:endParaRPr sz="2400"/>
          </a:p>
        </p:txBody>
      </p:sp>
      <p:sp>
        <p:nvSpPr>
          <p:cNvPr id="3" name="Content Placeholder 2">
            <a:extLst>
              <a:ext uri="{FF2B5EF4-FFF2-40B4-BE49-F238E27FC236}">
                <a16:creationId xmlns:a16="http://schemas.microsoft.com/office/drawing/2014/main" xmlns="" id="{C8E655AA-CBEA-8452-A0C1-0F6DBBCA7FB8}"/>
              </a:ext>
            </a:extLst>
          </p:cNvPr>
          <p:cNvSpPr>
            <a:spLocks noGrp="1"/>
          </p:cNvSpPr>
          <p:nvPr>
            <p:ph sz="half" idx="1"/>
          </p:nvPr>
        </p:nvSpPr>
        <p:spPr>
          <a:xfrm>
            <a:off x="468313" y="846138"/>
            <a:ext cx="8207375" cy="4848225"/>
          </a:xfrm>
        </p:spPr>
        <p:txBody>
          <a:bodyPr rtlCol="0">
            <a:noAutofit/>
          </a:bodyPr>
          <a:lstStyle/>
          <a:p>
            <a:pPr algn="just" defTabSz="457200" eaLnBrk="1" fontAlgn="auto" hangingPunct="1">
              <a:lnSpc>
                <a:spcPct val="150000"/>
              </a:lnSpc>
              <a:spcBef>
                <a:spcPct val="0"/>
              </a:spcBef>
              <a:spcAft>
                <a:spcPts val="0"/>
              </a:spcAft>
              <a:defRPr/>
            </a:pPr>
            <a:r>
              <a:rPr lang="en-ZA" sz="1400" b="1" dirty="0">
                <a:solidFill>
                  <a:prstClr val="black"/>
                </a:solidFill>
                <a:latin typeface="Arial" charset="0"/>
                <a:ea typeface="MS PGothic" charset="0"/>
                <a:cs typeface="Arial" charset="0"/>
              </a:rPr>
              <a:t>Corporatisation of the Transnet National Ports Authority (TNPA)</a:t>
            </a:r>
          </a:p>
          <a:p>
            <a:pPr algn="just" defTabSz="457200" eaLnBrk="1" fontAlgn="auto" hangingPunct="1">
              <a:lnSpc>
                <a:spcPct val="150000"/>
              </a:lnSpc>
              <a:spcBef>
                <a:spcPct val="0"/>
              </a:spcBef>
              <a:spcAft>
                <a:spcPts val="0"/>
              </a:spcAft>
              <a:defRPr/>
            </a:pPr>
            <a:endParaRPr lang="en-ZA" sz="800" b="1" dirty="0">
              <a:solidFill>
                <a:prstClr val="black"/>
              </a:solidFill>
              <a:latin typeface="Arial" charset="0"/>
              <a:ea typeface="MS PGothic" charset="0"/>
              <a:cs typeface="Arial" charset="0"/>
            </a:endParaRPr>
          </a:p>
          <a:p>
            <a:pPr marL="285750" indent="-285750" algn="just" defTabSz="457200" eaLnBrk="1" fontAlgn="auto" hangingPunct="1">
              <a:lnSpc>
                <a:spcPct val="150000"/>
              </a:lnSpc>
              <a:spcBef>
                <a:spcPct val="0"/>
              </a:spcBef>
              <a:spcAft>
                <a:spcPts val="0"/>
              </a:spcAft>
              <a:buFont typeface="Arial"/>
              <a:buChar char="•"/>
              <a:defRPr/>
            </a:pPr>
            <a:r>
              <a:rPr lang="en-ZA" sz="1200" dirty="0">
                <a:solidFill>
                  <a:prstClr val="black"/>
                </a:solidFill>
                <a:latin typeface="Arial" charset="0"/>
                <a:cs typeface="Arial" charset="0"/>
              </a:rPr>
              <a:t>DPE working with TNPA to implement section 3(3)(a) of the National Ports Act, which states that TNPA must be registered with the registrar of companies, with Transnet being the sole member and stakeholder;</a:t>
            </a:r>
          </a:p>
          <a:p>
            <a:pPr algn="just" defTabSz="457200" eaLnBrk="1" fontAlgn="auto" hangingPunct="1">
              <a:lnSpc>
                <a:spcPct val="150000"/>
              </a:lnSpc>
              <a:spcBef>
                <a:spcPct val="0"/>
              </a:spcBef>
              <a:spcAft>
                <a:spcPts val="0"/>
              </a:spcAft>
              <a:defRPr/>
            </a:pPr>
            <a:endParaRPr lang="en-ZA" sz="800" dirty="0">
              <a:solidFill>
                <a:prstClr val="black"/>
              </a:solidFill>
              <a:latin typeface="Arial" charset="0"/>
              <a:cs typeface="Arial" charset="0"/>
            </a:endParaRPr>
          </a:p>
          <a:p>
            <a:pPr marL="285750" indent="-285750" algn="just" defTabSz="457200" eaLnBrk="1" fontAlgn="auto" hangingPunct="1">
              <a:lnSpc>
                <a:spcPct val="150000"/>
              </a:lnSpc>
              <a:spcBef>
                <a:spcPct val="0"/>
              </a:spcBef>
              <a:spcAft>
                <a:spcPts val="0"/>
              </a:spcAft>
              <a:buFont typeface="Arial"/>
              <a:buChar char="•"/>
              <a:defRPr/>
            </a:pPr>
            <a:r>
              <a:rPr lang="en-ZA" sz="1200" dirty="0">
                <a:solidFill>
                  <a:prstClr val="black"/>
                </a:solidFill>
                <a:latin typeface="Arial" charset="0"/>
                <a:cs typeface="Calibri" charset="0"/>
              </a:rPr>
              <a:t>However, DPE has already gazetted, on 30 July 2021, in gazette number 666 of 44908, that the subsidiary will be National Ports Authority SOC Limited;</a:t>
            </a:r>
          </a:p>
          <a:p>
            <a:pPr algn="just" defTabSz="457200" eaLnBrk="1" fontAlgn="auto" hangingPunct="1">
              <a:lnSpc>
                <a:spcPct val="150000"/>
              </a:lnSpc>
              <a:spcBef>
                <a:spcPct val="0"/>
              </a:spcBef>
              <a:spcAft>
                <a:spcPts val="0"/>
              </a:spcAft>
              <a:defRPr/>
            </a:pPr>
            <a:endParaRPr lang="en-ZA" sz="800" dirty="0">
              <a:solidFill>
                <a:prstClr val="black"/>
              </a:solidFill>
              <a:latin typeface="Arial" charset="0"/>
              <a:cs typeface="Calibri" charset="0"/>
            </a:endParaRPr>
          </a:p>
          <a:p>
            <a:pPr marL="285750" indent="-285750" algn="just" defTabSz="457200" eaLnBrk="1" fontAlgn="auto" hangingPunct="1">
              <a:lnSpc>
                <a:spcPct val="150000"/>
              </a:lnSpc>
              <a:spcBef>
                <a:spcPct val="0"/>
              </a:spcBef>
              <a:spcAft>
                <a:spcPts val="0"/>
              </a:spcAft>
              <a:buFont typeface="Arial"/>
              <a:buChar char="•"/>
              <a:defRPr/>
            </a:pPr>
            <a:r>
              <a:rPr lang="en-ZA" sz="1200" dirty="0">
                <a:solidFill>
                  <a:prstClr val="black"/>
                </a:solidFill>
                <a:latin typeface="Arial" charset="0"/>
                <a:cs typeface="Calibri" charset="0"/>
              </a:rPr>
              <a:t>Transnet was requested to submit a section 54(2)(a) of the Public Financial Management Act (PFMA) as it is required in the establishment of a company.</a:t>
            </a:r>
          </a:p>
          <a:p>
            <a:pPr algn="just" defTabSz="457200" eaLnBrk="1" fontAlgn="auto" hangingPunct="1">
              <a:lnSpc>
                <a:spcPct val="150000"/>
              </a:lnSpc>
              <a:spcBef>
                <a:spcPct val="0"/>
              </a:spcBef>
              <a:spcAft>
                <a:spcPts val="0"/>
              </a:spcAft>
              <a:defRPr/>
            </a:pPr>
            <a:endParaRPr lang="en-ZA" sz="800" dirty="0">
              <a:solidFill>
                <a:prstClr val="black"/>
              </a:solidFill>
              <a:latin typeface="Arial" charset="0"/>
              <a:cs typeface="Calibri" charset="0"/>
            </a:endParaRPr>
          </a:p>
          <a:p>
            <a:pPr marL="285750" indent="-285750" algn="just" defTabSz="457200" eaLnBrk="1" fontAlgn="auto" hangingPunct="1">
              <a:lnSpc>
                <a:spcPct val="150000"/>
              </a:lnSpc>
              <a:spcBef>
                <a:spcPct val="0"/>
              </a:spcBef>
              <a:spcAft>
                <a:spcPts val="0"/>
              </a:spcAft>
              <a:buFont typeface="Arial"/>
              <a:buChar char="•"/>
              <a:defRPr/>
            </a:pPr>
            <a:r>
              <a:rPr lang="en-ZA" sz="1200" dirty="0">
                <a:solidFill>
                  <a:prstClr val="black"/>
                </a:solidFill>
                <a:latin typeface="Arial" charset="0"/>
                <a:cs typeface="Calibri" charset="0"/>
              </a:rPr>
              <a:t>The DPE is in the process of seeking an external legal opinion on how this subsidiary phase of the Ports Act can be implemented in such a way that the Companies Act and the subsidiary financial statements are all aligned;</a:t>
            </a:r>
          </a:p>
          <a:p>
            <a:pPr algn="just" defTabSz="457200" eaLnBrk="1" fontAlgn="auto" hangingPunct="1">
              <a:lnSpc>
                <a:spcPct val="150000"/>
              </a:lnSpc>
              <a:spcBef>
                <a:spcPct val="0"/>
              </a:spcBef>
              <a:spcAft>
                <a:spcPts val="0"/>
              </a:spcAft>
              <a:defRPr/>
            </a:pPr>
            <a:endParaRPr lang="en-ZA" sz="800" dirty="0">
              <a:solidFill>
                <a:prstClr val="black"/>
              </a:solidFill>
              <a:latin typeface="Arial" charset="0"/>
              <a:cs typeface="Calibri" charset="0"/>
            </a:endParaRPr>
          </a:p>
          <a:p>
            <a:pPr marL="285750" indent="-285750" algn="just" defTabSz="457200" eaLnBrk="1" fontAlgn="auto" hangingPunct="1">
              <a:lnSpc>
                <a:spcPct val="150000"/>
              </a:lnSpc>
              <a:spcBef>
                <a:spcPct val="0"/>
              </a:spcBef>
              <a:spcAft>
                <a:spcPts val="0"/>
              </a:spcAft>
              <a:buFont typeface="Arial"/>
              <a:buChar char="•"/>
              <a:defRPr/>
            </a:pPr>
            <a:r>
              <a:rPr lang="en-ZA" sz="1200" dirty="0">
                <a:solidFill>
                  <a:prstClr val="black"/>
                </a:solidFill>
                <a:latin typeface="Arial" charset="0"/>
                <a:cs typeface="Calibri" charset="0"/>
              </a:rPr>
              <a:t>Although the corporatisation process is underway, the implementation thereof should be seamless and not have an adverse impact on the group;</a:t>
            </a:r>
          </a:p>
          <a:p>
            <a:pPr algn="just" defTabSz="457200" eaLnBrk="1" fontAlgn="auto" hangingPunct="1">
              <a:lnSpc>
                <a:spcPct val="150000"/>
              </a:lnSpc>
              <a:spcBef>
                <a:spcPct val="0"/>
              </a:spcBef>
              <a:spcAft>
                <a:spcPts val="0"/>
              </a:spcAft>
              <a:defRPr/>
            </a:pPr>
            <a:endParaRPr lang="en-ZA" sz="800" dirty="0">
              <a:solidFill>
                <a:prstClr val="black"/>
              </a:solidFill>
              <a:latin typeface="Arial" charset="0"/>
              <a:cs typeface="Calibri" charset="0"/>
            </a:endParaRPr>
          </a:p>
          <a:p>
            <a:pPr marL="285750" indent="-285750" algn="just" defTabSz="457200" eaLnBrk="1" fontAlgn="auto" hangingPunct="1">
              <a:lnSpc>
                <a:spcPct val="150000"/>
              </a:lnSpc>
              <a:spcBef>
                <a:spcPct val="0"/>
              </a:spcBef>
              <a:spcAft>
                <a:spcPts val="0"/>
              </a:spcAft>
              <a:buFont typeface="Arial"/>
              <a:buChar char="•"/>
              <a:defRPr/>
            </a:pPr>
            <a:r>
              <a:rPr lang="en-ZA" sz="1200" dirty="0">
                <a:solidFill>
                  <a:prstClr val="black"/>
                </a:solidFill>
                <a:latin typeface="Arial" charset="0"/>
                <a:cs typeface="Calibri" charset="0"/>
              </a:rPr>
              <a:t>The DPE has since advertised a call for nominations to establish the TNPA Board on 13 October 2021 and the Department of Transport is awaiting finalisation of that process as part of oversight on the implementation of the National Ports Act.</a:t>
            </a:r>
            <a:endParaRPr lang="en-US" sz="1200" dirty="0">
              <a:solidFill>
                <a:prstClr val="black"/>
              </a:solidFill>
              <a:latin typeface="Arial" charset="0"/>
              <a:cs typeface="Arial" charset="0"/>
            </a:endParaRPr>
          </a:p>
        </p:txBody>
      </p:sp>
      <p:sp>
        <p:nvSpPr>
          <p:cNvPr id="123907" name="TextBox 3">
            <a:extLst>
              <a:ext uri="{FF2B5EF4-FFF2-40B4-BE49-F238E27FC236}">
                <a16:creationId xmlns:a16="http://schemas.microsoft.com/office/drawing/2014/main" xmlns="" id="{C2F94640-6578-B321-9525-F7E73E123BDF}"/>
              </a:ext>
            </a:extLst>
          </p:cNvPr>
          <p:cNvSpPr txBox="1">
            <a:spLocks noChangeArrowheads="1"/>
          </p:cNvSpPr>
          <p:nvPr/>
        </p:nvSpPr>
        <p:spPr bwMode="auto">
          <a:xfrm>
            <a:off x="7897813" y="6319838"/>
            <a:ext cx="4524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51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71817-4967-DFAC-3012-580A3A48E160}"/>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Maritime Infrastructure and Industry Development</a:t>
            </a:r>
            <a:endParaRPr sz="2400"/>
          </a:p>
        </p:txBody>
      </p:sp>
      <p:sp>
        <p:nvSpPr>
          <p:cNvPr id="3" name="Content Placeholder 2">
            <a:extLst>
              <a:ext uri="{FF2B5EF4-FFF2-40B4-BE49-F238E27FC236}">
                <a16:creationId xmlns:a16="http://schemas.microsoft.com/office/drawing/2014/main" xmlns="" id="{AD76E977-856F-A949-2A1B-B9EB5A7D3AD3}"/>
              </a:ext>
            </a:extLst>
          </p:cNvPr>
          <p:cNvSpPr>
            <a:spLocks noGrp="1"/>
          </p:cNvSpPr>
          <p:nvPr>
            <p:ph sz="half" idx="1"/>
          </p:nvPr>
        </p:nvSpPr>
        <p:spPr>
          <a:xfrm>
            <a:off x="468313" y="935038"/>
            <a:ext cx="8207375" cy="4549775"/>
          </a:xfrm>
        </p:spPr>
        <p:txBody>
          <a:bodyPr rtlCol="0">
            <a:normAutofit fontScale="77500" lnSpcReduction="20000"/>
          </a:bodyPr>
          <a:lstStyle/>
          <a:p>
            <a:pPr algn="just" defTabSz="457200" eaLnBrk="1" fontAlgn="auto" hangingPunct="1">
              <a:lnSpc>
                <a:spcPct val="150000"/>
              </a:lnSpc>
              <a:spcBef>
                <a:spcPct val="0"/>
              </a:spcBef>
              <a:spcAft>
                <a:spcPts val="0"/>
              </a:spcAft>
              <a:defRPr/>
            </a:pPr>
            <a:r>
              <a:rPr lang="en-ZA" sz="2600" b="1" dirty="0">
                <a:solidFill>
                  <a:prstClr val="black"/>
                </a:solidFill>
                <a:latin typeface="Arial" charset="0"/>
                <a:ea typeface="MS PGothic" charset="0"/>
                <a:cs typeface="Arial" charset="0"/>
              </a:rPr>
              <a:t>Operation Phakisa Oceans Economy Three-Foot Plan</a:t>
            </a:r>
          </a:p>
          <a:p>
            <a:pPr algn="just" defTabSz="457200" eaLnBrk="1" fontAlgn="auto" hangingPunct="1">
              <a:lnSpc>
                <a:spcPct val="150000"/>
              </a:lnSpc>
              <a:spcBef>
                <a:spcPct val="0"/>
              </a:spcBef>
              <a:spcAft>
                <a:spcPts val="0"/>
              </a:spcAft>
              <a:defRPr/>
            </a:pPr>
            <a:endParaRPr lang="en-ZA" sz="1000" b="1" dirty="0">
              <a:solidFill>
                <a:prstClr val="black"/>
              </a:solidFill>
              <a:latin typeface="Arial" charset="0"/>
              <a:ea typeface="MS PGothic" charset="0"/>
              <a:cs typeface="Arial" charset="0"/>
            </a:endParaRPr>
          </a:p>
          <a:p>
            <a:pPr marL="342900" indent="-342900" algn="just" defTabSz="457200" eaLnBrk="1" fontAlgn="auto" hangingPunct="1">
              <a:lnSpc>
                <a:spcPct val="150000"/>
              </a:lnSpc>
              <a:spcBef>
                <a:spcPct val="0"/>
              </a:spcBef>
              <a:spcAft>
                <a:spcPts val="0"/>
              </a:spcAft>
              <a:buFont typeface="Arial"/>
              <a:buChar char="•"/>
              <a:defRPr/>
            </a:pPr>
            <a:r>
              <a:rPr lang="en-ZA" sz="2300" dirty="0">
                <a:solidFill>
                  <a:prstClr val="black"/>
                </a:solidFill>
                <a:latin typeface="Arial" charset="0"/>
                <a:ea typeface="MS PGothic" charset="0"/>
                <a:cs typeface="Arial" charset="0"/>
              </a:rPr>
              <a:t>Annual analysis Report on the Boegoebaai Port and Small harbours was developed as targeted.</a:t>
            </a:r>
            <a:endParaRPr lang="en-ZA" sz="2300" dirty="0">
              <a:solidFill>
                <a:prstClr val="black"/>
              </a:solidFill>
              <a:latin typeface="Arial" charset="0"/>
              <a:ea typeface="MS PGothic" charset="0"/>
              <a:cs typeface="+mn-cs"/>
            </a:endParaRPr>
          </a:p>
          <a:p>
            <a:pPr marL="342900" indent="-342900" algn="just" defTabSz="457200" eaLnBrk="1" fontAlgn="auto" hangingPunct="1">
              <a:lnSpc>
                <a:spcPct val="130000"/>
              </a:lnSpc>
              <a:spcBef>
                <a:spcPct val="0"/>
              </a:spcBef>
              <a:spcAft>
                <a:spcPts val="0"/>
              </a:spcAft>
              <a:defRPr/>
            </a:pPr>
            <a:endParaRPr lang="en-US" sz="1100" dirty="0">
              <a:solidFill>
                <a:prstClr val="black"/>
              </a:solidFill>
              <a:latin typeface="Arial" charset="0"/>
              <a:ea typeface="MS PGothic" charset="0"/>
              <a:cs typeface="Arial" charset="0"/>
            </a:endParaRPr>
          </a:p>
          <a:p>
            <a:pPr marL="742950" lvl="1" indent="-285750" algn="just" defTabSz="457200" eaLnBrk="1" fontAlgn="auto" hangingPunct="1">
              <a:lnSpc>
                <a:spcPct val="130000"/>
              </a:lnSpc>
              <a:spcBef>
                <a:spcPct val="0"/>
              </a:spcBef>
              <a:spcAft>
                <a:spcPts val="0"/>
              </a:spcAft>
              <a:buFont typeface="Arial"/>
              <a:buChar char="–"/>
              <a:defRPr/>
            </a:pPr>
            <a:r>
              <a:rPr lang="en-ZA" sz="2100" dirty="0">
                <a:solidFill>
                  <a:prstClr val="black"/>
                </a:solidFill>
                <a:latin typeface="Arial" charset="0"/>
                <a:cs typeface="ＭＳ Ｐゴシック" charset="0"/>
              </a:rPr>
              <a:t>The business case and feasibility studies reports have been completed and conditional approval from National Treasury was secured.</a:t>
            </a:r>
          </a:p>
          <a:p>
            <a:pPr marL="457200" lvl="1" indent="0" algn="just" defTabSz="457200" eaLnBrk="1" fontAlgn="auto" hangingPunct="1">
              <a:lnSpc>
                <a:spcPct val="130000"/>
              </a:lnSpc>
              <a:spcBef>
                <a:spcPct val="0"/>
              </a:spcBef>
              <a:spcAft>
                <a:spcPts val="0"/>
              </a:spcAft>
              <a:buFont typeface="Arial" panose="020B0604020202020204" pitchFamily="34" charset="0"/>
              <a:buNone/>
              <a:defRPr/>
            </a:pPr>
            <a:endParaRPr lang="en-ZA" sz="1100" dirty="0">
              <a:solidFill>
                <a:prstClr val="black"/>
              </a:solidFill>
              <a:latin typeface="Arial" charset="0"/>
              <a:cs typeface="ＭＳ Ｐゴシック" charset="0"/>
            </a:endParaRPr>
          </a:p>
          <a:p>
            <a:pPr marL="742950" lvl="1" indent="-285750" algn="just" defTabSz="457200" eaLnBrk="1" fontAlgn="auto" hangingPunct="1">
              <a:lnSpc>
                <a:spcPct val="130000"/>
              </a:lnSpc>
              <a:spcBef>
                <a:spcPct val="0"/>
              </a:spcBef>
              <a:spcAft>
                <a:spcPts val="0"/>
              </a:spcAft>
              <a:buFont typeface="Arial"/>
              <a:buChar char="–"/>
              <a:defRPr/>
            </a:pPr>
            <a:r>
              <a:rPr lang="en-ZA" sz="2100" dirty="0">
                <a:solidFill>
                  <a:prstClr val="black"/>
                </a:solidFill>
                <a:latin typeface="Arial" charset="0"/>
                <a:cs typeface="ＭＳ Ｐゴシック" charset="0"/>
              </a:rPr>
              <a:t>Treasury approval 1 (TA1) has been obtained with the request to proceed with TA2 A with a form of Request for Qualification QFQ process</a:t>
            </a:r>
            <a:r>
              <a:rPr lang="en-ZA" sz="2200" dirty="0">
                <a:solidFill>
                  <a:prstClr val="black"/>
                </a:solidFill>
                <a:latin typeface="Arial" charset="0"/>
                <a:cs typeface="ＭＳ Ｐゴシック" charset="0"/>
              </a:rPr>
              <a:t>.</a:t>
            </a:r>
          </a:p>
          <a:p>
            <a:pPr marL="742950" lvl="1" indent="-285750" algn="just" defTabSz="457200" eaLnBrk="1" fontAlgn="auto" hangingPunct="1">
              <a:lnSpc>
                <a:spcPct val="130000"/>
              </a:lnSpc>
              <a:spcBef>
                <a:spcPct val="0"/>
              </a:spcBef>
              <a:spcAft>
                <a:spcPts val="0"/>
              </a:spcAft>
              <a:buFont typeface="Arial"/>
              <a:buChar char="–"/>
              <a:defRPr/>
            </a:pPr>
            <a:endParaRPr lang="en-ZA" sz="1100" dirty="0">
              <a:solidFill>
                <a:prstClr val="black"/>
              </a:solidFill>
              <a:latin typeface="Arial" charset="0"/>
              <a:cs typeface="ＭＳ Ｐゴシック" charset="0"/>
            </a:endParaRPr>
          </a:p>
          <a:p>
            <a:pPr marL="0" lvl="1" indent="0" algn="just" defTabSz="457200" eaLnBrk="1" fontAlgn="auto" hangingPunct="1">
              <a:lnSpc>
                <a:spcPct val="130000"/>
              </a:lnSpc>
              <a:spcBef>
                <a:spcPct val="0"/>
              </a:spcBef>
              <a:spcAft>
                <a:spcPts val="0"/>
              </a:spcAft>
              <a:buFont typeface="Arial" panose="020B0604020202020204" pitchFamily="34" charset="0"/>
              <a:buNone/>
              <a:defRPr/>
            </a:pPr>
            <a:r>
              <a:rPr lang="en-ZA" sz="2600" b="1" dirty="0">
                <a:solidFill>
                  <a:prstClr val="black"/>
                </a:solidFill>
                <a:latin typeface="Arial" charset="0"/>
                <a:ea typeface="MS PGothic" charset="0"/>
                <a:cs typeface="Arial" charset="0"/>
              </a:rPr>
              <a:t>Operating Model for a National Shipping Company</a:t>
            </a:r>
            <a:r>
              <a:rPr lang="en-ZA" sz="2600" dirty="0">
                <a:solidFill>
                  <a:prstClr val="black"/>
                </a:solidFill>
                <a:latin typeface="Arial" charset="0"/>
                <a:ea typeface="MS PGothic" charset="0"/>
                <a:cs typeface="Arial" charset="0"/>
              </a:rPr>
              <a:t>: </a:t>
            </a:r>
          </a:p>
          <a:p>
            <a:pPr marL="0" lvl="1" indent="0" algn="just" defTabSz="457200" eaLnBrk="1" fontAlgn="auto" hangingPunct="1">
              <a:lnSpc>
                <a:spcPct val="130000"/>
              </a:lnSpc>
              <a:spcBef>
                <a:spcPct val="0"/>
              </a:spcBef>
              <a:spcAft>
                <a:spcPts val="0"/>
              </a:spcAft>
              <a:buFont typeface="Arial" panose="020B0604020202020204" pitchFamily="34" charset="0"/>
              <a:buNone/>
              <a:defRPr/>
            </a:pPr>
            <a:endParaRPr lang="en-ZA" sz="1000" dirty="0">
              <a:solidFill>
                <a:prstClr val="black"/>
              </a:solidFill>
              <a:latin typeface="Arial" charset="0"/>
              <a:ea typeface="MS PGothic" charset="0"/>
              <a:cs typeface="Arial" charset="0"/>
            </a:endParaRPr>
          </a:p>
          <a:p>
            <a:pPr marL="344488" lvl="1" indent="-344488" algn="just" defTabSz="457200" eaLnBrk="1" fontAlgn="auto" hangingPunct="1">
              <a:lnSpc>
                <a:spcPct val="130000"/>
              </a:lnSpc>
              <a:spcBef>
                <a:spcPct val="0"/>
              </a:spcBef>
              <a:spcAft>
                <a:spcPts val="0"/>
              </a:spcAft>
              <a:defRPr/>
            </a:pPr>
            <a:r>
              <a:rPr lang="en-ZA" sz="2100" dirty="0">
                <a:solidFill>
                  <a:srgbClr val="000000"/>
                </a:solidFill>
                <a:latin typeface="Arial"/>
                <a:ea typeface="Arial"/>
              </a:rPr>
              <a:t>Draft business case for the establishment of a National Shipping Company developed</a:t>
            </a:r>
            <a:endParaRPr lang="en-ZA" sz="2100" dirty="0">
              <a:solidFill>
                <a:prstClr val="black"/>
              </a:solidFill>
              <a:latin typeface="Arial" charset="0"/>
              <a:cs typeface="ＭＳ Ｐゴシック" charset="0"/>
            </a:endParaRPr>
          </a:p>
          <a:p>
            <a:pPr eaLnBrk="1" fontAlgn="auto" hangingPunct="1">
              <a:spcAft>
                <a:spcPts val="0"/>
              </a:spcAft>
              <a:defRPr/>
            </a:pPr>
            <a:endParaRPr lang="en-US" dirty="0">
              <a:ea typeface="+mn-ea"/>
            </a:endParaRPr>
          </a:p>
        </p:txBody>
      </p:sp>
      <p:sp>
        <p:nvSpPr>
          <p:cNvPr id="125955" name="TextBox 3">
            <a:extLst>
              <a:ext uri="{FF2B5EF4-FFF2-40B4-BE49-F238E27FC236}">
                <a16:creationId xmlns:a16="http://schemas.microsoft.com/office/drawing/2014/main" xmlns="" id="{CE705CD6-35F4-05CC-6533-9B2F94166385}"/>
              </a:ext>
            </a:extLst>
          </p:cNvPr>
          <p:cNvSpPr txBox="1">
            <a:spLocks noChangeArrowheads="1"/>
          </p:cNvSpPr>
          <p:nvPr/>
        </p:nvSpPr>
        <p:spPr bwMode="auto">
          <a:xfrm>
            <a:off x="7847013" y="6189663"/>
            <a:ext cx="3429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52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146CD-FBBA-7AC6-F854-25A64A48C4D6}"/>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Maritime Implementation, Monitoring and Evaluation</a:t>
            </a:r>
            <a:endParaRPr sz="2400"/>
          </a:p>
        </p:txBody>
      </p:sp>
      <p:sp>
        <p:nvSpPr>
          <p:cNvPr id="3" name="Content Placeholder 2">
            <a:extLst>
              <a:ext uri="{FF2B5EF4-FFF2-40B4-BE49-F238E27FC236}">
                <a16:creationId xmlns:a16="http://schemas.microsoft.com/office/drawing/2014/main" xmlns="" id="{3932A9AC-A25C-EBEA-F07D-D7CF223B5DFF}"/>
              </a:ext>
            </a:extLst>
          </p:cNvPr>
          <p:cNvSpPr>
            <a:spLocks noGrp="1"/>
          </p:cNvSpPr>
          <p:nvPr>
            <p:ph sz="half" idx="1"/>
          </p:nvPr>
        </p:nvSpPr>
        <p:spPr>
          <a:xfrm>
            <a:off x="468313" y="836613"/>
            <a:ext cx="8207375" cy="4840287"/>
          </a:xfrm>
        </p:spPr>
        <p:txBody>
          <a:bodyPr rtlCol="0"/>
          <a:lstStyle/>
          <a:p>
            <a:pPr algn="just" defTabSz="457200" eaLnBrk="1" fontAlgn="auto" hangingPunct="1">
              <a:lnSpc>
                <a:spcPct val="130000"/>
              </a:lnSpc>
              <a:spcBef>
                <a:spcPct val="0"/>
              </a:spcBef>
              <a:spcAft>
                <a:spcPts val="0"/>
              </a:spcAft>
              <a:defRPr/>
            </a:pPr>
            <a:r>
              <a:rPr lang="en-ZA" sz="1900" b="1" dirty="0">
                <a:solidFill>
                  <a:srgbClr val="000000"/>
                </a:solidFill>
                <a:latin typeface="Arial"/>
                <a:ea typeface="Calibri"/>
                <a:cs typeface="+mn-cs"/>
              </a:rPr>
              <a:t>Maritime Safety Incident Rate</a:t>
            </a:r>
            <a:r>
              <a:rPr lang="en-ZA" sz="1900" dirty="0">
                <a:solidFill>
                  <a:srgbClr val="000000"/>
                </a:solidFill>
                <a:latin typeface="Arial"/>
                <a:ea typeface="Calibri"/>
                <a:cs typeface="+mn-cs"/>
              </a:rPr>
              <a:t>:</a:t>
            </a:r>
          </a:p>
          <a:p>
            <a:pPr algn="just" defTabSz="457200" eaLnBrk="1" fontAlgn="auto" hangingPunct="1">
              <a:lnSpc>
                <a:spcPct val="130000"/>
              </a:lnSpc>
              <a:spcBef>
                <a:spcPct val="0"/>
              </a:spcBef>
              <a:spcAft>
                <a:spcPts val="0"/>
              </a:spcAft>
              <a:defRPr/>
            </a:pPr>
            <a:endParaRPr lang="en-ZA" sz="800" dirty="0">
              <a:solidFill>
                <a:srgbClr val="000000"/>
              </a:solidFill>
              <a:latin typeface="Arial"/>
              <a:ea typeface="Calibri"/>
              <a:cs typeface="+mn-cs"/>
            </a:endParaRPr>
          </a:p>
          <a:p>
            <a:pPr marL="342900" indent="-342900" algn="just" defTabSz="457200" eaLnBrk="1" fontAlgn="auto" hangingPunct="1">
              <a:lnSpc>
                <a:spcPct val="130000"/>
              </a:lnSpc>
              <a:spcBef>
                <a:spcPct val="0"/>
              </a:spcBef>
              <a:spcAft>
                <a:spcPts val="0"/>
              </a:spcAft>
              <a:buFont typeface="Arial"/>
              <a:buChar char="•"/>
              <a:defRPr/>
            </a:pPr>
            <a:r>
              <a:rPr lang="en-ZA" sz="1700" dirty="0">
                <a:solidFill>
                  <a:prstClr val="black"/>
                </a:solidFill>
                <a:ea typeface="Calibri" panose="020F0502020204030204" pitchFamily="34" charset="0"/>
                <a:cs typeface="+mn-cs"/>
              </a:rPr>
              <a:t>108 incidents recorded during 2021. </a:t>
            </a:r>
          </a:p>
          <a:p>
            <a:pPr marL="342900" indent="-342900" algn="just" defTabSz="457200" eaLnBrk="1" fontAlgn="auto" hangingPunct="1">
              <a:lnSpc>
                <a:spcPct val="130000"/>
              </a:lnSpc>
              <a:spcBef>
                <a:spcPct val="0"/>
              </a:spcBef>
              <a:spcAft>
                <a:spcPts val="0"/>
              </a:spcAft>
              <a:buFont typeface="Arial"/>
              <a:buChar char="•"/>
              <a:defRPr/>
            </a:pPr>
            <a:r>
              <a:rPr lang="en-ZA" sz="1700" dirty="0">
                <a:solidFill>
                  <a:prstClr val="black"/>
                </a:solidFill>
                <a:latin typeface="Arial"/>
                <a:ea typeface="Calibri"/>
                <a:cs typeface="+mn-cs"/>
              </a:rPr>
              <a:t>Number of safety incidents has increased as compared to 2020</a:t>
            </a:r>
          </a:p>
          <a:p>
            <a:pPr algn="just" defTabSz="457200" eaLnBrk="1" fontAlgn="auto" hangingPunct="1">
              <a:lnSpc>
                <a:spcPct val="130000"/>
              </a:lnSpc>
              <a:spcBef>
                <a:spcPct val="0"/>
              </a:spcBef>
              <a:spcAft>
                <a:spcPts val="0"/>
              </a:spcAft>
              <a:defRPr/>
            </a:pPr>
            <a:endParaRPr lang="en-ZA" sz="800" dirty="0">
              <a:solidFill>
                <a:prstClr val="black"/>
              </a:solidFill>
              <a:latin typeface="Arial"/>
              <a:ea typeface="Calibri"/>
              <a:cs typeface="+mn-cs"/>
            </a:endParaRPr>
          </a:p>
          <a:p>
            <a:pPr algn="just" defTabSz="457200" eaLnBrk="1" fontAlgn="auto" hangingPunct="1">
              <a:lnSpc>
                <a:spcPct val="130000"/>
              </a:lnSpc>
              <a:spcBef>
                <a:spcPct val="0"/>
              </a:spcBef>
              <a:spcAft>
                <a:spcPts val="0"/>
              </a:spcAft>
              <a:defRPr/>
            </a:pPr>
            <a:r>
              <a:rPr lang="en-ZA" sz="1900" b="1" dirty="0">
                <a:solidFill>
                  <a:srgbClr val="000000"/>
                </a:solidFill>
                <a:latin typeface="Arial"/>
                <a:ea typeface="Calibri"/>
                <a:cs typeface="+mn-cs"/>
              </a:rPr>
              <a:t>Maritime Fatality Rate</a:t>
            </a:r>
            <a:endParaRPr lang="en-ZA" sz="1900" dirty="0">
              <a:solidFill>
                <a:srgbClr val="000000"/>
              </a:solidFill>
              <a:latin typeface="Arial"/>
              <a:ea typeface="Calibri"/>
              <a:cs typeface="+mn-cs"/>
            </a:endParaRPr>
          </a:p>
          <a:p>
            <a:pPr algn="just" defTabSz="457200" eaLnBrk="1" fontAlgn="auto" hangingPunct="1">
              <a:lnSpc>
                <a:spcPct val="130000"/>
              </a:lnSpc>
              <a:spcBef>
                <a:spcPct val="0"/>
              </a:spcBef>
              <a:spcAft>
                <a:spcPts val="0"/>
              </a:spcAft>
              <a:defRPr/>
            </a:pPr>
            <a:endParaRPr lang="en-ZA" sz="800" dirty="0">
              <a:solidFill>
                <a:srgbClr val="000000"/>
              </a:solidFill>
              <a:latin typeface="Arial"/>
              <a:ea typeface="Calibri"/>
              <a:cs typeface="+mn-cs"/>
            </a:endParaRPr>
          </a:p>
          <a:p>
            <a:pPr marL="342900" indent="-342900" algn="just" defTabSz="457200" eaLnBrk="1" fontAlgn="auto" hangingPunct="1">
              <a:lnSpc>
                <a:spcPct val="130000"/>
              </a:lnSpc>
              <a:spcBef>
                <a:spcPct val="0"/>
              </a:spcBef>
              <a:spcAft>
                <a:spcPts val="0"/>
              </a:spcAft>
              <a:buFont typeface="Arial"/>
              <a:buChar char="•"/>
              <a:defRPr/>
            </a:pPr>
            <a:r>
              <a:rPr lang="en-ZA" sz="1700" dirty="0">
                <a:solidFill>
                  <a:prstClr val="black"/>
                </a:solidFill>
                <a:latin typeface="Arial"/>
                <a:ea typeface="Arial"/>
                <a:cs typeface="+mn-cs"/>
              </a:rPr>
              <a:t>An increase of fatality incidents in 2021 as compared to 2020.</a:t>
            </a:r>
          </a:p>
          <a:p>
            <a:pPr marL="342900" indent="-342900" algn="just" defTabSz="457200" eaLnBrk="1" fontAlgn="auto" hangingPunct="1">
              <a:lnSpc>
                <a:spcPct val="130000"/>
              </a:lnSpc>
              <a:spcBef>
                <a:spcPct val="0"/>
              </a:spcBef>
              <a:spcAft>
                <a:spcPts val="0"/>
              </a:spcAft>
              <a:buFont typeface="Arial"/>
              <a:buChar char="•"/>
              <a:defRPr/>
            </a:pPr>
            <a:r>
              <a:rPr lang="en-ZA" sz="1700" dirty="0">
                <a:solidFill>
                  <a:prstClr val="black"/>
                </a:solidFill>
                <a:latin typeface="Arial"/>
                <a:ea typeface="Arial"/>
                <a:cs typeface="+mn-cs"/>
              </a:rPr>
              <a:t>Small Commercial Vessels recorded 6 fatalities due to capsizing of the vessels.</a:t>
            </a:r>
          </a:p>
          <a:p>
            <a:pPr marL="342900" indent="-342900" algn="just" defTabSz="457200" eaLnBrk="1" fontAlgn="auto" hangingPunct="1">
              <a:lnSpc>
                <a:spcPct val="170000"/>
              </a:lnSpc>
              <a:spcBef>
                <a:spcPct val="0"/>
              </a:spcBef>
              <a:spcAft>
                <a:spcPts val="0"/>
              </a:spcAft>
              <a:buFont typeface="Arial"/>
              <a:buChar char="•"/>
              <a:defRPr/>
            </a:pPr>
            <a:endParaRPr lang="en-ZA" sz="2000" dirty="0">
              <a:solidFill>
                <a:prstClr val="black"/>
              </a:solidFill>
              <a:latin typeface="Arial"/>
              <a:ea typeface="Arial"/>
              <a:cs typeface="+mn-cs"/>
            </a:endParaRPr>
          </a:p>
          <a:p>
            <a:pPr eaLnBrk="1" fontAlgn="auto" hangingPunct="1">
              <a:spcAft>
                <a:spcPts val="0"/>
              </a:spcAft>
              <a:defRPr/>
            </a:pPr>
            <a:endParaRPr lang="en-US" dirty="0">
              <a:ea typeface="+mn-ea"/>
            </a:endParaRPr>
          </a:p>
        </p:txBody>
      </p:sp>
      <p:sp>
        <p:nvSpPr>
          <p:cNvPr id="128003" name="TextBox 3">
            <a:extLst>
              <a:ext uri="{FF2B5EF4-FFF2-40B4-BE49-F238E27FC236}">
                <a16:creationId xmlns:a16="http://schemas.microsoft.com/office/drawing/2014/main" xmlns="" id="{8205BAB8-684A-3052-3EAF-EC4DC49EDD21}"/>
              </a:ext>
            </a:extLst>
          </p:cNvPr>
          <p:cNvSpPr txBox="1">
            <a:spLocks noChangeArrowheads="1"/>
          </p:cNvSpPr>
          <p:nvPr/>
        </p:nvSpPr>
        <p:spPr bwMode="auto">
          <a:xfrm>
            <a:off x="7837488" y="6099175"/>
            <a:ext cx="34131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53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1AE06-2883-4FD8-5640-FF025B2F89DE}"/>
              </a:ext>
            </a:extLst>
          </p:cNvPr>
          <p:cNvSpPr>
            <a:spLocks noGrp="1"/>
          </p:cNvSpPr>
          <p:nvPr>
            <p:ph type="title"/>
          </p:nvPr>
        </p:nvSpPr>
        <p:spPr>
          <a:xfrm>
            <a:off x="457200" y="274638"/>
            <a:ext cx="8229600" cy="561975"/>
          </a:xfrm>
        </p:spPr>
        <p:txBody>
          <a:bodyPr>
            <a:noAutofit/>
          </a:bodyPr>
          <a:lstStyle/>
          <a:p>
            <a:pPr fontAlgn="auto">
              <a:spcAft>
                <a:spcPts val="0"/>
              </a:spcAft>
              <a:defRPr/>
            </a:pPr>
            <a:r>
              <a:rPr lang="en-ZA" sz="2400" b="1">
                <a:solidFill>
                  <a:prstClr val="black"/>
                </a:solidFill>
                <a:latin typeface="Arial" charset="0"/>
                <a:ea typeface="MS PGothic" charset="0"/>
                <a:cs typeface="Arial" charset="0"/>
              </a:rPr>
              <a:t>Maritime Implementation, Monitoring and Evaluation</a:t>
            </a:r>
            <a:endParaRPr sz="2400"/>
          </a:p>
        </p:txBody>
      </p:sp>
      <p:sp>
        <p:nvSpPr>
          <p:cNvPr id="3" name="Content Placeholder 2">
            <a:extLst>
              <a:ext uri="{FF2B5EF4-FFF2-40B4-BE49-F238E27FC236}">
                <a16:creationId xmlns:a16="http://schemas.microsoft.com/office/drawing/2014/main" xmlns="" id="{D75AE448-9A12-BBCF-B112-FE0BFDE73F2A}"/>
              </a:ext>
            </a:extLst>
          </p:cNvPr>
          <p:cNvSpPr>
            <a:spLocks noGrp="1"/>
          </p:cNvSpPr>
          <p:nvPr>
            <p:ph sz="half" idx="1"/>
          </p:nvPr>
        </p:nvSpPr>
        <p:spPr>
          <a:xfrm>
            <a:off x="468313" y="836613"/>
            <a:ext cx="8207375" cy="4900612"/>
          </a:xfrm>
        </p:spPr>
        <p:txBody>
          <a:bodyPr rtlCol="0"/>
          <a:lstStyle/>
          <a:p>
            <a:pPr algn="just" defTabSz="457200" eaLnBrk="1" fontAlgn="auto" hangingPunct="1">
              <a:lnSpc>
                <a:spcPct val="170000"/>
              </a:lnSpc>
              <a:spcBef>
                <a:spcPct val="0"/>
              </a:spcBef>
              <a:spcAft>
                <a:spcPts val="0"/>
              </a:spcAft>
              <a:defRPr/>
            </a:pPr>
            <a:r>
              <a:rPr lang="en-ZA" sz="2000" b="1" dirty="0">
                <a:solidFill>
                  <a:prstClr val="black"/>
                </a:solidFill>
                <a:latin typeface="Arial"/>
                <a:ea typeface="Calibri"/>
                <a:cs typeface="+mn-cs"/>
              </a:rPr>
              <a:t>National Maritime Security Strategy</a:t>
            </a:r>
            <a:endParaRPr lang="en-ZA" sz="2000" dirty="0">
              <a:solidFill>
                <a:prstClr val="black"/>
              </a:solidFill>
              <a:latin typeface="Arial"/>
              <a:ea typeface="Calibri"/>
              <a:cs typeface="+mn-cs"/>
            </a:endParaRPr>
          </a:p>
          <a:p>
            <a:pPr algn="just" defTabSz="457200" eaLnBrk="1" fontAlgn="auto" hangingPunct="1">
              <a:lnSpc>
                <a:spcPct val="170000"/>
              </a:lnSpc>
              <a:spcBef>
                <a:spcPct val="0"/>
              </a:spcBef>
              <a:spcAft>
                <a:spcPts val="0"/>
              </a:spcAft>
              <a:defRPr/>
            </a:pPr>
            <a:endParaRPr lang="en-ZA" sz="800" dirty="0">
              <a:solidFill>
                <a:prstClr val="black"/>
              </a:solidFill>
              <a:latin typeface="Arial"/>
              <a:ea typeface="Calibri"/>
              <a:cs typeface="+mn-cs"/>
            </a:endParaRPr>
          </a:p>
          <a:p>
            <a:pPr marL="342900" indent="-342900" algn="just" defTabSz="457200" eaLnBrk="1" fontAlgn="auto" hangingPunct="1">
              <a:lnSpc>
                <a:spcPct val="170000"/>
              </a:lnSpc>
              <a:spcBef>
                <a:spcPct val="0"/>
              </a:spcBef>
              <a:spcAft>
                <a:spcPts val="0"/>
              </a:spcAft>
              <a:buFont typeface="Arial"/>
              <a:buChar char="•"/>
              <a:defRPr/>
            </a:pPr>
            <a:r>
              <a:rPr lang="en-ZA" dirty="0">
                <a:solidFill>
                  <a:prstClr val="black"/>
                </a:solidFill>
                <a:latin typeface="Arial"/>
                <a:ea typeface="Calibri"/>
                <a:cs typeface="+mn-cs"/>
              </a:rPr>
              <a:t>Draft National Maritime Security Strategy developed.</a:t>
            </a:r>
          </a:p>
          <a:p>
            <a:pPr algn="just" defTabSz="457200" eaLnBrk="1" fontAlgn="auto" hangingPunct="1">
              <a:lnSpc>
                <a:spcPct val="170000"/>
              </a:lnSpc>
              <a:spcBef>
                <a:spcPct val="0"/>
              </a:spcBef>
              <a:spcAft>
                <a:spcPts val="0"/>
              </a:spcAft>
              <a:defRPr/>
            </a:pPr>
            <a:endParaRPr lang="en-ZA" sz="900" dirty="0">
              <a:solidFill>
                <a:prstClr val="black"/>
              </a:solidFill>
              <a:latin typeface="Arial"/>
              <a:ea typeface="Calibri"/>
              <a:cs typeface="+mn-cs"/>
            </a:endParaRPr>
          </a:p>
          <a:p>
            <a:pPr algn="just" defTabSz="457200" eaLnBrk="1" fontAlgn="auto" hangingPunct="1">
              <a:lnSpc>
                <a:spcPct val="170000"/>
              </a:lnSpc>
              <a:spcBef>
                <a:spcPct val="0"/>
              </a:spcBef>
              <a:spcAft>
                <a:spcPts val="0"/>
              </a:spcAft>
              <a:defRPr/>
            </a:pPr>
            <a:r>
              <a:rPr lang="en-US" sz="2000" b="1" dirty="0">
                <a:solidFill>
                  <a:prstClr val="black"/>
                </a:solidFill>
                <a:latin typeface="Arial" charset="0"/>
                <a:cs typeface="Arial" charset="0"/>
              </a:rPr>
              <a:t>Maritime Pollution Incidents</a:t>
            </a:r>
            <a:endParaRPr lang="en-US" sz="2000" dirty="0">
              <a:solidFill>
                <a:prstClr val="black"/>
              </a:solidFill>
              <a:latin typeface="Arial" charset="0"/>
              <a:cs typeface="Arial" charset="0"/>
            </a:endParaRPr>
          </a:p>
          <a:p>
            <a:pPr algn="just" defTabSz="457200" eaLnBrk="1" fontAlgn="auto" hangingPunct="1">
              <a:lnSpc>
                <a:spcPct val="170000"/>
              </a:lnSpc>
              <a:spcBef>
                <a:spcPct val="0"/>
              </a:spcBef>
              <a:spcAft>
                <a:spcPts val="0"/>
              </a:spcAft>
              <a:defRPr/>
            </a:pPr>
            <a:endParaRPr lang="en-US" sz="800" dirty="0">
              <a:solidFill>
                <a:prstClr val="black"/>
              </a:solidFill>
              <a:latin typeface="Arial" charset="0"/>
              <a:cs typeface="Arial" charset="0"/>
            </a:endParaRPr>
          </a:p>
          <a:p>
            <a:pPr marL="342900" indent="-342900" algn="just" defTabSz="457200" eaLnBrk="1" fontAlgn="auto" hangingPunct="1">
              <a:lnSpc>
                <a:spcPct val="170000"/>
              </a:lnSpc>
              <a:spcBef>
                <a:spcPct val="0"/>
              </a:spcBef>
              <a:spcAft>
                <a:spcPts val="0"/>
              </a:spcAft>
              <a:buFont typeface="Arial"/>
              <a:buChar char="•"/>
              <a:defRPr/>
            </a:pPr>
            <a:r>
              <a:rPr lang="en-ZA" dirty="0">
                <a:solidFill>
                  <a:prstClr val="black"/>
                </a:solidFill>
                <a:ea typeface="Calibri" panose="020F0502020204030204" pitchFamily="34" charset="0"/>
                <a:cs typeface="+mn-cs"/>
              </a:rPr>
              <a:t>Ports casualties for 2021/22 financial year was 107 - a decrease when compared to the 294 casualties for the 2020/21.</a:t>
            </a:r>
          </a:p>
          <a:p>
            <a:pPr algn="just" defTabSz="457200" eaLnBrk="1" fontAlgn="auto" hangingPunct="1">
              <a:lnSpc>
                <a:spcPct val="170000"/>
              </a:lnSpc>
              <a:spcBef>
                <a:spcPct val="0"/>
              </a:spcBef>
              <a:spcAft>
                <a:spcPts val="0"/>
              </a:spcAft>
              <a:defRPr/>
            </a:pPr>
            <a:endParaRPr lang="en-ZA" sz="800" dirty="0">
              <a:solidFill>
                <a:prstClr val="black"/>
              </a:solidFill>
              <a:ea typeface="Calibri" panose="020F0502020204030204" pitchFamily="34" charset="0"/>
              <a:cs typeface="+mn-cs"/>
            </a:endParaRPr>
          </a:p>
          <a:p>
            <a:pPr marL="342900" indent="-342900" algn="just" defTabSz="457200" eaLnBrk="1" fontAlgn="auto" hangingPunct="1">
              <a:lnSpc>
                <a:spcPct val="170000"/>
              </a:lnSpc>
              <a:spcBef>
                <a:spcPct val="0"/>
              </a:spcBef>
              <a:spcAft>
                <a:spcPts val="0"/>
              </a:spcAft>
              <a:buFont typeface="Arial"/>
              <a:buChar char="•"/>
              <a:defRPr/>
            </a:pPr>
            <a:r>
              <a:rPr lang="en-ZA" dirty="0">
                <a:solidFill>
                  <a:prstClr val="black"/>
                </a:solidFill>
                <a:ea typeface="Calibri" panose="020F0502020204030204" pitchFamily="34" charset="0"/>
                <a:cs typeface="+mn-cs"/>
              </a:rPr>
              <a:t>Recorded decrease was due to improvement in safety life at sea, coastal patrol, compliance with international and national legislation and rapid response from Emergency Towing Vessel (ETV).</a:t>
            </a:r>
            <a:endParaRPr lang="en-US" dirty="0">
              <a:solidFill>
                <a:prstClr val="black"/>
              </a:solidFill>
              <a:latin typeface="Arial" charset="0"/>
              <a:cs typeface="Arial" charset="0"/>
            </a:endParaRPr>
          </a:p>
          <a:p>
            <a:pPr eaLnBrk="1" fontAlgn="auto" hangingPunct="1">
              <a:spcAft>
                <a:spcPts val="0"/>
              </a:spcAft>
              <a:defRPr/>
            </a:pPr>
            <a:endParaRPr lang="en-US" dirty="0">
              <a:ea typeface="+mn-ea"/>
            </a:endParaRPr>
          </a:p>
        </p:txBody>
      </p:sp>
      <p:sp>
        <p:nvSpPr>
          <p:cNvPr id="129027" name="TextBox 3">
            <a:extLst>
              <a:ext uri="{FF2B5EF4-FFF2-40B4-BE49-F238E27FC236}">
                <a16:creationId xmlns:a16="http://schemas.microsoft.com/office/drawing/2014/main" xmlns="" id="{BF3F89A7-9172-FB8D-E742-E5943B32FA08}"/>
              </a:ext>
            </a:extLst>
          </p:cNvPr>
          <p:cNvSpPr txBox="1">
            <a:spLocks noChangeArrowheads="1"/>
          </p:cNvSpPr>
          <p:nvPr/>
        </p:nvSpPr>
        <p:spPr bwMode="auto">
          <a:xfrm>
            <a:off x="7900988" y="6026150"/>
            <a:ext cx="34131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C4233-0590-5F8E-BF0D-65C54C9A3871}"/>
              </a:ext>
            </a:extLst>
          </p:cNvPr>
          <p:cNvSpPr>
            <a:spLocks noGrp="1"/>
          </p:cNvSpPr>
          <p:nvPr>
            <p:ph type="title"/>
          </p:nvPr>
        </p:nvSpPr>
        <p:spPr>
          <a:xfrm>
            <a:off x="323850" y="0"/>
            <a:ext cx="8229600" cy="598488"/>
          </a:xfrm>
        </p:spPr>
        <p:txBody>
          <a:bodyPr>
            <a:noAutofit/>
          </a:bodyPr>
          <a:lstStyle/>
          <a:p>
            <a:pPr fontAlgn="auto">
              <a:spcAft>
                <a:spcPts val="0"/>
              </a:spcAft>
              <a:defRPr/>
            </a:pPr>
            <a:r>
              <a:rPr lang="en-ZA" sz="2800" b="1">
                <a:solidFill>
                  <a:prstClr val="black"/>
                </a:solidFill>
                <a:latin typeface="Arial" panose="020B0604020202020204" pitchFamily="34" charset="0"/>
                <a:ea typeface="Calibri" panose="020F0502020204030204" pitchFamily="34" charset="0"/>
              </a:rPr>
              <a:t> </a:t>
            </a:r>
            <a:r>
              <a:rPr lang="en-ZA" sz="2400" b="1">
                <a:solidFill>
                  <a:prstClr val="black"/>
                </a:solidFill>
                <a:latin typeface="Arial" charset="0"/>
                <a:ea typeface="MS PGothic" charset="0"/>
                <a:cs typeface="Arial" charset="0"/>
              </a:rPr>
              <a:t>Maritime Policy and Legislation</a:t>
            </a:r>
            <a:r>
              <a:rPr sz="2400" b="1">
                <a:solidFill>
                  <a:prstClr val="black"/>
                </a:solidFill>
                <a:latin typeface="Arial" charset="0"/>
                <a:ea typeface="MS PGothic" charset="0"/>
                <a:cs typeface="Arial" charset="0"/>
              </a:rPr>
              <a:t> </a:t>
            </a:r>
            <a:endParaRPr sz="2400"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D41D6A9-7CB6-9FF5-9645-278369158C74}"/>
              </a:ext>
            </a:extLst>
          </p:cNvPr>
          <p:cNvSpPr>
            <a:spLocks noGrp="1"/>
          </p:cNvSpPr>
          <p:nvPr>
            <p:ph sz="half" idx="1"/>
          </p:nvPr>
        </p:nvSpPr>
        <p:spPr>
          <a:xfrm>
            <a:off x="468313" y="1484313"/>
            <a:ext cx="8207375" cy="3529012"/>
          </a:xfrm>
        </p:spPr>
        <p:txBody>
          <a:bodyPr rtlCol="0">
            <a:noAutofit/>
          </a:bodyPr>
          <a:lstStyle/>
          <a:p>
            <a:pPr algn="just" eaLnBrk="1" fontAlgn="auto" hangingPunct="1">
              <a:spcAft>
                <a:spcPts val="0"/>
              </a:spcAft>
              <a:defRPr/>
            </a:pPr>
            <a:endParaRPr lang="en-US" sz="1400" dirty="0">
              <a:ea typeface="+mn-ea"/>
            </a:endParaRPr>
          </a:p>
          <a:p>
            <a:pPr marL="285750" indent="-285750" eaLnBrk="1" fontAlgn="auto" hangingPunct="1">
              <a:lnSpc>
                <a:spcPct val="150000"/>
              </a:lnSpc>
              <a:spcAft>
                <a:spcPts val="0"/>
              </a:spcAft>
              <a:buFont typeface="Arial" panose="020B0604020202020204" pitchFamily="34" charset="0"/>
              <a:buChar char="•"/>
              <a:defRPr/>
            </a:pPr>
            <a:endParaRPr lang="en-ZA" sz="1000" dirty="0">
              <a:ea typeface="+mn-ea"/>
            </a:endParaRPr>
          </a:p>
        </p:txBody>
      </p:sp>
      <p:sp>
        <p:nvSpPr>
          <p:cNvPr id="131075" name="Slide Number Placeholder 8">
            <a:extLst>
              <a:ext uri="{FF2B5EF4-FFF2-40B4-BE49-F238E27FC236}">
                <a16:creationId xmlns:a16="http://schemas.microsoft.com/office/drawing/2014/main" xmlns="" id="{BF9F02E7-C53B-1C51-667D-D4CF5EE09D72}"/>
              </a:ext>
            </a:extLst>
          </p:cNvPr>
          <p:cNvSpPr>
            <a:spLocks noGrp="1"/>
          </p:cNvSpPr>
          <p:nvPr>
            <p:ph type="sldNum" sz="quarter" idx="10"/>
          </p:nvPr>
        </p:nvSpPr>
        <p:spPr bwMode="auto">
          <a:xfrm>
            <a:off x="8350250" y="6361113"/>
            <a:ext cx="404813" cy="171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55</a:t>
            </a:r>
          </a:p>
        </p:txBody>
      </p:sp>
      <p:graphicFrame>
        <p:nvGraphicFramePr>
          <p:cNvPr id="4" name="Table 3">
            <a:extLst>
              <a:ext uri="{FF2B5EF4-FFF2-40B4-BE49-F238E27FC236}">
                <a16:creationId xmlns:a16="http://schemas.microsoft.com/office/drawing/2014/main" xmlns="" id="{AD2AC0E1-A3A7-D1F3-73E1-5B63B1DE4744}"/>
              </a:ext>
            </a:extLst>
          </p:cNvPr>
          <p:cNvGraphicFramePr>
            <a:graphicFrameLocks noGrp="1"/>
          </p:cNvGraphicFramePr>
          <p:nvPr/>
        </p:nvGraphicFramePr>
        <p:xfrm>
          <a:off x="552450" y="598488"/>
          <a:ext cx="8491538" cy="5233987"/>
        </p:xfrm>
        <a:graphic>
          <a:graphicData uri="http://schemas.openxmlformats.org/drawingml/2006/table">
            <a:tbl>
              <a:tblPr/>
              <a:tblGrid>
                <a:gridCol w="412750">
                  <a:extLst>
                    <a:ext uri="{9D8B030D-6E8A-4147-A177-3AD203B41FA5}">
                      <a16:colId xmlns:a16="http://schemas.microsoft.com/office/drawing/2014/main" xmlns="" val="2061735861"/>
                    </a:ext>
                  </a:extLst>
                </a:gridCol>
                <a:gridCol w="1214438">
                  <a:extLst>
                    <a:ext uri="{9D8B030D-6E8A-4147-A177-3AD203B41FA5}">
                      <a16:colId xmlns:a16="http://schemas.microsoft.com/office/drawing/2014/main" xmlns="" val="1445273473"/>
                    </a:ext>
                  </a:extLst>
                </a:gridCol>
                <a:gridCol w="2049462">
                  <a:extLst>
                    <a:ext uri="{9D8B030D-6E8A-4147-A177-3AD203B41FA5}">
                      <a16:colId xmlns:a16="http://schemas.microsoft.com/office/drawing/2014/main" xmlns="" val="1936615483"/>
                    </a:ext>
                  </a:extLst>
                </a:gridCol>
                <a:gridCol w="2101850">
                  <a:extLst>
                    <a:ext uri="{9D8B030D-6E8A-4147-A177-3AD203B41FA5}">
                      <a16:colId xmlns:a16="http://schemas.microsoft.com/office/drawing/2014/main" xmlns="" val="264354713"/>
                    </a:ext>
                  </a:extLst>
                </a:gridCol>
                <a:gridCol w="1365250">
                  <a:extLst>
                    <a:ext uri="{9D8B030D-6E8A-4147-A177-3AD203B41FA5}">
                      <a16:colId xmlns:a16="http://schemas.microsoft.com/office/drawing/2014/main" xmlns="" val="2647078604"/>
                    </a:ext>
                  </a:extLst>
                </a:gridCol>
                <a:gridCol w="1347788">
                  <a:extLst>
                    <a:ext uri="{9D8B030D-6E8A-4147-A177-3AD203B41FA5}">
                      <a16:colId xmlns:a16="http://schemas.microsoft.com/office/drawing/2014/main" xmlns="" val="3420839818"/>
                    </a:ext>
                  </a:extLst>
                </a:gridCol>
              </a:tblGrid>
              <a:tr h="1260475">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txBody>
                  <a:tcPr marL="91447" marR="91447" marT="45949" marB="45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PLANNED ANNUAL TARGET</a:t>
                      </a:r>
                      <a:endParaRPr kumimoji="0" lang="en-ZA" altLang="en-US" sz="1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2021/2022</a:t>
                      </a:r>
                      <a:endParaRPr kumimoji="0" lang="en-ZA" altLang="en-US" sz="1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ACTUAL ACHIEVEMENT</a:t>
                      </a:r>
                      <a:endParaRPr kumimoji="0" lang="en-ZA" altLang="en-US" sz="1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2021/2022</a:t>
                      </a: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REASON FOR DEVIATION</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CORRECTIVE MEASURE</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xmlns="" val="1526215855"/>
                  </a:ext>
                </a:extLst>
              </a:tr>
              <a:tr h="368300">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p>
                  </a:txBody>
                  <a:tcPr marL="91447" marR="91447" marT="45554" marB="455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03996045"/>
                  </a:ext>
                </a:extLst>
              </a:tr>
              <a:tr h="36052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6.2 </a:t>
                      </a:r>
                      <a:endParaRPr kumimoji="0" lang="en-US"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Times New Roman" panose="02020603050405020304" pitchFamily="18" charset="0"/>
                      </a:endParaRP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Merchant Shipping Bill approved by Parliament</a:t>
                      </a:r>
                      <a:endParaRPr kumimoji="0" lang="en-ZA"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 Maritime Merchant Shipping Bill to the ESIEID Cluster </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Ministerial approval not obtained to submit the Merchant Shipping Bill to Cabinet.</a:t>
                      </a: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During the period under review, the State Law Advisor inputs were considered and incorporated into the Bill. </a:t>
                      </a: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Socio-economic impact assessment was also conducted on the Bill.</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Prolonged State Law Adviser processes.  </a:t>
                      </a:r>
                    </a:p>
                    <a:p>
                      <a:pPr marL="0" marR="0" lvl="0" indent="0" algn="l" defTabSz="914400" rtl="0" eaLnBrk="1" fontAlgn="base" latinLnBrk="0" hangingPunct="1">
                        <a:lnSpc>
                          <a:spcPct val="130000"/>
                        </a:lnSpc>
                        <a:spcBef>
                          <a:spcPct val="0"/>
                        </a:spcBef>
                        <a:spcAft>
                          <a:spcPct val="0"/>
                        </a:spcAft>
                        <a:buClrTx/>
                        <a:buSzTx/>
                        <a:buFontTx/>
                        <a:buNone/>
                        <a:tabLst/>
                      </a:pP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Bill not processed through the ESIEID Cluster</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400" b="0"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Bill to be processed for submission to Cabinet after the Cluster process</a:t>
                      </a:r>
                    </a:p>
                  </a:txBody>
                  <a:tcPr marL="68586" marR="6858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661743837"/>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Content Placeholder 2">
            <a:extLst>
              <a:ext uri="{FF2B5EF4-FFF2-40B4-BE49-F238E27FC236}">
                <a16:creationId xmlns:a16="http://schemas.microsoft.com/office/drawing/2014/main" xmlns="" id="{222C815D-2E26-7E97-6D89-42E424280EEA}"/>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PROGRAMME 7: PUBLIC TRANSPORT</a:t>
            </a:r>
            <a:endParaRPr lang="en-ZA" altLang="en-US" sz="3600">
              <a:solidFill>
                <a:srgbClr val="000000"/>
              </a:solidFill>
              <a:ea typeface="ＭＳ Ｐゴシック" panose="020B0600070205080204" pitchFamily="34" charset="-128"/>
            </a:endParaRPr>
          </a:p>
          <a:p>
            <a:pPr algn="just" eaLnBrk="1" hangingPunct="1">
              <a:buFont typeface="Arial" panose="020B0604020202020204" pitchFamily="34" charset="0"/>
              <a:buChar char="•"/>
            </a:pPr>
            <a:endParaRPr lang="en-ZA" altLang="en-US" sz="2000">
              <a:solidFill>
                <a:srgbClr val="000000"/>
              </a:solidFill>
              <a:ea typeface="ＭＳ Ｐゴシック" panose="020B0600070205080204" pitchFamily="34" charset="-128"/>
            </a:endParaRPr>
          </a:p>
        </p:txBody>
      </p:sp>
      <p:sp>
        <p:nvSpPr>
          <p:cNvPr id="133122" name="TextBox 1">
            <a:extLst>
              <a:ext uri="{FF2B5EF4-FFF2-40B4-BE49-F238E27FC236}">
                <a16:creationId xmlns:a16="http://schemas.microsoft.com/office/drawing/2014/main" xmlns="" id="{0B6ACED7-9B50-848B-93A7-7B7C7D4952BC}"/>
              </a:ext>
            </a:extLst>
          </p:cNvPr>
          <p:cNvSpPr txBox="1">
            <a:spLocks noChangeArrowheads="1"/>
          </p:cNvSpPr>
          <p:nvPr/>
        </p:nvSpPr>
        <p:spPr bwMode="auto">
          <a:xfrm>
            <a:off x="6659563" y="585946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rPr>
              <a:t>56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DB0889-232D-8C45-7D70-2C0DC9A9E6E4}"/>
              </a:ext>
            </a:extLst>
          </p:cNvPr>
          <p:cNvSpPr>
            <a:spLocks noGrp="1"/>
          </p:cNvSpPr>
          <p:nvPr>
            <p:ph type="title"/>
          </p:nvPr>
        </p:nvSpPr>
        <p:spPr>
          <a:xfrm>
            <a:off x="457200" y="274638"/>
            <a:ext cx="8229600" cy="754062"/>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Network Development</a:t>
            </a:r>
            <a:endParaRPr sz="2400"/>
          </a:p>
        </p:txBody>
      </p:sp>
      <p:sp>
        <p:nvSpPr>
          <p:cNvPr id="3" name="Content Placeholder 2">
            <a:extLst>
              <a:ext uri="{FF2B5EF4-FFF2-40B4-BE49-F238E27FC236}">
                <a16:creationId xmlns:a16="http://schemas.microsoft.com/office/drawing/2014/main" xmlns="" id="{D84237C9-BB41-A8E1-21E2-5FA3FA8670D1}"/>
              </a:ext>
            </a:extLst>
          </p:cNvPr>
          <p:cNvSpPr>
            <a:spLocks noGrp="1"/>
          </p:cNvSpPr>
          <p:nvPr>
            <p:ph sz="half" idx="1"/>
          </p:nvPr>
        </p:nvSpPr>
        <p:spPr>
          <a:xfrm>
            <a:off x="468313" y="1028700"/>
            <a:ext cx="8207375" cy="4525963"/>
          </a:xfrm>
        </p:spPr>
        <p:txBody>
          <a:bodyPr rtlCol="0"/>
          <a:lstStyle/>
          <a:p>
            <a:pPr algn="just" defTabSz="457200" eaLnBrk="1" fontAlgn="auto" hangingPunct="1">
              <a:lnSpc>
                <a:spcPct val="150000"/>
              </a:lnSpc>
              <a:spcBef>
                <a:spcPts val="0"/>
              </a:spcBef>
              <a:spcAft>
                <a:spcPts val="0"/>
              </a:spcAft>
              <a:defRPr/>
            </a:pPr>
            <a:r>
              <a:rPr lang="en-ZA" sz="2000" b="1" dirty="0">
                <a:solidFill>
                  <a:prstClr val="black"/>
                </a:solidFill>
                <a:latin typeface="Arial"/>
                <a:ea typeface="MS PGothic" charset="0"/>
                <a:cs typeface="Arial"/>
              </a:rPr>
              <a:t>Integrated Single Ticketing System</a:t>
            </a:r>
          </a:p>
          <a:p>
            <a:pPr algn="just" defTabSz="457200" eaLnBrk="1" fontAlgn="auto" hangingPunct="1">
              <a:lnSpc>
                <a:spcPct val="150000"/>
              </a:lnSpc>
              <a:spcBef>
                <a:spcPts val="0"/>
              </a:spcBef>
              <a:spcAft>
                <a:spcPts val="0"/>
              </a:spcAft>
              <a:defRPr/>
            </a:pPr>
            <a:endParaRPr lang="en-ZA" sz="800" b="1" dirty="0">
              <a:solidFill>
                <a:prstClr val="black"/>
              </a:solidFill>
              <a:latin typeface="Arial"/>
              <a:ea typeface="MS PGothic" charset="0"/>
              <a:cs typeface="Arial"/>
            </a:endParaRPr>
          </a:p>
          <a:p>
            <a:pPr marL="342900" indent="-342900" algn="just" defTabSz="457200" eaLnBrk="1" fontAlgn="auto" hangingPunct="1">
              <a:lnSpc>
                <a:spcPct val="150000"/>
              </a:lnSpc>
              <a:spcBef>
                <a:spcPts val="0"/>
              </a:spcBef>
              <a:spcAft>
                <a:spcPts val="0"/>
              </a:spcAft>
              <a:buFont typeface="Arial"/>
              <a:buChar char="•"/>
              <a:defRPr/>
            </a:pPr>
            <a:r>
              <a:rPr lang="en-ZA" sz="2000" dirty="0">
                <a:solidFill>
                  <a:prstClr val="black"/>
                </a:solidFill>
                <a:ea typeface="Calibri" panose="020F0502020204030204" pitchFamily="34" charset="0"/>
                <a:cs typeface="+mn-cs"/>
              </a:rPr>
              <a:t>Initial stages of a pilot phase commenced in Rustenburg and Polokwane whilst the approval of the Commercial Addendum to the MoA is being finalised between the municipalities and SANRAL.</a:t>
            </a:r>
          </a:p>
          <a:p>
            <a:pPr algn="just" defTabSz="457200" eaLnBrk="1" fontAlgn="auto" hangingPunct="1">
              <a:lnSpc>
                <a:spcPct val="150000"/>
              </a:lnSpc>
              <a:spcBef>
                <a:spcPts val="0"/>
              </a:spcBef>
              <a:spcAft>
                <a:spcPts val="0"/>
              </a:spcAft>
              <a:defRPr/>
            </a:pPr>
            <a:endParaRPr lang="en-ZA" sz="800" dirty="0">
              <a:solidFill>
                <a:prstClr val="black"/>
              </a:solidFill>
              <a:ea typeface="Calibri" panose="020F0502020204030204" pitchFamily="34" charset="0"/>
              <a:cs typeface="+mn-cs"/>
            </a:endParaRPr>
          </a:p>
          <a:p>
            <a:pPr marL="742950" lvl="1" indent="-285750" algn="just" defTabSz="457200" eaLnBrk="1" fontAlgn="auto" hangingPunct="1">
              <a:lnSpc>
                <a:spcPct val="150000"/>
              </a:lnSpc>
              <a:spcBef>
                <a:spcPts val="0"/>
              </a:spcBef>
              <a:spcAft>
                <a:spcPts val="0"/>
              </a:spcAft>
              <a:buFont typeface="Arial"/>
              <a:buChar char="–"/>
              <a:defRPr/>
            </a:pPr>
            <a:r>
              <a:rPr lang="en-ZA" sz="1600" dirty="0">
                <a:solidFill>
                  <a:prstClr val="black"/>
                </a:solidFill>
                <a:ea typeface="Calibri" panose="020F0502020204030204" pitchFamily="34" charset="0"/>
                <a:cs typeface="+mn-cs"/>
              </a:rPr>
              <a:t>Waxd Mobile and Naked Scientist are vendors for Rustenburg and Polokwane respectively, as captured in the Transactions report.</a:t>
            </a:r>
            <a:endParaRPr lang="en-ZA" sz="1600" dirty="0">
              <a:solidFill>
                <a:prstClr val="black"/>
              </a:solidFill>
              <a:latin typeface="Arial"/>
              <a:ea typeface="+mn-ea"/>
              <a:cs typeface="Arial"/>
            </a:endParaRPr>
          </a:p>
          <a:p>
            <a:pPr marL="742950" lvl="1" indent="-285750" algn="just" defTabSz="457200" eaLnBrk="1" fontAlgn="auto" hangingPunct="1">
              <a:lnSpc>
                <a:spcPct val="150000"/>
              </a:lnSpc>
              <a:spcBef>
                <a:spcPts val="0"/>
              </a:spcBef>
              <a:spcAft>
                <a:spcPts val="0"/>
              </a:spcAft>
              <a:buFont typeface="Arial"/>
              <a:buChar char="–"/>
              <a:defRPr/>
            </a:pPr>
            <a:endParaRPr lang="en-ZA" sz="2000" dirty="0">
              <a:solidFill>
                <a:prstClr val="black"/>
              </a:solidFill>
              <a:ea typeface="Calibri" panose="020F0502020204030204" pitchFamily="34" charset="0"/>
              <a:cs typeface="+mn-cs"/>
            </a:endParaRPr>
          </a:p>
          <a:p>
            <a:pPr eaLnBrk="1" fontAlgn="auto" hangingPunct="1">
              <a:spcAft>
                <a:spcPts val="0"/>
              </a:spcAft>
              <a:defRPr/>
            </a:pPr>
            <a:endParaRPr lang="en-US" sz="2000" dirty="0">
              <a:ea typeface="+mn-ea"/>
            </a:endParaRPr>
          </a:p>
        </p:txBody>
      </p:sp>
      <p:sp>
        <p:nvSpPr>
          <p:cNvPr id="134147" name="TextBox 5">
            <a:extLst>
              <a:ext uri="{FF2B5EF4-FFF2-40B4-BE49-F238E27FC236}">
                <a16:creationId xmlns:a16="http://schemas.microsoft.com/office/drawing/2014/main" xmlns="" id="{879FD038-2054-2A6F-7D5C-04158479348E}"/>
              </a:ext>
            </a:extLst>
          </p:cNvPr>
          <p:cNvSpPr txBox="1">
            <a:spLocks noChangeArrowheads="1"/>
          </p:cNvSpPr>
          <p:nvPr/>
        </p:nvSpPr>
        <p:spPr bwMode="auto">
          <a:xfrm>
            <a:off x="8069263" y="6229350"/>
            <a:ext cx="34131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57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E3A8EA-4651-900A-79C4-5B0BFCC13DC8}"/>
              </a:ext>
            </a:extLst>
          </p:cNvPr>
          <p:cNvSpPr>
            <a:spLocks noGrp="1"/>
          </p:cNvSpPr>
          <p:nvPr>
            <p:ph type="title"/>
          </p:nvPr>
        </p:nvSpPr>
        <p:spPr>
          <a:xfrm>
            <a:off x="457200" y="80963"/>
            <a:ext cx="8229600" cy="742950"/>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Network Development</a:t>
            </a:r>
            <a:endParaRPr sz="2400"/>
          </a:p>
        </p:txBody>
      </p:sp>
      <p:sp>
        <p:nvSpPr>
          <p:cNvPr id="3" name="Content Placeholder 2">
            <a:extLst>
              <a:ext uri="{FF2B5EF4-FFF2-40B4-BE49-F238E27FC236}">
                <a16:creationId xmlns:a16="http://schemas.microsoft.com/office/drawing/2014/main" xmlns="" id="{8E6E4076-F6D4-F27B-F352-3461EDFFC5DD}"/>
              </a:ext>
            </a:extLst>
          </p:cNvPr>
          <p:cNvSpPr>
            <a:spLocks noGrp="1"/>
          </p:cNvSpPr>
          <p:nvPr>
            <p:ph sz="half" idx="1"/>
          </p:nvPr>
        </p:nvSpPr>
        <p:spPr>
          <a:xfrm>
            <a:off x="468313" y="823913"/>
            <a:ext cx="8207375" cy="5486400"/>
          </a:xfrm>
        </p:spPr>
        <p:txBody>
          <a:bodyPr rtlCol="0">
            <a:noAutofit/>
          </a:bodyPr>
          <a:lstStyle/>
          <a:p>
            <a:pPr algn="just" defTabSz="457200" eaLnBrk="1" fontAlgn="auto" hangingPunct="1">
              <a:lnSpc>
                <a:spcPct val="170000"/>
              </a:lnSpc>
              <a:spcBef>
                <a:spcPts val="0"/>
              </a:spcBef>
              <a:spcAft>
                <a:spcPts val="0"/>
              </a:spcAft>
              <a:defRPr/>
            </a:pPr>
            <a:r>
              <a:rPr lang="en-ZA" sz="2000" b="1" dirty="0">
                <a:solidFill>
                  <a:prstClr val="black"/>
                </a:solidFill>
                <a:latin typeface="Arial"/>
                <a:ea typeface="MS PGothic" charset="0"/>
                <a:cs typeface="Arial"/>
              </a:rPr>
              <a:t>Integrated Public Transport Network (IPTN) Programme: </a:t>
            </a:r>
          </a:p>
          <a:p>
            <a:pPr algn="just" defTabSz="457200" eaLnBrk="1" fontAlgn="auto" hangingPunct="1">
              <a:lnSpc>
                <a:spcPct val="170000"/>
              </a:lnSpc>
              <a:spcBef>
                <a:spcPts val="0"/>
              </a:spcBef>
              <a:spcAft>
                <a:spcPts val="0"/>
              </a:spcAft>
              <a:defRPr/>
            </a:pPr>
            <a:endParaRPr lang="en-ZA" sz="800" b="1" dirty="0">
              <a:solidFill>
                <a:prstClr val="black"/>
              </a:solidFill>
              <a:latin typeface="Arial"/>
              <a:ea typeface="MS PGothic" charset="0"/>
              <a:cs typeface="Arial"/>
            </a:endParaRPr>
          </a:p>
          <a:p>
            <a:pPr marL="342900" indent="-342900" algn="just" defTabSz="457200" eaLnBrk="1" fontAlgn="auto" hangingPunct="1">
              <a:lnSpc>
                <a:spcPct val="170000"/>
              </a:lnSpc>
              <a:spcBef>
                <a:spcPts val="0"/>
              </a:spcBef>
              <a:spcAft>
                <a:spcPts val="0"/>
              </a:spcAft>
              <a:buFont typeface="Arial"/>
              <a:buChar char="•"/>
              <a:defRPr/>
            </a:pPr>
            <a:r>
              <a:rPr lang="en-US" sz="2000" dirty="0">
                <a:solidFill>
                  <a:prstClr val="black"/>
                </a:solidFill>
                <a:latin typeface="Arial"/>
                <a:ea typeface="MS PGothic" charset="0"/>
                <a:cs typeface="Arial"/>
              </a:rPr>
              <a:t>Integrated Public Transport Network Programme monitored in 9 cities operating IPTNs.</a:t>
            </a:r>
          </a:p>
          <a:p>
            <a:pPr algn="just" defTabSz="457200" eaLnBrk="1" fontAlgn="auto" hangingPunct="1">
              <a:lnSpc>
                <a:spcPct val="170000"/>
              </a:lnSpc>
              <a:spcBef>
                <a:spcPts val="0"/>
              </a:spcBef>
              <a:spcAft>
                <a:spcPts val="0"/>
              </a:spcAft>
              <a:defRPr/>
            </a:pPr>
            <a:endParaRPr lang="en-US" sz="800" dirty="0">
              <a:solidFill>
                <a:prstClr val="black"/>
              </a:solidFill>
              <a:latin typeface="Arial"/>
              <a:ea typeface="MS PGothic" charset="0"/>
              <a:cs typeface="Arial"/>
            </a:endParaRPr>
          </a:p>
          <a:p>
            <a:pPr marL="742950" lvl="1" indent="-285750" algn="just" defTabSz="457200" eaLnBrk="1" fontAlgn="auto" hangingPunct="1">
              <a:lnSpc>
                <a:spcPct val="170000"/>
              </a:lnSpc>
              <a:spcBef>
                <a:spcPts val="0"/>
              </a:spcBef>
              <a:spcAft>
                <a:spcPts val="0"/>
              </a:spcAft>
              <a:buFont typeface="Arial"/>
              <a:buChar char="–"/>
              <a:defRPr/>
            </a:pPr>
            <a:r>
              <a:rPr lang="en-ZA" dirty="0">
                <a:solidFill>
                  <a:prstClr val="black"/>
                </a:solidFill>
                <a:latin typeface="Arial"/>
                <a:ea typeface="+mn-ea"/>
                <a:cs typeface="Arial"/>
              </a:rPr>
              <a:t>Seven (7) (Cape Town, George, Ekurhuleni, Johannesburg, Tshwane, and Nelson Mandela Bay and Polokwane) municipalities are operational and working towards expanding current services. </a:t>
            </a:r>
          </a:p>
          <a:p>
            <a:pPr marL="457200" lvl="1" indent="0" algn="just" defTabSz="457200" eaLnBrk="1" fontAlgn="auto" hangingPunct="1">
              <a:lnSpc>
                <a:spcPct val="170000"/>
              </a:lnSpc>
              <a:spcBef>
                <a:spcPts val="0"/>
              </a:spcBef>
              <a:spcAft>
                <a:spcPts val="0"/>
              </a:spcAft>
              <a:buFont typeface="Arial" panose="020B0604020202020204" pitchFamily="34" charset="0"/>
              <a:buNone/>
              <a:defRPr/>
            </a:pPr>
            <a:endParaRPr lang="en-ZA" sz="800" dirty="0">
              <a:solidFill>
                <a:prstClr val="black"/>
              </a:solidFill>
              <a:latin typeface="Arial"/>
              <a:ea typeface="+mn-ea"/>
              <a:cs typeface="Arial"/>
            </a:endParaRPr>
          </a:p>
          <a:p>
            <a:pPr marL="742950" lvl="1" indent="-285750" algn="just" defTabSz="457200" eaLnBrk="1" fontAlgn="auto" hangingPunct="1">
              <a:lnSpc>
                <a:spcPct val="170000"/>
              </a:lnSpc>
              <a:spcBef>
                <a:spcPts val="0"/>
              </a:spcBef>
              <a:spcAft>
                <a:spcPts val="0"/>
              </a:spcAft>
              <a:buFont typeface="Arial"/>
              <a:buChar char="–"/>
              <a:defRPr/>
            </a:pPr>
            <a:r>
              <a:rPr lang="en-ZA" dirty="0">
                <a:solidFill>
                  <a:prstClr val="black"/>
                </a:solidFill>
                <a:latin typeface="Arial"/>
                <a:ea typeface="+mn-ea"/>
                <a:cs typeface="Arial"/>
              </a:rPr>
              <a:t>Three (3) cities (Mangaung, Rustenburg and eThekwini) working towards the launch of new services. </a:t>
            </a:r>
            <a:endParaRPr lang="en-ZA" dirty="0">
              <a:solidFill>
                <a:prstClr val="black"/>
              </a:solidFill>
              <a:latin typeface="Calibri"/>
              <a:ea typeface="MS PGothic" charset="0"/>
              <a:cs typeface="+mn-cs"/>
            </a:endParaRPr>
          </a:p>
          <a:p>
            <a:pPr eaLnBrk="1" fontAlgn="auto" hangingPunct="1">
              <a:spcAft>
                <a:spcPts val="0"/>
              </a:spcAft>
              <a:defRPr/>
            </a:pPr>
            <a:endParaRPr lang="en-US" sz="1400" dirty="0">
              <a:ea typeface="+mn-ea"/>
            </a:endParaRPr>
          </a:p>
        </p:txBody>
      </p:sp>
      <p:sp>
        <p:nvSpPr>
          <p:cNvPr id="136195" name="TextBox 5">
            <a:extLst>
              <a:ext uri="{FF2B5EF4-FFF2-40B4-BE49-F238E27FC236}">
                <a16:creationId xmlns:a16="http://schemas.microsoft.com/office/drawing/2014/main" xmlns="" id="{81810FF8-822C-D98E-9BB5-C41490DFCB3E}"/>
              </a:ext>
            </a:extLst>
          </p:cNvPr>
          <p:cNvSpPr txBox="1">
            <a:spLocks noChangeArrowheads="1"/>
          </p:cNvSpPr>
          <p:nvPr/>
        </p:nvSpPr>
        <p:spPr bwMode="auto">
          <a:xfrm>
            <a:off x="8018463" y="6210300"/>
            <a:ext cx="3413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58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1DDCD-35AF-5024-2DEF-94938D698CCA}"/>
              </a:ext>
            </a:extLst>
          </p:cNvPr>
          <p:cNvSpPr>
            <a:spLocks noGrp="1"/>
          </p:cNvSpPr>
          <p:nvPr>
            <p:ph type="title"/>
          </p:nvPr>
        </p:nvSpPr>
        <p:spPr>
          <a:xfrm>
            <a:off x="457200" y="111125"/>
            <a:ext cx="8229600" cy="420688"/>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Network Development</a:t>
            </a:r>
            <a:endParaRPr sz="2400"/>
          </a:p>
        </p:txBody>
      </p:sp>
      <p:sp>
        <p:nvSpPr>
          <p:cNvPr id="137218" name="Content Placeholder 2">
            <a:extLst>
              <a:ext uri="{FF2B5EF4-FFF2-40B4-BE49-F238E27FC236}">
                <a16:creationId xmlns:a16="http://schemas.microsoft.com/office/drawing/2014/main" xmlns="" id="{F258BA40-D5AC-AE37-94A4-D3A8F2B2F835}"/>
              </a:ext>
            </a:extLst>
          </p:cNvPr>
          <p:cNvSpPr>
            <a:spLocks noGrp="1"/>
          </p:cNvSpPr>
          <p:nvPr>
            <p:ph sz="half" idx="1"/>
          </p:nvPr>
        </p:nvSpPr>
        <p:spPr>
          <a:xfrm>
            <a:off x="477838" y="671513"/>
            <a:ext cx="8208962" cy="5273675"/>
          </a:xfrm>
        </p:spPr>
        <p:txBody>
          <a:bodyPr/>
          <a:lstStyle/>
          <a:p>
            <a:pPr algn="just" defTabSz="457200" eaLnBrk="1" hangingPunct="1">
              <a:lnSpc>
                <a:spcPct val="130000"/>
              </a:lnSpc>
              <a:spcBef>
                <a:spcPct val="0"/>
              </a:spcBef>
            </a:pPr>
            <a:r>
              <a:rPr lang="en-ZA" altLang="en-US" b="1">
                <a:solidFill>
                  <a:srgbClr val="000000"/>
                </a:solidFill>
                <a:ea typeface="ＭＳ Ｐゴシック" panose="020B0600070205080204" pitchFamily="34" charset="-128"/>
              </a:rPr>
              <a:t>Average weekday passenger trips across cities operating IPTNs</a:t>
            </a:r>
          </a:p>
          <a:p>
            <a:pPr algn="just" defTabSz="457200" eaLnBrk="1" hangingPunct="1">
              <a:lnSpc>
                <a:spcPct val="130000"/>
              </a:lnSpc>
              <a:spcBef>
                <a:spcPct val="0"/>
              </a:spcBef>
            </a:pPr>
            <a:endParaRPr lang="en-ZA" altLang="en-US" sz="800" b="1">
              <a:solidFill>
                <a:srgbClr val="000000"/>
              </a:solidFill>
              <a:ea typeface="ＭＳ Ｐゴシック" panose="020B0600070205080204" pitchFamily="34" charset="-128"/>
            </a:endParaRPr>
          </a:p>
          <a:p>
            <a:pPr algn="just" defTabSz="457200" eaLnBrk="1" hangingPunct="1">
              <a:lnSpc>
                <a:spcPct val="13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Database was compiled for all seven (7) operational municipalities (City of Cape Town</a:t>
            </a:r>
            <a:r>
              <a:rPr lang="en-ZA" altLang="en-US" sz="1600">
                <a:solidFill>
                  <a:srgbClr val="000000"/>
                </a:solidFill>
                <a:latin typeface="Calibri" panose="020F0502020204030204" pitchFamily="34" charset="0"/>
                <a:ea typeface="ＭＳ Ｐゴシック" panose="020B0600070205080204" pitchFamily="34" charset="-128"/>
              </a:rPr>
              <a:t>, </a:t>
            </a:r>
            <a:r>
              <a:rPr lang="en-ZA" altLang="en-US" sz="1600">
                <a:solidFill>
                  <a:srgbClr val="000000"/>
                </a:solidFill>
                <a:ea typeface="ＭＳ Ｐゴシック" panose="020B0600070205080204" pitchFamily="34" charset="-128"/>
              </a:rPr>
              <a:t>Johannesburg</a:t>
            </a:r>
            <a:r>
              <a:rPr lang="en-ZA" altLang="en-US" sz="1600">
                <a:solidFill>
                  <a:srgbClr val="000000"/>
                </a:solidFill>
                <a:latin typeface="Calibri" panose="020F0502020204030204" pitchFamily="34" charset="0"/>
                <a:ea typeface="ＭＳ Ｐゴシック" panose="020B0600070205080204" pitchFamily="34" charset="-128"/>
              </a:rPr>
              <a:t>, </a:t>
            </a:r>
            <a:r>
              <a:rPr lang="en-ZA" altLang="en-US" sz="1600">
                <a:solidFill>
                  <a:srgbClr val="000000"/>
                </a:solidFill>
                <a:ea typeface="ＭＳ Ｐゴシック" panose="020B0600070205080204" pitchFamily="34" charset="-128"/>
              </a:rPr>
              <a:t>Tshwane</a:t>
            </a:r>
            <a:r>
              <a:rPr lang="en-ZA" altLang="en-US" sz="1600">
                <a:solidFill>
                  <a:srgbClr val="000000"/>
                </a:solidFill>
                <a:latin typeface="Calibri" panose="020F0502020204030204" pitchFamily="34" charset="0"/>
                <a:ea typeface="ＭＳ Ｐゴシック" panose="020B0600070205080204" pitchFamily="34" charset="-128"/>
              </a:rPr>
              <a:t>, </a:t>
            </a:r>
            <a:r>
              <a:rPr lang="en-ZA" altLang="en-US" sz="1600">
                <a:solidFill>
                  <a:srgbClr val="000000"/>
                </a:solidFill>
                <a:ea typeface="ＭＳ Ｐゴシック" panose="020B0600070205080204" pitchFamily="34" charset="-128"/>
              </a:rPr>
              <a:t>Ekurhuleni</a:t>
            </a:r>
            <a:r>
              <a:rPr lang="en-ZA" altLang="en-US" sz="1600">
                <a:solidFill>
                  <a:srgbClr val="000000"/>
                </a:solidFill>
                <a:latin typeface="Calibri" panose="020F0502020204030204" pitchFamily="34" charset="0"/>
                <a:ea typeface="ＭＳ Ｐゴシック" panose="020B0600070205080204" pitchFamily="34" charset="-128"/>
              </a:rPr>
              <a:t>, </a:t>
            </a:r>
            <a:r>
              <a:rPr lang="en-ZA" altLang="en-US" sz="1600">
                <a:solidFill>
                  <a:srgbClr val="000000"/>
                </a:solidFill>
                <a:ea typeface="ＭＳ Ｐゴシック" panose="020B0600070205080204" pitchFamily="34" charset="-128"/>
              </a:rPr>
              <a:t>Nelson Mandela Bay</a:t>
            </a:r>
            <a:r>
              <a:rPr lang="en-ZA" altLang="en-US" sz="1600">
                <a:solidFill>
                  <a:srgbClr val="000000"/>
                </a:solidFill>
                <a:latin typeface="Calibri" panose="020F0502020204030204" pitchFamily="34" charset="0"/>
                <a:ea typeface="ＭＳ Ｐゴシック" panose="020B0600070205080204" pitchFamily="34" charset="-128"/>
              </a:rPr>
              <a:t>, </a:t>
            </a:r>
            <a:r>
              <a:rPr lang="en-ZA" altLang="en-US" sz="1600">
                <a:solidFill>
                  <a:srgbClr val="000000"/>
                </a:solidFill>
                <a:ea typeface="ＭＳ Ｐゴシック" panose="020B0600070205080204" pitchFamily="34" charset="-128"/>
              </a:rPr>
              <a:t>George</a:t>
            </a:r>
            <a:r>
              <a:rPr lang="en-ZA" altLang="en-US" sz="1600">
                <a:solidFill>
                  <a:srgbClr val="000000"/>
                </a:solidFill>
                <a:latin typeface="Calibri" panose="020F0502020204030204" pitchFamily="34" charset="0"/>
                <a:ea typeface="ＭＳ Ｐゴシック" panose="020B0600070205080204" pitchFamily="34" charset="-128"/>
              </a:rPr>
              <a:t> </a:t>
            </a:r>
            <a:r>
              <a:rPr lang="en-ZA" altLang="en-US" sz="1600">
                <a:solidFill>
                  <a:srgbClr val="000000"/>
                </a:solidFill>
                <a:ea typeface="ＭＳ Ｐゴシック" panose="020B0600070205080204" pitchFamily="34" charset="-128"/>
              </a:rPr>
              <a:t>and</a:t>
            </a:r>
            <a:r>
              <a:rPr lang="en-ZA" altLang="en-US" sz="1600">
                <a:solidFill>
                  <a:srgbClr val="000000"/>
                </a:solidFill>
                <a:latin typeface="Calibri" panose="020F0502020204030204" pitchFamily="34" charset="0"/>
                <a:ea typeface="ＭＳ Ｐゴシック" panose="020B0600070205080204" pitchFamily="34" charset="-128"/>
              </a:rPr>
              <a:t> </a:t>
            </a:r>
            <a:r>
              <a:rPr lang="en-ZA" altLang="en-US" sz="1600">
                <a:solidFill>
                  <a:srgbClr val="000000"/>
                </a:solidFill>
                <a:ea typeface="ＭＳ Ｐゴシック" panose="020B0600070205080204" pitchFamily="34" charset="-128"/>
              </a:rPr>
              <a:t>Polokwane).</a:t>
            </a:r>
          </a:p>
          <a:p>
            <a:pPr algn="just" defTabSz="457200" eaLnBrk="1" hangingPunct="1">
              <a:lnSpc>
                <a:spcPct val="130000"/>
              </a:lnSpc>
              <a:spcBef>
                <a:spcPct val="0"/>
              </a:spcBef>
            </a:pPr>
            <a:endParaRPr lang="en-ZA" altLang="en-US" sz="800">
              <a:solidFill>
                <a:srgbClr val="000000"/>
              </a:solidFill>
              <a:ea typeface="ＭＳ Ｐゴシック" panose="020B0600070205080204" pitchFamily="34" charset="-128"/>
            </a:endParaRPr>
          </a:p>
          <a:p>
            <a:pPr algn="just" defTabSz="457200" eaLnBrk="1" hangingPunct="1">
              <a:lnSpc>
                <a:spcPct val="13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A total of 117 305 average passenger trips was reported.</a:t>
            </a:r>
          </a:p>
          <a:p>
            <a:pPr algn="just" defTabSz="457200" eaLnBrk="1" hangingPunct="1">
              <a:lnSpc>
                <a:spcPct val="130000"/>
              </a:lnSpc>
              <a:spcBef>
                <a:spcPct val="0"/>
              </a:spcBef>
            </a:pPr>
            <a:endParaRPr lang="en-ZA" altLang="en-US" sz="800">
              <a:solidFill>
                <a:srgbClr val="000000"/>
              </a:solidFill>
              <a:ea typeface="ＭＳ Ｐゴシック" panose="020B0600070205080204" pitchFamily="34" charset="-128"/>
            </a:endParaRPr>
          </a:p>
          <a:p>
            <a:pPr algn="just" defTabSz="457200" eaLnBrk="1" hangingPunct="1">
              <a:lnSpc>
                <a:spcPct val="130000"/>
              </a:lnSpc>
              <a:spcBef>
                <a:spcPct val="0"/>
              </a:spcBef>
            </a:pPr>
            <a:r>
              <a:rPr lang="en-ZA" altLang="en-US" b="1">
                <a:solidFill>
                  <a:srgbClr val="000000"/>
                </a:solidFill>
                <a:ea typeface="ＭＳ Ｐゴシック" panose="020B0600070205080204" pitchFamily="34" charset="-128"/>
              </a:rPr>
              <a:t>Revised BRT Specifications and Technical Norms and Standards: </a:t>
            </a:r>
          </a:p>
          <a:p>
            <a:pPr algn="just" defTabSz="457200" eaLnBrk="1" hangingPunct="1">
              <a:lnSpc>
                <a:spcPct val="130000"/>
              </a:lnSpc>
              <a:spcBef>
                <a:spcPct val="0"/>
              </a:spcBef>
            </a:pPr>
            <a:endParaRPr lang="en-ZA" altLang="en-US" sz="800" b="1">
              <a:solidFill>
                <a:srgbClr val="000000"/>
              </a:solidFill>
              <a:ea typeface="ＭＳ Ｐゴシック" panose="020B0600070205080204" pitchFamily="34" charset="-128"/>
            </a:endParaRPr>
          </a:p>
          <a:p>
            <a:pPr algn="just" defTabSz="457200" eaLnBrk="1" hangingPunct="1">
              <a:lnSpc>
                <a:spcPct val="130000"/>
              </a:lnSpc>
              <a:spcBef>
                <a:spcPct val="0"/>
              </a:spcBef>
              <a:buFont typeface="Arial" panose="020B0604020202020204" pitchFamily="34" charset="0"/>
              <a:buChar char="•"/>
            </a:pPr>
            <a:r>
              <a:rPr lang="en-ZA" altLang="en-US" sz="1600">
                <a:solidFill>
                  <a:srgbClr val="000000"/>
                </a:solidFill>
                <a:ea typeface="ＭＳ Ｐゴシック" panose="020B0600070205080204" pitchFamily="34" charset="-128"/>
              </a:rPr>
              <a:t>Stakeholder consultation on revised IPTN specifications and technical norms and standards were conducted with ten (10) IPTNs cities on the 28</a:t>
            </a:r>
            <a:r>
              <a:rPr lang="en-ZA" altLang="en-US" sz="1600" baseline="30000">
                <a:solidFill>
                  <a:srgbClr val="000000"/>
                </a:solidFill>
                <a:ea typeface="ＭＳ Ｐゴシック" panose="020B0600070205080204" pitchFamily="34" charset="-128"/>
              </a:rPr>
              <a:t>th</a:t>
            </a:r>
            <a:r>
              <a:rPr lang="en-ZA" altLang="en-US" sz="1600">
                <a:solidFill>
                  <a:srgbClr val="000000"/>
                </a:solidFill>
                <a:ea typeface="ＭＳ Ｐゴシック" panose="020B0600070205080204" pitchFamily="34" charset="-128"/>
              </a:rPr>
              <a:t> of March 2022.</a:t>
            </a:r>
          </a:p>
          <a:p>
            <a:pPr algn="just" defTabSz="457200" eaLnBrk="1" hangingPunct="1">
              <a:lnSpc>
                <a:spcPct val="150000"/>
              </a:lnSpc>
              <a:spcBef>
                <a:spcPct val="0"/>
              </a:spcBef>
            </a:pPr>
            <a:endParaRPr lang="en-ZA" altLang="en-US" sz="1400">
              <a:solidFill>
                <a:srgbClr val="000000"/>
              </a:solidFill>
              <a:ea typeface="ＭＳ Ｐゴシック" panose="020B0600070205080204" pitchFamily="34" charset="-128"/>
            </a:endParaRPr>
          </a:p>
          <a:p>
            <a:pPr algn="just" defTabSz="457200" eaLnBrk="1" hangingPunct="1">
              <a:lnSpc>
                <a:spcPct val="150000"/>
              </a:lnSpc>
              <a:spcBef>
                <a:spcPct val="0"/>
              </a:spcBef>
            </a:pPr>
            <a:endParaRPr lang="en-ZA" altLang="en-US" sz="1900">
              <a:solidFill>
                <a:srgbClr val="000000"/>
              </a:solidFill>
              <a:ea typeface="ＭＳ Ｐゴシック" panose="020B0600070205080204" pitchFamily="34" charset="-128"/>
            </a:endParaRPr>
          </a:p>
        </p:txBody>
      </p:sp>
      <p:sp>
        <p:nvSpPr>
          <p:cNvPr id="137219" name="TextBox 5">
            <a:extLst>
              <a:ext uri="{FF2B5EF4-FFF2-40B4-BE49-F238E27FC236}">
                <a16:creationId xmlns:a16="http://schemas.microsoft.com/office/drawing/2014/main" xmlns="" id="{DFE338FF-B482-C8FF-2F60-6A3AE17058A9}"/>
              </a:ext>
            </a:extLst>
          </p:cNvPr>
          <p:cNvSpPr txBox="1">
            <a:spLocks noChangeArrowheads="1"/>
          </p:cNvSpPr>
          <p:nvPr/>
        </p:nvSpPr>
        <p:spPr bwMode="auto">
          <a:xfrm>
            <a:off x="7596188" y="6069013"/>
            <a:ext cx="3429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59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E80D3-2385-C902-111C-B34551BB8E12}"/>
              </a:ext>
            </a:extLst>
          </p:cNvPr>
          <p:cNvSpPr>
            <a:spLocks noGrp="1"/>
          </p:cNvSpPr>
          <p:nvPr>
            <p:ph type="title"/>
          </p:nvPr>
        </p:nvSpPr>
        <p:spPr>
          <a:xfrm>
            <a:off x="457200" y="274638"/>
            <a:ext cx="8229600" cy="773112"/>
          </a:xfrm>
        </p:spPr>
        <p:txBody>
          <a:bodyPr>
            <a:noAutofit/>
          </a:bodyPr>
          <a:lstStyle/>
          <a:p>
            <a:pPr fontAlgn="auto">
              <a:spcAft>
                <a:spcPts val="0"/>
              </a:spcAft>
              <a:defRPr/>
            </a:pPr>
            <a:r>
              <a:rPr sz="2900" b="1">
                <a:solidFill>
                  <a:prstClr val="black"/>
                </a:solidFill>
                <a:latin typeface="Arial" charset="0"/>
                <a:ea typeface="MS PGothic" charset="0"/>
                <a:cs typeface="+mj-cs"/>
              </a:rPr>
              <a:t>Comparative Analysis: Quarter </a:t>
            </a:r>
            <a:r>
              <a:rPr sz="2900" b="1">
                <a:solidFill>
                  <a:prstClr val="black">
                    <a:lumMod val="95000"/>
                    <a:lumOff val="5000"/>
                  </a:prstClr>
                </a:solidFill>
                <a:latin typeface="Arial" charset="0"/>
                <a:ea typeface="MS PGothic" charset="0"/>
                <a:cs typeface="+mj-cs"/>
              </a:rPr>
              <a:t>One to Quarter Four</a:t>
            </a:r>
            <a:endParaRPr sz="2800"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B3C45EF1-3172-521E-0827-3A4E42592500}"/>
              </a:ext>
            </a:extLst>
          </p:cNvPr>
          <p:cNvSpPr>
            <a:spLocks noGrp="1"/>
          </p:cNvSpPr>
          <p:nvPr>
            <p:ph sz="half" idx="1"/>
          </p:nvPr>
        </p:nvSpPr>
        <p:spPr>
          <a:xfrm>
            <a:off x="468313" y="1484313"/>
            <a:ext cx="8207375" cy="4392612"/>
          </a:xfrm>
        </p:spPr>
        <p:txBody>
          <a:bodyPr rtlCol="0">
            <a:noAutofit/>
          </a:bodyPr>
          <a:lstStyle/>
          <a:p>
            <a:pPr algn="just" eaLnBrk="1" fontAlgn="auto" hangingPunct="1">
              <a:spcAft>
                <a:spcPts val="0"/>
              </a:spcAft>
              <a:defRPr/>
            </a:pPr>
            <a:endParaRPr lang="en-ZA" sz="1500" dirty="0">
              <a:ea typeface="+mn-ea"/>
            </a:endParaRPr>
          </a:p>
          <a:p>
            <a:pPr algn="just" eaLnBrk="1" fontAlgn="auto" hangingPunct="1">
              <a:spcAft>
                <a:spcPts val="0"/>
              </a:spcAft>
              <a:defRPr/>
            </a:pPr>
            <a:r>
              <a:rPr lang="en-US" sz="1400" dirty="0">
                <a:ea typeface="+mn-ea"/>
              </a:rPr>
              <a:t> </a:t>
            </a:r>
          </a:p>
          <a:p>
            <a:pPr marL="285750" indent="-285750" eaLnBrk="1" fontAlgn="auto" hangingPunct="1">
              <a:lnSpc>
                <a:spcPct val="150000"/>
              </a:lnSpc>
              <a:spcAft>
                <a:spcPts val="0"/>
              </a:spcAft>
              <a:buFont typeface="Arial" panose="020B0604020202020204" pitchFamily="34" charset="0"/>
              <a:buChar char="•"/>
              <a:defRPr/>
            </a:pPr>
            <a:endParaRPr lang="en-ZA" sz="1000" dirty="0">
              <a:ea typeface="+mn-ea"/>
            </a:endParaRPr>
          </a:p>
        </p:txBody>
      </p:sp>
      <p:sp>
        <p:nvSpPr>
          <p:cNvPr id="45059" name="Slide Number Placeholder 8">
            <a:extLst>
              <a:ext uri="{FF2B5EF4-FFF2-40B4-BE49-F238E27FC236}">
                <a16:creationId xmlns:a16="http://schemas.microsoft.com/office/drawing/2014/main" xmlns="" id="{05D2E2D8-04BD-8D10-C0CA-4453D94DDBC6}"/>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6</a:t>
            </a:r>
          </a:p>
        </p:txBody>
      </p:sp>
      <p:graphicFrame>
        <p:nvGraphicFramePr>
          <p:cNvPr id="4" name="Table 3">
            <a:extLst>
              <a:ext uri="{FF2B5EF4-FFF2-40B4-BE49-F238E27FC236}">
                <a16:creationId xmlns:a16="http://schemas.microsoft.com/office/drawing/2014/main" xmlns="" id="{996225E4-C852-4A37-F790-5D601B163B76}"/>
              </a:ext>
            </a:extLst>
          </p:cNvPr>
          <p:cNvGraphicFramePr>
            <a:graphicFrameLocks noGrp="1"/>
          </p:cNvGraphicFramePr>
          <p:nvPr/>
        </p:nvGraphicFramePr>
        <p:xfrm>
          <a:off x="422275" y="1171575"/>
          <a:ext cx="8453438" cy="4964111"/>
        </p:xfrm>
        <a:graphic>
          <a:graphicData uri="http://schemas.openxmlformats.org/drawingml/2006/table">
            <a:tbl>
              <a:tblPr firstRow="1" bandRow="1">
                <a:tableStyleId>{93296810-A885-4BE3-A3E7-6D5BEEA58F35}</a:tableStyleId>
              </a:tblPr>
              <a:tblGrid>
                <a:gridCol w="2033960">
                  <a:extLst>
                    <a:ext uri="{9D8B030D-6E8A-4147-A177-3AD203B41FA5}">
                      <a16:colId xmlns:a16="http://schemas.microsoft.com/office/drawing/2014/main" xmlns="" val="20000"/>
                    </a:ext>
                  </a:extLst>
                </a:gridCol>
                <a:gridCol w="1618825">
                  <a:extLst>
                    <a:ext uri="{9D8B030D-6E8A-4147-A177-3AD203B41FA5}">
                      <a16:colId xmlns:a16="http://schemas.microsoft.com/office/drawing/2014/main" xmlns="" val="20001"/>
                    </a:ext>
                  </a:extLst>
                </a:gridCol>
                <a:gridCol w="1632780">
                  <a:extLst>
                    <a:ext uri="{9D8B030D-6E8A-4147-A177-3AD203B41FA5}">
                      <a16:colId xmlns:a16="http://schemas.microsoft.com/office/drawing/2014/main" xmlns="" val="20002"/>
                    </a:ext>
                  </a:extLst>
                </a:gridCol>
                <a:gridCol w="1570313">
                  <a:extLst>
                    <a:ext uri="{9D8B030D-6E8A-4147-A177-3AD203B41FA5}">
                      <a16:colId xmlns:a16="http://schemas.microsoft.com/office/drawing/2014/main" xmlns="" val="20003"/>
                    </a:ext>
                  </a:extLst>
                </a:gridCol>
                <a:gridCol w="1597560">
                  <a:extLst>
                    <a:ext uri="{9D8B030D-6E8A-4147-A177-3AD203B41FA5}">
                      <a16:colId xmlns:a16="http://schemas.microsoft.com/office/drawing/2014/main" xmlns="" val="20004"/>
                    </a:ext>
                  </a:extLst>
                </a:gridCol>
              </a:tblGrid>
              <a:tr h="984762">
                <a:tc>
                  <a:txBody>
                    <a:bodyPr/>
                    <a:lstStyle/>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PROGRAMME</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NUMBER OF TARGETS ACHIEVED</a:t>
                      </a:r>
                    </a:p>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Q1</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NUMBER OF TARGETS ACHIEVED</a:t>
                      </a:r>
                    </a:p>
                    <a:p>
                      <a:pPr marL="0" marR="0" lvl="0" indent="0" algn="ctr"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Q2</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30000"/>
                        </a:lnSpc>
                        <a:spcBef>
                          <a:spcPts val="0"/>
                        </a:spcBef>
                        <a:spcAft>
                          <a:spcPts val="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NUMBER OF TARGETS ACHIEVED</a:t>
                      </a:r>
                    </a:p>
                    <a:p>
                      <a:pPr marL="0" marR="0" lvl="0" indent="0" algn="ctr" defTabSz="457200" rtl="0" eaLnBrk="1" fontAlgn="base" latinLnBrk="0" hangingPunct="1">
                        <a:lnSpc>
                          <a:spcPct val="130000"/>
                        </a:lnSpc>
                        <a:spcBef>
                          <a:spcPts val="0"/>
                        </a:spcBef>
                        <a:spcAft>
                          <a:spcPts val="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Q3</a:t>
                      </a: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3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charset="0"/>
                          <a:cs typeface="Arial" panose="020B0604020202020204" pitchFamily="34" charset="0"/>
                        </a:rPr>
                        <a:t>NUMBER OF TARGETS ACHIEVED</a:t>
                      </a:r>
                    </a:p>
                    <a:p>
                      <a:pPr marL="0" marR="0" lvl="0" indent="0" algn="ctr" defTabSz="457200" rtl="0" eaLnBrk="1" fontAlgn="base" latinLnBrk="0" hangingPunct="1">
                        <a:lnSpc>
                          <a:spcPct val="13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charset="0"/>
                          <a:cs typeface="Arial" panose="020B0604020202020204" pitchFamily="34" charset="0"/>
                        </a:rPr>
                        <a:t>Q4 </a:t>
                      </a: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2381">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ADMINISTRATION (ODG, COO, CFO)</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90" marR="685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30000"/>
                        </a:lnSpc>
                        <a:spcBef>
                          <a:spcPts val="0"/>
                        </a:spcBef>
                        <a:spcAft>
                          <a:spcPts val="0"/>
                        </a:spcAft>
                      </a:pPr>
                      <a:r>
                        <a:rPr lang="en-ZA" sz="1200" kern="1200" dirty="0">
                          <a:solidFill>
                            <a:srgbClr val="008000"/>
                          </a:solidFill>
                          <a:effectLst/>
                          <a:latin typeface="Arial"/>
                          <a:ea typeface="Times New Roman" panose="02020603050405020304" pitchFamily="18" charset="0"/>
                          <a:cs typeface="+mn-cs"/>
                        </a:rPr>
                        <a:t>2 (67%)</a:t>
                      </a:r>
                      <a:endParaRPr lang="en-US" sz="1200" kern="1200" dirty="0">
                        <a:solidFill>
                          <a:srgbClr val="008000"/>
                        </a:solidFill>
                        <a:effectLst/>
                        <a:latin typeface="Arial"/>
                        <a:cs typeface="+mn-cs"/>
                      </a:endParaRPr>
                    </a:p>
                  </a:txBody>
                  <a:tcPr marL="57754" marR="57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30000"/>
                        </a:lnSpc>
                        <a:spcBef>
                          <a:spcPts val="0"/>
                        </a:spcBef>
                        <a:spcAft>
                          <a:spcPts val="0"/>
                        </a:spcAft>
                      </a:pPr>
                      <a:r>
                        <a:rPr lang="en-ZA" sz="1200" kern="1200" dirty="0">
                          <a:solidFill>
                            <a:srgbClr val="008000"/>
                          </a:solidFill>
                          <a:effectLst/>
                          <a:latin typeface="Arial"/>
                          <a:ea typeface="Times New Roman" panose="02020603050405020304" pitchFamily="18" charset="0"/>
                          <a:cs typeface="+mn-cs"/>
                        </a:rPr>
                        <a:t>17 (100%)</a:t>
                      </a:r>
                      <a:endParaRPr lang="en-US" sz="1200" kern="1200" dirty="0">
                        <a:solidFill>
                          <a:srgbClr val="008000"/>
                        </a:solidFill>
                        <a:effectLst/>
                        <a:latin typeface="Arial"/>
                        <a:cs typeface="+mn-cs"/>
                      </a:endParaRPr>
                    </a:p>
                  </a:txBody>
                  <a:tcPr marL="57754" marR="57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ZA" sz="1200" kern="1200" dirty="0">
                          <a:solidFill>
                            <a:srgbClr val="008000"/>
                          </a:solidFill>
                          <a:effectLst/>
                          <a:latin typeface="Arial"/>
                          <a:ea typeface="Times New Roman" panose="02020603050405020304" pitchFamily="18" charset="0"/>
                          <a:cs typeface="+mn-cs"/>
                        </a:rPr>
                        <a:t>6 (100%)</a:t>
                      </a:r>
                      <a:endParaRPr lang="en-US" sz="1200" kern="1200" dirty="0">
                        <a:solidFill>
                          <a:srgbClr val="008000"/>
                        </a:solidFill>
                        <a:effectLst/>
                        <a:latin typeface="Arial"/>
                        <a:cs typeface="+mn-cs"/>
                      </a:endParaRPr>
                    </a:p>
                  </a:txBody>
                  <a:tcPr marL="57754" marR="57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ZA" sz="1200" kern="1200" dirty="0">
                          <a:solidFill>
                            <a:srgbClr val="008000"/>
                          </a:solidFill>
                          <a:effectLst/>
                          <a:latin typeface="Arial"/>
                          <a:ea typeface="Times New Roman" panose="02020603050405020304" pitchFamily="18" charset="0"/>
                          <a:cs typeface="+mn-cs"/>
                        </a:rPr>
                        <a:t>16 (100%)</a:t>
                      </a:r>
                      <a:endParaRPr lang="en-US" sz="1200" kern="1200" dirty="0">
                        <a:solidFill>
                          <a:srgbClr val="008000"/>
                        </a:solidFill>
                        <a:effectLst/>
                        <a:latin typeface="Arial"/>
                        <a:cs typeface="+mn-cs"/>
                      </a:endParaRPr>
                    </a:p>
                  </a:txBody>
                  <a:tcPr marL="57754" marR="57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38571">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2"/>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INTEGRATED TRANSPORT PLANNING</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90" marR="685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FF0000"/>
                          </a:solidFill>
                          <a:effectLst/>
                          <a:latin typeface="Arial" panose="020B0604020202020204" pitchFamily="34" charset="0"/>
                        </a:rPr>
                        <a:t>2</a:t>
                      </a:r>
                      <a:r>
                        <a:rPr lang="en-ZA" sz="1200" baseline="0" dirty="0">
                          <a:solidFill>
                            <a:srgbClr val="FF0000"/>
                          </a:solidFill>
                          <a:effectLst/>
                          <a:latin typeface="Arial" panose="020B0604020202020204" pitchFamily="34" charset="0"/>
                        </a:rPr>
                        <a:t> (40%)</a:t>
                      </a:r>
                      <a:endParaRPr lang="en-US" sz="1200" dirty="0">
                        <a:solidFill>
                          <a:srgbClr val="FF0000"/>
                        </a:solidFill>
                        <a:effectLst/>
                        <a:latin typeface="Calibri" panose="020F0502020204030204" pitchFamily="34" charset="0"/>
                      </a:endParaRPr>
                    </a:p>
                  </a:txBody>
                  <a:tcPr marL="57754" marR="57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30000"/>
                        </a:lnSpc>
                        <a:spcBef>
                          <a:spcPts val="0"/>
                        </a:spcBef>
                        <a:spcAft>
                          <a:spcPts val="0"/>
                        </a:spcAft>
                      </a:pPr>
                      <a:r>
                        <a:rPr lang="en-ZA" sz="1200" kern="1200" dirty="0">
                          <a:solidFill>
                            <a:srgbClr val="008000"/>
                          </a:solidFill>
                          <a:effectLst/>
                          <a:latin typeface="Arial"/>
                          <a:ea typeface="Times New Roman" panose="02020603050405020304" pitchFamily="18" charset="0"/>
                          <a:cs typeface="+mn-cs"/>
                        </a:rPr>
                        <a:t>6 (83%)</a:t>
                      </a:r>
                      <a:endParaRPr lang="en-US" sz="1200" kern="1200" dirty="0">
                        <a:solidFill>
                          <a:srgbClr val="008000"/>
                        </a:solidFill>
                        <a:effectLst/>
                        <a:latin typeface="Arial"/>
                        <a:cs typeface="+mn-cs"/>
                      </a:endParaRPr>
                    </a:p>
                  </a:txBody>
                  <a:tcPr marL="57754" marR="57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30000"/>
                        </a:lnSpc>
                        <a:spcBef>
                          <a:spcPts val="0"/>
                        </a:spcBef>
                        <a:spcAft>
                          <a:spcPts val="0"/>
                        </a:spcAft>
                      </a:pPr>
                      <a:r>
                        <a:rPr lang="en-ZA" sz="1200" kern="1200" dirty="0">
                          <a:solidFill>
                            <a:srgbClr val="008000"/>
                          </a:solidFill>
                          <a:effectLst/>
                          <a:latin typeface="Arial"/>
                          <a:ea typeface="Times New Roman" panose="02020603050405020304" pitchFamily="18" charset="0"/>
                          <a:cs typeface="+mn-cs"/>
                        </a:rPr>
                        <a:t>5 (80%)</a:t>
                      </a:r>
                      <a:endParaRPr lang="en-US" sz="1200" kern="1200" dirty="0">
                        <a:solidFill>
                          <a:srgbClr val="008000"/>
                        </a:solidFill>
                        <a:effectLst/>
                        <a:latin typeface="Arial"/>
                        <a:cs typeface="+mn-cs"/>
                      </a:endParaRPr>
                    </a:p>
                  </a:txBody>
                  <a:tcPr marL="57754" marR="57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30000"/>
                        </a:lnSpc>
                        <a:spcBef>
                          <a:spcPts val="0"/>
                        </a:spcBef>
                        <a:spcAft>
                          <a:spcPts val="0"/>
                        </a:spcAft>
                      </a:pPr>
                      <a:r>
                        <a:rPr lang="en-ZA" sz="1200" kern="1200" dirty="0">
                          <a:solidFill>
                            <a:srgbClr val="008000"/>
                          </a:solidFill>
                          <a:effectLst/>
                          <a:latin typeface="Arial"/>
                          <a:cs typeface="+mn-cs"/>
                        </a:rPr>
                        <a:t>5 (83%)</a:t>
                      </a:r>
                      <a:endParaRPr lang="en-US" sz="1200" kern="1200" dirty="0">
                        <a:solidFill>
                          <a:srgbClr val="008000"/>
                        </a:solidFill>
                        <a:effectLst/>
                        <a:latin typeface="Arial"/>
                        <a:cs typeface="+mn-cs"/>
                      </a:endParaRPr>
                    </a:p>
                  </a:txBody>
                  <a:tcPr marL="57754" marR="577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63224">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3"/>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RAIL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90" marR="685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pitchFamily="34" charset="0"/>
                          <a:cs typeface="Arial" pitchFamily="34" charset="0"/>
                        </a:rPr>
                        <a:t>2 (67%)</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a:ea typeface="Times New Roman"/>
                        </a:rPr>
                        <a:t>3 (100%)</a:t>
                      </a:r>
                      <a:endParaRPr lang="en-US" sz="1200" dirty="0">
                        <a:solidFill>
                          <a:srgbClr val="008000"/>
                        </a:solidFill>
                        <a:effectLst/>
                        <a:latin typeface="Calibri"/>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2 (67%)</a:t>
                      </a:r>
                      <a:endParaRPr lang="en-ZA" sz="1200" b="0" dirty="0">
                        <a:solidFill>
                          <a:srgbClr val="008000"/>
                        </a:solidFill>
                        <a:effectLst/>
                        <a:latin typeface="Calibri" panose="020F0502020204030204"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2 (67%)</a:t>
                      </a:r>
                      <a:endParaRPr lang="en-ZA" sz="1200" b="0" dirty="0">
                        <a:solidFill>
                          <a:srgbClr val="008000"/>
                        </a:solidFill>
                        <a:effectLst/>
                        <a:latin typeface="Calibri" panose="020F0502020204030204" pitchFamily="34"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63224">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4"/>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ROAD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90" marR="685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pitchFamily="34" charset="0"/>
                          <a:cs typeface="Arial" pitchFamily="34" charset="0"/>
                        </a:rPr>
                        <a:t>4 (67%)</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a:ea typeface="Times New Roman"/>
                        </a:rPr>
                        <a:t>5 (63%)</a:t>
                      </a:r>
                      <a:endParaRPr lang="en-US" sz="1200" dirty="0">
                        <a:solidFill>
                          <a:srgbClr val="008000"/>
                        </a:solidFill>
                        <a:effectLst/>
                        <a:latin typeface="Calibri"/>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4 (67%)</a:t>
                      </a:r>
                      <a:endParaRPr lang="en-ZA" sz="1200" b="0" dirty="0">
                        <a:solidFill>
                          <a:srgbClr val="008000"/>
                        </a:solidFill>
                        <a:effectLst/>
                        <a:latin typeface="Calibri" panose="020F0502020204030204"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6 (100%)</a:t>
                      </a:r>
                      <a:endParaRPr lang="en-ZA" sz="1200" b="0" dirty="0">
                        <a:solidFill>
                          <a:srgbClr val="008000"/>
                        </a:solidFill>
                        <a:effectLst/>
                        <a:latin typeface="Calibri" panose="020F0502020204030204" pitchFamily="34"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63224">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5"/>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CIVIL AVIATION</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90" marR="685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pitchFamily="34" charset="0"/>
                          <a:cs typeface="Arial" pitchFamily="34" charset="0"/>
                        </a:rPr>
                        <a:t>2 (100%)</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a:ea typeface="Times New Roman"/>
                        </a:rPr>
                        <a:t>3 (75%)</a:t>
                      </a:r>
                      <a:endParaRPr lang="en-US" sz="1200" dirty="0">
                        <a:solidFill>
                          <a:srgbClr val="008000"/>
                        </a:solidFill>
                        <a:effectLst/>
                        <a:latin typeface="Calibri"/>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1 (100%)</a:t>
                      </a:r>
                      <a:endParaRPr lang="en-ZA" sz="1200" b="0" dirty="0">
                        <a:solidFill>
                          <a:srgbClr val="008000"/>
                        </a:solidFill>
                        <a:effectLst/>
                        <a:latin typeface="Calibri" panose="020F0502020204030204"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2 (100%)</a:t>
                      </a:r>
                      <a:endParaRPr lang="en-ZA" sz="1200" b="0" dirty="0">
                        <a:solidFill>
                          <a:srgbClr val="008000"/>
                        </a:solidFill>
                        <a:effectLst/>
                        <a:latin typeface="Calibri" panose="020F0502020204030204" pitchFamily="34"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92381">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6"/>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MARITIME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90" marR="685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pitchFamily="34" charset="0"/>
                          <a:cs typeface="Arial" pitchFamily="34" charset="0"/>
                        </a:rPr>
                        <a:t>4 (80%)</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a:ea typeface="Times New Roman"/>
                        </a:rPr>
                        <a:t>5 (83%)</a:t>
                      </a:r>
                      <a:endParaRPr lang="en-US" sz="1200" dirty="0">
                        <a:solidFill>
                          <a:srgbClr val="008000"/>
                        </a:solidFill>
                        <a:effectLst/>
                        <a:latin typeface="Calibri"/>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4 (67%)</a:t>
                      </a:r>
                      <a:endParaRPr lang="en-ZA" sz="1200" b="0" dirty="0">
                        <a:solidFill>
                          <a:srgbClr val="008000"/>
                        </a:solidFill>
                        <a:effectLst/>
                        <a:latin typeface="Calibri" panose="020F0502020204030204"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8</a:t>
                      </a:r>
                      <a:r>
                        <a:rPr lang="en-ZA" sz="1200" b="0" baseline="0" dirty="0">
                          <a:solidFill>
                            <a:srgbClr val="008000"/>
                          </a:solidFill>
                          <a:effectLst/>
                          <a:latin typeface="Arial" panose="020B0604020202020204" pitchFamily="34" charset="0"/>
                          <a:ea typeface="Times New Roman" panose="02020603050405020304" pitchFamily="18" charset="0"/>
                        </a:rPr>
                        <a:t> </a:t>
                      </a:r>
                      <a:r>
                        <a:rPr lang="en-ZA" sz="1200" b="0" dirty="0">
                          <a:solidFill>
                            <a:srgbClr val="008000"/>
                          </a:solidFill>
                          <a:effectLst/>
                          <a:latin typeface="Arial" panose="020B0604020202020204" pitchFamily="34" charset="0"/>
                          <a:ea typeface="Times New Roman" panose="02020603050405020304" pitchFamily="18" charset="0"/>
                        </a:rPr>
                        <a:t>(89%)</a:t>
                      </a:r>
                      <a:endParaRPr lang="en-ZA" sz="1200" b="0" dirty="0">
                        <a:solidFill>
                          <a:srgbClr val="008000"/>
                        </a:solidFill>
                        <a:effectLst/>
                        <a:latin typeface="Calibri" panose="020F0502020204030204" pitchFamily="34"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80743">
                <a:tc>
                  <a:txBody>
                    <a:bodyPr/>
                    <a:lstStyle/>
                    <a:p>
                      <a:pPr marL="228600" marR="0" lvl="0" indent="-228600" algn="l" defTabSz="457200" rtl="0" eaLnBrk="1" fontAlgn="base" latinLnBrk="0" hangingPunct="1">
                        <a:lnSpc>
                          <a:spcPct val="130000"/>
                        </a:lnSpc>
                        <a:spcBef>
                          <a:spcPts val="0"/>
                        </a:spcBef>
                        <a:spcAft>
                          <a:spcPts val="0"/>
                        </a:spcAft>
                        <a:buClrTx/>
                        <a:buSzTx/>
                        <a:buFont typeface="+mj-lt"/>
                        <a:buAutoNum type="arabicPeriod" startAt="7"/>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PUBLIC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90" marR="685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pitchFamily="34" charset="0"/>
                          <a:cs typeface="Arial" pitchFamily="34" charset="0"/>
                        </a:rPr>
                        <a:t>10 (91%)</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dirty="0">
                          <a:solidFill>
                            <a:srgbClr val="008000"/>
                          </a:solidFill>
                          <a:effectLst/>
                          <a:latin typeface="Arial"/>
                          <a:ea typeface="Times New Roman"/>
                        </a:rPr>
                        <a:t>11 (100%)</a:t>
                      </a:r>
                      <a:endParaRPr lang="en-US" sz="1200" dirty="0">
                        <a:solidFill>
                          <a:srgbClr val="008000"/>
                        </a:solidFill>
                        <a:effectLst/>
                        <a:latin typeface="Calibri"/>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10 (100%)</a:t>
                      </a:r>
                      <a:endParaRPr lang="en-ZA" sz="1200" b="0" dirty="0">
                        <a:solidFill>
                          <a:srgbClr val="008000"/>
                        </a:solidFill>
                        <a:effectLst/>
                        <a:latin typeface="Calibri" panose="020F0502020204030204"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Bef>
                          <a:spcPts val="0"/>
                        </a:spcBef>
                        <a:spcAft>
                          <a:spcPts val="0"/>
                        </a:spcAft>
                      </a:pPr>
                      <a:r>
                        <a:rPr lang="en-ZA" sz="1200" b="0" dirty="0">
                          <a:solidFill>
                            <a:srgbClr val="008000"/>
                          </a:solidFill>
                          <a:effectLst/>
                          <a:latin typeface="Arial" panose="020B0604020202020204" pitchFamily="34" charset="0"/>
                          <a:ea typeface="Times New Roman" panose="02020603050405020304" pitchFamily="18" charset="0"/>
                        </a:rPr>
                        <a:t>14 (100%)</a:t>
                      </a:r>
                      <a:endParaRPr lang="en-ZA" sz="1200" b="0" dirty="0">
                        <a:solidFill>
                          <a:srgbClr val="008000"/>
                        </a:solidFill>
                        <a:effectLst/>
                        <a:latin typeface="Calibri" panose="020F0502020204030204" pitchFamily="34"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85601">
                <a:tc>
                  <a:txBody>
                    <a:bodyPr/>
                    <a:lstStyle/>
                    <a:p>
                      <a:pPr marL="0" marR="0" lvl="0" indent="0" algn="l" defTabSz="457200" rtl="0" eaLnBrk="1" fontAlgn="base" latinLnBrk="0" hangingPunct="1">
                        <a:lnSpc>
                          <a:spcPct val="130000"/>
                        </a:lnSpc>
                        <a:spcBef>
                          <a:spcPts val="0"/>
                        </a:spcBef>
                        <a:spcAft>
                          <a:spcPts val="0"/>
                        </a:spcAft>
                        <a:buClrTx/>
                        <a:buSzTx/>
                        <a:buFontTx/>
                        <a:buNone/>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TOTAL </a:t>
                      </a:r>
                      <a:endParaRPr kumimoji="0" lang="en-US" sz="1200" b="0"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90" marR="685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30000"/>
                        </a:lnSpc>
                        <a:spcBef>
                          <a:spcPts val="0"/>
                        </a:spcBef>
                        <a:spcAft>
                          <a:spcPts val="0"/>
                        </a:spcAft>
                      </a:pPr>
                      <a:r>
                        <a:rPr lang="en-ZA" sz="1200" b="1" dirty="0">
                          <a:solidFill>
                            <a:srgbClr val="008000"/>
                          </a:solidFill>
                          <a:effectLst/>
                          <a:latin typeface="Arial" pitchFamily="34" charset="0"/>
                          <a:cs typeface="Arial" pitchFamily="34" charset="0"/>
                        </a:rPr>
                        <a:t>26 (74%)</a:t>
                      </a: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30000"/>
                        </a:lnSpc>
                        <a:spcBef>
                          <a:spcPts val="0"/>
                        </a:spcBef>
                        <a:spcAft>
                          <a:spcPts val="0"/>
                        </a:spcAft>
                      </a:pPr>
                      <a:r>
                        <a:rPr lang="en-ZA" sz="1200" b="1" dirty="0">
                          <a:solidFill>
                            <a:srgbClr val="008000"/>
                          </a:solidFill>
                          <a:effectLst/>
                          <a:latin typeface="Arial"/>
                        </a:rPr>
                        <a:t>49 (89%)</a:t>
                      </a:r>
                      <a:endParaRPr lang="en-US" sz="1200" dirty="0">
                        <a:solidFill>
                          <a:srgbClr val="008000"/>
                        </a:solidFill>
                        <a:effectLst/>
                        <a:latin typeface="Calibri"/>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31 (84%)</a:t>
                      </a:r>
                      <a:endParaRPr lang="en-ZA" sz="1200" dirty="0">
                        <a:solidFill>
                          <a:srgbClr val="008000"/>
                        </a:solidFill>
                        <a:effectLst/>
                        <a:latin typeface="Calibri" panose="020F0502020204030204" pitchFamily="34" charset="0"/>
                      </a:endParaRPr>
                    </a:p>
                  </a:txBody>
                  <a:tcPr marL="68590" marR="685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30000"/>
                        </a:lnSpc>
                        <a:spcBef>
                          <a:spcPts val="0"/>
                        </a:spcBef>
                        <a:spcAft>
                          <a:spcPts val="0"/>
                        </a:spcAft>
                      </a:pPr>
                      <a:r>
                        <a:rPr lang="en-ZA" sz="1200" b="1" dirty="0">
                          <a:solidFill>
                            <a:srgbClr val="008000"/>
                          </a:solidFill>
                          <a:effectLst/>
                          <a:latin typeface="Arial" panose="020B0604020202020204" pitchFamily="34" charset="0"/>
                          <a:ea typeface="Times New Roman" panose="02020603050405020304" pitchFamily="18" charset="0"/>
                        </a:rPr>
                        <a:t>63 (94%)</a:t>
                      </a:r>
                      <a:endParaRPr lang="en-ZA" sz="1200" b="1" dirty="0">
                        <a:solidFill>
                          <a:srgbClr val="008000"/>
                        </a:solidFill>
                        <a:effectLst/>
                        <a:latin typeface="Calibri" panose="020F0502020204030204" pitchFamily="34"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59897-C7E9-A376-C22F-4408A117E503}"/>
              </a:ext>
            </a:extLst>
          </p:cNvPr>
          <p:cNvSpPr>
            <a:spLocks noGrp="1"/>
          </p:cNvSpPr>
          <p:nvPr>
            <p:ph type="title"/>
          </p:nvPr>
        </p:nvSpPr>
        <p:spPr>
          <a:xfrm>
            <a:off x="457200" y="111125"/>
            <a:ext cx="8229600" cy="420688"/>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Network Development</a:t>
            </a:r>
            <a:endParaRPr sz="2400"/>
          </a:p>
        </p:txBody>
      </p:sp>
      <p:sp>
        <p:nvSpPr>
          <p:cNvPr id="3" name="Content Placeholder 2">
            <a:extLst>
              <a:ext uri="{FF2B5EF4-FFF2-40B4-BE49-F238E27FC236}">
                <a16:creationId xmlns:a16="http://schemas.microsoft.com/office/drawing/2014/main" xmlns="" id="{A63C13D8-4693-C2EB-D62A-5330740F382F}"/>
              </a:ext>
            </a:extLst>
          </p:cNvPr>
          <p:cNvSpPr>
            <a:spLocks noGrp="1"/>
          </p:cNvSpPr>
          <p:nvPr>
            <p:ph sz="half" idx="1"/>
          </p:nvPr>
        </p:nvSpPr>
        <p:spPr>
          <a:xfrm>
            <a:off x="468313" y="673100"/>
            <a:ext cx="8207375" cy="5132388"/>
          </a:xfrm>
        </p:spPr>
        <p:txBody>
          <a:bodyPr rtlCol="0">
            <a:noAutofit/>
          </a:bodyPr>
          <a:lstStyle/>
          <a:p>
            <a:pPr algn="just" defTabSz="457200" eaLnBrk="1" fontAlgn="auto" hangingPunct="1">
              <a:lnSpc>
                <a:spcPct val="150000"/>
              </a:lnSpc>
              <a:spcBef>
                <a:spcPct val="0"/>
              </a:spcBef>
              <a:spcAft>
                <a:spcPts val="0"/>
              </a:spcAft>
              <a:defRPr/>
            </a:pPr>
            <a:r>
              <a:rPr lang="en-ZA" sz="2000" b="1" dirty="0">
                <a:solidFill>
                  <a:prstClr val="black"/>
                </a:solidFill>
                <a:latin typeface="Arial"/>
                <a:ea typeface="Calibri"/>
                <a:cs typeface="+mn-cs"/>
              </a:rPr>
              <a:t>Compliance with spatial referencing of IPTN Programme</a:t>
            </a:r>
          </a:p>
          <a:p>
            <a:pPr algn="just" defTabSz="457200" eaLnBrk="1" fontAlgn="auto" hangingPunct="1">
              <a:lnSpc>
                <a:spcPct val="150000"/>
              </a:lnSpc>
              <a:spcBef>
                <a:spcPct val="0"/>
              </a:spcBef>
              <a:spcAft>
                <a:spcPts val="0"/>
              </a:spcAft>
              <a:defRPr/>
            </a:pPr>
            <a:endParaRPr lang="en-ZA" sz="800" b="1" dirty="0">
              <a:solidFill>
                <a:prstClr val="black"/>
              </a:solidFill>
              <a:latin typeface="Arial"/>
              <a:ea typeface="Calibri"/>
              <a:cs typeface="+mn-cs"/>
            </a:endParaRPr>
          </a:p>
          <a:p>
            <a:pPr marL="285750" indent="-285750" algn="just" defTabSz="457200" eaLnBrk="1" fontAlgn="auto" hangingPunct="1">
              <a:lnSpc>
                <a:spcPct val="150000"/>
              </a:lnSpc>
              <a:spcBef>
                <a:spcPct val="0"/>
              </a:spcBef>
              <a:spcAft>
                <a:spcPts val="0"/>
              </a:spcAft>
              <a:buFont typeface="Arial" panose="020B0604020202020204" pitchFamily="34" charset="0"/>
              <a:buChar char="•"/>
              <a:defRPr/>
            </a:pPr>
            <a:r>
              <a:rPr lang="en-ZA" sz="2000" dirty="0">
                <a:solidFill>
                  <a:prstClr val="black"/>
                </a:solidFill>
                <a:latin typeface="Arial"/>
                <a:ea typeface="Calibri"/>
                <a:cs typeface="+mn-cs"/>
              </a:rPr>
              <a:t>Spatial Development Frameworks reviewed for 10 participating cities.</a:t>
            </a:r>
          </a:p>
          <a:p>
            <a:pPr algn="just" defTabSz="457200" eaLnBrk="1" fontAlgn="auto" hangingPunct="1">
              <a:lnSpc>
                <a:spcPct val="150000"/>
              </a:lnSpc>
              <a:spcBef>
                <a:spcPct val="0"/>
              </a:spcBef>
              <a:spcAft>
                <a:spcPts val="0"/>
              </a:spcAft>
              <a:defRPr/>
            </a:pPr>
            <a:endParaRPr lang="en-ZA" sz="800" dirty="0">
              <a:solidFill>
                <a:prstClr val="black"/>
              </a:solidFill>
              <a:latin typeface="Arial"/>
              <a:ea typeface="Calibri"/>
              <a:cs typeface="+mn-cs"/>
            </a:endParaRPr>
          </a:p>
          <a:p>
            <a:pPr algn="just" defTabSz="457200" eaLnBrk="1" fontAlgn="auto" hangingPunct="1">
              <a:lnSpc>
                <a:spcPct val="150000"/>
              </a:lnSpc>
              <a:spcBef>
                <a:spcPct val="0"/>
              </a:spcBef>
              <a:spcAft>
                <a:spcPts val="0"/>
              </a:spcAft>
              <a:defRPr/>
            </a:pPr>
            <a:endParaRPr lang="en-ZA" sz="800" dirty="0">
              <a:solidFill>
                <a:prstClr val="black"/>
              </a:solidFill>
              <a:latin typeface="Arial"/>
              <a:ea typeface="Calibri"/>
              <a:cs typeface="+mn-cs"/>
            </a:endParaRPr>
          </a:p>
          <a:p>
            <a:pPr algn="just" defTabSz="457200" eaLnBrk="1" fontAlgn="auto" hangingPunct="1">
              <a:lnSpc>
                <a:spcPct val="130000"/>
              </a:lnSpc>
              <a:spcBef>
                <a:spcPct val="0"/>
              </a:spcBef>
              <a:spcAft>
                <a:spcPts val="0"/>
              </a:spcAft>
              <a:defRPr/>
            </a:pPr>
            <a:r>
              <a:rPr lang="en-ZA" sz="2000" b="1" dirty="0">
                <a:solidFill>
                  <a:prstClr val="black"/>
                </a:solidFill>
                <a:latin typeface="Arial" charset="0"/>
                <a:ea typeface="MS PGothic" charset="0"/>
                <a:cs typeface="Arial" charset="0"/>
              </a:rPr>
              <a:t>Compliance of IPTN Programme with universal design norms and standards: </a:t>
            </a:r>
          </a:p>
          <a:p>
            <a:pPr algn="just" defTabSz="457200" eaLnBrk="1" fontAlgn="auto" hangingPunct="1">
              <a:lnSpc>
                <a:spcPct val="130000"/>
              </a:lnSpc>
              <a:spcBef>
                <a:spcPct val="0"/>
              </a:spcBef>
              <a:spcAft>
                <a:spcPts val="0"/>
              </a:spcAft>
              <a:defRPr/>
            </a:pPr>
            <a:endParaRPr lang="en-ZA" sz="800" b="1" dirty="0">
              <a:solidFill>
                <a:prstClr val="black"/>
              </a:solidFill>
              <a:latin typeface="Arial" charset="0"/>
              <a:ea typeface="MS PGothic" charset="0"/>
              <a:cs typeface="Arial" charset="0"/>
            </a:endParaRPr>
          </a:p>
          <a:p>
            <a:pPr marL="342900" indent="-342900" algn="just" defTabSz="457200" eaLnBrk="1" fontAlgn="auto" hangingPunct="1">
              <a:lnSpc>
                <a:spcPct val="130000"/>
              </a:lnSpc>
              <a:spcBef>
                <a:spcPct val="0"/>
              </a:spcBef>
              <a:spcAft>
                <a:spcPts val="0"/>
              </a:spcAft>
              <a:buFont typeface="Arial"/>
              <a:buChar char="•"/>
              <a:defRPr/>
            </a:pPr>
            <a:r>
              <a:rPr lang="en-ZA" sz="2000" dirty="0">
                <a:solidFill>
                  <a:prstClr val="black"/>
                </a:solidFill>
                <a:latin typeface="Arial"/>
                <a:ea typeface="Arial"/>
              </a:rPr>
              <a:t>Universal Design and Access Plans developed by the 10 participating cities and these were reviewed to assess compliance with universal design norms and standards. </a:t>
            </a:r>
          </a:p>
          <a:p>
            <a:pPr marL="285750" indent="-285750" algn="just" defTabSz="457200" eaLnBrk="1" fontAlgn="auto" hangingPunct="1">
              <a:lnSpc>
                <a:spcPct val="150000"/>
              </a:lnSpc>
              <a:spcBef>
                <a:spcPct val="0"/>
              </a:spcBef>
              <a:spcAft>
                <a:spcPts val="0"/>
              </a:spcAft>
              <a:buFont typeface="Arial" panose="020B0604020202020204" pitchFamily="34" charset="0"/>
              <a:buChar char="•"/>
              <a:defRPr/>
            </a:pPr>
            <a:endParaRPr lang="en-ZA" sz="1400" dirty="0">
              <a:solidFill>
                <a:prstClr val="black"/>
              </a:solidFill>
              <a:latin typeface="Arial"/>
              <a:ea typeface="Calibri"/>
              <a:cs typeface="+mn-cs"/>
            </a:endParaRPr>
          </a:p>
          <a:p>
            <a:pPr algn="just" defTabSz="457200" eaLnBrk="1" fontAlgn="auto" hangingPunct="1">
              <a:lnSpc>
                <a:spcPct val="150000"/>
              </a:lnSpc>
              <a:spcBef>
                <a:spcPct val="0"/>
              </a:spcBef>
              <a:spcAft>
                <a:spcPts val="0"/>
              </a:spcAft>
              <a:defRPr/>
            </a:pPr>
            <a:endParaRPr lang="en-ZA" sz="1900" dirty="0">
              <a:solidFill>
                <a:prstClr val="black"/>
              </a:solidFill>
              <a:latin typeface="Arial"/>
              <a:ea typeface="Calibri"/>
              <a:cs typeface="+mn-cs"/>
            </a:endParaRPr>
          </a:p>
        </p:txBody>
      </p:sp>
      <p:sp>
        <p:nvSpPr>
          <p:cNvPr id="138243" name="TextBox 3">
            <a:extLst>
              <a:ext uri="{FF2B5EF4-FFF2-40B4-BE49-F238E27FC236}">
                <a16:creationId xmlns:a16="http://schemas.microsoft.com/office/drawing/2014/main" xmlns="" id="{678632D4-B9C2-798F-523F-9CD93A8DC8DF}"/>
              </a:ext>
            </a:extLst>
          </p:cNvPr>
          <p:cNvSpPr txBox="1">
            <a:spLocks noChangeArrowheads="1"/>
          </p:cNvSpPr>
          <p:nvPr/>
        </p:nvSpPr>
        <p:spPr bwMode="auto">
          <a:xfrm>
            <a:off x="7616825" y="6189663"/>
            <a:ext cx="34131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60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218E6-3131-31B1-F142-84E71794B852}"/>
              </a:ext>
            </a:extLst>
          </p:cNvPr>
          <p:cNvSpPr>
            <a:spLocks noGrp="1"/>
          </p:cNvSpPr>
          <p:nvPr>
            <p:ph type="title"/>
          </p:nvPr>
        </p:nvSpPr>
        <p:spPr>
          <a:xfrm>
            <a:off x="457200" y="90488"/>
            <a:ext cx="8229600" cy="501650"/>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Network Development</a:t>
            </a:r>
            <a:endParaRPr sz="2400"/>
          </a:p>
        </p:txBody>
      </p:sp>
      <p:sp>
        <p:nvSpPr>
          <p:cNvPr id="3" name="Content Placeholder 2">
            <a:extLst>
              <a:ext uri="{FF2B5EF4-FFF2-40B4-BE49-F238E27FC236}">
                <a16:creationId xmlns:a16="http://schemas.microsoft.com/office/drawing/2014/main" xmlns="" id="{3241CCAB-B5E4-05D4-A629-7E745C00F55E}"/>
              </a:ext>
            </a:extLst>
          </p:cNvPr>
          <p:cNvSpPr>
            <a:spLocks noGrp="1"/>
          </p:cNvSpPr>
          <p:nvPr>
            <p:ph sz="half" idx="1"/>
          </p:nvPr>
        </p:nvSpPr>
        <p:spPr>
          <a:xfrm>
            <a:off x="468313" y="803275"/>
            <a:ext cx="8207375" cy="4030663"/>
          </a:xfrm>
        </p:spPr>
        <p:txBody>
          <a:bodyPr rtlCol="0">
            <a:noAutofit/>
          </a:bodyPr>
          <a:lstStyle/>
          <a:p>
            <a:pPr algn="just" defTabSz="457200" eaLnBrk="1" fontAlgn="auto" hangingPunct="1">
              <a:lnSpc>
                <a:spcPct val="130000"/>
              </a:lnSpc>
              <a:spcBef>
                <a:spcPct val="0"/>
              </a:spcBef>
              <a:spcAft>
                <a:spcPts val="0"/>
              </a:spcAft>
              <a:defRPr/>
            </a:pPr>
            <a:r>
              <a:rPr lang="en-ZA" sz="2000" b="1" dirty="0">
                <a:solidFill>
                  <a:prstClr val="black"/>
                </a:solidFill>
                <a:latin typeface="Arial"/>
                <a:ea typeface="Calibri"/>
                <a:cs typeface="+mn-cs"/>
              </a:rPr>
              <a:t>Number of</a:t>
            </a:r>
            <a:r>
              <a:rPr lang="en-US" sz="2000" b="1" dirty="0">
                <a:solidFill>
                  <a:prstClr val="black"/>
                </a:solidFill>
                <a:latin typeface="Arial"/>
                <a:ea typeface="Calibri"/>
                <a:cs typeface="+mn-cs"/>
              </a:rPr>
              <a:t> operational hours of BRTs</a:t>
            </a:r>
            <a:r>
              <a:rPr lang="en-ZA" sz="2000" dirty="0">
                <a:solidFill>
                  <a:prstClr val="black"/>
                </a:solidFill>
                <a:latin typeface="Arial"/>
                <a:ea typeface="Calibri"/>
                <a:cs typeface="+mn-cs"/>
              </a:rPr>
              <a:t>: </a:t>
            </a:r>
          </a:p>
          <a:p>
            <a:pPr algn="just" defTabSz="457200" eaLnBrk="1" fontAlgn="auto" hangingPunct="1">
              <a:lnSpc>
                <a:spcPct val="130000"/>
              </a:lnSpc>
              <a:spcBef>
                <a:spcPct val="0"/>
              </a:spcBef>
              <a:spcAft>
                <a:spcPts val="0"/>
              </a:spcAft>
              <a:defRPr/>
            </a:pPr>
            <a:endParaRPr lang="en-ZA" sz="800" dirty="0">
              <a:solidFill>
                <a:prstClr val="black"/>
              </a:solidFill>
              <a:latin typeface="Arial"/>
              <a:ea typeface="Calibri"/>
              <a:cs typeface="+mn-cs"/>
            </a:endParaRPr>
          </a:p>
          <a:p>
            <a:pPr algn="just" defTabSz="457200" eaLnBrk="1" fontAlgn="auto" hangingPunct="1">
              <a:lnSpc>
                <a:spcPct val="130000"/>
              </a:lnSpc>
              <a:spcBef>
                <a:spcPct val="0"/>
              </a:spcBef>
              <a:spcAft>
                <a:spcPts val="0"/>
              </a:spcAft>
              <a:defRPr/>
            </a:pPr>
            <a:endParaRPr lang="en-ZA" sz="800" dirty="0">
              <a:solidFill>
                <a:prstClr val="black"/>
              </a:solidFill>
              <a:latin typeface="Arial"/>
              <a:ea typeface="Calibri"/>
              <a:cs typeface="+mn-cs"/>
            </a:endParaRPr>
          </a:p>
          <a:p>
            <a:pPr marL="285750" indent="-285750" algn="just" defTabSz="457200" eaLnBrk="1" fontAlgn="auto" hangingPunct="1">
              <a:lnSpc>
                <a:spcPct val="130000"/>
              </a:lnSpc>
              <a:spcBef>
                <a:spcPct val="0"/>
              </a:spcBef>
              <a:spcAft>
                <a:spcPts val="0"/>
              </a:spcAft>
              <a:buFont typeface="Arial" panose="020B0604020202020204" pitchFamily="34" charset="0"/>
              <a:buChar char="•"/>
              <a:defRPr/>
            </a:pPr>
            <a:r>
              <a:rPr lang="en-ZA" sz="1600" dirty="0">
                <a:solidFill>
                  <a:prstClr val="black"/>
                </a:solidFill>
                <a:latin typeface="Arial"/>
                <a:ea typeface="Arial"/>
                <a:cs typeface="+mn-cs"/>
              </a:rPr>
              <a:t>Between 15 and 19 hours operated throughout the year.</a:t>
            </a:r>
          </a:p>
          <a:p>
            <a:pPr algn="just" defTabSz="457200" eaLnBrk="1" fontAlgn="auto" hangingPunct="1">
              <a:lnSpc>
                <a:spcPct val="130000"/>
              </a:lnSpc>
              <a:spcBef>
                <a:spcPct val="0"/>
              </a:spcBef>
              <a:spcAft>
                <a:spcPts val="0"/>
              </a:spcAft>
              <a:defRPr/>
            </a:pPr>
            <a:endParaRPr lang="en-ZA" sz="800" dirty="0">
              <a:solidFill>
                <a:prstClr val="black"/>
              </a:solidFill>
              <a:latin typeface="Arial"/>
              <a:ea typeface="Arial"/>
              <a:cs typeface="+mn-cs"/>
            </a:endParaRPr>
          </a:p>
          <a:p>
            <a:pPr marL="285750" indent="-285750" algn="just" defTabSz="457200" eaLnBrk="1" fontAlgn="auto" hangingPunct="1">
              <a:lnSpc>
                <a:spcPct val="130000"/>
              </a:lnSpc>
              <a:spcBef>
                <a:spcPct val="0"/>
              </a:spcBef>
              <a:spcAft>
                <a:spcPts val="0"/>
              </a:spcAft>
              <a:buFont typeface="Arial" panose="020B0604020202020204" pitchFamily="34" charset="0"/>
              <a:buChar char="•"/>
              <a:defRPr/>
            </a:pPr>
            <a:r>
              <a:rPr lang="en-ZA" sz="1600" dirty="0">
                <a:solidFill>
                  <a:prstClr val="black"/>
                </a:solidFill>
                <a:latin typeface="Arial"/>
                <a:ea typeface="Arial"/>
                <a:cs typeface="+mn-cs"/>
              </a:rPr>
              <a:t>Performance is dependent on passenger demand.</a:t>
            </a:r>
          </a:p>
          <a:p>
            <a:pPr marL="457200" lvl="1" indent="0" algn="just" defTabSz="457200" eaLnBrk="1" fontAlgn="auto" hangingPunct="1">
              <a:lnSpc>
                <a:spcPct val="130000"/>
              </a:lnSpc>
              <a:spcBef>
                <a:spcPct val="0"/>
              </a:spcBef>
              <a:spcAft>
                <a:spcPts val="0"/>
              </a:spcAft>
              <a:buFont typeface="Arial" panose="020B0604020202020204" pitchFamily="34" charset="0"/>
              <a:buNone/>
              <a:defRPr/>
            </a:pPr>
            <a:endParaRPr lang="en-ZA" sz="1600" dirty="0">
              <a:solidFill>
                <a:prstClr val="black"/>
              </a:solidFill>
              <a:latin typeface="Arial"/>
              <a:ea typeface="Arial"/>
              <a:cs typeface="+mn-cs"/>
            </a:endParaRPr>
          </a:p>
          <a:p>
            <a:pPr algn="just" defTabSz="457200" eaLnBrk="1" fontAlgn="auto" hangingPunct="1">
              <a:lnSpc>
                <a:spcPct val="130000"/>
              </a:lnSpc>
              <a:spcBef>
                <a:spcPct val="0"/>
              </a:spcBef>
              <a:spcAft>
                <a:spcPts val="0"/>
              </a:spcAft>
              <a:defRPr/>
            </a:pPr>
            <a:endParaRPr lang="en-US" sz="2000" dirty="0">
              <a:solidFill>
                <a:prstClr val="black"/>
              </a:solidFill>
              <a:latin typeface="Arial" charset="0"/>
              <a:ea typeface="MS PGothic" charset="0"/>
              <a:cs typeface="Arial" charset="0"/>
            </a:endParaRPr>
          </a:p>
          <a:p>
            <a:pPr marL="342900" indent="-342900" algn="just" defTabSz="457200" eaLnBrk="1" fontAlgn="auto" hangingPunct="1">
              <a:lnSpc>
                <a:spcPct val="150000"/>
              </a:lnSpc>
              <a:spcBef>
                <a:spcPct val="0"/>
              </a:spcBef>
              <a:spcAft>
                <a:spcPts val="0"/>
              </a:spcAft>
              <a:buFont typeface="Arial"/>
              <a:buChar char="•"/>
              <a:defRPr/>
            </a:pPr>
            <a:endParaRPr lang="en-ZA" sz="1900" dirty="0">
              <a:solidFill>
                <a:prstClr val="black"/>
              </a:solidFill>
              <a:latin typeface="Arial"/>
              <a:ea typeface="Calibri"/>
              <a:cs typeface="+mn-cs"/>
            </a:endParaRPr>
          </a:p>
          <a:p>
            <a:pPr marL="400050" lvl="1" indent="0" algn="just" defTabSz="457200" eaLnBrk="1" fontAlgn="auto" hangingPunct="1">
              <a:lnSpc>
                <a:spcPct val="170000"/>
              </a:lnSpc>
              <a:spcBef>
                <a:spcPts val="0"/>
              </a:spcBef>
              <a:spcAft>
                <a:spcPts val="0"/>
              </a:spcAft>
              <a:buFont typeface="Arial" panose="020B0604020202020204" pitchFamily="34" charset="0"/>
              <a:buNone/>
              <a:defRPr/>
            </a:pPr>
            <a:endParaRPr lang="en-US" sz="1400" dirty="0">
              <a:ea typeface="+mn-ea"/>
            </a:endParaRPr>
          </a:p>
        </p:txBody>
      </p:sp>
      <p:sp>
        <p:nvSpPr>
          <p:cNvPr id="139267" name="TextBox 4">
            <a:extLst>
              <a:ext uri="{FF2B5EF4-FFF2-40B4-BE49-F238E27FC236}">
                <a16:creationId xmlns:a16="http://schemas.microsoft.com/office/drawing/2014/main" xmlns="" id="{A7B94139-5149-986E-8B8B-808364B0C1D6}"/>
              </a:ext>
            </a:extLst>
          </p:cNvPr>
          <p:cNvSpPr txBox="1">
            <a:spLocks noChangeArrowheads="1"/>
          </p:cNvSpPr>
          <p:nvPr/>
        </p:nvSpPr>
        <p:spPr bwMode="auto">
          <a:xfrm>
            <a:off x="7586663" y="6189663"/>
            <a:ext cx="3413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61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2DD9B-FDEC-D6EF-C6EA-97AE1810EB44}"/>
              </a:ext>
            </a:extLst>
          </p:cNvPr>
          <p:cNvSpPr>
            <a:spLocks noGrp="1"/>
          </p:cNvSpPr>
          <p:nvPr>
            <p:ph type="title"/>
          </p:nvPr>
        </p:nvSpPr>
        <p:spPr>
          <a:xfrm>
            <a:off x="457200" y="90488"/>
            <a:ext cx="8229600" cy="501650"/>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Regulation</a:t>
            </a:r>
            <a:endParaRPr sz="2400"/>
          </a:p>
        </p:txBody>
      </p:sp>
      <p:sp>
        <p:nvSpPr>
          <p:cNvPr id="3" name="Content Placeholder 2">
            <a:extLst>
              <a:ext uri="{FF2B5EF4-FFF2-40B4-BE49-F238E27FC236}">
                <a16:creationId xmlns:a16="http://schemas.microsoft.com/office/drawing/2014/main" xmlns="" id="{97B3DFE6-06BC-B593-6430-B9CE11A5DD0A}"/>
              </a:ext>
            </a:extLst>
          </p:cNvPr>
          <p:cNvSpPr>
            <a:spLocks noGrp="1"/>
          </p:cNvSpPr>
          <p:nvPr>
            <p:ph sz="half" idx="1"/>
          </p:nvPr>
        </p:nvSpPr>
        <p:spPr>
          <a:xfrm>
            <a:off x="468313" y="803275"/>
            <a:ext cx="8207375" cy="4030663"/>
          </a:xfrm>
        </p:spPr>
        <p:txBody>
          <a:bodyPr rtlCol="0">
            <a:noAutofit/>
          </a:bodyPr>
          <a:lstStyle/>
          <a:p>
            <a:pPr algn="just" defTabSz="457200" eaLnBrk="1" fontAlgn="auto" hangingPunct="1">
              <a:lnSpc>
                <a:spcPct val="150000"/>
              </a:lnSpc>
              <a:spcAft>
                <a:spcPts val="0"/>
              </a:spcAft>
              <a:defRPr/>
            </a:pPr>
            <a:r>
              <a:rPr lang="en-ZA" sz="2000" b="1" dirty="0">
                <a:solidFill>
                  <a:prstClr val="black"/>
                </a:solidFill>
                <a:latin typeface="Arial"/>
                <a:ea typeface="MS PGothic" charset="0"/>
                <a:cs typeface="Arial"/>
              </a:rPr>
              <a:t>Transport Appeal Tribunal (TAT) Amendment Bill</a:t>
            </a:r>
            <a:r>
              <a:rPr lang="en-GB" sz="2000" b="1" dirty="0">
                <a:solidFill>
                  <a:prstClr val="black"/>
                </a:solidFill>
                <a:latin typeface="Arial"/>
                <a:ea typeface="MS PGothic" charset="0"/>
                <a:cs typeface="Arial"/>
              </a:rPr>
              <a:t> </a:t>
            </a:r>
          </a:p>
          <a:p>
            <a:pPr algn="just" defTabSz="457200" eaLnBrk="1" fontAlgn="auto" hangingPunct="1">
              <a:lnSpc>
                <a:spcPct val="150000"/>
              </a:lnSpc>
              <a:spcAft>
                <a:spcPts val="0"/>
              </a:spcAft>
              <a:defRPr/>
            </a:pPr>
            <a:endParaRPr lang="en-GB" sz="800" b="1" dirty="0">
              <a:solidFill>
                <a:prstClr val="black"/>
              </a:solidFill>
              <a:latin typeface="Arial"/>
              <a:ea typeface="MS PGothic" charset="0"/>
              <a:cs typeface="Arial"/>
            </a:endParaRPr>
          </a:p>
          <a:p>
            <a:pPr marL="342900" indent="-342900" algn="just" defTabSz="457200" eaLnBrk="1" fontAlgn="auto" hangingPunct="1">
              <a:lnSpc>
                <a:spcPct val="150000"/>
              </a:lnSpc>
              <a:spcAft>
                <a:spcPts val="0"/>
              </a:spcAft>
              <a:buFont typeface="Arial" panose="020B0604020202020204" pitchFamily="34" charset="0"/>
              <a:buChar char="•"/>
              <a:defRPr/>
            </a:pPr>
            <a:r>
              <a:rPr lang="en-GB" sz="2000" dirty="0">
                <a:solidFill>
                  <a:prstClr val="black"/>
                </a:solidFill>
                <a:ea typeface="Times New Roman" panose="02020603050405020304" pitchFamily="18" charset="0"/>
                <a:cs typeface="+mn-cs"/>
              </a:rPr>
              <a:t>Bill introduced in Parliament</a:t>
            </a:r>
            <a:endParaRPr lang="en-US" sz="2000" dirty="0">
              <a:solidFill>
                <a:prstClr val="black"/>
              </a:solidFill>
              <a:latin typeface="Arial" charset="0"/>
              <a:ea typeface="MS PGothic" charset="0"/>
              <a:cs typeface="Arial" charset="0"/>
            </a:endParaRPr>
          </a:p>
          <a:p>
            <a:pPr marL="342900" indent="-342900" algn="just" defTabSz="457200" eaLnBrk="1" fontAlgn="auto" hangingPunct="1">
              <a:lnSpc>
                <a:spcPct val="150000"/>
              </a:lnSpc>
              <a:spcBef>
                <a:spcPct val="0"/>
              </a:spcBef>
              <a:spcAft>
                <a:spcPts val="0"/>
              </a:spcAft>
              <a:buFont typeface="Arial"/>
              <a:buChar char="•"/>
              <a:defRPr/>
            </a:pPr>
            <a:endParaRPr lang="en-ZA" sz="1900" dirty="0">
              <a:solidFill>
                <a:prstClr val="black"/>
              </a:solidFill>
              <a:latin typeface="Arial"/>
              <a:ea typeface="Calibri"/>
              <a:cs typeface="+mn-cs"/>
            </a:endParaRPr>
          </a:p>
          <a:p>
            <a:pPr marL="400050" lvl="1" indent="0" algn="just" defTabSz="457200" eaLnBrk="1" fontAlgn="auto" hangingPunct="1">
              <a:lnSpc>
                <a:spcPct val="170000"/>
              </a:lnSpc>
              <a:spcBef>
                <a:spcPts val="0"/>
              </a:spcBef>
              <a:spcAft>
                <a:spcPts val="0"/>
              </a:spcAft>
              <a:buFont typeface="Arial" panose="020B0604020202020204" pitchFamily="34" charset="0"/>
              <a:buNone/>
              <a:defRPr/>
            </a:pPr>
            <a:endParaRPr lang="en-US" sz="1400" dirty="0">
              <a:ea typeface="+mn-ea"/>
            </a:endParaRPr>
          </a:p>
        </p:txBody>
      </p:sp>
      <p:sp>
        <p:nvSpPr>
          <p:cNvPr id="140291" name="TextBox 3">
            <a:extLst>
              <a:ext uri="{FF2B5EF4-FFF2-40B4-BE49-F238E27FC236}">
                <a16:creationId xmlns:a16="http://schemas.microsoft.com/office/drawing/2014/main" xmlns="" id="{7C02B328-3988-4D8B-759E-B26B832607CA}"/>
              </a:ext>
            </a:extLst>
          </p:cNvPr>
          <p:cNvSpPr txBox="1">
            <a:spLocks noChangeArrowheads="1"/>
          </p:cNvSpPr>
          <p:nvPr/>
        </p:nvSpPr>
        <p:spPr bwMode="auto">
          <a:xfrm>
            <a:off x="7867650" y="6029325"/>
            <a:ext cx="341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62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A66FC-6DFC-538F-6735-BE40DB0A8B4B}"/>
              </a:ext>
            </a:extLst>
          </p:cNvPr>
          <p:cNvSpPr>
            <a:spLocks noGrp="1"/>
          </p:cNvSpPr>
          <p:nvPr>
            <p:ph type="title"/>
          </p:nvPr>
        </p:nvSpPr>
        <p:spPr>
          <a:xfrm>
            <a:off x="457200" y="280988"/>
            <a:ext cx="8229600" cy="250825"/>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Industry Development</a:t>
            </a:r>
            <a:endParaRPr sz="2400"/>
          </a:p>
        </p:txBody>
      </p:sp>
      <p:sp>
        <p:nvSpPr>
          <p:cNvPr id="3" name="Content Placeholder 2">
            <a:extLst>
              <a:ext uri="{FF2B5EF4-FFF2-40B4-BE49-F238E27FC236}">
                <a16:creationId xmlns:a16="http://schemas.microsoft.com/office/drawing/2014/main" xmlns="" id="{369293D1-41EE-4E2D-A728-561367EE0133}"/>
              </a:ext>
            </a:extLst>
          </p:cNvPr>
          <p:cNvSpPr>
            <a:spLocks noGrp="1"/>
          </p:cNvSpPr>
          <p:nvPr>
            <p:ph sz="half" idx="1"/>
          </p:nvPr>
        </p:nvSpPr>
        <p:spPr>
          <a:xfrm>
            <a:off x="468313" y="784225"/>
            <a:ext cx="8207375" cy="4732338"/>
          </a:xfrm>
        </p:spPr>
        <p:txBody>
          <a:bodyPr rtlCol="0">
            <a:noAutofit/>
          </a:bodyPr>
          <a:lstStyle/>
          <a:p>
            <a:pPr algn="just" defTabSz="457200" eaLnBrk="1" fontAlgn="auto" hangingPunct="1">
              <a:lnSpc>
                <a:spcPct val="130000"/>
              </a:lnSpc>
              <a:spcAft>
                <a:spcPts val="0"/>
              </a:spcAft>
              <a:defRPr/>
            </a:pPr>
            <a:r>
              <a:rPr lang="en-GB" b="1" dirty="0">
                <a:solidFill>
                  <a:srgbClr val="000000"/>
                </a:solidFill>
                <a:latin typeface="Arial"/>
                <a:ea typeface="MS PGothic" charset="0"/>
                <a:cs typeface="Arial"/>
              </a:rPr>
              <a:t>Public Transport Funding Model:</a:t>
            </a:r>
          </a:p>
          <a:p>
            <a:pPr algn="just" defTabSz="457200" eaLnBrk="1" fontAlgn="auto" hangingPunct="1">
              <a:lnSpc>
                <a:spcPct val="130000"/>
              </a:lnSpc>
              <a:spcAft>
                <a:spcPts val="0"/>
              </a:spcAft>
              <a:defRPr/>
            </a:pPr>
            <a:endParaRPr lang="en-GB" sz="800" b="1" dirty="0">
              <a:solidFill>
                <a:srgbClr val="000000"/>
              </a:solidFill>
              <a:latin typeface="Arial"/>
              <a:ea typeface="MS PGothic" charset="0"/>
              <a:cs typeface="Arial"/>
            </a:endParaRPr>
          </a:p>
          <a:p>
            <a:pPr marL="342900" indent="-342900" algn="just" defTabSz="457200" eaLnBrk="1" fontAlgn="auto" hangingPunct="1">
              <a:lnSpc>
                <a:spcPct val="130000"/>
              </a:lnSpc>
              <a:spcAft>
                <a:spcPts val="0"/>
              </a:spcAft>
              <a:buFont typeface="Arial"/>
              <a:buChar char="•"/>
              <a:defRPr/>
            </a:pPr>
            <a:r>
              <a:rPr lang="en-ZA" dirty="0">
                <a:solidFill>
                  <a:srgbClr val="000000"/>
                </a:solidFill>
                <a:latin typeface="Arial"/>
                <a:ea typeface="Calibri"/>
                <a:cs typeface="+mn-cs"/>
              </a:rPr>
              <a:t>Framework for the development of a Public Transport Funding Model developed</a:t>
            </a:r>
          </a:p>
          <a:p>
            <a:pPr algn="just" defTabSz="457200" eaLnBrk="1" fontAlgn="auto" hangingPunct="1">
              <a:lnSpc>
                <a:spcPct val="130000"/>
              </a:lnSpc>
              <a:spcAft>
                <a:spcPts val="0"/>
              </a:spcAft>
              <a:defRPr/>
            </a:pPr>
            <a:endParaRPr lang="en-US" sz="800" dirty="0">
              <a:solidFill>
                <a:prstClr val="black"/>
              </a:solidFill>
              <a:latin typeface="Arial" charset="0"/>
              <a:ea typeface="MS PGothic" charset="0"/>
              <a:cs typeface="Arial" charset="0"/>
            </a:endParaRPr>
          </a:p>
          <a:p>
            <a:pPr algn="just" defTabSz="457200" eaLnBrk="1" fontAlgn="auto" hangingPunct="1">
              <a:lnSpc>
                <a:spcPct val="130000"/>
              </a:lnSpc>
              <a:spcAft>
                <a:spcPts val="0"/>
              </a:spcAft>
              <a:defRPr/>
            </a:pPr>
            <a:r>
              <a:rPr lang="en-US" b="1" dirty="0">
                <a:solidFill>
                  <a:srgbClr val="000000"/>
                </a:solidFill>
                <a:latin typeface="Arial" charset="0"/>
                <a:ea typeface="MS PGothic" charset="0"/>
                <a:cs typeface="+mn-cs"/>
              </a:rPr>
              <a:t>Framework for the taxi industry ownership of the Scrapping Entity</a:t>
            </a:r>
          </a:p>
          <a:p>
            <a:pPr algn="just" defTabSz="457200" eaLnBrk="1" fontAlgn="auto" hangingPunct="1">
              <a:lnSpc>
                <a:spcPct val="130000"/>
              </a:lnSpc>
              <a:spcAft>
                <a:spcPts val="0"/>
              </a:spcAft>
              <a:defRPr/>
            </a:pPr>
            <a:endParaRPr lang="en-US" sz="800" b="1" dirty="0">
              <a:solidFill>
                <a:srgbClr val="000000"/>
              </a:solidFill>
              <a:latin typeface="Arial" charset="0"/>
              <a:ea typeface="MS PGothic" charset="0"/>
              <a:cs typeface="+mn-cs"/>
            </a:endParaRPr>
          </a:p>
          <a:p>
            <a:pPr marL="342900" indent="-342900" algn="just" defTabSz="457200" eaLnBrk="1" fontAlgn="auto" hangingPunct="1">
              <a:lnSpc>
                <a:spcPct val="130000"/>
              </a:lnSpc>
              <a:spcAft>
                <a:spcPts val="0"/>
              </a:spcAft>
              <a:buFont typeface="Arial"/>
              <a:buChar char="•"/>
              <a:defRPr/>
            </a:pPr>
            <a:r>
              <a:rPr lang="en-ZA" dirty="0">
                <a:solidFill>
                  <a:srgbClr val="000000"/>
                </a:solidFill>
                <a:latin typeface="Arial"/>
                <a:ea typeface="+mn-ea"/>
                <a:cs typeface="+mn-cs"/>
              </a:rPr>
              <a:t>Framework for the taxi industry ownership of the Scrapping Entity finalised</a:t>
            </a:r>
            <a:endParaRPr lang="en-ZA" sz="1900" dirty="0">
              <a:solidFill>
                <a:prstClr val="black"/>
              </a:solidFill>
              <a:latin typeface="Arial"/>
              <a:ea typeface="Calibri"/>
              <a:cs typeface="+mn-cs"/>
            </a:endParaRPr>
          </a:p>
          <a:p>
            <a:pPr marL="400050" lvl="1" indent="0" algn="just" defTabSz="457200" eaLnBrk="1" fontAlgn="auto" hangingPunct="1">
              <a:lnSpc>
                <a:spcPct val="170000"/>
              </a:lnSpc>
              <a:spcBef>
                <a:spcPts val="0"/>
              </a:spcBef>
              <a:spcAft>
                <a:spcPts val="0"/>
              </a:spcAft>
              <a:buFont typeface="Arial" panose="020B0604020202020204" pitchFamily="34" charset="0"/>
              <a:buNone/>
              <a:defRPr/>
            </a:pPr>
            <a:endParaRPr lang="en-US" sz="1400" dirty="0">
              <a:ea typeface="+mn-ea"/>
            </a:endParaRPr>
          </a:p>
        </p:txBody>
      </p:sp>
      <p:sp>
        <p:nvSpPr>
          <p:cNvPr id="141315" name="TextBox 4">
            <a:extLst>
              <a:ext uri="{FF2B5EF4-FFF2-40B4-BE49-F238E27FC236}">
                <a16:creationId xmlns:a16="http://schemas.microsoft.com/office/drawing/2014/main" xmlns="" id="{CD5B1354-F6FA-B128-05B4-09171F3EEB12}"/>
              </a:ext>
            </a:extLst>
          </p:cNvPr>
          <p:cNvSpPr txBox="1">
            <a:spLocks noChangeArrowheads="1"/>
          </p:cNvSpPr>
          <p:nvPr/>
        </p:nvSpPr>
        <p:spPr bwMode="auto">
          <a:xfrm>
            <a:off x="7978775" y="5999163"/>
            <a:ext cx="341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63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FF449-E9F7-92F4-E523-0BFAA92BEDAE}"/>
              </a:ext>
            </a:extLst>
          </p:cNvPr>
          <p:cNvSpPr>
            <a:spLocks noGrp="1"/>
          </p:cNvSpPr>
          <p:nvPr>
            <p:ph type="title"/>
          </p:nvPr>
        </p:nvSpPr>
        <p:spPr>
          <a:xfrm>
            <a:off x="457200" y="280988"/>
            <a:ext cx="8229600" cy="250825"/>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Industry Development</a:t>
            </a:r>
            <a:endParaRPr sz="2400"/>
          </a:p>
        </p:txBody>
      </p:sp>
      <p:sp>
        <p:nvSpPr>
          <p:cNvPr id="3" name="Content Placeholder 2">
            <a:extLst>
              <a:ext uri="{FF2B5EF4-FFF2-40B4-BE49-F238E27FC236}">
                <a16:creationId xmlns:a16="http://schemas.microsoft.com/office/drawing/2014/main" xmlns="" id="{35A1D760-D8EB-C66A-9910-89EC03D430EB}"/>
              </a:ext>
            </a:extLst>
          </p:cNvPr>
          <p:cNvSpPr>
            <a:spLocks noGrp="1"/>
          </p:cNvSpPr>
          <p:nvPr>
            <p:ph sz="half" idx="1"/>
          </p:nvPr>
        </p:nvSpPr>
        <p:spPr>
          <a:xfrm>
            <a:off x="468313" y="663575"/>
            <a:ext cx="8207375" cy="5175250"/>
          </a:xfrm>
        </p:spPr>
        <p:txBody>
          <a:bodyPr rtlCol="0">
            <a:noAutofit/>
          </a:bodyPr>
          <a:lstStyle/>
          <a:p>
            <a:pPr algn="just" defTabSz="457200" eaLnBrk="1" fontAlgn="auto" hangingPunct="1">
              <a:lnSpc>
                <a:spcPct val="150000"/>
              </a:lnSpc>
              <a:spcAft>
                <a:spcPts val="0"/>
              </a:spcAft>
              <a:defRPr/>
            </a:pPr>
            <a:r>
              <a:rPr lang="en-ZA" sz="2000" b="1" dirty="0">
                <a:solidFill>
                  <a:srgbClr val="000000"/>
                </a:solidFill>
                <a:latin typeface="Arial"/>
                <a:ea typeface="+mn-ea"/>
                <a:cs typeface="+mn-cs"/>
              </a:rPr>
              <a:t>Public Transport Operations</a:t>
            </a:r>
          </a:p>
          <a:p>
            <a:pPr algn="just" defTabSz="457200" eaLnBrk="1" fontAlgn="auto" hangingPunct="1">
              <a:lnSpc>
                <a:spcPct val="150000"/>
              </a:lnSpc>
              <a:spcAft>
                <a:spcPts val="0"/>
              </a:spcAft>
              <a:defRPr/>
            </a:pPr>
            <a:endParaRPr lang="en-ZA" sz="800" b="1" dirty="0">
              <a:solidFill>
                <a:srgbClr val="000000"/>
              </a:solidFill>
              <a:latin typeface="Arial"/>
              <a:ea typeface="+mn-ea"/>
              <a:cs typeface="+mn-cs"/>
            </a:endParaRPr>
          </a:p>
          <a:p>
            <a:pPr marL="342900" indent="-342900" algn="just" defTabSz="457200" eaLnBrk="1" fontAlgn="auto" hangingPunct="1">
              <a:lnSpc>
                <a:spcPct val="150000"/>
              </a:lnSpc>
              <a:spcAft>
                <a:spcPts val="0"/>
              </a:spcAft>
              <a:buFont typeface="Arial"/>
              <a:buChar char="•"/>
              <a:defRPr/>
            </a:pPr>
            <a:r>
              <a:rPr lang="en-ZA" dirty="0">
                <a:solidFill>
                  <a:srgbClr val="000000"/>
                </a:solidFill>
                <a:latin typeface="Arial"/>
                <a:ea typeface="+mn-ea"/>
                <a:cs typeface="+mn-cs"/>
              </a:rPr>
              <a:t>114 121 routes subsidised;</a:t>
            </a:r>
          </a:p>
          <a:p>
            <a:pPr marL="342900" indent="-342900" algn="just" defTabSz="457200" eaLnBrk="1" fontAlgn="auto" hangingPunct="1">
              <a:lnSpc>
                <a:spcPct val="150000"/>
              </a:lnSpc>
              <a:spcAft>
                <a:spcPts val="0"/>
              </a:spcAft>
              <a:buFont typeface="Arial"/>
              <a:buChar char="•"/>
              <a:defRPr/>
            </a:pPr>
            <a:r>
              <a:rPr lang="en-ZA" dirty="0">
                <a:solidFill>
                  <a:srgbClr val="000000"/>
                </a:solidFill>
                <a:latin typeface="Arial"/>
                <a:ea typeface="Calibri"/>
                <a:cs typeface="+mn-cs"/>
              </a:rPr>
              <a:t>198 675 693 </a:t>
            </a:r>
            <a:r>
              <a:rPr lang="en-ZA" dirty="0">
                <a:solidFill>
                  <a:srgbClr val="000000"/>
                </a:solidFill>
                <a:latin typeface="Arial"/>
                <a:ea typeface="+mn-ea"/>
                <a:cs typeface="+mn-cs"/>
              </a:rPr>
              <a:t>kilometres subsidised; and</a:t>
            </a:r>
          </a:p>
          <a:p>
            <a:pPr marL="342900" indent="-342900" algn="just" defTabSz="457200" eaLnBrk="1" fontAlgn="auto" hangingPunct="1">
              <a:lnSpc>
                <a:spcPct val="150000"/>
              </a:lnSpc>
              <a:spcAft>
                <a:spcPts val="0"/>
              </a:spcAft>
              <a:buFont typeface="Arial"/>
              <a:buChar char="•"/>
              <a:defRPr/>
            </a:pPr>
            <a:r>
              <a:rPr lang="en-ZA" dirty="0">
                <a:solidFill>
                  <a:srgbClr val="000000"/>
                </a:solidFill>
                <a:latin typeface="Arial"/>
                <a:ea typeface="Calibri"/>
                <a:cs typeface="+mn-cs"/>
              </a:rPr>
              <a:t>5 048 996 </a:t>
            </a:r>
            <a:r>
              <a:rPr lang="en-ZA" dirty="0">
                <a:solidFill>
                  <a:srgbClr val="000000"/>
                </a:solidFill>
                <a:latin typeface="Arial"/>
                <a:ea typeface="+mn-ea"/>
                <a:cs typeface="+mn-cs"/>
              </a:rPr>
              <a:t>trips subsidised.</a:t>
            </a:r>
          </a:p>
          <a:p>
            <a:pPr algn="just" defTabSz="457200" eaLnBrk="1" fontAlgn="auto" hangingPunct="1">
              <a:lnSpc>
                <a:spcPct val="150000"/>
              </a:lnSpc>
              <a:spcAft>
                <a:spcPts val="0"/>
              </a:spcAft>
              <a:defRPr/>
            </a:pPr>
            <a:endParaRPr lang="en-ZA" sz="800" dirty="0">
              <a:solidFill>
                <a:srgbClr val="000000"/>
              </a:solidFill>
              <a:latin typeface="Arial"/>
              <a:ea typeface="+mn-ea"/>
              <a:cs typeface="+mn-cs"/>
            </a:endParaRPr>
          </a:p>
          <a:p>
            <a:pPr algn="just" defTabSz="457200" eaLnBrk="1" fontAlgn="auto" hangingPunct="1">
              <a:lnSpc>
                <a:spcPct val="150000"/>
              </a:lnSpc>
              <a:spcBef>
                <a:spcPct val="0"/>
              </a:spcBef>
              <a:spcAft>
                <a:spcPts val="0"/>
              </a:spcAft>
              <a:defRPr/>
            </a:pPr>
            <a:r>
              <a:rPr lang="en-ZA" sz="2000" b="1" dirty="0">
                <a:solidFill>
                  <a:prstClr val="black"/>
                </a:solidFill>
                <a:latin typeface="Arial"/>
                <a:ea typeface="Calibri"/>
                <a:cs typeface="+mn-cs"/>
              </a:rPr>
              <a:t>Taxi Recapitalisation Programme (TRP)</a:t>
            </a:r>
          </a:p>
          <a:p>
            <a:pPr algn="just" defTabSz="457200" eaLnBrk="1" fontAlgn="auto" hangingPunct="1">
              <a:lnSpc>
                <a:spcPct val="150000"/>
              </a:lnSpc>
              <a:spcBef>
                <a:spcPct val="0"/>
              </a:spcBef>
              <a:spcAft>
                <a:spcPts val="0"/>
              </a:spcAft>
              <a:defRPr/>
            </a:pPr>
            <a:endParaRPr lang="en-ZA" sz="800" dirty="0">
              <a:solidFill>
                <a:prstClr val="black"/>
              </a:solidFill>
              <a:latin typeface="Arial"/>
              <a:ea typeface="Calibri"/>
              <a:cs typeface="+mn-cs"/>
            </a:endParaRPr>
          </a:p>
          <a:p>
            <a:pPr marL="342900" indent="-342900" algn="just" defTabSz="457200" eaLnBrk="1" fontAlgn="auto" hangingPunct="1">
              <a:lnSpc>
                <a:spcPct val="150000"/>
              </a:lnSpc>
              <a:spcBef>
                <a:spcPct val="0"/>
              </a:spcBef>
              <a:spcAft>
                <a:spcPts val="0"/>
              </a:spcAft>
              <a:buFont typeface="Arial"/>
              <a:buChar char="•"/>
              <a:defRPr/>
            </a:pPr>
            <a:r>
              <a:rPr lang="en-ZA" dirty="0">
                <a:solidFill>
                  <a:prstClr val="black"/>
                </a:solidFill>
                <a:latin typeface="Arial"/>
                <a:ea typeface="Calibri"/>
                <a:cs typeface="+mn-cs"/>
              </a:rPr>
              <a:t>2 234 OTVs scrapped during the 2021/22 financial year.</a:t>
            </a:r>
          </a:p>
          <a:p>
            <a:pPr marL="342900" indent="-342900" algn="just" defTabSz="457200" eaLnBrk="1" fontAlgn="auto" hangingPunct="1">
              <a:lnSpc>
                <a:spcPct val="150000"/>
              </a:lnSpc>
              <a:spcBef>
                <a:spcPct val="0"/>
              </a:spcBef>
              <a:spcAft>
                <a:spcPts val="0"/>
              </a:spcAft>
              <a:buFont typeface="Arial"/>
              <a:buChar char="•"/>
              <a:defRPr/>
            </a:pPr>
            <a:endParaRPr lang="en-ZA" sz="1900" dirty="0">
              <a:solidFill>
                <a:prstClr val="black"/>
              </a:solidFill>
              <a:latin typeface="Arial"/>
              <a:ea typeface="Calibri"/>
              <a:cs typeface="+mn-cs"/>
            </a:endParaRPr>
          </a:p>
        </p:txBody>
      </p:sp>
      <p:sp>
        <p:nvSpPr>
          <p:cNvPr id="142339" name="TextBox 3">
            <a:extLst>
              <a:ext uri="{FF2B5EF4-FFF2-40B4-BE49-F238E27FC236}">
                <a16:creationId xmlns:a16="http://schemas.microsoft.com/office/drawing/2014/main" xmlns="" id="{35787815-B207-8F6B-5DBD-7B8493988116}"/>
              </a:ext>
            </a:extLst>
          </p:cNvPr>
          <p:cNvSpPr txBox="1">
            <a:spLocks noChangeArrowheads="1"/>
          </p:cNvSpPr>
          <p:nvPr/>
        </p:nvSpPr>
        <p:spPr bwMode="auto">
          <a:xfrm>
            <a:off x="7948613" y="6194425"/>
            <a:ext cx="3429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64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15E52-8316-1D1E-58B7-732548CB16D2}"/>
              </a:ext>
            </a:extLst>
          </p:cNvPr>
          <p:cNvSpPr>
            <a:spLocks noGrp="1"/>
          </p:cNvSpPr>
          <p:nvPr>
            <p:ph type="title"/>
          </p:nvPr>
        </p:nvSpPr>
        <p:spPr>
          <a:xfrm>
            <a:off x="457200" y="120650"/>
            <a:ext cx="8229600" cy="512763"/>
          </a:xfrm>
        </p:spPr>
        <p:txBody>
          <a:bodyPr>
            <a:noAutofit/>
          </a:bodyPr>
          <a:lstStyle/>
          <a:p>
            <a:pPr fontAlgn="auto">
              <a:spcAft>
                <a:spcPts val="0"/>
              </a:spcAft>
              <a:defRPr/>
            </a:pPr>
            <a:r>
              <a:rPr sz="2400" b="1">
                <a:solidFill>
                  <a:prstClr val="black"/>
                </a:solidFill>
                <a:latin typeface="Arial" charset="0"/>
                <a:ea typeface="MS PGothic" charset="0"/>
                <a:cs typeface="+mj-cs"/>
              </a:rPr>
              <a:t>Public Transport Industry Development</a:t>
            </a:r>
            <a:endParaRPr sz="2400"/>
          </a:p>
        </p:txBody>
      </p:sp>
      <p:sp>
        <p:nvSpPr>
          <p:cNvPr id="3" name="Content Placeholder 2">
            <a:extLst>
              <a:ext uri="{FF2B5EF4-FFF2-40B4-BE49-F238E27FC236}">
                <a16:creationId xmlns:a16="http://schemas.microsoft.com/office/drawing/2014/main" xmlns="" id="{3B3C1AB1-A009-1737-DEA8-DB140952BB4C}"/>
              </a:ext>
            </a:extLst>
          </p:cNvPr>
          <p:cNvSpPr>
            <a:spLocks noGrp="1"/>
          </p:cNvSpPr>
          <p:nvPr>
            <p:ph sz="half" idx="1"/>
          </p:nvPr>
        </p:nvSpPr>
        <p:spPr>
          <a:xfrm>
            <a:off x="468313" y="898525"/>
            <a:ext cx="8207375" cy="3998913"/>
          </a:xfrm>
        </p:spPr>
        <p:txBody>
          <a:bodyPr>
            <a:noAutofit/>
          </a:bodyPr>
          <a:lstStyle/>
          <a:p>
            <a:pPr marL="0" lvl="1" indent="0" algn="just" defTabSz="457200" eaLnBrk="1" hangingPunct="1">
              <a:lnSpc>
                <a:spcPct val="150000"/>
              </a:lnSpc>
              <a:spcBef>
                <a:spcPct val="0"/>
              </a:spcBef>
              <a:buFont typeface="Arial" panose="020B0604020202020204" pitchFamily="34" charset="0"/>
              <a:buNone/>
            </a:pPr>
            <a:r>
              <a:rPr lang="en-ZA" altLang="en-US" sz="2000" b="1">
                <a:solidFill>
                  <a:srgbClr val="000000"/>
                </a:solidFill>
                <a:ea typeface="ＭＳ Ｐゴシック" panose="020B0600070205080204" pitchFamily="34" charset="-128"/>
              </a:rPr>
              <a:t>Programmes to address gender-based violence in the taxi industry</a:t>
            </a:r>
            <a:r>
              <a:rPr lang="en-ZA" altLang="en-US" sz="2000">
                <a:solidFill>
                  <a:srgbClr val="000000"/>
                </a:solidFill>
                <a:ea typeface="ＭＳ Ｐゴシック" panose="020B0600070205080204" pitchFamily="34" charset="-128"/>
              </a:rPr>
              <a:t>: </a:t>
            </a:r>
          </a:p>
          <a:p>
            <a:pPr marL="0" lvl="1" indent="0" algn="just" defTabSz="457200" eaLnBrk="1" hangingPunct="1">
              <a:lnSpc>
                <a:spcPct val="150000"/>
              </a:lnSpc>
              <a:spcBef>
                <a:spcPct val="0"/>
              </a:spcBef>
              <a:buFont typeface="Arial" panose="020B0604020202020204" pitchFamily="34" charset="0"/>
              <a:buNone/>
            </a:pPr>
            <a:endParaRPr lang="en-ZA" altLang="en-US" sz="800">
              <a:solidFill>
                <a:srgbClr val="000000"/>
              </a:solidFill>
              <a:ea typeface="ＭＳ Ｐゴシック" panose="020B0600070205080204" pitchFamily="34" charset="-128"/>
            </a:endParaRPr>
          </a:p>
          <a:p>
            <a:pPr marL="0" lvl="1" indent="0" algn="just" defTabSz="457200" eaLnBrk="1" hangingPunct="1">
              <a:lnSpc>
                <a:spcPct val="150000"/>
              </a:lnSpc>
              <a:spcBef>
                <a:spcPct val="0"/>
              </a:spcBef>
            </a:pPr>
            <a:r>
              <a:rPr lang="en-GB" altLang="en-US" sz="1600">
                <a:solidFill>
                  <a:srgbClr val="000000"/>
                </a:solidFill>
                <a:ea typeface="Calibri" panose="020F0502020204030204" pitchFamily="34" charset="0"/>
              </a:rPr>
              <a:t>MoU signed with the Department of Women, Youth and Persons with Disabilities and Sonke Gender Justice in December 2021 to formalise this initiative that sets out the program of action.</a:t>
            </a:r>
          </a:p>
          <a:p>
            <a:pPr marL="0" lvl="1" indent="0" algn="just" defTabSz="457200" eaLnBrk="1" hangingPunct="1">
              <a:lnSpc>
                <a:spcPct val="150000"/>
              </a:lnSpc>
              <a:spcBef>
                <a:spcPct val="0"/>
              </a:spcBef>
              <a:buFont typeface="Arial" panose="020B0604020202020204" pitchFamily="34" charset="0"/>
              <a:buNone/>
            </a:pPr>
            <a:endParaRPr lang="en-GB" altLang="en-US" sz="800">
              <a:solidFill>
                <a:srgbClr val="000000"/>
              </a:solidFill>
              <a:ea typeface="Calibri" panose="020F0502020204030204" pitchFamily="34" charset="0"/>
              <a:cs typeface="ＭＳ Ｐゴシック" panose="020B0600070205080204" pitchFamily="34" charset="-128"/>
            </a:endParaRPr>
          </a:p>
          <a:p>
            <a:pPr marL="0" lvl="1" indent="0" algn="just" defTabSz="457200" eaLnBrk="1" hangingPunct="1">
              <a:lnSpc>
                <a:spcPct val="150000"/>
              </a:lnSpc>
              <a:spcBef>
                <a:spcPct val="0"/>
              </a:spcBef>
            </a:pPr>
            <a:r>
              <a:rPr lang="en-ZA" altLang="en-US" sz="1600">
                <a:solidFill>
                  <a:srgbClr val="000000"/>
                </a:solidFill>
                <a:ea typeface="ＭＳ Ｐゴシック" panose="020B0600070205080204" pitchFamily="34" charset="-128"/>
              </a:rPr>
              <a:t>MoU signed with TransAid – running pilot project in Western Cape.</a:t>
            </a:r>
          </a:p>
        </p:txBody>
      </p:sp>
      <p:sp>
        <p:nvSpPr>
          <p:cNvPr id="144387" name="TextBox 3">
            <a:extLst>
              <a:ext uri="{FF2B5EF4-FFF2-40B4-BE49-F238E27FC236}">
                <a16:creationId xmlns:a16="http://schemas.microsoft.com/office/drawing/2014/main" xmlns="" id="{62208EF1-E231-C179-C28B-CC0E4ACF06A0}"/>
              </a:ext>
            </a:extLst>
          </p:cNvPr>
          <p:cNvSpPr txBox="1">
            <a:spLocks noChangeArrowheads="1"/>
          </p:cNvSpPr>
          <p:nvPr/>
        </p:nvSpPr>
        <p:spPr bwMode="auto">
          <a:xfrm>
            <a:off x="8159750" y="5978525"/>
            <a:ext cx="34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65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7F2F2-6054-C9DA-0129-2FC52CDE3CE7}"/>
              </a:ext>
            </a:extLst>
          </p:cNvPr>
          <p:cNvSpPr>
            <a:spLocks noGrp="1"/>
          </p:cNvSpPr>
          <p:nvPr>
            <p:ph type="title"/>
          </p:nvPr>
        </p:nvSpPr>
        <p:spPr>
          <a:xfrm>
            <a:off x="457200" y="274638"/>
            <a:ext cx="8229600" cy="561975"/>
          </a:xfrm>
        </p:spPr>
        <p:txBody>
          <a:bodyPr>
            <a:noAutofit/>
          </a:bodyPr>
          <a:lstStyle/>
          <a:p>
            <a:pPr fontAlgn="auto">
              <a:spcAft>
                <a:spcPts val="0"/>
              </a:spcAft>
              <a:defRPr/>
            </a:pPr>
            <a:r>
              <a:rPr sz="2400" b="1">
                <a:solidFill>
                  <a:prstClr val="black"/>
                </a:solidFill>
                <a:latin typeface="Arial" charset="0"/>
                <a:ea typeface="MS PGothic" charset="0"/>
                <a:cs typeface="+mj-cs"/>
              </a:rPr>
              <a:t>Rural &amp; Scholar Transport Implementation</a:t>
            </a:r>
            <a:endParaRPr sz="2400"/>
          </a:p>
        </p:txBody>
      </p:sp>
      <p:sp>
        <p:nvSpPr>
          <p:cNvPr id="3" name="Content Placeholder 2">
            <a:extLst>
              <a:ext uri="{FF2B5EF4-FFF2-40B4-BE49-F238E27FC236}">
                <a16:creationId xmlns:a16="http://schemas.microsoft.com/office/drawing/2014/main" xmlns="" id="{68E45DC2-55FA-A7C7-68D5-AF0308D4CE08}"/>
              </a:ext>
            </a:extLst>
          </p:cNvPr>
          <p:cNvSpPr>
            <a:spLocks noGrp="1"/>
          </p:cNvSpPr>
          <p:nvPr>
            <p:ph sz="half" idx="1"/>
          </p:nvPr>
        </p:nvSpPr>
        <p:spPr>
          <a:xfrm>
            <a:off x="468313" y="836613"/>
            <a:ext cx="8207375" cy="4321175"/>
          </a:xfrm>
        </p:spPr>
        <p:txBody>
          <a:bodyPr/>
          <a:lstStyle/>
          <a:p>
            <a:pPr marL="0" lvl="1" indent="0" algn="just" defTabSz="457200" eaLnBrk="1" hangingPunct="1">
              <a:lnSpc>
                <a:spcPct val="140000"/>
              </a:lnSpc>
              <a:spcBef>
                <a:spcPct val="0"/>
              </a:spcBef>
              <a:buFont typeface="Arial" panose="020B0604020202020204" pitchFamily="34" charset="0"/>
              <a:buNone/>
            </a:pPr>
            <a:r>
              <a:rPr lang="en-ZA" altLang="en-US" sz="1600" b="1">
                <a:solidFill>
                  <a:srgbClr val="000000"/>
                </a:solidFill>
                <a:ea typeface="ＭＳ Ｐゴシック" panose="020B0600070205080204" pitchFamily="34" charset="-128"/>
              </a:rPr>
              <a:t>District Municipalities assisted with IPTN plans</a:t>
            </a:r>
          </a:p>
          <a:p>
            <a:pPr marL="0" lvl="1" indent="0" algn="just" defTabSz="457200" eaLnBrk="1" hangingPunct="1">
              <a:lnSpc>
                <a:spcPct val="140000"/>
              </a:lnSpc>
              <a:spcBef>
                <a:spcPct val="0"/>
              </a:spcBef>
              <a:buFont typeface="Arial" panose="020B0604020202020204" pitchFamily="34" charset="0"/>
              <a:buNone/>
            </a:pPr>
            <a:endParaRPr lang="en-ZA" altLang="en-US" sz="800" b="1">
              <a:solidFill>
                <a:srgbClr val="000000"/>
              </a:solidFill>
              <a:ea typeface="ＭＳ Ｐゴシック" panose="020B0600070205080204" pitchFamily="34" charset="-128"/>
            </a:endParaRPr>
          </a:p>
          <a:p>
            <a:pPr marL="0" lvl="1" indent="0" algn="just" defTabSz="457200" eaLnBrk="1" hangingPunct="1">
              <a:lnSpc>
                <a:spcPct val="140000"/>
              </a:lnSpc>
              <a:spcBef>
                <a:spcPct val="0"/>
              </a:spcBef>
            </a:pPr>
            <a:r>
              <a:rPr lang="en-ZA" altLang="en-US" sz="1600">
                <a:solidFill>
                  <a:srgbClr val="000000"/>
                </a:solidFill>
                <a:ea typeface="ＭＳ Ｐゴシック" panose="020B0600070205080204" pitchFamily="34" charset="-128"/>
              </a:rPr>
              <a:t>Inception reports for the development of IPTN plans for Mopani and Gert Sibande District Municipalities were developed.</a:t>
            </a:r>
          </a:p>
          <a:p>
            <a:pPr marL="0" lvl="1" indent="0" algn="just" defTabSz="457200" eaLnBrk="1" hangingPunct="1">
              <a:lnSpc>
                <a:spcPct val="140000"/>
              </a:lnSpc>
              <a:spcBef>
                <a:spcPct val="0"/>
              </a:spcBef>
              <a:buFont typeface="Arial" panose="020B0604020202020204" pitchFamily="34" charset="0"/>
              <a:buNone/>
            </a:pPr>
            <a:endParaRPr lang="en-ZA" altLang="en-US" sz="800" b="1">
              <a:solidFill>
                <a:srgbClr val="000000"/>
              </a:solidFill>
              <a:ea typeface="ＭＳ Ｐゴシック" panose="020B0600070205080204" pitchFamily="34" charset="-128"/>
            </a:endParaRPr>
          </a:p>
          <a:p>
            <a:pPr algn="just" defTabSz="457200" eaLnBrk="1" hangingPunct="1">
              <a:lnSpc>
                <a:spcPct val="140000"/>
              </a:lnSpc>
            </a:pPr>
            <a:r>
              <a:rPr lang="en-ZA" altLang="en-US" sz="1600" b="1">
                <a:solidFill>
                  <a:srgbClr val="000000"/>
                </a:solidFill>
                <a:ea typeface="ＭＳ Ｐゴシック" panose="020B0600070205080204" pitchFamily="34" charset="-128"/>
              </a:rPr>
              <a:t>Shova Kalula Bicycle Programme</a:t>
            </a:r>
          </a:p>
          <a:p>
            <a:pPr algn="just" defTabSz="457200" eaLnBrk="1" hangingPunct="1">
              <a:lnSpc>
                <a:spcPct val="140000"/>
              </a:lnSpc>
            </a:pPr>
            <a:endParaRPr lang="en-ZA" altLang="en-US" sz="800" b="1">
              <a:solidFill>
                <a:srgbClr val="000000"/>
              </a:solidFill>
              <a:ea typeface="ＭＳ Ｐゴシック" panose="020B0600070205080204" pitchFamily="34" charset="-128"/>
            </a:endParaRPr>
          </a:p>
          <a:p>
            <a:pPr algn="just" defTabSz="457200" eaLnBrk="1" hangingPunct="1">
              <a:lnSpc>
                <a:spcPct val="140000"/>
              </a:lnSpc>
              <a:buFont typeface="Arial" panose="020B0604020202020204" pitchFamily="34" charset="0"/>
              <a:buChar char="•"/>
            </a:pPr>
            <a:r>
              <a:rPr lang="en-ZA" altLang="en-US" sz="1600">
                <a:solidFill>
                  <a:srgbClr val="000000"/>
                </a:solidFill>
                <a:ea typeface="ＭＳ Ｐゴシック" panose="020B0600070205080204" pitchFamily="34" charset="-128"/>
              </a:rPr>
              <a:t>11 349 bicycles were distributed during the period under review.</a:t>
            </a:r>
          </a:p>
          <a:p>
            <a:pPr algn="just" defTabSz="457200" eaLnBrk="1" hangingPunct="1">
              <a:lnSpc>
                <a:spcPct val="140000"/>
              </a:lnSpc>
            </a:pPr>
            <a:endParaRPr lang="en-ZA" altLang="en-US" sz="800">
              <a:solidFill>
                <a:srgbClr val="000000"/>
              </a:solidFill>
              <a:ea typeface="ＭＳ Ｐゴシック" panose="020B0600070205080204" pitchFamily="34" charset="-128"/>
            </a:endParaRPr>
          </a:p>
          <a:p>
            <a:pPr marL="685800" lvl="2" indent="-285750" algn="just" defTabSz="457200" eaLnBrk="1" hangingPunct="1">
              <a:lnSpc>
                <a:spcPct val="130000"/>
              </a:lnSpc>
              <a:spcBef>
                <a:spcPct val="0"/>
              </a:spcBef>
              <a:buFontTx/>
              <a:buChar char="-"/>
            </a:pPr>
            <a:r>
              <a:rPr lang="en-ZA" altLang="en-US" sz="1500">
                <a:solidFill>
                  <a:srgbClr val="000000"/>
                </a:solidFill>
                <a:ea typeface="ＭＳ Ｐゴシック" panose="020B0600070205080204" pitchFamily="34" charset="-128"/>
              </a:rPr>
              <a:t>Bicycles are distributed to provinces and schools based on the state of readiness of provinces with regard to submission lists of learners and schools to the Department.</a:t>
            </a:r>
          </a:p>
          <a:p>
            <a:pPr marL="685800" lvl="2" indent="-285750" algn="just" defTabSz="457200" eaLnBrk="1" hangingPunct="1">
              <a:lnSpc>
                <a:spcPct val="130000"/>
              </a:lnSpc>
              <a:spcBef>
                <a:spcPct val="0"/>
              </a:spcBef>
              <a:buFont typeface="Courier New" panose="02070309020205020404" pitchFamily="49" charset="0"/>
              <a:buNone/>
            </a:pPr>
            <a:endParaRPr lang="en-ZA" altLang="en-US" sz="800">
              <a:solidFill>
                <a:srgbClr val="000000"/>
              </a:solidFill>
              <a:ea typeface="ＭＳ Ｐゴシック" panose="020B0600070205080204" pitchFamily="34" charset="-128"/>
            </a:endParaRPr>
          </a:p>
          <a:p>
            <a:pPr marL="685800" lvl="2" indent="-285750" algn="just" defTabSz="457200" eaLnBrk="1" hangingPunct="1">
              <a:lnSpc>
                <a:spcPct val="130000"/>
              </a:lnSpc>
              <a:spcBef>
                <a:spcPct val="0"/>
              </a:spcBef>
              <a:buFontTx/>
              <a:buChar char="-"/>
            </a:pPr>
            <a:r>
              <a:rPr lang="en-ZA" altLang="en-US" sz="1500">
                <a:solidFill>
                  <a:srgbClr val="000000"/>
                </a:solidFill>
                <a:ea typeface="ＭＳ Ｐゴシック" panose="020B0600070205080204" pitchFamily="34" charset="-128"/>
              </a:rPr>
              <a:t>Most of provinces submitted lists of learners and schools on time, resulting in the deliveries of bicycles to those provinces. </a:t>
            </a:r>
          </a:p>
          <a:p>
            <a:pPr marL="0" lvl="1" indent="0" algn="just" defTabSz="457200" eaLnBrk="1" hangingPunct="1">
              <a:lnSpc>
                <a:spcPct val="110000"/>
              </a:lnSpc>
              <a:spcBef>
                <a:spcPct val="0"/>
              </a:spcBef>
              <a:buFont typeface="Arial" panose="020B0604020202020204" pitchFamily="34" charset="0"/>
              <a:buNone/>
            </a:pPr>
            <a:endParaRPr lang="en-ZA" altLang="en-US" sz="1100">
              <a:solidFill>
                <a:srgbClr val="000000"/>
              </a:solidFill>
              <a:ea typeface="ＭＳ Ｐゴシック" panose="020B0600070205080204" pitchFamily="34" charset="-128"/>
            </a:endParaRPr>
          </a:p>
          <a:p>
            <a:pPr marL="0" lvl="1" indent="0" defTabSz="457200" eaLnBrk="1" hangingPunct="1">
              <a:lnSpc>
                <a:spcPct val="110000"/>
              </a:lnSpc>
              <a:spcBef>
                <a:spcPct val="0"/>
              </a:spcBef>
              <a:buFont typeface="Arial" panose="020B0604020202020204" pitchFamily="34" charset="0"/>
              <a:buChar char="–"/>
            </a:pPr>
            <a:endParaRPr lang="en-ZA" altLang="en-US" sz="1300" b="1">
              <a:solidFill>
                <a:srgbClr val="000000"/>
              </a:solidFill>
              <a:latin typeface="Calibri" panose="020F0502020204030204" pitchFamily="34" charset="0"/>
              <a:ea typeface="ＭＳ Ｐゴシック" panose="020B0600070205080204" pitchFamily="34" charset="-128"/>
            </a:endParaRPr>
          </a:p>
          <a:p>
            <a:pPr defTabSz="457200" eaLnBrk="1" hangingPunct="1">
              <a:lnSpc>
                <a:spcPct val="80000"/>
              </a:lnSpc>
            </a:pPr>
            <a:endParaRPr lang="en-US" altLang="en-US" sz="1400">
              <a:solidFill>
                <a:srgbClr val="595959"/>
              </a:solidFill>
              <a:ea typeface="ＭＳ Ｐゴシック" panose="020B0600070205080204" pitchFamily="34" charset="-128"/>
            </a:endParaRPr>
          </a:p>
        </p:txBody>
      </p:sp>
      <p:sp>
        <p:nvSpPr>
          <p:cNvPr id="145411" name="TextBox 3">
            <a:extLst>
              <a:ext uri="{FF2B5EF4-FFF2-40B4-BE49-F238E27FC236}">
                <a16:creationId xmlns:a16="http://schemas.microsoft.com/office/drawing/2014/main" xmlns="" id="{C9147B06-1878-364C-6886-B6DAC2BC0557}"/>
              </a:ext>
            </a:extLst>
          </p:cNvPr>
          <p:cNvSpPr txBox="1">
            <a:spLocks noChangeArrowheads="1"/>
          </p:cNvSpPr>
          <p:nvPr/>
        </p:nvSpPr>
        <p:spPr bwMode="auto">
          <a:xfrm>
            <a:off x="8178800" y="6280150"/>
            <a:ext cx="3429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t>66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Content Placeholder 2">
            <a:extLst>
              <a:ext uri="{FF2B5EF4-FFF2-40B4-BE49-F238E27FC236}">
                <a16:creationId xmlns:a16="http://schemas.microsoft.com/office/drawing/2014/main" xmlns="" id="{9DD1B220-5357-A201-26FE-F51DC29EB1D2}"/>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Selected Consolidated Indicators</a:t>
            </a:r>
          </a:p>
          <a:p>
            <a:pPr algn="just" eaLnBrk="1" hangingPunct="1"/>
            <a:endParaRPr lang="en-ZA" altLang="en-US" sz="2000">
              <a:solidFill>
                <a:srgbClr val="000000"/>
              </a:solidFill>
              <a:ea typeface="ＭＳ Ｐゴシック" panose="020B0600070205080204" pitchFamily="34" charset="-128"/>
            </a:endParaRPr>
          </a:p>
        </p:txBody>
      </p:sp>
      <p:sp>
        <p:nvSpPr>
          <p:cNvPr id="146434" name="TextBox 1">
            <a:extLst>
              <a:ext uri="{FF2B5EF4-FFF2-40B4-BE49-F238E27FC236}">
                <a16:creationId xmlns:a16="http://schemas.microsoft.com/office/drawing/2014/main" xmlns="" id="{B1CC63BE-B808-2B11-F7A6-752F2A94F61C}"/>
              </a:ext>
            </a:extLst>
          </p:cNvPr>
          <p:cNvSpPr txBox="1">
            <a:spLocks noChangeArrowheads="1"/>
          </p:cNvSpPr>
          <p:nvPr/>
        </p:nvSpPr>
        <p:spPr bwMode="auto">
          <a:xfrm>
            <a:off x="6659563" y="5848350"/>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rPr>
              <a:t>67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6FC70FBA-E592-3A5C-65CE-DF202B98BF0F}"/>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47458" name="Title 2">
            <a:extLst>
              <a:ext uri="{FF2B5EF4-FFF2-40B4-BE49-F238E27FC236}">
                <a16:creationId xmlns:a16="http://schemas.microsoft.com/office/drawing/2014/main" xmlns="" id="{AB0B4B63-80BF-CE0B-E3C4-08392404A44D}"/>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3: Rail Transport</a:t>
            </a:r>
          </a:p>
        </p:txBody>
      </p:sp>
      <p:sp>
        <p:nvSpPr>
          <p:cNvPr id="147459" name="Slide Number Placeholder 2">
            <a:extLst>
              <a:ext uri="{FF2B5EF4-FFF2-40B4-BE49-F238E27FC236}">
                <a16:creationId xmlns:a16="http://schemas.microsoft.com/office/drawing/2014/main" xmlns="" id="{18E2A662-6AF7-FD73-5D46-645F25B62241}"/>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95ECAB1-0D4E-45D9-891A-20AB66A324D5}" type="slidenum">
              <a:rPr lang="en-US" altLang="en-US" sz="1200">
                <a:solidFill>
                  <a:srgbClr val="898989"/>
                </a:solidFill>
              </a:rPr>
              <a:pPr eaLnBrk="1" hangingPunct="1"/>
              <a:t>68</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E500488B-D39C-8D6F-1134-E642F2B8FB56}"/>
              </a:ext>
            </a:extLst>
          </p:cNvPr>
          <p:cNvGraphicFramePr>
            <a:graphicFrameLocks noGrp="1"/>
          </p:cNvGraphicFramePr>
          <p:nvPr/>
        </p:nvGraphicFramePr>
        <p:xfrm>
          <a:off x="179388" y="1066800"/>
          <a:ext cx="8775700" cy="5022850"/>
        </p:xfrm>
        <a:graphic>
          <a:graphicData uri="http://schemas.openxmlformats.org/drawingml/2006/table">
            <a:tbl>
              <a:tblPr/>
              <a:tblGrid>
                <a:gridCol w="1446212">
                  <a:extLst>
                    <a:ext uri="{9D8B030D-6E8A-4147-A177-3AD203B41FA5}">
                      <a16:colId xmlns:a16="http://schemas.microsoft.com/office/drawing/2014/main" xmlns="" val="160783421"/>
                    </a:ext>
                  </a:extLst>
                </a:gridCol>
                <a:gridCol w="2184400">
                  <a:extLst>
                    <a:ext uri="{9D8B030D-6E8A-4147-A177-3AD203B41FA5}">
                      <a16:colId xmlns:a16="http://schemas.microsoft.com/office/drawing/2014/main" xmlns="" val="12635656"/>
                    </a:ext>
                  </a:extLst>
                </a:gridCol>
                <a:gridCol w="1706563">
                  <a:extLst>
                    <a:ext uri="{9D8B030D-6E8A-4147-A177-3AD203B41FA5}">
                      <a16:colId xmlns:a16="http://schemas.microsoft.com/office/drawing/2014/main" xmlns="" val="4275963110"/>
                    </a:ext>
                  </a:extLst>
                </a:gridCol>
                <a:gridCol w="3438525">
                  <a:extLst>
                    <a:ext uri="{9D8B030D-6E8A-4147-A177-3AD203B41FA5}">
                      <a16:colId xmlns:a16="http://schemas.microsoft.com/office/drawing/2014/main" xmlns="" val="2526447942"/>
                    </a:ext>
                  </a:extLst>
                </a:gridCol>
              </a:tblGrid>
              <a:tr h="7810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2066917401"/>
                  </a:ext>
                </a:extLst>
              </a:tr>
              <a:tr h="349250">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p>
                  </a:txBody>
                  <a:tcPr marL="91446" marR="91446" marT="45434" marB="45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84679237"/>
                  </a:ext>
                </a:extLst>
              </a:tr>
              <a:tr h="2185988">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Passenger Rail Agency of South Africa (PRASA)</a:t>
                      </a:r>
                    </a:p>
                  </a:txBody>
                  <a:tcPr marL="91446" marR="91446" marT="45434" marB="45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new train sets rolled-out in priority corridors</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35 new train sets</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As at 31 March 2022, a total of 33 new trains had been provisionally accepted. However additional 6 trains were completed and could not be accepted as they had some components that still needed to be fitted. </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The total number of completed trains came to 39 for the 2021/22 financial year.</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082428483"/>
                  </a:ext>
                </a:extLst>
              </a:tr>
              <a:tr h="1704975">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stations modernised</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Stations on the </a:t>
                      </a:r>
                      <a:r>
                        <a:rPr kumimoji="0" lang="en-GB"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Central Line (WC) and the Mabopane-Pretoria Line (GP)</a:t>
                      </a: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PRASA is currently on the process of service recovery on the priority corridors. </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Station improvement and revitalisation were done in order to allow for the service resumption in priority corridors.</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277983053"/>
                  </a:ext>
                </a:extLst>
              </a:tr>
            </a:tbl>
          </a:graphicData>
        </a:graphic>
      </p:graphicFrame>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AA78B301-0B1A-0A2B-A05D-B34C96FCE8AE}"/>
              </a:ext>
            </a:extLst>
          </p:cNvPr>
          <p:cNvSpPr>
            <a:spLocks noGrp="1"/>
          </p:cNvSpPr>
          <p:nvPr>
            <p:ph idx="1"/>
          </p:nvPr>
        </p:nvSpPr>
        <p:spPr>
          <a:xfrm>
            <a:off x="107950" y="1295400"/>
            <a:ext cx="8969375" cy="3402013"/>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49506" name="Title 2">
            <a:extLst>
              <a:ext uri="{FF2B5EF4-FFF2-40B4-BE49-F238E27FC236}">
                <a16:creationId xmlns:a16="http://schemas.microsoft.com/office/drawing/2014/main" xmlns="" id="{29965204-743B-0363-3BD7-4B49BB284D10}"/>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3: Rail Transport</a:t>
            </a:r>
          </a:p>
        </p:txBody>
      </p:sp>
      <p:sp>
        <p:nvSpPr>
          <p:cNvPr id="149507" name="Slide Number Placeholder 2">
            <a:extLst>
              <a:ext uri="{FF2B5EF4-FFF2-40B4-BE49-F238E27FC236}">
                <a16:creationId xmlns:a16="http://schemas.microsoft.com/office/drawing/2014/main" xmlns="" id="{70BED928-C881-49DB-9321-111C2DD50952}"/>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F6E9EB30-17DC-4C61-812A-31290D93BB74}" type="slidenum">
              <a:rPr lang="en-US" altLang="en-US" sz="1200">
                <a:solidFill>
                  <a:srgbClr val="898989"/>
                </a:solidFill>
              </a:rPr>
              <a:pPr eaLnBrk="1" hangingPunct="1"/>
              <a:t>69</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40605E13-9B34-FFFB-A301-DD344AF645B8}"/>
              </a:ext>
            </a:extLst>
          </p:cNvPr>
          <p:cNvGraphicFramePr>
            <a:graphicFrameLocks noGrp="1"/>
          </p:cNvGraphicFramePr>
          <p:nvPr/>
        </p:nvGraphicFramePr>
        <p:xfrm>
          <a:off x="238125" y="1295400"/>
          <a:ext cx="8775700" cy="4503738"/>
        </p:xfrm>
        <a:graphic>
          <a:graphicData uri="http://schemas.openxmlformats.org/drawingml/2006/table">
            <a:tbl>
              <a:tblPr/>
              <a:tblGrid>
                <a:gridCol w="1446213">
                  <a:extLst>
                    <a:ext uri="{9D8B030D-6E8A-4147-A177-3AD203B41FA5}">
                      <a16:colId xmlns:a16="http://schemas.microsoft.com/office/drawing/2014/main" xmlns="" val="1155251886"/>
                    </a:ext>
                  </a:extLst>
                </a:gridCol>
                <a:gridCol w="2184400">
                  <a:extLst>
                    <a:ext uri="{9D8B030D-6E8A-4147-A177-3AD203B41FA5}">
                      <a16:colId xmlns:a16="http://schemas.microsoft.com/office/drawing/2014/main" xmlns="" val="572571941"/>
                    </a:ext>
                  </a:extLst>
                </a:gridCol>
                <a:gridCol w="1706562">
                  <a:extLst>
                    <a:ext uri="{9D8B030D-6E8A-4147-A177-3AD203B41FA5}">
                      <a16:colId xmlns:a16="http://schemas.microsoft.com/office/drawing/2014/main" xmlns="" val="608750794"/>
                    </a:ext>
                  </a:extLst>
                </a:gridCol>
                <a:gridCol w="3438525">
                  <a:extLst>
                    <a:ext uri="{9D8B030D-6E8A-4147-A177-3AD203B41FA5}">
                      <a16:colId xmlns:a16="http://schemas.microsoft.com/office/drawing/2014/main" xmlns="" val="6907921"/>
                    </a:ext>
                  </a:extLst>
                </a:gridCol>
              </a:tblGrid>
              <a:tr h="4016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3161659451"/>
                  </a:ext>
                </a:extLst>
              </a:tr>
              <a:tr h="292100">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p>
                  </a:txBody>
                  <a:tcPr marL="91446" marR="91446" marT="45401" marB="454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0089442"/>
                  </a:ext>
                </a:extLst>
              </a:tr>
              <a:tr h="1463675">
                <a:tc rowSpan="5">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Passenger Rail Agency of South Africa (PRASA)</a:t>
                      </a:r>
                    </a:p>
                  </a:txBody>
                  <a:tcPr marL="91446" marR="91446" marT="45401" marB="454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Number of jobs created</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10 000</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 total of 1 347 direct jobs were created.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Additional jobs were created by the participating SMME’s on service recovery.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1 188 jobs were created through the Gibela Train manufacturing contracts, while 159 jobs were for signalling.</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820384408"/>
                  </a:ext>
                </a:extLst>
              </a:tr>
              <a:tr h="138906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Number of full-time equivalents (FTEs) created</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kumimoji="0" lang="en-ZA"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ZA" altLang="en-US" sz="1200" b="0" i="1"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(Gibela is in partnership with various institutions of higher learning)</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210 bursaries were awarded for student in various learning institutions.</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946279765"/>
                  </a:ext>
                </a:extLst>
              </a:tr>
              <a:tr h="365125">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Number of youths (18-35) employed</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6 000</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809 youth were employed to date.</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19647306"/>
                  </a:ext>
                </a:extLst>
              </a:tr>
              <a:tr h="219075">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Number of women employed</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2 000</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414 women were employed to date.</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63885663"/>
                  </a:ext>
                </a:extLst>
              </a:tr>
              <a:tr h="37306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Number of persons with disabilities employed</a:t>
                      </a:r>
                      <a:endParaRPr kumimoji="0" lang="en-US"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50</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15 Black people with disability were employed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858723091"/>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F745C-32B0-914D-2022-F9FA9A8549F4}"/>
              </a:ext>
            </a:extLst>
          </p:cNvPr>
          <p:cNvSpPr>
            <a:spLocks noGrp="1"/>
          </p:cNvSpPr>
          <p:nvPr>
            <p:ph type="title"/>
          </p:nvPr>
        </p:nvSpPr>
        <p:spPr>
          <a:xfrm>
            <a:off x="457200" y="274638"/>
            <a:ext cx="8229600" cy="773112"/>
          </a:xfrm>
        </p:spPr>
        <p:txBody>
          <a:bodyPr>
            <a:noAutofit/>
          </a:bodyPr>
          <a:lstStyle/>
          <a:p>
            <a:pPr fontAlgn="auto">
              <a:spcAft>
                <a:spcPts val="0"/>
              </a:spcAft>
              <a:defRPr/>
            </a:pPr>
            <a:r>
              <a:rPr sz="2900" b="1">
                <a:solidFill>
                  <a:prstClr val="black"/>
                </a:solidFill>
                <a:latin typeface="Arial" charset="0"/>
                <a:ea typeface="MS PGothic" charset="0"/>
                <a:cs typeface="+mj-cs"/>
              </a:rPr>
              <a:t>Analysis Criteria For Reported Performance</a:t>
            </a:r>
            <a:endParaRPr sz="2800" b="1">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FFFE9FE4-1EA3-E5C3-C424-282A9077B636}"/>
              </a:ext>
            </a:extLst>
          </p:cNvPr>
          <p:cNvSpPr>
            <a:spLocks noGrp="1"/>
          </p:cNvSpPr>
          <p:nvPr>
            <p:ph sz="half" idx="1"/>
          </p:nvPr>
        </p:nvSpPr>
        <p:spPr>
          <a:xfrm>
            <a:off x="468313" y="1484313"/>
            <a:ext cx="8207375" cy="4392612"/>
          </a:xfrm>
        </p:spPr>
        <p:txBody>
          <a:bodyPr rtlCol="0">
            <a:noAutofit/>
          </a:bodyPr>
          <a:lstStyle/>
          <a:p>
            <a:pPr algn="just" eaLnBrk="1" fontAlgn="auto" hangingPunct="1">
              <a:spcAft>
                <a:spcPts val="0"/>
              </a:spcAft>
              <a:defRPr/>
            </a:pPr>
            <a:endParaRPr lang="en-ZA" sz="1500" dirty="0">
              <a:ea typeface="+mn-ea"/>
            </a:endParaRPr>
          </a:p>
          <a:p>
            <a:pPr algn="just" eaLnBrk="1" fontAlgn="auto" hangingPunct="1">
              <a:spcAft>
                <a:spcPts val="0"/>
              </a:spcAft>
              <a:defRPr/>
            </a:pPr>
            <a:r>
              <a:rPr lang="en-US" sz="1400" dirty="0">
                <a:ea typeface="+mn-ea"/>
              </a:rPr>
              <a:t> </a:t>
            </a:r>
          </a:p>
          <a:p>
            <a:pPr marL="285750" indent="-285750" eaLnBrk="1" fontAlgn="auto" hangingPunct="1">
              <a:lnSpc>
                <a:spcPct val="150000"/>
              </a:lnSpc>
              <a:spcAft>
                <a:spcPts val="0"/>
              </a:spcAft>
              <a:buFont typeface="Arial" panose="020B0604020202020204" pitchFamily="34" charset="0"/>
              <a:buChar char="•"/>
              <a:defRPr/>
            </a:pPr>
            <a:endParaRPr lang="en-ZA" sz="1000" dirty="0">
              <a:ea typeface="+mn-ea"/>
            </a:endParaRPr>
          </a:p>
        </p:txBody>
      </p:sp>
      <p:sp>
        <p:nvSpPr>
          <p:cNvPr id="47107" name="Slide Number Placeholder 8">
            <a:extLst>
              <a:ext uri="{FF2B5EF4-FFF2-40B4-BE49-F238E27FC236}">
                <a16:creationId xmlns:a16="http://schemas.microsoft.com/office/drawing/2014/main" xmlns="" id="{B0452D53-6114-441F-5632-EB9258BE06DC}"/>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7</a:t>
            </a:r>
          </a:p>
        </p:txBody>
      </p:sp>
      <p:graphicFrame>
        <p:nvGraphicFramePr>
          <p:cNvPr id="6" name="Table 5">
            <a:extLst>
              <a:ext uri="{FF2B5EF4-FFF2-40B4-BE49-F238E27FC236}">
                <a16:creationId xmlns:a16="http://schemas.microsoft.com/office/drawing/2014/main" xmlns="" id="{9061CF65-5BB8-CB20-81EB-2F620501952B}"/>
              </a:ext>
            </a:extLst>
          </p:cNvPr>
          <p:cNvGraphicFramePr>
            <a:graphicFrameLocks noGrp="1"/>
          </p:cNvGraphicFramePr>
          <p:nvPr/>
        </p:nvGraphicFramePr>
        <p:xfrm>
          <a:off x="422275" y="1441450"/>
          <a:ext cx="8264525" cy="4445000"/>
        </p:xfrm>
        <a:graphic>
          <a:graphicData uri="http://schemas.openxmlformats.org/drawingml/2006/table">
            <a:tbl>
              <a:tblPr firstRow="1" bandRow="1">
                <a:tableStyleId>{5C22544A-7EE6-4342-B048-85BDC9FD1C3A}</a:tableStyleId>
              </a:tblPr>
              <a:tblGrid>
                <a:gridCol w="1690382">
                  <a:extLst>
                    <a:ext uri="{9D8B030D-6E8A-4147-A177-3AD203B41FA5}">
                      <a16:colId xmlns:a16="http://schemas.microsoft.com/office/drawing/2014/main" xmlns="" val="20000"/>
                    </a:ext>
                  </a:extLst>
                </a:gridCol>
                <a:gridCol w="4897763">
                  <a:extLst>
                    <a:ext uri="{9D8B030D-6E8A-4147-A177-3AD203B41FA5}">
                      <a16:colId xmlns:a16="http://schemas.microsoft.com/office/drawing/2014/main" xmlns="" val="20001"/>
                    </a:ext>
                  </a:extLst>
                </a:gridCol>
                <a:gridCol w="1676380">
                  <a:extLst>
                    <a:ext uri="{9D8B030D-6E8A-4147-A177-3AD203B41FA5}">
                      <a16:colId xmlns:a16="http://schemas.microsoft.com/office/drawing/2014/main" xmlns="" val="20002"/>
                    </a:ext>
                  </a:extLst>
                </a:gridCol>
              </a:tblGrid>
              <a:tr h="518186">
                <a:tc>
                  <a:txBody>
                    <a:bodyPr/>
                    <a:lstStyle/>
                    <a:p>
                      <a:pPr algn="ctr"/>
                      <a:r>
                        <a:rPr lang="en-US" sz="1400" dirty="0">
                          <a:solidFill>
                            <a:srgbClr val="000000"/>
                          </a:solidFill>
                          <a:latin typeface="Arial"/>
                          <a:cs typeface="Arial"/>
                        </a:rPr>
                        <a:t>Performance Status</a:t>
                      </a: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400" dirty="0">
                          <a:solidFill>
                            <a:srgbClr val="000000"/>
                          </a:solidFill>
                          <a:latin typeface="Arial"/>
                          <a:cs typeface="Arial"/>
                        </a:rPr>
                        <a:t>Definition of Performance Status</a:t>
                      </a: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400" dirty="0">
                          <a:solidFill>
                            <a:srgbClr val="000000"/>
                          </a:solidFill>
                          <a:latin typeface="Arial"/>
                          <a:cs typeface="Arial"/>
                        </a:rPr>
                        <a:t>Colour Coding</a:t>
                      </a: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extLst>
                  <a:ext uri="{0D108BD9-81ED-4DB2-BD59-A6C34878D82A}">
                    <a16:rowId xmlns:a16="http://schemas.microsoft.com/office/drawing/2014/main" xmlns="" val="10000"/>
                  </a:ext>
                </a:extLst>
              </a:tr>
              <a:tr h="1464236">
                <a:tc>
                  <a:txBody>
                    <a:bodyPr/>
                    <a:lstStyle/>
                    <a:p>
                      <a:pPr algn="just"/>
                      <a:r>
                        <a:rPr lang="en-US" sz="1400" dirty="0">
                          <a:solidFill>
                            <a:srgbClr val="000000"/>
                          </a:solidFill>
                          <a:latin typeface="Arial"/>
                          <a:cs typeface="Arial"/>
                        </a:rPr>
                        <a:t>Achieved</a:t>
                      </a: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285750" indent="-285750" algn="just">
                        <a:buFont typeface="Arial"/>
                        <a:buChar char="•"/>
                      </a:pPr>
                      <a:r>
                        <a:rPr lang="en-US" sz="1400" dirty="0">
                          <a:solidFill>
                            <a:srgbClr val="000000"/>
                          </a:solidFill>
                          <a:latin typeface="Arial"/>
                          <a:cs typeface="Arial"/>
                        </a:rPr>
                        <a:t>Predetermined target achieved within set timeframe.</a:t>
                      </a:r>
                    </a:p>
                    <a:p>
                      <a:pPr marL="0" indent="0" algn="just">
                        <a:buFont typeface="Arial"/>
                        <a:buNone/>
                      </a:pPr>
                      <a:endParaRPr lang="en-US" sz="1400" dirty="0">
                        <a:solidFill>
                          <a:srgbClr val="000000"/>
                        </a:solidFill>
                        <a:latin typeface="Arial"/>
                        <a:cs typeface="Arial"/>
                      </a:endParaRPr>
                    </a:p>
                    <a:p>
                      <a:pPr marL="285750" indent="-285750" algn="just">
                        <a:buFont typeface="Arial"/>
                        <a:buChar char="•"/>
                      </a:pPr>
                      <a:r>
                        <a:rPr lang="en-US" sz="1400" dirty="0">
                          <a:solidFill>
                            <a:srgbClr val="000000"/>
                          </a:solidFill>
                          <a:latin typeface="Arial"/>
                          <a:cs typeface="Arial"/>
                        </a:rPr>
                        <a:t>Portfolio of evidence submitted</a:t>
                      </a:r>
                      <a:r>
                        <a:rPr lang="en-US" sz="1400" baseline="0" dirty="0">
                          <a:solidFill>
                            <a:srgbClr val="000000"/>
                          </a:solidFill>
                          <a:latin typeface="Arial"/>
                          <a:cs typeface="Arial"/>
                        </a:rPr>
                        <a:t> meets predetermined requirements as per the approved Technical Indicator Descriptions.</a:t>
                      </a: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endParaRPr lang="en-US" sz="1400" dirty="0">
                        <a:solidFill>
                          <a:srgbClr val="000000"/>
                        </a:solidFill>
                        <a:latin typeface="Arial"/>
                        <a:cs typeface="Arial"/>
                      </a:endParaRP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extLst>
                  <a:ext uri="{0D108BD9-81ED-4DB2-BD59-A6C34878D82A}">
                    <a16:rowId xmlns:a16="http://schemas.microsoft.com/office/drawing/2014/main" xmlns="" val="10001"/>
                  </a:ext>
                </a:extLst>
              </a:tr>
              <a:tr h="2462578">
                <a:tc>
                  <a:txBody>
                    <a:bodyPr/>
                    <a:lstStyle/>
                    <a:p>
                      <a:pPr algn="just"/>
                      <a:r>
                        <a:rPr lang="en-US" sz="1400" dirty="0">
                          <a:solidFill>
                            <a:srgbClr val="000000"/>
                          </a:solidFill>
                          <a:latin typeface="Arial"/>
                          <a:cs typeface="Arial"/>
                        </a:rPr>
                        <a:t>Not Achieved</a:t>
                      </a: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285750" indent="-285750" algn="just">
                        <a:buFont typeface="Arial"/>
                        <a:buChar char="•"/>
                      </a:pPr>
                      <a:r>
                        <a:rPr lang="en-US" sz="1400" dirty="0">
                          <a:solidFill>
                            <a:srgbClr val="000000"/>
                          </a:solidFill>
                          <a:latin typeface="Arial"/>
                          <a:cs typeface="Arial"/>
                        </a:rPr>
                        <a:t>Reported actual partial</a:t>
                      </a:r>
                      <a:r>
                        <a:rPr lang="en-US" sz="1400" baseline="0" dirty="0">
                          <a:solidFill>
                            <a:srgbClr val="000000"/>
                          </a:solidFill>
                          <a:latin typeface="Arial"/>
                          <a:cs typeface="Arial"/>
                        </a:rPr>
                        <a:t> or whole non-achievement of target.</a:t>
                      </a:r>
                    </a:p>
                    <a:p>
                      <a:pPr marL="285750" indent="-285750" algn="just">
                        <a:buFont typeface="Arial"/>
                        <a:buChar char="•"/>
                      </a:pPr>
                      <a:endParaRPr lang="en-US" sz="1400" baseline="0" dirty="0">
                        <a:solidFill>
                          <a:srgbClr val="000000"/>
                        </a:solidFill>
                        <a:latin typeface="Arial"/>
                        <a:cs typeface="Arial"/>
                      </a:endParaRPr>
                    </a:p>
                    <a:p>
                      <a:pPr marL="285750" indent="-285750" algn="just">
                        <a:buFont typeface="Arial"/>
                        <a:buChar char="•"/>
                      </a:pPr>
                      <a:r>
                        <a:rPr lang="en-US" sz="1400" baseline="0" dirty="0">
                          <a:solidFill>
                            <a:srgbClr val="000000"/>
                          </a:solidFill>
                          <a:latin typeface="Arial"/>
                          <a:cs typeface="Arial"/>
                        </a:rPr>
                        <a:t>Performance information report either not submitted at all or not submitted within prescribed timelines for reporting.</a:t>
                      </a:r>
                    </a:p>
                    <a:p>
                      <a:pPr marL="285750" indent="-285750" algn="just">
                        <a:buFont typeface="Arial"/>
                        <a:buChar char="•"/>
                      </a:pPr>
                      <a:endParaRPr lang="en-US" sz="1400" baseline="0" dirty="0">
                        <a:solidFill>
                          <a:srgbClr val="000000"/>
                        </a:solidFill>
                        <a:latin typeface="Arial"/>
                        <a:cs typeface="Arial"/>
                      </a:endParaRPr>
                    </a:p>
                    <a:p>
                      <a:pPr marL="285750" indent="-285750" algn="just">
                        <a:buFont typeface="Arial"/>
                        <a:buChar char="•"/>
                      </a:pPr>
                      <a:r>
                        <a:rPr lang="en-US" sz="1400" baseline="0" dirty="0">
                          <a:solidFill>
                            <a:srgbClr val="000000"/>
                          </a:solidFill>
                          <a:latin typeface="Arial"/>
                          <a:cs typeface="Arial"/>
                        </a:rPr>
                        <a:t>Portfolio of evidence either not submitted at all or not sufficient as per the predetermined requirements of the approved Technical Indicator Descriptions.</a:t>
                      </a:r>
                      <a:endParaRPr lang="en-US" sz="1400" dirty="0">
                        <a:solidFill>
                          <a:srgbClr val="000000"/>
                        </a:solidFill>
                        <a:latin typeface="Arial"/>
                        <a:cs typeface="Arial"/>
                      </a:endParaRP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endParaRPr lang="en-US" sz="1400" dirty="0">
                        <a:solidFill>
                          <a:srgbClr val="000000"/>
                        </a:solidFill>
                        <a:latin typeface="Arial"/>
                        <a:cs typeface="Arial"/>
                      </a:endParaRPr>
                    </a:p>
                  </a:txBody>
                  <a:tcPr marL="91439" marR="91439" marT="45722" marB="4572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0A47F462-322B-066A-3B53-32C0650299C0}"/>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51554" name="Title 2">
            <a:extLst>
              <a:ext uri="{FF2B5EF4-FFF2-40B4-BE49-F238E27FC236}">
                <a16:creationId xmlns:a16="http://schemas.microsoft.com/office/drawing/2014/main" xmlns="" id="{A8A1B05E-03E3-4438-9F7B-14DA310804D9}"/>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3: Rail Transport</a:t>
            </a:r>
          </a:p>
        </p:txBody>
      </p:sp>
      <p:sp>
        <p:nvSpPr>
          <p:cNvPr id="151555" name="Slide Number Placeholder 2">
            <a:extLst>
              <a:ext uri="{FF2B5EF4-FFF2-40B4-BE49-F238E27FC236}">
                <a16:creationId xmlns:a16="http://schemas.microsoft.com/office/drawing/2014/main" xmlns="" id="{4A424EE9-FDEF-8C5B-FFCE-B1B41B403B70}"/>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59B1A29-0625-456D-A2C2-6A699AB23BA1}" type="slidenum">
              <a:rPr lang="en-US" altLang="en-US" sz="1200">
                <a:solidFill>
                  <a:srgbClr val="898989"/>
                </a:solidFill>
              </a:rPr>
              <a:pPr eaLnBrk="1" hangingPunct="1"/>
              <a:t>70</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B4CB97B6-6F52-FAE4-6CC9-824757353F61}"/>
              </a:ext>
            </a:extLst>
          </p:cNvPr>
          <p:cNvGraphicFramePr>
            <a:graphicFrameLocks noGrp="1"/>
          </p:cNvGraphicFramePr>
          <p:nvPr/>
        </p:nvGraphicFramePr>
        <p:xfrm>
          <a:off x="179388" y="1238250"/>
          <a:ext cx="8775700" cy="3681413"/>
        </p:xfrm>
        <a:graphic>
          <a:graphicData uri="http://schemas.openxmlformats.org/drawingml/2006/table">
            <a:tbl>
              <a:tblPr/>
              <a:tblGrid>
                <a:gridCol w="1257300">
                  <a:extLst>
                    <a:ext uri="{9D8B030D-6E8A-4147-A177-3AD203B41FA5}">
                      <a16:colId xmlns:a16="http://schemas.microsoft.com/office/drawing/2014/main" xmlns="" val="973439690"/>
                    </a:ext>
                  </a:extLst>
                </a:gridCol>
                <a:gridCol w="2005012">
                  <a:extLst>
                    <a:ext uri="{9D8B030D-6E8A-4147-A177-3AD203B41FA5}">
                      <a16:colId xmlns:a16="http://schemas.microsoft.com/office/drawing/2014/main" xmlns="" val="1532594918"/>
                    </a:ext>
                  </a:extLst>
                </a:gridCol>
                <a:gridCol w="1866900">
                  <a:extLst>
                    <a:ext uri="{9D8B030D-6E8A-4147-A177-3AD203B41FA5}">
                      <a16:colId xmlns:a16="http://schemas.microsoft.com/office/drawing/2014/main" xmlns="" val="600048180"/>
                    </a:ext>
                  </a:extLst>
                </a:gridCol>
                <a:gridCol w="3646488">
                  <a:extLst>
                    <a:ext uri="{9D8B030D-6E8A-4147-A177-3AD203B41FA5}">
                      <a16:colId xmlns:a16="http://schemas.microsoft.com/office/drawing/2014/main" xmlns="" val="1285866394"/>
                    </a:ext>
                  </a:extLst>
                </a:gridCol>
              </a:tblGrid>
              <a:tr h="4937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1501388541"/>
                  </a:ext>
                </a:extLst>
              </a:tr>
              <a:tr h="292100">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Public Transport</a:t>
                      </a:r>
                    </a:p>
                  </a:txBody>
                  <a:tcPr marL="91446" marR="91446"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65817420"/>
                  </a:ext>
                </a:extLst>
              </a:tr>
              <a:tr h="8953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Passenger Rail Agency of South Africa (PRASA)</a:t>
                      </a:r>
                    </a:p>
                  </a:txBody>
                  <a:tcPr marL="91446" marR="91446"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passenger rail trips</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240 million passenger rail trips</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16. 69 passenger rail trips </a:t>
                      </a:r>
                      <a:endPar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342649018"/>
                  </a:ext>
                </a:extLst>
              </a:tr>
              <a:tr h="292100">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Safer Transport Systems</a:t>
                      </a:r>
                    </a:p>
                  </a:txBody>
                  <a:tcPr marL="91446" marR="91446"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18338064"/>
                  </a:ext>
                </a:extLst>
              </a:tr>
              <a:tr h="914400">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Passenger Rail Agency of South Africa (PRASA)</a:t>
                      </a:r>
                    </a:p>
                    <a:p>
                      <a:pPr marL="0" marR="0" lvl="0" indent="0" algn="l" defTabSz="457200" rtl="0" eaLnBrk="1" fontAlgn="base" latinLnBrk="0" hangingPunct="1">
                        <a:lnSpc>
                          <a:spcPct val="110000"/>
                        </a:lnSpc>
                        <a:spcBef>
                          <a:spcPct val="0"/>
                        </a:spcBef>
                        <a:spcAft>
                          <a:spcPct val="0"/>
                        </a:spcAft>
                        <a:buClrTx/>
                        <a:buSzTx/>
                        <a:buFontTx/>
                        <a:buNone/>
                        <a:tabLst/>
                      </a:pP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6" marR="91446"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rail safety occurrences reported </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1 333 rail safety occurrences</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247 rail safety occurrences were reported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55979638"/>
                  </a:ext>
                </a:extLst>
              </a:tr>
              <a:tr h="79216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rail security occurrences reported </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4 521 rail security occurrences</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1 705 rail security occurrences were reported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302497210"/>
                  </a:ext>
                </a:extLst>
              </a:tr>
            </a:tbl>
          </a:graphicData>
        </a:graphic>
      </p:graphicFrame>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B27ADCDC-26DF-46B8-C515-BCD90A6217D7}"/>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53602" name="Title 2">
            <a:extLst>
              <a:ext uri="{FF2B5EF4-FFF2-40B4-BE49-F238E27FC236}">
                <a16:creationId xmlns:a16="http://schemas.microsoft.com/office/drawing/2014/main" xmlns="" id="{A67C70FC-56CF-52C7-30EE-4FFD107EC0E1}"/>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4: Road Transport</a:t>
            </a:r>
          </a:p>
        </p:txBody>
      </p:sp>
      <p:sp>
        <p:nvSpPr>
          <p:cNvPr id="153603" name="Slide Number Placeholder 2">
            <a:extLst>
              <a:ext uri="{FF2B5EF4-FFF2-40B4-BE49-F238E27FC236}">
                <a16:creationId xmlns:a16="http://schemas.microsoft.com/office/drawing/2014/main" xmlns="" id="{F201359B-2F29-185F-3996-BD87A9D6B185}"/>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568F9EA-933D-465E-88D2-63D70DA4054E}" type="slidenum">
              <a:rPr lang="en-US" altLang="en-US" sz="1200">
                <a:solidFill>
                  <a:srgbClr val="898989"/>
                </a:solidFill>
              </a:rPr>
              <a:pPr eaLnBrk="1" hangingPunct="1"/>
              <a:t>71</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B8E47F9C-8150-F645-000A-7D42CC37C94D}"/>
              </a:ext>
            </a:extLst>
          </p:cNvPr>
          <p:cNvGraphicFramePr>
            <a:graphicFrameLocks noGrp="1"/>
          </p:cNvGraphicFramePr>
          <p:nvPr/>
        </p:nvGraphicFramePr>
        <p:xfrm>
          <a:off x="179388" y="984250"/>
          <a:ext cx="8674100" cy="5449888"/>
        </p:xfrm>
        <a:graphic>
          <a:graphicData uri="http://schemas.openxmlformats.org/drawingml/2006/table">
            <a:tbl>
              <a:tblPr/>
              <a:tblGrid>
                <a:gridCol w="1257300">
                  <a:extLst>
                    <a:ext uri="{9D8B030D-6E8A-4147-A177-3AD203B41FA5}">
                      <a16:colId xmlns:a16="http://schemas.microsoft.com/office/drawing/2014/main" xmlns="" val="2075705764"/>
                    </a:ext>
                  </a:extLst>
                </a:gridCol>
                <a:gridCol w="2584450">
                  <a:extLst>
                    <a:ext uri="{9D8B030D-6E8A-4147-A177-3AD203B41FA5}">
                      <a16:colId xmlns:a16="http://schemas.microsoft.com/office/drawing/2014/main" xmlns="" val="556894383"/>
                    </a:ext>
                  </a:extLst>
                </a:gridCol>
                <a:gridCol w="2262187">
                  <a:extLst>
                    <a:ext uri="{9D8B030D-6E8A-4147-A177-3AD203B41FA5}">
                      <a16:colId xmlns:a16="http://schemas.microsoft.com/office/drawing/2014/main" xmlns="" val="323412179"/>
                    </a:ext>
                  </a:extLst>
                </a:gridCol>
                <a:gridCol w="2570163">
                  <a:extLst>
                    <a:ext uri="{9D8B030D-6E8A-4147-A177-3AD203B41FA5}">
                      <a16:colId xmlns:a16="http://schemas.microsoft.com/office/drawing/2014/main" xmlns="" val="1679151789"/>
                    </a:ext>
                  </a:extLst>
                </a:gridCol>
              </a:tblGrid>
              <a:tr h="6032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1" marR="68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3507387148"/>
                  </a:ext>
                </a:extLst>
              </a:tr>
              <a:tr h="273050">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Safer Transport Systems</a:t>
                      </a:r>
                    </a:p>
                  </a:txBody>
                  <a:tcPr marL="91443" marR="91443" marT="45400" marB="4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20076976"/>
                  </a:ext>
                </a:extLst>
              </a:tr>
              <a:tr h="731838">
                <a:tc rowSpan="7">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Provincial Departments of Transport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Transport Safety and Compliance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road users reached </a:t>
                      </a:r>
                      <a:endPar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4 608</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34938" indent="-134938"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34938" marR="0" lvl="0" indent="-134938"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34938" marR="0" lvl="0" indent="-134938"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34938" marR="0" lvl="0" indent="-134938"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34938" marR="0" lvl="0" indent="-134938"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6 100</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560932832"/>
                  </a:ext>
                </a:extLst>
              </a:tr>
              <a:tr h="365125">
                <a:tc vMerge="1">
                  <a:txBody>
                    <a:bodyPr/>
                    <a:lstStyle/>
                    <a:p>
                      <a:endParaRPr lang="en-US"/>
                    </a:p>
                  </a:txBody>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schools involved in road safety education programme</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2 564</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2 781</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636493347"/>
                  </a:ext>
                </a:extLst>
              </a:tr>
              <a:tr h="1646238">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Transport Administration and Licensing</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compliance inspections conducted</a:t>
                      </a:r>
                      <a:endPar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300 Dangerous Goods operators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380 Driving Licence Testing Centres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500 Vehicle Testing Stations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312</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392</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500</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261840680"/>
                  </a:ext>
                </a:extLst>
              </a:tr>
              <a:tr h="914400">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Law Enforcement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speed operations conducted</a:t>
                      </a:r>
                      <a:endPar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80 580</a:t>
                      </a:r>
                      <a:endPar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286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2860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22860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228600" marR="0" lvl="0" indent="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70 883</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243845171"/>
                  </a:ext>
                </a:extLst>
              </a:tr>
              <a:tr h="182563">
                <a:tc vMerge="1">
                  <a:txBody>
                    <a:bodyPr/>
                    <a:lstStyle/>
                    <a:p>
                      <a:endParaRPr lang="en-US"/>
                    </a:p>
                  </a:txBody>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vehicles weighed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3 276 160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tabLst>
                          <a:tab pos="134938"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34938"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34938"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tab pos="134938" algn="l"/>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2 437 853</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954724343"/>
                  </a:ext>
                </a:extLst>
              </a:tr>
              <a:tr h="365125">
                <a:tc vMerge="1">
                  <a:txBody>
                    <a:bodyPr/>
                    <a:lstStyle/>
                    <a:p>
                      <a:endParaRPr lang="en-US"/>
                    </a:p>
                  </a:txBody>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drunken driving operations conducted</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62 416</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tabLst>
                          <a:tab pos="134938"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34938"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34938"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tab pos="134938" algn="l"/>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11 131</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97680514"/>
                  </a:ext>
                </a:extLst>
              </a:tr>
              <a:tr h="365125">
                <a:tc vMerge="1">
                  <a:txBody>
                    <a:bodyPr/>
                    <a:lstStyle/>
                    <a:p>
                      <a:endParaRPr lang="en-US"/>
                    </a:p>
                  </a:txBody>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vehicles stopped and checked</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10 288 900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tabLst>
                          <a:tab pos="134938"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34938"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34938"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tabLst>
                          <a:tab pos="134938" algn="l"/>
                        </a:tabLst>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tab pos="134938" algn="l"/>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7 603 669</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885472255"/>
                  </a:ext>
                </a:extLst>
              </a:tr>
            </a:tbl>
          </a:graphicData>
        </a:graphic>
      </p:graphicFrame>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A75E5498-0165-9C45-2F77-FD66A6E700FB}"/>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55650" name="Title 2">
            <a:extLst>
              <a:ext uri="{FF2B5EF4-FFF2-40B4-BE49-F238E27FC236}">
                <a16:creationId xmlns:a16="http://schemas.microsoft.com/office/drawing/2014/main" xmlns="" id="{9B6EA04A-BF76-2445-31CF-52E135864A02}"/>
              </a:ext>
            </a:extLst>
          </p:cNvPr>
          <p:cNvSpPr>
            <a:spLocks noGrp="1"/>
          </p:cNvSpPr>
          <p:nvPr>
            <p:ph type="title"/>
          </p:nvPr>
        </p:nvSpPr>
        <p:spPr>
          <a:xfrm>
            <a:off x="515938" y="347663"/>
            <a:ext cx="6424612" cy="762000"/>
          </a:xfrm>
        </p:spPr>
        <p:txBody>
          <a:bodyPr/>
          <a:lstStyle/>
          <a:p>
            <a:pPr eaLnBrk="1" hangingPunct="1"/>
            <a:r>
              <a:rPr lang="en-US" altLang="en-US" sz="2900" b="1">
                <a:latin typeface="Arial" panose="020B0604020202020204" pitchFamily="34" charset="0"/>
              </a:rPr>
              <a:t>Programme 4: Road Transport</a:t>
            </a:r>
          </a:p>
        </p:txBody>
      </p:sp>
      <p:sp>
        <p:nvSpPr>
          <p:cNvPr id="155651" name="Slide Number Placeholder 2">
            <a:extLst>
              <a:ext uri="{FF2B5EF4-FFF2-40B4-BE49-F238E27FC236}">
                <a16:creationId xmlns:a16="http://schemas.microsoft.com/office/drawing/2014/main" xmlns="" id="{D18EA9F1-E36F-CBD8-A3C6-A93FBE2C846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70462C7-02CF-49B9-BBAB-CA6204562F4B}" type="slidenum">
              <a:rPr lang="en-US" altLang="en-US" sz="1200">
                <a:solidFill>
                  <a:srgbClr val="898989"/>
                </a:solidFill>
              </a:rPr>
              <a:pPr eaLnBrk="1" hangingPunct="1"/>
              <a:t>72</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7EC302BF-75EB-AB98-BB63-8FF898748244}"/>
              </a:ext>
            </a:extLst>
          </p:cNvPr>
          <p:cNvGraphicFramePr>
            <a:graphicFrameLocks noGrp="1"/>
          </p:cNvGraphicFramePr>
          <p:nvPr/>
        </p:nvGraphicFramePr>
        <p:xfrm>
          <a:off x="179388" y="1295400"/>
          <a:ext cx="8775700" cy="4108450"/>
        </p:xfrm>
        <a:graphic>
          <a:graphicData uri="http://schemas.openxmlformats.org/drawingml/2006/table">
            <a:tbl>
              <a:tblPr/>
              <a:tblGrid>
                <a:gridCol w="1672561">
                  <a:extLst>
                    <a:ext uri="{9D8B030D-6E8A-4147-A177-3AD203B41FA5}">
                      <a16:colId xmlns:a16="http://schemas.microsoft.com/office/drawing/2014/main" xmlns="" val="20000"/>
                    </a:ext>
                  </a:extLst>
                </a:gridCol>
                <a:gridCol w="2694651">
                  <a:extLst>
                    <a:ext uri="{9D8B030D-6E8A-4147-A177-3AD203B41FA5}">
                      <a16:colId xmlns:a16="http://schemas.microsoft.com/office/drawing/2014/main" xmlns="" val="20001"/>
                    </a:ext>
                  </a:extLst>
                </a:gridCol>
                <a:gridCol w="2027820">
                  <a:extLst>
                    <a:ext uri="{9D8B030D-6E8A-4147-A177-3AD203B41FA5}">
                      <a16:colId xmlns:a16="http://schemas.microsoft.com/office/drawing/2014/main" xmlns="" val="20002"/>
                    </a:ext>
                  </a:extLst>
                </a:gridCol>
                <a:gridCol w="2380668">
                  <a:extLst>
                    <a:ext uri="{9D8B030D-6E8A-4147-A177-3AD203B41FA5}">
                      <a16:colId xmlns:a16="http://schemas.microsoft.com/office/drawing/2014/main" xmlns="" val="20003"/>
                    </a:ext>
                  </a:extLst>
                </a:gridCol>
              </a:tblGrid>
              <a:tr h="938774">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rgbClr val="0D0D0D"/>
                          </a:solidFill>
                          <a:effectLst/>
                          <a:latin typeface="Arial" charset="0"/>
                          <a:ea typeface="MS PGothic" charset="0"/>
                          <a:cs typeface="Arial" charset="0"/>
                        </a:rPr>
                        <a:t>INSTITUTION</a:t>
                      </a:r>
                      <a:endParaRPr kumimoji="0" lang="en-US" sz="1400" b="1" i="0" u="none" strike="noStrike" cap="none" normalizeH="0" baseline="0" dirty="0">
                        <a:ln>
                          <a:noFill/>
                        </a:ln>
                        <a:solidFill>
                          <a:srgbClr val="0D0D0D"/>
                        </a:solidFill>
                        <a:effectLst/>
                        <a:latin typeface="Arial" charset="0"/>
                        <a:ea typeface="MS PGothic" charset="0"/>
                        <a:cs typeface="Arial"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rgbClr val="0D0D0D"/>
                          </a:solidFill>
                          <a:effectLst/>
                          <a:latin typeface="Arial" charset="0"/>
                          <a:ea typeface="MS PGothic" charset="0"/>
                          <a:cs typeface="Arial" charset="0"/>
                        </a:rPr>
                        <a:t>OUTPUT INDICATOR</a:t>
                      </a:r>
                      <a:endParaRPr kumimoji="0" lang="en-US" sz="1400" b="1" i="0" u="none" strike="noStrike" cap="none" normalizeH="0" baseline="0" dirty="0">
                        <a:ln>
                          <a:noFill/>
                        </a:ln>
                        <a:solidFill>
                          <a:srgbClr val="0D0D0D"/>
                        </a:solidFill>
                        <a:effectLst/>
                        <a:latin typeface="Arial" charset="0"/>
                        <a:ea typeface="MS PGothic" charset="0"/>
                        <a:cs typeface="Arial"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rgbClr val="0D0D0D"/>
                          </a:solidFill>
                          <a:effectLst/>
                          <a:latin typeface="Arial" charset="0"/>
                          <a:ea typeface="MS PGothic" charset="0"/>
                          <a:cs typeface="Arial" charset="0"/>
                        </a:rPr>
                        <a:t>ANNUAL TARGET</a:t>
                      </a:r>
                      <a:endParaRPr kumimoji="0" lang="en-US" sz="1400" b="1" i="0" u="none" strike="noStrike" cap="none" normalizeH="0" baseline="0" dirty="0">
                        <a:ln>
                          <a:noFill/>
                        </a:ln>
                        <a:solidFill>
                          <a:srgbClr val="0D0D0D"/>
                        </a:solidFill>
                        <a:effectLst/>
                        <a:latin typeface="Arial" charset="0"/>
                        <a:ea typeface="MS PGothic" charset="0"/>
                        <a:cs typeface="Arial"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rgbClr val="0D0D0D"/>
                          </a:solidFill>
                          <a:effectLst/>
                          <a:latin typeface="Arial" charset="0"/>
                          <a:ea typeface="MS PGothic" charset="0"/>
                          <a:cs typeface="Arial" charset="0"/>
                        </a:rPr>
                        <a:t>PRELIMINARY PERFORMANCE - YEAR-TO-DATE (AS AT 31 MARCH 2022)</a:t>
                      </a:r>
                      <a:endParaRPr kumimoji="0" lang="en-US" sz="1400" b="1" i="0" u="none" strike="noStrike" cap="none" normalizeH="0" baseline="0" dirty="0">
                        <a:ln>
                          <a:noFill/>
                        </a:ln>
                        <a:solidFill>
                          <a:srgbClr val="0D0D0D"/>
                        </a:solidFill>
                        <a:effectLst/>
                        <a:latin typeface="Arial" charset="0"/>
                        <a:ea typeface="MS PGothic" charset="0"/>
                        <a:cs typeface="Arial"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xmlns="" val="10000"/>
                  </a:ext>
                </a:extLst>
              </a:tr>
              <a:tr h="449672">
                <a:tc gridSpan="4">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dirty="0">
                          <a:ln>
                            <a:noFill/>
                          </a:ln>
                          <a:solidFill>
                            <a:srgbClr val="0D0D0D"/>
                          </a:solidFill>
                          <a:effectLst/>
                          <a:latin typeface="Arial" charset="0"/>
                          <a:ea typeface="MS PGothic" charset="0"/>
                          <a:cs typeface="Arial" charset="0"/>
                        </a:rPr>
                        <a:t>Competitive and Accessible Markets</a:t>
                      </a:r>
                    </a:p>
                  </a:txBody>
                  <a:tcPr marL="91446" marR="91446" marT="45533" marB="455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066797">
                <a:tc rowSpan="3">
                  <a:txBody>
                    <a:bodyPr/>
                    <a:lstStyle/>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US" sz="1400" b="1" i="0" u="none" strike="noStrike" cap="none" normalizeH="0" baseline="0" dirty="0">
                          <a:ln>
                            <a:noFill/>
                          </a:ln>
                          <a:solidFill>
                            <a:srgbClr val="0D0D0D"/>
                          </a:solidFill>
                          <a:effectLst/>
                          <a:latin typeface="Arial" charset="0"/>
                          <a:ea typeface="MS PGothic" charset="0"/>
                          <a:cs typeface="Arial" charset="0"/>
                        </a:rPr>
                        <a:t>South African National Roads Agency Limited (SANRAL)</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lvl="0" indent="0">
                        <a:spcAft>
                          <a:spcPts val="0"/>
                        </a:spcAft>
                        <a:buFont typeface="Symbol" panose="05050102010706020507" pitchFamily="18" charset="2"/>
                        <a:buNone/>
                      </a:pPr>
                      <a:r>
                        <a:rPr lang="en-ZA" sz="1400" dirty="0">
                          <a:effectLst/>
                          <a:latin typeface="Arial" panose="020B0604020202020204" pitchFamily="34" charset="0"/>
                        </a:rPr>
                        <a:t>Total kilometres of surfaced roads maintained (</a:t>
                      </a:r>
                      <a:r>
                        <a:rPr lang="en-ZA" sz="1400" i="1" dirty="0">
                          <a:effectLst/>
                          <a:latin typeface="Arial" panose="020B0604020202020204" pitchFamily="34" charset="0"/>
                        </a:rPr>
                        <a:t>routine maintenance</a:t>
                      </a:r>
                      <a:r>
                        <a:rPr lang="en-ZA" sz="1400" dirty="0">
                          <a:effectLst/>
                          <a:latin typeface="Arial" panose="020B0604020202020204" pitchFamily="34" charset="0"/>
                        </a:rPr>
                        <a:t>)</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400" b="0" i="0" u="none" strike="noStrike" cap="none" normalizeH="0" baseline="0" dirty="0">
                          <a:ln>
                            <a:noFill/>
                          </a:ln>
                          <a:solidFill>
                            <a:srgbClr val="0D0D0D"/>
                          </a:solidFill>
                          <a:effectLst/>
                          <a:latin typeface="Arial"/>
                          <a:ea typeface="MS PGothic" charset="0"/>
                          <a:cs typeface="Arial"/>
                        </a:rPr>
                        <a:t>22 253 km</a:t>
                      </a:r>
                      <a:endParaRPr kumimoji="0" lang="en-US" sz="1400" b="0" i="0" u="none" strike="noStrike" cap="none" normalizeH="0" baseline="0" dirty="0">
                        <a:ln>
                          <a:noFill/>
                        </a:ln>
                        <a:solidFill>
                          <a:srgbClr val="0D0D0D"/>
                        </a:solidFill>
                        <a:effectLst/>
                        <a:latin typeface="Arial"/>
                        <a:ea typeface="MS PGothic" charset="0"/>
                        <a:cs typeface="Arial"/>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rPr>
                        <a:t>22 266 km of the national road network was exposed to routine maintenance during the period under review.</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2"/>
                  </a:ext>
                </a:extLst>
              </a:tr>
              <a:tr h="727411">
                <a:tc vMerge="1">
                  <a:txBody>
                    <a:bodyPr/>
                    <a:lstStyle/>
                    <a:p>
                      <a:endParaRPr lang="en-US"/>
                    </a:p>
                  </a:txBody>
                  <a:tcPr/>
                </a:tc>
                <a:tc>
                  <a:txBody>
                    <a:bodyPr/>
                    <a:lstStyle/>
                    <a:p>
                      <a:pPr marL="0" lvl="0" indent="0">
                        <a:spcAft>
                          <a:spcPts val="0"/>
                        </a:spcAft>
                        <a:buFont typeface="Symbol" panose="05050102010706020507" pitchFamily="18" charset="2"/>
                        <a:buNone/>
                      </a:pPr>
                      <a:r>
                        <a:rPr lang="en-ZA" sz="1400" kern="1200" dirty="0">
                          <a:solidFill>
                            <a:srgbClr val="000000"/>
                          </a:solidFill>
                          <a:effectLst/>
                          <a:latin typeface="Arial" panose="020B0604020202020204" pitchFamily="34" charset="0"/>
                          <a:ea typeface="MS PGothic" panose="020B0600070205080204" pitchFamily="34" charset="-128"/>
                        </a:rPr>
                        <a:t>Kilometres of roads upgraded (</a:t>
                      </a:r>
                      <a:r>
                        <a:rPr lang="en-ZA" sz="1400" i="1" kern="1200" dirty="0">
                          <a:solidFill>
                            <a:srgbClr val="000000"/>
                          </a:solidFill>
                          <a:effectLst/>
                          <a:latin typeface="Arial" panose="020B0604020202020204" pitchFamily="34" charset="0"/>
                          <a:ea typeface="MS PGothic" panose="020B0600070205080204" pitchFamily="34" charset="-128"/>
                        </a:rPr>
                        <a:t>strengthened, improved or new</a:t>
                      </a:r>
                      <a:r>
                        <a:rPr lang="en-ZA" sz="1400" kern="1200" dirty="0">
                          <a:solidFill>
                            <a:srgbClr val="000000"/>
                          </a:solidFill>
                          <a:effectLst/>
                          <a:latin typeface="Arial" panose="020B0604020202020204" pitchFamily="34" charset="0"/>
                          <a:ea typeface="MS PGothic" panose="020B0600070205080204" pitchFamily="34" charset="-128"/>
                        </a:rPr>
                        <a:t>)</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400" b="0" i="0" u="none" strike="noStrike" cap="none" normalizeH="0" baseline="0" dirty="0">
                          <a:ln>
                            <a:noFill/>
                          </a:ln>
                          <a:solidFill>
                            <a:srgbClr val="0D0D0D"/>
                          </a:solidFill>
                          <a:effectLst/>
                          <a:latin typeface="Arial"/>
                          <a:ea typeface="MS PGothic" charset="0"/>
                          <a:cs typeface="Arial"/>
                        </a:rPr>
                        <a:t>600 km</a:t>
                      </a:r>
                      <a:endParaRPr kumimoji="0" lang="en-US" sz="1400" b="0" i="0" u="none" strike="noStrike" cap="none" normalizeH="0" baseline="0" dirty="0">
                        <a:ln>
                          <a:noFill/>
                        </a:ln>
                        <a:solidFill>
                          <a:srgbClr val="0D0D0D"/>
                        </a:solidFill>
                        <a:effectLst/>
                        <a:latin typeface="Arial"/>
                        <a:ea typeface="MS PGothic" charset="0"/>
                        <a:cs typeface="Arial"/>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rPr>
                        <a:t>93.254 km</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3"/>
                  </a:ext>
                </a:extLst>
              </a:tr>
              <a:tr h="925796">
                <a:tc vMerge="1">
                  <a:txBody>
                    <a:bodyPr/>
                    <a:lstStyle/>
                    <a:p>
                      <a:endParaRPr lang="en-US"/>
                    </a:p>
                  </a:txBody>
                  <a:tcPr/>
                </a:tc>
                <a:tc>
                  <a:txBody>
                    <a:bodyPr/>
                    <a:lstStyle/>
                    <a:p>
                      <a:pPr marL="0" lvl="0" indent="0">
                        <a:spcAft>
                          <a:spcPts val="0"/>
                        </a:spcAft>
                        <a:buFont typeface="Symbol" panose="05050102010706020507" pitchFamily="18" charset="2"/>
                        <a:buNone/>
                      </a:pPr>
                      <a:r>
                        <a:rPr lang="en-ZA" sz="1400" kern="1200" dirty="0">
                          <a:solidFill>
                            <a:srgbClr val="000000"/>
                          </a:solidFill>
                          <a:effectLst/>
                          <a:latin typeface="Arial" panose="020B0604020202020204" pitchFamily="34" charset="0"/>
                          <a:ea typeface="MS PGothic" panose="020B0600070205080204" pitchFamily="34" charset="-128"/>
                        </a:rPr>
                        <a:t>Kilometres of roads resurfaced</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400" b="0" i="0" u="none" strike="noStrike" cap="none" normalizeH="0" baseline="0" dirty="0">
                          <a:ln>
                            <a:noFill/>
                          </a:ln>
                          <a:solidFill>
                            <a:srgbClr val="0D0D0D"/>
                          </a:solidFill>
                          <a:effectLst/>
                          <a:latin typeface="Arial"/>
                          <a:ea typeface="MS PGothic" charset="0"/>
                          <a:cs typeface="Arial"/>
                        </a:rPr>
                        <a:t>1 000 km</a:t>
                      </a:r>
                      <a:endParaRPr kumimoji="0" lang="en-US" sz="1400" b="0" i="0" u="none" strike="noStrike" cap="none" normalizeH="0" baseline="0" dirty="0">
                        <a:ln>
                          <a:noFill/>
                        </a:ln>
                        <a:solidFill>
                          <a:srgbClr val="0D0D0D"/>
                        </a:solidFill>
                        <a:effectLst/>
                        <a:latin typeface="Arial"/>
                        <a:ea typeface="MS PGothic" charset="0"/>
                        <a:cs typeface="Arial"/>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Times New Roman" panose="02020603050405020304" pitchFamily="18" charset="0"/>
                        </a:rPr>
                        <a:t>493.189 km</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4"/>
                  </a:ext>
                </a:extLst>
              </a:tr>
            </a:tbl>
          </a:graphicData>
        </a:graphic>
      </p:graphicFrame>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3676AA99-336A-39E7-9360-4D6AB20E9A25}"/>
              </a:ext>
            </a:extLst>
          </p:cNvPr>
          <p:cNvSpPr>
            <a:spLocks noGrp="1"/>
          </p:cNvSpPr>
          <p:nvPr>
            <p:ph idx="1"/>
          </p:nvPr>
        </p:nvSpPr>
        <p:spPr>
          <a:xfrm>
            <a:off x="107950" y="1295400"/>
            <a:ext cx="8969375" cy="3402013"/>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57698" name="Title 2">
            <a:extLst>
              <a:ext uri="{FF2B5EF4-FFF2-40B4-BE49-F238E27FC236}">
                <a16:creationId xmlns:a16="http://schemas.microsoft.com/office/drawing/2014/main" xmlns="" id="{35082AE0-5ED2-392C-948E-91A3B5AA44F3}"/>
              </a:ext>
            </a:extLst>
          </p:cNvPr>
          <p:cNvSpPr>
            <a:spLocks noGrp="1"/>
          </p:cNvSpPr>
          <p:nvPr>
            <p:ph type="title"/>
          </p:nvPr>
        </p:nvSpPr>
        <p:spPr>
          <a:xfrm>
            <a:off x="457200" y="304800"/>
            <a:ext cx="6424613" cy="762000"/>
          </a:xfrm>
        </p:spPr>
        <p:txBody>
          <a:bodyPr/>
          <a:lstStyle/>
          <a:p>
            <a:pPr eaLnBrk="1" hangingPunct="1"/>
            <a:r>
              <a:rPr lang="en-US" altLang="en-US" sz="2900" b="1">
                <a:solidFill>
                  <a:srgbClr val="000000"/>
                </a:solidFill>
                <a:latin typeface="Arial" panose="020B0604020202020204" pitchFamily="34" charset="0"/>
              </a:rPr>
              <a:t>Programme 4: Road Transport</a:t>
            </a:r>
            <a:endParaRPr lang="en-US" altLang="en-US" sz="2900" b="1">
              <a:latin typeface="Arial" panose="020B0604020202020204" pitchFamily="34" charset="0"/>
            </a:endParaRPr>
          </a:p>
        </p:txBody>
      </p:sp>
      <p:sp>
        <p:nvSpPr>
          <p:cNvPr id="157699" name="Slide Number Placeholder 2">
            <a:extLst>
              <a:ext uri="{FF2B5EF4-FFF2-40B4-BE49-F238E27FC236}">
                <a16:creationId xmlns:a16="http://schemas.microsoft.com/office/drawing/2014/main" xmlns="" id="{03F17D36-6735-2044-F783-C65F77EB02B1}"/>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EB891CA3-C6BA-41FB-99BA-52A97A1DE140}" type="slidenum">
              <a:rPr lang="en-US" altLang="en-US" sz="1200">
                <a:solidFill>
                  <a:srgbClr val="898989"/>
                </a:solidFill>
              </a:rPr>
              <a:pPr eaLnBrk="1" hangingPunct="1"/>
              <a:t>73</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54279F9C-3A2D-8CCB-F988-944C34E15582}"/>
              </a:ext>
            </a:extLst>
          </p:cNvPr>
          <p:cNvGraphicFramePr>
            <a:graphicFrameLocks noGrp="1"/>
          </p:cNvGraphicFramePr>
          <p:nvPr/>
        </p:nvGraphicFramePr>
        <p:xfrm>
          <a:off x="238125" y="1295400"/>
          <a:ext cx="8775700" cy="3633788"/>
        </p:xfrm>
        <a:graphic>
          <a:graphicData uri="http://schemas.openxmlformats.org/drawingml/2006/table">
            <a:tbl>
              <a:tblPr/>
              <a:tblGrid>
                <a:gridCol w="1446212">
                  <a:extLst>
                    <a:ext uri="{9D8B030D-6E8A-4147-A177-3AD203B41FA5}">
                      <a16:colId xmlns:a16="http://schemas.microsoft.com/office/drawing/2014/main" xmlns="" val="20000"/>
                    </a:ext>
                  </a:extLst>
                </a:gridCol>
                <a:gridCol w="2184400">
                  <a:extLst>
                    <a:ext uri="{9D8B030D-6E8A-4147-A177-3AD203B41FA5}">
                      <a16:colId xmlns:a16="http://schemas.microsoft.com/office/drawing/2014/main" xmlns="" val="20001"/>
                    </a:ext>
                  </a:extLst>
                </a:gridCol>
                <a:gridCol w="1706163">
                  <a:extLst>
                    <a:ext uri="{9D8B030D-6E8A-4147-A177-3AD203B41FA5}">
                      <a16:colId xmlns:a16="http://schemas.microsoft.com/office/drawing/2014/main" xmlns="" val="20002"/>
                    </a:ext>
                  </a:extLst>
                </a:gridCol>
                <a:gridCol w="3438925">
                  <a:extLst>
                    <a:ext uri="{9D8B030D-6E8A-4147-A177-3AD203B41FA5}">
                      <a16:colId xmlns:a16="http://schemas.microsoft.com/office/drawing/2014/main" xmlns="" val="20003"/>
                    </a:ext>
                  </a:extLst>
                </a:gridCol>
              </a:tblGrid>
              <a:tr h="704055">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itchFamily="34" charset="0"/>
                          <a:ea typeface="MS PGothic" pitchFamily="34" charset="-128"/>
                          <a:cs typeface="Arial" pitchFamily="34" charset="0"/>
                        </a:rPr>
                        <a:t>INSTITUTION</a:t>
                      </a:r>
                      <a:endParaRPr kumimoji="0" 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itchFamily="34" charset="0"/>
                          <a:ea typeface="MS PGothic" pitchFamily="34" charset="-128"/>
                          <a:cs typeface="Arial" pitchFamily="34" charset="0"/>
                        </a:rPr>
                        <a:t>OUTPUT INDICATOR</a:t>
                      </a:r>
                      <a:endParaRPr kumimoji="0" 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pitchFamily="34" charset="0"/>
                          <a:ea typeface="MS PGothic" pitchFamily="34" charset="-128"/>
                          <a:cs typeface="Arial" pitchFamily="34" charset="0"/>
                        </a:rPr>
                        <a:t>ANNUAL TARGET</a:t>
                      </a:r>
                      <a:endParaRPr kumimoji="0" lang="en-US" sz="14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dirty="0">
                          <a:ln>
                            <a:noFill/>
                          </a:ln>
                          <a:solidFill>
                            <a:schemeClr val="tx1">
                              <a:lumMod val="95000"/>
                              <a:lumOff val="5000"/>
                            </a:schemeClr>
                          </a:solidFill>
                          <a:effectLst/>
                          <a:latin typeface="Arial" pitchFamily="34" charset="0"/>
                          <a:ea typeface="MS PGothic" panose="020B0600070205080204" pitchFamily="34" charset="-128"/>
                          <a:cs typeface="Arial" pitchFamily="34" charset="0"/>
                        </a:rPr>
                        <a:t>PRELIMINARY PERFORMANCE - YEAR-TO-DATE (AS AT 31 MARCH 2022)</a:t>
                      </a:r>
                      <a:endParaRPr kumimoji="0" lang="en-US" altLang="en-US" sz="1400" b="1" i="0" u="none" strike="noStrike" cap="none" normalizeH="0" baseline="0" dirty="0">
                        <a:ln>
                          <a:noFill/>
                        </a:ln>
                        <a:solidFill>
                          <a:schemeClr val="tx1">
                            <a:lumMod val="95000"/>
                            <a:lumOff val="5000"/>
                          </a:schemeClr>
                        </a:solidFill>
                        <a:effectLst/>
                        <a:latin typeface="Arial" pitchFamily="34" charset="0"/>
                        <a:ea typeface="MS PGothic" panose="020B0600070205080204" pitchFamily="34" charset="-128"/>
                        <a:cs typeface="Arial"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xmlns="" val="10000"/>
                  </a:ext>
                </a:extLst>
              </a:tr>
              <a:tr h="325515">
                <a:tc gridSpan="4">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dirty="0">
                          <a:ln>
                            <a:noFill/>
                          </a:ln>
                          <a:solidFill>
                            <a:schemeClr val="tx1">
                              <a:lumMod val="95000"/>
                              <a:lumOff val="5000"/>
                            </a:schemeClr>
                          </a:solidFill>
                          <a:effectLst/>
                          <a:latin typeface="Arial" pitchFamily="34" charset="0"/>
                          <a:ea typeface="MS PGothic" pitchFamily="34" charset="-128"/>
                          <a:cs typeface="Arial" pitchFamily="34" charset="0"/>
                        </a:rPr>
                        <a:t>Competitive and Accessible Markets</a:t>
                      </a:r>
                    </a:p>
                  </a:txBody>
                  <a:tcPr marL="91446" marR="91446" marT="45415" marB="454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6714">
                <a:tc rowSpan="5">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lumMod val="95000"/>
                              <a:lumOff val="5000"/>
                            </a:schemeClr>
                          </a:solidFill>
                          <a:effectLst/>
                          <a:latin typeface="Arial" pitchFamily="34" charset="0"/>
                          <a:ea typeface="MS PGothic" pitchFamily="34" charset="-128"/>
                          <a:cs typeface="Arial" pitchFamily="34" charset="0"/>
                        </a:rPr>
                        <a:t>South African National Roads Agency Limited (SANRAL)</a:t>
                      </a:r>
                    </a:p>
                  </a:txBody>
                  <a:tcPr marL="91446" marR="91446" marT="45415" marB="454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a:spcBef>
                          <a:spcPts val="0"/>
                        </a:spcBef>
                        <a:spcAft>
                          <a:spcPts val="0"/>
                        </a:spcAft>
                        <a:buFont typeface="Symbol"/>
                        <a:buNone/>
                      </a:pPr>
                      <a:r>
                        <a:rPr lang="en-ZA" sz="1400" dirty="0">
                          <a:solidFill>
                            <a:srgbClr val="000000"/>
                          </a:solidFill>
                          <a:effectLst/>
                          <a:latin typeface="Arial" panose="020B0604020202020204" pitchFamily="34" charset="0"/>
                          <a:cs typeface="Arial" panose="020B0604020202020204" pitchFamily="34" charset="0"/>
                        </a:rPr>
                        <a:t>Number of jobs created</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10 000 jobs </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a:spcBef>
                          <a:spcPts val="0"/>
                        </a:spcBef>
                        <a:spcAft>
                          <a:spcPts val="0"/>
                        </a:spcAft>
                        <a:buFont typeface="Arial"/>
                        <a:buNone/>
                      </a:pP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Arial" panose="020B0604020202020204" pitchFamily="34" charset="0"/>
                        </a:rPr>
                        <a:t>8 906 jobs</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2"/>
                  </a:ext>
                </a:extLst>
              </a:tr>
              <a:tr h="897363">
                <a:tc vMerge="1">
                  <a:txBody>
                    <a:bodyPr/>
                    <a:lstStyle/>
                    <a:p>
                      <a:pPr marL="0" marR="0" lvl="0" indent="0" algn="l" defTabSz="457200" rtl="0" eaLnBrk="1" fontAlgn="base" latinLnBrk="0" hangingPunct="1">
                        <a:lnSpc>
                          <a:spcPct val="110000"/>
                        </a:lnSpc>
                        <a:spcBef>
                          <a:spcPct val="0"/>
                        </a:spcBef>
                        <a:spcAft>
                          <a:spcPct val="0"/>
                        </a:spcAft>
                        <a:buClrTx/>
                        <a:buSzTx/>
                        <a:buFontTx/>
                        <a:buNone/>
                        <a:tabLst/>
                      </a:pPr>
                      <a:endParaRPr kumimoji="0" lang="en-US" sz="1000" b="1" i="0" u="none" strike="noStrike" cap="none" normalizeH="0" baseline="0" dirty="0">
                        <a:ln>
                          <a:noFill/>
                        </a:ln>
                        <a:solidFill>
                          <a:schemeClr val="tx1">
                            <a:lumMod val="95000"/>
                            <a:lumOff val="5000"/>
                          </a:schemeClr>
                        </a:solidFill>
                        <a:effectLst/>
                        <a:latin typeface="Arial" pitchFamily="34" charset="0"/>
                        <a:ea typeface="MS PGothic" pitchFamily="34" charset="-128"/>
                        <a:cs typeface="Arial" pitchFamily="34" charset="0"/>
                      </a:endParaRPr>
                    </a:p>
                  </a:txBody>
                  <a:tcPr marL="91446" marR="91446" marT="45431" marB="454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a:spcBef>
                          <a:spcPts val="0"/>
                        </a:spcBef>
                        <a:spcAft>
                          <a:spcPts val="0"/>
                        </a:spcAft>
                        <a:buFont typeface="Symbol"/>
                        <a:buNone/>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full-time equivalents (FTEs) created</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10 000 FTEs</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15000"/>
                        </a:lnSpc>
                        <a:spcAft>
                          <a:spcPts val="1000"/>
                        </a:spcAft>
                        <a:buFont typeface="Symbol" panose="05050102010706020507" pitchFamily="18" charset="2"/>
                        <a:buNone/>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solidFill>
                            <a:srgbClr val="000000"/>
                          </a:solidFill>
                          <a:effectLst/>
                          <a:latin typeface="Arial" panose="020B0604020202020204" pitchFamily="34" charset="0"/>
                          <a:ea typeface="Times New Roman" panose="02020603050405020304" pitchFamily="18" charset="0"/>
                        </a:rPr>
                        <a:t>-</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3"/>
                  </a:ext>
                </a:extLst>
              </a:tr>
              <a:tr h="426714">
                <a:tc vMerge="1">
                  <a:txBody>
                    <a:bodyPr/>
                    <a:lstStyle/>
                    <a:p>
                      <a:pPr marL="0" marR="0" lvl="0" indent="0" algn="l" defTabSz="457200" rtl="0" eaLnBrk="1" fontAlgn="base" latinLnBrk="0" hangingPunct="1">
                        <a:lnSpc>
                          <a:spcPct val="110000"/>
                        </a:lnSpc>
                        <a:spcBef>
                          <a:spcPct val="0"/>
                        </a:spcBef>
                        <a:spcAft>
                          <a:spcPct val="0"/>
                        </a:spcAft>
                        <a:buClrTx/>
                        <a:buSzTx/>
                        <a:buFontTx/>
                        <a:buNone/>
                        <a:tabLst/>
                      </a:pPr>
                      <a:endParaRPr kumimoji="0" lang="en-US" sz="1000" b="1" i="0" u="none" strike="noStrike" cap="none" normalizeH="0" baseline="0" dirty="0">
                        <a:ln>
                          <a:noFill/>
                        </a:ln>
                        <a:solidFill>
                          <a:schemeClr val="tx1">
                            <a:lumMod val="95000"/>
                            <a:lumOff val="5000"/>
                          </a:schemeClr>
                        </a:solidFill>
                        <a:effectLst/>
                        <a:latin typeface="Arial" pitchFamily="34" charset="0"/>
                        <a:ea typeface="MS PGothic" pitchFamily="34" charset="-128"/>
                        <a:cs typeface="Arial" pitchFamily="34" charset="0"/>
                      </a:endParaRPr>
                    </a:p>
                  </a:txBody>
                  <a:tcPr marL="91446" marR="91446" marT="45431" marB="454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a:spcBef>
                          <a:spcPts val="0"/>
                        </a:spcBef>
                        <a:spcAft>
                          <a:spcPts val="0"/>
                        </a:spcAft>
                        <a:buFont typeface="Symbol"/>
                        <a:buNone/>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youths (18-35) employed</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solidFill>
                            <a:srgbClr val="000000"/>
                          </a:solidFill>
                          <a:effectLst/>
                          <a:latin typeface="Arial" panose="020B0604020202020204" pitchFamily="34" charset="0"/>
                          <a:cs typeface="Arial" panose="020B0604020202020204" pitchFamily="34" charset="0"/>
                        </a:rPr>
                        <a:t>5 200 youth</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Arial" panose="020B0604020202020204" pitchFamily="34" charset="0"/>
                        </a:rPr>
                        <a:t>4 339 youth</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4"/>
                  </a:ext>
                </a:extLst>
              </a:tr>
              <a:tr h="426714">
                <a:tc vMerge="1">
                  <a:txBody>
                    <a:bodyPr/>
                    <a:lstStyle/>
                    <a:p>
                      <a:pPr marL="0" marR="0" lvl="0" indent="0" algn="l" defTabSz="457200" rtl="0" eaLnBrk="1" fontAlgn="base" latinLnBrk="0" hangingPunct="1">
                        <a:lnSpc>
                          <a:spcPct val="110000"/>
                        </a:lnSpc>
                        <a:spcBef>
                          <a:spcPct val="0"/>
                        </a:spcBef>
                        <a:spcAft>
                          <a:spcPct val="0"/>
                        </a:spcAft>
                        <a:buClrTx/>
                        <a:buSzTx/>
                        <a:buFontTx/>
                        <a:buNone/>
                        <a:tabLst/>
                      </a:pPr>
                      <a:endParaRPr kumimoji="0" lang="en-US" sz="1000" b="1" i="0" u="none" strike="noStrike" cap="none" normalizeH="0" baseline="0" dirty="0">
                        <a:ln>
                          <a:noFill/>
                        </a:ln>
                        <a:solidFill>
                          <a:schemeClr val="tx1">
                            <a:lumMod val="95000"/>
                            <a:lumOff val="5000"/>
                          </a:schemeClr>
                        </a:solidFill>
                        <a:effectLst/>
                        <a:latin typeface="Arial" pitchFamily="34" charset="0"/>
                        <a:ea typeface="MS PGothic" pitchFamily="34" charset="-128"/>
                        <a:cs typeface="Arial" pitchFamily="34" charset="0"/>
                      </a:endParaRPr>
                    </a:p>
                  </a:txBody>
                  <a:tcPr marL="91446" marR="91446" marT="45431" marB="454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a:spcBef>
                          <a:spcPts val="0"/>
                        </a:spcBef>
                        <a:spcAft>
                          <a:spcPts val="0"/>
                        </a:spcAft>
                        <a:buFont typeface="Symbol"/>
                        <a:buNone/>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women employed</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solidFill>
                            <a:srgbClr val="000000"/>
                          </a:solidFill>
                          <a:effectLst/>
                          <a:latin typeface="Arial" panose="020B0604020202020204" pitchFamily="34" charset="0"/>
                          <a:cs typeface="Arial" panose="020B0604020202020204" pitchFamily="34" charset="0"/>
                        </a:rPr>
                        <a:t>2 600 women</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Arial" panose="020B0604020202020204" pitchFamily="34" charset="0"/>
                        </a:rPr>
                        <a:t>2 406 females</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5"/>
                  </a:ext>
                </a:extLst>
              </a:tr>
              <a:tr h="426714">
                <a:tc vMerge="1">
                  <a:txBody>
                    <a:bodyPr/>
                    <a:lstStyle/>
                    <a:p>
                      <a:pPr marL="0" marR="0" lvl="0" indent="0" algn="l" defTabSz="457200" rtl="0" eaLnBrk="1" fontAlgn="base" latinLnBrk="0" hangingPunct="1">
                        <a:lnSpc>
                          <a:spcPct val="110000"/>
                        </a:lnSpc>
                        <a:spcBef>
                          <a:spcPct val="0"/>
                        </a:spcBef>
                        <a:spcAft>
                          <a:spcPct val="0"/>
                        </a:spcAft>
                        <a:buClrTx/>
                        <a:buSzTx/>
                        <a:buFontTx/>
                        <a:buNone/>
                        <a:tabLst/>
                      </a:pPr>
                      <a:endParaRPr kumimoji="0" lang="en-US" sz="1000" b="1" i="0" u="none" strike="noStrike" cap="none" normalizeH="0" baseline="0" dirty="0">
                        <a:ln>
                          <a:noFill/>
                        </a:ln>
                        <a:solidFill>
                          <a:schemeClr val="tx1">
                            <a:lumMod val="95000"/>
                            <a:lumOff val="5000"/>
                          </a:schemeClr>
                        </a:solidFill>
                        <a:effectLst/>
                        <a:latin typeface="Arial" pitchFamily="34" charset="0"/>
                        <a:ea typeface="MS PGothic" pitchFamily="34" charset="-128"/>
                        <a:cs typeface="Arial" pitchFamily="34" charset="0"/>
                      </a:endParaRPr>
                    </a:p>
                  </a:txBody>
                  <a:tcPr marL="91446" marR="91446" marT="45431" marB="454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a:spcBef>
                          <a:spcPts val="0"/>
                        </a:spcBef>
                        <a:spcAft>
                          <a:spcPts val="0"/>
                        </a:spcAft>
                        <a:buFont typeface="Symbol"/>
                        <a:buNone/>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persons with disabilities employed</a:t>
                      </a:r>
                      <a:endParaRPr lang="en-US"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solidFill>
                            <a:srgbClr val="000000"/>
                          </a:solidFill>
                          <a:effectLst/>
                          <a:latin typeface="Arial" panose="020B0604020202020204" pitchFamily="34" charset="0"/>
                          <a:cs typeface="Arial" panose="020B0604020202020204" pitchFamily="34" charset="0"/>
                        </a:rPr>
                        <a:t>50 persons with disabilities</a:t>
                      </a:r>
                      <a:r>
                        <a:rPr lang="en-ZA" sz="1400" baseline="0" dirty="0">
                          <a:solidFill>
                            <a:srgbClr val="000000"/>
                          </a:solidFill>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Arial" panose="020B0604020202020204" pitchFamily="34" charset="0"/>
                        </a:rPr>
                        <a:t>61 persons with disabilities.</a:t>
                      </a:r>
                      <a:endParaRPr lang="en-ZA" sz="1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6"/>
                  </a:ext>
                </a:extLst>
              </a:tr>
            </a:tbl>
          </a:graphicData>
        </a:graphic>
      </p:graphicFrame>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AF599D46-FF1D-53EC-7439-A5E728A57726}"/>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59746" name="Title 2">
            <a:extLst>
              <a:ext uri="{FF2B5EF4-FFF2-40B4-BE49-F238E27FC236}">
                <a16:creationId xmlns:a16="http://schemas.microsoft.com/office/drawing/2014/main" xmlns="" id="{CE22C7DD-C82D-0364-6A75-1E1388A48425}"/>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4: Road Transport</a:t>
            </a:r>
          </a:p>
        </p:txBody>
      </p:sp>
      <p:sp>
        <p:nvSpPr>
          <p:cNvPr id="159747" name="Slide Number Placeholder 2">
            <a:extLst>
              <a:ext uri="{FF2B5EF4-FFF2-40B4-BE49-F238E27FC236}">
                <a16:creationId xmlns:a16="http://schemas.microsoft.com/office/drawing/2014/main" xmlns="" id="{0A3B8D4C-58D4-6015-4E65-90BAAA0DF281}"/>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E95D4551-ABAF-40D9-907A-AE57F77658BE}" type="slidenum">
              <a:rPr lang="en-US" altLang="en-US" sz="1200">
                <a:solidFill>
                  <a:srgbClr val="898989"/>
                </a:solidFill>
              </a:rPr>
              <a:pPr eaLnBrk="1" hangingPunct="1"/>
              <a:t>74</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6C5F6DD0-E3BC-BA74-6BF5-8F74E4EC1F08}"/>
              </a:ext>
            </a:extLst>
          </p:cNvPr>
          <p:cNvGraphicFramePr>
            <a:graphicFrameLocks noGrp="1"/>
          </p:cNvGraphicFramePr>
          <p:nvPr/>
        </p:nvGraphicFramePr>
        <p:xfrm>
          <a:off x="138113" y="1171575"/>
          <a:ext cx="8724900" cy="3459163"/>
        </p:xfrm>
        <a:graphic>
          <a:graphicData uri="http://schemas.openxmlformats.org/drawingml/2006/table">
            <a:tbl>
              <a:tblPr/>
              <a:tblGrid>
                <a:gridCol w="1309687">
                  <a:extLst>
                    <a:ext uri="{9D8B030D-6E8A-4147-A177-3AD203B41FA5}">
                      <a16:colId xmlns:a16="http://schemas.microsoft.com/office/drawing/2014/main" xmlns="" val="2560749603"/>
                    </a:ext>
                  </a:extLst>
                </a:gridCol>
                <a:gridCol w="2260600">
                  <a:extLst>
                    <a:ext uri="{9D8B030D-6E8A-4147-A177-3AD203B41FA5}">
                      <a16:colId xmlns:a16="http://schemas.microsoft.com/office/drawing/2014/main" xmlns="" val="2708544240"/>
                    </a:ext>
                  </a:extLst>
                </a:gridCol>
                <a:gridCol w="2603500">
                  <a:extLst>
                    <a:ext uri="{9D8B030D-6E8A-4147-A177-3AD203B41FA5}">
                      <a16:colId xmlns:a16="http://schemas.microsoft.com/office/drawing/2014/main" xmlns="" val="2773587629"/>
                    </a:ext>
                  </a:extLst>
                </a:gridCol>
                <a:gridCol w="2551113">
                  <a:extLst>
                    <a:ext uri="{9D8B030D-6E8A-4147-A177-3AD203B41FA5}">
                      <a16:colId xmlns:a16="http://schemas.microsoft.com/office/drawing/2014/main" xmlns="" val="1865049759"/>
                    </a:ext>
                  </a:extLst>
                </a:gridCol>
              </a:tblGrid>
              <a:tr h="9382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2021)</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1450423767"/>
                  </a:ext>
                </a:extLst>
              </a:tr>
              <a:tr h="407988">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p>
                  </a:txBody>
                  <a:tcPr marL="91445" marR="91445" marT="45057" marB="450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75280570"/>
                  </a:ext>
                </a:extLst>
              </a:tr>
              <a:tr h="1173163">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Provincial Departments of Transport</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Planning:</a:t>
                      </a:r>
                    </a:p>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Number of kilometres of surfaced roads visually assessed as per the applicable TMH manual </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10 000 km</a:t>
                      </a: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09538"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09538"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 – no visual assessments conducted</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302654972"/>
                  </a:ext>
                </a:extLst>
              </a:tr>
              <a:tr h="93821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kilometres of gravel roads visually assessed as per the applicable TMH Manual</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30 000 km</a:t>
                      </a: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95288"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95288"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 – no visual assessments conducted</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260374777"/>
                  </a:ext>
                </a:extLst>
              </a:tr>
            </a:tbl>
          </a:graphicData>
        </a:graphic>
      </p:graphicFrame>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D6848B6C-C15A-FF26-0541-ED55535396DB}"/>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61794" name="Title 2">
            <a:extLst>
              <a:ext uri="{FF2B5EF4-FFF2-40B4-BE49-F238E27FC236}">
                <a16:creationId xmlns:a16="http://schemas.microsoft.com/office/drawing/2014/main" xmlns="" id="{847BFC43-0F17-E122-1C9B-1AAB62FEB566}"/>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4: Road Transport</a:t>
            </a:r>
          </a:p>
        </p:txBody>
      </p:sp>
      <p:sp>
        <p:nvSpPr>
          <p:cNvPr id="161795" name="Slide Number Placeholder 2">
            <a:extLst>
              <a:ext uri="{FF2B5EF4-FFF2-40B4-BE49-F238E27FC236}">
                <a16:creationId xmlns:a16="http://schemas.microsoft.com/office/drawing/2014/main" xmlns="" id="{EB941794-DDED-9584-4935-5E0CD755AF3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3B5C82C-D146-4F2D-879E-69F7B5CB480F}" type="slidenum">
              <a:rPr lang="en-US" altLang="en-US" sz="1200">
                <a:solidFill>
                  <a:srgbClr val="898989"/>
                </a:solidFill>
              </a:rPr>
              <a:pPr eaLnBrk="1" hangingPunct="1"/>
              <a:t>75</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741ED8B1-32E5-37CF-DB92-F8C1199E7B78}"/>
              </a:ext>
            </a:extLst>
          </p:cNvPr>
          <p:cNvGraphicFramePr>
            <a:graphicFrameLocks noGrp="1"/>
          </p:cNvGraphicFramePr>
          <p:nvPr/>
        </p:nvGraphicFramePr>
        <p:xfrm>
          <a:off x="190500" y="1295400"/>
          <a:ext cx="8672513" cy="3916363"/>
        </p:xfrm>
        <a:graphic>
          <a:graphicData uri="http://schemas.openxmlformats.org/drawingml/2006/table">
            <a:tbl>
              <a:tblPr/>
              <a:tblGrid>
                <a:gridCol w="1257300">
                  <a:extLst>
                    <a:ext uri="{9D8B030D-6E8A-4147-A177-3AD203B41FA5}">
                      <a16:colId xmlns:a16="http://schemas.microsoft.com/office/drawing/2014/main" xmlns="" val="1658264696"/>
                    </a:ext>
                  </a:extLst>
                </a:gridCol>
                <a:gridCol w="2184400">
                  <a:extLst>
                    <a:ext uri="{9D8B030D-6E8A-4147-A177-3AD203B41FA5}">
                      <a16:colId xmlns:a16="http://schemas.microsoft.com/office/drawing/2014/main" xmlns="" val="958810778"/>
                    </a:ext>
                  </a:extLst>
                </a:gridCol>
                <a:gridCol w="2565400">
                  <a:extLst>
                    <a:ext uri="{9D8B030D-6E8A-4147-A177-3AD203B41FA5}">
                      <a16:colId xmlns:a16="http://schemas.microsoft.com/office/drawing/2014/main" xmlns="" val="4138038891"/>
                    </a:ext>
                  </a:extLst>
                </a:gridCol>
                <a:gridCol w="2665413">
                  <a:extLst>
                    <a:ext uri="{9D8B030D-6E8A-4147-A177-3AD203B41FA5}">
                      <a16:colId xmlns:a16="http://schemas.microsoft.com/office/drawing/2014/main" xmlns="" val="2957692663"/>
                    </a:ext>
                  </a:extLst>
                </a:gridCol>
              </a:tblGrid>
              <a:tr h="9382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3749319765"/>
                  </a:ext>
                </a:extLst>
              </a:tr>
              <a:tr h="365125">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p>
                  </a:txBody>
                  <a:tcPr marL="91444" marR="91444" marT="45390" marB="453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270170"/>
                  </a:ext>
                </a:extLst>
              </a:tr>
              <a:tr h="938213">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Provincial Departments of Transport</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Construction:</a:t>
                      </a:r>
                      <a:endPar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Tx/>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kilometres of gravel roads upgraded to surfaced roads</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200 km</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217 km gravel road upgrade to surface road</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505960848"/>
                  </a:ext>
                </a:extLst>
              </a:tr>
              <a:tr h="96996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Maintenance:</a:t>
                      </a:r>
                    </a:p>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kilometres of surfaced roads rehabilitated</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2 053</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5 002 248 m² rehabilitated</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137334074"/>
                  </a:ext>
                </a:extLst>
              </a:tr>
              <a:tr h="704850">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square metres of surfaced roads resealed</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5 429</a:t>
                      </a:r>
                      <a:endParaRPr kumimoji="0" lang="en-US"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4 424 506 m² were re-sealed</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482231117"/>
                  </a:ext>
                </a:extLst>
              </a:tr>
            </a:tbl>
          </a:graphicData>
        </a:graphic>
      </p:graphicFrame>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3E523B1B-4306-934D-B497-A2E627C63580}"/>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63842" name="Title 2">
            <a:extLst>
              <a:ext uri="{FF2B5EF4-FFF2-40B4-BE49-F238E27FC236}">
                <a16:creationId xmlns:a16="http://schemas.microsoft.com/office/drawing/2014/main" xmlns="" id="{9373C61E-DE91-80C3-D2DB-63E8ACCC6695}"/>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4: Road Transport</a:t>
            </a:r>
          </a:p>
        </p:txBody>
      </p:sp>
      <p:sp>
        <p:nvSpPr>
          <p:cNvPr id="163843" name="Slide Number Placeholder 2">
            <a:extLst>
              <a:ext uri="{FF2B5EF4-FFF2-40B4-BE49-F238E27FC236}">
                <a16:creationId xmlns:a16="http://schemas.microsoft.com/office/drawing/2014/main" xmlns="" id="{E463E66F-7D60-C8BF-7B0C-0AF6CC81117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A27F744-E675-41BF-A3F4-5329C7764D76}" type="slidenum">
              <a:rPr lang="en-US" altLang="en-US" sz="1200">
                <a:solidFill>
                  <a:srgbClr val="898989"/>
                </a:solidFill>
              </a:rPr>
              <a:pPr eaLnBrk="1" hangingPunct="1"/>
              <a:t>76</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C2A089BB-8314-165B-D40A-CAED1A1CC79A}"/>
              </a:ext>
            </a:extLst>
          </p:cNvPr>
          <p:cNvGraphicFramePr>
            <a:graphicFrameLocks noGrp="1"/>
          </p:cNvGraphicFramePr>
          <p:nvPr/>
        </p:nvGraphicFramePr>
        <p:xfrm>
          <a:off x="190500" y="1295400"/>
          <a:ext cx="8672513" cy="3517900"/>
        </p:xfrm>
        <a:graphic>
          <a:graphicData uri="http://schemas.openxmlformats.org/drawingml/2006/table">
            <a:tbl>
              <a:tblPr/>
              <a:tblGrid>
                <a:gridCol w="1257300">
                  <a:extLst>
                    <a:ext uri="{9D8B030D-6E8A-4147-A177-3AD203B41FA5}">
                      <a16:colId xmlns:a16="http://schemas.microsoft.com/office/drawing/2014/main" xmlns="" val="2366147260"/>
                    </a:ext>
                  </a:extLst>
                </a:gridCol>
                <a:gridCol w="2146300">
                  <a:extLst>
                    <a:ext uri="{9D8B030D-6E8A-4147-A177-3AD203B41FA5}">
                      <a16:colId xmlns:a16="http://schemas.microsoft.com/office/drawing/2014/main" xmlns="" val="3595998614"/>
                    </a:ext>
                  </a:extLst>
                </a:gridCol>
                <a:gridCol w="2540000">
                  <a:extLst>
                    <a:ext uri="{9D8B030D-6E8A-4147-A177-3AD203B41FA5}">
                      <a16:colId xmlns:a16="http://schemas.microsoft.com/office/drawing/2014/main" xmlns="" val="1901245978"/>
                    </a:ext>
                  </a:extLst>
                </a:gridCol>
                <a:gridCol w="2728913">
                  <a:extLst>
                    <a:ext uri="{9D8B030D-6E8A-4147-A177-3AD203B41FA5}">
                      <a16:colId xmlns:a16="http://schemas.microsoft.com/office/drawing/2014/main" xmlns="" val="3357103303"/>
                    </a:ext>
                  </a:extLst>
                </a:gridCol>
              </a:tblGrid>
              <a:tr h="7620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2056993200"/>
                  </a:ext>
                </a:extLst>
              </a:tr>
              <a:tr h="365125">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p>
                  </a:txBody>
                  <a:tcPr marL="91444" marR="91444" marT="45418" marB="454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97612039"/>
                  </a:ext>
                </a:extLst>
              </a:tr>
              <a:tr h="938213">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Provincial Departments of Transport</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Maintenance:</a:t>
                      </a:r>
                      <a:endPar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Tx/>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kilometres of gravel roads re-gravelled</a:t>
                      </a:r>
                    </a:p>
                    <a:p>
                      <a:pPr marL="0" marR="0" lvl="0" indent="0" algn="l" defTabSz="457200" rtl="0" eaLnBrk="1" fontAlgn="base" latinLnBrk="0" hangingPunct="1">
                        <a:lnSpc>
                          <a:spcPct val="110000"/>
                        </a:lnSpc>
                        <a:spcBef>
                          <a:spcPct val="0"/>
                        </a:spcBef>
                        <a:spcAft>
                          <a:spcPct val="0"/>
                        </a:spcAft>
                        <a:buClrTx/>
                        <a:buSzTx/>
                        <a:buFontTx/>
                        <a:buNone/>
                        <a:tabLst/>
                      </a:pPr>
                      <a:endPar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6 695 km</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4 964 km of roads were re-gravelled</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86086348"/>
                  </a:ext>
                </a:extLst>
              </a:tr>
              <a:tr h="93821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Number of square metres of blacktop patching</a:t>
                      </a:r>
                    </a:p>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endPar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1 239 500 m²</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1 337 983 m² of roads were patched</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121556227"/>
                  </a:ext>
                </a:extLst>
              </a:tr>
              <a:tr h="51276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Number of kilometres of gravel roads bladed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604 250 km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322 674 km of gravel roads were bladed</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8709138"/>
                  </a:ext>
                </a:extLst>
              </a:tr>
            </a:tbl>
          </a:graphicData>
        </a:graphic>
      </p:graphicFrame>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5D69CA54-50AA-0EB0-78B0-749492FA908D}"/>
              </a:ext>
            </a:extLst>
          </p:cNvPr>
          <p:cNvSpPr>
            <a:spLocks noGrp="1"/>
          </p:cNvSpPr>
          <p:nvPr>
            <p:ph idx="1"/>
          </p:nvPr>
        </p:nvSpPr>
        <p:spPr>
          <a:xfrm>
            <a:off x="107950" y="1295400"/>
            <a:ext cx="8969375" cy="3402013"/>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65890" name="Title 2">
            <a:extLst>
              <a:ext uri="{FF2B5EF4-FFF2-40B4-BE49-F238E27FC236}">
                <a16:creationId xmlns:a16="http://schemas.microsoft.com/office/drawing/2014/main" xmlns="" id="{602487E3-22F2-DFD5-5DB1-9923EFF9700F}"/>
              </a:ext>
            </a:extLst>
          </p:cNvPr>
          <p:cNvSpPr>
            <a:spLocks noGrp="1"/>
          </p:cNvSpPr>
          <p:nvPr>
            <p:ph type="title"/>
          </p:nvPr>
        </p:nvSpPr>
        <p:spPr>
          <a:xfrm>
            <a:off x="457200" y="304800"/>
            <a:ext cx="6424613" cy="762000"/>
          </a:xfrm>
        </p:spPr>
        <p:txBody>
          <a:bodyPr/>
          <a:lstStyle/>
          <a:p>
            <a:pPr eaLnBrk="1" hangingPunct="1"/>
            <a:r>
              <a:rPr lang="en-US" altLang="en-US" sz="2900" b="1">
                <a:solidFill>
                  <a:srgbClr val="000000"/>
                </a:solidFill>
                <a:latin typeface="Arial" panose="020B0604020202020204" pitchFamily="34" charset="0"/>
              </a:rPr>
              <a:t>Programme 4: Road Transport</a:t>
            </a:r>
            <a:endParaRPr lang="en-US" altLang="en-US" sz="2900" b="1">
              <a:latin typeface="Arial" panose="020B0604020202020204" pitchFamily="34" charset="0"/>
            </a:endParaRPr>
          </a:p>
        </p:txBody>
      </p:sp>
      <p:sp>
        <p:nvSpPr>
          <p:cNvPr id="165891" name="Slide Number Placeholder 2">
            <a:extLst>
              <a:ext uri="{FF2B5EF4-FFF2-40B4-BE49-F238E27FC236}">
                <a16:creationId xmlns:a16="http://schemas.microsoft.com/office/drawing/2014/main" xmlns="" id="{AD373D2A-EC3D-BA0C-FFEA-0B936B7CC5D3}"/>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BD7B651-0B76-41F4-BDB6-51CBB2F3FEAA}" type="slidenum">
              <a:rPr lang="en-US" altLang="en-US" sz="1200">
                <a:solidFill>
                  <a:srgbClr val="898989"/>
                </a:solidFill>
              </a:rPr>
              <a:pPr eaLnBrk="1" hangingPunct="1"/>
              <a:t>77</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341470A5-BE97-E74F-FD5C-F6C0D657F6A3}"/>
              </a:ext>
            </a:extLst>
          </p:cNvPr>
          <p:cNvGraphicFramePr>
            <a:graphicFrameLocks noGrp="1"/>
          </p:cNvGraphicFramePr>
          <p:nvPr/>
        </p:nvGraphicFramePr>
        <p:xfrm>
          <a:off x="238125" y="1295400"/>
          <a:ext cx="8775700" cy="3429000"/>
        </p:xfrm>
        <a:graphic>
          <a:graphicData uri="http://schemas.openxmlformats.org/drawingml/2006/table">
            <a:tbl>
              <a:tblPr/>
              <a:tblGrid>
                <a:gridCol w="1446213">
                  <a:extLst>
                    <a:ext uri="{9D8B030D-6E8A-4147-A177-3AD203B41FA5}">
                      <a16:colId xmlns:a16="http://schemas.microsoft.com/office/drawing/2014/main" xmlns="" val="3679239151"/>
                    </a:ext>
                  </a:extLst>
                </a:gridCol>
                <a:gridCol w="2184400">
                  <a:extLst>
                    <a:ext uri="{9D8B030D-6E8A-4147-A177-3AD203B41FA5}">
                      <a16:colId xmlns:a16="http://schemas.microsoft.com/office/drawing/2014/main" xmlns="" val="798930134"/>
                    </a:ext>
                  </a:extLst>
                </a:gridCol>
                <a:gridCol w="1706562">
                  <a:extLst>
                    <a:ext uri="{9D8B030D-6E8A-4147-A177-3AD203B41FA5}">
                      <a16:colId xmlns:a16="http://schemas.microsoft.com/office/drawing/2014/main" xmlns="" val="2282161726"/>
                    </a:ext>
                  </a:extLst>
                </a:gridCol>
                <a:gridCol w="3438525">
                  <a:extLst>
                    <a:ext uri="{9D8B030D-6E8A-4147-A177-3AD203B41FA5}">
                      <a16:colId xmlns:a16="http://schemas.microsoft.com/office/drawing/2014/main" xmlns="" val="3283231619"/>
                    </a:ext>
                  </a:extLst>
                </a:gridCol>
              </a:tblGrid>
              <a:tr h="4016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2718357848"/>
                  </a:ext>
                </a:extLst>
              </a:tr>
              <a:tr h="292100">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p>
                  </a:txBody>
                  <a:tcPr marL="91446" marR="91446" marT="45431" marB="454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51556413"/>
                  </a:ext>
                </a:extLst>
              </a:tr>
              <a:tr h="731838">
                <a:tc rowSpan="5">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Provincial Departments of Transport (PDTs)</a:t>
                      </a:r>
                      <a:endParaRPr kumimoji="0" lang="en-US"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46" marR="91446" marT="45431" marB="454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Provincial Roads Maintenance Programme</a:t>
                      </a: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endPar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Number of jobs created</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209 904 jobs </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310 239 jobs were created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71450" marR="0" lvl="0" indent="-17145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917135249"/>
                  </a:ext>
                </a:extLst>
              </a:tr>
              <a:tr h="896938">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Number of full-time equivalents (FTEs) created</a:t>
                      </a:r>
                      <a:endPar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44 457 FTEs</a:t>
                      </a:r>
                    </a:p>
                    <a:p>
                      <a:pPr marL="342900" marR="0" lvl="0" indent="-342900" algn="l" defTabSz="457200" rtl="0" eaLnBrk="1" fontAlgn="base" latinLnBrk="0" hangingPunct="1">
                        <a:lnSpc>
                          <a:spcPct val="115000"/>
                        </a:lnSpc>
                        <a:spcBef>
                          <a:spcPct val="0"/>
                        </a:spcBef>
                        <a:spcAft>
                          <a:spcPts val="1000"/>
                        </a:spcAft>
                        <a:buClrTx/>
                        <a:buSzTx/>
                        <a:buFont typeface="Symbol" panose="05050102010706020507" pitchFamily="18" charset="2"/>
                        <a:buNone/>
                        <a:tabLst/>
                      </a:pPr>
                      <a:endParaRPr kumimoji="0" lang="en-ZA"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76 619 full-time equivalents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71450" marR="0" lvl="0" indent="-17145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188752349"/>
                  </a:ext>
                </a:extLst>
              </a:tr>
              <a:tr h="365125">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Number of youths (18-35) employed</a:t>
                      </a:r>
                      <a:endPar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12 000 youth</a:t>
                      </a: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89 457 youths (18 – 35)</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71450" marR="0" lvl="0" indent="-17145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70851496"/>
                  </a:ext>
                </a:extLst>
              </a:tr>
              <a:tr h="365125">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Number of women employed</a:t>
                      </a:r>
                      <a:endPar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2 000 women</a:t>
                      </a: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196 307 women</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71450" marR="0" lvl="0" indent="-17145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146149104"/>
                  </a:ext>
                </a:extLst>
              </a:tr>
              <a:tr h="374650">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US"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persons with disabilities employed</a:t>
                      </a:r>
                      <a:endPar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50 persons with disabilities </a:t>
                      </a: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1 489 persons with disabilities</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171450" marR="0" lvl="0" indent="-17145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582229474"/>
                  </a:ext>
                </a:extLst>
              </a:tr>
            </a:tbl>
          </a:graphicData>
        </a:graphic>
      </p:graphicFrame>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5292FC96-8D5C-8ECB-CFB7-B90DCDEA95FD}"/>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67938" name="Title 2">
            <a:extLst>
              <a:ext uri="{FF2B5EF4-FFF2-40B4-BE49-F238E27FC236}">
                <a16:creationId xmlns:a16="http://schemas.microsoft.com/office/drawing/2014/main" xmlns="" id="{CAD89C06-F0FE-F5F3-9B97-BEF59BF6412F}"/>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5: Civil Aviation</a:t>
            </a:r>
          </a:p>
        </p:txBody>
      </p:sp>
      <p:sp>
        <p:nvSpPr>
          <p:cNvPr id="167939" name="Slide Number Placeholder 2">
            <a:extLst>
              <a:ext uri="{FF2B5EF4-FFF2-40B4-BE49-F238E27FC236}">
                <a16:creationId xmlns:a16="http://schemas.microsoft.com/office/drawing/2014/main" xmlns="" id="{2C8BD0D9-7EBB-BA87-BC4B-D5B480082F7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33AB928-1582-4105-9608-00911E89202B}" type="slidenum">
              <a:rPr lang="en-US" altLang="en-US" sz="1200">
                <a:solidFill>
                  <a:srgbClr val="898989"/>
                </a:solidFill>
              </a:rPr>
              <a:pPr eaLnBrk="1" hangingPunct="1"/>
              <a:t>78</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CB66BAA9-4E9B-426D-57D4-4ABCCA4BBFE5}"/>
              </a:ext>
            </a:extLst>
          </p:cNvPr>
          <p:cNvGraphicFramePr>
            <a:graphicFrameLocks noGrp="1"/>
          </p:cNvGraphicFramePr>
          <p:nvPr/>
        </p:nvGraphicFramePr>
        <p:xfrm>
          <a:off x="179388" y="1295400"/>
          <a:ext cx="8875712" cy="4127500"/>
        </p:xfrm>
        <a:graphic>
          <a:graphicData uri="http://schemas.openxmlformats.org/drawingml/2006/table">
            <a:tbl>
              <a:tblPr/>
              <a:tblGrid>
                <a:gridCol w="1271587">
                  <a:extLst>
                    <a:ext uri="{9D8B030D-6E8A-4147-A177-3AD203B41FA5}">
                      <a16:colId xmlns:a16="http://schemas.microsoft.com/office/drawing/2014/main" xmlns="" val="4238129912"/>
                    </a:ext>
                  </a:extLst>
                </a:gridCol>
                <a:gridCol w="2670175">
                  <a:extLst>
                    <a:ext uri="{9D8B030D-6E8A-4147-A177-3AD203B41FA5}">
                      <a16:colId xmlns:a16="http://schemas.microsoft.com/office/drawing/2014/main" xmlns="" val="1275066840"/>
                    </a:ext>
                  </a:extLst>
                </a:gridCol>
                <a:gridCol w="1395413">
                  <a:extLst>
                    <a:ext uri="{9D8B030D-6E8A-4147-A177-3AD203B41FA5}">
                      <a16:colId xmlns:a16="http://schemas.microsoft.com/office/drawing/2014/main" xmlns="" val="4201042895"/>
                    </a:ext>
                  </a:extLst>
                </a:gridCol>
                <a:gridCol w="3538537">
                  <a:extLst>
                    <a:ext uri="{9D8B030D-6E8A-4147-A177-3AD203B41FA5}">
                      <a16:colId xmlns:a16="http://schemas.microsoft.com/office/drawing/2014/main" xmlns="" val="45335536"/>
                    </a:ext>
                  </a:extLst>
                </a:gridCol>
              </a:tblGrid>
              <a:tr h="5826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3896785840"/>
                  </a:ext>
                </a:extLst>
              </a:tr>
              <a:tr h="369888">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Competitive and Accessible Markets</a:t>
                      </a:r>
                    </a:p>
                  </a:txBody>
                  <a:tcPr marL="91446" marR="91446"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14469959"/>
                  </a:ext>
                </a:extLst>
              </a:tr>
              <a:tr h="373063">
                <a:tc rowSpan="5">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Airports Company South Africa (ACSA)</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jobs created</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18 405</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rowSpan="5">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16 378 job opportunities were created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883653381"/>
                  </a:ext>
                </a:extLst>
              </a:tr>
              <a:tr h="679450">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full-time equivalents (FTEs) created</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2 400</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vMerge="1">
                  <a:txBody>
                    <a:bodyPr/>
                    <a:lstStyle/>
                    <a:p>
                      <a:endParaRPr lang="en-US"/>
                    </a:p>
                  </a:txBody>
                  <a:tcPr/>
                </a:tc>
                <a:extLst>
                  <a:ext uri="{0D108BD9-81ED-4DB2-BD59-A6C34878D82A}">
                    <a16:rowId xmlns:a16="http://schemas.microsoft.com/office/drawing/2014/main" xmlns="" val="3043128187"/>
                  </a:ext>
                </a:extLst>
              </a:tr>
              <a:tr h="63976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youths (18-35) employed </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Baseline - FY2019/20 – 38.6%</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vMerge="1">
                  <a:txBody>
                    <a:bodyPr/>
                    <a:lstStyle/>
                    <a:p>
                      <a:endParaRPr lang="en-US"/>
                    </a:p>
                  </a:txBody>
                  <a:tcPr/>
                </a:tc>
                <a:extLst>
                  <a:ext uri="{0D108BD9-81ED-4DB2-BD59-A6C34878D82A}">
                    <a16:rowId xmlns:a16="http://schemas.microsoft.com/office/drawing/2014/main" xmlns="" val="2861996647"/>
                  </a:ext>
                </a:extLst>
              </a:tr>
              <a:tr h="63976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women employed</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Baseline - FY2019/20 – 45.5%</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vMerge="1">
                  <a:txBody>
                    <a:bodyPr/>
                    <a:lstStyle/>
                    <a:p>
                      <a:endParaRPr lang="en-US"/>
                    </a:p>
                  </a:txBody>
                  <a:tcPr/>
                </a:tc>
                <a:extLst>
                  <a:ext uri="{0D108BD9-81ED-4DB2-BD59-A6C34878D82A}">
                    <a16:rowId xmlns:a16="http://schemas.microsoft.com/office/drawing/2014/main" xmlns="" val="2210407606"/>
                  </a:ext>
                </a:extLst>
              </a:tr>
              <a:tr h="842963">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persons with disabilities employed</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Baseline - FY2019/20 – 2.5%</a:t>
                      </a:r>
                      <a:endParaRPr kumimoji="0" lang="en-ZA" altLang="en-US" sz="14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vMerge="1">
                  <a:txBody>
                    <a:bodyPr/>
                    <a:lstStyle/>
                    <a:p>
                      <a:endParaRPr lang="en-US"/>
                    </a:p>
                  </a:txBody>
                  <a:tcPr/>
                </a:tc>
                <a:extLst>
                  <a:ext uri="{0D108BD9-81ED-4DB2-BD59-A6C34878D82A}">
                    <a16:rowId xmlns:a16="http://schemas.microsoft.com/office/drawing/2014/main" xmlns="" val="1310990978"/>
                  </a:ext>
                </a:extLst>
              </a:tr>
            </a:tbl>
          </a:graphicData>
        </a:graphic>
      </p:graphicFrame>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47A08E72-CD0B-ECF8-0665-4C9D5D90DB03}"/>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69986" name="Title 2">
            <a:extLst>
              <a:ext uri="{FF2B5EF4-FFF2-40B4-BE49-F238E27FC236}">
                <a16:creationId xmlns:a16="http://schemas.microsoft.com/office/drawing/2014/main" xmlns="" id="{C938CB1D-B689-6470-4ED7-43261258D4AC}"/>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5: Civil Aviation</a:t>
            </a:r>
          </a:p>
        </p:txBody>
      </p:sp>
      <p:sp>
        <p:nvSpPr>
          <p:cNvPr id="169987" name="Slide Number Placeholder 2">
            <a:extLst>
              <a:ext uri="{FF2B5EF4-FFF2-40B4-BE49-F238E27FC236}">
                <a16:creationId xmlns:a16="http://schemas.microsoft.com/office/drawing/2014/main" xmlns="" id="{4BC89D8B-9AEF-E700-37E1-3201272604C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AD47F6B1-123A-4469-922D-9F9198F8A3DD}" type="slidenum">
              <a:rPr lang="en-US" altLang="en-US" sz="1200">
                <a:solidFill>
                  <a:srgbClr val="898989"/>
                </a:solidFill>
              </a:rPr>
              <a:pPr eaLnBrk="1" hangingPunct="1"/>
              <a:t>79</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31FEA771-90B1-B55D-33A1-E777809844FF}"/>
              </a:ext>
            </a:extLst>
          </p:cNvPr>
          <p:cNvGraphicFramePr>
            <a:graphicFrameLocks noGrp="1"/>
          </p:cNvGraphicFramePr>
          <p:nvPr/>
        </p:nvGraphicFramePr>
        <p:xfrm>
          <a:off x="182563" y="1189038"/>
          <a:ext cx="8775700" cy="4421187"/>
        </p:xfrm>
        <a:graphic>
          <a:graphicData uri="http://schemas.openxmlformats.org/drawingml/2006/table">
            <a:tbl>
              <a:tblPr/>
              <a:tblGrid>
                <a:gridCol w="1257300">
                  <a:extLst>
                    <a:ext uri="{9D8B030D-6E8A-4147-A177-3AD203B41FA5}">
                      <a16:colId xmlns:a16="http://schemas.microsoft.com/office/drawing/2014/main" xmlns="" val="2052949555"/>
                    </a:ext>
                  </a:extLst>
                </a:gridCol>
                <a:gridCol w="2230437">
                  <a:extLst>
                    <a:ext uri="{9D8B030D-6E8A-4147-A177-3AD203B41FA5}">
                      <a16:colId xmlns:a16="http://schemas.microsoft.com/office/drawing/2014/main" xmlns="" val="4251438310"/>
                    </a:ext>
                  </a:extLst>
                </a:gridCol>
                <a:gridCol w="2578100">
                  <a:extLst>
                    <a:ext uri="{9D8B030D-6E8A-4147-A177-3AD203B41FA5}">
                      <a16:colId xmlns:a16="http://schemas.microsoft.com/office/drawing/2014/main" xmlns="" val="2447481974"/>
                    </a:ext>
                  </a:extLst>
                </a:gridCol>
                <a:gridCol w="2709863">
                  <a:extLst>
                    <a:ext uri="{9D8B030D-6E8A-4147-A177-3AD203B41FA5}">
                      <a16:colId xmlns:a16="http://schemas.microsoft.com/office/drawing/2014/main" xmlns="" val="977721660"/>
                    </a:ext>
                  </a:extLst>
                </a:gridCol>
              </a:tblGrid>
              <a:tr h="7508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2013795934"/>
                  </a:ext>
                </a:extLst>
              </a:tr>
              <a:tr h="363538">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Innovation</a:t>
                      </a:r>
                    </a:p>
                  </a:txBody>
                  <a:tcPr marL="91446" marR="91446"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5363958"/>
                  </a:ext>
                </a:extLst>
              </a:tr>
              <a:tr h="2016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South African Civil Aviation Authority (SACAA)</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Review Regulations for Remotely-Piloted Aircraft System (RPAS)</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Reviewed Regulations for Remotely-Piloted Aircraft System (RPAS) approved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SACAA, through the Civil Aviation Regulations Committee (CARCom), amended a number of Parts on the Civil Aviation Regulations relating to RPAS operations.</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The 24th Amendment of the Civil Aviation Regulations, 2022 were subsequently submitted for Ministerial concurrence.</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822414339"/>
                  </a:ext>
                </a:extLst>
              </a:tr>
              <a:tr h="250825">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Safer Transport Systems</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859272"/>
                  </a:ext>
                </a:extLst>
              </a:tr>
              <a:tr h="10414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South African Civil Aviation Authority (SACAA)</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fatal accidents recorded in scheduled commercial aviation</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393237821"/>
                  </a:ext>
                </a:extLst>
              </a:tr>
            </a:tbl>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63A79-A21E-4841-5F73-250B5D655561}"/>
              </a:ext>
            </a:extLst>
          </p:cNvPr>
          <p:cNvSpPr>
            <a:spLocks noGrp="1"/>
          </p:cNvSpPr>
          <p:nvPr>
            <p:ph type="title"/>
          </p:nvPr>
        </p:nvSpPr>
        <p:spPr>
          <a:xfrm>
            <a:off x="611188" y="2492375"/>
            <a:ext cx="8064500" cy="1223963"/>
          </a:xfrm>
        </p:spPr>
        <p:txBody>
          <a:bodyPr>
            <a:noAutofit/>
          </a:bodyPr>
          <a:lstStyle/>
          <a:p>
            <a:pPr algn="ctr" defTabSz="457200" fontAlgn="auto">
              <a:spcAft>
                <a:spcPts val="0"/>
              </a:spcAft>
              <a:defRPr/>
            </a:pPr>
            <a:r>
              <a:rPr sz="3600" b="1">
                <a:solidFill>
                  <a:srgbClr val="000000"/>
                </a:solidFill>
                <a:latin typeface="Arial" charset="0"/>
                <a:ea typeface="MS PGothic" charset="0"/>
                <a:cs typeface="+mn-cs"/>
              </a:rPr>
              <a:t>KEY PERFORMANCE HIGHLIGHTS</a:t>
            </a:r>
            <a:endParaRPr lang="en-ZA" sz="2000">
              <a:solidFill>
                <a:prstClr val="black"/>
              </a:solidFill>
              <a:latin typeface="Arial" charset="0"/>
              <a:ea typeface="MS PGothic" charset="0"/>
              <a:cs typeface="+mn-cs"/>
            </a:endParaRPr>
          </a:p>
        </p:txBody>
      </p:sp>
      <p:sp>
        <p:nvSpPr>
          <p:cNvPr id="49154" name="Slide Number Placeholder 8">
            <a:extLst>
              <a:ext uri="{FF2B5EF4-FFF2-40B4-BE49-F238E27FC236}">
                <a16:creationId xmlns:a16="http://schemas.microsoft.com/office/drawing/2014/main" xmlns="" id="{A1094DA7-E0D7-0ED4-5370-36FB48CC89AF}"/>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7B5AA58E-11E5-C2B8-BF53-E2BFDC134D8A}"/>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72034" name="Title 2">
            <a:extLst>
              <a:ext uri="{FF2B5EF4-FFF2-40B4-BE49-F238E27FC236}">
                <a16:creationId xmlns:a16="http://schemas.microsoft.com/office/drawing/2014/main" xmlns="" id="{73CC0619-D6BF-41AB-3285-C2E6D7A1483D}"/>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5: Civil Aviation</a:t>
            </a:r>
          </a:p>
        </p:txBody>
      </p:sp>
      <p:sp>
        <p:nvSpPr>
          <p:cNvPr id="172035" name="Slide Number Placeholder 2">
            <a:extLst>
              <a:ext uri="{FF2B5EF4-FFF2-40B4-BE49-F238E27FC236}">
                <a16:creationId xmlns:a16="http://schemas.microsoft.com/office/drawing/2014/main" xmlns="" id="{33A01BE1-524E-DCB2-6D60-9626CCA2CFAF}"/>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B2400842-0E85-48EE-B545-02FB1C8ADC74}" type="slidenum">
              <a:rPr lang="en-US" altLang="en-US" sz="1200">
                <a:solidFill>
                  <a:srgbClr val="898989"/>
                </a:solidFill>
              </a:rPr>
              <a:pPr eaLnBrk="1" hangingPunct="1"/>
              <a:t>80</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AC765AC7-6E11-CBCB-96C1-4CBA9E758DBA}"/>
              </a:ext>
            </a:extLst>
          </p:cNvPr>
          <p:cNvGraphicFramePr>
            <a:graphicFrameLocks noGrp="1"/>
          </p:cNvGraphicFramePr>
          <p:nvPr/>
        </p:nvGraphicFramePr>
        <p:xfrm>
          <a:off x="184150" y="1016000"/>
          <a:ext cx="8775700" cy="5376863"/>
        </p:xfrm>
        <a:graphic>
          <a:graphicData uri="http://schemas.openxmlformats.org/drawingml/2006/table">
            <a:tbl>
              <a:tblPr/>
              <a:tblGrid>
                <a:gridCol w="1257300">
                  <a:extLst>
                    <a:ext uri="{9D8B030D-6E8A-4147-A177-3AD203B41FA5}">
                      <a16:colId xmlns:a16="http://schemas.microsoft.com/office/drawing/2014/main" xmlns="" val="2092072522"/>
                    </a:ext>
                  </a:extLst>
                </a:gridCol>
                <a:gridCol w="2230438">
                  <a:extLst>
                    <a:ext uri="{9D8B030D-6E8A-4147-A177-3AD203B41FA5}">
                      <a16:colId xmlns:a16="http://schemas.microsoft.com/office/drawing/2014/main" xmlns="" val="3685705363"/>
                    </a:ext>
                  </a:extLst>
                </a:gridCol>
                <a:gridCol w="2578100">
                  <a:extLst>
                    <a:ext uri="{9D8B030D-6E8A-4147-A177-3AD203B41FA5}">
                      <a16:colId xmlns:a16="http://schemas.microsoft.com/office/drawing/2014/main" xmlns="" val="1576522414"/>
                    </a:ext>
                  </a:extLst>
                </a:gridCol>
                <a:gridCol w="2709862">
                  <a:extLst>
                    <a:ext uri="{9D8B030D-6E8A-4147-A177-3AD203B41FA5}">
                      <a16:colId xmlns:a16="http://schemas.microsoft.com/office/drawing/2014/main" xmlns="" val="1800283412"/>
                    </a:ext>
                  </a:extLst>
                </a:gridCol>
              </a:tblGrid>
              <a:tr h="6032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984725450"/>
                  </a:ext>
                </a:extLst>
              </a:tr>
              <a:tr h="201613">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Safer Transport Systems</a:t>
                      </a: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40284113"/>
                  </a:ext>
                </a:extLst>
              </a:tr>
              <a:tr h="45720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South African Civil Aviation Authority (SACAA)</a:t>
                      </a:r>
                      <a:endParaRPr kumimoji="0" lang="en-US" altLang="en-US" sz="12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reduction in fatal accidents recorded in general aviation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71450" indent="-1714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 reduction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 decrease is observed in the number of fatal accidents when compared with the same period in the previous financial year. A total of twelve (12) fatal accidents were reported from 01 April 2021 to 31 March 2022, which indicate a decrease of four (4) fatal accidents, compared with the same period in the financial year 2020/21 financial year. </a:t>
                      </a:r>
                    </a:p>
                    <a:p>
                      <a:pPr marL="0" marR="0" lvl="0" indent="0" algn="just"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 total of seventeen (17) cumulative fatalities were reported from 01 April 2021 to 31 December 2021, which indicate a decrease of six (6) fatalities, compared to the same period in the financial year 2020/21. </a:t>
                      </a:r>
                    </a:p>
                    <a:p>
                      <a:pPr marL="0" marR="0" lvl="0" indent="0" algn="just"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 total of one hundred and sixty–one (161) accidents were reported from 01 April 2021 to 31 March 2022, which indicate an increase by sixty-four (64) accidents, when compared to the same period in the 2020/21 financial year.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547996031"/>
                  </a:ext>
                </a:extLst>
              </a:tr>
            </a:tbl>
          </a:graphicData>
        </a:graphic>
      </p:graphicFrame>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5A8F8609-CE17-B9E8-31A2-BED67506593B}"/>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74082" name="Title 2">
            <a:extLst>
              <a:ext uri="{FF2B5EF4-FFF2-40B4-BE49-F238E27FC236}">
                <a16:creationId xmlns:a16="http://schemas.microsoft.com/office/drawing/2014/main" xmlns="" id="{EC849457-02D7-8684-1F1F-368D26B4EF22}"/>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6: Maritime Transport</a:t>
            </a:r>
          </a:p>
        </p:txBody>
      </p:sp>
      <p:sp>
        <p:nvSpPr>
          <p:cNvPr id="174083" name="Slide Number Placeholder 2">
            <a:extLst>
              <a:ext uri="{FF2B5EF4-FFF2-40B4-BE49-F238E27FC236}">
                <a16:creationId xmlns:a16="http://schemas.microsoft.com/office/drawing/2014/main" xmlns="" id="{BD70A85D-92C8-E8E7-462C-397BDF091F9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C590C351-E5BB-4E4C-AF6B-38C706241ACB}" type="slidenum">
              <a:rPr lang="en-US" altLang="en-US" sz="1200">
                <a:solidFill>
                  <a:srgbClr val="898989"/>
                </a:solidFill>
              </a:rPr>
              <a:pPr eaLnBrk="1" hangingPunct="1"/>
              <a:t>81</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8F878FF6-5A96-F228-BA41-ABE81FECF490}"/>
              </a:ext>
            </a:extLst>
          </p:cNvPr>
          <p:cNvGraphicFramePr>
            <a:graphicFrameLocks noGrp="1"/>
          </p:cNvGraphicFramePr>
          <p:nvPr/>
        </p:nvGraphicFramePr>
        <p:xfrm>
          <a:off x="179388" y="1293813"/>
          <a:ext cx="8775700" cy="3560762"/>
        </p:xfrm>
        <a:graphic>
          <a:graphicData uri="http://schemas.openxmlformats.org/drawingml/2006/table">
            <a:tbl>
              <a:tblPr/>
              <a:tblGrid>
                <a:gridCol w="1257300">
                  <a:extLst>
                    <a:ext uri="{9D8B030D-6E8A-4147-A177-3AD203B41FA5}">
                      <a16:colId xmlns:a16="http://schemas.microsoft.com/office/drawing/2014/main" xmlns="" val="3426024912"/>
                    </a:ext>
                  </a:extLst>
                </a:gridCol>
                <a:gridCol w="1878012">
                  <a:extLst>
                    <a:ext uri="{9D8B030D-6E8A-4147-A177-3AD203B41FA5}">
                      <a16:colId xmlns:a16="http://schemas.microsoft.com/office/drawing/2014/main" xmlns="" val="4194503894"/>
                    </a:ext>
                  </a:extLst>
                </a:gridCol>
                <a:gridCol w="1993900">
                  <a:extLst>
                    <a:ext uri="{9D8B030D-6E8A-4147-A177-3AD203B41FA5}">
                      <a16:colId xmlns:a16="http://schemas.microsoft.com/office/drawing/2014/main" xmlns="" val="1424481831"/>
                    </a:ext>
                  </a:extLst>
                </a:gridCol>
                <a:gridCol w="3646488">
                  <a:extLst>
                    <a:ext uri="{9D8B030D-6E8A-4147-A177-3AD203B41FA5}">
                      <a16:colId xmlns:a16="http://schemas.microsoft.com/office/drawing/2014/main" xmlns="" val="1063577182"/>
                    </a:ext>
                  </a:extLst>
                </a:gridCol>
              </a:tblGrid>
              <a:tr h="5556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2021)</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377227621"/>
                  </a:ext>
                </a:extLst>
              </a:tr>
              <a:tr h="352425">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Safer Transport Systems</a:t>
                      </a:r>
                    </a:p>
                  </a:txBody>
                  <a:tcPr marL="91446" marR="91446" marT="45127" marB="451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88096488"/>
                  </a:ext>
                </a:extLst>
              </a:tr>
              <a:tr h="1036638">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South African Maritime Safety Authority (SAMSA)</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Reportable maritime safety incident rate recorded for all types of vessels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Below ten (10) reportable maritime safety incident rate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12.6 </a:t>
                      </a:r>
                      <a:r>
                        <a:rPr kumimoji="0" lang="en-ZA"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reportable maritime safety incident rate</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468977673"/>
                  </a:ext>
                </a:extLst>
              </a:tr>
              <a:tr h="923925">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Reportable maritime fatality rate recorded for all types of vessels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Below two (2) reportable maritime fatality rate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1.77 </a:t>
                      </a:r>
                      <a:r>
                        <a:rPr kumimoji="0" lang="en-ZA"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reportable maritime fatality rate</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364753931"/>
                  </a:ext>
                </a:extLst>
              </a:tr>
              <a:tr h="692150">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Maritime pollution incident rate for all types of vessels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Below two (2) maritime pollution rate</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1.12 </a:t>
                      </a:r>
                      <a:r>
                        <a:rPr kumimoji="0" lang="en-ZA"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maritime pollution rate</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818420873"/>
                  </a:ext>
                </a:extLst>
              </a:tr>
            </a:tbl>
          </a:graphicData>
        </a:graphic>
      </p:graphicFrame>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xmlns="" id="{D4D37447-D00B-AC7C-805A-4EC4EDA5BD1F}"/>
              </a:ext>
            </a:extLst>
          </p:cNvPr>
          <p:cNvSpPr>
            <a:spLocks noGrp="1"/>
          </p:cNvSpPr>
          <p:nvPr>
            <p:ph idx="1"/>
          </p:nvPr>
        </p:nvSpPr>
        <p:spPr>
          <a:xfrm>
            <a:off x="457200" y="1295400"/>
            <a:ext cx="8229600" cy="4954588"/>
          </a:xfrm>
        </p:spPr>
        <p:txBody>
          <a:bodyPr/>
          <a:lstStyle/>
          <a:p>
            <a:pPr marL="0" indent="0" algn="just">
              <a:buFont typeface="Arial" panose="020B0604020202020204" pitchFamily="34" charset="0"/>
              <a:buNone/>
              <a:defRPr/>
            </a:pPr>
            <a:r>
              <a:rPr lang="en-ZA" sz="2000" b="1" dirty="0">
                <a:latin typeface="Arial" panose="020B0604020202020204" pitchFamily="34" charset="0"/>
                <a:ea typeface="Calibri" panose="020F0502020204030204" pitchFamily="34" charset="0"/>
              </a:rPr>
              <a:t>	</a:t>
            </a:r>
          </a:p>
          <a:p>
            <a:pPr algn="just">
              <a:buFont typeface="Arial" charset="0"/>
              <a:buChar char="•"/>
              <a:defRPr/>
            </a:pPr>
            <a:endParaRPr lang="en-US" sz="1000" b="1" dirty="0">
              <a:latin typeface="Arial"/>
              <a:ea typeface="ＭＳ Ｐゴシック" charset="0"/>
              <a:cs typeface="Arial"/>
            </a:endParaRPr>
          </a:p>
          <a:p>
            <a:pPr marL="0" indent="0" algn="just">
              <a:buFont typeface="Arial" charset="0"/>
              <a:buNone/>
              <a:defRPr/>
            </a:pPr>
            <a:endParaRPr lang="en-US" sz="1800" u="sng" dirty="0">
              <a:latin typeface="Arial" charset="0"/>
              <a:ea typeface="ＭＳ Ｐゴシック" charset="0"/>
              <a:cs typeface="Arial" charset="0"/>
            </a:endParaRPr>
          </a:p>
          <a:p>
            <a:pPr algn="just" eaLnBrk="1" hangingPunct="1">
              <a:lnSpc>
                <a:spcPct val="90000"/>
              </a:lnSpc>
              <a:buFont typeface="Arial" charset="0"/>
              <a:buChar char="•"/>
              <a:defRPr/>
            </a:pPr>
            <a:endParaRPr lang="en-US" sz="1800" u="sng" dirty="0">
              <a:latin typeface="Arial" charset="0"/>
              <a:ea typeface="ＭＳ Ｐゴシック" charset="0"/>
              <a:cs typeface="Arial" charset="0"/>
            </a:endParaRPr>
          </a:p>
          <a:p>
            <a:pPr algn="just" eaLnBrk="1" hangingPunct="1">
              <a:lnSpc>
                <a:spcPct val="90000"/>
              </a:lnSpc>
              <a:buFont typeface="Arial" charset="0"/>
              <a:buNone/>
              <a:defRPr/>
            </a:pPr>
            <a:endParaRPr lang="en-ZA" sz="2000" dirty="0">
              <a:latin typeface="Arial" charset="0"/>
              <a:ea typeface="ＭＳ Ｐゴシック" charset="0"/>
            </a:endParaRPr>
          </a:p>
          <a:p>
            <a:pPr eaLnBrk="1" hangingPunct="1">
              <a:lnSpc>
                <a:spcPct val="105000"/>
              </a:lnSpc>
              <a:buFont typeface="Arial" charset="0"/>
              <a:buChar char="•"/>
              <a:defRPr/>
            </a:pPr>
            <a:endParaRPr lang="en-ZA" sz="2800" dirty="0">
              <a:ea typeface="ＭＳ Ｐゴシック" charset="0"/>
            </a:endParaRPr>
          </a:p>
        </p:txBody>
      </p:sp>
      <p:sp>
        <p:nvSpPr>
          <p:cNvPr id="176130" name="Title 2">
            <a:extLst>
              <a:ext uri="{FF2B5EF4-FFF2-40B4-BE49-F238E27FC236}">
                <a16:creationId xmlns:a16="http://schemas.microsoft.com/office/drawing/2014/main" xmlns="" id="{A0211451-E1A0-9CCF-90D3-3AE0A0DF0A49}"/>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rPr>
              <a:t>Programme 7: Public Transport</a:t>
            </a:r>
          </a:p>
        </p:txBody>
      </p:sp>
      <p:sp>
        <p:nvSpPr>
          <p:cNvPr id="176131" name="Slide Number Placeholder 2">
            <a:extLst>
              <a:ext uri="{FF2B5EF4-FFF2-40B4-BE49-F238E27FC236}">
                <a16:creationId xmlns:a16="http://schemas.microsoft.com/office/drawing/2014/main" xmlns="" id="{EAA05C0D-FE5B-F14E-0271-CEE409D48998}"/>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CB26A2BE-C832-458F-95AF-82A32D4F4854}" type="slidenum">
              <a:rPr lang="en-US" altLang="en-US" sz="1200">
                <a:solidFill>
                  <a:srgbClr val="898989"/>
                </a:solidFill>
              </a:rPr>
              <a:pPr eaLnBrk="1" hangingPunct="1"/>
              <a:t>82</a:t>
            </a:fld>
            <a:endParaRPr lang="en-US" altLang="en-US" sz="1200">
              <a:solidFill>
                <a:srgbClr val="898989"/>
              </a:solidFill>
            </a:endParaRPr>
          </a:p>
        </p:txBody>
      </p:sp>
      <p:graphicFrame>
        <p:nvGraphicFramePr>
          <p:cNvPr id="3" name="Table 2">
            <a:extLst>
              <a:ext uri="{FF2B5EF4-FFF2-40B4-BE49-F238E27FC236}">
                <a16:creationId xmlns:a16="http://schemas.microsoft.com/office/drawing/2014/main" xmlns="" id="{76D7F793-2CCA-629B-592A-703AA362940A}"/>
              </a:ext>
            </a:extLst>
          </p:cNvPr>
          <p:cNvGraphicFramePr>
            <a:graphicFrameLocks noGrp="1"/>
          </p:cNvGraphicFramePr>
          <p:nvPr/>
        </p:nvGraphicFramePr>
        <p:xfrm>
          <a:off x="179388" y="1317625"/>
          <a:ext cx="8659812" cy="3252788"/>
        </p:xfrm>
        <a:graphic>
          <a:graphicData uri="http://schemas.openxmlformats.org/drawingml/2006/table">
            <a:tbl>
              <a:tblPr/>
              <a:tblGrid>
                <a:gridCol w="1257300">
                  <a:extLst>
                    <a:ext uri="{9D8B030D-6E8A-4147-A177-3AD203B41FA5}">
                      <a16:colId xmlns:a16="http://schemas.microsoft.com/office/drawing/2014/main" xmlns="" val="4226898828"/>
                    </a:ext>
                  </a:extLst>
                </a:gridCol>
                <a:gridCol w="2436812">
                  <a:extLst>
                    <a:ext uri="{9D8B030D-6E8A-4147-A177-3AD203B41FA5}">
                      <a16:colId xmlns:a16="http://schemas.microsoft.com/office/drawing/2014/main" xmlns="" val="1203631898"/>
                    </a:ext>
                  </a:extLst>
                </a:gridCol>
                <a:gridCol w="2370138">
                  <a:extLst>
                    <a:ext uri="{9D8B030D-6E8A-4147-A177-3AD203B41FA5}">
                      <a16:colId xmlns:a16="http://schemas.microsoft.com/office/drawing/2014/main" xmlns="" val="2790985257"/>
                    </a:ext>
                  </a:extLst>
                </a:gridCol>
                <a:gridCol w="2595562">
                  <a:extLst>
                    <a:ext uri="{9D8B030D-6E8A-4147-A177-3AD203B41FA5}">
                      <a16:colId xmlns:a16="http://schemas.microsoft.com/office/drawing/2014/main" xmlns="" val="4277368550"/>
                    </a:ext>
                  </a:extLst>
                </a:gridCol>
              </a:tblGrid>
              <a:tr h="9382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INSTITUTION</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PRELIMINARY PERFORMANCE - YEAR-TO-DATE (AS AT 31 MARCH 2022)</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extLst>
                  <a:ext uri="{0D108BD9-81ED-4DB2-BD59-A6C34878D82A}">
                    <a16:rowId xmlns:a16="http://schemas.microsoft.com/office/drawing/2014/main" xmlns="" val="4040091962"/>
                  </a:ext>
                </a:extLst>
              </a:tr>
              <a:tr h="354013">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Public Transport</a:t>
                      </a:r>
                    </a:p>
                  </a:txBody>
                  <a:tcPr marL="91445" marR="91445" marT="45370" marB="4537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03818020"/>
                  </a:ext>
                </a:extLst>
              </a:tr>
              <a:tr h="938213">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Provincial Departments of Transport </a:t>
                      </a:r>
                      <a:endParaRPr kumimoji="0" lang="en-US"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r>
                        <a:rPr kumimoji="0" lang="en-ZA" altLang="en-US" sz="1400" b="1"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Transport Operations</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routes subsidised</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184 616 routes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None/>
                        <a:tabLst/>
                      </a:pP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114 121 routes</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226282174"/>
                  </a:ext>
                </a:extLst>
              </a:tr>
              <a:tr h="547688">
                <a:tc vMerge="1">
                  <a:txBody>
                    <a:bodyPr/>
                    <a:lstStyle/>
                    <a:p>
                      <a:endParaRPr lang="en-US"/>
                    </a:p>
                  </a:txBody>
                  <a:tcPr/>
                </a:tc>
                <a:tc>
                  <a:txBody>
                    <a:bodyPr/>
                    <a:lstStyle>
                      <a:lvl1pPr eaLnBrk="0" hangingPunct="0">
                        <a:spcBef>
                          <a:spcPct val="20000"/>
                        </a:spcBef>
                        <a:buFont typeface="Arial" panose="020B0604020202020204" pitchFamily="34" charset="0"/>
                        <a:tabLst>
                          <a:tab pos="158750"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5875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58750"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tab pos="158750" algn="l"/>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kilometres subsidised</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183 740 442 km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198 675 693 km</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281824804"/>
                  </a:ext>
                </a:extLst>
              </a:tr>
              <a:tr h="474663">
                <a:tc vMerge="1">
                  <a:txBody>
                    <a:bodyPr/>
                    <a:lstStyle/>
                    <a:p>
                      <a:endParaRPr lang="en-US"/>
                    </a:p>
                  </a:txBody>
                  <a:tcPr/>
                </a:tc>
                <a:tc>
                  <a:txBody>
                    <a:bodyPr/>
                    <a:lstStyle>
                      <a:lvl1pPr eaLnBrk="0" hangingPunct="0">
                        <a:spcBef>
                          <a:spcPct val="20000"/>
                        </a:spcBef>
                        <a:buFont typeface="Arial" panose="020B0604020202020204" pitchFamily="34" charset="0"/>
                        <a:tabLst>
                          <a:tab pos="158750"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tabLst>
                          <a:tab pos="158750"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tabLst>
                          <a:tab pos="158750"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tabLst>
                          <a:tab pos="158750" algn="l"/>
                        </a:tabLs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0000"/>
                        </a:lnSpc>
                        <a:spcBef>
                          <a:spcPct val="0"/>
                        </a:spcBef>
                        <a:spcAft>
                          <a:spcPct val="0"/>
                        </a:spcAft>
                        <a:buClrTx/>
                        <a:buSzTx/>
                        <a:buFont typeface="Symbol" panose="05050102010706020507" pitchFamily="18" charset="2"/>
                        <a:buNone/>
                        <a:tabLst>
                          <a:tab pos="158750" algn="l"/>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Number of trips subsidised</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rPr>
                        <a:t>4 632 739 trips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rPr>
                        <a:t>5 048 996 trips</a:t>
                      </a: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1" fontAlgn="base" latinLnBrk="0" hangingPunct="1">
                        <a:lnSpc>
                          <a:spcPct val="11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rgbClr val="0D0D0D"/>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337222603"/>
                  </a:ext>
                </a:extLst>
              </a:tr>
            </a:tbl>
          </a:graphicData>
        </a:graphic>
      </p:graphicFrame>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Content Placeholder 2">
            <a:extLst>
              <a:ext uri="{FF2B5EF4-FFF2-40B4-BE49-F238E27FC236}">
                <a16:creationId xmlns:a16="http://schemas.microsoft.com/office/drawing/2014/main" xmlns="" id="{261427CC-5E63-34F1-6169-4A5CBB327914}"/>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RESPONSES TO COVID-19</a:t>
            </a:r>
            <a:endParaRPr lang="en-ZA" altLang="en-US" sz="3600">
              <a:solidFill>
                <a:srgbClr val="000000"/>
              </a:solidFill>
              <a:ea typeface="ＭＳ Ｐゴシック" panose="020B0600070205080204" pitchFamily="34" charset="-128"/>
            </a:endParaRPr>
          </a:p>
          <a:p>
            <a:pPr algn="just" eaLnBrk="1" hangingPunct="1"/>
            <a:endParaRPr lang="en-ZA" altLang="en-US" sz="2000">
              <a:solidFill>
                <a:srgbClr val="000000"/>
              </a:solidFill>
              <a:ea typeface="ＭＳ Ｐゴシック" panose="020B0600070205080204" pitchFamily="34" charset="-128"/>
            </a:endParaRPr>
          </a:p>
        </p:txBody>
      </p:sp>
      <p:sp>
        <p:nvSpPr>
          <p:cNvPr id="178178" name="TextBox 1">
            <a:extLst>
              <a:ext uri="{FF2B5EF4-FFF2-40B4-BE49-F238E27FC236}">
                <a16:creationId xmlns:a16="http://schemas.microsoft.com/office/drawing/2014/main" xmlns="" id="{951293ED-AC0B-2B77-60D0-99BA2D0438D2}"/>
              </a:ext>
            </a:extLst>
          </p:cNvPr>
          <p:cNvSpPr txBox="1">
            <a:spLocks noChangeArrowheads="1"/>
          </p:cNvSpPr>
          <p:nvPr/>
        </p:nvSpPr>
        <p:spPr bwMode="auto">
          <a:xfrm>
            <a:off x="6516688" y="6121400"/>
            <a:ext cx="2159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rPr>
              <a:t>83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DDDA5-76DE-BEC6-70B2-5A992F7140C7}"/>
              </a:ext>
            </a:extLst>
          </p:cNvPr>
          <p:cNvSpPr>
            <a:spLocks noGrp="1"/>
          </p:cNvSpPr>
          <p:nvPr>
            <p:ph type="title"/>
          </p:nvPr>
        </p:nvSpPr>
        <p:spPr>
          <a:xfrm>
            <a:off x="457200" y="120650"/>
            <a:ext cx="8229600" cy="512763"/>
          </a:xfrm>
        </p:spPr>
        <p:txBody>
          <a:bodyPr>
            <a:noAutofit/>
          </a:bodyPr>
          <a:lstStyle/>
          <a:p>
            <a:pPr fontAlgn="auto">
              <a:spcAft>
                <a:spcPts val="0"/>
              </a:spcAft>
              <a:defRPr/>
            </a:pPr>
            <a:r>
              <a:rPr sz="2400" b="1">
                <a:solidFill>
                  <a:prstClr val="black"/>
                </a:solidFill>
                <a:latin typeface="Arial" charset="0"/>
                <a:ea typeface="MS PGothic" charset="0"/>
                <a:cs typeface="+mj-cs"/>
              </a:rPr>
              <a:t>Internal Interventions</a:t>
            </a:r>
            <a:endParaRPr sz="2400"/>
          </a:p>
        </p:txBody>
      </p:sp>
      <p:sp>
        <p:nvSpPr>
          <p:cNvPr id="3" name="Content Placeholder 2">
            <a:extLst>
              <a:ext uri="{FF2B5EF4-FFF2-40B4-BE49-F238E27FC236}">
                <a16:creationId xmlns:a16="http://schemas.microsoft.com/office/drawing/2014/main" xmlns="" id="{E4162193-E090-3FA5-6DEA-3A5F31D43EC8}"/>
              </a:ext>
            </a:extLst>
          </p:cNvPr>
          <p:cNvSpPr>
            <a:spLocks noGrp="1"/>
          </p:cNvSpPr>
          <p:nvPr>
            <p:ph sz="half" idx="1"/>
          </p:nvPr>
        </p:nvSpPr>
        <p:spPr>
          <a:xfrm>
            <a:off x="468313" y="352425"/>
            <a:ext cx="8207375" cy="5626100"/>
          </a:xfrm>
        </p:spPr>
        <p:txBody>
          <a:bodyPr rtlCol="0">
            <a:noAutofit/>
          </a:bodyPr>
          <a:lstStyle/>
          <a:p>
            <a:pPr marL="400050" lvl="2" indent="0" algn="just" defTabSz="457200" eaLnBrk="1" fontAlgn="auto" hangingPunct="1">
              <a:lnSpc>
                <a:spcPct val="130000"/>
              </a:lnSpc>
              <a:spcBef>
                <a:spcPct val="0"/>
              </a:spcBef>
              <a:spcAft>
                <a:spcPts val="0"/>
              </a:spcAft>
              <a:buFont typeface="Courier New" panose="02070309020205020404" pitchFamily="49" charset="0"/>
              <a:buNone/>
              <a:defRPr/>
            </a:pPr>
            <a:endParaRPr lang="en-ZA" sz="1600" dirty="0">
              <a:solidFill>
                <a:prstClr val="black"/>
              </a:solidFill>
              <a:latin typeface="Arial" charset="0"/>
              <a:cs typeface="ＭＳ Ｐゴシック" charset="0"/>
            </a:endParaRPr>
          </a:p>
          <a:p>
            <a:pPr algn="just" defTabSz="457200" eaLnBrk="1" fontAlgn="auto" hangingPunct="1">
              <a:lnSpc>
                <a:spcPct val="120000"/>
              </a:lnSpc>
              <a:spcBef>
                <a:spcPct val="0"/>
              </a:spcBef>
              <a:spcAft>
                <a:spcPts val="0"/>
              </a:spcAft>
              <a:defRPr/>
            </a:pPr>
            <a:r>
              <a:rPr lang="en-ZA" altLang="en-US" dirty="0">
                <a:solidFill>
                  <a:prstClr val="black"/>
                </a:solidFill>
                <a:ea typeface="+mn-ea"/>
              </a:rPr>
              <a:t>Interventions facilitated:</a:t>
            </a:r>
          </a:p>
          <a:p>
            <a:pPr algn="just" defTabSz="457200" eaLnBrk="1" fontAlgn="auto" hangingPunct="1">
              <a:lnSpc>
                <a:spcPct val="120000"/>
              </a:lnSpc>
              <a:spcBef>
                <a:spcPct val="0"/>
              </a:spcBef>
              <a:spcAft>
                <a:spcPts val="0"/>
              </a:spcAft>
              <a:defRPr/>
            </a:pPr>
            <a:endParaRPr lang="en-ZA" altLang="en-US" sz="1600" dirty="0">
              <a:solidFill>
                <a:prstClr val="black"/>
              </a:solidFill>
              <a:ea typeface="+mn-ea"/>
            </a:endParaRPr>
          </a:p>
          <a:p>
            <a:pPr marL="285750" indent="-285750" algn="just" defTabSz="457200" eaLnBrk="1" fontAlgn="auto" hangingPunct="1">
              <a:lnSpc>
                <a:spcPct val="120000"/>
              </a:lnSpc>
              <a:spcBef>
                <a:spcPct val="0"/>
              </a:spcBef>
              <a:spcAft>
                <a:spcPts val="0"/>
              </a:spcAft>
              <a:buFont typeface="Arial"/>
              <a:buChar char="•"/>
              <a:defRPr/>
            </a:pPr>
            <a:r>
              <a:rPr lang="en-ZA" altLang="en-US" sz="1600" dirty="0">
                <a:solidFill>
                  <a:prstClr val="black"/>
                </a:solidFill>
                <a:ea typeface="+mn-ea"/>
              </a:rPr>
              <a:t>Procurement of OHS precautionary equipment / PPE, and decontamination of the building</a:t>
            </a:r>
            <a:r>
              <a:rPr lang="en-US" altLang="en-US" sz="1600" dirty="0">
                <a:solidFill>
                  <a:prstClr val="black"/>
                </a:solidFill>
                <a:ea typeface="+mn-ea"/>
              </a:rPr>
              <a:t>.</a:t>
            </a:r>
          </a:p>
          <a:p>
            <a:pPr marL="285750" indent="-285750" algn="just" defTabSz="457200" eaLnBrk="1" fontAlgn="auto" hangingPunct="1">
              <a:lnSpc>
                <a:spcPct val="120000"/>
              </a:lnSpc>
              <a:spcBef>
                <a:spcPct val="0"/>
              </a:spcBef>
              <a:spcAft>
                <a:spcPts val="0"/>
              </a:spcAft>
              <a:buFont typeface="Arial"/>
              <a:buChar char="•"/>
              <a:defRPr/>
            </a:pPr>
            <a:r>
              <a:rPr lang="en-ZA" sz="1600" dirty="0">
                <a:solidFill>
                  <a:prstClr val="black"/>
                </a:solidFill>
                <a:ea typeface="+mn-ea"/>
              </a:rPr>
              <a:t>R</a:t>
            </a:r>
            <a:r>
              <a:rPr lang="en-ZA" sz="1600" dirty="0">
                <a:solidFill>
                  <a:srgbClr val="000000"/>
                </a:solidFill>
                <a:ea typeface="Calibri" panose="020F0502020204030204" pitchFamily="34" charset="0"/>
                <a:cs typeface="+mn-cs"/>
              </a:rPr>
              <a:t>isk assessment conducted and the </a:t>
            </a:r>
            <a:r>
              <a:rPr lang="en-ZA" altLang="en-US" sz="1600" dirty="0">
                <a:solidFill>
                  <a:prstClr val="black"/>
                </a:solidFill>
                <a:ea typeface="+mn-ea"/>
              </a:rPr>
              <a:t>results indicate that the Department has put some measures in place for employees and remote working from home. It is safe at the moment to have a minimum of 90% of staff or less in the building to adhere to social distancing as prescribed.</a:t>
            </a:r>
            <a:endParaRPr lang="en-US" altLang="en-US" sz="1600" dirty="0">
              <a:solidFill>
                <a:prstClr val="black"/>
              </a:solidFill>
              <a:ea typeface="+mn-ea"/>
            </a:endParaRPr>
          </a:p>
          <a:p>
            <a:pPr marL="285750" indent="-285750" algn="just" defTabSz="457200" eaLnBrk="1" fontAlgn="auto" hangingPunct="1">
              <a:lnSpc>
                <a:spcPct val="120000"/>
              </a:lnSpc>
              <a:spcBef>
                <a:spcPct val="0"/>
              </a:spcBef>
              <a:spcAft>
                <a:spcPts val="0"/>
              </a:spcAft>
              <a:buFont typeface="Arial"/>
              <a:buChar char="•"/>
              <a:defRPr/>
            </a:pPr>
            <a:r>
              <a:rPr lang="en-ZA" altLang="en-US" sz="1600" dirty="0">
                <a:solidFill>
                  <a:prstClr val="black"/>
                </a:solidFill>
                <a:ea typeface="+mn-ea"/>
              </a:rPr>
              <a:t>Departmental employees work under Alert Level 1. OHS protocols adhered to and no reported risk incidences.</a:t>
            </a:r>
          </a:p>
          <a:p>
            <a:pPr marL="285750" indent="-285750" algn="just" defTabSz="457200" eaLnBrk="1" fontAlgn="auto" hangingPunct="1">
              <a:lnSpc>
                <a:spcPct val="120000"/>
              </a:lnSpc>
              <a:spcBef>
                <a:spcPct val="0"/>
              </a:spcBef>
              <a:spcAft>
                <a:spcPts val="0"/>
              </a:spcAft>
              <a:buFont typeface="Arial"/>
              <a:buChar char="•"/>
              <a:defRPr/>
            </a:pPr>
            <a:r>
              <a:rPr lang="en-ZA" altLang="en-US" sz="1600" dirty="0">
                <a:solidFill>
                  <a:prstClr val="black"/>
                </a:solidFill>
                <a:ea typeface="+mn-ea"/>
              </a:rPr>
              <a:t>COVID-19 awareness, training, screening, hygiene, cough etiquette, etc. was done </a:t>
            </a:r>
          </a:p>
          <a:p>
            <a:pPr marL="285750" indent="-285750" algn="just" defTabSz="457200" eaLnBrk="1" fontAlgn="auto" hangingPunct="1">
              <a:lnSpc>
                <a:spcPct val="120000"/>
              </a:lnSpc>
              <a:spcBef>
                <a:spcPct val="0"/>
              </a:spcBef>
              <a:spcAft>
                <a:spcPts val="0"/>
              </a:spcAft>
              <a:buFont typeface="Arial"/>
              <a:buChar char="•"/>
              <a:defRPr/>
            </a:pPr>
            <a:r>
              <a:rPr lang="en-ZA" sz="1600" dirty="0">
                <a:solidFill>
                  <a:srgbClr val="000000"/>
                </a:solidFill>
                <a:ea typeface="Calibri" panose="020F0502020204030204" pitchFamily="34" charset="0"/>
                <a:cs typeface="+mn-cs"/>
              </a:rPr>
              <a:t>Monthly DoT Covid-19 Steering Committee are held, consultations with organized labour.</a:t>
            </a:r>
          </a:p>
          <a:p>
            <a:pPr marL="285750" indent="-285750" algn="just" defTabSz="457200" eaLnBrk="1" fontAlgn="auto" hangingPunct="1">
              <a:lnSpc>
                <a:spcPct val="120000"/>
              </a:lnSpc>
              <a:spcBef>
                <a:spcPct val="0"/>
              </a:spcBef>
              <a:spcAft>
                <a:spcPts val="0"/>
              </a:spcAft>
              <a:buFont typeface="Arial"/>
              <a:buChar char="•"/>
              <a:defRPr/>
            </a:pPr>
            <a:r>
              <a:rPr lang="en-ZA" altLang="en-US" sz="1600" dirty="0">
                <a:solidFill>
                  <a:prstClr val="black"/>
                </a:solidFill>
                <a:ea typeface="+mn-ea"/>
              </a:rPr>
              <a:t>An electronic register and a screening tool have been developed. Employees, visitors, and contractors are screened everyday as they enter the premises and are required to complete their details to enable contact tracing. </a:t>
            </a:r>
          </a:p>
          <a:p>
            <a:pPr marL="342900" indent="-342900" algn="just" defTabSz="457200" eaLnBrk="1" fontAlgn="auto" hangingPunct="1">
              <a:lnSpc>
                <a:spcPct val="150000"/>
              </a:lnSpc>
              <a:spcBef>
                <a:spcPct val="0"/>
              </a:spcBef>
              <a:spcAft>
                <a:spcPts val="0"/>
              </a:spcAft>
              <a:buFont typeface="Arial"/>
              <a:buChar char="•"/>
              <a:defRPr/>
            </a:pPr>
            <a:endParaRPr lang="en-ZA" sz="1900" dirty="0">
              <a:solidFill>
                <a:prstClr val="black"/>
              </a:solidFill>
              <a:latin typeface="Arial"/>
              <a:ea typeface="Calibri"/>
              <a:cs typeface="+mn-cs"/>
            </a:endParaRPr>
          </a:p>
          <a:p>
            <a:pPr marL="400050" lvl="1" indent="0" algn="just" defTabSz="457200" eaLnBrk="1" fontAlgn="auto" hangingPunct="1">
              <a:lnSpc>
                <a:spcPct val="170000"/>
              </a:lnSpc>
              <a:spcBef>
                <a:spcPts val="0"/>
              </a:spcBef>
              <a:spcAft>
                <a:spcPts val="0"/>
              </a:spcAft>
              <a:buFont typeface="Arial" panose="020B0604020202020204" pitchFamily="34" charset="0"/>
              <a:buNone/>
              <a:defRPr/>
            </a:pPr>
            <a:endParaRPr lang="en-US" sz="1400" dirty="0">
              <a:ea typeface="+mn-ea"/>
            </a:endParaRPr>
          </a:p>
        </p:txBody>
      </p:sp>
      <p:sp>
        <p:nvSpPr>
          <p:cNvPr id="179203" name="TextBox 3">
            <a:extLst>
              <a:ext uri="{FF2B5EF4-FFF2-40B4-BE49-F238E27FC236}">
                <a16:creationId xmlns:a16="http://schemas.microsoft.com/office/drawing/2014/main" xmlns="" id="{32768B9D-0AD4-6BFF-41BE-36307D3E5D71}"/>
              </a:ext>
            </a:extLst>
          </p:cNvPr>
          <p:cNvSpPr txBox="1">
            <a:spLocks noChangeArrowheads="1"/>
          </p:cNvSpPr>
          <p:nvPr/>
        </p:nvSpPr>
        <p:spPr bwMode="auto">
          <a:xfrm>
            <a:off x="8159750" y="5978525"/>
            <a:ext cx="34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solidFill>
                  <a:srgbClr val="000000"/>
                </a:solidFill>
              </a:rPr>
              <a:t>84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F8E2D-5DEC-9E52-2B66-AD6D00433B7D}"/>
              </a:ext>
            </a:extLst>
          </p:cNvPr>
          <p:cNvSpPr>
            <a:spLocks noGrp="1"/>
          </p:cNvSpPr>
          <p:nvPr>
            <p:ph type="title"/>
          </p:nvPr>
        </p:nvSpPr>
        <p:spPr>
          <a:xfrm>
            <a:off x="457200" y="120650"/>
            <a:ext cx="8229600" cy="512763"/>
          </a:xfrm>
        </p:spPr>
        <p:txBody>
          <a:bodyPr>
            <a:noAutofit/>
          </a:bodyPr>
          <a:lstStyle/>
          <a:p>
            <a:pPr fontAlgn="auto">
              <a:spcAft>
                <a:spcPts val="0"/>
              </a:spcAft>
              <a:defRPr/>
            </a:pPr>
            <a:r>
              <a:rPr sz="2400" b="1">
                <a:solidFill>
                  <a:prstClr val="black"/>
                </a:solidFill>
                <a:latin typeface="Arial" charset="0"/>
                <a:ea typeface="MS PGothic" charset="0"/>
                <a:cs typeface="+mj-cs"/>
              </a:rPr>
              <a:t>Internal Interventions</a:t>
            </a:r>
            <a:endParaRPr sz="2400"/>
          </a:p>
        </p:txBody>
      </p:sp>
      <p:sp>
        <p:nvSpPr>
          <p:cNvPr id="3" name="Content Placeholder 2">
            <a:extLst>
              <a:ext uri="{FF2B5EF4-FFF2-40B4-BE49-F238E27FC236}">
                <a16:creationId xmlns:a16="http://schemas.microsoft.com/office/drawing/2014/main" xmlns="" id="{D8BC9065-10E9-CD69-50C5-B607E552054C}"/>
              </a:ext>
            </a:extLst>
          </p:cNvPr>
          <p:cNvSpPr>
            <a:spLocks noGrp="1"/>
          </p:cNvSpPr>
          <p:nvPr>
            <p:ph sz="half" idx="1"/>
          </p:nvPr>
        </p:nvSpPr>
        <p:spPr>
          <a:xfrm>
            <a:off x="477838" y="763588"/>
            <a:ext cx="8208962" cy="5214937"/>
          </a:xfrm>
        </p:spPr>
        <p:txBody>
          <a:bodyPr>
            <a:noAutofit/>
          </a:bodyPr>
          <a:lstStyle/>
          <a:p>
            <a:pPr algn="just" defTabSz="457200" eaLnBrk="1" hangingPunct="1">
              <a:lnSpc>
                <a:spcPct val="120000"/>
              </a:lnSpc>
              <a:spcBef>
                <a:spcPct val="0"/>
              </a:spcBef>
            </a:pPr>
            <a:r>
              <a:rPr lang="en-ZA" altLang="en-US">
                <a:solidFill>
                  <a:srgbClr val="000000"/>
                </a:solidFill>
                <a:ea typeface="ＭＳ Ｐゴシック" panose="020B0600070205080204" pitchFamily="34" charset="-128"/>
              </a:rPr>
              <a:t>Interventions facilitated (continued)</a:t>
            </a:r>
          </a:p>
          <a:p>
            <a:pPr algn="just" defTabSz="457200" eaLnBrk="1" hangingPunct="1">
              <a:lnSpc>
                <a:spcPct val="120000"/>
              </a:lnSpc>
              <a:spcBef>
                <a:spcPct val="0"/>
              </a:spcBef>
            </a:pPr>
            <a:endParaRPr lang="en-ZA" altLang="en-US" sz="800">
              <a:solidFill>
                <a:srgbClr val="000000"/>
              </a:solidFill>
              <a:ea typeface="ＭＳ Ｐゴシック" panose="020B0600070205080204" pitchFamily="34" charset="-128"/>
            </a:endParaRPr>
          </a:p>
          <a:p>
            <a:pPr algn="just" defTabSz="457200" eaLnBrk="1" hangingPunct="1">
              <a:lnSpc>
                <a:spcPct val="120000"/>
              </a:lnSpc>
              <a:spcBef>
                <a:spcPct val="0"/>
              </a:spcBef>
              <a:buFont typeface="Arial" panose="020B0604020202020204" pitchFamily="34" charset="0"/>
              <a:buChar char="•"/>
            </a:pPr>
            <a:r>
              <a:rPr lang="en-ZA" altLang="en-US">
                <a:solidFill>
                  <a:srgbClr val="000000"/>
                </a:solidFill>
                <a:ea typeface="ＭＳ Ｐゴシック" panose="020B0600070205080204" pitchFamily="34" charset="-128"/>
              </a:rPr>
              <a:t>All enquiries and concerns received regarding the management and containment of COVID-19 in the Department, are attended to vulnerable employees to COVID-19 due to age or comorbidities who are eligible for working from home are being supported.</a:t>
            </a:r>
          </a:p>
          <a:p>
            <a:pPr algn="just" defTabSz="457200" eaLnBrk="1" hangingPunct="1">
              <a:lnSpc>
                <a:spcPct val="120000"/>
              </a:lnSpc>
              <a:spcBef>
                <a:spcPct val="0"/>
              </a:spcBef>
              <a:buFont typeface="Arial" panose="020B0604020202020204" pitchFamily="34" charset="0"/>
              <a:buChar char="•"/>
            </a:pPr>
            <a:r>
              <a:rPr lang="en-ZA" altLang="en-US">
                <a:solidFill>
                  <a:srgbClr val="000000"/>
                </a:solidFill>
                <a:ea typeface="ＭＳ Ｐゴシック" panose="020B0600070205080204" pitchFamily="34" charset="-128"/>
              </a:rPr>
              <a:t>All employees are provided with all the necessary PPE’s. </a:t>
            </a:r>
          </a:p>
          <a:p>
            <a:pPr algn="just" defTabSz="457200" eaLnBrk="1" hangingPunct="1">
              <a:lnSpc>
                <a:spcPct val="120000"/>
              </a:lnSpc>
              <a:spcBef>
                <a:spcPct val="0"/>
              </a:spcBef>
              <a:buFont typeface="Arial" panose="020B0604020202020204" pitchFamily="34" charset="0"/>
              <a:buChar char="•"/>
            </a:pPr>
            <a:r>
              <a:rPr lang="en-ZA" altLang="en-US">
                <a:solidFill>
                  <a:srgbClr val="000000"/>
                </a:solidFill>
                <a:ea typeface="ＭＳ Ｐゴシック" panose="020B0600070205080204" pitchFamily="34" charset="-128"/>
              </a:rPr>
              <a:t>Foot operated sanitizers have been installed in strategic places in the Department. </a:t>
            </a:r>
          </a:p>
          <a:p>
            <a:pPr algn="just" defTabSz="457200" eaLnBrk="1" hangingPunct="1">
              <a:lnSpc>
                <a:spcPct val="120000"/>
              </a:lnSpc>
              <a:spcBef>
                <a:spcPct val="0"/>
              </a:spcBef>
              <a:buFont typeface="Arial" panose="020B0604020202020204" pitchFamily="34" charset="0"/>
              <a:buChar char="•"/>
            </a:pPr>
            <a:r>
              <a:rPr lang="en-ZA" altLang="en-US">
                <a:solidFill>
                  <a:srgbClr val="000000"/>
                </a:solidFill>
                <a:ea typeface="ＭＳ Ｐゴシック" panose="020B0600070205080204" pitchFamily="34" charset="-128"/>
              </a:rPr>
              <a:t>Employees with allergens to the 70% sanitizers provided with disinfected wipes and gloves. </a:t>
            </a:r>
          </a:p>
          <a:p>
            <a:pPr algn="just" defTabSz="457200" eaLnBrk="1" hangingPunct="1">
              <a:lnSpc>
                <a:spcPct val="120000"/>
              </a:lnSpc>
              <a:spcBef>
                <a:spcPct val="0"/>
              </a:spcBef>
              <a:buFont typeface="Arial" panose="020B0604020202020204" pitchFamily="34" charset="0"/>
              <a:buChar char="•"/>
            </a:pPr>
            <a:r>
              <a:rPr lang="en-ZA" altLang="en-US">
                <a:solidFill>
                  <a:srgbClr val="000000"/>
                </a:solidFill>
                <a:ea typeface="ＭＳ Ｐゴシック" panose="020B0600070205080204" pitchFamily="34" charset="-128"/>
              </a:rPr>
              <a:t>Posters and markers placed around the Department to educate and create. awareness on the importance of adhering to precautionary measures. </a:t>
            </a:r>
          </a:p>
          <a:p>
            <a:pPr algn="just" defTabSz="457200" eaLnBrk="1" hangingPunct="1">
              <a:lnSpc>
                <a:spcPct val="120000"/>
              </a:lnSpc>
              <a:spcBef>
                <a:spcPct val="0"/>
              </a:spcBef>
              <a:buFont typeface="Arial" panose="020B0604020202020204" pitchFamily="34" charset="0"/>
              <a:buChar char="•"/>
            </a:pPr>
            <a:r>
              <a:rPr lang="en-ZA" altLang="en-US">
                <a:solidFill>
                  <a:srgbClr val="000000"/>
                </a:solidFill>
                <a:ea typeface="ＭＳ Ｐゴシック" panose="020B0600070205080204" pitchFamily="34" charset="-128"/>
              </a:rPr>
              <a:t>Weekly communication on health and keeping safe circulated to employees through e-mail. </a:t>
            </a:r>
          </a:p>
          <a:p>
            <a:pPr algn="just" defTabSz="457200" eaLnBrk="1" hangingPunct="1">
              <a:lnSpc>
                <a:spcPct val="150000"/>
              </a:lnSpc>
              <a:spcBef>
                <a:spcPct val="0"/>
              </a:spcBef>
              <a:buFont typeface="Arial" panose="020B0604020202020204" pitchFamily="34" charset="0"/>
              <a:buChar char="•"/>
            </a:pPr>
            <a:endParaRPr lang="en-ZA" altLang="en-US" sz="1900">
              <a:solidFill>
                <a:srgbClr val="000000"/>
              </a:solidFill>
              <a:ea typeface="ＭＳ Ｐゴシック" panose="020B0600070205080204" pitchFamily="34" charset="-128"/>
            </a:endParaRPr>
          </a:p>
          <a:p>
            <a:pPr marL="400050" lvl="1" indent="0" algn="just" defTabSz="457200" eaLnBrk="1" hangingPunct="1">
              <a:lnSpc>
                <a:spcPct val="170000"/>
              </a:lnSpc>
              <a:spcBef>
                <a:spcPct val="0"/>
              </a:spcBef>
              <a:buFont typeface="Arial" panose="020B0604020202020204" pitchFamily="34" charset="0"/>
              <a:buNone/>
            </a:pPr>
            <a:endParaRPr lang="en-US" altLang="en-US" sz="1400">
              <a:solidFill>
                <a:srgbClr val="595959"/>
              </a:solidFill>
              <a:ea typeface="ＭＳ Ｐゴシック" panose="020B0600070205080204" pitchFamily="34" charset="-128"/>
            </a:endParaRPr>
          </a:p>
        </p:txBody>
      </p:sp>
      <p:sp>
        <p:nvSpPr>
          <p:cNvPr id="180227" name="TextBox 3">
            <a:extLst>
              <a:ext uri="{FF2B5EF4-FFF2-40B4-BE49-F238E27FC236}">
                <a16:creationId xmlns:a16="http://schemas.microsoft.com/office/drawing/2014/main" xmlns="" id="{D3F48D02-6696-FB87-D916-A2E37E057665}"/>
              </a:ext>
            </a:extLst>
          </p:cNvPr>
          <p:cNvSpPr txBox="1">
            <a:spLocks noChangeArrowheads="1"/>
          </p:cNvSpPr>
          <p:nvPr/>
        </p:nvSpPr>
        <p:spPr bwMode="auto">
          <a:xfrm>
            <a:off x="8159750" y="5978525"/>
            <a:ext cx="3413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ZA" altLang="en-US" sz="1200">
                <a:solidFill>
                  <a:srgbClr val="000000"/>
                </a:solidFill>
              </a:rPr>
              <a:t>85</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Content Placeholder 2">
            <a:extLst>
              <a:ext uri="{FF2B5EF4-FFF2-40B4-BE49-F238E27FC236}">
                <a16:creationId xmlns:a16="http://schemas.microsoft.com/office/drawing/2014/main" xmlns="" id="{A2536C69-15AF-98F7-CCD2-BB364DDD1F86}"/>
              </a:ext>
            </a:extLst>
          </p:cNvPr>
          <p:cNvSpPr>
            <a:spLocks noGrp="1"/>
          </p:cNvSpPr>
          <p:nvPr>
            <p:ph sz="half" idx="1"/>
          </p:nvPr>
        </p:nvSpPr>
        <p:spPr>
          <a:xfrm>
            <a:off x="468313" y="1628775"/>
            <a:ext cx="8207375" cy="2879725"/>
          </a:xfrm>
        </p:spPr>
        <p:txBody>
          <a:bodyPr/>
          <a:lstStyle/>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eaLnBrk="1" hangingPunct="1"/>
            <a:endParaRPr lang="en-ZA" altLang="en-US">
              <a:solidFill>
                <a:srgbClr val="595959"/>
              </a:solidFill>
              <a:ea typeface="ＭＳ Ｐゴシック" panose="020B0600070205080204" pitchFamily="34" charset="-128"/>
            </a:endParaRPr>
          </a:p>
          <a:p>
            <a:pPr algn="ctr" eaLnBrk="1" hangingPunct="1"/>
            <a:r>
              <a:rPr lang="en-US" altLang="en-US" sz="3600" b="1">
                <a:solidFill>
                  <a:srgbClr val="000000"/>
                </a:solidFill>
                <a:ea typeface="ＭＳ Ｐゴシック" panose="020B0600070205080204" pitchFamily="34" charset="-128"/>
              </a:rPr>
              <a:t>Performance of Conditional Grants</a:t>
            </a:r>
          </a:p>
          <a:p>
            <a:pPr algn="just" eaLnBrk="1" hangingPunct="1">
              <a:buFont typeface="Arial" panose="020B0604020202020204" pitchFamily="34" charset="0"/>
              <a:buChar char="•"/>
            </a:pPr>
            <a:endParaRPr lang="en-ZA" altLang="en-US" sz="2000">
              <a:solidFill>
                <a:srgbClr val="000000"/>
              </a:solidFill>
              <a:ea typeface="ＭＳ Ｐゴシック" panose="020B0600070205080204" pitchFamily="34" charset="-128"/>
            </a:endParaRPr>
          </a:p>
        </p:txBody>
      </p:sp>
      <p:sp>
        <p:nvSpPr>
          <p:cNvPr id="181250" name="Slide Number Placeholder 7">
            <a:extLst>
              <a:ext uri="{FF2B5EF4-FFF2-40B4-BE49-F238E27FC236}">
                <a16:creationId xmlns:a16="http://schemas.microsoft.com/office/drawing/2014/main" xmlns="" id="{D1EBADF0-E9FF-E584-EAB7-0DE9088105D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ZA" altLang="en-US" sz="1200">
                <a:solidFill>
                  <a:srgbClr val="FFFFFF"/>
                </a:solidFill>
              </a:rPr>
              <a:t>15</a:t>
            </a:r>
            <a:endParaRPr lang="en-US" altLang="en-US" sz="1200">
              <a:solidFill>
                <a:srgbClr val="FFFFFF"/>
              </a:solidFill>
            </a:endParaRPr>
          </a:p>
        </p:txBody>
      </p:sp>
      <p:sp>
        <p:nvSpPr>
          <p:cNvPr id="181251" name="TextBox 1">
            <a:extLst>
              <a:ext uri="{FF2B5EF4-FFF2-40B4-BE49-F238E27FC236}">
                <a16:creationId xmlns:a16="http://schemas.microsoft.com/office/drawing/2014/main" xmlns="" id="{C26B52FE-9E54-DF9B-C202-AAAACA897394}"/>
              </a:ext>
            </a:extLst>
          </p:cNvPr>
          <p:cNvSpPr txBox="1">
            <a:spLocks noChangeArrowheads="1"/>
          </p:cNvSpPr>
          <p:nvPr/>
        </p:nvSpPr>
        <p:spPr bwMode="auto">
          <a:xfrm>
            <a:off x="6659563" y="5859463"/>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86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9CB56-CE22-AA08-27FD-0CE745418775}"/>
              </a:ext>
            </a:extLst>
          </p:cNvPr>
          <p:cNvSpPr>
            <a:spLocks noGrp="1"/>
          </p:cNvSpPr>
          <p:nvPr>
            <p:ph type="title"/>
          </p:nvPr>
        </p:nvSpPr>
        <p:spPr>
          <a:xfrm>
            <a:off x="457200" y="192088"/>
            <a:ext cx="8229600" cy="674687"/>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7EF96B26-6FE2-621B-B235-7C45C8A7B3AE}"/>
              </a:ext>
            </a:extLst>
          </p:cNvPr>
          <p:cNvGraphicFramePr>
            <a:graphicFrameLocks noGrp="1"/>
          </p:cNvGraphicFramePr>
          <p:nvPr>
            <p:ph sz="half" idx="1"/>
          </p:nvPr>
        </p:nvGraphicFramePr>
        <p:xfrm>
          <a:off x="125413" y="965200"/>
          <a:ext cx="8918575" cy="5400675"/>
        </p:xfrm>
        <a:graphic>
          <a:graphicData uri="http://schemas.openxmlformats.org/drawingml/2006/table">
            <a:tbl>
              <a:tblPr/>
              <a:tblGrid>
                <a:gridCol w="1339850">
                  <a:extLst>
                    <a:ext uri="{9D8B030D-6E8A-4147-A177-3AD203B41FA5}">
                      <a16:colId xmlns:a16="http://schemas.microsoft.com/office/drawing/2014/main" xmlns="" val="2446030067"/>
                    </a:ext>
                  </a:extLst>
                </a:gridCol>
                <a:gridCol w="1325562">
                  <a:extLst>
                    <a:ext uri="{9D8B030D-6E8A-4147-A177-3AD203B41FA5}">
                      <a16:colId xmlns:a16="http://schemas.microsoft.com/office/drawing/2014/main" xmlns="" val="4134536648"/>
                    </a:ext>
                  </a:extLst>
                </a:gridCol>
                <a:gridCol w="1173163">
                  <a:extLst>
                    <a:ext uri="{9D8B030D-6E8A-4147-A177-3AD203B41FA5}">
                      <a16:colId xmlns:a16="http://schemas.microsoft.com/office/drawing/2014/main" xmlns="" val="3356984779"/>
                    </a:ext>
                  </a:extLst>
                </a:gridCol>
                <a:gridCol w="3170237">
                  <a:extLst>
                    <a:ext uri="{9D8B030D-6E8A-4147-A177-3AD203B41FA5}">
                      <a16:colId xmlns:a16="http://schemas.microsoft.com/office/drawing/2014/main" xmlns="" val="94383772"/>
                    </a:ext>
                  </a:extLst>
                </a:gridCol>
                <a:gridCol w="1909763">
                  <a:extLst>
                    <a:ext uri="{9D8B030D-6E8A-4147-A177-3AD203B41FA5}">
                      <a16:colId xmlns:a16="http://schemas.microsoft.com/office/drawing/2014/main" xmlns="" val="155800144"/>
                    </a:ext>
                  </a:extLst>
                </a:gridCol>
              </a:tblGrid>
              <a:tr h="4873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1936518373"/>
                  </a:ext>
                </a:extLst>
              </a:tr>
              <a:tr h="49133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City of Cape Town</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R948 640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R516 833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(IPTN vehicle fleet = Arctic. bus: 44, 12-13m bus: 101, 9m midi-bus: 101)</a:t>
                      </a:r>
                    </a:p>
                    <a:p>
                      <a:pPr marL="285750" marR="0" lvl="0" indent="-285750" algn="l" defTabSz="914400" rtl="0" eaLnBrk="1" fontAlgn="base" latinLnBrk="0" hangingPunct="1">
                        <a:lnSpc>
                          <a:spcPct val="130000"/>
                        </a:lnSpc>
                        <a:spcBef>
                          <a:spcPct val="0"/>
                        </a:spcBef>
                        <a:spcAft>
                          <a:spcPct val="0"/>
                        </a:spcAft>
                        <a:buClrTx/>
                        <a:buSzTx/>
                        <a:buFont typeface="Symbol" panose="05050102010706020507" pitchFamily="18" charset="2"/>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weekday passenger trips  - 50 241; </a:t>
                      </a:r>
                    </a:p>
                    <a:p>
                      <a:pPr marL="285750" marR="0" lvl="0" indent="-285750" algn="l" defTabSz="914400" rtl="0" eaLnBrk="1" fontAlgn="base" latinLnBrk="0" hangingPunct="1">
                        <a:lnSpc>
                          <a:spcPct val="130000"/>
                        </a:lnSpc>
                        <a:spcBef>
                          <a:spcPct val="0"/>
                        </a:spcBef>
                        <a:spcAft>
                          <a:spcPct val="0"/>
                        </a:spcAft>
                        <a:buClrTx/>
                        <a:buSzTx/>
                        <a:buFont typeface="Symbol" panose="05050102010706020507" pitchFamily="18" charset="2"/>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Passengers per network vehicle per average weekday – 234;</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 total City-wide households within 500 meters of an IPTN service currently in operation – 23.6%.</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quarterly percentage farebox coverage for direct operating costs – 38.7%;</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quarterly (PTNG funds) percentage coverage for indirect operating costs – 59.2%.</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3513204"/>
                  </a:ext>
                </a:extLst>
              </a:tr>
            </a:tbl>
          </a:graphicData>
        </a:graphic>
      </p:graphicFrame>
      <p:sp>
        <p:nvSpPr>
          <p:cNvPr id="182294" name="TextBox 4">
            <a:extLst>
              <a:ext uri="{FF2B5EF4-FFF2-40B4-BE49-F238E27FC236}">
                <a16:creationId xmlns:a16="http://schemas.microsoft.com/office/drawing/2014/main" xmlns="" id="{6C58C73D-BDBF-377A-A3BF-A0760A242A93}"/>
              </a:ext>
            </a:extLst>
          </p:cNvPr>
          <p:cNvSpPr txBox="1">
            <a:spLocks noChangeArrowheads="1"/>
          </p:cNvSpPr>
          <p:nvPr/>
        </p:nvSpPr>
        <p:spPr bwMode="auto">
          <a:xfrm>
            <a:off x="6718300" y="6351588"/>
            <a:ext cx="2160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a:solidFill>
                  <a:srgbClr val="000000"/>
                </a:solidFill>
              </a:rPr>
              <a:t>87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0273C8-9721-1A33-71E3-16C578BDFE7F}"/>
              </a:ext>
            </a:extLst>
          </p:cNvPr>
          <p:cNvSpPr>
            <a:spLocks noGrp="1"/>
          </p:cNvSpPr>
          <p:nvPr>
            <p:ph type="title"/>
          </p:nvPr>
        </p:nvSpPr>
        <p:spPr>
          <a:xfrm>
            <a:off x="457200" y="0"/>
            <a:ext cx="8229600" cy="927100"/>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68742DFD-D4C0-62FB-2E59-353249E1D7B3}"/>
              </a:ext>
            </a:extLst>
          </p:cNvPr>
          <p:cNvGraphicFramePr>
            <a:graphicFrameLocks noGrp="1"/>
          </p:cNvGraphicFramePr>
          <p:nvPr>
            <p:ph sz="half" idx="1"/>
          </p:nvPr>
        </p:nvGraphicFramePr>
        <p:xfrm>
          <a:off x="195263" y="927100"/>
          <a:ext cx="8624887" cy="4984750"/>
        </p:xfrm>
        <a:graphic>
          <a:graphicData uri="http://schemas.openxmlformats.org/drawingml/2006/table">
            <a:tbl>
              <a:tblPr/>
              <a:tblGrid>
                <a:gridCol w="1228725">
                  <a:extLst>
                    <a:ext uri="{9D8B030D-6E8A-4147-A177-3AD203B41FA5}">
                      <a16:colId xmlns:a16="http://schemas.microsoft.com/office/drawing/2014/main" xmlns="" val="2982031550"/>
                    </a:ext>
                  </a:extLst>
                </a:gridCol>
                <a:gridCol w="1354137">
                  <a:extLst>
                    <a:ext uri="{9D8B030D-6E8A-4147-A177-3AD203B41FA5}">
                      <a16:colId xmlns:a16="http://schemas.microsoft.com/office/drawing/2014/main" xmlns="" val="2129430398"/>
                    </a:ext>
                  </a:extLst>
                </a:gridCol>
                <a:gridCol w="1017588">
                  <a:extLst>
                    <a:ext uri="{9D8B030D-6E8A-4147-A177-3AD203B41FA5}">
                      <a16:colId xmlns:a16="http://schemas.microsoft.com/office/drawing/2014/main" xmlns="" val="1055475296"/>
                    </a:ext>
                  </a:extLst>
                </a:gridCol>
                <a:gridCol w="3140075">
                  <a:extLst>
                    <a:ext uri="{9D8B030D-6E8A-4147-A177-3AD203B41FA5}">
                      <a16:colId xmlns:a16="http://schemas.microsoft.com/office/drawing/2014/main" xmlns="" val="248696502"/>
                    </a:ext>
                  </a:extLst>
                </a:gridCol>
                <a:gridCol w="1884362">
                  <a:extLst>
                    <a:ext uri="{9D8B030D-6E8A-4147-A177-3AD203B41FA5}">
                      <a16:colId xmlns:a16="http://schemas.microsoft.com/office/drawing/2014/main" xmlns="" val="1882180552"/>
                    </a:ext>
                  </a:extLst>
                </a:gridCol>
              </a:tblGrid>
              <a:tr h="4873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683125618"/>
                  </a:ext>
                </a:extLst>
              </a:tr>
              <a:tr h="44973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Ekurhuleni</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R628 569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R290 970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IPTN vehicle fleet = 12-13m bus: 40)</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Average weekday passenger trips - 5 448;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Passengers per network vehicle per average weekday -186;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Percentage of total City-wide households within 500 meters of an IPTN service currently in operation - 1.09%.</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Average quarterly percentage farebox coverage for direct operating costs - 27%;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Average quarterly, PTNG funds, percentage coverage for indirect operating costs - 97%.</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00990095"/>
                  </a:ext>
                </a:extLst>
              </a:tr>
            </a:tbl>
          </a:graphicData>
        </a:graphic>
      </p:graphicFrame>
      <p:sp>
        <p:nvSpPr>
          <p:cNvPr id="184342" name="TextBox 4">
            <a:extLst>
              <a:ext uri="{FF2B5EF4-FFF2-40B4-BE49-F238E27FC236}">
                <a16:creationId xmlns:a16="http://schemas.microsoft.com/office/drawing/2014/main" xmlns="" id="{FDFC1519-DECD-749F-F45B-8F9B40490BF9}"/>
              </a:ext>
            </a:extLst>
          </p:cNvPr>
          <p:cNvSpPr txBox="1">
            <a:spLocks noChangeArrowheads="1"/>
          </p:cNvSpPr>
          <p:nvPr/>
        </p:nvSpPr>
        <p:spPr bwMode="auto">
          <a:xfrm>
            <a:off x="6659563" y="6451600"/>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88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9E9B2-C34B-099C-F471-9CA693F6EE07}"/>
              </a:ext>
            </a:extLst>
          </p:cNvPr>
          <p:cNvSpPr>
            <a:spLocks noGrp="1"/>
          </p:cNvSpPr>
          <p:nvPr>
            <p:ph type="title"/>
          </p:nvPr>
        </p:nvSpPr>
        <p:spPr>
          <a:xfrm>
            <a:off x="457200" y="120650"/>
            <a:ext cx="8229600" cy="746125"/>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1B994E01-200B-96B9-7A69-A9E9C419A4D9}"/>
              </a:ext>
            </a:extLst>
          </p:cNvPr>
          <p:cNvGraphicFramePr>
            <a:graphicFrameLocks noGrp="1"/>
          </p:cNvGraphicFramePr>
          <p:nvPr>
            <p:ph sz="half" idx="1"/>
          </p:nvPr>
        </p:nvGraphicFramePr>
        <p:xfrm>
          <a:off x="285750" y="1044575"/>
          <a:ext cx="8667750" cy="4105275"/>
        </p:xfrm>
        <a:graphic>
          <a:graphicData uri="http://schemas.openxmlformats.org/drawingml/2006/table">
            <a:tbl>
              <a:tblPr/>
              <a:tblGrid>
                <a:gridCol w="1220788">
                  <a:extLst>
                    <a:ext uri="{9D8B030D-6E8A-4147-A177-3AD203B41FA5}">
                      <a16:colId xmlns:a16="http://schemas.microsoft.com/office/drawing/2014/main" xmlns="" val="2602320743"/>
                    </a:ext>
                  </a:extLst>
                </a:gridCol>
                <a:gridCol w="1298575">
                  <a:extLst>
                    <a:ext uri="{9D8B030D-6E8A-4147-A177-3AD203B41FA5}">
                      <a16:colId xmlns:a16="http://schemas.microsoft.com/office/drawing/2014/main" xmlns="" val="376002807"/>
                    </a:ext>
                  </a:extLst>
                </a:gridCol>
                <a:gridCol w="976312">
                  <a:extLst>
                    <a:ext uri="{9D8B030D-6E8A-4147-A177-3AD203B41FA5}">
                      <a16:colId xmlns:a16="http://schemas.microsoft.com/office/drawing/2014/main" xmlns="" val="821192551"/>
                    </a:ext>
                  </a:extLst>
                </a:gridCol>
                <a:gridCol w="3252788">
                  <a:extLst>
                    <a:ext uri="{9D8B030D-6E8A-4147-A177-3AD203B41FA5}">
                      <a16:colId xmlns:a16="http://schemas.microsoft.com/office/drawing/2014/main" xmlns="" val="474149896"/>
                    </a:ext>
                  </a:extLst>
                </a:gridCol>
                <a:gridCol w="1919287">
                  <a:extLst>
                    <a:ext uri="{9D8B030D-6E8A-4147-A177-3AD203B41FA5}">
                      <a16:colId xmlns:a16="http://schemas.microsoft.com/office/drawing/2014/main" xmlns="" val="861122585"/>
                    </a:ext>
                  </a:extLst>
                </a:gridCol>
              </a:tblGrid>
              <a:tr h="7239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1334723276"/>
                  </a:ext>
                </a:extLst>
              </a:tr>
              <a:tr h="3381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eThekwini</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R772 714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R564 064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Corridor 1 scope: 27km &amp; 14 stations - 42% complete;</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Corridor 3 scope: 26 km 14 stations - 98.7% complete;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Corridor 9 scope: 14.5km &amp; 12 stations - 24% complete;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Midway crossing feeder facility construction - 99% complete;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Upgraded existing depots - 100% complete;</a:t>
                      </a: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37767766"/>
                  </a:ext>
                </a:extLst>
              </a:tr>
            </a:tbl>
          </a:graphicData>
        </a:graphic>
      </p:graphicFrame>
      <p:sp>
        <p:nvSpPr>
          <p:cNvPr id="185366" name="TextBox 4">
            <a:extLst>
              <a:ext uri="{FF2B5EF4-FFF2-40B4-BE49-F238E27FC236}">
                <a16:creationId xmlns:a16="http://schemas.microsoft.com/office/drawing/2014/main" xmlns="" id="{7BB91BAA-534F-B350-B642-8C7C428876AD}"/>
              </a:ext>
            </a:extLst>
          </p:cNvPr>
          <p:cNvSpPr txBox="1">
            <a:spLocks noChangeArrowheads="1"/>
          </p:cNvSpPr>
          <p:nvPr/>
        </p:nvSpPr>
        <p:spPr bwMode="auto">
          <a:xfrm>
            <a:off x="6891338" y="6196013"/>
            <a:ext cx="17208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89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30C9EE-EEFC-BE24-BD94-BC132738725C}"/>
              </a:ext>
            </a:extLst>
          </p:cNvPr>
          <p:cNvSpPr>
            <a:spLocks noGrp="1"/>
          </p:cNvSpPr>
          <p:nvPr>
            <p:ph type="title"/>
          </p:nvPr>
        </p:nvSpPr>
        <p:spPr>
          <a:xfrm>
            <a:off x="611188" y="2492375"/>
            <a:ext cx="8064500" cy="1223963"/>
          </a:xfrm>
        </p:spPr>
        <p:txBody>
          <a:bodyPr>
            <a:noAutofit/>
          </a:bodyPr>
          <a:lstStyle/>
          <a:p>
            <a:pPr algn="ctr" defTabSz="457200" fontAlgn="auto">
              <a:spcAft>
                <a:spcPts val="0"/>
              </a:spcAft>
              <a:defRPr/>
            </a:pPr>
            <a:r>
              <a:rPr sz="3600" b="1">
                <a:solidFill>
                  <a:srgbClr val="000000"/>
                </a:solidFill>
                <a:latin typeface="Arial" charset="0"/>
                <a:ea typeface="MS PGothic" charset="0"/>
                <a:cs typeface="+mn-cs"/>
              </a:rPr>
              <a:t>PROGRAMME 1: ADMINISTRATION</a:t>
            </a:r>
            <a:endParaRPr lang="en-ZA" sz="3600">
              <a:solidFill>
                <a:prstClr val="black"/>
              </a:solidFill>
              <a:latin typeface="Arial" charset="0"/>
              <a:ea typeface="MS PGothic" charset="0"/>
              <a:cs typeface="+mn-cs"/>
            </a:endParaRPr>
          </a:p>
        </p:txBody>
      </p:sp>
      <p:sp>
        <p:nvSpPr>
          <p:cNvPr id="51202" name="Slide Number Placeholder 8">
            <a:extLst>
              <a:ext uri="{FF2B5EF4-FFF2-40B4-BE49-F238E27FC236}">
                <a16:creationId xmlns:a16="http://schemas.microsoft.com/office/drawing/2014/main" xmlns="" id="{BD3E4EF9-FE5F-3864-C7A5-E4A4B2C027E3}"/>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595959"/>
                </a:solidFill>
              </a:rPr>
              <a:t>9</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A99D9-BE69-3D6C-6301-57BC27B53FED}"/>
              </a:ext>
            </a:extLst>
          </p:cNvPr>
          <p:cNvSpPr>
            <a:spLocks noGrp="1"/>
          </p:cNvSpPr>
          <p:nvPr>
            <p:ph type="title"/>
          </p:nvPr>
        </p:nvSpPr>
        <p:spPr>
          <a:xfrm>
            <a:off x="457200" y="120650"/>
            <a:ext cx="8229600" cy="746125"/>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2CD29E63-EC47-F230-5375-DCD9F4849FE0}"/>
              </a:ext>
            </a:extLst>
          </p:cNvPr>
          <p:cNvGraphicFramePr>
            <a:graphicFrameLocks noGrp="1"/>
          </p:cNvGraphicFramePr>
          <p:nvPr>
            <p:ph sz="half" idx="1"/>
          </p:nvPr>
        </p:nvGraphicFramePr>
        <p:xfrm>
          <a:off x="285750" y="877888"/>
          <a:ext cx="8667750" cy="3281362"/>
        </p:xfrm>
        <a:graphic>
          <a:graphicData uri="http://schemas.openxmlformats.org/drawingml/2006/table">
            <a:tbl>
              <a:tblPr/>
              <a:tblGrid>
                <a:gridCol w="1220788">
                  <a:extLst>
                    <a:ext uri="{9D8B030D-6E8A-4147-A177-3AD203B41FA5}">
                      <a16:colId xmlns:a16="http://schemas.microsoft.com/office/drawing/2014/main" xmlns="" val="1143997931"/>
                    </a:ext>
                  </a:extLst>
                </a:gridCol>
                <a:gridCol w="1298575">
                  <a:extLst>
                    <a:ext uri="{9D8B030D-6E8A-4147-A177-3AD203B41FA5}">
                      <a16:colId xmlns:a16="http://schemas.microsoft.com/office/drawing/2014/main" xmlns="" val="1564224884"/>
                    </a:ext>
                  </a:extLst>
                </a:gridCol>
                <a:gridCol w="976312">
                  <a:extLst>
                    <a:ext uri="{9D8B030D-6E8A-4147-A177-3AD203B41FA5}">
                      <a16:colId xmlns:a16="http://schemas.microsoft.com/office/drawing/2014/main" xmlns="" val="4201395031"/>
                    </a:ext>
                  </a:extLst>
                </a:gridCol>
                <a:gridCol w="3252788">
                  <a:extLst>
                    <a:ext uri="{9D8B030D-6E8A-4147-A177-3AD203B41FA5}">
                      <a16:colId xmlns:a16="http://schemas.microsoft.com/office/drawing/2014/main" xmlns="" val="1489242060"/>
                    </a:ext>
                  </a:extLst>
                </a:gridCol>
                <a:gridCol w="1919287">
                  <a:extLst>
                    <a:ext uri="{9D8B030D-6E8A-4147-A177-3AD203B41FA5}">
                      <a16:colId xmlns:a16="http://schemas.microsoft.com/office/drawing/2014/main" xmlns="" val="1853769216"/>
                    </a:ext>
                  </a:extLst>
                </a:gridCol>
              </a:tblGrid>
              <a:tr h="6048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1143286599"/>
                  </a:ext>
                </a:extLst>
              </a:tr>
              <a:tr h="26765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eThekwini</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R772 714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R564 064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Temporary terminal - 100% complete;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IFMS equipment installed at 10 Stations;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CCTV installation - 100% complete at all stations;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Fibre installation - 100% complete</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8" marR="685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80824090"/>
                  </a:ext>
                </a:extLst>
              </a:tr>
            </a:tbl>
          </a:graphicData>
        </a:graphic>
      </p:graphicFrame>
      <p:sp>
        <p:nvSpPr>
          <p:cNvPr id="186390" name="TextBox 4">
            <a:extLst>
              <a:ext uri="{FF2B5EF4-FFF2-40B4-BE49-F238E27FC236}">
                <a16:creationId xmlns:a16="http://schemas.microsoft.com/office/drawing/2014/main" xmlns="" id="{37E8F3FA-402A-E5BC-D4AB-686DDB8B08B7}"/>
              </a:ext>
            </a:extLst>
          </p:cNvPr>
          <p:cNvSpPr txBox="1">
            <a:spLocks noChangeArrowheads="1"/>
          </p:cNvSpPr>
          <p:nvPr/>
        </p:nvSpPr>
        <p:spPr bwMode="auto">
          <a:xfrm>
            <a:off x="7080250" y="6297613"/>
            <a:ext cx="17208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42D0B-52CA-2D12-297A-CF55B1F511E6}"/>
              </a:ext>
            </a:extLst>
          </p:cNvPr>
          <p:cNvSpPr>
            <a:spLocks noGrp="1"/>
          </p:cNvSpPr>
          <p:nvPr>
            <p:ph type="title"/>
          </p:nvPr>
        </p:nvSpPr>
        <p:spPr>
          <a:xfrm>
            <a:off x="120650" y="120650"/>
            <a:ext cx="8566150" cy="771525"/>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2AF9AE6B-7FEF-08EB-F850-C3657E632993}"/>
              </a:ext>
            </a:extLst>
          </p:cNvPr>
          <p:cNvGraphicFramePr>
            <a:graphicFrameLocks noGrp="1"/>
          </p:cNvGraphicFramePr>
          <p:nvPr>
            <p:ph sz="half" idx="1"/>
          </p:nvPr>
        </p:nvGraphicFramePr>
        <p:xfrm>
          <a:off x="241300" y="892175"/>
          <a:ext cx="8613775" cy="4132263"/>
        </p:xfrm>
        <a:graphic>
          <a:graphicData uri="http://schemas.openxmlformats.org/drawingml/2006/table">
            <a:tbl>
              <a:tblPr/>
              <a:tblGrid>
                <a:gridCol w="1252538">
                  <a:extLst>
                    <a:ext uri="{9D8B030D-6E8A-4147-A177-3AD203B41FA5}">
                      <a16:colId xmlns:a16="http://schemas.microsoft.com/office/drawing/2014/main" xmlns="" val="791880519"/>
                    </a:ext>
                  </a:extLst>
                </a:gridCol>
                <a:gridCol w="1311275">
                  <a:extLst>
                    <a:ext uri="{9D8B030D-6E8A-4147-A177-3AD203B41FA5}">
                      <a16:colId xmlns:a16="http://schemas.microsoft.com/office/drawing/2014/main" xmlns="" val="3208934506"/>
                    </a:ext>
                  </a:extLst>
                </a:gridCol>
                <a:gridCol w="893762">
                  <a:extLst>
                    <a:ext uri="{9D8B030D-6E8A-4147-A177-3AD203B41FA5}">
                      <a16:colId xmlns:a16="http://schemas.microsoft.com/office/drawing/2014/main" xmlns="" val="3033629430"/>
                    </a:ext>
                  </a:extLst>
                </a:gridCol>
                <a:gridCol w="3306763">
                  <a:extLst>
                    <a:ext uri="{9D8B030D-6E8A-4147-A177-3AD203B41FA5}">
                      <a16:colId xmlns:a16="http://schemas.microsoft.com/office/drawing/2014/main" xmlns="" val="2378101180"/>
                    </a:ext>
                  </a:extLst>
                </a:gridCol>
                <a:gridCol w="1849437">
                  <a:extLst>
                    <a:ext uri="{9D8B030D-6E8A-4147-A177-3AD203B41FA5}">
                      <a16:colId xmlns:a16="http://schemas.microsoft.com/office/drawing/2014/main" xmlns="" val="2856826704"/>
                    </a:ext>
                  </a:extLst>
                </a:gridCol>
              </a:tblGrid>
              <a:tr h="6000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3936024608"/>
                  </a:ext>
                </a:extLst>
              </a:tr>
              <a:tr h="35321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George</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R209 976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R121 687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Road rehabilitation: Rosedale street (100% of 790 meters); Makriel street (100% of 340 meters); Tabata section 1 (100% of 750 meters).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IPTN vehicle fleet = 12-13 meters bus: 58, minibus: 34).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Average weekday passenger trips - 15 443;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Passengers per network vehicle per average weekday - 193; </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69742374"/>
                  </a:ext>
                </a:extLst>
              </a:tr>
            </a:tbl>
          </a:graphicData>
        </a:graphic>
      </p:graphicFrame>
      <p:sp>
        <p:nvSpPr>
          <p:cNvPr id="187414" name="TextBox 4">
            <a:extLst>
              <a:ext uri="{FF2B5EF4-FFF2-40B4-BE49-F238E27FC236}">
                <a16:creationId xmlns:a16="http://schemas.microsoft.com/office/drawing/2014/main" xmlns="" id="{1F763F0C-089C-25E9-DF3C-D67A23998DD2}"/>
              </a:ext>
            </a:extLst>
          </p:cNvPr>
          <p:cNvSpPr txBox="1">
            <a:spLocks noChangeArrowheads="1"/>
          </p:cNvSpPr>
          <p:nvPr/>
        </p:nvSpPr>
        <p:spPr bwMode="auto">
          <a:xfrm>
            <a:off x="6659563" y="6194425"/>
            <a:ext cx="20272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004CC-C5CC-AADD-F0C7-B168529119D4}"/>
              </a:ext>
            </a:extLst>
          </p:cNvPr>
          <p:cNvSpPr>
            <a:spLocks noGrp="1"/>
          </p:cNvSpPr>
          <p:nvPr>
            <p:ph type="title"/>
          </p:nvPr>
        </p:nvSpPr>
        <p:spPr>
          <a:xfrm>
            <a:off x="120650" y="120650"/>
            <a:ext cx="8566150" cy="771525"/>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4F888443-89E2-8CFC-2250-F5E8FDFC9A0E}"/>
              </a:ext>
            </a:extLst>
          </p:cNvPr>
          <p:cNvGraphicFramePr>
            <a:graphicFrameLocks noGrp="1"/>
          </p:cNvGraphicFramePr>
          <p:nvPr>
            <p:ph sz="half" idx="1"/>
          </p:nvPr>
        </p:nvGraphicFramePr>
        <p:xfrm>
          <a:off x="241300" y="892175"/>
          <a:ext cx="8613775" cy="3852863"/>
        </p:xfrm>
        <a:graphic>
          <a:graphicData uri="http://schemas.openxmlformats.org/drawingml/2006/table">
            <a:tbl>
              <a:tblPr/>
              <a:tblGrid>
                <a:gridCol w="1252538">
                  <a:extLst>
                    <a:ext uri="{9D8B030D-6E8A-4147-A177-3AD203B41FA5}">
                      <a16:colId xmlns:a16="http://schemas.microsoft.com/office/drawing/2014/main" xmlns="" val="3195823957"/>
                    </a:ext>
                  </a:extLst>
                </a:gridCol>
                <a:gridCol w="1311275">
                  <a:extLst>
                    <a:ext uri="{9D8B030D-6E8A-4147-A177-3AD203B41FA5}">
                      <a16:colId xmlns:a16="http://schemas.microsoft.com/office/drawing/2014/main" xmlns="" val="219180467"/>
                    </a:ext>
                  </a:extLst>
                </a:gridCol>
                <a:gridCol w="893762">
                  <a:extLst>
                    <a:ext uri="{9D8B030D-6E8A-4147-A177-3AD203B41FA5}">
                      <a16:colId xmlns:a16="http://schemas.microsoft.com/office/drawing/2014/main" xmlns="" val="3117530521"/>
                    </a:ext>
                  </a:extLst>
                </a:gridCol>
                <a:gridCol w="3306763">
                  <a:extLst>
                    <a:ext uri="{9D8B030D-6E8A-4147-A177-3AD203B41FA5}">
                      <a16:colId xmlns:a16="http://schemas.microsoft.com/office/drawing/2014/main" xmlns="" val="799877835"/>
                    </a:ext>
                  </a:extLst>
                </a:gridCol>
                <a:gridCol w="1849437">
                  <a:extLst>
                    <a:ext uri="{9D8B030D-6E8A-4147-A177-3AD203B41FA5}">
                      <a16:colId xmlns:a16="http://schemas.microsoft.com/office/drawing/2014/main" xmlns="" val="1377863451"/>
                    </a:ext>
                  </a:extLst>
                </a:gridCol>
              </a:tblGrid>
              <a:tr h="6000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2957516106"/>
                  </a:ext>
                </a:extLst>
              </a:tr>
              <a:tr h="3252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George</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R209 976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R121 687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Percentage of total City-wide households within 500 meters of an IPTN service currently in operation - 55%.</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Average quarterly percentage farebox coverage for direct operating costs - 23%; </a:t>
                      </a: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just"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Average quarterly, PTNG funds, percentage coverage for indirect operating costs - 97%.</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01594829"/>
                  </a:ext>
                </a:extLst>
              </a:tr>
            </a:tbl>
          </a:graphicData>
        </a:graphic>
      </p:graphicFrame>
      <p:sp>
        <p:nvSpPr>
          <p:cNvPr id="188438" name="TextBox 4">
            <a:extLst>
              <a:ext uri="{FF2B5EF4-FFF2-40B4-BE49-F238E27FC236}">
                <a16:creationId xmlns:a16="http://schemas.microsoft.com/office/drawing/2014/main" xmlns="" id="{35655BDD-14C6-024A-3A39-D334A8652AA4}"/>
              </a:ext>
            </a:extLst>
          </p:cNvPr>
          <p:cNvSpPr txBox="1">
            <a:spLocks noChangeArrowheads="1"/>
          </p:cNvSpPr>
          <p:nvPr/>
        </p:nvSpPr>
        <p:spPr bwMode="auto">
          <a:xfrm>
            <a:off x="6659563" y="6273800"/>
            <a:ext cx="20272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B4556-B5C9-3859-9501-09393C748D00}"/>
              </a:ext>
            </a:extLst>
          </p:cNvPr>
          <p:cNvSpPr>
            <a:spLocks noGrp="1"/>
          </p:cNvSpPr>
          <p:nvPr>
            <p:ph type="title"/>
          </p:nvPr>
        </p:nvSpPr>
        <p:spPr>
          <a:xfrm>
            <a:off x="0" y="180975"/>
            <a:ext cx="8686800" cy="1160463"/>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51DA230E-5811-D70A-44DF-48BDE7B14550}"/>
              </a:ext>
            </a:extLst>
          </p:cNvPr>
          <p:cNvGraphicFramePr>
            <a:graphicFrameLocks noGrp="1"/>
          </p:cNvGraphicFramePr>
          <p:nvPr>
            <p:ph sz="half" idx="1"/>
          </p:nvPr>
        </p:nvGraphicFramePr>
        <p:xfrm>
          <a:off x="131763" y="1155700"/>
          <a:ext cx="8810625" cy="5183188"/>
        </p:xfrm>
        <a:graphic>
          <a:graphicData uri="http://schemas.openxmlformats.org/drawingml/2006/table">
            <a:tbl>
              <a:tblPr/>
              <a:tblGrid>
                <a:gridCol w="1235075">
                  <a:extLst>
                    <a:ext uri="{9D8B030D-6E8A-4147-A177-3AD203B41FA5}">
                      <a16:colId xmlns:a16="http://schemas.microsoft.com/office/drawing/2014/main" xmlns="" val="2642536522"/>
                    </a:ext>
                  </a:extLst>
                </a:gridCol>
                <a:gridCol w="1339850">
                  <a:extLst>
                    <a:ext uri="{9D8B030D-6E8A-4147-A177-3AD203B41FA5}">
                      <a16:colId xmlns:a16="http://schemas.microsoft.com/office/drawing/2014/main" xmlns="" val="2285476850"/>
                    </a:ext>
                  </a:extLst>
                </a:gridCol>
                <a:gridCol w="879475">
                  <a:extLst>
                    <a:ext uri="{9D8B030D-6E8A-4147-A177-3AD203B41FA5}">
                      <a16:colId xmlns:a16="http://schemas.microsoft.com/office/drawing/2014/main" xmlns="" val="861021623"/>
                    </a:ext>
                  </a:extLst>
                </a:gridCol>
                <a:gridCol w="3417887">
                  <a:extLst>
                    <a:ext uri="{9D8B030D-6E8A-4147-A177-3AD203B41FA5}">
                      <a16:colId xmlns:a16="http://schemas.microsoft.com/office/drawing/2014/main" xmlns="" val="2536226777"/>
                    </a:ext>
                  </a:extLst>
                </a:gridCol>
                <a:gridCol w="1938338">
                  <a:extLst>
                    <a:ext uri="{9D8B030D-6E8A-4147-A177-3AD203B41FA5}">
                      <a16:colId xmlns:a16="http://schemas.microsoft.com/office/drawing/2014/main" xmlns="" val="642117317"/>
                    </a:ext>
                  </a:extLst>
                </a:gridCol>
              </a:tblGrid>
              <a:tr h="519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1503580383"/>
                  </a:ext>
                </a:extLst>
              </a:tr>
              <a:tr h="46640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City of Johannesburg</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R894 690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R168 149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Selby depot phase 2B at practical completion</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Alex depot phase 1 at practical completion</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Park station at 90%</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Watt and Conhill stations at practical completion,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Watt Interchange at practical completion.</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IPTN vehicle fleet = Arctic. 18+ meters bus: 80; 12-13 meters bus: 193).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weekday passenger trips - 34 939;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33761936"/>
                  </a:ext>
                </a:extLst>
              </a:tr>
            </a:tbl>
          </a:graphicData>
        </a:graphic>
      </p:graphicFrame>
      <p:sp>
        <p:nvSpPr>
          <p:cNvPr id="189462" name="TextBox 4">
            <a:extLst>
              <a:ext uri="{FF2B5EF4-FFF2-40B4-BE49-F238E27FC236}">
                <a16:creationId xmlns:a16="http://schemas.microsoft.com/office/drawing/2014/main" xmlns="" id="{CD354324-F3B2-5189-9C2D-FB68BE2DB94D}"/>
              </a:ext>
            </a:extLst>
          </p:cNvPr>
          <p:cNvSpPr txBox="1">
            <a:spLocks noChangeArrowheads="1"/>
          </p:cNvSpPr>
          <p:nvPr/>
        </p:nvSpPr>
        <p:spPr bwMode="auto">
          <a:xfrm>
            <a:off x="6750050" y="7108825"/>
            <a:ext cx="2160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95</a:t>
            </a:r>
          </a:p>
        </p:txBody>
      </p:sp>
      <p:sp>
        <p:nvSpPr>
          <p:cNvPr id="189463" name="TextBox 5">
            <a:extLst>
              <a:ext uri="{FF2B5EF4-FFF2-40B4-BE49-F238E27FC236}">
                <a16:creationId xmlns:a16="http://schemas.microsoft.com/office/drawing/2014/main" xmlns="" id="{95D62D3B-F821-8D1D-EB26-CA475EF51B9F}"/>
              </a:ext>
            </a:extLst>
          </p:cNvPr>
          <p:cNvSpPr txBox="1">
            <a:spLocks noChangeArrowheads="1"/>
          </p:cNvSpPr>
          <p:nvPr/>
        </p:nvSpPr>
        <p:spPr bwMode="auto">
          <a:xfrm>
            <a:off x="6659563" y="6273800"/>
            <a:ext cx="20272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678F4-B206-7890-81C4-30F14A010352}"/>
              </a:ext>
            </a:extLst>
          </p:cNvPr>
          <p:cNvSpPr>
            <a:spLocks noGrp="1"/>
          </p:cNvSpPr>
          <p:nvPr>
            <p:ph type="title"/>
          </p:nvPr>
        </p:nvSpPr>
        <p:spPr>
          <a:xfrm>
            <a:off x="0" y="180975"/>
            <a:ext cx="8686800" cy="1160463"/>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ED4517E3-4A5A-1CCD-9E14-A10E5E298652}"/>
              </a:ext>
            </a:extLst>
          </p:cNvPr>
          <p:cNvGraphicFramePr>
            <a:graphicFrameLocks noGrp="1"/>
          </p:cNvGraphicFramePr>
          <p:nvPr>
            <p:ph sz="half" idx="1"/>
          </p:nvPr>
        </p:nvGraphicFramePr>
        <p:xfrm>
          <a:off x="131763" y="1155700"/>
          <a:ext cx="8810625" cy="4329113"/>
        </p:xfrm>
        <a:graphic>
          <a:graphicData uri="http://schemas.openxmlformats.org/drawingml/2006/table">
            <a:tbl>
              <a:tblPr/>
              <a:tblGrid>
                <a:gridCol w="1235075">
                  <a:extLst>
                    <a:ext uri="{9D8B030D-6E8A-4147-A177-3AD203B41FA5}">
                      <a16:colId xmlns:a16="http://schemas.microsoft.com/office/drawing/2014/main" xmlns="" val="4149234272"/>
                    </a:ext>
                  </a:extLst>
                </a:gridCol>
                <a:gridCol w="1350962">
                  <a:extLst>
                    <a:ext uri="{9D8B030D-6E8A-4147-A177-3AD203B41FA5}">
                      <a16:colId xmlns:a16="http://schemas.microsoft.com/office/drawing/2014/main" xmlns="" val="1823136343"/>
                    </a:ext>
                  </a:extLst>
                </a:gridCol>
                <a:gridCol w="868363">
                  <a:extLst>
                    <a:ext uri="{9D8B030D-6E8A-4147-A177-3AD203B41FA5}">
                      <a16:colId xmlns:a16="http://schemas.microsoft.com/office/drawing/2014/main" xmlns="" val="1833933566"/>
                    </a:ext>
                  </a:extLst>
                </a:gridCol>
                <a:gridCol w="3417887">
                  <a:extLst>
                    <a:ext uri="{9D8B030D-6E8A-4147-A177-3AD203B41FA5}">
                      <a16:colId xmlns:a16="http://schemas.microsoft.com/office/drawing/2014/main" xmlns="" val="148756925"/>
                    </a:ext>
                  </a:extLst>
                </a:gridCol>
                <a:gridCol w="1938338">
                  <a:extLst>
                    <a:ext uri="{9D8B030D-6E8A-4147-A177-3AD203B41FA5}">
                      <a16:colId xmlns:a16="http://schemas.microsoft.com/office/drawing/2014/main" xmlns="" val="946045012"/>
                    </a:ext>
                  </a:extLst>
                </a:gridCol>
              </a:tblGrid>
              <a:tr h="7191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2054651818"/>
                  </a:ext>
                </a:extLst>
              </a:tr>
              <a:tr h="36099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City of Johannesburg</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R894 690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R168 149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Passengers per network vehicle per average weekday - 123;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None/>
                        <a:tabLst/>
                      </a:pPr>
                      <a:endPar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 total City-wide households within 500 meters of an IPTN service currently in operation – 11.40%;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quarterly percentage farebox coverage for direct operating costs, 15%; Average quarterly (PTNG funds) percentage coverage for indirect operating costs - 100%.</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16599668"/>
                  </a:ext>
                </a:extLst>
              </a:tr>
            </a:tbl>
          </a:graphicData>
        </a:graphic>
      </p:graphicFrame>
      <p:sp>
        <p:nvSpPr>
          <p:cNvPr id="190486" name="TextBox 4">
            <a:extLst>
              <a:ext uri="{FF2B5EF4-FFF2-40B4-BE49-F238E27FC236}">
                <a16:creationId xmlns:a16="http://schemas.microsoft.com/office/drawing/2014/main" xmlns="" id="{BA005ECE-13DB-11E0-F085-B3F485C45738}"/>
              </a:ext>
            </a:extLst>
          </p:cNvPr>
          <p:cNvSpPr txBox="1">
            <a:spLocks noChangeArrowheads="1"/>
          </p:cNvSpPr>
          <p:nvPr/>
        </p:nvSpPr>
        <p:spPr bwMode="auto">
          <a:xfrm>
            <a:off x="6750050" y="7108825"/>
            <a:ext cx="2160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95</a:t>
            </a:r>
          </a:p>
        </p:txBody>
      </p:sp>
      <p:sp>
        <p:nvSpPr>
          <p:cNvPr id="190487" name="TextBox 5">
            <a:extLst>
              <a:ext uri="{FF2B5EF4-FFF2-40B4-BE49-F238E27FC236}">
                <a16:creationId xmlns:a16="http://schemas.microsoft.com/office/drawing/2014/main" xmlns="" id="{6A1699F5-DC31-B798-7DF1-7FFFFE437940}"/>
              </a:ext>
            </a:extLst>
          </p:cNvPr>
          <p:cNvSpPr txBox="1">
            <a:spLocks noChangeArrowheads="1"/>
          </p:cNvSpPr>
          <p:nvPr/>
        </p:nvSpPr>
        <p:spPr bwMode="auto">
          <a:xfrm>
            <a:off x="6659563" y="6273800"/>
            <a:ext cx="20272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C972C-E07E-4F07-14FC-02D8B29E15B9}"/>
              </a:ext>
            </a:extLst>
          </p:cNvPr>
          <p:cNvSpPr>
            <a:spLocks noGrp="1"/>
          </p:cNvSpPr>
          <p:nvPr>
            <p:ph type="title"/>
          </p:nvPr>
        </p:nvSpPr>
        <p:spPr>
          <a:xfrm>
            <a:off x="457200" y="168275"/>
            <a:ext cx="8229600" cy="877888"/>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B5565C7C-487B-F121-ACF8-D2F96F33E2B0}"/>
              </a:ext>
            </a:extLst>
          </p:cNvPr>
          <p:cNvGraphicFramePr>
            <a:graphicFrameLocks noGrp="1"/>
          </p:cNvGraphicFramePr>
          <p:nvPr>
            <p:ph sz="half" idx="1"/>
          </p:nvPr>
        </p:nvGraphicFramePr>
        <p:xfrm>
          <a:off x="261938" y="1046163"/>
          <a:ext cx="8640762" cy="4945062"/>
        </p:xfrm>
        <a:graphic>
          <a:graphicData uri="http://schemas.openxmlformats.org/drawingml/2006/table">
            <a:tbl>
              <a:tblPr/>
              <a:tblGrid>
                <a:gridCol w="1273175">
                  <a:extLst>
                    <a:ext uri="{9D8B030D-6E8A-4147-A177-3AD203B41FA5}">
                      <a16:colId xmlns:a16="http://schemas.microsoft.com/office/drawing/2014/main" xmlns="" val="27625291"/>
                    </a:ext>
                  </a:extLst>
                </a:gridCol>
                <a:gridCol w="1311275">
                  <a:extLst>
                    <a:ext uri="{9D8B030D-6E8A-4147-A177-3AD203B41FA5}">
                      <a16:colId xmlns:a16="http://schemas.microsoft.com/office/drawing/2014/main" xmlns="" val="370778129"/>
                    </a:ext>
                  </a:extLst>
                </a:gridCol>
                <a:gridCol w="893762">
                  <a:extLst>
                    <a:ext uri="{9D8B030D-6E8A-4147-A177-3AD203B41FA5}">
                      <a16:colId xmlns:a16="http://schemas.microsoft.com/office/drawing/2014/main" xmlns="" val="1252239416"/>
                    </a:ext>
                  </a:extLst>
                </a:gridCol>
                <a:gridCol w="2986088">
                  <a:extLst>
                    <a:ext uri="{9D8B030D-6E8A-4147-A177-3AD203B41FA5}">
                      <a16:colId xmlns:a16="http://schemas.microsoft.com/office/drawing/2014/main" xmlns="" val="648802044"/>
                    </a:ext>
                  </a:extLst>
                </a:gridCol>
                <a:gridCol w="2176462">
                  <a:extLst>
                    <a:ext uri="{9D8B030D-6E8A-4147-A177-3AD203B41FA5}">
                      <a16:colId xmlns:a16="http://schemas.microsoft.com/office/drawing/2014/main" xmlns="" val="1971662539"/>
                    </a:ext>
                  </a:extLst>
                </a:gridCol>
              </a:tblGrid>
              <a:tr h="5651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9" marR="685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9" marR="685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9" marR="685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9" marR="685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9" marR="685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254510398"/>
                  </a:ext>
                </a:extLst>
              </a:tr>
              <a:tr h="43799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Mangaung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R223 648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R115 888 </a:t>
                      </a: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Fort Hare trunk route section 1, construction progress - 87%;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Fort Hare trunk route section 2, construction progress-  82%;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Chief Moroka link, construction progress - 95%;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Moshoeshoe trunk route part A, construction progress - 63%;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Moshoeshoe trunk route part B, construction progress - 52%;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Bus depot phase 1 civil works construction progress - 70%.</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86940108"/>
                  </a:ext>
                </a:extLst>
              </a:tr>
            </a:tbl>
          </a:graphicData>
        </a:graphic>
      </p:graphicFrame>
      <p:sp>
        <p:nvSpPr>
          <p:cNvPr id="191510" name="TextBox 4">
            <a:extLst>
              <a:ext uri="{FF2B5EF4-FFF2-40B4-BE49-F238E27FC236}">
                <a16:creationId xmlns:a16="http://schemas.microsoft.com/office/drawing/2014/main" xmlns="" id="{E0270ADA-CB44-F22A-BFE2-D1DEB1FD0FC7}"/>
              </a:ext>
            </a:extLst>
          </p:cNvPr>
          <p:cNvSpPr txBox="1">
            <a:spLocks noChangeArrowheads="1"/>
          </p:cNvSpPr>
          <p:nvPr/>
        </p:nvSpPr>
        <p:spPr bwMode="auto">
          <a:xfrm>
            <a:off x="6659563" y="6411913"/>
            <a:ext cx="21605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BCA95-31F7-6335-5D7C-21FE931CA460}"/>
              </a:ext>
            </a:extLst>
          </p:cNvPr>
          <p:cNvSpPr>
            <a:spLocks noGrp="1"/>
          </p:cNvSpPr>
          <p:nvPr>
            <p:ph type="title"/>
          </p:nvPr>
        </p:nvSpPr>
        <p:spPr>
          <a:xfrm>
            <a:off x="457200" y="0"/>
            <a:ext cx="8229600" cy="842963"/>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9C46FE78-6A85-F51F-93C8-4D93ACD03CC9}"/>
              </a:ext>
            </a:extLst>
          </p:cNvPr>
          <p:cNvGraphicFramePr>
            <a:graphicFrameLocks noGrp="1"/>
          </p:cNvGraphicFramePr>
          <p:nvPr>
            <p:ph sz="half" idx="1"/>
          </p:nvPr>
        </p:nvGraphicFramePr>
        <p:xfrm>
          <a:off x="241300" y="842963"/>
          <a:ext cx="8723313" cy="3636962"/>
        </p:xfrm>
        <a:graphic>
          <a:graphicData uri="http://schemas.openxmlformats.org/drawingml/2006/table">
            <a:tbl>
              <a:tblPr/>
              <a:tblGrid>
                <a:gridCol w="1252538">
                  <a:extLst>
                    <a:ext uri="{9D8B030D-6E8A-4147-A177-3AD203B41FA5}">
                      <a16:colId xmlns:a16="http://schemas.microsoft.com/office/drawing/2014/main" xmlns="" val="4123761793"/>
                    </a:ext>
                  </a:extLst>
                </a:gridCol>
                <a:gridCol w="1325562">
                  <a:extLst>
                    <a:ext uri="{9D8B030D-6E8A-4147-A177-3AD203B41FA5}">
                      <a16:colId xmlns:a16="http://schemas.microsoft.com/office/drawing/2014/main" xmlns="" val="467535334"/>
                    </a:ext>
                  </a:extLst>
                </a:gridCol>
                <a:gridCol w="892175">
                  <a:extLst>
                    <a:ext uri="{9D8B030D-6E8A-4147-A177-3AD203B41FA5}">
                      <a16:colId xmlns:a16="http://schemas.microsoft.com/office/drawing/2014/main" xmlns="" val="1635192221"/>
                    </a:ext>
                  </a:extLst>
                </a:gridCol>
                <a:gridCol w="3244850">
                  <a:extLst>
                    <a:ext uri="{9D8B030D-6E8A-4147-A177-3AD203B41FA5}">
                      <a16:colId xmlns:a16="http://schemas.microsoft.com/office/drawing/2014/main" xmlns="" val="2447890713"/>
                    </a:ext>
                  </a:extLst>
                </a:gridCol>
                <a:gridCol w="2008188">
                  <a:extLst>
                    <a:ext uri="{9D8B030D-6E8A-4147-A177-3AD203B41FA5}">
                      <a16:colId xmlns:a16="http://schemas.microsoft.com/office/drawing/2014/main" xmlns="" val="713593005"/>
                    </a:ext>
                  </a:extLst>
                </a:gridCol>
              </a:tblGrid>
              <a:tr h="47625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82777178"/>
                  </a:ext>
                </a:extLst>
              </a:tr>
              <a:tr h="31607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Nelson Mandela Bay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R218 487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R62 488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Standford Rd/N2 Bridge widening and construction of pedestrian crossing - 100%;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Upgrade/construction of sidewalks - 100%.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IPTN vehicle fleet = Artic. 18+ meters bus: 8; 12-13 meters bus: 1; Minibus: 26).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weekday passenger trips - 2 516.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79632108"/>
                  </a:ext>
                </a:extLst>
              </a:tr>
            </a:tbl>
          </a:graphicData>
        </a:graphic>
      </p:graphicFrame>
      <p:sp>
        <p:nvSpPr>
          <p:cNvPr id="193558" name="TextBox 4">
            <a:extLst>
              <a:ext uri="{FF2B5EF4-FFF2-40B4-BE49-F238E27FC236}">
                <a16:creationId xmlns:a16="http://schemas.microsoft.com/office/drawing/2014/main" xmlns="" id="{80B3B49C-9032-AD99-08C5-5C16735F1245}"/>
              </a:ext>
            </a:extLst>
          </p:cNvPr>
          <p:cNvSpPr txBox="1">
            <a:spLocks noChangeArrowheads="1"/>
          </p:cNvSpPr>
          <p:nvPr/>
        </p:nvSpPr>
        <p:spPr bwMode="auto">
          <a:xfrm>
            <a:off x="6659563" y="6205538"/>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96</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AF996-86A9-C616-ACA0-D06582B0B83C}"/>
              </a:ext>
            </a:extLst>
          </p:cNvPr>
          <p:cNvSpPr>
            <a:spLocks noGrp="1"/>
          </p:cNvSpPr>
          <p:nvPr>
            <p:ph type="title"/>
          </p:nvPr>
        </p:nvSpPr>
        <p:spPr>
          <a:xfrm>
            <a:off x="457200" y="0"/>
            <a:ext cx="8229600" cy="842963"/>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4C18D76E-6ECF-8DC4-5D39-6DE21FCF05F0}"/>
              </a:ext>
            </a:extLst>
          </p:cNvPr>
          <p:cNvGraphicFramePr>
            <a:graphicFrameLocks noGrp="1"/>
          </p:cNvGraphicFramePr>
          <p:nvPr>
            <p:ph sz="half" idx="1"/>
          </p:nvPr>
        </p:nvGraphicFramePr>
        <p:xfrm>
          <a:off x="241300" y="896938"/>
          <a:ext cx="8723313" cy="3308350"/>
        </p:xfrm>
        <a:graphic>
          <a:graphicData uri="http://schemas.openxmlformats.org/drawingml/2006/table">
            <a:tbl>
              <a:tblPr/>
              <a:tblGrid>
                <a:gridCol w="1252538">
                  <a:extLst>
                    <a:ext uri="{9D8B030D-6E8A-4147-A177-3AD203B41FA5}">
                      <a16:colId xmlns:a16="http://schemas.microsoft.com/office/drawing/2014/main" xmlns="" val="941275494"/>
                    </a:ext>
                  </a:extLst>
                </a:gridCol>
                <a:gridCol w="1325562">
                  <a:extLst>
                    <a:ext uri="{9D8B030D-6E8A-4147-A177-3AD203B41FA5}">
                      <a16:colId xmlns:a16="http://schemas.microsoft.com/office/drawing/2014/main" xmlns="" val="1546646646"/>
                    </a:ext>
                  </a:extLst>
                </a:gridCol>
                <a:gridCol w="892175">
                  <a:extLst>
                    <a:ext uri="{9D8B030D-6E8A-4147-A177-3AD203B41FA5}">
                      <a16:colId xmlns:a16="http://schemas.microsoft.com/office/drawing/2014/main" xmlns="" val="2418252018"/>
                    </a:ext>
                  </a:extLst>
                </a:gridCol>
                <a:gridCol w="3244850">
                  <a:extLst>
                    <a:ext uri="{9D8B030D-6E8A-4147-A177-3AD203B41FA5}">
                      <a16:colId xmlns:a16="http://schemas.microsoft.com/office/drawing/2014/main" xmlns="" val="1691162432"/>
                    </a:ext>
                  </a:extLst>
                </a:gridCol>
                <a:gridCol w="2008188">
                  <a:extLst>
                    <a:ext uri="{9D8B030D-6E8A-4147-A177-3AD203B41FA5}">
                      <a16:colId xmlns:a16="http://schemas.microsoft.com/office/drawing/2014/main" xmlns="" val="1740465760"/>
                    </a:ext>
                  </a:extLst>
                </a:gridCol>
              </a:tblGrid>
              <a:tr h="4746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4152862029"/>
                  </a:ext>
                </a:extLst>
              </a:tr>
              <a:tr h="2833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Nelson Mandela Bay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R218 487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R62 488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Passengers per network vehicle per average weekday - 72;</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Percentage of total citywide households within 500 meters of an IPTN service currently in operation – 21.2%.</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None/>
                        <a:tabLst/>
                      </a:pPr>
                      <a:endParaRPr kumimoji="0"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Average quarterly percentage farebox coverage for direct operating costs - 13.1%.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01385463"/>
                  </a:ext>
                </a:extLst>
              </a:tr>
            </a:tbl>
          </a:graphicData>
        </a:graphic>
      </p:graphicFrame>
      <p:sp>
        <p:nvSpPr>
          <p:cNvPr id="195606" name="TextBox 4">
            <a:extLst>
              <a:ext uri="{FF2B5EF4-FFF2-40B4-BE49-F238E27FC236}">
                <a16:creationId xmlns:a16="http://schemas.microsoft.com/office/drawing/2014/main" xmlns="" id="{43A08454-DD13-2EA1-F9FB-76106797D0D0}"/>
              </a:ext>
            </a:extLst>
          </p:cNvPr>
          <p:cNvSpPr txBox="1">
            <a:spLocks noChangeArrowheads="1"/>
          </p:cNvSpPr>
          <p:nvPr/>
        </p:nvSpPr>
        <p:spPr bwMode="auto">
          <a:xfrm>
            <a:off x="6659563" y="6205538"/>
            <a:ext cx="2160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ECC00-5326-C92E-C038-EBD178A338BF}"/>
              </a:ext>
            </a:extLst>
          </p:cNvPr>
          <p:cNvSpPr>
            <a:spLocks noGrp="1"/>
          </p:cNvSpPr>
          <p:nvPr>
            <p:ph type="title"/>
          </p:nvPr>
        </p:nvSpPr>
        <p:spPr>
          <a:xfrm>
            <a:off x="457200" y="96838"/>
            <a:ext cx="8229600" cy="998537"/>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B3406DBF-48B0-85A0-D8EA-10D0B61EEF52}"/>
              </a:ext>
            </a:extLst>
          </p:cNvPr>
          <p:cNvGraphicFramePr>
            <a:graphicFrameLocks noGrp="1"/>
          </p:cNvGraphicFramePr>
          <p:nvPr>
            <p:ph sz="half" idx="1"/>
          </p:nvPr>
        </p:nvGraphicFramePr>
        <p:xfrm>
          <a:off x="323850" y="1095375"/>
          <a:ext cx="8578850" cy="3338513"/>
        </p:xfrm>
        <a:graphic>
          <a:graphicData uri="http://schemas.openxmlformats.org/drawingml/2006/table">
            <a:tbl>
              <a:tblPr/>
              <a:tblGrid>
                <a:gridCol w="1252538">
                  <a:extLst>
                    <a:ext uri="{9D8B030D-6E8A-4147-A177-3AD203B41FA5}">
                      <a16:colId xmlns:a16="http://schemas.microsoft.com/office/drawing/2014/main" xmlns="" val="134381523"/>
                    </a:ext>
                  </a:extLst>
                </a:gridCol>
                <a:gridCol w="1325562">
                  <a:extLst>
                    <a:ext uri="{9D8B030D-6E8A-4147-A177-3AD203B41FA5}">
                      <a16:colId xmlns:a16="http://schemas.microsoft.com/office/drawing/2014/main" xmlns="" val="1738160296"/>
                    </a:ext>
                  </a:extLst>
                </a:gridCol>
                <a:gridCol w="852488">
                  <a:extLst>
                    <a:ext uri="{9D8B030D-6E8A-4147-A177-3AD203B41FA5}">
                      <a16:colId xmlns:a16="http://schemas.microsoft.com/office/drawing/2014/main" xmlns="" val="710033711"/>
                    </a:ext>
                  </a:extLst>
                </a:gridCol>
                <a:gridCol w="3041650">
                  <a:extLst>
                    <a:ext uri="{9D8B030D-6E8A-4147-A177-3AD203B41FA5}">
                      <a16:colId xmlns:a16="http://schemas.microsoft.com/office/drawing/2014/main" xmlns="" val="1854569219"/>
                    </a:ext>
                  </a:extLst>
                </a:gridCol>
                <a:gridCol w="2106612">
                  <a:extLst>
                    <a:ext uri="{9D8B030D-6E8A-4147-A177-3AD203B41FA5}">
                      <a16:colId xmlns:a16="http://schemas.microsoft.com/office/drawing/2014/main" xmlns="" val="1858293269"/>
                    </a:ext>
                  </a:extLst>
                </a:gridCol>
              </a:tblGrid>
              <a:tr h="5064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2340108470"/>
                  </a:ext>
                </a:extLst>
              </a:tr>
              <a:tr h="28321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Polokwane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R178 544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R67 241</a:t>
                      </a: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Station civil works, construction progress - 91% complete;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Civil works at depot, construction progress - 49% complete;</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Sandriver bridge construction progress - 32% complete; </a:t>
                      </a: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endPar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Trunk route construction progress - 72 % complete.</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72" marR="685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11893567"/>
                  </a:ext>
                </a:extLst>
              </a:tr>
            </a:tbl>
          </a:graphicData>
        </a:graphic>
      </p:graphicFrame>
      <p:sp>
        <p:nvSpPr>
          <p:cNvPr id="196630" name="TextBox 4">
            <a:extLst>
              <a:ext uri="{FF2B5EF4-FFF2-40B4-BE49-F238E27FC236}">
                <a16:creationId xmlns:a16="http://schemas.microsoft.com/office/drawing/2014/main" xmlns="" id="{4C593ABA-2B36-E3D9-1B68-7B43E6741F3A}"/>
              </a:ext>
            </a:extLst>
          </p:cNvPr>
          <p:cNvSpPr txBox="1">
            <a:spLocks noChangeArrowheads="1"/>
          </p:cNvSpPr>
          <p:nvPr/>
        </p:nvSpPr>
        <p:spPr bwMode="auto">
          <a:xfrm>
            <a:off x="6659563" y="6137275"/>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01494-9E95-1412-365F-0D0FA29BCF6C}"/>
              </a:ext>
            </a:extLst>
          </p:cNvPr>
          <p:cNvSpPr>
            <a:spLocks noGrp="1"/>
          </p:cNvSpPr>
          <p:nvPr>
            <p:ph type="title"/>
          </p:nvPr>
        </p:nvSpPr>
        <p:spPr>
          <a:xfrm>
            <a:off x="457200" y="168275"/>
            <a:ext cx="8229600" cy="854075"/>
          </a:xfrm>
        </p:spPr>
        <p:txBody>
          <a:bodyPr>
            <a:noAutofit/>
          </a:bodyPr>
          <a:lstStyle/>
          <a:p>
            <a:pPr fontAlgn="auto">
              <a:spcAft>
                <a:spcPts val="0"/>
              </a:spcAft>
              <a:defRPr/>
            </a:pPr>
            <a:r>
              <a:rPr lang="en-GB" sz="2400" b="1">
                <a:solidFill>
                  <a:schemeClr val="tx1"/>
                </a:solidFill>
                <a:latin typeface="Arial" panose="020B0604020202020204" pitchFamily="34" charset="0"/>
                <a:ea typeface="Times New Roman" panose="02020603050405020304" pitchFamily="18" charset="0"/>
              </a:rPr>
              <a:t>Conditional Grant 1:</a:t>
            </a:r>
            <a:r>
              <a:rPr lang="en-GB" sz="2400" b="1">
                <a:solidFill>
                  <a:schemeClr val="tx1"/>
                </a:solidFill>
                <a:latin typeface="Arial" panose="020B0604020202020204" pitchFamily="34" charset="0"/>
                <a:ea typeface="Calibri" panose="020F0502020204030204" pitchFamily="34" charset="0"/>
              </a:rPr>
              <a:t> Public Transport Network Grant (PTNG)</a:t>
            </a:r>
            <a:endParaRPr sz="2400">
              <a:solidFill>
                <a:schemeClr val="tx1"/>
              </a:solidFill>
            </a:endParaRPr>
          </a:p>
        </p:txBody>
      </p:sp>
      <p:graphicFrame>
        <p:nvGraphicFramePr>
          <p:cNvPr id="4" name="Content Placeholder 3">
            <a:extLst>
              <a:ext uri="{FF2B5EF4-FFF2-40B4-BE49-F238E27FC236}">
                <a16:creationId xmlns:a16="http://schemas.microsoft.com/office/drawing/2014/main" xmlns="" id="{109A0ACC-821B-D744-B6E9-CB13C00A426B}"/>
              </a:ext>
            </a:extLst>
          </p:cNvPr>
          <p:cNvGraphicFramePr>
            <a:graphicFrameLocks noGrp="1"/>
          </p:cNvGraphicFramePr>
          <p:nvPr>
            <p:ph sz="half" idx="1"/>
          </p:nvPr>
        </p:nvGraphicFramePr>
        <p:xfrm>
          <a:off x="166688" y="1211263"/>
          <a:ext cx="8520112" cy="2779712"/>
        </p:xfrm>
        <a:graphic>
          <a:graphicData uri="http://schemas.openxmlformats.org/drawingml/2006/table">
            <a:tbl>
              <a:tblPr/>
              <a:tblGrid>
                <a:gridCol w="1243012">
                  <a:extLst>
                    <a:ext uri="{9D8B030D-6E8A-4147-A177-3AD203B41FA5}">
                      <a16:colId xmlns:a16="http://schemas.microsoft.com/office/drawing/2014/main" xmlns="" val="1240001293"/>
                    </a:ext>
                  </a:extLst>
                </a:gridCol>
                <a:gridCol w="1311275">
                  <a:extLst>
                    <a:ext uri="{9D8B030D-6E8A-4147-A177-3AD203B41FA5}">
                      <a16:colId xmlns:a16="http://schemas.microsoft.com/office/drawing/2014/main" xmlns="" val="2095514600"/>
                    </a:ext>
                  </a:extLst>
                </a:gridCol>
                <a:gridCol w="836613">
                  <a:extLst>
                    <a:ext uri="{9D8B030D-6E8A-4147-A177-3AD203B41FA5}">
                      <a16:colId xmlns:a16="http://schemas.microsoft.com/office/drawing/2014/main" xmlns="" val="2147505020"/>
                    </a:ext>
                  </a:extLst>
                </a:gridCol>
                <a:gridCol w="2722562">
                  <a:extLst>
                    <a:ext uri="{9D8B030D-6E8A-4147-A177-3AD203B41FA5}">
                      <a16:colId xmlns:a16="http://schemas.microsoft.com/office/drawing/2014/main" xmlns="" val="1742577447"/>
                    </a:ext>
                  </a:extLst>
                </a:gridCol>
                <a:gridCol w="2406650">
                  <a:extLst>
                    <a:ext uri="{9D8B030D-6E8A-4147-A177-3AD203B41FA5}">
                      <a16:colId xmlns:a16="http://schemas.microsoft.com/office/drawing/2014/main" xmlns="" val="279214822"/>
                    </a:ext>
                  </a:extLst>
                </a:gridCol>
              </a:tblGrid>
              <a:tr h="4905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MUNICIPALITY</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TRANSFERRED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AMOUNT SPENT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OUTPUT</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 FOR UNSPENT FUNDS</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xmlns="" val="3561331640"/>
                  </a:ext>
                </a:extLst>
              </a:tr>
              <a:tr h="22891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Rustenburg</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ZA"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R213 649 </a:t>
                      </a:r>
                      <a:endPar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R86 024</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914400" rtl="0" eaLnBrk="1" fontAlgn="base" latinLnBrk="0" hangingPunct="1">
                        <a:lnSpc>
                          <a:spcPct val="130000"/>
                        </a:lnSpc>
                        <a:spcBef>
                          <a:spcPct val="0"/>
                        </a:spcBef>
                        <a:spcAft>
                          <a:spcPct val="0"/>
                        </a:spcAft>
                        <a:buClrTx/>
                        <a:buSzTx/>
                        <a:buFont typeface="Arial" panose="020B0604020202020204" pitchFamily="34" charset="0"/>
                        <a:buChar char="•"/>
                        <a:tabLst/>
                      </a:pPr>
                      <a:r>
                        <a:rPr kumimoji="0" lang="en-GB"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Interim service agreement, negotiations - 85% progress.</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GB"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municipal sphere’s financial year annually runs for 3 more months after the end of the national financial year therefore, the unspent funds are likely to be spent thus increasing the expended amount to date.</a:t>
                      </a:r>
                      <a:endParaRPr kumimoji="0" lang="en-US"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35346432"/>
                  </a:ext>
                </a:extLst>
              </a:tr>
            </a:tbl>
          </a:graphicData>
        </a:graphic>
      </p:graphicFrame>
      <p:sp>
        <p:nvSpPr>
          <p:cNvPr id="197654" name="TextBox 4">
            <a:extLst>
              <a:ext uri="{FF2B5EF4-FFF2-40B4-BE49-F238E27FC236}">
                <a16:creationId xmlns:a16="http://schemas.microsoft.com/office/drawing/2014/main" xmlns="" id="{446CD263-34FA-4F51-3E99-4B61DB6CB6E5}"/>
              </a:ext>
            </a:extLst>
          </p:cNvPr>
          <p:cNvSpPr txBox="1">
            <a:spLocks noChangeArrowheads="1"/>
          </p:cNvSpPr>
          <p:nvPr/>
        </p:nvSpPr>
        <p:spPr bwMode="auto">
          <a:xfrm>
            <a:off x="6659563" y="6273800"/>
            <a:ext cx="21605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ZA" altLang="en-US" sz="1200" i="1">
                <a:solidFill>
                  <a:srgbClr val="000000"/>
                </a:solidFill>
              </a:rPr>
              <a:t>99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18221</TotalTime>
  <Words>12683</Words>
  <Application>Microsoft Office PowerPoint</Application>
  <PresentationFormat>On-screen Show (4:3)</PresentationFormat>
  <Paragraphs>2382</Paragraphs>
  <Slides>143</Slides>
  <Notes>67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143</vt:i4>
      </vt:variant>
    </vt:vector>
  </HeadingPairs>
  <TitlesOfParts>
    <vt:vector size="149" baseType="lpstr">
      <vt:lpstr>Office Theme</vt:lpstr>
      <vt:lpstr>2_Office Theme</vt:lpstr>
      <vt:lpstr>3_Office Theme</vt:lpstr>
      <vt:lpstr>4_Office Theme</vt:lpstr>
      <vt:lpstr>5_Office Theme</vt:lpstr>
      <vt:lpstr>Microsoft Office Excel Chart</vt:lpstr>
      <vt:lpstr>Slide 1</vt:lpstr>
      <vt:lpstr>Contents</vt:lpstr>
      <vt:lpstr>Annual Performance Overview</vt:lpstr>
      <vt:lpstr>Summary of Organisational Performance</vt:lpstr>
      <vt:lpstr>Annual Analysis Per Programme</vt:lpstr>
      <vt:lpstr>Comparative Analysis: Quarter One to Quarter Four</vt:lpstr>
      <vt:lpstr>Analysis Criteria For Reported Performance</vt:lpstr>
      <vt:lpstr>KEY PERFORMANCE HIGHLIGHTS</vt:lpstr>
      <vt:lpstr>PROGRAMME 1: ADMINISTRATION</vt:lpstr>
      <vt:lpstr>Office of the Director-General (ODG)</vt:lpstr>
      <vt:lpstr>Office of the Director-General (Strategic Planning)</vt:lpstr>
      <vt:lpstr>Office of the Director-General (Chief Audit Executive)</vt:lpstr>
      <vt:lpstr>Office of the Director-General (Public Entity Oversight)</vt:lpstr>
      <vt:lpstr>Office of the Director-General (Public Entity Oversight)</vt:lpstr>
      <vt:lpstr>Office of the Director-General (Public Entity Oversight)</vt:lpstr>
      <vt:lpstr>Office of the Director-General (Public Entity Oversight)</vt:lpstr>
      <vt:lpstr>Office of the Director-General (Public Entity Oversight)</vt:lpstr>
      <vt:lpstr>Office of the Chief Operations Officer</vt:lpstr>
      <vt:lpstr>Office of the Chief Operations Officer</vt:lpstr>
      <vt:lpstr>Office of the Chief Operations Officer</vt:lpstr>
      <vt:lpstr>Office of the Chief Operations Officer</vt:lpstr>
      <vt:lpstr>Office of the Chief Financial Officer</vt:lpstr>
      <vt:lpstr>Office of the Chief Financial Officer</vt:lpstr>
      <vt:lpstr>Office of the Chief Financial Officer</vt:lpstr>
      <vt:lpstr>Slide 25</vt:lpstr>
      <vt:lpstr>Research and Innovation</vt:lpstr>
      <vt:lpstr>Modeling and Economic Analysis</vt:lpstr>
      <vt:lpstr>Regional Integration</vt:lpstr>
      <vt:lpstr>Freight Logistics</vt:lpstr>
      <vt:lpstr> Research and Innovation</vt:lpstr>
      <vt:lpstr>Slide 31</vt:lpstr>
      <vt:lpstr>Rail Regulation</vt:lpstr>
      <vt:lpstr>Rail Infrastructure and Industry Development</vt:lpstr>
      <vt:lpstr> Research and Innovation</vt:lpstr>
      <vt:lpstr>Slide 35</vt:lpstr>
      <vt:lpstr>Road Transport Regulation </vt:lpstr>
      <vt:lpstr>Road Transport Regulation </vt:lpstr>
      <vt:lpstr>Road Transport Regulation </vt:lpstr>
      <vt:lpstr>Road Infrastructure and Industry Development </vt:lpstr>
      <vt:lpstr>Road Infrastructure and Industry Development </vt:lpstr>
      <vt:lpstr>Road Infrastructure and Industry Development </vt:lpstr>
      <vt:lpstr>Road Infrastructure and Industry Development</vt:lpstr>
      <vt:lpstr>Road Infrastructure and Industry Development</vt:lpstr>
      <vt:lpstr>Slide 44</vt:lpstr>
      <vt:lpstr>Aviation Policy and Regulation</vt:lpstr>
      <vt:lpstr>Aviation Policy and Regulation</vt:lpstr>
      <vt:lpstr>Aviation, Security, Environment and Search&amp; Rescue </vt:lpstr>
      <vt:lpstr>Aviation, Security, Environment and Search&amp; Rescue </vt:lpstr>
      <vt:lpstr>Slide 49</vt:lpstr>
      <vt:lpstr>Maritime Policy and Legislation</vt:lpstr>
      <vt:lpstr>Maritime Infrastructure and Industry Development </vt:lpstr>
      <vt:lpstr>Maritime Infrastructure and Industry Development</vt:lpstr>
      <vt:lpstr>Maritime Implementation, Monitoring and Evaluation</vt:lpstr>
      <vt:lpstr>Maritime Implementation, Monitoring and Evaluation</vt:lpstr>
      <vt:lpstr> Maritime Policy and Legislation </vt:lpstr>
      <vt:lpstr>Slide 56</vt:lpstr>
      <vt:lpstr>Public Transport Network Development</vt:lpstr>
      <vt:lpstr>Public Transport Network Development</vt:lpstr>
      <vt:lpstr>Public Transport Network Development</vt:lpstr>
      <vt:lpstr>Public Transport Network Development</vt:lpstr>
      <vt:lpstr>Public Transport Network Development</vt:lpstr>
      <vt:lpstr>Public Transport Regulation</vt:lpstr>
      <vt:lpstr>Public Transport Industry Development</vt:lpstr>
      <vt:lpstr>Public Transport Industry Development</vt:lpstr>
      <vt:lpstr>Public Transport Industry Development</vt:lpstr>
      <vt:lpstr>Rural &amp; Scholar Transport Implementation</vt:lpstr>
      <vt:lpstr>Slide 67</vt:lpstr>
      <vt:lpstr>Programme 3: Rail Transport</vt:lpstr>
      <vt:lpstr>Programme 3: Rail Transport</vt:lpstr>
      <vt:lpstr>Programme 3: Rail Transport</vt:lpstr>
      <vt:lpstr>Programme 4: Road Transport</vt:lpstr>
      <vt:lpstr>Programme 4: Road Transport</vt:lpstr>
      <vt:lpstr>Programme 4: Road Transport</vt:lpstr>
      <vt:lpstr>Programme 4: Road Transport</vt:lpstr>
      <vt:lpstr>Programme 4: Road Transport</vt:lpstr>
      <vt:lpstr>Programme 4: Road Transport</vt:lpstr>
      <vt:lpstr>Programme 4: Road Transport</vt:lpstr>
      <vt:lpstr>Programme 5: Civil Aviation</vt:lpstr>
      <vt:lpstr>Programme 5: Civil Aviation</vt:lpstr>
      <vt:lpstr>Programme 5: Civil Aviation</vt:lpstr>
      <vt:lpstr>Programme 6: Maritime Transport</vt:lpstr>
      <vt:lpstr>Programme 7: Public Transport</vt:lpstr>
      <vt:lpstr>Slide 83</vt:lpstr>
      <vt:lpstr>Internal Interventions</vt:lpstr>
      <vt:lpstr>Internal Interventions</vt:lpstr>
      <vt:lpstr>Slide 86</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1: Public Transport Network Grant (PTNG)</vt:lpstr>
      <vt:lpstr>Conditional Grant 2:  Provincial Road Maintenance Grant (PRMG) Actual Output Achieved</vt:lpstr>
      <vt:lpstr>Conditional Grant 3: Rural Road Asset Management System (RRAMS)</vt:lpstr>
      <vt:lpstr>Conditional Grant 4: TRANSPORT OPERATIONS GRANT</vt:lpstr>
      <vt:lpstr>Slide 105</vt:lpstr>
      <vt:lpstr>Risk Management</vt:lpstr>
      <vt:lpstr>Fraud and Corruption</vt:lpstr>
      <vt:lpstr>Code of Conduct</vt:lpstr>
      <vt:lpstr>Labour Relations</vt:lpstr>
      <vt:lpstr>Minimising Conflict of Interest</vt:lpstr>
      <vt:lpstr> Internal Control</vt:lpstr>
      <vt:lpstr> Internal Audit and Audit Committee</vt:lpstr>
      <vt:lpstr> Internal Audit and Audit Committee (Cont..)</vt:lpstr>
      <vt:lpstr>Slide 114</vt:lpstr>
      <vt:lpstr>THE STATUS OF HUMAN RESOURCES IN THE DEPARTMENT </vt:lpstr>
      <vt:lpstr>THE STATUS OF HUMAN RESOURCES IN THE DEPARTMENT (CONT…..) </vt:lpstr>
      <vt:lpstr>THE STATUS OF HUMAN RESOURCES IN THE DEPARTMENT (CONT…..) </vt:lpstr>
      <vt:lpstr>THE STATUS OF HUMAN RESOURCES IN THE DEPARTMENT (CONT…..)</vt:lpstr>
      <vt:lpstr>Slide 119</vt:lpstr>
      <vt:lpstr> Audit of Financial Statements</vt:lpstr>
      <vt:lpstr> Audit of Annual Performance Report</vt:lpstr>
      <vt:lpstr> Material Finding on Compliance</vt:lpstr>
      <vt:lpstr> Internal Control Deficiency</vt:lpstr>
      <vt:lpstr> Other Matters</vt:lpstr>
      <vt:lpstr>Slide 125</vt:lpstr>
      <vt:lpstr>DEPARTMENTAL RECEIPTS</vt:lpstr>
      <vt:lpstr>PROGRAMME EXPENDITURE</vt:lpstr>
      <vt:lpstr>PROGRAMME EXPENDITURE (CONT..)</vt:lpstr>
      <vt:lpstr>PROGRAMME EXPENDITURE (CONT..)</vt:lpstr>
      <vt:lpstr>PROGRAMME EXPENDITURE (CONT...)</vt:lpstr>
      <vt:lpstr>PROGRAMME EXPENDITURE (CONT..)</vt:lpstr>
      <vt:lpstr>VIREMENTS</vt:lpstr>
      <vt:lpstr>VIREMENTS (CONT...)</vt:lpstr>
      <vt:lpstr>ROLL-OVERS</vt:lpstr>
      <vt:lpstr> IRREGULAR, FRUITLESS AND WASTEFUL AND UNAUTHORISED EXPENDITURE</vt:lpstr>
      <vt:lpstr>IRREGULAR EXPENDITURE</vt:lpstr>
      <vt:lpstr>IRREGULAR EXPENDITURE (CONT..)</vt:lpstr>
      <vt:lpstr>IRREGULAR EXPENDITURE (CONT..)</vt:lpstr>
      <vt:lpstr>FRUITLESS AND WASTEFUL EXPENDITURE</vt:lpstr>
      <vt:lpstr>STATEMENT OF FINANCIAL PERFORMANCE</vt:lpstr>
      <vt:lpstr>STATEMENT OF FINANCIAL POSITION</vt:lpstr>
      <vt:lpstr>STATEMENT OF FINANCIAL POSITION CONTINUED…</vt:lpstr>
      <vt:lpstr>Slide 143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Katlego Seabelo</dc:creator>
  <cp:lastModifiedBy>USER</cp:lastModifiedBy>
  <cp:revision>864</cp:revision>
  <cp:lastPrinted>2022-10-07T14:39:09Z</cp:lastPrinted>
  <dcterms:created xsi:type="dcterms:W3CDTF">2015-08-21T09:57:19Z</dcterms:created>
  <dcterms:modified xsi:type="dcterms:W3CDTF">2022-10-13T11:06:09Z</dcterms:modified>
</cp:coreProperties>
</file>