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265" r:id="rId3"/>
    <p:sldId id="258" r:id="rId4"/>
    <p:sldId id="260" r:id="rId5"/>
    <p:sldId id="276" r:id="rId6"/>
    <p:sldId id="277" r:id="rId7"/>
    <p:sldId id="291" r:id="rId8"/>
    <p:sldId id="292" r:id="rId9"/>
    <p:sldId id="278" r:id="rId10"/>
    <p:sldId id="330" r:id="rId11"/>
    <p:sldId id="293" r:id="rId12"/>
    <p:sldId id="28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3" r:id="rId33"/>
    <p:sldId id="354" r:id="rId34"/>
    <p:sldId id="355" r:id="rId35"/>
    <p:sldId id="356" r:id="rId36"/>
    <p:sldId id="357" r:id="rId37"/>
    <p:sldId id="374" r:id="rId38"/>
    <p:sldId id="375" r:id="rId39"/>
    <p:sldId id="376" r:id="rId40"/>
    <p:sldId id="377" r:id="rId41"/>
    <p:sldId id="378" r:id="rId42"/>
    <p:sldId id="366" r:id="rId43"/>
    <p:sldId id="367" r:id="rId44"/>
    <p:sldId id="368" r:id="rId45"/>
    <p:sldId id="369" r:id="rId46"/>
    <p:sldId id="370" r:id="rId47"/>
    <p:sldId id="383" r:id="rId48"/>
    <p:sldId id="372" r:id="rId49"/>
    <p:sldId id="373" r:id="rId5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8" Type="http://schemas.openxmlformats.org/officeDocument/2006/relationships/slide" Target="slides/slide7.xml" /><Relationship Id="rId51" Type="http://schemas.openxmlformats.org/officeDocument/2006/relationships/notesMaster" Target="notesMasters/notesMaster1.xml" /><Relationship Id="rId3" Type="http://schemas.openxmlformats.org/officeDocument/2006/relationships/slide" Target="slides/slide2.xml" /></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 /><Relationship Id="rId2" Type="http://schemas.microsoft.com/office/2011/relationships/chartColorStyle" Target="colors1.xml" /><Relationship Id="rId1" Type="http://schemas.microsoft.com/office/2011/relationships/chartStyle" Target="style1.xml" /><Relationship Id="rId4" Type="http://schemas.openxmlformats.org/officeDocument/2006/relationships/package" Target="../embeddings/Microsoft_Excel_Worksheet1.xlsx" /></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 /><Relationship Id="rId2" Type="http://schemas.microsoft.com/office/2011/relationships/chartColorStyle" Target="colors2.xml" /><Relationship Id="rId1" Type="http://schemas.microsoft.com/office/2011/relationships/chartStyle" Target="style2.xml" /></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 /><Relationship Id="rId2" Type="http://schemas.microsoft.com/office/2011/relationships/chartColorStyle" Target="colors3.xml" /><Relationship Id="rId1" Type="http://schemas.microsoft.com/office/2011/relationships/chartStyle" Target="style3.xml" /></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 /><Relationship Id="rId2" Type="http://schemas.microsoft.com/office/2011/relationships/chartColorStyle" Target="colors4.xml" /><Relationship Id="rId1" Type="http://schemas.microsoft.com/office/2011/relationships/chartStyle" Target="style4.xml" /><Relationship Id="rId5" Type="http://schemas.openxmlformats.org/officeDocument/2006/relationships/chartUserShapes" Target="../drawings/drawing1.xml" /><Relationship Id="rId4" Type="http://schemas.openxmlformats.org/officeDocument/2006/relationships/package" Target="../embeddings/Microsoft_Excel_Worksheet3.xlsx" /></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 /><Relationship Id="rId2" Type="http://schemas.microsoft.com/office/2011/relationships/chartColorStyle" Target="colors5.xml" /><Relationship Id="rId1" Type="http://schemas.microsoft.com/office/2011/relationships/chartStyle" Target="style5.xml" /></Relationships>
</file>

<file path=ppt/charts/_rels/chart6.xml.rels><?xml version="1.0" encoding="UTF-8" standalone="yes"?>
<Relationships xmlns="http://schemas.openxmlformats.org/package/2006/relationships"><Relationship Id="rId3" Type="http://schemas.openxmlformats.org/officeDocument/2006/relationships/oleObject" Target="file:///10.130.78.113\Customer$\2.%20%20Financial%20Planning\ENE\2021%2022%20Financial%20year\Annual%20Report%20and%20AFS%20Inputs\Annual%20Report\Final%20Documents\PMTE%20%20overview%20of%20financial%20results-%20End%20March%202022%20-%20aligned%20to%20the%20AFS.xlsx" TargetMode="External" /><Relationship Id="rId2" Type="http://schemas.microsoft.com/office/2011/relationships/chartColorStyle" Target="colors6.xml" /><Relationship Id="rId1" Type="http://schemas.microsoft.com/office/2011/relationships/chartStyle" Target="style6.xml" /></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2.bin" /><Relationship Id="rId2" Type="http://schemas.microsoft.com/office/2011/relationships/chartColorStyle" Target="colors7.xml" /><Relationship Id="rId1" Type="http://schemas.microsoft.com/office/2011/relationships/chartStyle" Target="style7.xml" /></Relationships>
</file>

<file path=ppt/charts/_rels/chart8.xml.rels><?xml version="1.0" encoding="UTF-8" standalone="yes"?>
<Relationships xmlns="http://schemas.openxmlformats.org/package/2006/relationships"><Relationship Id="rId3" Type="http://schemas.openxmlformats.org/officeDocument/2006/relationships/oleObject" Target="file:///10.130.78.113\Customer$\2.%20%20Financial%20Planning\ENE\2021%2022%20Financial%20year\Annual%20Report%20and%20AFS%20Inputs\Annual%20Report\Final%20Documents\PMTE%20%20overview%20of%20financial%20results-%20End%20March%202022%20-%20aligned%20to%20the%20AFS.xlsx" TargetMode="External" /><Relationship Id="rId2" Type="http://schemas.microsoft.com/office/2011/relationships/chartColorStyle" Target="colors8.xml" /><Relationship Id="rId1" Type="http://schemas.microsoft.com/office/2011/relationships/chartStyle" Target="style8.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Performance (Targets Achieved)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Sheet1!$E$1</c:f>
              <c:strCache>
                <c:ptCount val="1"/>
                <c:pt idx="0">
                  <c:v>% Performance</c:v>
                </c:pt>
              </c:strCache>
            </c:strRef>
          </c:tx>
          <c:spPr>
            <a:solidFill>
              <a:srgbClr val="FFFF00"/>
            </a:solidFill>
            <a:ln>
              <a:noFill/>
            </a:ln>
            <a:effectLst/>
          </c:spPr>
          <c:invertIfNegative val="0"/>
          <c:dPt>
            <c:idx val="1"/>
            <c:invertIfNegative val="0"/>
            <c:bubble3D val="0"/>
            <c:spPr>
              <a:solidFill>
                <a:srgbClr val="00B050"/>
              </a:solidFill>
              <a:ln>
                <a:noFill/>
              </a:ln>
              <a:effectLst/>
            </c:spPr>
          </c:dPt>
          <c:dPt>
            <c:idx val="4"/>
            <c:invertIfNegative val="0"/>
            <c:bubble3D val="0"/>
            <c:spPr>
              <a:solidFill>
                <a:srgbClr val="00B050"/>
              </a:solidFill>
              <a:ln>
                <a:noFill/>
              </a:ln>
              <a:effectLst/>
            </c:spPr>
          </c:dPt>
          <c:dPt>
            <c:idx val="6"/>
            <c:invertIfNegative val="0"/>
            <c:bubble3D val="0"/>
            <c:spPr>
              <a:solidFill>
                <a:srgbClr val="00B050"/>
              </a:solidFill>
              <a:ln>
                <a:noFill/>
              </a:ln>
              <a:effectLst/>
            </c:spPr>
          </c:dPt>
          <c:dPt>
            <c:idx val="8"/>
            <c:invertIfNegative val="0"/>
            <c:bubble3D val="0"/>
            <c:spPr>
              <a:solidFill>
                <a:srgbClr val="FFC000"/>
              </a:solidFill>
              <a:ln>
                <a:noFill/>
              </a:ln>
              <a:effectLst/>
            </c:spPr>
          </c:dPt>
          <c:dPt>
            <c:idx val="9"/>
            <c:invertIfNegative val="0"/>
            <c:bubble3D val="0"/>
            <c:spPr>
              <a:solidFill>
                <a:srgbClr val="FFC000"/>
              </a:solidFill>
              <a:ln>
                <a:noFill/>
              </a:ln>
              <a:effectLst/>
            </c:spPr>
          </c:dPt>
          <c:dLbls>
            <c:dLbl>
              <c:idx val="3"/>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Sheet1!$B$2:$B$14</c:f>
              <c:strCache>
                <c:ptCount val="13"/>
                <c:pt idx="0">
                  <c:v>Prog 1 Administration </c:v>
                </c:pt>
                <c:pt idx="1">
                  <c:v>Prog 2 IGC</c:v>
                </c:pt>
                <c:pt idx="2">
                  <c:v>Prog 3 EPWP</c:v>
                </c:pt>
                <c:pt idx="3">
                  <c:v>Prog 4 Policy </c:v>
                </c:pt>
                <c:pt idx="4">
                  <c:v>Prog 5 Prestige </c:v>
                </c:pt>
                <c:pt idx="5">
                  <c:v>Prog 6 Finance (PMTE)</c:v>
                </c:pt>
                <c:pt idx="6">
                  <c:v>Prog 7 REIS </c:v>
                </c:pt>
                <c:pt idx="7">
                  <c:v>Prog 8 CPM </c:v>
                </c:pt>
                <c:pt idx="8">
                  <c:v>Prog 9 REMS</c:v>
                </c:pt>
                <c:pt idx="9">
                  <c:v>Prog 10 REIRS</c:v>
                </c:pt>
                <c:pt idx="10">
                  <c:v>Prog 11 FM </c:v>
                </c:pt>
                <c:pt idx="12">
                  <c:v>Overall </c:v>
                </c:pt>
              </c:strCache>
            </c:strRef>
          </c:cat>
          <c:val>
            <c:numRef>
              <c:f>Sheet1!$E$2:$E$14</c:f>
              <c:numCache>
                <c:formatCode>0</c:formatCode>
                <c:ptCount val="13"/>
                <c:pt idx="0">
                  <c:v>50</c:v>
                </c:pt>
                <c:pt idx="1">
                  <c:v>100</c:v>
                </c:pt>
                <c:pt idx="2">
                  <c:v>50</c:v>
                </c:pt>
                <c:pt idx="3">
                  <c:v>0</c:v>
                </c:pt>
                <c:pt idx="4">
                  <c:v>100</c:v>
                </c:pt>
                <c:pt idx="5">
                  <c:v>0</c:v>
                </c:pt>
                <c:pt idx="6">
                  <c:v>100</c:v>
                </c:pt>
                <c:pt idx="7">
                  <c:v>80</c:v>
                </c:pt>
                <c:pt idx="8">
                  <c:v>44.444444444444443</c:v>
                </c:pt>
                <c:pt idx="9">
                  <c:v>33.333333333333329</c:v>
                </c:pt>
                <c:pt idx="10">
                  <c:v>66.666666666666657</c:v>
                </c:pt>
                <c:pt idx="12">
                  <c:v>60</c:v>
                </c:pt>
              </c:numCache>
            </c:numRef>
          </c:val>
          <c:extLst>
            <c:ext xmlns:c16="http://schemas.microsoft.com/office/drawing/2014/chart" uri="{C3380CC4-5D6E-409C-BE32-E72D297353CC}">
              <c16:uniqueId val="{00000000-749D-FD42-BED2-CB9A32424FFB}"/>
            </c:ext>
          </c:extLst>
        </c:ser>
        <c:dLbls>
          <c:showLegendKey val="0"/>
          <c:showVal val="0"/>
          <c:showCatName val="0"/>
          <c:showSerName val="0"/>
          <c:showPercent val="0"/>
          <c:showBubbleSize val="0"/>
        </c:dLbls>
        <c:gapWidth val="219"/>
        <c:overlap val="-27"/>
        <c:axId val="453690144"/>
        <c:axId val="453688184"/>
        <c:extLst>
          <c:ext xmlns:c15="http://schemas.microsoft.com/office/drawing/2012/chart" uri="{02D57815-91ED-43cb-92C2-25804820EDAC}">
            <c15:filteredBarSeries>
              <c15:ser>
                <c:idx val="0"/>
                <c:order val="0"/>
                <c:tx>
                  <c:strRef>
                    <c:extLst>
                      <c:ext uri="{02D57815-91ED-43cb-92C2-25804820EDAC}">
                        <c15:formulaRef>
                          <c15:sqref>Sheet1!$C$1</c15:sqref>
                        </c15:formulaRef>
                      </c:ext>
                    </c:extLst>
                    <c:strCache>
                      <c:ptCount val="1"/>
                      <c:pt idx="0">
                        <c:v>No. Targets </c:v>
                      </c:pt>
                    </c:strCache>
                  </c:strRef>
                </c:tx>
                <c:spPr>
                  <a:solidFill>
                    <a:schemeClr val="accent1"/>
                  </a:solidFill>
                  <a:ln>
                    <a:noFill/>
                  </a:ln>
                  <a:effectLst/>
                </c:spPr>
                <c:invertIfNegative val="0"/>
                <c:cat>
                  <c:strRef>
                    <c:extLst>
                      <c:ext uri="{02D57815-91ED-43cb-92C2-25804820EDAC}">
                        <c15:formulaRef>
                          <c15:sqref>Sheet1!$B$2:$B$14</c15:sqref>
                        </c15:formulaRef>
                      </c:ext>
                    </c:extLst>
                    <c:strCache>
                      <c:ptCount val="13"/>
                      <c:pt idx="0">
                        <c:v>Prog 1 Administration </c:v>
                      </c:pt>
                      <c:pt idx="1">
                        <c:v>Prog 2 IGC</c:v>
                      </c:pt>
                      <c:pt idx="2">
                        <c:v>Prog 3 EPWP</c:v>
                      </c:pt>
                      <c:pt idx="3">
                        <c:v>Prog 4 Policy </c:v>
                      </c:pt>
                      <c:pt idx="4">
                        <c:v>Prog 5 Prestige </c:v>
                      </c:pt>
                      <c:pt idx="5">
                        <c:v>Prog 6 Finance (PMTE)</c:v>
                      </c:pt>
                      <c:pt idx="6">
                        <c:v>Prog 7 REIS </c:v>
                      </c:pt>
                      <c:pt idx="7">
                        <c:v>Prog 8 CPM </c:v>
                      </c:pt>
                      <c:pt idx="8">
                        <c:v>Prog 9 REMS</c:v>
                      </c:pt>
                      <c:pt idx="9">
                        <c:v>Prog 10 REIRS</c:v>
                      </c:pt>
                      <c:pt idx="10">
                        <c:v>Prog 11 FM </c:v>
                      </c:pt>
                      <c:pt idx="12">
                        <c:v>Overall </c:v>
                      </c:pt>
                    </c:strCache>
                  </c:strRef>
                </c:cat>
                <c:val>
                  <c:numRef>
                    <c:extLst>
                      <c:ext uri="{02D57815-91ED-43cb-92C2-25804820EDAC}">
                        <c15:formulaRef>
                          <c15:sqref>Sheet1!$C$2:$C$14</c15:sqref>
                        </c15:formulaRef>
                      </c:ext>
                    </c:extLst>
                    <c:numCache>
                      <c:formatCode>General</c:formatCode>
                      <c:ptCount val="13"/>
                      <c:pt idx="0">
                        <c:v>10</c:v>
                      </c:pt>
                      <c:pt idx="1">
                        <c:v>4</c:v>
                      </c:pt>
                      <c:pt idx="2">
                        <c:v>4</c:v>
                      </c:pt>
                      <c:pt idx="3">
                        <c:v>1</c:v>
                      </c:pt>
                      <c:pt idx="4">
                        <c:v>2</c:v>
                      </c:pt>
                      <c:pt idx="5">
                        <c:v>1</c:v>
                      </c:pt>
                      <c:pt idx="6">
                        <c:v>3</c:v>
                      </c:pt>
                      <c:pt idx="7">
                        <c:v>5</c:v>
                      </c:pt>
                      <c:pt idx="8">
                        <c:v>9</c:v>
                      </c:pt>
                      <c:pt idx="9">
                        <c:v>3</c:v>
                      </c:pt>
                      <c:pt idx="10">
                        <c:v>3</c:v>
                      </c:pt>
                      <c:pt idx="12">
                        <c:v>45</c:v>
                      </c:pt>
                    </c:numCache>
                  </c:numRef>
                </c:val>
                <c:extLst>
                  <c:ext xmlns:c16="http://schemas.microsoft.com/office/drawing/2014/chart" uri="{C3380CC4-5D6E-409C-BE32-E72D297353CC}">
                    <c16:uniqueId val="{00000001-749D-FD42-BED2-CB9A32424FF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Sheet1!$D$1</c15:sqref>
                        </c15:formulaRef>
                      </c:ext>
                    </c:extLst>
                    <c:strCache>
                      <c:ptCount val="1"/>
                      <c:pt idx="0">
                        <c:v>Perfomance </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Sheet1!$B$2:$B$14</c15:sqref>
                        </c15:formulaRef>
                      </c:ext>
                    </c:extLst>
                    <c:strCache>
                      <c:ptCount val="13"/>
                      <c:pt idx="0">
                        <c:v>Prog 1 Administration </c:v>
                      </c:pt>
                      <c:pt idx="1">
                        <c:v>Prog 2 IGC</c:v>
                      </c:pt>
                      <c:pt idx="2">
                        <c:v>Prog 3 EPWP</c:v>
                      </c:pt>
                      <c:pt idx="3">
                        <c:v>Prog 4 Policy </c:v>
                      </c:pt>
                      <c:pt idx="4">
                        <c:v>Prog 5 Prestige </c:v>
                      </c:pt>
                      <c:pt idx="5">
                        <c:v>Prog 6 Finance (PMTE)</c:v>
                      </c:pt>
                      <c:pt idx="6">
                        <c:v>Prog 7 REIS </c:v>
                      </c:pt>
                      <c:pt idx="7">
                        <c:v>Prog 8 CPM </c:v>
                      </c:pt>
                      <c:pt idx="8">
                        <c:v>Prog 9 REMS</c:v>
                      </c:pt>
                      <c:pt idx="9">
                        <c:v>Prog 10 REIRS</c:v>
                      </c:pt>
                      <c:pt idx="10">
                        <c:v>Prog 11 FM </c:v>
                      </c:pt>
                      <c:pt idx="12">
                        <c:v>Overall </c:v>
                      </c:pt>
                    </c:strCache>
                  </c:strRef>
                </c:cat>
                <c:val>
                  <c:numRef>
                    <c:extLst xmlns:c15="http://schemas.microsoft.com/office/drawing/2012/chart">
                      <c:ext xmlns:c15="http://schemas.microsoft.com/office/drawing/2012/chart" uri="{02D57815-91ED-43cb-92C2-25804820EDAC}">
                        <c15:formulaRef>
                          <c15:sqref>Sheet1!$D$2:$D$14</c15:sqref>
                        </c15:formulaRef>
                      </c:ext>
                    </c:extLst>
                    <c:numCache>
                      <c:formatCode>General</c:formatCode>
                      <c:ptCount val="13"/>
                      <c:pt idx="0">
                        <c:v>5</c:v>
                      </c:pt>
                      <c:pt idx="1">
                        <c:v>4</c:v>
                      </c:pt>
                      <c:pt idx="2">
                        <c:v>2</c:v>
                      </c:pt>
                      <c:pt idx="3">
                        <c:v>0</c:v>
                      </c:pt>
                      <c:pt idx="4">
                        <c:v>2</c:v>
                      </c:pt>
                      <c:pt idx="5">
                        <c:v>0</c:v>
                      </c:pt>
                      <c:pt idx="6">
                        <c:v>3</c:v>
                      </c:pt>
                      <c:pt idx="7">
                        <c:v>4</c:v>
                      </c:pt>
                      <c:pt idx="8">
                        <c:v>4</c:v>
                      </c:pt>
                      <c:pt idx="9">
                        <c:v>1</c:v>
                      </c:pt>
                      <c:pt idx="10">
                        <c:v>2</c:v>
                      </c:pt>
                      <c:pt idx="12">
                        <c:v>27</c:v>
                      </c:pt>
                    </c:numCache>
                  </c:numRef>
                </c:val>
                <c:extLst>
                  <c:ext xmlns:c16="http://schemas.microsoft.com/office/drawing/2014/chart" uri="{C3380CC4-5D6E-409C-BE32-E72D297353CC}">
                    <c16:uniqueId val="{00000002-749D-FD42-BED2-CB9A32424FFB}"/>
                  </c:ext>
                </c:extLst>
              </c15:ser>
            </c15:filteredBarSeries>
          </c:ext>
        </c:extLst>
      </c:barChart>
      <c:catAx>
        <c:axId val="45369014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3688184"/>
        <c:crosses val="autoZero"/>
        <c:auto val="1"/>
        <c:lblAlgn val="ctr"/>
        <c:lblOffset val="100"/>
        <c:noMultiLvlLbl val="0"/>
      </c:catAx>
      <c:valAx>
        <c:axId val="4536881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53690144"/>
        <c:crosses val="autoZero"/>
        <c:crossBetween val="between"/>
      </c:valAx>
      <c:spPr>
        <a:noFill/>
        <a:ln>
          <a:noFill/>
        </a:ln>
        <a:effectLst/>
      </c:spPr>
    </c:plotArea>
    <c:plotVisOnly val="1"/>
    <c:dispBlanksAs val="gap"/>
    <c:showDLblsOverMax val="0"/>
  </c:chart>
  <c:spPr>
    <a:noFill/>
    <a:ln>
      <a:solidFill>
        <a:srgbClr val="ED7D31"/>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Agency FB" panose="020B0503020202020204" pitchFamily="34" charset="0"/>
                <a:ea typeface="+mn-ea"/>
                <a:cs typeface="+mn-cs"/>
              </a:defRPr>
            </a:pPr>
            <a:r>
              <a:rPr lang="en-US" dirty="0">
                <a:latin typeface="Agency FB" panose="020B0503020202020204" pitchFamily="34" charset="0"/>
              </a:rPr>
              <a:t>DPWI Opinion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Agency FB" panose="020B0503020202020204" pitchFamily="34" charset="0"/>
              <a:ea typeface="+mn-ea"/>
              <a:cs typeface="+mn-cs"/>
            </a:defRPr>
          </a:pPr>
          <a:endParaRPr lang="en-US"/>
        </a:p>
      </c:txPr>
    </c:title>
    <c:autoTitleDeleted val="0"/>
    <c:plotArea>
      <c:layout>
        <c:manualLayout>
          <c:layoutTarget val="inner"/>
          <c:xMode val="edge"/>
          <c:yMode val="edge"/>
          <c:x val="2.7637166439666516E-2"/>
          <c:y val="0.19486837184831146"/>
          <c:w val="0.92399779229091705"/>
          <c:h val="0.75933412595467054"/>
        </c:manualLayout>
      </c:layout>
      <c:lineChart>
        <c:grouping val="standard"/>
        <c:varyColors val="0"/>
        <c:dLbls>
          <c:dLblPos val="ctr"/>
          <c:showLegendKey val="0"/>
          <c:showVal val="1"/>
          <c:showCatName val="0"/>
          <c:showSerName val="0"/>
          <c:showPercent val="0"/>
          <c:showBubbleSize val="0"/>
        </c:dLbls>
        <c:marker val="1"/>
        <c:smooth val="0"/>
        <c:axId val="453685048"/>
        <c:axId val="453689752"/>
      </c:lineChart>
      <c:catAx>
        <c:axId val="4536850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53689752"/>
        <c:crosses val="autoZero"/>
        <c:auto val="1"/>
        <c:lblAlgn val="ctr"/>
        <c:lblOffset val="100"/>
        <c:noMultiLvlLbl val="0"/>
      </c:catAx>
      <c:valAx>
        <c:axId val="4536897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5368504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7586415905331E-3"/>
          <c:y val="5.0952398624285238E-2"/>
          <c:w val="0.99287241358409462"/>
          <c:h val="0.90658726918881039"/>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Sheet1!$I$9:$I$18</c:f>
              <c:numCache>
                <c:formatCode>General</c:formatCode>
                <c:ptCount val="10"/>
                <c:pt idx="0">
                  <c:v>1</c:v>
                </c:pt>
                <c:pt idx="1">
                  <c:v>2</c:v>
                </c:pt>
                <c:pt idx="2">
                  <c:v>3</c:v>
                </c:pt>
                <c:pt idx="3">
                  <c:v>3</c:v>
                </c:pt>
                <c:pt idx="4">
                  <c:v>3</c:v>
                </c:pt>
                <c:pt idx="5">
                  <c:v>3</c:v>
                </c:pt>
                <c:pt idx="6">
                  <c:v>3</c:v>
                </c:pt>
                <c:pt idx="7">
                  <c:v>3</c:v>
                </c:pt>
                <c:pt idx="8">
                  <c:v>3</c:v>
                </c:pt>
                <c:pt idx="9">
                  <c:v>3</c:v>
                </c:pt>
              </c:numCache>
            </c:numRef>
          </c:val>
          <c:smooth val="0"/>
          <c:extLst>
            <c:ext xmlns:c16="http://schemas.microsoft.com/office/drawing/2014/chart" uri="{C3380CC4-5D6E-409C-BE32-E72D297353CC}">
              <c16:uniqueId val="{00000000-639F-9140-974E-F8BCCB751BCF}"/>
            </c:ext>
          </c:extLst>
        </c:ser>
        <c:dLbls>
          <c:showLegendKey val="0"/>
          <c:showVal val="0"/>
          <c:showCatName val="0"/>
          <c:showSerName val="0"/>
          <c:showPercent val="0"/>
          <c:showBubbleSize val="0"/>
        </c:dLbls>
        <c:marker val="1"/>
        <c:smooth val="0"/>
        <c:axId val="453690536"/>
        <c:axId val="453691320"/>
      </c:lineChart>
      <c:catAx>
        <c:axId val="453690536"/>
        <c:scaling>
          <c:orientation val="minMax"/>
        </c:scaling>
        <c:delete val="1"/>
        <c:axPos val="b"/>
        <c:majorTickMark val="none"/>
        <c:minorTickMark val="none"/>
        <c:tickLblPos val="nextTo"/>
        <c:crossAx val="453691320"/>
        <c:crosses val="autoZero"/>
        <c:auto val="1"/>
        <c:lblAlgn val="ctr"/>
        <c:lblOffset val="100"/>
        <c:noMultiLvlLbl val="0"/>
      </c:catAx>
      <c:valAx>
        <c:axId val="4536913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3690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Agency FB" panose="020B0503020202020204" pitchFamily="34" charset="0"/>
                <a:ea typeface="+mn-ea"/>
                <a:cs typeface="+mn-cs"/>
              </a:defRPr>
            </a:pPr>
            <a:r>
              <a:rPr lang="en-US" sz="1800">
                <a:latin typeface="Agency FB" panose="020B0503020202020204" pitchFamily="34" charset="0"/>
              </a:rPr>
              <a:t>PMTE Opinion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Agency FB" panose="020B0503020202020204" pitchFamily="34" charset="0"/>
              <a:ea typeface="+mn-ea"/>
              <a:cs typeface="+mn-cs"/>
            </a:defRPr>
          </a:pPr>
          <a:endParaRPr lang="en-US"/>
        </a:p>
      </c:txPr>
    </c:title>
    <c:autoTitleDeleted val="0"/>
    <c:plotArea>
      <c:layout>
        <c:manualLayout>
          <c:layoutTarget val="inner"/>
          <c:xMode val="edge"/>
          <c:yMode val="edge"/>
          <c:x val="1.3482368353165863E-2"/>
          <c:y val="0.24616328987627781"/>
          <c:w val="0.92584697405758776"/>
          <c:h val="0.73373150608162629"/>
        </c:manualLayout>
      </c:layout>
      <c:lineChart>
        <c:grouping val="stacked"/>
        <c:varyColors val="0"/>
        <c:ser>
          <c:idx val="0"/>
          <c:order val="0"/>
          <c:tx>
            <c:strRef>
              <c:f>'Audit Progress'!$D$28</c:f>
              <c:strCache>
                <c:ptCount val="1"/>
                <c:pt idx="0">
                  <c:v>Opinion</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'Audit Progress'!$D$29:$D$38</c:f>
              <c:numCache>
                <c:formatCode>General</c:formatCode>
                <c:ptCount val="10"/>
                <c:pt idx="0">
                  <c:v>-4</c:v>
                </c:pt>
                <c:pt idx="1">
                  <c:v>-4</c:v>
                </c:pt>
                <c:pt idx="2">
                  <c:v>-2</c:v>
                </c:pt>
                <c:pt idx="3">
                  <c:v>-2</c:v>
                </c:pt>
                <c:pt idx="4">
                  <c:v>-3</c:v>
                </c:pt>
                <c:pt idx="5">
                  <c:v>-2</c:v>
                </c:pt>
                <c:pt idx="6">
                  <c:v>-2</c:v>
                </c:pt>
                <c:pt idx="7">
                  <c:v>-2</c:v>
                </c:pt>
                <c:pt idx="8">
                  <c:v>-2</c:v>
                </c:pt>
                <c:pt idx="9">
                  <c:v>-4</c:v>
                </c:pt>
              </c:numCache>
            </c:numRef>
          </c:val>
          <c:smooth val="0"/>
          <c:extLst>
            <c:ext xmlns:c16="http://schemas.microsoft.com/office/drawing/2014/chart" uri="{C3380CC4-5D6E-409C-BE32-E72D297353CC}">
              <c16:uniqueId val="{00000000-6E8A-1E41-8C28-11C3A4B19049}"/>
            </c:ext>
          </c:extLst>
        </c:ser>
        <c:dLbls>
          <c:showLegendKey val="0"/>
          <c:showVal val="0"/>
          <c:showCatName val="0"/>
          <c:showSerName val="0"/>
          <c:showPercent val="0"/>
          <c:showBubbleSize val="0"/>
        </c:dLbls>
        <c:marker val="1"/>
        <c:smooth val="0"/>
        <c:axId val="597099312"/>
        <c:axId val="597100488"/>
      </c:lineChart>
      <c:catAx>
        <c:axId val="597099312"/>
        <c:scaling>
          <c:orientation val="minMax"/>
        </c:scaling>
        <c:delete val="1"/>
        <c:axPos val="b"/>
        <c:majorTickMark val="none"/>
        <c:minorTickMark val="none"/>
        <c:tickLblPos val="nextTo"/>
        <c:crossAx val="597100488"/>
        <c:crosses val="autoZero"/>
        <c:auto val="1"/>
        <c:lblAlgn val="ctr"/>
        <c:lblOffset val="100"/>
        <c:noMultiLvlLbl val="0"/>
      </c:catAx>
      <c:valAx>
        <c:axId val="5971004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97099312"/>
        <c:crosses val="autoZero"/>
        <c:crossBetween val="between"/>
      </c:valAx>
      <c:spPr>
        <a:noFill/>
        <a:ln>
          <a:noFill/>
        </a:ln>
        <a:effectLst/>
      </c:spPr>
    </c:plotArea>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900"/>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Chart of Net Assets and Movement in Net Assets</a:t>
            </a:r>
          </a:p>
          <a:p>
            <a:pPr>
              <a:defRPr/>
            </a:pPr>
            <a:r>
              <a:rPr lang="en-US"/>
              <a:t>(in Millions)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Sheet1!$A$6</c:f>
              <c:strCache>
                <c:ptCount val="1"/>
                <c:pt idx="0">
                  <c:v>Net Assets</c:v>
                </c:pt>
              </c:strCache>
            </c:strRef>
          </c:tx>
          <c:spPr>
            <a:solidFill>
              <a:schemeClr val="accent6"/>
            </a:solidFill>
            <a:ln>
              <a:noFill/>
            </a:ln>
            <a:effectLst/>
          </c:spPr>
          <c:invertIfNegative val="0"/>
          <c:dPt>
            <c:idx val="5"/>
            <c:invertIfNegative val="0"/>
            <c:bubble3D val="0"/>
            <c:spPr>
              <a:solidFill>
                <a:schemeClr val="accent6"/>
              </a:solidFill>
              <a:ln>
                <a:noFill/>
              </a:ln>
              <a:effectLst/>
            </c:spPr>
          </c:dPt>
          <c:cat>
            <c:strRef>
              <c:f>Sheet1!$B$5:$K$5</c:f>
              <c:strCache>
                <c:ptCount val="10"/>
                <c:pt idx="0">
                  <c:v>2013 FY</c:v>
                </c:pt>
                <c:pt idx="1">
                  <c:v>2014 FY</c:v>
                </c:pt>
                <c:pt idx="2">
                  <c:v>2015 FY</c:v>
                </c:pt>
                <c:pt idx="3">
                  <c:v>2016 FY</c:v>
                </c:pt>
                <c:pt idx="4">
                  <c:v>2017 FY</c:v>
                </c:pt>
                <c:pt idx="5">
                  <c:v>2018 FY</c:v>
                </c:pt>
                <c:pt idx="6">
                  <c:v>2019 FY</c:v>
                </c:pt>
                <c:pt idx="7">
                  <c:v>2020 FY</c:v>
                </c:pt>
                <c:pt idx="8">
                  <c:v>2021 FY</c:v>
                </c:pt>
                <c:pt idx="9">
                  <c:v>2022 FY</c:v>
                </c:pt>
              </c:strCache>
            </c:strRef>
          </c:cat>
          <c:val>
            <c:numRef>
              <c:f>Sheet1!$B$6:$K$6</c:f>
              <c:numCache>
                <c:formatCode>_(* #,##0_);_(* \(#,##0\);_(* "-"??_);_(@_)</c:formatCode>
                <c:ptCount val="10"/>
                <c:pt idx="0">
                  <c:v>124470.178</c:v>
                </c:pt>
                <c:pt idx="1">
                  <c:v>126572.575</c:v>
                </c:pt>
                <c:pt idx="2">
                  <c:v>127570.117</c:v>
                </c:pt>
                <c:pt idx="3">
                  <c:v>129622.08199999999</c:v>
                </c:pt>
                <c:pt idx="4">
                  <c:v>129064.45</c:v>
                </c:pt>
                <c:pt idx="5">
                  <c:v>128995.16800000001</c:v>
                </c:pt>
                <c:pt idx="6">
                  <c:v>130343.83199999999</c:v>
                </c:pt>
                <c:pt idx="7">
                  <c:v>133041.04699999999</c:v>
                </c:pt>
                <c:pt idx="8">
                  <c:v>132793.97700000001</c:v>
                </c:pt>
                <c:pt idx="9" formatCode="_ * #,##0_ ;_ * \-#,##0_ ;_ * &quot;-&quot;??_ ;_ @_ ">
                  <c:v>130882.148</c:v>
                </c:pt>
              </c:numCache>
            </c:numRef>
          </c:val>
          <c:extLst>
            <c:ext xmlns:c16="http://schemas.microsoft.com/office/drawing/2014/chart" uri="{C3380CC4-5D6E-409C-BE32-E72D297353CC}">
              <c16:uniqueId val="{00000000-4C98-7F4D-BA39-94469E49DCA8}"/>
            </c:ext>
          </c:extLst>
        </c:ser>
        <c:dLbls>
          <c:showLegendKey val="0"/>
          <c:showVal val="0"/>
          <c:showCatName val="0"/>
          <c:showSerName val="0"/>
          <c:showPercent val="0"/>
          <c:showBubbleSize val="0"/>
        </c:dLbls>
        <c:gapWidth val="150"/>
        <c:axId val="675602208"/>
        <c:axId val="675602600"/>
      </c:barChart>
      <c:lineChart>
        <c:grouping val="standard"/>
        <c:varyColors val="0"/>
        <c:ser>
          <c:idx val="1"/>
          <c:order val="1"/>
          <c:tx>
            <c:strRef>
              <c:f>Sheet1!$A$7</c:f>
              <c:strCache>
                <c:ptCount val="1"/>
                <c:pt idx="0">
                  <c:v>Movement</c:v>
                </c:pt>
              </c:strCache>
            </c:strRef>
          </c:tx>
          <c:spPr>
            <a:ln w="25400" cap="rnd">
              <a:noFill/>
              <a:round/>
            </a:ln>
            <a:effectLst/>
          </c:spPr>
          <c:marker>
            <c:symbol val="none"/>
          </c:marker>
          <c:dLbls>
            <c:dLbl>
              <c:idx val="0"/>
              <c:layout>
                <c:manualLayout>
                  <c:x val="-3.1621561729751148E-2"/>
                  <c:y val="0.31127007575725835"/>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8453468134525133E-2"/>
                  <c:y val="0.14100268389004011"/>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3632089737050721E-2"/>
                  <c:y val="-1.330213998962652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7237254221842398E-2"/>
                  <c:y val="0.1017875562355824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1113281994422271E-2"/>
                  <c:y val="-0.1315516705393002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6231148444941229E-2"/>
                  <c:y val="-0.20474842406300564"/>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7368069041112053E-2"/>
                  <c:y val="-5.224577829878408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7906554933317961E-2"/>
                  <c:y val="-4.7887703962655133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2.4324278253654723E-2"/>
                  <c:y val="-0.36447863571576411"/>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6756706079020195E-2"/>
                  <c:y val="-0.4895187516182524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Sheet1!$B$5:$K$5</c:f>
              <c:strCache>
                <c:ptCount val="10"/>
                <c:pt idx="0">
                  <c:v>2013 FY</c:v>
                </c:pt>
                <c:pt idx="1">
                  <c:v>2014 FY</c:v>
                </c:pt>
                <c:pt idx="2">
                  <c:v>2015 FY</c:v>
                </c:pt>
                <c:pt idx="3">
                  <c:v>2016 FY</c:v>
                </c:pt>
                <c:pt idx="4">
                  <c:v>2017 FY</c:v>
                </c:pt>
                <c:pt idx="5">
                  <c:v>2018 FY</c:v>
                </c:pt>
                <c:pt idx="6">
                  <c:v>2019 FY</c:v>
                </c:pt>
                <c:pt idx="7">
                  <c:v>2020 FY</c:v>
                </c:pt>
                <c:pt idx="8">
                  <c:v>2021 FY</c:v>
                </c:pt>
                <c:pt idx="9">
                  <c:v>2022 FY</c:v>
                </c:pt>
              </c:strCache>
            </c:strRef>
          </c:cat>
          <c:val>
            <c:numRef>
              <c:f>Sheet1!$B$7:$K$7</c:f>
              <c:numCache>
                <c:formatCode>_(* #,##0_);_(* \(#,##0\);_(* "-"??_);_(@_)</c:formatCode>
                <c:ptCount val="10"/>
                <c:pt idx="0">
                  <c:v>2102.3969999999999</c:v>
                </c:pt>
                <c:pt idx="1">
                  <c:v>1436.761</c:v>
                </c:pt>
                <c:pt idx="2">
                  <c:v>577.17700000000002</c:v>
                </c:pt>
                <c:pt idx="3">
                  <c:v>2279.9160000000002</c:v>
                </c:pt>
                <c:pt idx="4">
                  <c:v>202.846</c:v>
                </c:pt>
                <c:pt idx="5">
                  <c:v>-401.91899999999998</c:v>
                </c:pt>
                <c:pt idx="6">
                  <c:v>1390.9739999999999</c:v>
                </c:pt>
                <c:pt idx="7">
                  <c:v>2451.518</c:v>
                </c:pt>
                <c:pt idx="8">
                  <c:v>-247.07</c:v>
                </c:pt>
                <c:pt idx="9">
                  <c:v>-1911.829</c:v>
                </c:pt>
              </c:numCache>
            </c:numRef>
          </c:val>
          <c:smooth val="0"/>
          <c:extLst>
            <c:ext xmlns:c16="http://schemas.microsoft.com/office/drawing/2014/chart" uri="{C3380CC4-5D6E-409C-BE32-E72D297353CC}">
              <c16:uniqueId val="{00000001-4C98-7F4D-BA39-94469E49DCA8}"/>
            </c:ext>
          </c:extLst>
        </c:ser>
        <c:dLbls>
          <c:showLegendKey val="0"/>
          <c:showVal val="0"/>
          <c:showCatName val="0"/>
          <c:showSerName val="0"/>
          <c:showPercent val="0"/>
          <c:showBubbleSize val="0"/>
        </c:dLbls>
        <c:marker val="1"/>
        <c:smooth val="0"/>
        <c:axId val="675603384"/>
        <c:axId val="675602992"/>
      </c:lineChart>
      <c:catAx>
        <c:axId val="67560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5602600"/>
        <c:crosses val="autoZero"/>
        <c:auto val="1"/>
        <c:lblAlgn val="ctr"/>
        <c:lblOffset val="100"/>
        <c:noMultiLvlLbl val="0"/>
      </c:catAx>
      <c:valAx>
        <c:axId val="675602600"/>
        <c:scaling>
          <c:orientation val="minMax"/>
          <c:min val="12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5602208"/>
        <c:crosses val="autoZero"/>
        <c:crossBetween val="between"/>
      </c:valAx>
      <c:valAx>
        <c:axId val="675602992"/>
        <c:scaling>
          <c:orientation val="minMax"/>
        </c:scaling>
        <c:delete val="0"/>
        <c:axPos val="r"/>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5603384"/>
        <c:crosses val="max"/>
        <c:crossBetween val="between"/>
      </c:valAx>
      <c:catAx>
        <c:axId val="675603384"/>
        <c:scaling>
          <c:orientation val="minMax"/>
        </c:scaling>
        <c:delete val="1"/>
        <c:axPos val="b"/>
        <c:numFmt formatCode="General" sourceLinked="1"/>
        <c:majorTickMark val="none"/>
        <c:minorTickMark val="none"/>
        <c:tickLblPos val="nextTo"/>
        <c:crossAx val="6756029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6173546488507119E-4"/>
          <c:y val="1.5459524997605105E-3"/>
          <c:w val="0.95542047317162915"/>
          <c:h val="0.89814814814814814"/>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16028906600991624"/>
                  <c:y val="1.7850214215999142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45173811160069"/>
                      <c:h val="0.20108531223123813"/>
                    </c:manualLayout>
                  </c15:layout>
                </c:ext>
              </c:extLst>
            </c:dLbl>
            <c:dLbl>
              <c:idx val="1"/>
              <c:layout>
                <c:manualLayout>
                  <c:x val="5.9825135494426834E-2"/>
                  <c:y val="-1.8637216956650419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2"/>
              <c:layout>
                <c:manualLayout>
                  <c:x val="-2.8231868743679767E-2"/>
                  <c:y val="-2.8575457494706229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536256511992756"/>
                      <c:h val="0.22766379902205691"/>
                    </c:manualLayout>
                  </c15:layout>
                </c:ext>
              </c:extLst>
            </c:dLbl>
            <c:dLbl>
              <c:idx val="3"/>
              <c:layout>
                <c:manualLayout>
                  <c:x val="-4.4404327909147535E-2"/>
                  <c:y val="-2.0315778615187141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2109483467561055"/>
                      <c:h val="0.13804800464872219"/>
                    </c:manualLayout>
                  </c15:layout>
                </c:ext>
              </c:extLst>
            </c:dLbl>
            <c:dLbl>
              <c:idx val="4"/>
              <c:layout>
                <c:manualLayout>
                  <c:x val="-4.2443395595441698E-2"/>
                  <c:y val="0.20474500086370034"/>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4010816829714468"/>
                      <c:h val="0.26487224177052848"/>
                    </c:manualLayout>
                  </c15:layout>
                </c:ext>
              </c:extLst>
            </c:dLbl>
            <c:dLbl>
              <c:idx val="5"/>
              <c:layout>
                <c:manualLayout>
                  <c:x val="-3.4865565667505316E-2"/>
                  <c:y val="4.3649421890460005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4915680994421149"/>
                      <c:h val="0.19848314357734481"/>
                    </c:manualLayout>
                  </c15:layout>
                </c:ext>
              </c:extLst>
            </c:dLbl>
            <c:dLbl>
              <c:idx val="6"/>
              <c:layout>
                <c:manualLayout>
                  <c:x val="-0.14485891164862955"/>
                  <c:y val="1.2280696099509094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'[PMTE  overview of financial results- End March 2022 - aligned to the AFS.xlsx]Revenue'!$A$23:$A$29</c:f>
              <c:strCache>
                <c:ptCount val="7"/>
                <c:pt idx="0">
                  <c:v>Accommodation 
charges – 
leasehold</c:v>
                </c:pt>
                <c:pt idx="1">
                  <c:v>Accommodation 
charges – 
state owned</c:v>
                </c:pt>
                <c:pt idx="2">
                  <c:v>Accomodation charges freehold- private</c:v>
                </c:pt>
                <c:pt idx="3">
                  <c:v>Augmentation</c:v>
                </c:pt>
                <c:pt idx="4">
                  <c:v>Interest, fines, recoveries and other receipts</c:v>
                </c:pt>
                <c:pt idx="5">
                  <c:v>Municipal Services Management Fees</c:v>
                </c:pt>
                <c:pt idx="6">
                  <c:v>Municipal Services recovered</c:v>
                </c:pt>
              </c:strCache>
            </c:strRef>
          </c:cat>
          <c:val>
            <c:numRef>
              <c:f>'[PMTE  overview of financial results- End March 2022 - aligned to the AFS.xlsx]Revenue'!$B$23:$B$29</c:f>
              <c:numCache>
                <c:formatCode>_(* #,##0_);_(* \(#,##0\);_(* "-"_);_(@_)</c:formatCode>
                <c:ptCount val="7"/>
                <c:pt idx="0">
                  <c:v>5371909</c:v>
                </c:pt>
                <c:pt idx="1">
                  <c:v>8057366</c:v>
                </c:pt>
                <c:pt idx="2">
                  <c:v>68026</c:v>
                </c:pt>
                <c:pt idx="3">
                  <c:v>4349655</c:v>
                </c:pt>
                <c:pt idx="4">
                  <c:v>63000</c:v>
                </c:pt>
                <c:pt idx="5">
                  <c:v>252476</c:v>
                </c:pt>
                <c:pt idx="6">
                  <c:v>4479745</c:v>
                </c:pt>
              </c:numCache>
            </c:numRef>
          </c:val>
          <c:extLst>
            <c:ext xmlns:c16="http://schemas.microsoft.com/office/drawing/2014/chart" uri="{C3380CC4-5D6E-409C-BE32-E72D297353CC}">
              <c16:uniqueId val="{00000000-79FA-624C-BB93-7B605183C85C}"/>
            </c:ext>
          </c:extLst>
        </c:ser>
        <c:ser>
          <c:idx val="1"/>
          <c:order val="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'[PMTE  overview of financial results- End March 2022 - aligned to the AFS.xlsx]Revenue'!$A$23:$A$29</c:f>
              <c:strCache>
                <c:ptCount val="7"/>
                <c:pt idx="0">
                  <c:v>Accommodation 
charges – 
leasehold</c:v>
                </c:pt>
                <c:pt idx="1">
                  <c:v>Accommodation 
charges – 
state owned</c:v>
                </c:pt>
                <c:pt idx="2">
                  <c:v>Accomodation charges freehold- private</c:v>
                </c:pt>
                <c:pt idx="3">
                  <c:v>Augmentation</c:v>
                </c:pt>
                <c:pt idx="4">
                  <c:v>Interest, fines, recoveries and other receipts</c:v>
                </c:pt>
                <c:pt idx="5">
                  <c:v>Municipal Services Management Fees</c:v>
                </c:pt>
                <c:pt idx="6">
                  <c:v>Municipal Services recovered</c:v>
                </c:pt>
              </c:strCache>
            </c:strRef>
          </c:cat>
          <c:val>
            <c:numRef>
              <c:f>'[PMTE  overview of financial results- End March 2022 - aligned to the AFS.xlsx]Revenue'!$C$23:$C$29</c:f>
              <c:numCache>
                <c:formatCode>0%</c:formatCode>
                <c:ptCount val="7"/>
                <c:pt idx="0">
                  <c:v>0.23725231897975183</c:v>
                </c:pt>
                <c:pt idx="1">
                  <c:v>0.35585650620079506</c:v>
                </c:pt>
                <c:pt idx="2">
                  <c:v>3.0043930846402269E-3</c:v>
                </c:pt>
                <c:pt idx="3">
                  <c:v>0.19210409847074333</c:v>
                </c:pt>
                <c:pt idx="4">
                  <c:v>2.7824179627250509E-3</c:v>
                </c:pt>
                <c:pt idx="5">
                  <c:v>1.1150694564396348E-2</c:v>
                </c:pt>
                <c:pt idx="6">
                  <c:v>0.19784957073694814</c:v>
                </c:pt>
              </c:numCache>
            </c:numRef>
          </c:val>
          <c:extLst>
            <c:ext xmlns:c16="http://schemas.microsoft.com/office/drawing/2014/chart" uri="{C3380CC4-5D6E-409C-BE32-E72D297353CC}">
              <c16:uniqueId val="{00000001-79FA-624C-BB93-7B605183C85C}"/>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7118699791355332E-2"/>
          <c:y val="0.10470638016625672"/>
          <c:w val="0.84112917118087593"/>
          <c:h val="0.79349020607744525"/>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1.0527621333297484E-2"/>
                  <c:y val="-1.2873035381025726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7024640427690677"/>
                      <c:h val="9.4190226349003023E-2"/>
                    </c:manualLayout>
                  </c15:layout>
                </c:ext>
              </c:extLst>
            </c:dLbl>
            <c:dLbl>
              <c:idx val="1"/>
              <c:layout>
                <c:manualLayout>
                  <c:x val="0.18516033878311494"/>
                  <c:y val="3.1318824083290675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5078988840173783"/>
                      <c:h val="0.10417305363229898"/>
                    </c:manualLayout>
                  </c15:layout>
                </c:ext>
              </c:extLst>
            </c:dLbl>
            <c:dLbl>
              <c:idx val="2"/>
              <c:layout>
                <c:manualLayout>
                  <c:x val="0.16957855359057683"/>
                  <c:y val="6.4864445599618736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3"/>
              <c:layout>
                <c:manualLayout>
                  <c:x val="5.9901496842614733E-2"/>
                  <c:y val="-0.1532555094728850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2959421768734652"/>
                      <c:h val="0.17472126937517754"/>
                    </c:manualLayout>
                  </c15:layout>
                </c:ext>
              </c:extLst>
            </c:dLbl>
            <c:dLbl>
              <c:idx val="4"/>
              <c:layout>
                <c:manualLayout>
                  <c:x val="1.4492755277046134E-2"/>
                  <c:y val="2.1681419706191155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5"/>
              <c:layout>
                <c:manualLayout>
                  <c:x val="-6.3204171669344847E-2"/>
                  <c:y val="3.397287644118136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6"/>
              <c:layout>
                <c:manualLayout>
                  <c:x val="-4.7083914089537833E-2"/>
                  <c:y val="4.6452960995266399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35932586984643"/>
                      <c:h val="0.16542924627860267"/>
                    </c:manualLayout>
                  </c15:layout>
                </c:ext>
              </c:extLst>
            </c:dLbl>
            <c:dLbl>
              <c:idx val="7"/>
              <c:layout>
                <c:manualLayout>
                  <c:x val="-3.1191663388096157E-2"/>
                  <c:y val="0.12998283894939466"/>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8"/>
              <c:layout>
                <c:manualLayout>
                  <c:x val="-2.7892095417531629E-2"/>
                  <c:y val="5.5414831520699794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9"/>
              <c:layout>
                <c:manualLayout>
                  <c:x val="-6.3355878392103465E-2"/>
                  <c:y val="3.6222980294997043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10"/>
              <c:layout>
                <c:manualLayout>
                  <c:x val="-9.7656509821517495E-2"/>
                  <c:y val="7.537498444362823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lumMod val="60000"/>
                        </a:schemeClr>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11"/>
              <c:layout>
                <c:manualLayout>
                  <c:x val="-7.9138175086460649E-2"/>
                  <c:y val="-1.0840855587150998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6">
                          <a:lumMod val="60000"/>
                        </a:schemeClr>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2149297796318485"/>
                      <c:h val="0.13135838238017042"/>
                    </c:manualLayout>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'[PMTE  overview of financial results- End March 2022 - aligned to the AFS.xlsx]Exp per economic classifica (2'!$A$28:$A$39</c:f>
              <c:strCache>
                <c:ptCount val="12"/>
                <c:pt idx="0">
                  <c:v>Cleaning and Gardening</c:v>
                </c:pt>
                <c:pt idx="1">
                  <c:v>Admin Goods and Services</c:v>
                </c:pt>
                <c:pt idx="2">
                  <c:v>Maintenance</c:v>
                </c:pt>
                <c:pt idx="3">
                  <c:v>Municipal Services recovered</c:v>
                </c:pt>
                <c:pt idx="4">
                  <c:v>Leasing (Private owned)</c:v>
                </c:pt>
                <c:pt idx="5">
                  <c:v>Property Rates</c:v>
                </c:pt>
                <c:pt idx="6">
                  <c:v>Compensation of Employees</c:v>
                </c:pt>
                <c:pt idx="7">
                  <c:v>Municipal Services non-recoverable</c:v>
                </c:pt>
                <c:pt idx="8">
                  <c:v>Covid 19- Requirements</c:v>
                </c:pt>
                <c:pt idx="9">
                  <c:v>Capital recoverable</c:v>
                </c:pt>
                <c:pt idx="10">
                  <c:v>Capital non-recoverable</c:v>
                </c:pt>
                <c:pt idx="11">
                  <c:v>Machinery &amp; Equipment</c:v>
                </c:pt>
              </c:strCache>
            </c:strRef>
          </c:cat>
          <c:val>
            <c:numRef>
              <c:f>'[PMTE  overview of financial results- End March 2022 - aligned to the AFS.xlsx]Exp per economic classifica (2'!$B$28:$B$39</c:f>
              <c:numCache>
                <c:formatCode>0%</c:formatCode>
                <c:ptCount val="12"/>
                <c:pt idx="0">
                  <c:v>1.69261109477238E-2</c:v>
                </c:pt>
                <c:pt idx="1">
                  <c:v>1.8754247879963132E-2</c:v>
                </c:pt>
                <c:pt idx="2">
                  <c:v>0.12031661089832484</c:v>
                </c:pt>
                <c:pt idx="3">
                  <c:v>0.19784957073694814</c:v>
                </c:pt>
                <c:pt idx="4">
                  <c:v>0.24406531227098879</c:v>
                </c:pt>
                <c:pt idx="5">
                  <c:v>8.4738318227968984E-2</c:v>
                </c:pt>
                <c:pt idx="6">
                  <c:v>8.9688063122198888E-2</c:v>
                </c:pt>
                <c:pt idx="7">
                  <c:v>2.4911606335380206E-2</c:v>
                </c:pt>
                <c:pt idx="8">
                  <c:v>1.380388467063039E-3</c:v>
                </c:pt>
                <c:pt idx="9">
                  <c:v>9.9892735579268727E-2</c:v>
                </c:pt>
                <c:pt idx="10">
                  <c:v>9.8733483092195595E-2</c:v>
                </c:pt>
                <c:pt idx="11">
                  <c:v>2.7435524419758754E-3</c:v>
                </c:pt>
              </c:numCache>
            </c:numRef>
          </c:val>
          <c:extLst>
            <c:ext xmlns:c16="http://schemas.microsoft.com/office/drawing/2014/chart" uri="{C3380CC4-5D6E-409C-BE32-E72D297353CC}">
              <c16:uniqueId val="{00000000-1DCF-A84E-98C2-2FD02220CB9B}"/>
            </c:ext>
          </c:extLst>
        </c:ser>
        <c:dLbls>
          <c:dLblPos val="outEnd"/>
          <c:showLegendKey val="0"/>
          <c:showVal val="0"/>
          <c:showCatName val="1"/>
          <c:showSerName val="0"/>
          <c:showPercent val="0"/>
          <c:showBubbleSize val="0"/>
          <c:showLeaderLines val="1"/>
        </c:dLbls>
      </c:pie3D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22"/>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225530992930809E-2"/>
          <c:y val="0"/>
          <c:w val="0.9670000012992126"/>
          <c:h val="0.92376237326586008"/>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16054500587714993"/>
                  <c:y val="-6.517559203917187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1"/>
              <c:layout>
                <c:manualLayout>
                  <c:x val="0.17830539289000891"/>
                  <c:y val="4.8170667453476361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6643939532024249"/>
                      <c:h val="0.18390341910964053"/>
                    </c:manualLayout>
                  </c15:layout>
                </c:ext>
              </c:extLst>
            </c:dLbl>
            <c:dLbl>
              <c:idx val="2"/>
              <c:layout>
                <c:manualLayout>
                  <c:x val="-0.32325680393125705"/>
                  <c:y val="-0.14274993501794911"/>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2449025567555079"/>
                      <c:h val="0.25924958025107653"/>
                    </c:manualLayout>
                  </c15:layout>
                </c:ext>
              </c:extLst>
            </c:dLbl>
            <c:dLbl>
              <c:idx val="3"/>
              <c:layout>
                <c:manualLayout>
                  <c:x val="-0.16337745004332777"/>
                  <c:y val="4.0148369828658138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5905908495321219"/>
                      <c:h val="0.23592629279155866"/>
                    </c:manualLayout>
                  </c15:layout>
                </c:ext>
              </c:extLst>
            </c:dLbl>
            <c:dLbl>
              <c:idx val="4"/>
              <c:layout>
                <c:manualLayout>
                  <c:x val="0.1308128945504351"/>
                  <c:y val="-1.1793715357541782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8742599689096032"/>
                      <c:h val="0.30252797740732157"/>
                    </c:manualLayout>
                  </c15:layout>
                </c:ext>
              </c:extLst>
            </c:dLbl>
            <c:dLbl>
              <c:idx val="5"/>
              <c:layout>
                <c:manualLayout>
                  <c:x val="9.8797714075556334E-2"/>
                  <c:y val="-7.1170625302956855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3661161363613714"/>
                      <c:h val="0.27149887247360321"/>
                    </c:manualLayout>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'[PMTE  overview of financial results- End March 2022 - aligned to the AFS.xlsx]Exp per programme'!$A$15:$A$20</c:f>
              <c:strCache>
                <c:ptCount val="6"/>
                <c:pt idx="0">
                  <c:v>Administration</c:v>
                </c:pt>
                <c:pt idx="1">
                  <c:v>Real Estate Investment Services</c:v>
                </c:pt>
                <c:pt idx="2">
                  <c:v>Construction Project Management</c:v>
                </c:pt>
                <c:pt idx="3">
                  <c:v>Real Estate Management Services</c:v>
                </c:pt>
                <c:pt idx="4">
                  <c:v>Real Estate Information &amp; Registry Services</c:v>
                </c:pt>
                <c:pt idx="5">
                  <c:v>Facilities Management Services</c:v>
                </c:pt>
              </c:strCache>
            </c:strRef>
          </c:cat>
          <c:val>
            <c:numRef>
              <c:f>'[PMTE  overview of financial results- End March 2022 - aligned to the AFS.xlsx]Exp per programme'!$B$15:$B$20</c:f>
              <c:numCache>
                <c:formatCode>#,##0</c:formatCode>
                <c:ptCount val="6"/>
                <c:pt idx="0">
                  <c:v>895670</c:v>
                </c:pt>
                <c:pt idx="1">
                  <c:v>199845</c:v>
                </c:pt>
                <c:pt idx="2">
                  <c:v>5851154</c:v>
                </c:pt>
                <c:pt idx="3">
                  <c:v>12634428</c:v>
                </c:pt>
                <c:pt idx="4">
                  <c:v>59499</c:v>
                </c:pt>
                <c:pt idx="5">
                  <c:v>3001581</c:v>
                </c:pt>
              </c:numCache>
            </c:numRef>
          </c:val>
          <c:extLst>
            <c:ext xmlns:c16="http://schemas.microsoft.com/office/drawing/2014/chart" uri="{C3380CC4-5D6E-409C-BE32-E72D297353CC}">
              <c16:uniqueId val="{00000000-1F17-D340-A3FE-7CD0D29E89C2}"/>
            </c:ext>
          </c:extLst>
        </c:ser>
        <c:ser>
          <c:idx val="1"/>
          <c:order val="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'[PMTE  overview of financial results- End March 2022 - aligned to the AFS.xlsx]Exp per programme'!$A$15:$A$20</c:f>
              <c:strCache>
                <c:ptCount val="6"/>
                <c:pt idx="0">
                  <c:v>Administration</c:v>
                </c:pt>
                <c:pt idx="1">
                  <c:v>Real Estate Investment Services</c:v>
                </c:pt>
                <c:pt idx="2">
                  <c:v>Construction Project Management</c:v>
                </c:pt>
                <c:pt idx="3">
                  <c:v>Real Estate Management Services</c:v>
                </c:pt>
                <c:pt idx="4">
                  <c:v>Real Estate Information &amp; Registry Services</c:v>
                </c:pt>
                <c:pt idx="5">
                  <c:v>Facilities Management Services</c:v>
                </c:pt>
              </c:strCache>
            </c:strRef>
          </c:cat>
          <c:val>
            <c:numRef>
              <c:f>'[PMTE  overview of financial results- End March 2022 - aligned to the AFS.xlsx]Exp per programme'!$C$15:$C$20</c:f>
              <c:numCache>
                <c:formatCode>0%</c:formatCode>
                <c:ptCount val="6"/>
                <c:pt idx="0">
                  <c:v>3.9557592010697556E-2</c:v>
                </c:pt>
                <c:pt idx="1">
                  <c:v>8.8262272660442499E-3</c:v>
                </c:pt>
                <c:pt idx="2">
                  <c:v>0.25841834908365924</c:v>
                </c:pt>
                <c:pt idx="3">
                  <c:v>0.5580041177135926</c:v>
                </c:pt>
                <c:pt idx="4">
                  <c:v>2.6277950216536156E-3</c:v>
                </c:pt>
                <c:pt idx="5">
                  <c:v>0.13256591890435271</c:v>
                </c:pt>
              </c:numCache>
            </c:numRef>
          </c:val>
          <c:extLst>
            <c:ext xmlns:c16="http://schemas.microsoft.com/office/drawing/2014/chart" uri="{C3380CC4-5D6E-409C-BE32-E72D297353CC}">
              <c16:uniqueId val="{00000001-1F17-D340-A3FE-7CD0D29E89C2}"/>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1F54F3-2E1F-4985-B489-F41D59ADD90A}" type="doc">
      <dgm:prSet loTypeId="urn:microsoft.com/office/officeart/2008/layout/VerticalCurvedList" loCatId="list" qsTypeId="urn:microsoft.com/office/officeart/2005/8/quickstyle/simple5" qsCatId="simple" csTypeId="urn:microsoft.com/office/officeart/2005/8/colors/accent0_1" csCatId="mainScheme" phldr="1"/>
      <dgm:spPr/>
      <dgm:t>
        <a:bodyPr/>
        <a:lstStyle/>
        <a:p>
          <a:endParaRPr lang="en-ZA"/>
        </a:p>
      </dgm:t>
    </dgm:pt>
    <dgm:pt modelId="{121ABE53-A916-48D1-9C4B-31986C26ADF4}">
      <dgm:prSet phldrT="[Text]" custT="1"/>
      <dgm:spPr/>
      <dgm:t>
        <a:bodyPr/>
        <a:lstStyle/>
        <a:p>
          <a:r>
            <a:rPr lang="en-US" sz="2400" dirty="0">
              <a:latin typeface="Agency FB" panose="020B0503020202020204" pitchFamily="34" charset="0"/>
            </a:rPr>
            <a:t>Overview and Performance Information  </a:t>
          </a:r>
          <a:endParaRPr lang="en-ZA" sz="2400" dirty="0">
            <a:latin typeface="Agency FB" panose="020B0503020202020204" pitchFamily="34" charset="0"/>
          </a:endParaRPr>
        </a:p>
      </dgm:t>
    </dgm:pt>
    <dgm:pt modelId="{55E0533A-BA82-4AEA-A1D7-28E66F98F723}" type="parTrans" cxnId="{0E39FF35-210F-4F4C-9835-ED2EFD401988}">
      <dgm:prSet/>
      <dgm:spPr/>
      <dgm:t>
        <a:bodyPr/>
        <a:lstStyle/>
        <a:p>
          <a:endParaRPr lang="en-ZA" sz="2400">
            <a:latin typeface="Agency FB" panose="020B0503020202020204" pitchFamily="34" charset="0"/>
          </a:endParaRPr>
        </a:p>
      </dgm:t>
    </dgm:pt>
    <dgm:pt modelId="{B0DC4F16-A932-4821-8AD6-915883DDD41B}" type="sibTrans" cxnId="{0E39FF35-210F-4F4C-9835-ED2EFD401988}">
      <dgm:prSet/>
      <dgm:spPr/>
      <dgm:t>
        <a:bodyPr/>
        <a:lstStyle/>
        <a:p>
          <a:endParaRPr lang="en-ZA" sz="2400">
            <a:latin typeface="Agency FB" panose="020B0503020202020204" pitchFamily="34" charset="0"/>
          </a:endParaRPr>
        </a:p>
      </dgm:t>
    </dgm:pt>
    <dgm:pt modelId="{BB9788DC-C89B-4C8D-904D-83748DDF68CC}">
      <dgm:prSet phldrT="[Text]" custT="1"/>
      <dgm:spPr/>
      <dgm:t>
        <a:bodyPr/>
        <a:lstStyle/>
        <a:p>
          <a:r>
            <a:rPr lang="en-ZA" sz="2400" dirty="0">
              <a:latin typeface="Agency FB" panose="020B0503020202020204" pitchFamily="34" charset="0"/>
            </a:rPr>
            <a:t>DPWI – Main Vote Financial Performance </a:t>
          </a:r>
        </a:p>
      </dgm:t>
    </dgm:pt>
    <dgm:pt modelId="{26F90136-F72B-40FF-8930-326A5CF319F2}" type="parTrans" cxnId="{8749EBE7-27C8-445B-B99E-09F31DC0C04C}">
      <dgm:prSet/>
      <dgm:spPr/>
      <dgm:t>
        <a:bodyPr/>
        <a:lstStyle/>
        <a:p>
          <a:endParaRPr lang="en-ZA" sz="2400">
            <a:latin typeface="Agency FB" panose="020B0503020202020204" pitchFamily="34" charset="0"/>
          </a:endParaRPr>
        </a:p>
      </dgm:t>
    </dgm:pt>
    <dgm:pt modelId="{80A4F795-91D3-47E1-BA99-BC5FAB770D9E}" type="sibTrans" cxnId="{8749EBE7-27C8-445B-B99E-09F31DC0C04C}">
      <dgm:prSet/>
      <dgm:spPr/>
      <dgm:t>
        <a:bodyPr/>
        <a:lstStyle/>
        <a:p>
          <a:endParaRPr lang="en-ZA" sz="2400">
            <a:latin typeface="Agency FB" panose="020B0503020202020204" pitchFamily="34" charset="0"/>
          </a:endParaRPr>
        </a:p>
      </dgm:t>
    </dgm:pt>
    <dgm:pt modelId="{0F153917-F76A-4957-80B8-B30C2EDBB598}">
      <dgm:prSet phldrT="[Text]" custT="1"/>
      <dgm:spPr/>
      <dgm:t>
        <a:bodyPr/>
        <a:lstStyle/>
        <a:p>
          <a:r>
            <a:rPr lang="en-US" sz="2400" dirty="0">
              <a:latin typeface="Agency FB" panose="020B0503020202020204" pitchFamily="34" charset="0"/>
            </a:rPr>
            <a:t>Recommendations </a:t>
          </a:r>
          <a:endParaRPr lang="en-ZA" sz="2400" dirty="0">
            <a:latin typeface="Agency FB" panose="020B0503020202020204" pitchFamily="34" charset="0"/>
          </a:endParaRPr>
        </a:p>
      </dgm:t>
    </dgm:pt>
    <dgm:pt modelId="{95C590BA-2439-4221-8547-F0AE58DF15ED}" type="parTrans" cxnId="{DCF21BFD-D324-4E20-A00B-ECA1AEC5DA2C}">
      <dgm:prSet/>
      <dgm:spPr/>
      <dgm:t>
        <a:bodyPr/>
        <a:lstStyle/>
        <a:p>
          <a:endParaRPr lang="en-ZA" sz="2400">
            <a:latin typeface="Agency FB" panose="020B0503020202020204" pitchFamily="34" charset="0"/>
          </a:endParaRPr>
        </a:p>
      </dgm:t>
    </dgm:pt>
    <dgm:pt modelId="{74E13881-8A60-48FD-884F-5B10825C6C50}" type="sibTrans" cxnId="{DCF21BFD-D324-4E20-A00B-ECA1AEC5DA2C}">
      <dgm:prSet/>
      <dgm:spPr/>
      <dgm:t>
        <a:bodyPr/>
        <a:lstStyle/>
        <a:p>
          <a:endParaRPr lang="en-ZA" sz="2400">
            <a:latin typeface="Agency FB" panose="020B0503020202020204" pitchFamily="34" charset="0"/>
          </a:endParaRPr>
        </a:p>
      </dgm:t>
    </dgm:pt>
    <dgm:pt modelId="{C13FDBFD-F3D0-46F8-BA6E-68BDB8A5483C}">
      <dgm:prSet phldrT="[Text]" custT="1"/>
      <dgm:spPr/>
      <dgm:t>
        <a:bodyPr/>
        <a:lstStyle/>
        <a:p>
          <a:r>
            <a:rPr lang="en-US" sz="2400" dirty="0">
              <a:latin typeface="Agency FB" panose="020B0503020202020204" pitchFamily="34" charset="0"/>
            </a:rPr>
            <a:t>PMTE Financial Performance </a:t>
          </a:r>
          <a:endParaRPr lang="en-ZA" sz="2400" dirty="0">
            <a:latin typeface="Agency FB" panose="020B0503020202020204" pitchFamily="34" charset="0"/>
          </a:endParaRPr>
        </a:p>
      </dgm:t>
    </dgm:pt>
    <dgm:pt modelId="{253B14B0-5691-4C24-84EC-4BD0A11D5EA8}" type="parTrans" cxnId="{31ED6044-25BE-4147-B49D-9123615F447A}">
      <dgm:prSet/>
      <dgm:spPr/>
      <dgm:t>
        <a:bodyPr/>
        <a:lstStyle/>
        <a:p>
          <a:endParaRPr lang="en-ZA"/>
        </a:p>
      </dgm:t>
    </dgm:pt>
    <dgm:pt modelId="{CC9C1047-7A4E-4A0E-BD9B-E21E3E3A1CCB}" type="sibTrans" cxnId="{31ED6044-25BE-4147-B49D-9123615F447A}">
      <dgm:prSet/>
      <dgm:spPr/>
      <dgm:t>
        <a:bodyPr/>
        <a:lstStyle/>
        <a:p>
          <a:endParaRPr lang="en-ZA"/>
        </a:p>
      </dgm:t>
    </dgm:pt>
    <dgm:pt modelId="{49996EF3-D394-434C-85EF-51BBF4AE1D61}" type="pres">
      <dgm:prSet presAssocID="{691F54F3-2E1F-4985-B489-F41D59ADD90A}" presName="Name0" presStyleCnt="0">
        <dgm:presLayoutVars>
          <dgm:chMax val="7"/>
          <dgm:chPref val="7"/>
          <dgm:dir/>
        </dgm:presLayoutVars>
      </dgm:prSet>
      <dgm:spPr/>
    </dgm:pt>
    <dgm:pt modelId="{9BAFACF4-D55D-4A88-981B-AA43B4A17E6E}" type="pres">
      <dgm:prSet presAssocID="{691F54F3-2E1F-4985-B489-F41D59ADD90A}" presName="Name1" presStyleCnt="0"/>
      <dgm:spPr/>
    </dgm:pt>
    <dgm:pt modelId="{B6363317-3568-4F87-9134-B87651BCDCB5}" type="pres">
      <dgm:prSet presAssocID="{691F54F3-2E1F-4985-B489-F41D59ADD90A}" presName="cycle" presStyleCnt="0"/>
      <dgm:spPr/>
    </dgm:pt>
    <dgm:pt modelId="{5064AF35-660F-406C-8FF7-2CDCB72E2924}" type="pres">
      <dgm:prSet presAssocID="{691F54F3-2E1F-4985-B489-F41D59ADD90A}" presName="srcNode" presStyleLbl="node1" presStyleIdx="0" presStyleCnt="4"/>
      <dgm:spPr/>
    </dgm:pt>
    <dgm:pt modelId="{CAA4E12B-5C52-45BB-892C-CB911DAD497C}" type="pres">
      <dgm:prSet presAssocID="{691F54F3-2E1F-4985-B489-F41D59ADD90A}" presName="conn" presStyleLbl="parChTrans1D2" presStyleIdx="0" presStyleCnt="1"/>
      <dgm:spPr/>
    </dgm:pt>
    <dgm:pt modelId="{A428334C-57B7-45E6-9957-0F2721ECDCF8}" type="pres">
      <dgm:prSet presAssocID="{691F54F3-2E1F-4985-B489-F41D59ADD90A}" presName="extraNode" presStyleLbl="node1" presStyleIdx="0" presStyleCnt="4"/>
      <dgm:spPr/>
    </dgm:pt>
    <dgm:pt modelId="{95BE47D0-C7A2-4A29-B36A-5527AC16D99F}" type="pres">
      <dgm:prSet presAssocID="{691F54F3-2E1F-4985-B489-F41D59ADD90A}" presName="dstNode" presStyleLbl="node1" presStyleIdx="0" presStyleCnt="4"/>
      <dgm:spPr/>
    </dgm:pt>
    <dgm:pt modelId="{E97B7C5C-1FD9-42A6-8328-762A28B22AE8}" type="pres">
      <dgm:prSet presAssocID="{121ABE53-A916-48D1-9C4B-31986C26ADF4}" presName="text_1" presStyleLbl="node1" presStyleIdx="0" presStyleCnt="4" custLinFactNeighborX="-176" custLinFactNeighborY="-3737">
        <dgm:presLayoutVars>
          <dgm:bulletEnabled val="1"/>
        </dgm:presLayoutVars>
      </dgm:prSet>
      <dgm:spPr/>
    </dgm:pt>
    <dgm:pt modelId="{7EBE665C-D168-4620-94A6-EF7DA1F8F0AF}" type="pres">
      <dgm:prSet presAssocID="{121ABE53-A916-48D1-9C4B-31986C26ADF4}" presName="accent_1" presStyleCnt="0"/>
      <dgm:spPr/>
    </dgm:pt>
    <dgm:pt modelId="{6B6BA5A0-6D51-426E-8308-51B004974CB1}" type="pres">
      <dgm:prSet presAssocID="{121ABE53-A916-48D1-9C4B-31986C26ADF4}" presName="accentRepeatNode" presStyleLbl="solidFgAcc1" presStyleIdx="0" presStyleCnt="4"/>
      <dgm:spPr/>
    </dgm:pt>
    <dgm:pt modelId="{C5B2C917-492E-4A86-80C3-175C006E59B3}" type="pres">
      <dgm:prSet presAssocID="{BB9788DC-C89B-4C8D-904D-83748DDF68CC}" presName="text_2" presStyleLbl="node1" presStyleIdx="1" presStyleCnt="4">
        <dgm:presLayoutVars>
          <dgm:bulletEnabled val="1"/>
        </dgm:presLayoutVars>
      </dgm:prSet>
      <dgm:spPr/>
    </dgm:pt>
    <dgm:pt modelId="{E8803E83-6CFF-43BC-86F4-5AC0CAD38FEA}" type="pres">
      <dgm:prSet presAssocID="{BB9788DC-C89B-4C8D-904D-83748DDF68CC}" presName="accent_2" presStyleCnt="0"/>
      <dgm:spPr/>
    </dgm:pt>
    <dgm:pt modelId="{96820A30-7B6E-44D1-A6A9-03BBAA0D8904}" type="pres">
      <dgm:prSet presAssocID="{BB9788DC-C89B-4C8D-904D-83748DDF68CC}" presName="accentRepeatNode" presStyleLbl="solidFgAcc1" presStyleIdx="1" presStyleCnt="4"/>
      <dgm:spPr/>
    </dgm:pt>
    <dgm:pt modelId="{F8701660-C3AF-451E-9082-292100D7B7C7}" type="pres">
      <dgm:prSet presAssocID="{C13FDBFD-F3D0-46F8-BA6E-68BDB8A5483C}" presName="text_3" presStyleLbl="node1" presStyleIdx="2" presStyleCnt="4">
        <dgm:presLayoutVars>
          <dgm:bulletEnabled val="1"/>
        </dgm:presLayoutVars>
      </dgm:prSet>
      <dgm:spPr/>
    </dgm:pt>
    <dgm:pt modelId="{AE238B57-1321-4E6A-BAE4-9FE318CA7126}" type="pres">
      <dgm:prSet presAssocID="{C13FDBFD-F3D0-46F8-BA6E-68BDB8A5483C}" presName="accent_3" presStyleCnt="0"/>
      <dgm:spPr/>
    </dgm:pt>
    <dgm:pt modelId="{75829507-E172-4A82-88A0-B4D7FF730C6A}" type="pres">
      <dgm:prSet presAssocID="{C13FDBFD-F3D0-46F8-BA6E-68BDB8A5483C}" presName="accentRepeatNode" presStyleLbl="solidFgAcc1" presStyleIdx="2" presStyleCnt="4"/>
      <dgm:spPr/>
    </dgm:pt>
    <dgm:pt modelId="{458EEF48-22A7-4FE3-B4BE-5C34B34D3DF5}" type="pres">
      <dgm:prSet presAssocID="{0F153917-F76A-4957-80B8-B30C2EDBB598}" presName="text_4" presStyleLbl="node1" presStyleIdx="3" presStyleCnt="4" custLinFactNeighborX="36" custLinFactNeighborY="-7381">
        <dgm:presLayoutVars>
          <dgm:bulletEnabled val="1"/>
        </dgm:presLayoutVars>
      </dgm:prSet>
      <dgm:spPr/>
    </dgm:pt>
    <dgm:pt modelId="{2860C7BE-CA20-4AF9-BA18-CE0210DD862C}" type="pres">
      <dgm:prSet presAssocID="{0F153917-F76A-4957-80B8-B30C2EDBB598}" presName="accent_4" presStyleCnt="0"/>
      <dgm:spPr/>
    </dgm:pt>
    <dgm:pt modelId="{9C9E4F07-A5E9-483D-B73B-1B33CFBB7B20}" type="pres">
      <dgm:prSet presAssocID="{0F153917-F76A-4957-80B8-B30C2EDBB598}" presName="accentRepeatNode" presStyleLbl="solidFgAcc1" presStyleIdx="3" presStyleCnt="4"/>
      <dgm:spPr/>
    </dgm:pt>
  </dgm:ptLst>
  <dgm:cxnLst>
    <dgm:cxn modelId="{ED41BA24-89F3-43DD-A603-D57A76BF738C}" type="presOf" srcId="{0F153917-F76A-4957-80B8-B30C2EDBB598}" destId="{458EEF48-22A7-4FE3-B4BE-5C34B34D3DF5}" srcOrd="0" destOrd="0" presId="urn:microsoft.com/office/officeart/2008/layout/VerticalCurvedList"/>
    <dgm:cxn modelId="{0E39FF35-210F-4F4C-9835-ED2EFD401988}" srcId="{691F54F3-2E1F-4985-B489-F41D59ADD90A}" destId="{121ABE53-A916-48D1-9C4B-31986C26ADF4}" srcOrd="0" destOrd="0" parTransId="{55E0533A-BA82-4AEA-A1D7-28E66F98F723}" sibTransId="{B0DC4F16-A932-4821-8AD6-915883DDD41B}"/>
    <dgm:cxn modelId="{31ED6044-25BE-4147-B49D-9123615F447A}" srcId="{691F54F3-2E1F-4985-B489-F41D59ADD90A}" destId="{C13FDBFD-F3D0-46F8-BA6E-68BDB8A5483C}" srcOrd="2" destOrd="0" parTransId="{253B14B0-5691-4C24-84EC-4BD0A11D5EA8}" sibTransId="{CC9C1047-7A4E-4A0E-BD9B-E21E3E3A1CCB}"/>
    <dgm:cxn modelId="{F6E42955-EFDB-4AAF-B974-E25614A1DF7D}" type="presOf" srcId="{B0DC4F16-A932-4821-8AD6-915883DDD41B}" destId="{CAA4E12B-5C52-45BB-892C-CB911DAD497C}" srcOrd="0" destOrd="0" presId="urn:microsoft.com/office/officeart/2008/layout/VerticalCurvedList"/>
    <dgm:cxn modelId="{B3E10F99-B380-42EC-831C-76E251C24479}" type="presOf" srcId="{BB9788DC-C89B-4C8D-904D-83748DDF68CC}" destId="{C5B2C917-492E-4A86-80C3-175C006E59B3}" srcOrd="0" destOrd="0" presId="urn:microsoft.com/office/officeart/2008/layout/VerticalCurvedList"/>
    <dgm:cxn modelId="{97DE589D-44F9-4FC6-A9C7-3D10BFB757EB}" type="presOf" srcId="{691F54F3-2E1F-4985-B489-F41D59ADD90A}" destId="{49996EF3-D394-434C-85EF-51BBF4AE1D61}" srcOrd="0" destOrd="0" presId="urn:microsoft.com/office/officeart/2008/layout/VerticalCurvedList"/>
    <dgm:cxn modelId="{A57535CB-D42E-48F3-B1C3-612F0B7087A9}" type="presOf" srcId="{121ABE53-A916-48D1-9C4B-31986C26ADF4}" destId="{E97B7C5C-1FD9-42A6-8328-762A28B22AE8}" srcOrd="0" destOrd="0" presId="urn:microsoft.com/office/officeart/2008/layout/VerticalCurvedList"/>
    <dgm:cxn modelId="{A910A2DA-121E-4ECA-852F-28AC1AB36613}" type="presOf" srcId="{C13FDBFD-F3D0-46F8-BA6E-68BDB8A5483C}" destId="{F8701660-C3AF-451E-9082-292100D7B7C7}" srcOrd="0" destOrd="0" presId="urn:microsoft.com/office/officeart/2008/layout/VerticalCurvedList"/>
    <dgm:cxn modelId="{8749EBE7-27C8-445B-B99E-09F31DC0C04C}" srcId="{691F54F3-2E1F-4985-B489-F41D59ADD90A}" destId="{BB9788DC-C89B-4C8D-904D-83748DDF68CC}" srcOrd="1" destOrd="0" parTransId="{26F90136-F72B-40FF-8930-326A5CF319F2}" sibTransId="{80A4F795-91D3-47E1-BA99-BC5FAB770D9E}"/>
    <dgm:cxn modelId="{DCF21BFD-D324-4E20-A00B-ECA1AEC5DA2C}" srcId="{691F54F3-2E1F-4985-B489-F41D59ADD90A}" destId="{0F153917-F76A-4957-80B8-B30C2EDBB598}" srcOrd="3" destOrd="0" parTransId="{95C590BA-2439-4221-8547-F0AE58DF15ED}" sibTransId="{74E13881-8A60-48FD-884F-5B10825C6C50}"/>
    <dgm:cxn modelId="{4D3643CA-146E-4FC8-8133-D09A403A04CF}" type="presParOf" srcId="{49996EF3-D394-434C-85EF-51BBF4AE1D61}" destId="{9BAFACF4-D55D-4A88-981B-AA43B4A17E6E}" srcOrd="0" destOrd="0" presId="urn:microsoft.com/office/officeart/2008/layout/VerticalCurvedList"/>
    <dgm:cxn modelId="{991F67AB-50B4-4E24-8F39-BD57612016CD}" type="presParOf" srcId="{9BAFACF4-D55D-4A88-981B-AA43B4A17E6E}" destId="{B6363317-3568-4F87-9134-B87651BCDCB5}" srcOrd="0" destOrd="0" presId="urn:microsoft.com/office/officeart/2008/layout/VerticalCurvedList"/>
    <dgm:cxn modelId="{E3F96B09-8CDA-4D86-AEF4-0D5FC0F7C3B7}" type="presParOf" srcId="{B6363317-3568-4F87-9134-B87651BCDCB5}" destId="{5064AF35-660F-406C-8FF7-2CDCB72E2924}" srcOrd="0" destOrd="0" presId="urn:microsoft.com/office/officeart/2008/layout/VerticalCurvedList"/>
    <dgm:cxn modelId="{A7DBA7BC-F7E2-4C12-9729-43445B62248C}" type="presParOf" srcId="{B6363317-3568-4F87-9134-B87651BCDCB5}" destId="{CAA4E12B-5C52-45BB-892C-CB911DAD497C}" srcOrd="1" destOrd="0" presId="urn:microsoft.com/office/officeart/2008/layout/VerticalCurvedList"/>
    <dgm:cxn modelId="{80DD5BE1-EC8C-4D51-BCD5-439E97CE9870}" type="presParOf" srcId="{B6363317-3568-4F87-9134-B87651BCDCB5}" destId="{A428334C-57B7-45E6-9957-0F2721ECDCF8}" srcOrd="2" destOrd="0" presId="urn:microsoft.com/office/officeart/2008/layout/VerticalCurvedList"/>
    <dgm:cxn modelId="{46CBA760-5587-43BA-A761-587E898F42CA}" type="presParOf" srcId="{B6363317-3568-4F87-9134-B87651BCDCB5}" destId="{95BE47D0-C7A2-4A29-B36A-5527AC16D99F}" srcOrd="3" destOrd="0" presId="urn:microsoft.com/office/officeart/2008/layout/VerticalCurvedList"/>
    <dgm:cxn modelId="{70D027A2-DBA8-40B6-B4F1-206DCFF4A2FA}" type="presParOf" srcId="{9BAFACF4-D55D-4A88-981B-AA43B4A17E6E}" destId="{E97B7C5C-1FD9-42A6-8328-762A28B22AE8}" srcOrd="1" destOrd="0" presId="urn:microsoft.com/office/officeart/2008/layout/VerticalCurvedList"/>
    <dgm:cxn modelId="{404847EA-25A0-4178-A0E2-E3530D15091E}" type="presParOf" srcId="{9BAFACF4-D55D-4A88-981B-AA43B4A17E6E}" destId="{7EBE665C-D168-4620-94A6-EF7DA1F8F0AF}" srcOrd="2" destOrd="0" presId="urn:microsoft.com/office/officeart/2008/layout/VerticalCurvedList"/>
    <dgm:cxn modelId="{F463FA84-CAAE-447D-88C6-516A3927F7F7}" type="presParOf" srcId="{7EBE665C-D168-4620-94A6-EF7DA1F8F0AF}" destId="{6B6BA5A0-6D51-426E-8308-51B004974CB1}" srcOrd="0" destOrd="0" presId="urn:microsoft.com/office/officeart/2008/layout/VerticalCurvedList"/>
    <dgm:cxn modelId="{A28473A3-0FE1-4819-A94D-BB0937D69C5D}" type="presParOf" srcId="{9BAFACF4-D55D-4A88-981B-AA43B4A17E6E}" destId="{C5B2C917-492E-4A86-80C3-175C006E59B3}" srcOrd="3" destOrd="0" presId="urn:microsoft.com/office/officeart/2008/layout/VerticalCurvedList"/>
    <dgm:cxn modelId="{E67396D4-9D5C-4B5B-A317-4D53AC198040}" type="presParOf" srcId="{9BAFACF4-D55D-4A88-981B-AA43B4A17E6E}" destId="{E8803E83-6CFF-43BC-86F4-5AC0CAD38FEA}" srcOrd="4" destOrd="0" presId="urn:microsoft.com/office/officeart/2008/layout/VerticalCurvedList"/>
    <dgm:cxn modelId="{EB9E8190-57D5-4547-B9B7-451DD06C2C8C}" type="presParOf" srcId="{E8803E83-6CFF-43BC-86F4-5AC0CAD38FEA}" destId="{96820A30-7B6E-44D1-A6A9-03BBAA0D8904}" srcOrd="0" destOrd="0" presId="urn:microsoft.com/office/officeart/2008/layout/VerticalCurvedList"/>
    <dgm:cxn modelId="{9683F258-5601-4041-8695-2DA5A6962221}" type="presParOf" srcId="{9BAFACF4-D55D-4A88-981B-AA43B4A17E6E}" destId="{F8701660-C3AF-451E-9082-292100D7B7C7}" srcOrd="5" destOrd="0" presId="urn:microsoft.com/office/officeart/2008/layout/VerticalCurvedList"/>
    <dgm:cxn modelId="{D7E703B3-BAD2-4673-80DD-D5D33846E62F}" type="presParOf" srcId="{9BAFACF4-D55D-4A88-981B-AA43B4A17E6E}" destId="{AE238B57-1321-4E6A-BAE4-9FE318CA7126}" srcOrd="6" destOrd="0" presId="urn:microsoft.com/office/officeart/2008/layout/VerticalCurvedList"/>
    <dgm:cxn modelId="{D82991ED-69DC-4DB2-93F8-6B373F558CF2}" type="presParOf" srcId="{AE238B57-1321-4E6A-BAE4-9FE318CA7126}" destId="{75829507-E172-4A82-88A0-B4D7FF730C6A}" srcOrd="0" destOrd="0" presId="urn:microsoft.com/office/officeart/2008/layout/VerticalCurvedList"/>
    <dgm:cxn modelId="{FEE1CEAD-086C-44AD-9E63-919C1F34FF87}" type="presParOf" srcId="{9BAFACF4-D55D-4A88-981B-AA43B4A17E6E}" destId="{458EEF48-22A7-4FE3-B4BE-5C34B34D3DF5}" srcOrd="7" destOrd="0" presId="urn:microsoft.com/office/officeart/2008/layout/VerticalCurvedList"/>
    <dgm:cxn modelId="{3667120F-E898-4AE5-B6D8-587179967A63}" type="presParOf" srcId="{9BAFACF4-D55D-4A88-981B-AA43B4A17E6E}" destId="{2860C7BE-CA20-4AF9-BA18-CE0210DD862C}" srcOrd="8" destOrd="0" presId="urn:microsoft.com/office/officeart/2008/layout/VerticalCurvedList"/>
    <dgm:cxn modelId="{8EF19FDE-0CD8-4A8D-B6CE-86C78C117C27}" type="presParOf" srcId="{2860C7BE-CA20-4AF9-BA18-CE0210DD862C}" destId="{9C9E4F07-A5E9-483D-B73B-1B33CFBB7B20}"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DD7EBC-E329-44E6-9058-9712130D2B4D}" type="doc">
      <dgm:prSet loTypeId="urn:microsoft.com/office/officeart/2009/3/layout/BlockDescendingList" loCatId="list" qsTypeId="urn:microsoft.com/office/officeart/2005/8/quickstyle/simple1" qsCatId="simple" csTypeId="urn:microsoft.com/office/officeart/2005/8/colors/accent1_2" csCatId="accent1" phldr="1"/>
      <dgm:spPr/>
      <dgm:t>
        <a:bodyPr/>
        <a:lstStyle/>
        <a:p>
          <a:endParaRPr lang="en-ZA"/>
        </a:p>
      </dgm:t>
    </dgm:pt>
    <dgm:pt modelId="{399D8DC7-E9D7-4D91-A879-6B107AEC3907}">
      <dgm:prSet phldrT="[Text]" custT="1"/>
      <dgm:spPr/>
      <dgm:t>
        <a:bodyPr/>
        <a:lstStyle/>
        <a:p>
          <a:r>
            <a:rPr lang="en-ZA" sz="1000" b="1" u="sng" dirty="0">
              <a:solidFill>
                <a:schemeClr val="tx1"/>
              </a:solidFill>
            </a:rPr>
            <a:t>Qualification  matters:</a:t>
          </a:r>
        </a:p>
        <a:p>
          <a:r>
            <a:rPr lang="en-ZA" sz="1000" dirty="0">
              <a:solidFill>
                <a:schemeClr val="tx1"/>
              </a:solidFill>
            </a:rPr>
            <a:t>1. Irregular Expenditure</a:t>
          </a:r>
          <a:endParaRPr lang="en-ZA" sz="1000" dirty="0">
            <a:solidFill>
              <a:schemeClr val="bg1"/>
            </a:solidFill>
          </a:endParaRPr>
        </a:p>
      </dgm:t>
    </dgm:pt>
    <dgm:pt modelId="{49568699-7E60-4C40-B981-B154EAB9E370}" type="parTrans" cxnId="{F6394096-503F-4F5C-8EDD-2DF52C0EA962}">
      <dgm:prSet/>
      <dgm:spPr/>
      <dgm:t>
        <a:bodyPr/>
        <a:lstStyle/>
        <a:p>
          <a:endParaRPr lang="en-ZA" sz="2000">
            <a:solidFill>
              <a:schemeClr val="tx1"/>
            </a:solidFill>
          </a:endParaRPr>
        </a:p>
      </dgm:t>
    </dgm:pt>
    <dgm:pt modelId="{24DDD733-A0DF-4B8E-9059-8359687034CE}" type="sibTrans" cxnId="{F6394096-503F-4F5C-8EDD-2DF52C0EA962}">
      <dgm:prSet/>
      <dgm:spPr/>
      <dgm:t>
        <a:bodyPr/>
        <a:lstStyle/>
        <a:p>
          <a:endParaRPr lang="en-ZA" sz="2000">
            <a:solidFill>
              <a:schemeClr val="tx1"/>
            </a:solidFill>
          </a:endParaRPr>
        </a:p>
      </dgm:t>
    </dgm:pt>
    <dgm:pt modelId="{D683B31B-FFFD-4512-A3D3-CF514953404D}">
      <dgm:prSet phldrT="[Text]" custT="1"/>
      <dgm:spPr>
        <a:solidFill>
          <a:srgbClr val="00B050"/>
        </a:solidFill>
      </dgm:spPr>
      <dgm:t>
        <a:bodyPr/>
        <a:lstStyle/>
        <a:p>
          <a:endParaRPr lang="en-ZA" sz="1400" dirty="0">
            <a:solidFill>
              <a:schemeClr val="tx1"/>
            </a:solidFill>
          </a:endParaRPr>
        </a:p>
      </dgm:t>
    </dgm:pt>
    <dgm:pt modelId="{85A3F83D-D498-42A3-9617-F188AD865AEA}" type="parTrans" cxnId="{B6FE0E6C-EE31-466A-AC3D-D1625F69BCDD}">
      <dgm:prSet/>
      <dgm:spPr/>
      <dgm:t>
        <a:bodyPr/>
        <a:lstStyle/>
        <a:p>
          <a:endParaRPr lang="en-ZA" sz="2000">
            <a:solidFill>
              <a:schemeClr val="tx1"/>
            </a:solidFill>
          </a:endParaRPr>
        </a:p>
      </dgm:t>
    </dgm:pt>
    <dgm:pt modelId="{B71FBBA2-1F5B-4297-800A-B5DF7C3EE144}" type="sibTrans" cxnId="{B6FE0E6C-EE31-466A-AC3D-D1625F69BCDD}">
      <dgm:prSet/>
      <dgm:spPr/>
      <dgm:t>
        <a:bodyPr/>
        <a:lstStyle/>
        <a:p>
          <a:endParaRPr lang="en-ZA" sz="2000">
            <a:solidFill>
              <a:schemeClr val="tx1"/>
            </a:solidFill>
          </a:endParaRPr>
        </a:p>
      </dgm:t>
    </dgm:pt>
    <dgm:pt modelId="{6A21CFF8-462B-413D-9F0B-D7F8C3C44569}">
      <dgm:prSet phldrT="[Text]" custT="1"/>
      <dgm:spPr>
        <a:solidFill>
          <a:srgbClr val="00B050"/>
        </a:solidFill>
      </dgm:spPr>
      <dgm:t>
        <a:bodyPr/>
        <a:lstStyle/>
        <a:p>
          <a:endParaRPr lang="en-ZA" sz="1400" dirty="0">
            <a:solidFill>
              <a:schemeClr val="tx1"/>
            </a:solidFill>
          </a:endParaRPr>
        </a:p>
      </dgm:t>
    </dgm:pt>
    <dgm:pt modelId="{B6897A7F-CF8B-4EDD-9F99-BB4C525E0FE1}" type="parTrans" cxnId="{648A7A07-6987-4E31-8F25-06E07E2E8DB7}">
      <dgm:prSet/>
      <dgm:spPr/>
      <dgm:t>
        <a:bodyPr/>
        <a:lstStyle/>
        <a:p>
          <a:endParaRPr lang="en-ZA" sz="2000">
            <a:solidFill>
              <a:schemeClr val="tx1"/>
            </a:solidFill>
          </a:endParaRPr>
        </a:p>
      </dgm:t>
    </dgm:pt>
    <dgm:pt modelId="{2B5D2F4D-66CC-484C-810C-97F2F0BD18C5}" type="sibTrans" cxnId="{648A7A07-6987-4E31-8F25-06E07E2E8DB7}">
      <dgm:prSet/>
      <dgm:spPr/>
      <dgm:t>
        <a:bodyPr/>
        <a:lstStyle/>
        <a:p>
          <a:endParaRPr lang="en-ZA" sz="2000">
            <a:solidFill>
              <a:schemeClr val="tx1"/>
            </a:solidFill>
          </a:endParaRPr>
        </a:p>
      </dgm:t>
    </dgm:pt>
    <dgm:pt modelId="{451A1164-E8E3-4595-9663-AF9CD07BB6D3}">
      <dgm:prSet phldrT="[Text]" custT="1"/>
      <dgm:spPr>
        <a:solidFill>
          <a:schemeClr val="accent4"/>
        </a:solidFill>
      </dgm:spPr>
      <dgm:t>
        <a:bodyPr/>
        <a:lstStyle/>
        <a:p>
          <a:endParaRPr lang="en-ZA" sz="1600" dirty="0">
            <a:solidFill>
              <a:schemeClr val="tx1"/>
            </a:solidFill>
          </a:endParaRPr>
        </a:p>
      </dgm:t>
    </dgm:pt>
    <dgm:pt modelId="{C5A35B54-9706-4AA3-BCE6-2F41968CCC0E}" type="parTrans" cxnId="{D129FE10-B486-47CB-A3A0-E63A7CC5803C}">
      <dgm:prSet/>
      <dgm:spPr/>
      <dgm:t>
        <a:bodyPr/>
        <a:lstStyle/>
        <a:p>
          <a:endParaRPr lang="en-ZA" sz="2000">
            <a:solidFill>
              <a:schemeClr val="tx1"/>
            </a:solidFill>
          </a:endParaRPr>
        </a:p>
      </dgm:t>
    </dgm:pt>
    <dgm:pt modelId="{BD1642DF-4CFC-4F0A-89FE-F0BF2A96B348}" type="sibTrans" cxnId="{D129FE10-B486-47CB-A3A0-E63A7CC5803C}">
      <dgm:prSet/>
      <dgm:spPr/>
      <dgm:t>
        <a:bodyPr/>
        <a:lstStyle/>
        <a:p>
          <a:endParaRPr lang="en-ZA" sz="2000">
            <a:solidFill>
              <a:schemeClr val="tx1"/>
            </a:solidFill>
          </a:endParaRPr>
        </a:p>
      </dgm:t>
    </dgm:pt>
    <dgm:pt modelId="{DE72592F-B620-4371-A836-4ABDFA271647}">
      <dgm:prSet phldrT="[Text]" custT="1"/>
      <dgm:spPr>
        <a:solidFill>
          <a:srgbClr val="00B050"/>
        </a:solidFill>
      </dgm:spPr>
      <dgm:t>
        <a:bodyPr/>
        <a:lstStyle/>
        <a:p>
          <a:endParaRPr lang="en-ZA" sz="1400" dirty="0">
            <a:solidFill>
              <a:schemeClr val="tx1"/>
            </a:solidFill>
          </a:endParaRPr>
        </a:p>
      </dgm:t>
    </dgm:pt>
    <dgm:pt modelId="{A2227D51-A865-4C58-83FE-201C3D3AA738}" type="parTrans" cxnId="{ED9D3083-FF0D-4DE3-8C1D-2419BA5E6E77}">
      <dgm:prSet/>
      <dgm:spPr/>
      <dgm:t>
        <a:bodyPr/>
        <a:lstStyle/>
        <a:p>
          <a:endParaRPr lang="en-ZA">
            <a:solidFill>
              <a:schemeClr val="tx1"/>
            </a:solidFill>
          </a:endParaRPr>
        </a:p>
      </dgm:t>
    </dgm:pt>
    <dgm:pt modelId="{90023939-9D5F-4B67-A7A0-DC9B8DC941ED}" type="sibTrans" cxnId="{ED9D3083-FF0D-4DE3-8C1D-2419BA5E6E77}">
      <dgm:prSet/>
      <dgm:spPr/>
      <dgm:t>
        <a:bodyPr/>
        <a:lstStyle/>
        <a:p>
          <a:endParaRPr lang="en-ZA">
            <a:solidFill>
              <a:schemeClr val="tx1"/>
            </a:solidFill>
          </a:endParaRPr>
        </a:p>
      </dgm:t>
    </dgm:pt>
    <dgm:pt modelId="{15F5CF40-F8A6-417B-9EA4-9177F6A08070}">
      <dgm:prSet phldrT="[Text]" custT="1"/>
      <dgm:spPr>
        <a:solidFill>
          <a:srgbClr val="00B050"/>
        </a:solidFill>
      </dgm:spPr>
      <dgm:t>
        <a:bodyPr/>
        <a:lstStyle/>
        <a:p>
          <a:endParaRPr lang="en-ZA" sz="1400" dirty="0">
            <a:solidFill>
              <a:schemeClr val="tx1"/>
            </a:solidFill>
          </a:endParaRPr>
        </a:p>
      </dgm:t>
    </dgm:pt>
    <dgm:pt modelId="{1654ABD7-D39A-4765-A7FC-8799BAAA7DCF}" type="parTrans" cxnId="{8E290336-6C39-4CB9-AD3F-166CD6488FCF}">
      <dgm:prSet/>
      <dgm:spPr/>
      <dgm:t>
        <a:bodyPr/>
        <a:lstStyle/>
        <a:p>
          <a:endParaRPr lang="en-ZA">
            <a:solidFill>
              <a:schemeClr val="tx1"/>
            </a:solidFill>
          </a:endParaRPr>
        </a:p>
      </dgm:t>
    </dgm:pt>
    <dgm:pt modelId="{5F814069-3E21-455F-ABB7-410C1CA1F37A}" type="sibTrans" cxnId="{8E290336-6C39-4CB9-AD3F-166CD6488FCF}">
      <dgm:prSet/>
      <dgm:spPr/>
      <dgm:t>
        <a:bodyPr/>
        <a:lstStyle/>
        <a:p>
          <a:endParaRPr lang="en-ZA">
            <a:solidFill>
              <a:schemeClr val="tx1"/>
            </a:solidFill>
          </a:endParaRPr>
        </a:p>
      </dgm:t>
    </dgm:pt>
    <dgm:pt modelId="{C9DAD96D-19DF-4F87-ACB5-925A0294E0D5}">
      <dgm:prSet phldrT="[Text]" custT="1"/>
      <dgm:spPr>
        <a:solidFill>
          <a:srgbClr val="00B050"/>
        </a:solidFill>
      </dgm:spPr>
      <dgm:t>
        <a:bodyPr/>
        <a:lstStyle/>
        <a:p>
          <a:endParaRPr lang="en-ZA" sz="1400" dirty="0">
            <a:solidFill>
              <a:schemeClr val="tx1"/>
            </a:solidFill>
          </a:endParaRPr>
        </a:p>
      </dgm:t>
    </dgm:pt>
    <dgm:pt modelId="{680AC270-90BE-486E-88B4-82A5662A6989}" type="parTrans" cxnId="{31B9B29F-03CF-44E0-AA89-E3E94B87484D}">
      <dgm:prSet/>
      <dgm:spPr/>
      <dgm:t>
        <a:bodyPr/>
        <a:lstStyle/>
        <a:p>
          <a:endParaRPr lang="en-ZA">
            <a:solidFill>
              <a:schemeClr val="tx1"/>
            </a:solidFill>
          </a:endParaRPr>
        </a:p>
      </dgm:t>
    </dgm:pt>
    <dgm:pt modelId="{19FA1596-2D1E-4F82-8571-69FFBBBADE2E}" type="sibTrans" cxnId="{31B9B29F-03CF-44E0-AA89-E3E94B87484D}">
      <dgm:prSet/>
      <dgm:spPr/>
      <dgm:t>
        <a:bodyPr/>
        <a:lstStyle/>
        <a:p>
          <a:endParaRPr lang="en-ZA">
            <a:solidFill>
              <a:schemeClr val="tx1"/>
            </a:solidFill>
          </a:endParaRPr>
        </a:p>
      </dgm:t>
    </dgm:pt>
    <dgm:pt modelId="{A5F88106-E24D-4B88-A18A-5D64A800C98A}">
      <dgm:prSet phldrT="[Text]" custT="1"/>
      <dgm:spPr>
        <a:solidFill>
          <a:srgbClr val="92D050"/>
        </a:solidFill>
      </dgm:spPr>
      <dgm:t>
        <a:bodyPr/>
        <a:lstStyle/>
        <a:p>
          <a:r>
            <a:rPr lang="en-ZA" sz="1000" b="0" i="0" u="none" strike="noStrike" dirty="0">
              <a:solidFill>
                <a:srgbClr val="000000"/>
              </a:solidFill>
              <a:effectLst/>
              <a:latin typeface="Calibri" panose="020F0502020204030204" pitchFamily="34" charset="0"/>
            </a:rPr>
            <a:t>Reliability of performance information</a:t>
          </a:r>
          <a:endParaRPr lang="en-ZA" sz="1000" dirty="0">
            <a:solidFill>
              <a:schemeClr val="tx1"/>
            </a:solidFill>
          </a:endParaRPr>
        </a:p>
      </dgm:t>
    </dgm:pt>
    <dgm:pt modelId="{D83BD41A-5D98-4322-B099-2E2012E5A48F}" type="parTrans" cxnId="{7386C309-01E3-4FDE-A815-02588D0C2B66}">
      <dgm:prSet/>
      <dgm:spPr/>
      <dgm:t>
        <a:bodyPr/>
        <a:lstStyle/>
        <a:p>
          <a:endParaRPr lang="en-ZA">
            <a:solidFill>
              <a:schemeClr val="tx1"/>
            </a:solidFill>
          </a:endParaRPr>
        </a:p>
      </dgm:t>
    </dgm:pt>
    <dgm:pt modelId="{06FFA575-F1C9-41DB-BC12-3F9012CF12D8}" type="sibTrans" cxnId="{7386C309-01E3-4FDE-A815-02588D0C2B66}">
      <dgm:prSet/>
      <dgm:spPr/>
      <dgm:t>
        <a:bodyPr/>
        <a:lstStyle/>
        <a:p>
          <a:endParaRPr lang="en-ZA">
            <a:solidFill>
              <a:schemeClr val="tx1"/>
            </a:solidFill>
          </a:endParaRPr>
        </a:p>
      </dgm:t>
    </dgm:pt>
    <dgm:pt modelId="{819F4DD6-7FD9-4676-935F-A45AFA6F655F}">
      <dgm:prSet phldrT="[Text]" custT="1"/>
      <dgm:spPr>
        <a:solidFill>
          <a:srgbClr val="92D050"/>
        </a:solidFill>
      </dgm:spPr>
      <dgm:t>
        <a:bodyPr/>
        <a:lstStyle/>
        <a:p>
          <a:r>
            <a:rPr lang="en-US" sz="1000" b="1" u="sng" dirty="0">
              <a:solidFill>
                <a:schemeClr val="tx1"/>
              </a:solidFill>
            </a:rPr>
            <a:t>Emphasis matters</a:t>
          </a:r>
          <a:endParaRPr lang="en-ZA" sz="1000" b="1" u="sng" dirty="0">
            <a:solidFill>
              <a:schemeClr val="tx1"/>
            </a:solidFill>
          </a:endParaRPr>
        </a:p>
      </dgm:t>
    </dgm:pt>
    <dgm:pt modelId="{C272A097-29FB-496E-A869-25093EE6B8B6}" type="parTrans" cxnId="{8BDAD955-2966-4ABF-94DB-5072019AB315}">
      <dgm:prSet/>
      <dgm:spPr/>
      <dgm:t>
        <a:bodyPr/>
        <a:lstStyle/>
        <a:p>
          <a:endParaRPr lang="en-ZA">
            <a:solidFill>
              <a:schemeClr val="tx1"/>
            </a:solidFill>
          </a:endParaRPr>
        </a:p>
      </dgm:t>
    </dgm:pt>
    <dgm:pt modelId="{09861645-4544-4377-88EA-C637AF3686C7}" type="sibTrans" cxnId="{8BDAD955-2966-4ABF-94DB-5072019AB315}">
      <dgm:prSet/>
      <dgm:spPr/>
      <dgm:t>
        <a:bodyPr/>
        <a:lstStyle/>
        <a:p>
          <a:endParaRPr lang="en-ZA">
            <a:solidFill>
              <a:schemeClr val="tx1"/>
            </a:solidFill>
          </a:endParaRPr>
        </a:p>
      </dgm:t>
    </dgm:pt>
    <dgm:pt modelId="{35534ED7-F35A-4247-B3E4-40EF0A418456}">
      <dgm:prSet phldrT="[Text]" custT="1"/>
      <dgm:spPr>
        <a:solidFill>
          <a:srgbClr val="92D050"/>
        </a:solidFill>
      </dgm:spPr>
      <dgm:t>
        <a:bodyPr/>
        <a:lstStyle/>
        <a:p>
          <a:r>
            <a:rPr lang="en-US" sz="1000" b="1" u="sng" dirty="0">
              <a:solidFill>
                <a:schemeClr val="tx1"/>
              </a:solidFill>
            </a:rPr>
            <a:t>Emphasis matters</a:t>
          </a:r>
        </a:p>
        <a:p>
          <a:r>
            <a:rPr lang="en-ZA" sz="1000" b="0" i="0" u="none" strike="noStrike" dirty="0">
              <a:solidFill>
                <a:srgbClr val="000000"/>
              </a:solidFill>
              <a:effectLst/>
              <a:latin typeface="Calibri" panose="020F0502020204030204" pitchFamily="34" charset="0"/>
            </a:rPr>
            <a:t>Restatement of corresponding figures</a:t>
          </a:r>
          <a:endParaRPr lang="en-ZA" sz="1000" b="1" u="sng" dirty="0">
            <a:solidFill>
              <a:schemeClr val="bg1"/>
            </a:solidFill>
          </a:endParaRPr>
        </a:p>
      </dgm:t>
    </dgm:pt>
    <dgm:pt modelId="{7555CB04-85DF-4750-8368-E5942DE1DCDE}" type="parTrans" cxnId="{DF8DE305-10EA-49AB-BE3C-21E10A47D5CF}">
      <dgm:prSet/>
      <dgm:spPr/>
      <dgm:t>
        <a:bodyPr/>
        <a:lstStyle/>
        <a:p>
          <a:endParaRPr lang="en-ZA">
            <a:solidFill>
              <a:schemeClr val="tx1"/>
            </a:solidFill>
          </a:endParaRPr>
        </a:p>
      </dgm:t>
    </dgm:pt>
    <dgm:pt modelId="{E1B028A0-7FCC-402B-AD52-D22B7135BAF5}" type="sibTrans" cxnId="{DF8DE305-10EA-49AB-BE3C-21E10A47D5CF}">
      <dgm:prSet/>
      <dgm:spPr/>
      <dgm:t>
        <a:bodyPr/>
        <a:lstStyle/>
        <a:p>
          <a:endParaRPr lang="en-ZA">
            <a:solidFill>
              <a:schemeClr val="tx1"/>
            </a:solidFill>
          </a:endParaRPr>
        </a:p>
      </dgm:t>
    </dgm:pt>
    <dgm:pt modelId="{935CCEDE-C92F-4CFB-812A-C7D8FAD7E7CE}">
      <dgm:prSet phldrT="[Text]" custT="1"/>
      <dgm:spPr>
        <a:solidFill>
          <a:srgbClr val="92D050"/>
        </a:solidFill>
      </dgm:spPr>
      <dgm:t>
        <a:bodyPr/>
        <a:lstStyle/>
        <a:p>
          <a:r>
            <a:rPr lang="en-ZA" sz="1000" b="1" dirty="0">
              <a:solidFill>
                <a:schemeClr val="tx1"/>
              </a:solidFill>
            </a:rPr>
            <a:t>Emphasis matters:</a:t>
          </a:r>
          <a:endParaRPr lang="en-ZA" sz="1000" b="1" u="sng" dirty="0">
            <a:solidFill>
              <a:schemeClr val="tx1"/>
            </a:solidFill>
          </a:endParaRPr>
        </a:p>
      </dgm:t>
    </dgm:pt>
    <dgm:pt modelId="{4D752696-F0DA-4714-8128-61FFAA0D26CD}" type="parTrans" cxnId="{F3FE9F4A-663E-4007-8BEE-C665B9669D7E}">
      <dgm:prSet/>
      <dgm:spPr/>
      <dgm:t>
        <a:bodyPr/>
        <a:lstStyle/>
        <a:p>
          <a:endParaRPr lang="en-ZA">
            <a:solidFill>
              <a:schemeClr val="tx1"/>
            </a:solidFill>
          </a:endParaRPr>
        </a:p>
      </dgm:t>
    </dgm:pt>
    <dgm:pt modelId="{396EB8B6-4739-4B12-84F8-D500C43F8684}" type="sibTrans" cxnId="{F3FE9F4A-663E-4007-8BEE-C665B9669D7E}">
      <dgm:prSet/>
      <dgm:spPr/>
      <dgm:t>
        <a:bodyPr/>
        <a:lstStyle/>
        <a:p>
          <a:endParaRPr lang="en-ZA">
            <a:solidFill>
              <a:schemeClr val="tx1"/>
            </a:solidFill>
          </a:endParaRPr>
        </a:p>
      </dgm:t>
    </dgm:pt>
    <dgm:pt modelId="{13F89B02-3AB2-47B7-9455-34AF198F2CDA}">
      <dgm:prSet phldrT="[Text]" custT="1"/>
      <dgm:spPr>
        <a:solidFill>
          <a:srgbClr val="00B050"/>
        </a:solidFill>
      </dgm:spPr>
      <dgm:t>
        <a:bodyPr/>
        <a:lstStyle/>
        <a:p>
          <a:r>
            <a:rPr lang="en-ZA" sz="1000" b="1" dirty="0">
              <a:solidFill>
                <a:schemeClr val="tx1"/>
              </a:solidFill>
            </a:rPr>
            <a:t>Emphasis matters:</a:t>
          </a:r>
          <a:endParaRPr lang="en-ZA" sz="1000" b="1" u="sng" dirty="0">
            <a:solidFill>
              <a:schemeClr val="tx1"/>
            </a:solidFill>
          </a:endParaRPr>
        </a:p>
      </dgm:t>
    </dgm:pt>
    <dgm:pt modelId="{621F5840-7EAA-4554-828B-0533D516C426}" type="parTrans" cxnId="{011CE887-3F7B-4624-83DF-F31077E35E43}">
      <dgm:prSet/>
      <dgm:spPr/>
      <dgm:t>
        <a:bodyPr/>
        <a:lstStyle/>
        <a:p>
          <a:endParaRPr lang="en-ZA">
            <a:solidFill>
              <a:schemeClr val="tx1"/>
            </a:solidFill>
          </a:endParaRPr>
        </a:p>
      </dgm:t>
    </dgm:pt>
    <dgm:pt modelId="{EFCAB6EE-89F1-45DC-BEDE-CA7D263FC5DF}" type="sibTrans" cxnId="{011CE887-3F7B-4624-83DF-F31077E35E43}">
      <dgm:prSet/>
      <dgm:spPr/>
      <dgm:t>
        <a:bodyPr/>
        <a:lstStyle/>
        <a:p>
          <a:endParaRPr lang="en-ZA">
            <a:solidFill>
              <a:schemeClr val="tx1"/>
            </a:solidFill>
          </a:endParaRPr>
        </a:p>
      </dgm:t>
    </dgm:pt>
    <dgm:pt modelId="{A8333892-E051-4E69-857F-D59493CB05AA}">
      <dgm:prSet phldrT="[Text]" custT="1"/>
      <dgm:spPr/>
      <dgm:t>
        <a:bodyPr/>
        <a:lstStyle/>
        <a:p>
          <a:r>
            <a:rPr lang="en-ZA" sz="1000" b="1" dirty="0">
              <a:solidFill>
                <a:schemeClr val="tx1"/>
              </a:solidFill>
            </a:rPr>
            <a:t>Emphasis matters:</a:t>
          </a:r>
          <a:endParaRPr lang="en-ZA" sz="1000" b="1" u="sng" dirty="0">
            <a:solidFill>
              <a:schemeClr val="tx1"/>
            </a:solidFill>
          </a:endParaRPr>
        </a:p>
      </dgm:t>
    </dgm:pt>
    <dgm:pt modelId="{0DF2EBC7-8D89-488D-BDD0-EC4C07506DF6}" type="parTrans" cxnId="{8BD82CA7-1AC9-4035-ACD6-F790C16FD3FC}">
      <dgm:prSet/>
      <dgm:spPr/>
      <dgm:t>
        <a:bodyPr/>
        <a:lstStyle/>
        <a:p>
          <a:endParaRPr lang="en-ZA">
            <a:solidFill>
              <a:schemeClr val="tx1"/>
            </a:solidFill>
          </a:endParaRPr>
        </a:p>
      </dgm:t>
    </dgm:pt>
    <dgm:pt modelId="{CEF05386-3889-498C-B4D9-A7A0CA823373}" type="sibTrans" cxnId="{8BD82CA7-1AC9-4035-ACD6-F790C16FD3FC}">
      <dgm:prSet/>
      <dgm:spPr/>
      <dgm:t>
        <a:bodyPr/>
        <a:lstStyle/>
        <a:p>
          <a:endParaRPr lang="en-ZA">
            <a:solidFill>
              <a:schemeClr val="tx1"/>
            </a:solidFill>
          </a:endParaRPr>
        </a:p>
      </dgm:t>
    </dgm:pt>
    <dgm:pt modelId="{44613912-BE51-4384-97BA-C4317E2AFCA7}">
      <dgm:prSet phldrT="[Text]" custScaleY="110556" custLinFactNeighborX="15691" custLinFactNeighborY="2956"/>
      <dgm:spPr>
        <a:solidFill>
          <a:srgbClr val="FFC000"/>
        </a:solidFill>
      </dgm:spPr>
      <dgm:t>
        <a:bodyPr/>
        <a:lstStyle/>
        <a:p>
          <a:endParaRPr lang="en-ZA" dirty="0">
            <a:solidFill>
              <a:schemeClr val="tx1"/>
            </a:solidFill>
          </a:endParaRPr>
        </a:p>
      </dgm:t>
    </dgm:pt>
    <dgm:pt modelId="{A422773F-7444-4B9B-8D60-63D6B9B23557}" type="parTrans" cxnId="{7F2DC61A-397F-4AC5-A193-DC44E1634F1E}">
      <dgm:prSet/>
      <dgm:spPr/>
      <dgm:t>
        <a:bodyPr/>
        <a:lstStyle/>
        <a:p>
          <a:endParaRPr lang="en-US">
            <a:solidFill>
              <a:schemeClr val="tx1"/>
            </a:solidFill>
          </a:endParaRPr>
        </a:p>
      </dgm:t>
    </dgm:pt>
    <dgm:pt modelId="{74DA140F-C9F3-4C2A-8825-7F999C35E2FE}" type="sibTrans" cxnId="{7F2DC61A-397F-4AC5-A193-DC44E1634F1E}">
      <dgm:prSet/>
      <dgm:spPr/>
      <dgm:t>
        <a:bodyPr/>
        <a:lstStyle/>
        <a:p>
          <a:endParaRPr lang="en-US">
            <a:solidFill>
              <a:schemeClr val="tx1"/>
            </a:solidFill>
          </a:endParaRPr>
        </a:p>
      </dgm:t>
    </dgm:pt>
    <dgm:pt modelId="{6D4209AC-CE38-4549-8466-DE6C99F60F83}">
      <dgm:prSet phldrT="[Text]" custScaleY="110556" custLinFactNeighborX="15691" custLinFactNeighborY="2956"/>
      <dgm:spPr>
        <a:solidFill>
          <a:srgbClr val="FFC000"/>
        </a:solidFill>
      </dgm:spPr>
      <dgm:t>
        <a:bodyPr/>
        <a:lstStyle/>
        <a:p>
          <a:endParaRPr lang="en-ZA" dirty="0">
            <a:solidFill>
              <a:schemeClr val="tx1"/>
            </a:solidFill>
          </a:endParaRPr>
        </a:p>
      </dgm:t>
    </dgm:pt>
    <dgm:pt modelId="{13F57A6F-9AC4-4A23-8CB6-2BF8D02E1F13}" type="parTrans" cxnId="{EA436AB8-503B-4878-8DC0-C0736AAE540D}">
      <dgm:prSet/>
      <dgm:spPr/>
      <dgm:t>
        <a:bodyPr/>
        <a:lstStyle/>
        <a:p>
          <a:endParaRPr lang="en-US">
            <a:solidFill>
              <a:schemeClr val="tx1"/>
            </a:solidFill>
          </a:endParaRPr>
        </a:p>
      </dgm:t>
    </dgm:pt>
    <dgm:pt modelId="{E290CE50-D9AF-479E-942B-2950A069A822}" type="sibTrans" cxnId="{EA436AB8-503B-4878-8DC0-C0736AAE540D}">
      <dgm:prSet/>
      <dgm:spPr/>
      <dgm:t>
        <a:bodyPr/>
        <a:lstStyle/>
        <a:p>
          <a:endParaRPr lang="en-US">
            <a:solidFill>
              <a:schemeClr val="tx1"/>
            </a:solidFill>
          </a:endParaRPr>
        </a:p>
      </dgm:t>
    </dgm:pt>
    <dgm:pt modelId="{C1B2B993-8F01-47CF-890E-B2794B3C98CA}">
      <dgm:prSet phldrT="[Text]" custT="1"/>
      <dgm:spPr>
        <a:solidFill>
          <a:srgbClr val="92D050"/>
        </a:solidFill>
      </dgm:spPr>
      <dgm:t>
        <a:bodyPr/>
        <a:lstStyle/>
        <a:p>
          <a:endParaRPr lang="en-ZA" sz="1000" dirty="0">
            <a:solidFill>
              <a:schemeClr val="tx1"/>
            </a:solidFill>
          </a:endParaRPr>
        </a:p>
      </dgm:t>
    </dgm:pt>
    <dgm:pt modelId="{30B99DC1-30D8-4D1A-86E5-A5AEFDF51840}" type="parTrans" cxnId="{AA171F8B-A98A-401A-A331-B664D2B87468}">
      <dgm:prSet/>
      <dgm:spPr/>
      <dgm:t>
        <a:bodyPr/>
        <a:lstStyle/>
        <a:p>
          <a:endParaRPr lang="en-ZA"/>
        </a:p>
      </dgm:t>
    </dgm:pt>
    <dgm:pt modelId="{50497FE6-2369-4409-A1F8-B5659056B30D}" type="sibTrans" cxnId="{AA171F8B-A98A-401A-A331-B664D2B87468}">
      <dgm:prSet/>
      <dgm:spPr/>
      <dgm:t>
        <a:bodyPr/>
        <a:lstStyle/>
        <a:p>
          <a:endParaRPr lang="en-ZA"/>
        </a:p>
      </dgm:t>
    </dgm:pt>
    <dgm:pt modelId="{8787507B-3675-48A5-8D55-7996E3369E0A}">
      <dgm:prSet phldrT="[Text]" custScaleX="94127" custScaleY="110556" custLinFactNeighborX="-96618" custLinFactNeighborY="60202"/>
      <dgm:spPr>
        <a:solidFill>
          <a:srgbClr val="FFC000"/>
        </a:solidFill>
      </dgm:spPr>
      <dgm:t>
        <a:bodyPr/>
        <a:lstStyle/>
        <a:p>
          <a:endParaRPr lang="en-ZA" dirty="0">
            <a:solidFill>
              <a:schemeClr val="tx1"/>
            </a:solidFill>
          </a:endParaRPr>
        </a:p>
      </dgm:t>
    </dgm:pt>
    <dgm:pt modelId="{8A4E2CCA-8B8E-4FAE-BF02-E89D291009A3}" type="parTrans" cxnId="{EDAC4FFF-A4E6-44FA-97F8-5C69F6D922F1}">
      <dgm:prSet/>
      <dgm:spPr/>
      <dgm:t>
        <a:bodyPr/>
        <a:lstStyle/>
        <a:p>
          <a:endParaRPr lang="en-US"/>
        </a:p>
      </dgm:t>
    </dgm:pt>
    <dgm:pt modelId="{23B421D8-8F93-4152-ADC2-EEE26DE106A7}" type="sibTrans" cxnId="{EDAC4FFF-A4E6-44FA-97F8-5C69F6D922F1}">
      <dgm:prSet/>
      <dgm:spPr/>
      <dgm:t>
        <a:bodyPr/>
        <a:lstStyle/>
        <a:p>
          <a:endParaRPr lang="en-US"/>
        </a:p>
      </dgm:t>
    </dgm:pt>
    <dgm:pt modelId="{B0E12F12-949F-4611-BC3F-E3166A44B549}">
      <dgm:prSet phldrT="[Text]" custScaleX="94127" custScaleY="110556" custLinFactNeighborX="-96618" custLinFactNeighborY="60202"/>
      <dgm:spPr>
        <a:solidFill>
          <a:srgbClr val="FFC000"/>
        </a:solidFill>
      </dgm:spPr>
      <dgm:t>
        <a:bodyPr/>
        <a:lstStyle/>
        <a:p>
          <a:endParaRPr lang="en-ZA" dirty="0">
            <a:solidFill>
              <a:schemeClr val="tx1"/>
            </a:solidFill>
          </a:endParaRPr>
        </a:p>
      </dgm:t>
    </dgm:pt>
    <dgm:pt modelId="{BD4E0CCF-FF72-44C1-9CBA-1F2188BCF824}" type="parTrans" cxnId="{4A102FFA-6709-4E2B-83D8-1E340B04B6D2}">
      <dgm:prSet/>
      <dgm:spPr/>
      <dgm:t>
        <a:bodyPr/>
        <a:lstStyle/>
        <a:p>
          <a:endParaRPr lang="en-US"/>
        </a:p>
      </dgm:t>
    </dgm:pt>
    <dgm:pt modelId="{A4AC0824-7768-4987-B870-E4EC53123692}" type="sibTrans" cxnId="{4A102FFA-6709-4E2B-83D8-1E340B04B6D2}">
      <dgm:prSet/>
      <dgm:spPr/>
      <dgm:t>
        <a:bodyPr/>
        <a:lstStyle/>
        <a:p>
          <a:endParaRPr lang="en-US"/>
        </a:p>
      </dgm:t>
    </dgm:pt>
    <dgm:pt modelId="{5AA6CF2B-5DEE-4595-A757-61C527F27C88}">
      <dgm:prSet custT="1"/>
      <dgm:spPr>
        <a:solidFill>
          <a:srgbClr val="00B050"/>
        </a:solidFill>
      </dgm:spPr>
      <dgm:t>
        <a:bodyPr/>
        <a:lstStyle/>
        <a:p>
          <a:r>
            <a:rPr lang="en-ZA" sz="1000" dirty="0">
              <a:solidFill>
                <a:schemeClr val="tx1"/>
              </a:solidFill>
            </a:rPr>
            <a:t>1. Restatement of corresponding figures</a:t>
          </a:r>
        </a:p>
      </dgm:t>
    </dgm:pt>
    <dgm:pt modelId="{5CCD9544-797E-43C2-B5AF-6164D83555B3}" type="parTrans" cxnId="{80B0100D-FF8D-45F4-AACA-0C5D632E8600}">
      <dgm:prSet/>
      <dgm:spPr/>
      <dgm:t>
        <a:bodyPr/>
        <a:lstStyle/>
        <a:p>
          <a:endParaRPr lang="en-ZA"/>
        </a:p>
      </dgm:t>
    </dgm:pt>
    <dgm:pt modelId="{344AEDAA-6EF3-4167-A800-76337B1FE525}" type="sibTrans" cxnId="{80B0100D-FF8D-45F4-AACA-0C5D632E8600}">
      <dgm:prSet/>
      <dgm:spPr/>
      <dgm:t>
        <a:bodyPr/>
        <a:lstStyle/>
        <a:p>
          <a:endParaRPr lang="en-ZA"/>
        </a:p>
      </dgm:t>
    </dgm:pt>
    <dgm:pt modelId="{3F2F74CF-1BE7-4723-94D8-6D791CA25ADE}">
      <dgm:prSet custT="1"/>
      <dgm:spPr>
        <a:solidFill>
          <a:srgbClr val="00B050"/>
        </a:solidFill>
      </dgm:spPr>
      <dgm:t>
        <a:bodyPr/>
        <a:lstStyle/>
        <a:p>
          <a:r>
            <a:rPr lang="en-ZA" sz="1000" dirty="0">
              <a:solidFill>
                <a:schemeClr val="tx1"/>
              </a:solidFill>
            </a:rPr>
            <a:t>2. Material Impairment</a:t>
          </a:r>
        </a:p>
      </dgm:t>
    </dgm:pt>
    <dgm:pt modelId="{2D1BD195-D161-4244-9A58-2755BD028FAF}" type="parTrans" cxnId="{593E88D8-F624-4F30-B77F-FBC569BF0685}">
      <dgm:prSet/>
      <dgm:spPr/>
      <dgm:t>
        <a:bodyPr/>
        <a:lstStyle/>
        <a:p>
          <a:endParaRPr lang="en-ZA"/>
        </a:p>
      </dgm:t>
    </dgm:pt>
    <dgm:pt modelId="{7D910BCE-C74E-4DFF-8159-99D9D37C8136}" type="sibTrans" cxnId="{593E88D8-F624-4F30-B77F-FBC569BF0685}">
      <dgm:prSet/>
      <dgm:spPr/>
      <dgm:t>
        <a:bodyPr/>
        <a:lstStyle/>
        <a:p>
          <a:endParaRPr lang="en-ZA"/>
        </a:p>
      </dgm:t>
    </dgm:pt>
    <dgm:pt modelId="{0EC5FA4A-54F2-4B99-8768-BB1A120DC77C}">
      <dgm:prSet custT="1"/>
      <dgm:spPr>
        <a:solidFill>
          <a:srgbClr val="00B050"/>
        </a:solidFill>
      </dgm:spPr>
      <dgm:t>
        <a:bodyPr/>
        <a:lstStyle/>
        <a:p>
          <a:r>
            <a:rPr lang="en-ZA" sz="1000" dirty="0">
              <a:solidFill>
                <a:schemeClr val="tx1"/>
              </a:solidFill>
            </a:rPr>
            <a:t>3. Material under spending</a:t>
          </a:r>
        </a:p>
      </dgm:t>
    </dgm:pt>
    <dgm:pt modelId="{274978DB-4EB4-46F7-A8BC-F208A3150CCB}" type="parTrans" cxnId="{48097251-8E84-4635-ACAB-4D7A7B19D93C}">
      <dgm:prSet/>
      <dgm:spPr/>
      <dgm:t>
        <a:bodyPr/>
        <a:lstStyle/>
        <a:p>
          <a:endParaRPr lang="en-ZA"/>
        </a:p>
      </dgm:t>
    </dgm:pt>
    <dgm:pt modelId="{F9B05ECF-EE8D-4C57-B5B3-B441BA38B073}" type="sibTrans" cxnId="{48097251-8E84-4635-ACAB-4D7A7B19D93C}">
      <dgm:prSet/>
      <dgm:spPr/>
      <dgm:t>
        <a:bodyPr/>
        <a:lstStyle/>
        <a:p>
          <a:endParaRPr lang="en-ZA"/>
        </a:p>
      </dgm:t>
    </dgm:pt>
    <dgm:pt modelId="{7034D896-20B2-4E94-BFD8-0D9FFA976BBC}">
      <dgm:prSet custT="1"/>
      <dgm:spPr/>
      <dgm:t>
        <a:bodyPr/>
        <a:lstStyle/>
        <a:p>
          <a:r>
            <a:rPr lang="en-ZA" sz="1000" dirty="0">
              <a:solidFill>
                <a:schemeClr val="tx1"/>
              </a:solidFill>
            </a:rPr>
            <a:t>1. Immovable Tangible Assets</a:t>
          </a:r>
        </a:p>
      </dgm:t>
    </dgm:pt>
    <dgm:pt modelId="{559465E2-8B4B-4F48-BE56-E224A6BC8473}" type="parTrans" cxnId="{05593084-AD2F-4297-973E-2D83AE115920}">
      <dgm:prSet/>
      <dgm:spPr/>
      <dgm:t>
        <a:bodyPr/>
        <a:lstStyle/>
        <a:p>
          <a:endParaRPr lang="en-ZA"/>
        </a:p>
      </dgm:t>
    </dgm:pt>
    <dgm:pt modelId="{C32B11E0-FAE9-4F09-A322-F9A24DF6F3A2}" type="sibTrans" cxnId="{05593084-AD2F-4297-973E-2D83AE115920}">
      <dgm:prSet/>
      <dgm:spPr/>
      <dgm:t>
        <a:bodyPr/>
        <a:lstStyle/>
        <a:p>
          <a:endParaRPr lang="en-ZA"/>
        </a:p>
      </dgm:t>
    </dgm:pt>
    <dgm:pt modelId="{4FFCB162-F4A4-4E63-907A-69C9F871FC05}">
      <dgm:prSet custT="1"/>
      <dgm:spPr/>
      <dgm:t>
        <a:bodyPr/>
        <a:lstStyle/>
        <a:p>
          <a:r>
            <a:rPr lang="en-ZA" sz="1000" dirty="0">
              <a:solidFill>
                <a:schemeClr val="tx1"/>
              </a:solidFill>
            </a:rPr>
            <a:t>2. Restatement of corresponding figures</a:t>
          </a:r>
        </a:p>
      </dgm:t>
    </dgm:pt>
    <dgm:pt modelId="{03C9EC9D-9597-4CC7-BE6F-B30044625361}" type="parTrans" cxnId="{7C191203-DD01-4698-967E-6BE2834CA611}">
      <dgm:prSet/>
      <dgm:spPr/>
      <dgm:t>
        <a:bodyPr/>
        <a:lstStyle/>
        <a:p>
          <a:endParaRPr lang="en-ZA"/>
        </a:p>
      </dgm:t>
    </dgm:pt>
    <dgm:pt modelId="{27841912-FB46-4CCB-9DFE-B9CD3A5956FF}" type="sibTrans" cxnId="{7C191203-DD01-4698-967E-6BE2834CA611}">
      <dgm:prSet/>
      <dgm:spPr/>
      <dgm:t>
        <a:bodyPr/>
        <a:lstStyle/>
        <a:p>
          <a:endParaRPr lang="en-ZA"/>
        </a:p>
      </dgm:t>
    </dgm:pt>
    <dgm:pt modelId="{384AFEF8-8653-40BF-B01F-8DDA8230BA30}">
      <dgm:prSet custT="1"/>
      <dgm:spPr/>
      <dgm:t>
        <a:bodyPr/>
        <a:lstStyle/>
        <a:p>
          <a:r>
            <a:rPr lang="en-ZA" sz="1000">
              <a:solidFill>
                <a:schemeClr val="tx1"/>
              </a:solidFill>
            </a:rPr>
            <a:t>3. Material Impairment</a:t>
          </a:r>
          <a:endParaRPr lang="en-ZA" sz="1000" dirty="0">
            <a:solidFill>
              <a:schemeClr val="tx1"/>
            </a:solidFill>
          </a:endParaRPr>
        </a:p>
      </dgm:t>
    </dgm:pt>
    <dgm:pt modelId="{33ADBA44-4EA9-4470-A823-17045F0AF17A}" type="parTrans" cxnId="{D1B07982-C5C2-46C9-92A4-C700DF70C67F}">
      <dgm:prSet/>
      <dgm:spPr/>
      <dgm:t>
        <a:bodyPr/>
        <a:lstStyle/>
        <a:p>
          <a:endParaRPr lang="en-ZA"/>
        </a:p>
      </dgm:t>
    </dgm:pt>
    <dgm:pt modelId="{4D29A83A-5BB3-48A5-AAB5-20729F6301A0}" type="sibTrans" cxnId="{D1B07982-C5C2-46C9-92A4-C700DF70C67F}">
      <dgm:prSet/>
      <dgm:spPr/>
      <dgm:t>
        <a:bodyPr/>
        <a:lstStyle/>
        <a:p>
          <a:endParaRPr lang="en-ZA"/>
        </a:p>
      </dgm:t>
    </dgm:pt>
    <dgm:pt modelId="{6CDA7E31-3C9B-440C-84D2-2612BD2A6D06}">
      <dgm:prSet custT="1"/>
      <dgm:spPr/>
      <dgm:t>
        <a:bodyPr/>
        <a:lstStyle/>
        <a:p>
          <a:r>
            <a:rPr lang="en-ZA" sz="1000" dirty="0">
              <a:solidFill>
                <a:schemeClr val="tx1"/>
              </a:solidFill>
            </a:rPr>
            <a:t>4. Material under spending</a:t>
          </a:r>
        </a:p>
      </dgm:t>
    </dgm:pt>
    <dgm:pt modelId="{3179B714-AE72-4279-B0D4-9C5142A6BDC9}" type="parTrans" cxnId="{951BB001-C252-44B5-A547-A01F8A55D560}">
      <dgm:prSet/>
      <dgm:spPr/>
      <dgm:t>
        <a:bodyPr/>
        <a:lstStyle/>
        <a:p>
          <a:endParaRPr lang="en-ZA"/>
        </a:p>
      </dgm:t>
    </dgm:pt>
    <dgm:pt modelId="{363B25EE-8D5B-4CA8-9211-253CEC0730C6}" type="sibTrans" cxnId="{951BB001-C252-44B5-A547-A01F8A55D560}">
      <dgm:prSet/>
      <dgm:spPr/>
      <dgm:t>
        <a:bodyPr/>
        <a:lstStyle/>
        <a:p>
          <a:endParaRPr lang="en-ZA"/>
        </a:p>
      </dgm:t>
    </dgm:pt>
    <dgm:pt modelId="{C1A2FBF0-B004-47BA-B973-7359DC8F59F4}">
      <dgm:prSet custT="1"/>
      <dgm:spPr/>
      <dgm:t>
        <a:bodyPr/>
        <a:lstStyle/>
        <a:p>
          <a:r>
            <a:rPr lang="en-ZA" sz="1000" dirty="0">
              <a:solidFill>
                <a:schemeClr val="tx1"/>
              </a:solidFill>
            </a:rPr>
            <a:t>2. </a:t>
          </a:r>
          <a:r>
            <a:rPr lang="en-US" sz="1000" dirty="0">
              <a:solidFill>
                <a:schemeClr val="tx1"/>
              </a:solidFill>
            </a:rPr>
            <a:t>Immovable Tangible Assets</a:t>
          </a:r>
          <a:endParaRPr lang="en-ZA" sz="1000" dirty="0">
            <a:solidFill>
              <a:schemeClr val="tx1"/>
            </a:solidFill>
          </a:endParaRPr>
        </a:p>
      </dgm:t>
    </dgm:pt>
    <dgm:pt modelId="{CB4018C4-81E1-44EA-AAC6-5FEEF9ED419B}" type="parTrans" cxnId="{7AC97B92-4ADB-456D-8DE5-219DA94D6C24}">
      <dgm:prSet/>
      <dgm:spPr/>
      <dgm:t>
        <a:bodyPr/>
        <a:lstStyle/>
        <a:p>
          <a:endParaRPr lang="en-ZA"/>
        </a:p>
      </dgm:t>
    </dgm:pt>
    <dgm:pt modelId="{6497158C-25C0-47A8-9B61-01F7F09874E7}" type="sibTrans" cxnId="{7AC97B92-4ADB-456D-8DE5-219DA94D6C24}">
      <dgm:prSet/>
      <dgm:spPr/>
      <dgm:t>
        <a:bodyPr/>
        <a:lstStyle/>
        <a:p>
          <a:endParaRPr lang="en-ZA"/>
        </a:p>
      </dgm:t>
    </dgm:pt>
    <dgm:pt modelId="{100413DD-3703-4402-BBFD-2A7074F87BF7}">
      <dgm:prSet custT="1"/>
      <dgm:spPr/>
      <dgm:t>
        <a:bodyPr/>
        <a:lstStyle/>
        <a:p>
          <a:r>
            <a:rPr lang="en-ZA" sz="1000" dirty="0">
              <a:solidFill>
                <a:schemeClr val="tx1"/>
              </a:solidFill>
            </a:rPr>
            <a:t>3. Commitments</a:t>
          </a:r>
        </a:p>
      </dgm:t>
    </dgm:pt>
    <dgm:pt modelId="{7A5DD0C2-9DE0-41F9-8511-A7484450FAAC}" type="parTrans" cxnId="{736B3228-DB5B-4CE8-91FE-C230DE1E92DF}">
      <dgm:prSet/>
      <dgm:spPr/>
      <dgm:t>
        <a:bodyPr/>
        <a:lstStyle/>
        <a:p>
          <a:endParaRPr lang="en-ZA"/>
        </a:p>
      </dgm:t>
    </dgm:pt>
    <dgm:pt modelId="{0241B94C-0323-49AC-9EE8-246ED3BE4FE9}" type="sibTrans" cxnId="{736B3228-DB5B-4CE8-91FE-C230DE1E92DF}">
      <dgm:prSet/>
      <dgm:spPr/>
      <dgm:t>
        <a:bodyPr/>
        <a:lstStyle/>
        <a:p>
          <a:endParaRPr lang="en-ZA"/>
        </a:p>
      </dgm:t>
    </dgm:pt>
    <dgm:pt modelId="{B4B3796F-27E6-4F41-B336-B75D29CCA44C}">
      <dgm:prSet custT="1"/>
      <dgm:spPr/>
      <dgm:t>
        <a:bodyPr/>
        <a:lstStyle/>
        <a:p>
          <a:r>
            <a:rPr lang="en-ZA" sz="1000" dirty="0">
              <a:solidFill>
                <a:schemeClr val="tx1"/>
              </a:solidFill>
            </a:rPr>
            <a:t>2</a:t>
          </a:r>
          <a:r>
            <a:rPr lang="en-US" sz="1000" dirty="0">
              <a:solidFill>
                <a:schemeClr val="tx1"/>
              </a:solidFill>
            </a:rPr>
            <a:t>Fruitless &amp; </a:t>
          </a:r>
          <a:endParaRPr lang="en-ZA" sz="1000" dirty="0">
            <a:solidFill>
              <a:schemeClr val="tx1"/>
            </a:solidFill>
          </a:endParaRPr>
        </a:p>
      </dgm:t>
    </dgm:pt>
    <dgm:pt modelId="{09689384-CA56-4368-9AC9-76FE76BB9A5F}" type="parTrans" cxnId="{D1B67647-BF91-4185-B038-99F13F2F4721}">
      <dgm:prSet/>
      <dgm:spPr/>
      <dgm:t>
        <a:bodyPr/>
        <a:lstStyle/>
        <a:p>
          <a:endParaRPr lang="en-ZA"/>
        </a:p>
      </dgm:t>
    </dgm:pt>
    <dgm:pt modelId="{C74180A8-1E55-4606-9350-04C24EDB019A}" type="sibTrans" cxnId="{D1B67647-BF91-4185-B038-99F13F2F4721}">
      <dgm:prSet/>
      <dgm:spPr/>
      <dgm:t>
        <a:bodyPr/>
        <a:lstStyle/>
        <a:p>
          <a:endParaRPr lang="en-ZA"/>
        </a:p>
      </dgm:t>
    </dgm:pt>
    <dgm:pt modelId="{67FBF8FA-5455-495D-A531-71129BF8CE7A}">
      <dgm:prSet custT="1"/>
      <dgm:spPr/>
      <dgm:t>
        <a:bodyPr/>
        <a:lstStyle/>
        <a:p>
          <a:r>
            <a:rPr lang="en-US" sz="1000" dirty="0">
              <a:solidFill>
                <a:schemeClr val="tx1"/>
              </a:solidFill>
            </a:rPr>
            <a:t>Wasteful</a:t>
          </a:r>
        </a:p>
      </dgm:t>
    </dgm:pt>
    <dgm:pt modelId="{7610F592-037C-4324-8EDE-4B42D079A776}" type="parTrans" cxnId="{DF2DF7BD-4B65-4A2E-BF92-0D1676D275B8}">
      <dgm:prSet/>
      <dgm:spPr/>
      <dgm:t>
        <a:bodyPr/>
        <a:lstStyle/>
        <a:p>
          <a:endParaRPr lang="en-ZA"/>
        </a:p>
      </dgm:t>
    </dgm:pt>
    <dgm:pt modelId="{923741B7-870C-4908-89A8-038400E15E6A}" type="sibTrans" cxnId="{DF2DF7BD-4B65-4A2E-BF92-0D1676D275B8}">
      <dgm:prSet/>
      <dgm:spPr/>
      <dgm:t>
        <a:bodyPr/>
        <a:lstStyle/>
        <a:p>
          <a:endParaRPr lang="en-ZA"/>
        </a:p>
      </dgm:t>
    </dgm:pt>
    <dgm:pt modelId="{8A748E5D-A72A-4548-8391-0AE4D5BD697C}">
      <dgm:prSet custT="1"/>
      <dgm:spPr/>
      <dgm:t>
        <a:bodyPr/>
        <a:lstStyle/>
        <a:p>
          <a:r>
            <a:rPr lang="en-US" sz="1000" dirty="0">
              <a:solidFill>
                <a:schemeClr val="tx1"/>
              </a:solidFill>
            </a:rPr>
            <a:t>Expenditure</a:t>
          </a:r>
        </a:p>
      </dgm:t>
    </dgm:pt>
    <dgm:pt modelId="{69214195-1A66-436D-A0A5-52A4D85C5E76}" type="parTrans" cxnId="{8139E89F-C40D-4AE6-8C26-4112716B7C09}">
      <dgm:prSet/>
      <dgm:spPr/>
      <dgm:t>
        <a:bodyPr/>
        <a:lstStyle/>
        <a:p>
          <a:endParaRPr lang="en-ZA"/>
        </a:p>
      </dgm:t>
    </dgm:pt>
    <dgm:pt modelId="{1CE33E58-2D2C-47DF-BE8E-177B559D21D7}" type="sibTrans" cxnId="{8139E89F-C40D-4AE6-8C26-4112716B7C09}">
      <dgm:prSet/>
      <dgm:spPr/>
      <dgm:t>
        <a:bodyPr/>
        <a:lstStyle/>
        <a:p>
          <a:endParaRPr lang="en-ZA"/>
        </a:p>
      </dgm:t>
    </dgm:pt>
    <dgm:pt modelId="{D5228650-C5BA-4042-8F10-D455F1F6403F}">
      <dgm:prSet custT="1"/>
      <dgm:spPr/>
      <dgm:t>
        <a:bodyPr/>
        <a:lstStyle/>
        <a:p>
          <a:r>
            <a:rPr lang="en-ZA" sz="1000" dirty="0">
              <a:solidFill>
                <a:schemeClr val="tx1"/>
              </a:solidFill>
            </a:rPr>
            <a:t>3. </a:t>
          </a:r>
          <a:r>
            <a:rPr lang="en-US" sz="1000" dirty="0">
              <a:solidFill>
                <a:schemeClr val="tx1"/>
              </a:solidFill>
            </a:rPr>
            <a:t>Immovable </a:t>
          </a:r>
          <a:endParaRPr lang="en-ZA" sz="1000" dirty="0">
            <a:solidFill>
              <a:schemeClr val="tx1"/>
            </a:solidFill>
          </a:endParaRPr>
        </a:p>
      </dgm:t>
    </dgm:pt>
    <dgm:pt modelId="{6E7896D5-5647-46E0-A1B6-C9905EAF15B8}" type="parTrans" cxnId="{A59A7C70-2747-4C7F-B7C3-4BB5E78EFF67}">
      <dgm:prSet/>
      <dgm:spPr/>
      <dgm:t>
        <a:bodyPr/>
        <a:lstStyle/>
        <a:p>
          <a:endParaRPr lang="en-ZA"/>
        </a:p>
      </dgm:t>
    </dgm:pt>
    <dgm:pt modelId="{BEE4A249-6858-4665-9024-DA16F3D069FF}" type="sibTrans" cxnId="{A59A7C70-2747-4C7F-B7C3-4BB5E78EFF67}">
      <dgm:prSet/>
      <dgm:spPr/>
      <dgm:t>
        <a:bodyPr/>
        <a:lstStyle/>
        <a:p>
          <a:endParaRPr lang="en-ZA"/>
        </a:p>
      </dgm:t>
    </dgm:pt>
    <dgm:pt modelId="{2C078CCC-DD6C-4713-9617-66DF1EA462E4}">
      <dgm:prSet custT="1"/>
      <dgm:spPr/>
      <dgm:t>
        <a:bodyPr/>
        <a:lstStyle/>
        <a:p>
          <a:r>
            <a:rPr lang="en-US" sz="1000" dirty="0">
              <a:solidFill>
                <a:schemeClr val="tx1"/>
              </a:solidFill>
            </a:rPr>
            <a:t>Tangible Assets</a:t>
          </a:r>
        </a:p>
      </dgm:t>
    </dgm:pt>
    <dgm:pt modelId="{81BEC2E2-E6F9-4324-A3F4-8BA929237E8C}" type="parTrans" cxnId="{1377FFF2-2970-47A6-861B-94FA46F5AA05}">
      <dgm:prSet/>
      <dgm:spPr/>
      <dgm:t>
        <a:bodyPr/>
        <a:lstStyle/>
        <a:p>
          <a:endParaRPr lang="en-ZA"/>
        </a:p>
      </dgm:t>
    </dgm:pt>
    <dgm:pt modelId="{CDD46084-2D91-4A0B-AC8E-9AED8087232E}" type="sibTrans" cxnId="{1377FFF2-2970-47A6-861B-94FA46F5AA05}">
      <dgm:prSet/>
      <dgm:spPr/>
      <dgm:t>
        <a:bodyPr/>
        <a:lstStyle/>
        <a:p>
          <a:endParaRPr lang="en-ZA"/>
        </a:p>
      </dgm:t>
    </dgm:pt>
    <dgm:pt modelId="{58BA1583-CA68-4DFE-89E1-75077C60AC0A}">
      <dgm:prSet custT="1"/>
      <dgm:spPr/>
      <dgm:t>
        <a:bodyPr/>
        <a:lstStyle/>
        <a:p>
          <a:r>
            <a:rPr lang="en-ZA" sz="1000" dirty="0">
              <a:solidFill>
                <a:schemeClr val="tx1"/>
              </a:solidFill>
            </a:rPr>
            <a:t>4. </a:t>
          </a:r>
          <a:r>
            <a:rPr lang="en-US" sz="1000" dirty="0">
              <a:solidFill>
                <a:schemeClr val="tx1"/>
              </a:solidFill>
            </a:rPr>
            <a:t>Operating </a:t>
          </a:r>
          <a:endParaRPr lang="en-ZA" sz="1000" dirty="0">
            <a:solidFill>
              <a:schemeClr val="tx1"/>
            </a:solidFill>
          </a:endParaRPr>
        </a:p>
      </dgm:t>
    </dgm:pt>
    <dgm:pt modelId="{FC6A8EAC-F95C-4519-8B35-65772C1E83A8}" type="parTrans" cxnId="{6C090378-95CF-465E-ACAE-9C7755272DFE}">
      <dgm:prSet/>
      <dgm:spPr/>
      <dgm:t>
        <a:bodyPr/>
        <a:lstStyle/>
        <a:p>
          <a:endParaRPr lang="en-ZA"/>
        </a:p>
      </dgm:t>
    </dgm:pt>
    <dgm:pt modelId="{F9542E27-2E48-4848-AE67-B28C4C427E06}" type="sibTrans" cxnId="{6C090378-95CF-465E-ACAE-9C7755272DFE}">
      <dgm:prSet/>
      <dgm:spPr/>
      <dgm:t>
        <a:bodyPr/>
        <a:lstStyle/>
        <a:p>
          <a:endParaRPr lang="en-ZA"/>
        </a:p>
      </dgm:t>
    </dgm:pt>
    <dgm:pt modelId="{2A170AFE-A993-4AAE-9C5F-73BEAC889236}">
      <dgm:prSet custT="1"/>
      <dgm:spPr/>
      <dgm:t>
        <a:bodyPr/>
        <a:lstStyle/>
        <a:p>
          <a:r>
            <a:rPr lang="en-US" sz="1000" dirty="0">
              <a:solidFill>
                <a:schemeClr val="tx1"/>
              </a:solidFill>
            </a:rPr>
            <a:t>Leases</a:t>
          </a:r>
        </a:p>
      </dgm:t>
    </dgm:pt>
    <dgm:pt modelId="{978464E0-C214-4F5B-93D3-7C71CE055C1E}" type="parTrans" cxnId="{C4692FBB-4450-44C3-B4F6-E9BBA114E0FC}">
      <dgm:prSet/>
      <dgm:spPr/>
      <dgm:t>
        <a:bodyPr/>
        <a:lstStyle/>
        <a:p>
          <a:endParaRPr lang="en-ZA"/>
        </a:p>
      </dgm:t>
    </dgm:pt>
    <dgm:pt modelId="{8E325760-3E40-4A60-B797-AF7F9AA9D53E}" type="sibTrans" cxnId="{C4692FBB-4450-44C3-B4F6-E9BBA114E0FC}">
      <dgm:prSet/>
      <dgm:spPr/>
      <dgm:t>
        <a:bodyPr/>
        <a:lstStyle/>
        <a:p>
          <a:endParaRPr lang="en-ZA"/>
        </a:p>
      </dgm:t>
    </dgm:pt>
    <dgm:pt modelId="{3053B8C7-F4A2-4E6D-A372-6369B4141726}">
      <dgm:prSet custT="1"/>
      <dgm:spPr/>
      <dgm:t>
        <a:bodyPr/>
        <a:lstStyle/>
        <a:p>
          <a:r>
            <a:rPr lang="en-ZA" sz="1000" dirty="0">
              <a:solidFill>
                <a:schemeClr val="tx1"/>
              </a:solidFill>
            </a:rPr>
            <a:t>5. </a:t>
          </a:r>
          <a:r>
            <a:rPr lang="en-US" sz="1000" dirty="0">
              <a:solidFill>
                <a:schemeClr val="tx1"/>
              </a:solidFill>
            </a:rPr>
            <a:t>Lease</a:t>
          </a:r>
          <a:endParaRPr lang="en-ZA" sz="1000" dirty="0">
            <a:solidFill>
              <a:schemeClr val="tx1"/>
            </a:solidFill>
          </a:endParaRPr>
        </a:p>
      </dgm:t>
    </dgm:pt>
    <dgm:pt modelId="{2903A35E-16AE-466D-A507-69770DF12AAD}" type="parTrans" cxnId="{8FC301A8-FC84-46C3-9246-9D783B04F602}">
      <dgm:prSet/>
      <dgm:spPr/>
      <dgm:t>
        <a:bodyPr/>
        <a:lstStyle/>
        <a:p>
          <a:endParaRPr lang="en-ZA"/>
        </a:p>
      </dgm:t>
    </dgm:pt>
    <dgm:pt modelId="{2B5D6EE7-EB73-4493-87DE-A957060E424C}" type="sibTrans" cxnId="{8FC301A8-FC84-46C3-9246-9D783B04F602}">
      <dgm:prSet/>
      <dgm:spPr/>
      <dgm:t>
        <a:bodyPr/>
        <a:lstStyle/>
        <a:p>
          <a:endParaRPr lang="en-ZA"/>
        </a:p>
      </dgm:t>
    </dgm:pt>
    <dgm:pt modelId="{A5B88357-392D-4D57-97EA-43884DA2D25C}">
      <dgm:prSet custT="1"/>
      <dgm:spPr/>
      <dgm:t>
        <a:bodyPr/>
        <a:lstStyle/>
        <a:p>
          <a:r>
            <a:rPr lang="en-US" sz="1000" dirty="0">
              <a:solidFill>
                <a:schemeClr val="tx1"/>
              </a:solidFill>
            </a:rPr>
            <a:t>Commitments (Operating)</a:t>
          </a:r>
        </a:p>
      </dgm:t>
    </dgm:pt>
    <dgm:pt modelId="{09E7FF42-D72E-4700-9F23-EBAFDFDFC624}" type="parTrans" cxnId="{73609251-E8E3-4E63-9664-682CCF7091D8}">
      <dgm:prSet/>
      <dgm:spPr/>
      <dgm:t>
        <a:bodyPr/>
        <a:lstStyle/>
        <a:p>
          <a:endParaRPr lang="en-ZA"/>
        </a:p>
      </dgm:t>
    </dgm:pt>
    <dgm:pt modelId="{DC89B7FF-D215-4A86-9580-BFFE1AA9B24C}" type="sibTrans" cxnId="{73609251-E8E3-4E63-9664-682CCF7091D8}">
      <dgm:prSet/>
      <dgm:spPr/>
      <dgm:t>
        <a:bodyPr/>
        <a:lstStyle/>
        <a:p>
          <a:endParaRPr lang="en-ZA"/>
        </a:p>
      </dgm:t>
    </dgm:pt>
    <dgm:pt modelId="{150B9AE2-BBF1-443B-ADD3-B642F76A4159}">
      <dgm:prSet custT="1"/>
      <dgm:spPr/>
      <dgm:t>
        <a:bodyPr/>
        <a:lstStyle/>
        <a:p>
          <a:r>
            <a:rPr lang="en-ZA" sz="1000" dirty="0">
              <a:solidFill>
                <a:schemeClr val="tx1"/>
              </a:solidFill>
            </a:rPr>
            <a:t>6. </a:t>
          </a:r>
          <a:r>
            <a:rPr lang="en-US" sz="1000" dirty="0">
              <a:solidFill>
                <a:schemeClr val="tx1"/>
              </a:solidFill>
            </a:rPr>
            <a:t>Commitments</a:t>
          </a:r>
          <a:endParaRPr lang="en-ZA" sz="1000" dirty="0">
            <a:solidFill>
              <a:schemeClr val="tx1"/>
            </a:solidFill>
          </a:endParaRPr>
        </a:p>
      </dgm:t>
    </dgm:pt>
    <dgm:pt modelId="{F9201FFC-080F-4883-8374-B785424FDC30}" type="parTrans" cxnId="{3EC248C2-1C26-475C-9392-2820EA9CD826}">
      <dgm:prSet/>
      <dgm:spPr/>
      <dgm:t>
        <a:bodyPr/>
        <a:lstStyle/>
        <a:p>
          <a:endParaRPr lang="en-ZA"/>
        </a:p>
      </dgm:t>
    </dgm:pt>
    <dgm:pt modelId="{CB99F7E8-607A-48E8-98AF-D9A5ACA70466}" type="sibTrans" cxnId="{3EC248C2-1C26-475C-9392-2820EA9CD826}">
      <dgm:prSet/>
      <dgm:spPr/>
      <dgm:t>
        <a:bodyPr/>
        <a:lstStyle/>
        <a:p>
          <a:endParaRPr lang="en-ZA"/>
        </a:p>
      </dgm:t>
    </dgm:pt>
    <dgm:pt modelId="{08AC1551-C1AC-450A-96C6-4E78A4355C8F}">
      <dgm:prSet custT="1"/>
      <dgm:spPr/>
      <dgm:t>
        <a:bodyPr/>
        <a:lstStyle/>
        <a:p>
          <a:r>
            <a:rPr lang="en-ZA" sz="1000" dirty="0">
              <a:solidFill>
                <a:schemeClr val="tx1"/>
              </a:solidFill>
            </a:rPr>
            <a:t>7. </a:t>
          </a:r>
          <a:r>
            <a:rPr lang="en-US" sz="1000" dirty="0">
              <a:solidFill>
                <a:schemeClr val="tx1"/>
              </a:solidFill>
            </a:rPr>
            <a:t>Related Party</a:t>
          </a:r>
          <a:endParaRPr lang="en-ZA" sz="1000" dirty="0">
            <a:solidFill>
              <a:schemeClr val="tx1"/>
            </a:solidFill>
          </a:endParaRPr>
        </a:p>
      </dgm:t>
    </dgm:pt>
    <dgm:pt modelId="{2A73D912-5E6F-432E-ADE6-5DE8BD58C2CF}" type="parTrans" cxnId="{C58E9D9C-2987-49C1-9E0B-CC3649201E23}">
      <dgm:prSet/>
      <dgm:spPr/>
      <dgm:t>
        <a:bodyPr/>
        <a:lstStyle/>
        <a:p>
          <a:endParaRPr lang="en-ZA"/>
        </a:p>
      </dgm:t>
    </dgm:pt>
    <dgm:pt modelId="{125B830C-66D3-44EA-9CB1-64D693F0818F}" type="sibTrans" cxnId="{C58E9D9C-2987-49C1-9E0B-CC3649201E23}">
      <dgm:prSet/>
      <dgm:spPr/>
      <dgm:t>
        <a:bodyPr/>
        <a:lstStyle/>
        <a:p>
          <a:endParaRPr lang="en-ZA"/>
        </a:p>
      </dgm:t>
    </dgm:pt>
    <dgm:pt modelId="{2FA04034-992A-4989-A7FC-1D4442E53807}">
      <dgm:prSet custT="1"/>
      <dgm:spPr/>
      <dgm:t>
        <a:bodyPr/>
        <a:lstStyle/>
        <a:p>
          <a:r>
            <a:rPr lang="en-US" sz="1000" dirty="0">
              <a:solidFill>
                <a:schemeClr val="tx1"/>
              </a:solidFill>
            </a:rPr>
            <a:t>Transactions</a:t>
          </a:r>
        </a:p>
      </dgm:t>
    </dgm:pt>
    <dgm:pt modelId="{464FF887-19A3-4E96-BA56-19D6E749F311}" type="parTrans" cxnId="{CE2A2009-D5E7-42D1-A1D0-871E6D3BB022}">
      <dgm:prSet/>
      <dgm:spPr/>
      <dgm:t>
        <a:bodyPr/>
        <a:lstStyle/>
        <a:p>
          <a:endParaRPr lang="en-ZA"/>
        </a:p>
      </dgm:t>
    </dgm:pt>
    <dgm:pt modelId="{A7E61186-84D2-4B1E-819C-584C6131FD51}" type="sibTrans" cxnId="{CE2A2009-D5E7-42D1-A1D0-871E6D3BB022}">
      <dgm:prSet/>
      <dgm:spPr/>
      <dgm:t>
        <a:bodyPr/>
        <a:lstStyle/>
        <a:p>
          <a:endParaRPr lang="en-ZA"/>
        </a:p>
      </dgm:t>
    </dgm:pt>
    <dgm:pt modelId="{8951BB4B-ED59-4223-805D-FCF7631DB723}">
      <dgm:prSet custT="1"/>
      <dgm:spPr/>
      <dgm:t>
        <a:bodyPr/>
        <a:lstStyle/>
        <a:p>
          <a:r>
            <a:rPr lang="en-US" sz="1000" dirty="0">
              <a:solidFill>
                <a:schemeClr val="tx1"/>
              </a:solidFill>
            </a:rPr>
            <a:t>8. Receivable for departmental revenue</a:t>
          </a:r>
        </a:p>
      </dgm:t>
    </dgm:pt>
    <dgm:pt modelId="{A117B91F-85DA-4E6C-A27D-30CBDAA2807A}" type="parTrans" cxnId="{3EF65F2A-DA7C-4512-BB7F-8D3B2C472E26}">
      <dgm:prSet/>
      <dgm:spPr/>
      <dgm:t>
        <a:bodyPr/>
        <a:lstStyle/>
        <a:p>
          <a:endParaRPr lang="en-ZA"/>
        </a:p>
      </dgm:t>
    </dgm:pt>
    <dgm:pt modelId="{FF7E6077-0F83-410F-A74F-AB3E231A49D8}" type="sibTrans" cxnId="{3EF65F2A-DA7C-4512-BB7F-8D3B2C472E26}">
      <dgm:prSet/>
      <dgm:spPr/>
      <dgm:t>
        <a:bodyPr/>
        <a:lstStyle/>
        <a:p>
          <a:endParaRPr lang="en-ZA"/>
        </a:p>
      </dgm:t>
    </dgm:pt>
    <dgm:pt modelId="{1BD00043-C6DD-4B37-AD56-851D9256075E}">
      <dgm:prSet custT="1"/>
      <dgm:spPr/>
      <dgm:t>
        <a:bodyPr/>
        <a:lstStyle/>
        <a:p>
          <a:r>
            <a:rPr lang="en-ZA" sz="1000" dirty="0">
              <a:solidFill>
                <a:schemeClr val="tx1"/>
              </a:solidFill>
            </a:rPr>
            <a:t>1. Restatement of corresponding figures</a:t>
          </a:r>
        </a:p>
      </dgm:t>
    </dgm:pt>
    <dgm:pt modelId="{66B183DA-E624-462E-8697-C66F6A1A3066}" type="parTrans" cxnId="{DD959379-FA1F-4543-8F02-D98E86A36BF1}">
      <dgm:prSet/>
      <dgm:spPr/>
      <dgm:t>
        <a:bodyPr/>
        <a:lstStyle/>
        <a:p>
          <a:endParaRPr lang="en-ZA"/>
        </a:p>
      </dgm:t>
    </dgm:pt>
    <dgm:pt modelId="{647BE311-0360-4467-9E4D-4777EDAAE276}" type="sibTrans" cxnId="{DD959379-FA1F-4543-8F02-D98E86A36BF1}">
      <dgm:prSet/>
      <dgm:spPr/>
      <dgm:t>
        <a:bodyPr/>
        <a:lstStyle/>
        <a:p>
          <a:endParaRPr lang="en-ZA"/>
        </a:p>
      </dgm:t>
    </dgm:pt>
    <dgm:pt modelId="{2EDB73E1-AB1F-4ADC-9873-9184217A4E81}">
      <dgm:prSet custT="1"/>
      <dgm:spPr/>
      <dgm:t>
        <a:bodyPr/>
        <a:lstStyle/>
        <a:p>
          <a:r>
            <a:rPr lang="en-ZA" sz="1000" dirty="0">
              <a:solidFill>
                <a:schemeClr val="tx1"/>
              </a:solidFill>
            </a:rPr>
            <a:t>2. Reliability of the performance information</a:t>
          </a:r>
        </a:p>
      </dgm:t>
    </dgm:pt>
    <dgm:pt modelId="{D6F7547E-985F-4457-9913-0F98512D588A}" type="parTrans" cxnId="{662D6A53-3FCB-450B-B46C-D908396364C7}">
      <dgm:prSet/>
      <dgm:spPr/>
      <dgm:t>
        <a:bodyPr/>
        <a:lstStyle/>
        <a:p>
          <a:endParaRPr lang="en-ZA"/>
        </a:p>
      </dgm:t>
    </dgm:pt>
    <dgm:pt modelId="{DB269F79-B28E-4C8D-A09F-FF5ED2BD2EAE}" type="sibTrans" cxnId="{662D6A53-3FCB-450B-B46C-D908396364C7}">
      <dgm:prSet/>
      <dgm:spPr/>
      <dgm:t>
        <a:bodyPr/>
        <a:lstStyle/>
        <a:p>
          <a:endParaRPr lang="en-ZA"/>
        </a:p>
      </dgm:t>
    </dgm:pt>
    <dgm:pt modelId="{57ABBBAC-1DC2-4DB1-9A4C-0C946EBD9D44}">
      <dgm:prSet phldrT="[Text]" custT="1"/>
      <dgm:spPr/>
      <dgm:t>
        <a:bodyPr/>
        <a:lstStyle/>
        <a:p>
          <a:r>
            <a:rPr lang="en-ZA" sz="1000" b="1" u="sng" dirty="0">
              <a:solidFill>
                <a:schemeClr val="tx1"/>
              </a:solidFill>
            </a:rPr>
            <a:t>Disclaimer matters:</a:t>
          </a:r>
        </a:p>
        <a:p>
          <a:r>
            <a:rPr lang="en-ZA" sz="1000" dirty="0">
              <a:solidFill>
                <a:schemeClr val="tx1"/>
              </a:solidFill>
            </a:rPr>
            <a:t>1. Irregular Expenditure</a:t>
          </a:r>
          <a:endParaRPr lang="en-ZA" sz="800" dirty="0">
            <a:solidFill>
              <a:schemeClr val="bg1"/>
            </a:solidFill>
          </a:endParaRPr>
        </a:p>
      </dgm:t>
    </dgm:pt>
    <dgm:pt modelId="{03CC9E94-6C81-4790-973F-782E4850ACA7}" type="sibTrans" cxnId="{949A378E-FFEC-41C4-B9A4-DD00E1442DC4}">
      <dgm:prSet/>
      <dgm:spPr/>
      <dgm:t>
        <a:bodyPr/>
        <a:lstStyle/>
        <a:p>
          <a:endParaRPr lang="en-ZA" sz="2000">
            <a:solidFill>
              <a:schemeClr val="tx1"/>
            </a:solidFill>
          </a:endParaRPr>
        </a:p>
      </dgm:t>
    </dgm:pt>
    <dgm:pt modelId="{F1BBCB5C-988D-47E5-8682-DCBB8D6C9601}" type="parTrans" cxnId="{949A378E-FFEC-41C4-B9A4-DD00E1442DC4}">
      <dgm:prSet/>
      <dgm:spPr/>
      <dgm:t>
        <a:bodyPr/>
        <a:lstStyle/>
        <a:p>
          <a:endParaRPr lang="en-ZA" sz="2000">
            <a:solidFill>
              <a:schemeClr val="tx1"/>
            </a:solidFill>
          </a:endParaRPr>
        </a:p>
      </dgm:t>
    </dgm:pt>
    <dgm:pt modelId="{38C37E41-1D27-4A6C-BCBF-89B399551CCC}">
      <dgm:prSet phldrT="[Text]" custT="1"/>
      <dgm:spPr>
        <a:solidFill>
          <a:srgbClr val="FF0000"/>
        </a:solidFill>
      </dgm:spPr>
      <dgm:t>
        <a:bodyPr/>
        <a:lstStyle/>
        <a:p>
          <a:endParaRPr lang="en-ZA" sz="1600" dirty="0">
            <a:solidFill>
              <a:schemeClr val="tx1"/>
            </a:solidFill>
          </a:endParaRPr>
        </a:p>
      </dgm:t>
    </dgm:pt>
    <dgm:pt modelId="{03EF750E-4717-407B-8393-5BCE9B8ED80B}" type="sibTrans" cxnId="{0D52DB71-C534-4B52-BB9E-97DF51ACCB4D}">
      <dgm:prSet/>
      <dgm:spPr/>
      <dgm:t>
        <a:bodyPr/>
        <a:lstStyle/>
        <a:p>
          <a:endParaRPr lang="en-ZA" sz="2000">
            <a:solidFill>
              <a:schemeClr val="tx1"/>
            </a:solidFill>
          </a:endParaRPr>
        </a:p>
      </dgm:t>
    </dgm:pt>
    <dgm:pt modelId="{8E5DA325-E646-438F-B98E-37EA10B3C905}" type="parTrans" cxnId="{0D52DB71-C534-4B52-BB9E-97DF51ACCB4D}">
      <dgm:prSet/>
      <dgm:spPr/>
      <dgm:t>
        <a:bodyPr/>
        <a:lstStyle/>
        <a:p>
          <a:endParaRPr lang="en-ZA" sz="2000">
            <a:solidFill>
              <a:schemeClr val="tx1"/>
            </a:solidFill>
          </a:endParaRPr>
        </a:p>
      </dgm:t>
    </dgm:pt>
    <dgm:pt modelId="{A996CCF1-73BA-4F1E-BE3E-920FB50AA0B9}" type="pres">
      <dgm:prSet presAssocID="{FADD7EBC-E329-44E6-9058-9712130D2B4D}" presName="Name0" presStyleCnt="0">
        <dgm:presLayoutVars>
          <dgm:chMax val="7"/>
          <dgm:chPref val="7"/>
          <dgm:dir/>
          <dgm:animLvl val="lvl"/>
        </dgm:presLayoutVars>
      </dgm:prSet>
      <dgm:spPr/>
    </dgm:pt>
    <dgm:pt modelId="{18577605-E00E-4C46-BA1C-6549A9B6CB4A}" type="pres">
      <dgm:prSet presAssocID="{38C37E41-1D27-4A6C-BCBF-89B399551CCC}" presName="parentText_1" presStyleLbl="node1" presStyleIdx="0" presStyleCnt="7">
        <dgm:presLayoutVars>
          <dgm:chMax val="1"/>
          <dgm:chPref val="1"/>
          <dgm:bulletEnabled val="1"/>
        </dgm:presLayoutVars>
      </dgm:prSet>
      <dgm:spPr/>
    </dgm:pt>
    <dgm:pt modelId="{BD863CAC-C421-4B61-AFB5-49442BDE4758}" type="pres">
      <dgm:prSet presAssocID="{38C37E41-1D27-4A6C-BCBF-89B399551CCC}" presName="childText_1" presStyleLbl="node1" presStyleIdx="0" presStyleCnt="7" custScaleX="153043" custScaleY="110987" custLinFactNeighborX="-16501" custLinFactNeighborY="1813">
        <dgm:presLayoutVars>
          <dgm:chMax val="0"/>
          <dgm:chPref val="0"/>
          <dgm:bulletEnabled val="1"/>
        </dgm:presLayoutVars>
      </dgm:prSet>
      <dgm:spPr/>
    </dgm:pt>
    <dgm:pt modelId="{5CAE20B8-71D5-452D-8319-321246D7FA98}" type="pres">
      <dgm:prSet presAssocID="{38C37E41-1D27-4A6C-BCBF-89B399551CCC}" presName="accentShape_1" presStyleCnt="0"/>
      <dgm:spPr/>
    </dgm:pt>
    <dgm:pt modelId="{50142CB5-40DE-4369-9033-5559FE344206}" type="pres">
      <dgm:prSet presAssocID="{38C37E41-1D27-4A6C-BCBF-89B399551CCC}" presName="imageRepeatNode" presStyleLbl="node1" presStyleIdx="0" presStyleCnt="7" custScaleX="111254" custScaleY="165412" custLinFactNeighborX="-21081" custLinFactNeighborY="1521"/>
      <dgm:spPr/>
    </dgm:pt>
    <dgm:pt modelId="{AC1258F5-D336-4B41-B8C1-C954046AF801}" type="pres">
      <dgm:prSet presAssocID="{451A1164-E8E3-4595-9663-AF9CD07BB6D3}" presName="parentText_2" presStyleLbl="node1" presStyleIdx="0" presStyleCnt="7">
        <dgm:presLayoutVars>
          <dgm:chMax val="1"/>
          <dgm:chPref val="1"/>
          <dgm:bulletEnabled val="1"/>
        </dgm:presLayoutVars>
      </dgm:prSet>
      <dgm:spPr/>
    </dgm:pt>
    <dgm:pt modelId="{D22F869D-A6C6-434C-AAF8-181EDD8A2F1D}" type="pres">
      <dgm:prSet presAssocID="{451A1164-E8E3-4595-9663-AF9CD07BB6D3}" presName="childText_2" presStyleLbl="node2" presStyleIdx="0" presStyleCnt="0" custScaleX="155555" custScaleY="84026" custLinFactNeighborX="-1774" custLinFactNeighborY="10037">
        <dgm:presLayoutVars>
          <dgm:chMax val="0"/>
          <dgm:chPref val="0"/>
          <dgm:bulletEnabled val="1"/>
        </dgm:presLayoutVars>
      </dgm:prSet>
      <dgm:spPr/>
    </dgm:pt>
    <dgm:pt modelId="{B37CA469-FD75-4B03-8CED-9110D377E33E}" type="pres">
      <dgm:prSet presAssocID="{451A1164-E8E3-4595-9663-AF9CD07BB6D3}" presName="accentShape_2" presStyleCnt="0"/>
      <dgm:spPr/>
    </dgm:pt>
    <dgm:pt modelId="{A8EFF4E8-49A7-4A3E-A175-C00F706D1AAC}" type="pres">
      <dgm:prSet presAssocID="{451A1164-E8E3-4595-9663-AF9CD07BB6D3}" presName="imageRepeatNode" presStyleLbl="node1" presStyleIdx="1" presStyleCnt="7" custScaleX="102095" custScaleY="135207" custLinFactNeighborX="-23160" custLinFactNeighborY="20236"/>
      <dgm:spPr/>
    </dgm:pt>
    <dgm:pt modelId="{FC9A577F-E9A1-432F-A2FC-D0ED06130B3C}" type="pres">
      <dgm:prSet presAssocID="{D683B31B-FFFD-4512-A3D3-CF514953404D}" presName="parentText_3" presStyleLbl="node1" presStyleIdx="1" presStyleCnt="7">
        <dgm:presLayoutVars>
          <dgm:chMax val="1"/>
          <dgm:chPref val="1"/>
          <dgm:bulletEnabled val="1"/>
        </dgm:presLayoutVars>
      </dgm:prSet>
      <dgm:spPr/>
    </dgm:pt>
    <dgm:pt modelId="{4FE797B4-4234-4738-AF76-EE669E312A67}" type="pres">
      <dgm:prSet presAssocID="{D683B31B-FFFD-4512-A3D3-CF514953404D}" presName="childText_3" presStyleLbl="node2" presStyleIdx="0" presStyleCnt="0" custScaleX="119946" custScaleY="105193" custLinFactNeighborX="-29333" custLinFactNeighborY="38224">
        <dgm:presLayoutVars>
          <dgm:chMax val="0"/>
          <dgm:chPref val="0"/>
          <dgm:bulletEnabled val="1"/>
        </dgm:presLayoutVars>
      </dgm:prSet>
      <dgm:spPr/>
    </dgm:pt>
    <dgm:pt modelId="{6D9548ED-6BEB-468B-A401-2F12FD12E7C1}" type="pres">
      <dgm:prSet presAssocID="{D683B31B-FFFD-4512-A3D3-CF514953404D}" presName="accentShape_3" presStyleCnt="0"/>
      <dgm:spPr/>
    </dgm:pt>
    <dgm:pt modelId="{BB4FD353-0D35-400E-BF95-5826AE69B3C9}" type="pres">
      <dgm:prSet presAssocID="{D683B31B-FFFD-4512-A3D3-CF514953404D}" presName="imageRepeatNode" presStyleLbl="node1" presStyleIdx="2" presStyleCnt="7" custScaleX="91189" custScaleY="108251" custLinFactNeighborX="-38848" custLinFactNeighborY="37743"/>
      <dgm:spPr/>
    </dgm:pt>
    <dgm:pt modelId="{9738B092-744E-4910-BFD7-60F7EEDC61C5}" type="pres">
      <dgm:prSet presAssocID="{6A21CFF8-462B-413D-9F0B-D7F8C3C44569}" presName="parentText_4" presStyleLbl="node1" presStyleIdx="2" presStyleCnt="7">
        <dgm:presLayoutVars>
          <dgm:chMax val="1"/>
          <dgm:chPref val="1"/>
          <dgm:bulletEnabled val="1"/>
        </dgm:presLayoutVars>
      </dgm:prSet>
      <dgm:spPr/>
    </dgm:pt>
    <dgm:pt modelId="{D9BFBCB4-27A8-44B6-B9ED-B963C75E82DD}" type="pres">
      <dgm:prSet presAssocID="{6A21CFF8-462B-413D-9F0B-D7F8C3C44569}" presName="childText_4" presStyleLbl="node2" presStyleIdx="0" presStyleCnt="0" custScaleX="128328" custScaleY="80069" custLinFactNeighborX="-62549" custLinFactNeighborY="58059">
        <dgm:presLayoutVars>
          <dgm:chMax val="0"/>
          <dgm:chPref val="0"/>
          <dgm:bulletEnabled val="1"/>
        </dgm:presLayoutVars>
      </dgm:prSet>
      <dgm:spPr/>
    </dgm:pt>
    <dgm:pt modelId="{6A0A906B-0C35-4207-A707-D43376BFB691}" type="pres">
      <dgm:prSet presAssocID="{6A21CFF8-462B-413D-9F0B-D7F8C3C44569}" presName="accentShape_4" presStyleCnt="0"/>
      <dgm:spPr/>
    </dgm:pt>
    <dgm:pt modelId="{9A90B0AB-6D64-4364-8999-7D83E8F8F4D8}" type="pres">
      <dgm:prSet presAssocID="{6A21CFF8-462B-413D-9F0B-D7F8C3C44569}" presName="imageRepeatNode" presStyleLbl="node1" presStyleIdx="3" presStyleCnt="7" custScaleX="88733" custScaleY="89085" custLinFactNeighborX="-58784" custLinFactNeighborY="51695"/>
      <dgm:spPr/>
    </dgm:pt>
    <dgm:pt modelId="{C842D6CE-EA4D-4899-8F3A-03B1F3424986}" type="pres">
      <dgm:prSet presAssocID="{DE72592F-B620-4371-A836-4ABDFA271647}" presName="parentText_5" presStyleLbl="node1" presStyleIdx="3" presStyleCnt="7" custScaleX="84841" custScaleY="99622" custLinFactNeighborX="-55256" custLinFactNeighborY="1075">
        <dgm:presLayoutVars>
          <dgm:chMax val="1"/>
          <dgm:chPref val="1"/>
          <dgm:bulletEnabled val="1"/>
        </dgm:presLayoutVars>
      </dgm:prSet>
      <dgm:spPr/>
    </dgm:pt>
    <dgm:pt modelId="{00FF0C74-70D0-4919-8B76-23056D70D463}" type="pres">
      <dgm:prSet presAssocID="{DE72592F-B620-4371-A836-4ABDFA271647}" presName="childText_5" presStyleLbl="node2" presStyleIdx="0" presStyleCnt="0" custScaleX="127430" custScaleY="84594" custLinFactNeighborX="-76837" custLinFactNeighborY="58707">
        <dgm:presLayoutVars>
          <dgm:chMax val="0"/>
          <dgm:chPref val="0"/>
          <dgm:bulletEnabled val="1"/>
        </dgm:presLayoutVars>
      </dgm:prSet>
      <dgm:spPr/>
    </dgm:pt>
    <dgm:pt modelId="{05B13DFA-6059-49AE-8902-E5A82F0FEE1C}" type="pres">
      <dgm:prSet presAssocID="{DE72592F-B620-4371-A836-4ABDFA271647}" presName="accentShape_5" presStyleCnt="0"/>
      <dgm:spPr/>
    </dgm:pt>
    <dgm:pt modelId="{199B19A5-5F67-4A14-966B-18C56A2845B1}" type="pres">
      <dgm:prSet presAssocID="{DE72592F-B620-4371-A836-4ABDFA271647}" presName="imageRepeatNode" presStyleLbl="node1" presStyleIdx="4" presStyleCnt="7" custScaleY="94398" custLinFactNeighborX="-71476" custLinFactNeighborY="52879"/>
      <dgm:spPr/>
    </dgm:pt>
    <dgm:pt modelId="{49D81499-2EF7-4993-917D-5BB77B1A4C6B}" type="pres">
      <dgm:prSet presAssocID="{15F5CF40-F8A6-417B-9EA4-9177F6A08070}" presName="parentText_6" presStyleLbl="node1" presStyleIdx="4" presStyleCnt="7">
        <dgm:presLayoutVars>
          <dgm:chMax val="1"/>
          <dgm:chPref val="1"/>
          <dgm:bulletEnabled val="1"/>
        </dgm:presLayoutVars>
      </dgm:prSet>
      <dgm:spPr/>
    </dgm:pt>
    <dgm:pt modelId="{C0234E08-10E6-4034-BB01-4EAEF6469166}" type="pres">
      <dgm:prSet presAssocID="{15F5CF40-F8A6-417B-9EA4-9177F6A08070}" presName="childText_6" presStyleLbl="node2" presStyleIdx="0" presStyleCnt="0" custScaleX="145285" custScaleY="73976" custLinFactNeighborX="-99965" custLinFactNeighborY="58219">
        <dgm:presLayoutVars>
          <dgm:chMax val="0"/>
          <dgm:chPref val="0"/>
          <dgm:bulletEnabled val="1"/>
        </dgm:presLayoutVars>
      </dgm:prSet>
      <dgm:spPr/>
    </dgm:pt>
    <dgm:pt modelId="{F2A9010A-845D-4231-875A-31F5DC55FDEF}" type="pres">
      <dgm:prSet presAssocID="{15F5CF40-F8A6-417B-9EA4-9177F6A08070}" presName="accentShape_6" presStyleCnt="0"/>
      <dgm:spPr/>
    </dgm:pt>
    <dgm:pt modelId="{32809C20-B2C3-4C11-86C5-10F0AC0C503B}" type="pres">
      <dgm:prSet presAssocID="{15F5CF40-F8A6-417B-9EA4-9177F6A08070}" presName="imageRepeatNode" presStyleLbl="node1" presStyleIdx="5" presStyleCnt="7" custScaleY="98471" custLinFactNeighborX="-84370" custLinFactNeighborY="55869"/>
      <dgm:spPr/>
    </dgm:pt>
    <dgm:pt modelId="{69446167-773D-464A-B5B0-F1277E4A0817}" type="pres">
      <dgm:prSet presAssocID="{C9DAD96D-19DF-4F87-ACB5-925A0294E0D5}" presName="parentText_7" presStyleLbl="node1" presStyleIdx="5" presStyleCnt="7">
        <dgm:presLayoutVars>
          <dgm:chMax val="1"/>
          <dgm:chPref val="1"/>
          <dgm:bulletEnabled val="1"/>
        </dgm:presLayoutVars>
      </dgm:prSet>
      <dgm:spPr/>
    </dgm:pt>
    <dgm:pt modelId="{56FE832A-210E-4B68-8B4B-B88BA879D676}" type="pres">
      <dgm:prSet presAssocID="{C9DAD96D-19DF-4F87-ACB5-925A0294E0D5}" presName="childText_7" presStyleLbl="node2" presStyleIdx="0" presStyleCnt="0" custScaleX="128809" custScaleY="78915" custLinFactX="-14913" custLinFactNeighborX="-100000" custLinFactNeighborY="54031">
        <dgm:presLayoutVars>
          <dgm:chMax val="0"/>
          <dgm:chPref val="0"/>
          <dgm:bulletEnabled val="1"/>
        </dgm:presLayoutVars>
      </dgm:prSet>
      <dgm:spPr/>
    </dgm:pt>
    <dgm:pt modelId="{385A40C2-F6DF-4C58-AE21-ED120A1FB881}" type="pres">
      <dgm:prSet presAssocID="{C9DAD96D-19DF-4F87-ACB5-925A0294E0D5}" presName="accentShape_7" presStyleCnt="0"/>
      <dgm:spPr/>
    </dgm:pt>
    <dgm:pt modelId="{A22289FB-6837-4657-A417-C5E6300A3D46}" type="pres">
      <dgm:prSet presAssocID="{C9DAD96D-19DF-4F87-ACB5-925A0294E0D5}" presName="imageRepeatNode" presStyleLbl="node1" presStyleIdx="6" presStyleCnt="7" custScaleX="94127" custScaleY="110556" custLinFactNeighborX="-96618" custLinFactNeighborY="60202"/>
      <dgm:spPr/>
    </dgm:pt>
  </dgm:ptLst>
  <dgm:cxnLst>
    <dgm:cxn modelId="{951BB001-C252-44B5-A547-A01F8A55D560}" srcId="{D683B31B-FFFD-4512-A3D3-CF514953404D}" destId="{6CDA7E31-3C9B-440C-84D2-2612BD2A6D06}" srcOrd="4" destOrd="0" parTransId="{3179B714-AE72-4279-B0D4-9C5142A6BDC9}" sibTransId="{363B25EE-8D5B-4CA8-9211-253CEC0730C6}"/>
    <dgm:cxn modelId="{869F8602-B5BD-40DD-8FE2-276B0E4D7950}" type="presOf" srcId="{C1B2B993-8F01-47CF-890E-B2794B3C98CA}" destId="{56FE832A-210E-4B68-8B4B-B88BA879D676}" srcOrd="0" destOrd="2" presId="urn:microsoft.com/office/officeart/2009/3/layout/BlockDescendingList"/>
    <dgm:cxn modelId="{7C191203-DD01-4698-967E-6BE2834CA611}" srcId="{D683B31B-FFFD-4512-A3D3-CF514953404D}" destId="{4FFCB162-F4A4-4E63-907A-69C9F871FC05}" srcOrd="2" destOrd="0" parTransId="{03C9EC9D-9597-4CC7-BE6F-B30044625361}" sibTransId="{27841912-FB46-4CCB-9DFE-B9CD3A5956FF}"/>
    <dgm:cxn modelId="{DF8DE305-10EA-49AB-BE3C-21E10A47D5CF}" srcId="{15F5CF40-F8A6-417B-9EA4-9177F6A08070}" destId="{35534ED7-F35A-4247-B3E4-40EF0A418456}" srcOrd="0" destOrd="0" parTransId="{7555CB04-85DF-4750-8368-E5942DE1DCDE}" sibTransId="{E1B028A0-7FCC-402B-AD52-D22B7135BAF5}"/>
    <dgm:cxn modelId="{648A7A07-6987-4E31-8F25-06E07E2E8DB7}" srcId="{FADD7EBC-E329-44E6-9058-9712130D2B4D}" destId="{6A21CFF8-462B-413D-9F0B-D7F8C3C44569}" srcOrd="3" destOrd="0" parTransId="{B6897A7F-CF8B-4EDD-9F99-BB4C525E0FE1}" sibTransId="{2B5D2F4D-66CC-484C-810C-97F2F0BD18C5}"/>
    <dgm:cxn modelId="{CE2A2009-D5E7-42D1-A1D0-871E6D3BB022}" srcId="{38C37E41-1D27-4A6C-BCBF-89B399551CCC}" destId="{2FA04034-992A-4989-A7FC-1D4442E53807}" srcOrd="12" destOrd="0" parTransId="{464FF887-19A3-4E96-BA56-19D6E749F311}" sibTransId="{A7E61186-84D2-4B1E-819C-584C6131FD51}"/>
    <dgm:cxn modelId="{7386C309-01E3-4FDE-A815-02588D0C2B66}" srcId="{C9DAD96D-19DF-4F87-ACB5-925A0294E0D5}" destId="{A5F88106-E24D-4B88-A18A-5D64A800C98A}" srcOrd="1" destOrd="0" parTransId="{D83BD41A-5D98-4322-B099-2E2012E5A48F}" sibTransId="{06FFA575-F1C9-41DB-BC12-3F9012CF12D8}"/>
    <dgm:cxn modelId="{80B0100D-FF8D-45F4-AACA-0C5D632E8600}" srcId="{6A21CFF8-462B-413D-9F0B-D7F8C3C44569}" destId="{5AA6CF2B-5DEE-4595-A757-61C527F27C88}" srcOrd="1" destOrd="0" parTransId="{5CCD9544-797E-43C2-B5AF-6164D83555B3}" sibTransId="{344AEDAA-6EF3-4167-A800-76337B1FE525}"/>
    <dgm:cxn modelId="{9649ED0D-C179-46E8-9531-2FDCD88D88F9}" type="presOf" srcId="{C9DAD96D-19DF-4F87-ACB5-925A0294E0D5}" destId="{A22289FB-6837-4657-A417-C5E6300A3D46}" srcOrd="1" destOrd="0" presId="urn:microsoft.com/office/officeart/2009/3/layout/BlockDescendingList"/>
    <dgm:cxn modelId="{D129FE10-B486-47CB-A3A0-E63A7CC5803C}" srcId="{FADD7EBC-E329-44E6-9058-9712130D2B4D}" destId="{451A1164-E8E3-4595-9663-AF9CD07BB6D3}" srcOrd="1" destOrd="0" parTransId="{C5A35B54-9706-4AA3-BCE6-2F41968CCC0E}" sibTransId="{BD1642DF-4CFC-4F0A-89FE-F0BF2A96B348}"/>
    <dgm:cxn modelId="{23C70315-1FCA-4788-B832-0569FFCBDBF5}" type="presOf" srcId="{8A748E5D-A72A-4548-8391-0AE4D5BD697C}" destId="{BD863CAC-C421-4B61-AFB5-49442BDE4758}" srcOrd="0" destOrd="3" presId="urn:microsoft.com/office/officeart/2009/3/layout/BlockDescendingList"/>
    <dgm:cxn modelId="{21EB6A19-E75B-455A-BA8D-8BE24F3B9C18}" type="presOf" srcId="{B4B3796F-27E6-4F41-B336-B75D29CCA44C}" destId="{BD863CAC-C421-4B61-AFB5-49442BDE4758}" srcOrd="0" destOrd="1" presId="urn:microsoft.com/office/officeart/2009/3/layout/BlockDescendingList"/>
    <dgm:cxn modelId="{7F2DC61A-397F-4AC5-A193-DC44E1634F1E}" srcId="{FADD7EBC-E329-44E6-9058-9712130D2B4D}" destId="{44613912-BE51-4384-97BA-C4317E2AFCA7}" srcOrd="7" destOrd="0" parTransId="{A422773F-7444-4B9B-8D60-63D6B9B23557}" sibTransId="{74DA140F-C9F3-4C2A-8825-7F999C35E2FE}"/>
    <dgm:cxn modelId="{38BEC91A-6544-42AA-BB2B-B02D0370748E}" type="presOf" srcId="{D683B31B-FFFD-4512-A3D3-CF514953404D}" destId="{BB4FD353-0D35-400E-BF95-5826AE69B3C9}" srcOrd="1" destOrd="0" presId="urn:microsoft.com/office/officeart/2009/3/layout/BlockDescendingList"/>
    <dgm:cxn modelId="{F3AA941F-A4C8-4BDA-9D98-358D60E7C072}" type="presOf" srcId="{5AA6CF2B-5DEE-4595-A757-61C527F27C88}" destId="{D9BFBCB4-27A8-44B6-B9ED-B963C75E82DD}" srcOrd="0" destOrd="1" presId="urn:microsoft.com/office/officeart/2009/3/layout/BlockDescendingList"/>
    <dgm:cxn modelId="{05645327-B3FD-47E1-8547-71156AF4E78B}" type="presOf" srcId="{0EC5FA4A-54F2-4B99-8768-BB1A120DC77C}" destId="{D9BFBCB4-27A8-44B6-B9ED-B963C75E82DD}" srcOrd="0" destOrd="3" presId="urn:microsoft.com/office/officeart/2009/3/layout/BlockDescendingList"/>
    <dgm:cxn modelId="{736B3228-DB5B-4CE8-91FE-C230DE1E92DF}" srcId="{451A1164-E8E3-4595-9663-AF9CD07BB6D3}" destId="{100413DD-3703-4402-BBFD-2A7074F87BF7}" srcOrd="2" destOrd="0" parTransId="{7A5DD0C2-9DE0-41F9-8511-A7484450FAAC}" sibTransId="{0241B94C-0323-49AC-9EE8-246ED3BE4FE9}"/>
    <dgm:cxn modelId="{3EF65F2A-DA7C-4512-BB7F-8D3B2C472E26}" srcId="{38C37E41-1D27-4A6C-BCBF-89B399551CCC}" destId="{8951BB4B-ED59-4223-805D-FCF7631DB723}" srcOrd="13" destOrd="0" parTransId="{A117B91F-85DA-4E6C-A27D-30CBDAA2807A}" sibTransId="{FF7E6077-0F83-410F-A74F-AB3E231A49D8}"/>
    <dgm:cxn modelId="{8E290336-6C39-4CB9-AD3F-166CD6488FCF}" srcId="{FADD7EBC-E329-44E6-9058-9712130D2B4D}" destId="{15F5CF40-F8A6-417B-9EA4-9177F6A08070}" srcOrd="5" destOrd="0" parTransId="{1654ABD7-D39A-4765-A7FC-8799BAAA7DCF}" sibTransId="{5F814069-3E21-455F-ABB7-410C1CA1F37A}"/>
    <dgm:cxn modelId="{6A73E839-4248-4D51-B1DD-3DF62762C60D}" type="presOf" srcId="{2A170AFE-A993-4AAE-9C5F-73BEAC889236}" destId="{BD863CAC-C421-4B61-AFB5-49442BDE4758}" srcOrd="0" destOrd="7" presId="urn:microsoft.com/office/officeart/2009/3/layout/BlockDescendingList"/>
    <dgm:cxn modelId="{E768AC5B-A67F-4779-9818-225C5176EDEF}" type="presOf" srcId="{58BA1583-CA68-4DFE-89E1-75077C60AC0A}" destId="{BD863CAC-C421-4B61-AFB5-49442BDE4758}" srcOrd="0" destOrd="6" presId="urn:microsoft.com/office/officeart/2009/3/layout/BlockDescendingList"/>
    <dgm:cxn modelId="{09DBC542-B4CA-4643-9871-111AB5D52114}" type="presOf" srcId="{08AC1551-C1AC-450A-96C6-4E78A4355C8F}" destId="{BD863CAC-C421-4B61-AFB5-49442BDE4758}" srcOrd="0" destOrd="11" presId="urn:microsoft.com/office/officeart/2009/3/layout/BlockDescendingList"/>
    <dgm:cxn modelId="{D938F243-ED1A-4E88-9363-CAC85701FA34}" type="presOf" srcId="{3F2F74CF-1BE7-4723-94D8-6D791CA25ADE}" destId="{D9BFBCB4-27A8-44B6-B9ED-B963C75E82DD}" srcOrd="0" destOrd="2" presId="urn:microsoft.com/office/officeart/2009/3/layout/BlockDescendingList"/>
    <dgm:cxn modelId="{5C6CDE44-1268-4342-8C10-6EFB9270293B}" type="presOf" srcId="{451A1164-E8E3-4595-9663-AF9CD07BB6D3}" destId="{A8EFF4E8-49A7-4A3E-A175-C00F706D1AAC}" srcOrd="1" destOrd="0" presId="urn:microsoft.com/office/officeart/2009/3/layout/BlockDescendingList"/>
    <dgm:cxn modelId="{D1B67647-BF91-4185-B038-99F13F2F4721}" srcId="{38C37E41-1D27-4A6C-BCBF-89B399551CCC}" destId="{B4B3796F-27E6-4F41-B336-B75D29CCA44C}" srcOrd="1" destOrd="0" parTransId="{09689384-CA56-4368-9AC9-76FE76BB9A5F}" sibTransId="{C74180A8-1E55-4606-9350-04C24EDB019A}"/>
    <dgm:cxn modelId="{F3FE9F4A-663E-4007-8BEE-C665B9669D7E}" srcId="{DE72592F-B620-4371-A836-4ABDFA271647}" destId="{935CCEDE-C92F-4CFB-812A-C7D8FAD7E7CE}" srcOrd="0" destOrd="0" parTransId="{4D752696-F0DA-4714-8128-61FFAA0D26CD}" sibTransId="{396EB8B6-4739-4B12-84F8-D500C43F8684}"/>
    <dgm:cxn modelId="{B6FE0E6C-EE31-466A-AC3D-D1625F69BCDD}" srcId="{FADD7EBC-E329-44E6-9058-9712130D2B4D}" destId="{D683B31B-FFFD-4512-A3D3-CF514953404D}" srcOrd="2" destOrd="0" parTransId="{85A3F83D-D498-42A3-9617-F188AD865AEA}" sibTransId="{B71FBBA2-1F5B-4297-800A-B5DF7C3EE144}"/>
    <dgm:cxn modelId="{98B5364D-505F-4962-8208-BEF3F87CFC95}" type="presOf" srcId="{C9DAD96D-19DF-4F87-ACB5-925A0294E0D5}" destId="{69446167-773D-464A-B5B0-F1277E4A0817}" srcOrd="0" destOrd="0" presId="urn:microsoft.com/office/officeart/2009/3/layout/BlockDescendingList"/>
    <dgm:cxn modelId="{8E0D9F6D-CBB6-4157-BA8A-C4A41358B0E6}" type="presOf" srcId="{819F4DD6-7FD9-4676-935F-A45AFA6F655F}" destId="{56FE832A-210E-4B68-8B4B-B88BA879D676}" srcOrd="0" destOrd="0" presId="urn:microsoft.com/office/officeart/2009/3/layout/BlockDescendingList"/>
    <dgm:cxn modelId="{A59A7C70-2747-4C7F-B7C3-4BB5E78EFF67}" srcId="{38C37E41-1D27-4A6C-BCBF-89B399551CCC}" destId="{D5228650-C5BA-4042-8F10-D455F1F6403F}" srcOrd="4" destOrd="0" parTransId="{6E7896D5-5647-46E0-A1B6-C9905EAF15B8}" sibTransId="{BEE4A249-6858-4665-9024-DA16F3D069FF}"/>
    <dgm:cxn modelId="{48097251-8E84-4635-ACAB-4D7A7B19D93C}" srcId="{6A21CFF8-462B-413D-9F0B-D7F8C3C44569}" destId="{0EC5FA4A-54F2-4B99-8768-BB1A120DC77C}" srcOrd="3" destOrd="0" parTransId="{274978DB-4EB4-46F7-A8BC-F208A3150CCB}" sibTransId="{F9B05ECF-EE8D-4C57-B5B3-B441BA38B073}"/>
    <dgm:cxn modelId="{73609251-E8E3-4E63-9664-682CCF7091D8}" srcId="{38C37E41-1D27-4A6C-BCBF-89B399551CCC}" destId="{A5B88357-392D-4D57-97EA-43884DA2D25C}" srcOrd="9" destOrd="0" parTransId="{09E7FF42-D72E-4700-9F23-EBAFDFDFC624}" sibTransId="{DC89B7FF-D215-4A86-9580-BFFE1AA9B24C}"/>
    <dgm:cxn modelId="{0D52DB71-C534-4B52-BB9E-97DF51ACCB4D}" srcId="{FADD7EBC-E329-44E6-9058-9712130D2B4D}" destId="{38C37E41-1D27-4A6C-BCBF-89B399551CCC}" srcOrd="0" destOrd="0" parTransId="{8E5DA325-E646-438F-B98E-37EA10B3C905}" sibTransId="{03EF750E-4717-407B-8393-5BCE9B8ED80B}"/>
    <dgm:cxn modelId="{662D6A53-3FCB-450B-B46C-D908396364C7}" srcId="{DE72592F-B620-4371-A836-4ABDFA271647}" destId="{2EDB73E1-AB1F-4ADC-9873-9184217A4E81}" srcOrd="2" destOrd="0" parTransId="{D6F7547E-985F-4457-9913-0F98512D588A}" sibTransId="{DB269F79-B28E-4C8D-A09F-FF5ED2BD2EAE}"/>
    <dgm:cxn modelId="{7DD14674-D86B-45B7-8155-1030E3669191}" type="presOf" srcId="{38C37E41-1D27-4A6C-BCBF-89B399551CCC}" destId="{18577605-E00E-4C46-BA1C-6549A9B6CB4A}" srcOrd="0" destOrd="0" presId="urn:microsoft.com/office/officeart/2009/3/layout/BlockDescendingList"/>
    <dgm:cxn modelId="{8BDAD955-2966-4ABF-94DB-5072019AB315}" srcId="{C9DAD96D-19DF-4F87-ACB5-925A0294E0D5}" destId="{819F4DD6-7FD9-4676-935F-A45AFA6F655F}" srcOrd="0" destOrd="0" parTransId="{C272A097-29FB-496E-A869-25093EE6B8B6}" sibTransId="{09861645-4544-4377-88EA-C637AF3686C7}"/>
    <dgm:cxn modelId="{4B0D3F76-ED8F-4AF1-95F4-1CEAA87EFA3C}" type="presOf" srcId="{13F89B02-3AB2-47B7-9455-34AF198F2CDA}" destId="{D9BFBCB4-27A8-44B6-B9ED-B963C75E82DD}" srcOrd="0" destOrd="0" presId="urn:microsoft.com/office/officeart/2009/3/layout/BlockDescendingList"/>
    <dgm:cxn modelId="{33524D77-7B6B-4978-AC6B-9BACA549C0D5}" type="presOf" srcId="{15F5CF40-F8A6-417B-9EA4-9177F6A08070}" destId="{49D81499-2EF7-4993-917D-5BB77B1A4C6B}" srcOrd="0" destOrd="0" presId="urn:microsoft.com/office/officeart/2009/3/layout/BlockDescendingList"/>
    <dgm:cxn modelId="{6C090378-95CF-465E-ACAE-9C7755272DFE}" srcId="{38C37E41-1D27-4A6C-BCBF-89B399551CCC}" destId="{58BA1583-CA68-4DFE-89E1-75077C60AC0A}" srcOrd="6" destOrd="0" parTransId="{FC6A8EAC-F95C-4519-8B35-65772C1E83A8}" sibTransId="{F9542E27-2E48-4848-AE67-B28C4C427E06}"/>
    <dgm:cxn modelId="{DD959379-FA1F-4543-8F02-D98E86A36BF1}" srcId="{DE72592F-B620-4371-A836-4ABDFA271647}" destId="{1BD00043-C6DD-4B37-AD56-851D9256075E}" srcOrd="1" destOrd="0" parTransId="{66B183DA-E624-462E-8697-C66F6A1A3066}" sibTransId="{647BE311-0360-4467-9E4D-4777EDAAE276}"/>
    <dgm:cxn modelId="{DEE9F159-466A-471C-89D8-10360E395073}" type="presOf" srcId="{150B9AE2-BBF1-443B-ADD3-B642F76A4159}" destId="{BD863CAC-C421-4B61-AFB5-49442BDE4758}" srcOrd="0" destOrd="10" presId="urn:microsoft.com/office/officeart/2009/3/layout/BlockDescendingList"/>
    <dgm:cxn modelId="{FFC47E7B-9AC5-4BE7-97FC-EA78FB17BE57}" type="presOf" srcId="{A5F88106-E24D-4B88-A18A-5D64A800C98A}" destId="{56FE832A-210E-4B68-8B4B-B88BA879D676}" srcOrd="0" destOrd="1" presId="urn:microsoft.com/office/officeart/2009/3/layout/BlockDescendingList"/>
    <dgm:cxn modelId="{1EC6217F-4277-42CA-A83E-1F634207530C}" type="presOf" srcId="{D683B31B-FFFD-4512-A3D3-CF514953404D}" destId="{FC9A577F-E9A1-432F-A2FC-D0ED06130B3C}" srcOrd="0" destOrd="0" presId="urn:microsoft.com/office/officeart/2009/3/layout/BlockDescendingList"/>
    <dgm:cxn modelId="{8C08E87F-72D1-464D-9CE6-04FB251E23A7}" type="presOf" srcId="{8951BB4B-ED59-4223-805D-FCF7631DB723}" destId="{BD863CAC-C421-4B61-AFB5-49442BDE4758}" srcOrd="0" destOrd="13" presId="urn:microsoft.com/office/officeart/2009/3/layout/BlockDescendingList"/>
    <dgm:cxn modelId="{D1B07982-C5C2-46C9-92A4-C700DF70C67F}" srcId="{D683B31B-FFFD-4512-A3D3-CF514953404D}" destId="{384AFEF8-8653-40BF-B01F-8DDA8230BA30}" srcOrd="3" destOrd="0" parTransId="{33ADBA44-4EA9-4470-A823-17045F0AF17A}" sibTransId="{4D29A83A-5BB3-48A5-AAB5-20729F6301A0}"/>
    <dgm:cxn modelId="{920C1D83-5877-4BD3-8971-98E98BDBD285}" type="presOf" srcId="{15F5CF40-F8A6-417B-9EA4-9177F6A08070}" destId="{32809C20-B2C3-4C11-86C5-10F0AC0C503B}" srcOrd="1" destOrd="0" presId="urn:microsoft.com/office/officeart/2009/3/layout/BlockDescendingList"/>
    <dgm:cxn modelId="{ED9D3083-FF0D-4DE3-8C1D-2419BA5E6E77}" srcId="{FADD7EBC-E329-44E6-9058-9712130D2B4D}" destId="{DE72592F-B620-4371-A836-4ABDFA271647}" srcOrd="4" destOrd="0" parTransId="{A2227D51-A865-4C58-83FE-201C3D3AA738}" sibTransId="{90023939-9D5F-4B67-A7A0-DC9B8DC941ED}"/>
    <dgm:cxn modelId="{05593084-AD2F-4297-973E-2D83AE115920}" srcId="{D683B31B-FFFD-4512-A3D3-CF514953404D}" destId="{7034D896-20B2-4E94-BFD8-0D9FFA976BBC}" srcOrd="1" destOrd="0" parTransId="{559465E2-8B4B-4F48-BE56-E224A6BC8473}" sibTransId="{C32B11E0-FAE9-4F09-A322-F9A24DF6F3A2}"/>
    <dgm:cxn modelId="{011CE887-3F7B-4624-83DF-F31077E35E43}" srcId="{6A21CFF8-462B-413D-9F0B-D7F8C3C44569}" destId="{13F89B02-3AB2-47B7-9455-34AF198F2CDA}" srcOrd="0" destOrd="0" parTransId="{621F5840-7EAA-4554-828B-0533D516C426}" sibTransId="{EFCAB6EE-89F1-45DC-BEDE-CA7D263FC5DF}"/>
    <dgm:cxn modelId="{06538288-2B67-4530-AEFB-7CCE44BFF916}" type="presOf" srcId="{A5B88357-392D-4D57-97EA-43884DA2D25C}" destId="{BD863CAC-C421-4B61-AFB5-49442BDE4758}" srcOrd="0" destOrd="9" presId="urn:microsoft.com/office/officeart/2009/3/layout/BlockDescendingList"/>
    <dgm:cxn modelId="{819BB68A-D511-4845-93E5-4EE9856202EF}" type="presOf" srcId="{6A21CFF8-462B-413D-9F0B-D7F8C3C44569}" destId="{9738B092-744E-4910-BFD7-60F7EEDC61C5}" srcOrd="0" destOrd="0" presId="urn:microsoft.com/office/officeart/2009/3/layout/BlockDescendingList"/>
    <dgm:cxn modelId="{AA171F8B-A98A-401A-A331-B664D2B87468}" srcId="{C9DAD96D-19DF-4F87-ACB5-925A0294E0D5}" destId="{C1B2B993-8F01-47CF-890E-B2794B3C98CA}" srcOrd="2" destOrd="0" parTransId="{30B99DC1-30D8-4D1A-86E5-A5AEFDF51840}" sibTransId="{50497FE6-2369-4409-A1F8-B5659056B30D}"/>
    <dgm:cxn modelId="{949A378E-FFEC-41C4-B9A4-DD00E1442DC4}" srcId="{38C37E41-1D27-4A6C-BCBF-89B399551CCC}" destId="{57ABBBAC-1DC2-4DB1-9A4C-0C946EBD9D44}" srcOrd="0" destOrd="0" parTransId="{F1BBCB5C-988D-47E5-8682-DCBB8D6C9601}" sibTransId="{03CC9E94-6C81-4790-973F-782E4850ACA7}"/>
    <dgm:cxn modelId="{7AC97B92-4ADB-456D-8DE5-219DA94D6C24}" srcId="{451A1164-E8E3-4595-9663-AF9CD07BB6D3}" destId="{C1A2FBF0-B004-47BA-B973-7359DC8F59F4}" srcOrd="1" destOrd="0" parTransId="{CB4018C4-81E1-44EA-AAC6-5FEEF9ED419B}" sibTransId="{6497158C-25C0-47A8-9B61-01F7F09874E7}"/>
    <dgm:cxn modelId="{77BF5093-E1E0-4615-94DE-3B4B1EA67948}" type="presOf" srcId="{6CDA7E31-3C9B-440C-84D2-2612BD2A6D06}" destId="{4FE797B4-4234-4738-AF76-EE669E312A67}" srcOrd="0" destOrd="4" presId="urn:microsoft.com/office/officeart/2009/3/layout/BlockDescendingList"/>
    <dgm:cxn modelId="{F6394096-503F-4F5C-8EDD-2DF52C0EA962}" srcId="{451A1164-E8E3-4595-9663-AF9CD07BB6D3}" destId="{399D8DC7-E9D7-4D91-A879-6B107AEC3907}" srcOrd="0" destOrd="0" parTransId="{49568699-7E60-4C40-B981-B154EAB9E370}" sibTransId="{24DDD733-A0DF-4B8E-9059-8359687034CE}"/>
    <dgm:cxn modelId="{7074CC96-F7FC-4B7C-87B1-A703A354108D}" type="presOf" srcId="{DE72592F-B620-4371-A836-4ABDFA271647}" destId="{199B19A5-5F67-4A14-966B-18C56A2845B1}" srcOrd="1" destOrd="0" presId="urn:microsoft.com/office/officeart/2009/3/layout/BlockDescendingList"/>
    <dgm:cxn modelId="{F758329B-21EC-409F-9ED2-BAD68C472550}" type="presOf" srcId="{D5228650-C5BA-4042-8F10-D455F1F6403F}" destId="{BD863CAC-C421-4B61-AFB5-49442BDE4758}" srcOrd="0" destOrd="4" presId="urn:microsoft.com/office/officeart/2009/3/layout/BlockDescendingList"/>
    <dgm:cxn modelId="{C58E9D9C-2987-49C1-9E0B-CC3649201E23}" srcId="{38C37E41-1D27-4A6C-BCBF-89B399551CCC}" destId="{08AC1551-C1AC-450A-96C6-4E78A4355C8F}" srcOrd="11" destOrd="0" parTransId="{2A73D912-5E6F-432E-ADE6-5DE8BD58C2CF}" sibTransId="{125B830C-66D3-44EA-9CB1-64D693F0818F}"/>
    <dgm:cxn modelId="{31B9B29F-03CF-44E0-AA89-E3E94B87484D}" srcId="{FADD7EBC-E329-44E6-9058-9712130D2B4D}" destId="{C9DAD96D-19DF-4F87-ACB5-925A0294E0D5}" srcOrd="6" destOrd="0" parTransId="{680AC270-90BE-486E-88B4-82A5662A6989}" sibTransId="{19FA1596-2D1E-4F82-8571-69FFBBBADE2E}"/>
    <dgm:cxn modelId="{8139E89F-C40D-4AE6-8C26-4112716B7C09}" srcId="{38C37E41-1D27-4A6C-BCBF-89B399551CCC}" destId="{8A748E5D-A72A-4548-8391-0AE4D5BD697C}" srcOrd="3" destOrd="0" parTransId="{69214195-1A66-436D-A0A5-52A4D85C5E76}" sibTransId="{1CE33E58-2D2C-47DF-BE8E-177B559D21D7}"/>
    <dgm:cxn modelId="{219581A3-99B5-44DE-9BD9-549610FA8E86}" type="presOf" srcId="{2C078CCC-DD6C-4713-9617-66DF1EA462E4}" destId="{BD863CAC-C421-4B61-AFB5-49442BDE4758}" srcOrd="0" destOrd="5" presId="urn:microsoft.com/office/officeart/2009/3/layout/BlockDescendingList"/>
    <dgm:cxn modelId="{8BD82CA7-1AC9-4035-ACD6-F790C16FD3FC}" srcId="{D683B31B-FFFD-4512-A3D3-CF514953404D}" destId="{A8333892-E051-4E69-857F-D59493CB05AA}" srcOrd="0" destOrd="0" parTransId="{0DF2EBC7-8D89-488D-BDD0-EC4C07506DF6}" sibTransId="{CEF05386-3889-498C-B4D9-A7A0CA823373}"/>
    <dgm:cxn modelId="{8FC301A8-FC84-46C3-9246-9D783B04F602}" srcId="{38C37E41-1D27-4A6C-BCBF-89B399551CCC}" destId="{3053B8C7-F4A2-4E6D-A372-6369B4141726}" srcOrd="8" destOrd="0" parTransId="{2903A35E-16AE-466D-A507-69770DF12AAD}" sibTransId="{2B5D6EE7-EB73-4493-87DE-A957060E424C}"/>
    <dgm:cxn modelId="{2DE070AA-0383-496F-9280-420B5F674445}" type="presOf" srcId="{67FBF8FA-5455-495D-A531-71129BF8CE7A}" destId="{BD863CAC-C421-4B61-AFB5-49442BDE4758}" srcOrd="0" destOrd="2" presId="urn:microsoft.com/office/officeart/2009/3/layout/BlockDescendingList"/>
    <dgm:cxn modelId="{D72182AE-E5D9-421B-8190-CC12E6EADD58}" type="presOf" srcId="{451A1164-E8E3-4595-9663-AF9CD07BB6D3}" destId="{AC1258F5-D336-4B41-B8C1-C954046AF801}" srcOrd="0" destOrd="0" presId="urn:microsoft.com/office/officeart/2009/3/layout/BlockDescendingList"/>
    <dgm:cxn modelId="{F2B4BAAE-FAA3-4EA7-8BC0-5DDD27665085}" type="presOf" srcId="{DE72592F-B620-4371-A836-4ABDFA271647}" destId="{C842D6CE-EA4D-4899-8F3A-03B1F3424986}" srcOrd="0" destOrd="0" presId="urn:microsoft.com/office/officeart/2009/3/layout/BlockDescendingList"/>
    <dgm:cxn modelId="{AABB6CB0-1717-49B4-8083-F2F6800405E0}" type="presOf" srcId="{C1A2FBF0-B004-47BA-B973-7359DC8F59F4}" destId="{D22F869D-A6C6-434C-AAF8-181EDD8A2F1D}" srcOrd="0" destOrd="1" presId="urn:microsoft.com/office/officeart/2009/3/layout/BlockDescendingList"/>
    <dgm:cxn modelId="{D2D855B0-DADC-49E7-BA38-32DE2D51EC52}" type="presOf" srcId="{FADD7EBC-E329-44E6-9058-9712130D2B4D}" destId="{A996CCF1-73BA-4F1E-BE3E-920FB50AA0B9}" srcOrd="0" destOrd="0" presId="urn:microsoft.com/office/officeart/2009/3/layout/BlockDescendingList"/>
    <dgm:cxn modelId="{EAA6B8B0-4708-4512-8042-207DF5FFC9AB}" type="presOf" srcId="{3053B8C7-F4A2-4E6D-A372-6369B4141726}" destId="{BD863CAC-C421-4B61-AFB5-49442BDE4758}" srcOrd="0" destOrd="8" presId="urn:microsoft.com/office/officeart/2009/3/layout/BlockDescendingList"/>
    <dgm:cxn modelId="{A89B08B7-1157-4BE8-926A-1BE2FA1338D6}" type="presOf" srcId="{35534ED7-F35A-4247-B3E4-40EF0A418456}" destId="{C0234E08-10E6-4034-BB01-4EAEF6469166}" srcOrd="0" destOrd="0" presId="urn:microsoft.com/office/officeart/2009/3/layout/BlockDescendingList"/>
    <dgm:cxn modelId="{EA436AB8-503B-4878-8DC0-C0736AAE540D}" srcId="{FADD7EBC-E329-44E6-9058-9712130D2B4D}" destId="{6D4209AC-CE38-4549-8466-DE6C99F60F83}" srcOrd="8" destOrd="0" parTransId="{13F57A6F-9AC4-4A23-8CB6-2BF8D02E1F13}" sibTransId="{E290CE50-D9AF-479E-942B-2950A069A822}"/>
    <dgm:cxn modelId="{C4692FBB-4450-44C3-B4F6-E9BBA114E0FC}" srcId="{38C37E41-1D27-4A6C-BCBF-89B399551CCC}" destId="{2A170AFE-A993-4AAE-9C5F-73BEAC889236}" srcOrd="7" destOrd="0" parTransId="{978464E0-C214-4F5B-93D3-7C71CE055C1E}" sibTransId="{8E325760-3E40-4A60-B797-AF7F9AA9D53E}"/>
    <dgm:cxn modelId="{D5C280BB-21B1-4B49-B548-C96E88AAC5FA}" type="presOf" srcId="{935CCEDE-C92F-4CFB-812A-C7D8FAD7E7CE}" destId="{00FF0C74-70D0-4919-8B76-23056D70D463}" srcOrd="0" destOrd="0" presId="urn:microsoft.com/office/officeart/2009/3/layout/BlockDescendingList"/>
    <dgm:cxn modelId="{DF2DF7BD-4B65-4A2E-BF92-0D1676D275B8}" srcId="{38C37E41-1D27-4A6C-BCBF-89B399551CCC}" destId="{67FBF8FA-5455-495D-A531-71129BF8CE7A}" srcOrd="2" destOrd="0" parTransId="{7610F592-037C-4324-8EDE-4B42D079A776}" sibTransId="{923741B7-870C-4908-89A8-038400E15E6A}"/>
    <dgm:cxn modelId="{0B7463BF-0002-4364-B9FC-1EC1E9948D29}" type="presOf" srcId="{6A21CFF8-462B-413D-9F0B-D7F8C3C44569}" destId="{9A90B0AB-6D64-4364-8999-7D83E8F8F4D8}" srcOrd="1" destOrd="0" presId="urn:microsoft.com/office/officeart/2009/3/layout/BlockDescendingList"/>
    <dgm:cxn modelId="{3EC248C2-1C26-475C-9392-2820EA9CD826}" srcId="{38C37E41-1D27-4A6C-BCBF-89B399551CCC}" destId="{150B9AE2-BBF1-443B-ADD3-B642F76A4159}" srcOrd="10" destOrd="0" parTransId="{F9201FFC-080F-4883-8374-B785424FDC30}" sibTransId="{CB99F7E8-607A-48E8-98AF-D9A5ACA70466}"/>
    <dgm:cxn modelId="{8EC137C5-6D7A-443D-877A-396B3C23BE32}" type="presOf" srcId="{4FFCB162-F4A4-4E63-907A-69C9F871FC05}" destId="{4FE797B4-4234-4738-AF76-EE669E312A67}" srcOrd="0" destOrd="2" presId="urn:microsoft.com/office/officeart/2009/3/layout/BlockDescendingList"/>
    <dgm:cxn modelId="{066E3ED4-F14F-4E51-AF9A-F17B934309D1}" type="presOf" srcId="{A8333892-E051-4E69-857F-D59493CB05AA}" destId="{4FE797B4-4234-4738-AF76-EE669E312A67}" srcOrd="0" destOrd="0" presId="urn:microsoft.com/office/officeart/2009/3/layout/BlockDescendingList"/>
    <dgm:cxn modelId="{77832ED7-AC9D-4FF0-9368-9247B5792A1F}" type="presOf" srcId="{100413DD-3703-4402-BBFD-2A7074F87BF7}" destId="{D22F869D-A6C6-434C-AAF8-181EDD8A2F1D}" srcOrd="0" destOrd="2" presId="urn:microsoft.com/office/officeart/2009/3/layout/BlockDescendingList"/>
    <dgm:cxn modelId="{32B737D7-7BD5-4F6A-96E2-C98C1AD63B71}" type="presOf" srcId="{57ABBBAC-1DC2-4DB1-9A4C-0C946EBD9D44}" destId="{BD863CAC-C421-4B61-AFB5-49442BDE4758}" srcOrd="0" destOrd="0" presId="urn:microsoft.com/office/officeart/2009/3/layout/BlockDescendingList"/>
    <dgm:cxn modelId="{593E88D8-F624-4F30-B77F-FBC569BF0685}" srcId="{6A21CFF8-462B-413D-9F0B-D7F8C3C44569}" destId="{3F2F74CF-1BE7-4723-94D8-6D791CA25ADE}" srcOrd="2" destOrd="0" parTransId="{2D1BD195-D161-4244-9A58-2755BD028FAF}" sibTransId="{7D910BCE-C74E-4DFF-8159-99D9D37C8136}"/>
    <dgm:cxn modelId="{DC7E18DB-501C-4F0F-84E3-9555D48A91E8}" type="presOf" srcId="{384AFEF8-8653-40BF-B01F-8DDA8230BA30}" destId="{4FE797B4-4234-4738-AF76-EE669E312A67}" srcOrd="0" destOrd="3" presId="urn:microsoft.com/office/officeart/2009/3/layout/BlockDescendingList"/>
    <dgm:cxn modelId="{9FCA6BE9-F0F8-415D-BEE3-BD489A97A5B9}" type="presOf" srcId="{399D8DC7-E9D7-4D91-A879-6B107AEC3907}" destId="{D22F869D-A6C6-434C-AAF8-181EDD8A2F1D}" srcOrd="0" destOrd="0" presId="urn:microsoft.com/office/officeart/2009/3/layout/BlockDescendingList"/>
    <dgm:cxn modelId="{4998BFEC-432A-417C-AE7F-835496411568}" type="presOf" srcId="{1BD00043-C6DD-4B37-AD56-851D9256075E}" destId="{00FF0C74-70D0-4919-8B76-23056D70D463}" srcOrd="0" destOrd="1" presId="urn:microsoft.com/office/officeart/2009/3/layout/BlockDescendingList"/>
    <dgm:cxn modelId="{C3CD8EF2-3E9B-46F7-B51D-FE7034ED2F45}" type="presOf" srcId="{2EDB73E1-AB1F-4ADC-9873-9184217A4E81}" destId="{00FF0C74-70D0-4919-8B76-23056D70D463}" srcOrd="0" destOrd="2" presId="urn:microsoft.com/office/officeart/2009/3/layout/BlockDescendingList"/>
    <dgm:cxn modelId="{1377FFF2-2970-47A6-861B-94FA46F5AA05}" srcId="{38C37E41-1D27-4A6C-BCBF-89B399551CCC}" destId="{2C078CCC-DD6C-4713-9617-66DF1EA462E4}" srcOrd="5" destOrd="0" parTransId="{81BEC2E2-E6F9-4324-A3F4-8BA929237E8C}" sibTransId="{CDD46084-2D91-4A0B-AC8E-9AED8087232E}"/>
    <dgm:cxn modelId="{9D60D8F5-2F7F-4388-BFA3-3E6A77ECDE07}" type="presOf" srcId="{2FA04034-992A-4989-A7FC-1D4442E53807}" destId="{BD863CAC-C421-4B61-AFB5-49442BDE4758}" srcOrd="0" destOrd="12" presId="urn:microsoft.com/office/officeart/2009/3/layout/BlockDescendingList"/>
    <dgm:cxn modelId="{4A102FFA-6709-4E2B-83D8-1E340B04B6D2}" srcId="{FADD7EBC-E329-44E6-9058-9712130D2B4D}" destId="{B0E12F12-949F-4611-BC3F-E3166A44B549}" srcOrd="10" destOrd="0" parTransId="{BD4E0CCF-FF72-44C1-9CBA-1F2188BCF824}" sibTransId="{A4AC0824-7768-4987-B870-E4EC53123692}"/>
    <dgm:cxn modelId="{EE3C60FA-933C-47A0-9FBA-120261D1AEC8}" type="presOf" srcId="{38C37E41-1D27-4A6C-BCBF-89B399551CCC}" destId="{50142CB5-40DE-4369-9033-5559FE344206}" srcOrd="1" destOrd="0" presId="urn:microsoft.com/office/officeart/2009/3/layout/BlockDescendingList"/>
    <dgm:cxn modelId="{C691E8FD-E53C-4D86-8B17-F9A41CDC6C27}" type="presOf" srcId="{7034D896-20B2-4E94-BFD8-0D9FFA976BBC}" destId="{4FE797B4-4234-4738-AF76-EE669E312A67}" srcOrd="0" destOrd="1" presId="urn:microsoft.com/office/officeart/2009/3/layout/BlockDescendingList"/>
    <dgm:cxn modelId="{EDAC4FFF-A4E6-44FA-97F8-5C69F6D922F1}" srcId="{FADD7EBC-E329-44E6-9058-9712130D2B4D}" destId="{8787507B-3675-48A5-8D55-7996E3369E0A}" srcOrd="9" destOrd="0" parTransId="{8A4E2CCA-8B8E-4FAE-BF02-E89D291009A3}" sibTransId="{23B421D8-8F93-4152-ADC2-EEE26DE106A7}"/>
    <dgm:cxn modelId="{91A92163-14AC-4E27-97D1-21502DEFC4F4}" type="presParOf" srcId="{A996CCF1-73BA-4F1E-BE3E-920FB50AA0B9}" destId="{18577605-E00E-4C46-BA1C-6549A9B6CB4A}" srcOrd="0" destOrd="0" presId="urn:microsoft.com/office/officeart/2009/3/layout/BlockDescendingList"/>
    <dgm:cxn modelId="{D74E5683-79CC-45E8-8ED8-49DC71543454}" type="presParOf" srcId="{A996CCF1-73BA-4F1E-BE3E-920FB50AA0B9}" destId="{BD863CAC-C421-4B61-AFB5-49442BDE4758}" srcOrd="1" destOrd="0" presId="urn:microsoft.com/office/officeart/2009/3/layout/BlockDescendingList"/>
    <dgm:cxn modelId="{09CB8074-B4E6-4CE4-8766-7690EDCB5746}" type="presParOf" srcId="{A996CCF1-73BA-4F1E-BE3E-920FB50AA0B9}" destId="{5CAE20B8-71D5-452D-8319-321246D7FA98}" srcOrd="2" destOrd="0" presId="urn:microsoft.com/office/officeart/2009/3/layout/BlockDescendingList"/>
    <dgm:cxn modelId="{6D92D9C5-8101-435D-9498-1EFA29A63A6B}" type="presParOf" srcId="{5CAE20B8-71D5-452D-8319-321246D7FA98}" destId="{50142CB5-40DE-4369-9033-5559FE344206}" srcOrd="0" destOrd="0" presId="urn:microsoft.com/office/officeart/2009/3/layout/BlockDescendingList"/>
    <dgm:cxn modelId="{B50388B7-EF87-41D1-BAD2-58007AD1D8D2}" type="presParOf" srcId="{A996CCF1-73BA-4F1E-BE3E-920FB50AA0B9}" destId="{AC1258F5-D336-4B41-B8C1-C954046AF801}" srcOrd="3" destOrd="0" presId="urn:microsoft.com/office/officeart/2009/3/layout/BlockDescendingList"/>
    <dgm:cxn modelId="{1E146B65-35C0-4CCD-9D98-96F416C5613B}" type="presParOf" srcId="{A996CCF1-73BA-4F1E-BE3E-920FB50AA0B9}" destId="{D22F869D-A6C6-434C-AAF8-181EDD8A2F1D}" srcOrd="4" destOrd="0" presId="urn:microsoft.com/office/officeart/2009/3/layout/BlockDescendingList"/>
    <dgm:cxn modelId="{0037B77A-0398-4372-8169-8B1735AFB92D}" type="presParOf" srcId="{A996CCF1-73BA-4F1E-BE3E-920FB50AA0B9}" destId="{B37CA469-FD75-4B03-8CED-9110D377E33E}" srcOrd="5" destOrd="0" presId="urn:microsoft.com/office/officeart/2009/3/layout/BlockDescendingList"/>
    <dgm:cxn modelId="{D507CAF0-31D0-4C42-8C86-57E2C6D55D10}" type="presParOf" srcId="{B37CA469-FD75-4B03-8CED-9110D377E33E}" destId="{A8EFF4E8-49A7-4A3E-A175-C00F706D1AAC}" srcOrd="0" destOrd="0" presId="urn:microsoft.com/office/officeart/2009/3/layout/BlockDescendingList"/>
    <dgm:cxn modelId="{81ED961F-1069-4E3D-B10A-7C176B44097B}" type="presParOf" srcId="{A996CCF1-73BA-4F1E-BE3E-920FB50AA0B9}" destId="{FC9A577F-E9A1-432F-A2FC-D0ED06130B3C}" srcOrd="6" destOrd="0" presId="urn:microsoft.com/office/officeart/2009/3/layout/BlockDescendingList"/>
    <dgm:cxn modelId="{45B5D5F0-C985-4660-996B-83A3F7FEB9AA}" type="presParOf" srcId="{A996CCF1-73BA-4F1E-BE3E-920FB50AA0B9}" destId="{4FE797B4-4234-4738-AF76-EE669E312A67}" srcOrd="7" destOrd="0" presId="urn:microsoft.com/office/officeart/2009/3/layout/BlockDescendingList"/>
    <dgm:cxn modelId="{36CF42A6-A177-4422-B308-D1ECFB920276}" type="presParOf" srcId="{A996CCF1-73BA-4F1E-BE3E-920FB50AA0B9}" destId="{6D9548ED-6BEB-468B-A401-2F12FD12E7C1}" srcOrd="8" destOrd="0" presId="urn:microsoft.com/office/officeart/2009/3/layout/BlockDescendingList"/>
    <dgm:cxn modelId="{FF7D6483-73AE-4FCC-987F-A31311972AB7}" type="presParOf" srcId="{6D9548ED-6BEB-468B-A401-2F12FD12E7C1}" destId="{BB4FD353-0D35-400E-BF95-5826AE69B3C9}" srcOrd="0" destOrd="0" presId="urn:microsoft.com/office/officeart/2009/3/layout/BlockDescendingList"/>
    <dgm:cxn modelId="{0D0AB405-BA77-4E40-A07A-612AC086F9F9}" type="presParOf" srcId="{A996CCF1-73BA-4F1E-BE3E-920FB50AA0B9}" destId="{9738B092-744E-4910-BFD7-60F7EEDC61C5}" srcOrd="9" destOrd="0" presId="urn:microsoft.com/office/officeart/2009/3/layout/BlockDescendingList"/>
    <dgm:cxn modelId="{6C4DC85D-18DD-4601-8D80-99655106DE52}" type="presParOf" srcId="{A996CCF1-73BA-4F1E-BE3E-920FB50AA0B9}" destId="{D9BFBCB4-27A8-44B6-B9ED-B963C75E82DD}" srcOrd="10" destOrd="0" presId="urn:microsoft.com/office/officeart/2009/3/layout/BlockDescendingList"/>
    <dgm:cxn modelId="{2E7F7424-3418-48D7-ADAE-4EC70E19C750}" type="presParOf" srcId="{A996CCF1-73BA-4F1E-BE3E-920FB50AA0B9}" destId="{6A0A906B-0C35-4207-A707-D43376BFB691}" srcOrd="11" destOrd="0" presId="urn:microsoft.com/office/officeart/2009/3/layout/BlockDescendingList"/>
    <dgm:cxn modelId="{1945C8F3-4685-4C0F-9C0C-2C4C49AD3D5C}" type="presParOf" srcId="{6A0A906B-0C35-4207-A707-D43376BFB691}" destId="{9A90B0AB-6D64-4364-8999-7D83E8F8F4D8}" srcOrd="0" destOrd="0" presId="urn:microsoft.com/office/officeart/2009/3/layout/BlockDescendingList"/>
    <dgm:cxn modelId="{8FF5733A-77C2-4E4D-AEBC-B5EDB05325F9}" type="presParOf" srcId="{A996CCF1-73BA-4F1E-BE3E-920FB50AA0B9}" destId="{C842D6CE-EA4D-4899-8F3A-03B1F3424986}" srcOrd="12" destOrd="0" presId="urn:microsoft.com/office/officeart/2009/3/layout/BlockDescendingList"/>
    <dgm:cxn modelId="{B9169461-59EA-423D-85CC-2674506B2CC5}" type="presParOf" srcId="{A996CCF1-73BA-4F1E-BE3E-920FB50AA0B9}" destId="{00FF0C74-70D0-4919-8B76-23056D70D463}" srcOrd="13" destOrd="0" presId="urn:microsoft.com/office/officeart/2009/3/layout/BlockDescendingList"/>
    <dgm:cxn modelId="{85F5A29B-D7F2-401C-ACA5-C4FCD66B0ECB}" type="presParOf" srcId="{A996CCF1-73BA-4F1E-BE3E-920FB50AA0B9}" destId="{05B13DFA-6059-49AE-8902-E5A82F0FEE1C}" srcOrd="14" destOrd="0" presId="urn:microsoft.com/office/officeart/2009/3/layout/BlockDescendingList"/>
    <dgm:cxn modelId="{3250F68C-A5A7-4FC1-B72F-0B0CA596EDAA}" type="presParOf" srcId="{05B13DFA-6059-49AE-8902-E5A82F0FEE1C}" destId="{199B19A5-5F67-4A14-966B-18C56A2845B1}" srcOrd="0" destOrd="0" presId="urn:microsoft.com/office/officeart/2009/3/layout/BlockDescendingList"/>
    <dgm:cxn modelId="{2F0D31AC-3AB4-4256-93A3-2EC60BCFC578}" type="presParOf" srcId="{A996CCF1-73BA-4F1E-BE3E-920FB50AA0B9}" destId="{49D81499-2EF7-4993-917D-5BB77B1A4C6B}" srcOrd="15" destOrd="0" presId="urn:microsoft.com/office/officeart/2009/3/layout/BlockDescendingList"/>
    <dgm:cxn modelId="{AB01B510-09E7-4729-AF70-563F0F2656C2}" type="presParOf" srcId="{A996CCF1-73BA-4F1E-BE3E-920FB50AA0B9}" destId="{C0234E08-10E6-4034-BB01-4EAEF6469166}" srcOrd="16" destOrd="0" presId="urn:microsoft.com/office/officeart/2009/3/layout/BlockDescendingList"/>
    <dgm:cxn modelId="{25FE8D83-0867-46FF-9AE2-57A157577343}" type="presParOf" srcId="{A996CCF1-73BA-4F1E-BE3E-920FB50AA0B9}" destId="{F2A9010A-845D-4231-875A-31F5DC55FDEF}" srcOrd="17" destOrd="0" presId="urn:microsoft.com/office/officeart/2009/3/layout/BlockDescendingList"/>
    <dgm:cxn modelId="{5B311222-78D4-46CB-8ABE-4989A0D0C5FA}" type="presParOf" srcId="{F2A9010A-845D-4231-875A-31F5DC55FDEF}" destId="{32809C20-B2C3-4C11-86C5-10F0AC0C503B}" srcOrd="0" destOrd="0" presId="urn:microsoft.com/office/officeart/2009/3/layout/BlockDescendingList"/>
    <dgm:cxn modelId="{9C1D4C92-09A8-4EEA-A927-E2FEC4B51B36}" type="presParOf" srcId="{A996CCF1-73BA-4F1E-BE3E-920FB50AA0B9}" destId="{69446167-773D-464A-B5B0-F1277E4A0817}" srcOrd="18" destOrd="0" presId="urn:microsoft.com/office/officeart/2009/3/layout/BlockDescendingList"/>
    <dgm:cxn modelId="{AB416306-EFC4-4DA2-8ABB-8E0D1285525E}" type="presParOf" srcId="{A996CCF1-73BA-4F1E-BE3E-920FB50AA0B9}" destId="{56FE832A-210E-4B68-8B4B-B88BA879D676}" srcOrd="19" destOrd="0" presId="urn:microsoft.com/office/officeart/2009/3/layout/BlockDescendingList"/>
    <dgm:cxn modelId="{61EAFE0C-1ACE-473F-B5FE-687EE138DFA5}" type="presParOf" srcId="{A996CCF1-73BA-4F1E-BE3E-920FB50AA0B9}" destId="{385A40C2-F6DF-4C58-AE21-ED120A1FB881}" srcOrd="20" destOrd="0" presId="urn:microsoft.com/office/officeart/2009/3/layout/BlockDescendingList"/>
    <dgm:cxn modelId="{2DDF550D-FBA6-4B26-AC07-47E978E111AD}" type="presParOf" srcId="{385A40C2-F6DF-4C58-AE21-ED120A1FB881}" destId="{A22289FB-6837-4657-A417-C5E6300A3D46}" srcOrd="0" destOrd="0" presId="urn:microsoft.com/office/officeart/2009/3/layout/BlockDescending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DD7EBC-E329-44E6-9058-9712130D2B4D}" type="doc">
      <dgm:prSet loTypeId="urn:microsoft.com/office/officeart/2009/3/layout/BlockDescendingList" loCatId="list" qsTypeId="urn:microsoft.com/office/officeart/2005/8/quickstyle/simple1" qsCatId="simple" csTypeId="urn:microsoft.com/office/officeart/2005/8/colors/accent1_2" csCatId="accent1" phldr="1"/>
      <dgm:spPr/>
      <dgm:t>
        <a:bodyPr/>
        <a:lstStyle/>
        <a:p>
          <a:endParaRPr lang="en-ZA"/>
        </a:p>
      </dgm:t>
    </dgm:pt>
    <dgm:pt modelId="{399D8DC7-E9D7-4D91-A879-6B107AEC3907}">
      <dgm:prSet phldrT="[Text]" custT="1"/>
      <dgm:spPr/>
      <dgm:t>
        <a:bodyPr/>
        <a:lstStyle/>
        <a:p>
          <a:r>
            <a:rPr lang="en-ZA" sz="1000" b="1" u="sng" dirty="0">
              <a:solidFill>
                <a:schemeClr val="tx1"/>
              </a:solidFill>
            </a:rPr>
            <a:t>Disclaimer matters:</a:t>
          </a:r>
        </a:p>
        <a:p>
          <a:r>
            <a:rPr lang="en-ZA" sz="1000" dirty="0">
              <a:solidFill>
                <a:schemeClr val="bg1"/>
              </a:solidFill>
            </a:rPr>
            <a:t>1. Irregular Expenditure</a:t>
          </a:r>
        </a:p>
      </dgm:t>
    </dgm:pt>
    <dgm:pt modelId="{49568699-7E60-4C40-B981-B154EAB9E370}" type="parTrans" cxnId="{F6394096-503F-4F5C-8EDD-2DF52C0EA962}">
      <dgm:prSet/>
      <dgm:spPr/>
      <dgm:t>
        <a:bodyPr/>
        <a:lstStyle/>
        <a:p>
          <a:endParaRPr lang="en-ZA" sz="2000">
            <a:solidFill>
              <a:schemeClr val="tx1"/>
            </a:solidFill>
          </a:endParaRPr>
        </a:p>
      </dgm:t>
    </dgm:pt>
    <dgm:pt modelId="{24DDD733-A0DF-4B8E-9059-8359687034CE}" type="sibTrans" cxnId="{F6394096-503F-4F5C-8EDD-2DF52C0EA962}">
      <dgm:prSet/>
      <dgm:spPr/>
      <dgm:t>
        <a:bodyPr/>
        <a:lstStyle/>
        <a:p>
          <a:endParaRPr lang="en-ZA" sz="2000">
            <a:solidFill>
              <a:schemeClr val="tx1"/>
            </a:solidFill>
          </a:endParaRPr>
        </a:p>
      </dgm:t>
    </dgm:pt>
    <dgm:pt modelId="{D683B31B-FFFD-4512-A3D3-CF514953404D}">
      <dgm:prSet phldrT="[Text]" custT="1"/>
      <dgm:spPr>
        <a:solidFill>
          <a:srgbClr val="FFC000"/>
        </a:solidFill>
      </dgm:spPr>
      <dgm:t>
        <a:bodyPr/>
        <a:lstStyle/>
        <a:p>
          <a:endParaRPr lang="en-ZA" sz="1400" dirty="0">
            <a:solidFill>
              <a:schemeClr val="tx1"/>
            </a:solidFill>
          </a:endParaRPr>
        </a:p>
      </dgm:t>
    </dgm:pt>
    <dgm:pt modelId="{85A3F83D-D498-42A3-9617-F188AD865AEA}" type="parTrans" cxnId="{B6FE0E6C-EE31-466A-AC3D-D1625F69BCDD}">
      <dgm:prSet/>
      <dgm:spPr/>
      <dgm:t>
        <a:bodyPr/>
        <a:lstStyle/>
        <a:p>
          <a:endParaRPr lang="en-ZA" sz="2000">
            <a:solidFill>
              <a:schemeClr val="tx1"/>
            </a:solidFill>
          </a:endParaRPr>
        </a:p>
      </dgm:t>
    </dgm:pt>
    <dgm:pt modelId="{B71FBBA2-1F5B-4297-800A-B5DF7C3EE144}" type="sibTrans" cxnId="{B6FE0E6C-EE31-466A-AC3D-D1625F69BCDD}">
      <dgm:prSet/>
      <dgm:spPr/>
      <dgm:t>
        <a:bodyPr/>
        <a:lstStyle/>
        <a:p>
          <a:endParaRPr lang="en-ZA" sz="2000">
            <a:solidFill>
              <a:schemeClr val="tx1"/>
            </a:solidFill>
          </a:endParaRPr>
        </a:p>
      </dgm:t>
    </dgm:pt>
    <dgm:pt modelId="{6A21CFF8-462B-413D-9F0B-D7F8C3C44569}">
      <dgm:prSet phldrT="[Text]" custT="1"/>
      <dgm:spPr>
        <a:solidFill>
          <a:srgbClr val="FFC000"/>
        </a:solidFill>
      </dgm:spPr>
      <dgm:t>
        <a:bodyPr/>
        <a:lstStyle/>
        <a:p>
          <a:endParaRPr lang="en-ZA" sz="1400" dirty="0">
            <a:solidFill>
              <a:schemeClr val="tx1"/>
            </a:solidFill>
          </a:endParaRPr>
        </a:p>
      </dgm:t>
    </dgm:pt>
    <dgm:pt modelId="{B6897A7F-CF8B-4EDD-9F99-BB4C525E0FE1}" type="parTrans" cxnId="{648A7A07-6987-4E31-8F25-06E07E2E8DB7}">
      <dgm:prSet/>
      <dgm:spPr/>
      <dgm:t>
        <a:bodyPr/>
        <a:lstStyle/>
        <a:p>
          <a:endParaRPr lang="en-ZA" sz="2000">
            <a:solidFill>
              <a:schemeClr val="tx1"/>
            </a:solidFill>
          </a:endParaRPr>
        </a:p>
      </dgm:t>
    </dgm:pt>
    <dgm:pt modelId="{2B5D2F4D-66CC-484C-810C-97F2F0BD18C5}" type="sibTrans" cxnId="{648A7A07-6987-4E31-8F25-06E07E2E8DB7}">
      <dgm:prSet/>
      <dgm:spPr/>
      <dgm:t>
        <a:bodyPr/>
        <a:lstStyle/>
        <a:p>
          <a:endParaRPr lang="en-ZA" sz="2000">
            <a:solidFill>
              <a:schemeClr val="tx1"/>
            </a:solidFill>
          </a:endParaRPr>
        </a:p>
      </dgm:t>
    </dgm:pt>
    <dgm:pt modelId="{451A1164-E8E3-4595-9663-AF9CD07BB6D3}">
      <dgm:prSet phldrT="[Text]" custT="1"/>
      <dgm:spPr>
        <a:solidFill>
          <a:srgbClr val="FF0000"/>
        </a:solidFill>
      </dgm:spPr>
      <dgm:t>
        <a:bodyPr/>
        <a:lstStyle/>
        <a:p>
          <a:endParaRPr lang="en-ZA" sz="1600" dirty="0">
            <a:solidFill>
              <a:schemeClr val="tx1"/>
            </a:solidFill>
          </a:endParaRPr>
        </a:p>
      </dgm:t>
    </dgm:pt>
    <dgm:pt modelId="{C5A35B54-9706-4AA3-BCE6-2F41968CCC0E}" type="parTrans" cxnId="{D129FE10-B486-47CB-A3A0-E63A7CC5803C}">
      <dgm:prSet/>
      <dgm:spPr/>
      <dgm:t>
        <a:bodyPr/>
        <a:lstStyle/>
        <a:p>
          <a:endParaRPr lang="en-ZA" sz="2000">
            <a:solidFill>
              <a:schemeClr val="tx1"/>
            </a:solidFill>
          </a:endParaRPr>
        </a:p>
      </dgm:t>
    </dgm:pt>
    <dgm:pt modelId="{BD1642DF-4CFC-4F0A-89FE-F0BF2A96B348}" type="sibTrans" cxnId="{D129FE10-B486-47CB-A3A0-E63A7CC5803C}">
      <dgm:prSet/>
      <dgm:spPr/>
      <dgm:t>
        <a:bodyPr/>
        <a:lstStyle/>
        <a:p>
          <a:endParaRPr lang="en-ZA" sz="2000">
            <a:solidFill>
              <a:schemeClr val="tx1"/>
            </a:solidFill>
          </a:endParaRPr>
        </a:p>
      </dgm:t>
    </dgm:pt>
    <dgm:pt modelId="{57ABBBAC-1DC2-4DB1-9A4C-0C946EBD9D44}">
      <dgm:prSet phldrT="[Text]" custT="1"/>
      <dgm:spPr/>
      <dgm:t>
        <a:bodyPr/>
        <a:lstStyle/>
        <a:p>
          <a:r>
            <a:rPr lang="en-ZA" sz="1000" b="1" u="sng" dirty="0">
              <a:solidFill>
                <a:schemeClr val="tx1"/>
              </a:solidFill>
            </a:rPr>
            <a:t>Disclaimer matters:</a:t>
          </a:r>
        </a:p>
        <a:p>
          <a:r>
            <a:rPr lang="en-ZA" sz="1000" dirty="0">
              <a:solidFill>
                <a:schemeClr val="bg1"/>
              </a:solidFill>
            </a:rPr>
            <a:t>1. </a:t>
          </a:r>
          <a:r>
            <a:rPr lang="en-ZA" sz="800" dirty="0">
              <a:solidFill>
                <a:schemeClr val="bg1"/>
              </a:solidFill>
            </a:rPr>
            <a:t>Irregular Expenditure</a:t>
          </a:r>
        </a:p>
      </dgm:t>
    </dgm:pt>
    <dgm:pt modelId="{F1BBCB5C-988D-47E5-8682-DCBB8D6C9601}" type="parTrans" cxnId="{949A378E-FFEC-41C4-B9A4-DD00E1442DC4}">
      <dgm:prSet/>
      <dgm:spPr/>
      <dgm:t>
        <a:bodyPr/>
        <a:lstStyle/>
        <a:p>
          <a:endParaRPr lang="en-ZA" sz="2000">
            <a:solidFill>
              <a:schemeClr val="tx1"/>
            </a:solidFill>
          </a:endParaRPr>
        </a:p>
      </dgm:t>
    </dgm:pt>
    <dgm:pt modelId="{03CC9E94-6C81-4790-973F-782E4850ACA7}" type="sibTrans" cxnId="{949A378E-FFEC-41C4-B9A4-DD00E1442DC4}">
      <dgm:prSet/>
      <dgm:spPr/>
      <dgm:t>
        <a:bodyPr/>
        <a:lstStyle/>
        <a:p>
          <a:endParaRPr lang="en-ZA" sz="2000">
            <a:solidFill>
              <a:schemeClr val="tx1"/>
            </a:solidFill>
          </a:endParaRPr>
        </a:p>
      </dgm:t>
    </dgm:pt>
    <dgm:pt modelId="{581ECF3B-E6D2-41A8-9AC9-47BA86566E52}">
      <dgm:prSet phldrT="[Text]" custT="1"/>
      <dgm:spPr/>
      <dgm:t>
        <a:bodyPr/>
        <a:lstStyle/>
        <a:p>
          <a:r>
            <a:rPr lang="en-ZA" sz="800" dirty="0">
              <a:solidFill>
                <a:schemeClr val="bg1"/>
              </a:solidFill>
            </a:rPr>
            <a:t>2</a:t>
          </a:r>
          <a:r>
            <a:rPr lang="en-US" sz="800" dirty="0">
              <a:solidFill>
                <a:schemeClr val="bg1"/>
              </a:solidFill>
            </a:rPr>
            <a:t>Fruitless &amp; </a:t>
          </a:r>
          <a:endParaRPr lang="en-ZA" sz="800" dirty="0">
            <a:solidFill>
              <a:schemeClr val="bg1"/>
            </a:solidFill>
          </a:endParaRPr>
        </a:p>
      </dgm:t>
    </dgm:pt>
    <dgm:pt modelId="{E24FC4F4-A770-4FBD-9204-1BF01430C1BF}" type="parTrans" cxnId="{913A00D5-81B5-4F25-9146-7FF4C81185EA}">
      <dgm:prSet/>
      <dgm:spPr/>
      <dgm:t>
        <a:bodyPr/>
        <a:lstStyle/>
        <a:p>
          <a:endParaRPr lang="en-ZA" sz="2000">
            <a:solidFill>
              <a:schemeClr val="tx1"/>
            </a:solidFill>
          </a:endParaRPr>
        </a:p>
      </dgm:t>
    </dgm:pt>
    <dgm:pt modelId="{F3FCD68B-95CC-4C05-B27F-147AFBD7A9D6}" type="sibTrans" cxnId="{913A00D5-81B5-4F25-9146-7FF4C81185EA}">
      <dgm:prSet/>
      <dgm:spPr/>
      <dgm:t>
        <a:bodyPr/>
        <a:lstStyle/>
        <a:p>
          <a:endParaRPr lang="en-ZA" sz="2000">
            <a:solidFill>
              <a:schemeClr val="tx1"/>
            </a:solidFill>
          </a:endParaRPr>
        </a:p>
      </dgm:t>
    </dgm:pt>
    <dgm:pt modelId="{0EA4A749-19EB-4A01-89E8-A119340A94DB}">
      <dgm:prSet phldrT="[Text]" custT="1"/>
      <dgm:spPr/>
      <dgm:t>
        <a:bodyPr/>
        <a:lstStyle/>
        <a:p>
          <a:r>
            <a:rPr lang="en-ZA" sz="800" dirty="0">
              <a:solidFill>
                <a:schemeClr val="bg1"/>
              </a:solidFill>
            </a:rPr>
            <a:t>3. </a:t>
          </a:r>
          <a:r>
            <a:rPr lang="en-US" sz="800" dirty="0">
              <a:solidFill>
                <a:schemeClr val="bg1"/>
              </a:solidFill>
            </a:rPr>
            <a:t>Trade &amp; other receivables</a:t>
          </a:r>
          <a:endParaRPr lang="en-ZA" sz="800" dirty="0">
            <a:solidFill>
              <a:schemeClr val="bg1"/>
            </a:solidFill>
          </a:endParaRPr>
        </a:p>
      </dgm:t>
    </dgm:pt>
    <dgm:pt modelId="{CBB7EFB0-3375-4FB0-A089-940F8DEC2314}" type="parTrans" cxnId="{89D28411-C3D8-4133-86CF-EBDA71D1DA1D}">
      <dgm:prSet/>
      <dgm:spPr/>
      <dgm:t>
        <a:bodyPr/>
        <a:lstStyle/>
        <a:p>
          <a:endParaRPr lang="en-ZA" sz="2000">
            <a:solidFill>
              <a:schemeClr val="tx1"/>
            </a:solidFill>
          </a:endParaRPr>
        </a:p>
      </dgm:t>
    </dgm:pt>
    <dgm:pt modelId="{B0C16ED2-A832-4420-954F-5C3F0C1A8EBA}" type="sibTrans" cxnId="{89D28411-C3D8-4133-86CF-EBDA71D1DA1D}">
      <dgm:prSet/>
      <dgm:spPr/>
      <dgm:t>
        <a:bodyPr/>
        <a:lstStyle/>
        <a:p>
          <a:endParaRPr lang="en-ZA" sz="2000">
            <a:solidFill>
              <a:schemeClr val="tx1"/>
            </a:solidFill>
          </a:endParaRPr>
        </a:p>
      </dgm:t>
    </dgm:pt>
    <dgm:pt modelId="{045152D0-4996-4356-9920-6D82F16110B8}">
      <dgm:prSet phldrT="[Text]" custT="1"/>
      <dgm:spPr/>
      <dgm:t>
        <a:bodyPr/>
        <a:lstStyle/>
        <a:p>
          <a:r>
            <a:rPr lang="en-ZA" sz="800" dirty="0">
              <a:solidFill>
                <a:schemeClr val="bg1"/>
              </a:solidFill>
            </a:rPr>
            <a:t>4. </a:t>
          </a:r>
          <a:r>
            <a:rPr lang="en-US" sz="800" dirty="0">
              <a:solidFill>
                <a:schemeClr val="bg1"/>
              </a:solidFill>
            </a:rPr>
            <a:t>Prepayments </a:t>
          </a:r>
          <a:endParaRPr lang="en-ZA" sz="800" dirty="0">
            <a:solidFill>
              <a:schemeClr val="bg1"/>
            </a:solidFill>
          </a:endParaRPr>
        </a:p>
      </dgm:t>
    </dgm:pt>
    <dgm:pt modelId="{6893DDAB-5FD3-4D0A-B1FD-15185643F0A5}" type="parTrans" cxnId="{1EEAE37E-C006-45BF-B5DD-75C2EA5B2418}">
      <dgm:prSet/>
      <dgm:spPr/>
      <dgm:t>
        <a:bodyPr/>
        <a:lstStyle/>
        <a:p>
          <a:endParaRPr lang="en-ZA" sz="2000">
            <a:solidFill>
              <a:schemeClr val="tx1"/>
            </a:solidFill>
          </a:endParaRPr>
        </a:p>
      </dgm:t>
    </dgm:pt>
    <dgm:pt modelId="{749160C2-9C57-4041-9239-860CC880FB86}" type="sibTrans" cxnId="{1EEAE37E-C006-45BF-B5DD-75C2EA5B2418}">
      <dgm:prSet/>
      <dgm:spPr/>
      <dgm:t>
        <a:bodyPr/>
        <a:lstStyle/>
        <a:p>
          <a:endParaRPr lang="en-ZA" sz="2000">
            <a:solidFill>
              <a:schemeClr val="tx1"/>
            </a:solidFill>
          </a:endParaRPr>
        </a:p>
      </dgm:t>
    </dgm:pt>
    <dgm:pt modelId="{A353E860-3EC9-4FE0-A8D6-BF818B9E873A}">
      <dgm:prSet phldrT="[Text]" custT="1"/>
      <dgm:spPr/>
      <dgm:t>
        <a:bodyPr/>
        <a:lstStyle/>
        <a:p>
          <a:r>
            <a:rPr lang="en-ZA" sz="800" dirty="0">
              <a:solidFill>
                <a:schemeClr val="bg1"/>
              </a:solidFill>
            </a:rPr>
            <a:t>5. </a:t>
          </a:r>
          <a:r>
            <a:rPr lang="en-US" sz="800" dirty="0">
              <a:solidFill>
                <a:schemeClr val="bg1"/>
              </a:solidFill>
            </a:rPr>
            <a:t>Revenue </a:t>
          </a:r>
          <a:endParaRPr lang="en-ZA" sz="800" dirty="0">
            <a:solidFill>
              <a:schemeClr val="bg1"/>
            </a:solidFill>
          </a:endParaRPr>
        </a:p>
      </dgm:t>
    </dgm:pt>
    <dgm:pt modelId="{B56CBF33-73AD-425C-84E5-0D57705A5B6C}" type="parTrans" cxnId="{8E000A6C-8490-4132-AD93-5F8A77EE48FB}">
      <dgm:prSet/>
      <dgm:spPr/>
      <dgm:t>
        <a:bodyPr/>
        <a:lstStyle/>
        <a:p>
          <a:endParaRPr lang="en-ZA" sz="2000">
            <a:solidFill>
              <a:schemeClr val="tx1"/>
            </a:solidFill>
          </a:endParaRPr>
        </a:p>
      </dgm:t>
    </dgm:pt>
    <dgm:pt modelId="{9C19A94A-3B7D-4EC7-B618-A9783B690AC1}" type="sibTrans" cxnId="{8E000A6C-8490-4132-AD93-5F8A77EE48FB}">
      <dgm:prSet/>
      <dgm:spPr/>
      <dgm:t>
        <a:bodyPr/>
        <a:lstStyle/>
        <a:p>
          <a:endParaRPr lang="en-ZA" sz="2000">
            <a:solidFill>
              <a:schemeClr val="tx1"/>
            </a:solidFill>
          </a:endParaRPr>
        </a:p>
      </dgm:t>
    </dgm:pt>
    <dgm:pt modelId="{4F7DF9E2-FBE8-4B99-9BEA-D6FEF93C79D8}">
      <dgm:prSet phldrT="[Text]" custT="1"/>
      <dgm:spPr/>
      <dgm:t>
        <a:bodyPr/>
        <a:lstStyle/>
        <a:p>
          <a:r>
            <a:rPr lang="en-ZA" sz="800" dirty="0">
              <a:solidFill>
                <a:schemeClr val="bg1"/>
              </a:solidFill>
            </a:rPr>
            <a:t>6. </a:t>
          </a:r>
          <a:r>
            <a:rPr lang="en-US" sz="800" dirty="0">
              <a:solidFill>
                <a:schemeClr val="bg1"/>
              </a:solidFill>
            </a:rPr>
            <a:t>Trade &amp; other payables</a:t>
          </a:r>
          <a:endParaRPr lang="en-ZA" sz="800" dirty="0">
            <a:solidFill>
              <a:schemeClr val="bg1"/>
            </a:solidFill>
          </a:endParaRPr>
        </a:p>
      </dgm:t>
    </dgm:pt>
    <dgm:pt modelId="{17316EFB-1BC2-4DF1-B6E8-C3D2D0A538F6}" type="parTrans" cxnId="{E2F76FE3-60BA-4E48-94F8-90C09253E538}">
      <dgm:prSet/>
      <dgm:spPr/>
      <dgm:t>
        <a:bodyPr/>
        <a:lstStyle/>
        <a:p>
          <a:endParaRPr lang="en-ZA" sz="2000">
            <a:solidFill>
              <a:schemeClr val="tx1"/>
            </a:solidFill>
          </a:endParaRPr>
        </a:p>
      </dgm:t>
    </dgm:pt>
    <dgm:pt modelId="{B819463E-257E-448A-BFAA-CD34D1BA081E}" type="sibTrans" cxnId="{E2F76FE3-60BA-4E48-94F8-90C09253E538}">
      <dgm:prSet/>
      <dgm:spPr/>
      <dgm:t>
        <a:bodyPr/>
        <a:lstStyle/>
        <a:p>
          <a:endParaRPr lang="en-ZA" sz="2000">
            <a:solidFill>
              <a:schemeClr val="tx1"/>
            </a:solidFill>
          </a:endParaRPr>
        </a:p>
      </dgm:t>
    </dgm:pt>
    <dgm:pt modelId="{D3B05442-683C-47CF-BD32-CCDA86F0A304}">
      <dgm:prSet phldrT="[Text]" custT="1"/>
      <dgm:spPr/>
      <dgm:t>
        <a:bodyPr/>
        <a:lstStyle/>
        <a:p>
          <a:r>
            <a:rPr lang="en-ZA" sz="800" dirty="0">
              <a:solidFill>
                <a:schemeClr val="bg1"/>
              </a:solidFill>
            </a:rPr>
            <a:t>7. </a:t>
          </a:r>
          <a:r>
            <a:rPr lang="en-US" sz="800" dirty="0">
              <a:solidFill>
                <a:schemeClr val="bg1"/>
              </a:solidFill>
            </a:rPr>
            <a:t>Lease rentals</a:t>
          </a:r>
        </a:p>
      </dgm:t>
    </dgm:pt>
    <dgm:pt modelId="{5F3765D5-A645-4C8E-9C23-070EA29F25B2}" type="parTrans" cxnId="{83ADAA99-0909-4A1C-9E89-0346FBC35F85}">
      <dgm:prSet/>
      <dgm:spPr/>
      <dgm:t>
        <a:bodyPr/>
        <a:lstStyle/>
        <a:p>
          <a:endParaRPr lang="en-ZA" sz="2000">
            <a:solidFill>
              <a:schemeClr val="tx1"/>
            </a:solidFill>
          </a:endParaRPr>
        </a:p>
      </dgm:t>
    </dgm:pt>
    <dgm:pt modelId="{5B4810E8-A272-4F8D-9C20-5BF48FEE9710}" type="sibTrans" cxnId="{83ADAA99-0909-4A1C-9E89-0346FBC35F85}">
      <dgm:prSet/>
      <dgm:spPr/>
      <dgm:t>
        <a:bodyPr/>
        <a:lstStyle/>
        <a:p>
          <a:endParaRPr lang="en-ZA" sz="2000">
            <a:solidFill>
              <a:schemeClr val="tx1"/>
            </a:solidFill>
          </a:endParaRPr>
        </a:p>
      </dgm:t>
    </dgm:pt>
    <dgm:pt modelId="{19CFB1B9-9C0A-4C64-A841-5804BFF23494}">
      <dgm:prSet phldrT="[Text]" custT="1"/>
      <dgm:spPr/>
      <dgm:t>
        <a:bodyPr/>
        <a:lstStyle/>
        <a:p>
          <a:r>
            <a:rPr lang="en-ZA" sz="1000" dirty="0">
              <a:solidFill>
                <a:schemeClr val="bg1"/>
              </a:solidFill>
            </a:rPr>
            <a:t>2. </a:t>
          </a:r>
          <a:r>
            <a:rPr lang="en-US" sz="1000" dirty="0">
              <a:solidFill>
                <a:schemeClr val="bg1"/>
              </a:solidFill>
            </a:rPr>
            <a:t>Fruitless expenditure</a:t>
          </a:r>
          <a:endParaRPr lang="en-ZA" sz="1000" dirty="0">
            <a:solidFill>
              <a:schemeClr val="bg1"/>
            </a:solidFill>
          </a:endParaRPr>
        </a:p>
      </dgm:t>
    </dgm:pt>
    <dgm:pt modelId="{0EFE0A61-4777-4151-8BED-251CCCEF996F}" type="parTrans" cxnId="{7EA7D8C0-F609-4883-AC31-249B19F59395}">
      <dgm:prSet/>
      <dgm:spPr/>
      <dgm:t>
        <a:bodyPr/>
        <a:lstStyle/>
        <a:p>
          <a:endParaRPr lang="en-ZA" sz="2000">
            <a:solidFill>
              <a:schemeClr val="tx1"/>
            </a:solidFill>
          </a:endParaRPr>
        </a:p>
      </dgm:t>
    </dgm:pt>
    <dgm:pt modelId="{3892259B-3650-4E53-9250-291CA81E6082}" type="sibTrans" cxnId="{7EA7D8C0-F609-4883-AC31-249B19F59395}">
      <dgm:prSet/>
      <dgm:spPr/>
      <dgm:t>
        <a:bodyPr/>
        <a:lstStyle/>
        <a:p>
          <a:endParaRPr lang="en-ZA" sz="2000">
            <a:solidFill>
              <a:schemeClr val="tx1"/>
            </a:solidFill>
          </a:endParaRPr>
        </a:p>
      </dgm:t>
    </dgm:pt>
    <dgm:pt modelId="{E086E7CA-EB40-4470-877F-3D3B5C602A5C}">
      <dgm:prSet phldrT="[Text]" custT="1"/>
      <dgm:spPr/>
      <dgm:t>
        <a:bodyPr/>
        <a:lstStyle/>
        <a:p>
          <a:r>
            <a:rPr lang="en-ZA" sz="1000" dirty="0">
              <a:solidFill>
                <a:schemeClr val="bg1"/>
              </a:solidFill>
            </a:rPr>
            <a:t>3. Operating leases</a:t>
          </a:r>
        </a:p>
      </dgm:t>
    </dgm:pt>
    <dgm:pt modelId="{4F5E3DB1-ACCF-4B2F-9A23-3D6C436F5F2F}" type="parTrans" cxnId="{9E580335-2AAF-4624-AFE1-940CB40DB2A2}">
      <dgm:prSet/>
      <dgm:spPr/>
      <dgm:t>
        <a:bodyPr/>
        <a:lstStyle/>
        <a:p>
          <a:endParaRPr lang="en-ZA" sz="2000">
            <a:solidFill>
              <a:schemeClr val="tx1"/>
            </a:solidFill>
          </a:endParaRPr>
        </a:p>
      </dgm:t>
    </dgm:pt>
    <dgm:pt modelId="{F1478682-340A-4710-8305-06F31A2EE0AD}" type="sibTrans" cxnId="{9E580335-2AAF-4624-AFE1-940CB40DB2A2}">
      <dgm:prSet/>
      <dgm:spPr/>
      <dgm:t>
        <a:bodyPr/>
        <a:lstStyle/>
        <a:p>
          <a:endParaRPr lang="en-ZA" sz="2000">
            <a:solidFill>
              <a:schemeClr val="tx1"/>
            </a:solidFill>
          </a:endParaRPr>
        </a:p>
      </dgm:t>
    </dgm:pt>
    <dgm:pt modelId="{8A849791-658B-41B9-A37E-AA0955845FE1}">
      <dgm:prSet phldrT="[Text]" custT="1"/>
      <dgm:spPr/>
      <dgm:t>
        <a:bodyPr/>
        <a:lstStyle/>
        <a:p>
          <a:r>
            <a:rPr lang="en-US" sz="1000" dirty="0">
              <a:solidFill>
                <a:schemeClr val="tx1"/>
              </a:solidFill>
            </a:rPr>
            <a:t>1. Irregular expenditure</a:t>
          </a:r>
          <a:endParaRPr lang="en-ZA" sz="1000" dirty="0">
            <a:solidFill>
              <a:schemeClr val="tx1"/>
            </a:solidFill>
          </a:endParaRPr>
        </a:p>
      </dgm:t>
    </dgm:pt>
    <dgm:pt modelId="{024CEE1E-0D77-4082-AF04-4B7E4CECA3AD}" type="parTrans" cxnId="{977C5C95-AB79-4433-A509-A736C2478929}">
      <dgm:prSet/>
      <dgm:spPr/>
      <dgm:t>
        <a:bodyPr/>
        <a:lstStyle/>
        <a:p>
          <a:endParaRPr lang="en-ZA" sz="2000">
            <a:solidFill>
              <a:schemeClr val="tx1"/>
            </a:solidFill>
          </a:endParaRPr>
        </a:p>
      </dgm:t>
    </dgm:pt>
    <dgm:pt modelId="{F1A38D2B-FF12-42F7-9EA2-E0DD12135A58}" type="sibTrans" cxnId="{977C5C95-AB79-4433-A509-A736C2478929}">
      <dgm:prSet/>
      <dgm:spPr/>
      <dgm:t>
        <a:bodyPr/>
        <a:lstStyle/>
        <a:p>
          <a:endParaRPr lang="en-ZA" sz="2000">
            <a:solidFill>
              <a:schemeClr val="tx1"/>
            </a:solidFill>
          </a:endParaRPr>
        </a:p>
      </dgm:t>
    </dgm:pt>
    <dgm:pt modelId="{F69E5D75-51E4-4220-9989-F4CC64221AAC}">
      <dgm:prSet custT="1"/>
      <dgm:spPr/>
      <dgm:t>
        <a:bodyPr/>
        <a:lstStyle/>
        <a:p>
          <a:r>
            <a:rPr lang="en-US" sz="800" dirty="0">
              <a:solidFill>
                <a:schemeClr val="bg1"/>
              </a:solidFill>
            </a:rPr>
            <a:t>Wasteful</a:t>
          </a:r>
        </a:p>
      </dgm:t>
    </dgm:pt>
    <dgm:pt modelId="{00C5F46A-072E-4F27-96A0-1E11DC72768B}" type="parTrans" cxnId="{7738DD80-A80F-4940-94DA-ADA0165E2630}">
      <dgm:prSet/>
      <dgm:spPr/>
      <dgm:t>
        <a:bodyPr/>
        <a:lstStyle/>
        <a:p>
          <a:endParaRPr lang="en-ZA">
            <a:solidFill>
              <a:schemeClr val="tx1"/>
            </a:solidFill>
          </a:endParaRPr>
        </a:p>
      </dgm:t>
    </dgm:pt>
    <dgm:pt modelId="{486DF711-5E02-4040-A7C6-E49DA0296258}" type="sibTrans" cxnId="{7738DD80-A80F-4940-94DA-ADA0165E2630}">
      <dgm:prSet/>
      <dgm:spPr/>
      <dgm:t>
        <a:bodyPr/>
        <a:lstStyle/>
        <a:p>
          <a:endParaRPr lang="en-ZA">
            <a:solidFill>
              <a:schemeClr val="tx1"/>
            </a:solidFill>
          </a:endParaRPr>
        </a:p>
      </dgm:t>
    </dgm:pt>
    <dgm:pt modelId="{96CB21EC-C37F-4D04-8176-901F6CFA5459}">
      <dgm:prSet custT="1"/>
      <dgm:spPr/>
      <dgm:t>
        <a:bodyPr/>
        <a:lstStyle/>
        <a:p>
          <a:r>
            <a:rPr lang="en-US" sz="800" dirty="0">
              <a:solidFill>
                <a:schemeClr val="bg1"/>
              </a:solidFill>
            </a:rPr>
            <a:t>Expenditure</a:t>
          </a:r>
        </a:p>
      </dgm:t>
    </dgm:pt>
    <dgm:pt modelId="{1E699E65-5899-45CD-AC9A-30194FE021BD}" type="parTrans" cxnId="{79EAC884-EAB2-49F4-8BCA-48703D9B0F51}">
      <dgm:prSet/>
      <dgm:spPr/>
      <dgm:t>
        <a:bodyPr/>
        <a:lstStyle/>
        <a:p>
          <a:endParaRPr lang="en-ZA">
            <a:solidFill>
              <a:schemeClr val="tx1"/>
            </a:solidFill>
          </a:endParaRPr>
        </a:p>
      </dgm:t>
    </dgm:pt>
    <dgm:pt modelId="{84431891-08D3-4FF9-8DDE-9AE8D02F02DF}" type="sibTrans" cxnId="{79EAC884-EAB2-49F4-8BCA-48703D9B0F51}">
      <dgm:prSet/>
      <dgm:spPr/>
      <dgm:t>
        <a:bodyPr/>
        <a:lstStyle/>
        <a:p>
          <a:endParaRPr lang="en-ZA">
            <a:solidFill>
              <a:schemeClr val="tx1"/>
            </a:solidFill>
          </a:endParaRPr>
        </a:p>
      </dgm:t>
    </dgm:pt>
    <dgm:pt modelId="{DE72592F-B620-4371-A836-4ABDFA271647}">
      <dgm:prSet phldrT="[Text]" custT="1"/>
      <dgm:spPr>
        <a:solidFill>
          <a:srgbClr val="FFC000"/>
        </a:solidFill>
      </dgm:spPr>
      <dgm:t>
        <a:bodyPr/>
        <a:lstStyle/>
        <a:p>
          <a:endParaRPr lang="en-ZA" sz="1400" dirty="0">
            <a:solidFill>
              <a:schemeClr val="tx1"/>
            </a:solidFill>
          </a:endParaRPr>
        </a:p>
      </dgm:t>
    </dgm:pt>
    <dgm:pt modelId="{A2227D51-A865-4C58-83FE-201C3D3AA738}" type="parTrans" cxnId="{ED9D3083-FF0D-4DE3-8C1D-2419BA5E6E77}">
      <dgm:prSet/>
      <dgm:spPr/>
      <dgm:t>
        <a:bodyPr/>
        <a:lstStyle/>
        <a:p>
          <a:endParaRPr lang="en-ZA">
            <a:solidFill>
              <a:schemeClr val="tx1"/>
            </a:solidFill>
          </a:endParaRPr>
        </a:p>
      </dgm:t>
    </dgm:pt>
    <dgm:pt modelId="{90023939-9D5F-4B67-A7A0-DC9B8DC941ED}" type="sibTrans" cxnId="{ED9D3083-FF0D-4DE3-8C1D-2419BA5E6E77}">
      <dgm:prSet/>
      <dgm:spPr/>
      <dgm:t>
        <a:bodyPr/>
        <a:lstStyle/>
        <a:p>
          <a:endParaRPr lang="en-ZA">
            <a:solidFill>
              <a:schemeClr val="tx1"/>
            </a:solidFill>
          </a:endParaRPr>
        </a:p>
      </dgm:t>
    </dgm:pt>
    <dgm:pt modelId="{BC227463-F6C4-4FB3-A1C9-4CAE524F4D2F}">
      <dgm:prSet phldrT="[Text]" custT="1"/>
      <dgm:spPr/>
      <dgm:t>
        <a:bodyPr/>
        <a:lstStyle/>
        <a:p>
          <a:r>
            <a:rPr lang="en-US" sz="1000" dirty="0">
              <a:solidFill>
                <a:schemeClr val="bg1"/>
              </a:solidFill>
            </a:rPr>
            <a:t>4. Receivables &amp; Revenue from exchange transactions </a:t>
          </a:r>
          <a:endParaRPr lang="en-ZA" sz="1000" dirty="0">
            <a:solidFill>
              <a:schemeClr val="bg1"/>
            </a:solidFill>
          </a:endParaRPr>
        </a:p>
      </dgm:t>
    </dgm:pt>
    <dgm:pt modelId="{1DC97A42-EF27-4EE2-A5CD-0C29985678C5}" type="parTrans" cxnId="{BB22EC10-79F3-4654-8BF5-55D2B59F23ED}">
      <dgm:prSet/>
      <dgm:spPr/>
      <dgm:t>
        <a:bodyPr/>
        <a:lstStyle/>
        <a:p>
          <a:endParaRPr lang="en-ZA">
            <a:solidFill>
              <a:schemeClr val="tx1"/>
            </a:solidFill>
          </a:endParaRPr>
        </a:p>
      </dgm:t>
    </dgm:pt>
    <dgm:pt modelId="{8174AC3B-F3D6-44E1-BFD9-3333443961A0}" type="sibTrans" cxnId="{BB22EC10-79F3-4654-8BF5-55D2B59F23ED}">
      <dgm:prSet/>
      <dgm:spPr/>
      <dgm:t>
        <a:bodyPr/>
        <a:lstStyle/>
        <a:p>
          <a:endParaRPr lang="en-ZA">
            <a:solidFill>
              <a:schemeClr val="tx1"/>
            </a:solidFill>
          </a:endParaRPr>
        </a:p>
      </dgm:t>
    </dgm:pt>
    <dgm:pt modelId="{15F5CF40-F8A6-417B-9EA4-9177F6A08070}">
      <dgm:prSet phldrT="[Text]" custT="1"/>
      <dgm:spPr>
        <a:solidFill>
          <a:srgbClr val="FF0000"/>
        </a:solidFill>
      </dgm:spPr>
      <dgm:t>
        <a:bodyPr/>
        <a:lstStyle/>
        <a:p>
          <a:endParaRPr lang="en-ZA" sz="1400" dirty="0">
            <a:solidFill>
              <a:schemeClr val="tx1"/>
            </a:solidFill>
          </a:endParaRPr>
        </a:p>
      </dgm:t>
    </dgm:pt>
    <dgm:pt modelId="{1654ABD7-D39A-4765-A7FC-8799BAAA7DCF}" type="parTrans" cxnId="{8E290336-6C39-4CB9-AD3F-166CD6488FCF}">
      <dgm:prSet/>
      <dgm:spPr/>
      <dgm:t>
        <a:bodyPr/>
        <a:lstStyle/>
        <a:p>
          <a:endParaRPr lang="en-ZA">
            <a:solidFill>
              <a:schemeClr val="tx1"/>
            </a:solidFill>
          </a:endParaRPr>
        </a:p>
      </dgm:t>
    </dgm:pt>
    <dgm:pt modelId="{5F814069-3E21-455F-ABB7-410C1CA1F37A}" type="sibTrans" cxnId="{8E290336-6C39-4CB9-AD3F-166CD6488FCF}">
      <dgm:prSet/>
      <dgm:spPr/>
      <dgm:t>
        <a:bodyPr/>
        <a:lstStyle/>
        <a:p>
          <a:endParaRPr lang="en-ZA">
            <a:solidFill>
              <a:schemeClr val="tx1"/>
            </a:solidFill>
          </a:endParaRPr>
        </a:p>
      </dgm:t>
    </dgm:pt>
    <dgm:pt modelId="{C9DAD96D-19DF-4F87-ACB5-925A0294E0D5}">
      <dgm:prSet phldrT="[Text]" custT="1"/>
      <dgm:spPr>
        <a:solidFill>
          <a:srgbClr val="FFC000"/>
        </a:solidFill>
      </dgm:spPr>
      <dgm:t>
        <a:bodyPr/>
        <a:lstStyle/>
        <a:p>
          <a:endParaRPr lang="en-ZA" sz="1400" dirty="0">
            <a:solidFill>
              <a:schemeClr val="tx1"/>
            </a:solidFill>
          </a:endParaRPr>
        </a:p>
      </dgm:t>
    </dgm:pt>
    <dgm:pt modelId="{680AC270-90BE-486E-88B4-82A5662A6989}" type="parTrans" cxnId="{31B9B29F-03CF-44E0-AA89-E3E94B87484D}">
      <dgm:prSet/>
      <dgm:spPr/>
      <dgm:t>
        <a:bodyPr/>
        <a:lstStyle/>
        <a:p>
          <a:endParaRPr lang="en-ZA">
            <a:solidFill>
              <a:schemeClr val="tx1"/>
            </a:solidFill>
          </a:endParaRPr>
        </a:p>
      </dgm:t>
    </dgm:pt>
    <dgm:pt modelId="{19FA1596-2D1E-4F82-8571-69FFBBBADE2E}" type="sibTrans" cxnId="{31B9B29F-03CF-44E0-AA89-E3E94B87484D}">
      <dgm:prSet/>
      <dgm:spPr/>
      <dgm:t>
        <a:bodyPr/>
        <a:lstStyle/>
        <a:p>
          <a:endParaRPr lang="en-ZA">
            <a:solidFill>
              <a:schemeClr val="tx1"/>
            </a:solidFill>
          </a:endParaRPr>
        </a:p>
      </dgm:t>
    </dgm:pt>
    <dgm:pt modelId="{7D0D92C4-9C59-4A33-85C7-BE4DCD37EAB3}">
      <dgm:prSet phldrT="[Text]" custT="1"/>
      <dgm:spPr/>
      <dgm:t>
        <a:bodyPr/>
        <a:lstStyle/>
        <a:p>
          <a:r>
            <a:rPr lang="en-US" sz="800" dirty="0">
              <a:solidFill>
                <a:schemeClr val="bg1"/>
              </a:solidFill>
            </a:rPr>
            <a:t>8. Municipal rates &amp; taxes</a:t>
          </a:r>
        </a:p>
      </dgm:t>
    </dgm:pt>
    <dgm:pt modelId="{09BE549F-A56F-4D8A-94AD-978DDCA80C02}" type="parTrans" cxnId="{78317937-940F-4D8F-A5F1-DB298CA161FB}">
      <dgm:prSet/>
      <dgm:spPr/>
      <dgm:t>
        <a:bodyPr/>
        <a:lstStyle/>
        <a:p>
          <a:endParaRPr lang="en-ZA">
            <a:solidFill>
              <a:schemeClr val="tx1"/>
            </a:solidFill>
          </a:endParaRPr>
        </a:p>
      </dgm:t>
    </dgm:pt>
    <dgm:pt modelId="{B92C1838-1DA2-410F-9D3C-613C176BA91B}" type="sibTrans" cxnId="{78317937-940F-4D8F-A5F1-DB298CA161FB}">
      <dgm:prSet/>
      <dgm:spPr/>
      <dgm:t>
        <a:bodyPr/>
        <a:lstStyle/>
        <a:p>
          <a:endParaRPr lang="en-ZA">
            <a:solidFill>
              <a:schemeClr val="tx1"/>
            </a:solidFill>
          </a:endParaRPr>
        </a:p>
      </dgm:t>
    </dgm:pt>
    <dgm:pt modelId="{AA64B145-F58C-4565-9825-6418E42F4838}">
      <dgm:prSet phldrT="[Text]" custT="1"/>
      <dgm:spPr/>
      <dgm:t>
        <a:bodyPr/>
        <a:lstStyle/>
        <a:p>
          <a:r>
            <a:rPr lang="en-US" sz="800" dirty="0">
              <a:solidFill>
                <a:schemeClr val="bg1"/>
              </a:solidFill>
            </a:rPr>
            <a:t>9. Other commitment</a:t>
          </a:r>
        </a:p>
      </dgm:t>
    </dgm:pt>
    <dgm:pt modelId="{FF0AF4FC-302F-4F65-825A-99B040D2BF61}" type="parTrans" cxnId="{889EAFD2-A970-499B-9836-B2B596230E88}">
      <dgm:prSet/>
      <dgm:spPr/>
      <dgm:t>
        <a:bodyPr/>
        <a:lstStyle/>
        <a:p>
          <a:endParaRPr lang="en-ZA">
            <a:solidFill>
              <a:schemeClr val="tx1"/>
            </a:solidFill>
          </a:endParaRPr>
        </a:p>
      </dgm:t>
    </dgm:pt>
    <dgm:pt modelId="{3D7AB245-3138-4F9D-B9C9-9F41EA27B2D2}" type="sibTrans" cxnId="{889EAFD2-A970-499B-9836-B2B596230E88}">
      <dgm:prSet/>
      <dgm:spPr/>
      <dgm:t>
        <a:bodyPr/>
        <a:lstStyle/>
        <a:p>
          <a:endParaRPr lang="en-ZA">
            <a:solidFill>
              <a:schemeClr val="tx1"/>
            </a:solidFill>
          </a:endParaRPr>
        </a:p>
      </dgm:t>
    </dgm:pt>
    <dgm:pt modelId="{C36524DD-2059-4B5D-B427-EF88E249BBAB}">
      <dgm:prSet phldrT="[Text]" custT="1"/>
      <dgm:spPr/>
      <dgm:t>
        <a:bodyPr/>
        <a:lstStyle/>
        <a:p>
          <a:r>
            <a:rPr lang="en-US" sz="800" dirty="0">
              <a:solidFill>
                <a:schemeClr val="bg1"/>
              </a:solidFill>
            </a:rPr>
            <a:t>10. Lease commitments</a:t>
          </a:r>
        </a:p>
      </dgm:t>
    </dgm:pt>
    <dgm:pt modelId="{23DFCBE1-A2A5-454B-AF46-1303BE379F4E}" type="parTrans" cxnId="{0A15159F-496F-4054-8A84-1B9CF985B94D}">
      <dgm:prSet/>
      <dgm:spPr/>
      <dgm:t>
        <a:bodyPr/>
        <a:lstStyle/>
        <a:p>
          <a:endParaRPr lang="en-ZA">
            <a:solidFill>
              <a:schemeClr val="tx1"/>
            </a:solidFill>
          </a:endParaRPr>
        </a:p>
      </dgm:t>
    </dgm:pt>
    <dgm:pt modelId="{C6AEFF1B-09C0-464F-93BD-FF019DDA24D9}" type="sibTrans" cxnId="{0A15159F-496F-4054-8A84-1B9CF985B94D}">
      <dgm:prSet/>
      <dgm:spPr/>
      <dgm:t>
        <a:bodyPr/>
        <a:lstStyle/>
        <a:p>
          <a:endParaRPr lang="en-ZA">
            <a:solidFill>
              <a:schemeClr val="tx1"/>
            </a:solidFill>
          </a:endParaRPr>
        </a:p>
      </dgm:t>
    </dgm:pt>
    <dgm:pt modelId="{1F7D91F0-6DE5-404F-BB54-6BEE952DE5CF}">
      <dgm:prSet phldrT="[Text]" custT="1"/>
      <dgm:spPr/>
      <dgm:t>
        <a:bodyPr/>
        <a:lstStyle/>
        <a:p>
          <a:r>
            <a:rPr lang="en-US" sz="800" dirty="0">
              <a:solidFill>
                <a:schemeClr val="bg1"/>
              </a:solidFill>
            </a:rPr>
            <a:t>11. Contingent assets</a:t>
          </a:r>
        </a:p>
      </dgm:t>
    </dgm:pt>
    <dgm:pt modelId="{265B054D-84F4-40B5-A861-6659DD3F748A}" type="parTrans" cxnId="{ADBACAA8-E13E-438E-AF27-567D6120E8F3}">
      <dgm:prSet/>
      <dgm:spPr/>
      <dgm:t>
        <a:bodyPr/>
        <a:lstStyle/>
        <a:p>
          <a:endParaRPr lang="en-ZA">
            <a:solidFill>
              <a:schemeClr val="tx1"/>
            </a:solidFill>
          </a:endParaRPr>
        </a:p>
      </dgm:t>
    </dgm:pt>
    <dgm:pt modelId="{28FDC2F6-CE6C-4227-812E-703C284273EB}" type="sibTrans" cxnId="{ADBACAA8-E13E-438E-AF27-567D6120E8F3}">
      <dgm:prSet/>
      <dgm:spPr/>
      <dgm:t>
        <a:bodyPr/>
        <a:lstStyle/>
        <a:p>
          <a:endParaRPr lang="en-ZA">
            <a:solidFill>
              <a:schemeClr val="tx1"/>
            </a:solidFill>
          </a:endParaRPr>
        </a:p>
      </dgm:t>
    </dgm:pt>
    <dgm:pt modelId="{19D2A71E-8A0B-458F-899C-25101937EF2A}">
      <dgm:prSet phldrT="[Text]" custT="1"/>
      <dgm:spPr/>
      <dgm:t>
        <a:bodyPr/>
        <a:lstStyle/>
        <a:p>
          <a:r>
            <a:rPr lang="en-US" sz="800" dirty="0">
              <a:solidFill>
                <a:schemeClr val="bg1"/>
              </a:solidFill>
            </a:rPr>
            <a:t>12. Related parties </a:t>
          </a:r>
        </a:p>
      </dgm:t>
    </dgm:pt>
    <dgm:pt modelId="{A52C51AA-27A8-4307-9B07-4A25BEEB92B0}" type="parTrans" cxnId="{11E5B5EE-07B2-48E4-8110-D2CF87A4CFA2}">
      <dgm:prSet/>
      <dgm:spPr/>
      <dgm:t>
        <a:bodyPr/>
        <a:lstStyle/>
        <a:p>
          <a:endParaRPr lang="en-ZA">
            <a:solidFill>
              <a:schemeClr val="tx1"/>
            </a:solidFill>
          </a:endParaRPr>
        </a:p>
      </dgm:t>
    </dgm:pt>
    <dgm:pt modelId="{6EC98EA4-523D-4867-9868-4AB91DA81827}" type="sibTrans" cxnId="{11E5B5EE-07B2-48E4-8110-D2CF87A4CFA2}">
      <dgm:prSet/>
      <dgm:spPr/>
      <dgm:t>
        <a:bodyPr/>
        <a:lstStyle/>
        <a:p>
          <a:endParaRPr lang="en-ZA">
            <a:solidFill>
              <a:schemeClr val="tx1"/>
            </a:solidFill>
          </a:endParaRPr>
        </a:p>
      </dgm:t>
    </dgm:pt>
    <dgm:pt modelId="{38C37E41-1D27-4A6C-BCBF-89B399551CCC}">
      <dgm:prSet phldrT="[Text]" custT="1"/>
      <dgm:spPr>
        <a:solidFill>
          <a:srgbClr val="FF0000"/>
        </a:solidFill>
      </dgm:spPr>
      <dgm:t>
        <a:bodyPr/>
        <a:lstStyle/>
        <a:p>
          <a:endParaRPr lang="en-ZA" sz="1600" dirty="0">
            <a:solidFill>
              <a:schemeClr val="tx1"/>
            </a:solidFill>
          </a:endParaRPr>
        </a:p>
      </dgm:t>
    </dgm:pt>
    <dgm:pt modelId="{03EF750E-4717-407B-8393-5BCE9B8ED80B}" type="sibTrans" cxnId="{0D52DB71-C534-4B52-BB9E-97DF51ACCB4D}">
      <dgm:prSet/>
      <dgm:spPr/>
      <dgm:t>
        <a:bodyPr/>
        <a:lstStyle/>
        <a:p>
          <a:endParaRPr lang="en-ZA" sz="2000">
            <a:solidFill>
              <a:schemeClr val="tx1"/>
            </a:solidFill>
          </a:endParaRPr>
        </a:p>
      </dgm:t>
    </dgm:pt>
    <dgm:pt modelId="{8E5DA325-E646-438F-B98E-37EA10B3C905}" type="parTrans" cxnId="{0D52DB71-C534-4B52-BB9E-97DF51ACCB4D}">
      <dgm:prSet/>
      <dgm:spPr/>
      <dgm:t>
        <a:bodyPr/>
        <a:lstStyle/>
        <a:p>
          <a:endParaRPr lang="en-ZA" sz="2000">
            <a:solidFill>
              <a:schemeClr val="tx1"/>
            </a:solidFill>
          </a:endParaRPr>
        </a:p>
      </dgm:t>
    </dgm:pt>
    <dgm:pt modelId="{426B000E-8BFC-4F43-A29E-D09ED60F6FF8}">
      <dgm:prSet phldrT="[Text]" custT="1"/>
      <dgm:spPr/>
      <dgm:t>
        <a:bodyPr/>
        <a:lstStyle/>
        <a:p>
          <a:r>
            <a:rPr lang="en-US" sz="1000" dirty="0">
              <a:solidFill>
                <a:schemeClr val="bg1"/>
              </a:solidFill>
            </a:rPr>
            <a:t>5. Retention liabilities </a:t>
          </a:r>
          <a:endParaRPr lang="en-ZA" sz="1000" dirty="0">
            <a:solidFill>
              <a:schemeClr val="bg1"/>
            </a:solidFill>
          </a:endParaRPr>
        </a:p>
      </dgm:t>
    </dgm:pt>
    <dgm:pt modelId="{C0C57A76-EEA9-4F4D-8917-69113F4C9B7C}" type="parTrans" cxnId="{D35CF7A4-1C2B-45BA-A08B-F0160BD032FC}">
      <dgm:prSet/>
      <dgm:spPr/>
      <dgm:t>
        <a:bodyPr/>
        <a:lstStyle/>
        <a:p>
          <a:endParaRPr lang="en-ZA">
            <a:solidFill>
              <a:schemeClr val="tx1"/>
            </a:solidFill>
          </a:endParaRPr>
        </a:p>
      </dgm:t>
    </dgm:pt>
    <dgm:pt modelId="{C054C198-84F4-44F6-91DE-2CB151240DC2}" type="sibTrans" cxnId="{D35CF7A4-1C2B-45BA-A08B-F0160BD032FC}">
      <dgm:prSet/>
      <dgm:spPr/>
      <dgm:t>
        <a:bodyPr/>
        <a:lstStyle/>
        <a:p>
          <a:endParaRPr lang="en-ZA">
            <a:solidFill>
              <a:schemeClr val="tx1"/>
            </a:solidFill>
          </a:endParaRPr>
        </a:p>
      </dgm:t>
    </dgm:pt>
    <dgm:pt modelId="{6C8D3FB4-A7B9-4961-9470-8BEA1E088569}">
      <dgm:prSet phldrT="[Text]" custT="1"/>
      <dgm:spPr/>
      <dgm:t>
        <a:bodyPr/>
        <a:lstStyle/>
        <a:p>
          <a:r>
            <a:rPr lang="en-US" sz="1000" dirty="0">
              <a:solidFill>
                <a:schemeClr val="tx1"/>
              </a:solidFill>
            </a:rPr>
            <a:t>2. Operating leases</a:t>
          </a:r>
          <a:endParaRPr lang="en-ZA" sz="1000" dirty="0">
            <a:solidFill>
              <a:schemeClr val="tx1"/>
            </a:solidFill>
          </a:endParaRPr>
        </a:p>
      </dgm:t>
    </dgm:pt>
    <dgm:pt modelId="{3CF8E9EB-D451-4492-A9F9-3AE172A0DDC2}" type="parTrans" cxnId="{4C54BD25-FF36-4A3E-B39C-4631A96F065C}">
      <dgm:prSet/>
      <dgm:spPr/>
      <dgm:t>
        <a:bodyPr/>
        <a:lstStyle/>
        <a:p>
          <a:endParaRPr lang="en-ZA">
            <a:solidFill>
              <a:schemeClr val="tx1"/>
            </a:solidFill>
          </a:endParaRPr>
        </a:p>
      </dgm:t>
    </dgm:pt>
    <dgm:pt modelId="{968F5FEB-6FDD-4835-84E6-ACBD00D64476}" type="sibTrans" cxnId="{4C54BD25-FF36-4A3E-B39C-4631A96F065C}">
      <dgm:prSet/>
      <dgm:spPr/>
      <dgm:t>
        <a:bodyPr/>
        <a:lstStyle/>
        <a:p>
          <a:endParaRPr lang="en-ZA">
            <a:solidFill>
              <a:schemeClr val="tx1"/>
            </a:solidFill>
          </a:endParaRPr>
        </a:p>
      </dgm:t>
    </dgm:pt>
    <dgm:pt modelId="{9B094A81-7509-4231-B2ED-9DCEB61353C3}">
      <dgm:prSet phldrT="[Text]" custT="1"/>
      <dgm:spPr/>
      <dgm:t>
        <a:bodyPr/>
        <a:lstStyle/>
        <a:p>
          <a:r>
            <a:rPr lang="en-US" sz="1000" dirty="0">
              <a:solidFill>
                <a:schemeClr val="tx1"/>
              </a:solidFill>
            </a:rPr>
            <a:t>3. Accruals</a:t>
          </a:r>
          <a:endParaRPr lang="en-ZA" sz="1000" dirty="0">
            <a:solidFill>
              <a:schemeClr val="tx1"/>
            </a:solidFill>
          </a:endParaRPr>
        </a:p>
      </dgm:t>
    </dgm:pt>
    <dgm:pt modelId="{B8E7D1D5-8FE2-4A38-8E21-2E234A8C0A46}" type="parTrans" cxnId="{14BDD27D-0BBD-400A-80CB-1F6CC6D2D36E}">
      <dgm:prSet/>
      <dgm:spPr/>
      <dgm:t>
        <a:bodyPr/>
        <a:lstStyle/>
        <a:p>
          <a:endParaRPr lang="en-ZA">
            <a:solidFill>
              <a:schemeClr val="tx1"/>
            </a:solidFill>
          </a:endParaRPr>
        </a:p>
      </dgm:t>
    </dgm:pt>
    <dgm:pt modelId="{FB1A0A7F-0CB6-449C-959F-F7FAEB9E6865}" type="sibTrans" cxnId="{14BDD27D-0BBD-400A-80CB-1F6CC6D2D36E}">
      <dgm:prSet/>
      <dgm:spPr/>
      <dgm:t>
        <a:bodyPr/>
        <a:lstStyle/>
        <a:p>
          <a:endParaRPr lang="en-ZA">
            <a:solidFill>
              <a:schemeClr val="tx1"/>
            </a:solidFill>
          </a:endParaRPr>
        </a:p>
      </dgm:t>
    </dgm:pt>
    <dgm:pt modelId="{D57D01F5-302D-4B7B-8632-21071FDE318B}">
      <dgm:prSet phldrT="[Text]" custT="1"/>
      <dgm:spPr>
        <a:solidFill>
          <a:srgbClr val="92D050"/>
        </a:solidFill>
      </dgm:spPr>
      <dgm:t>
        <a:bodyPr/>
        <a:lstStyle/>
        <a:p>
          <a:r>
            <a:rPr lang="en-US" sz="1000" dirty="0">
              <a:solidFill>
                <a:schemeClr val="tx1"/>
              </a:solidFill>
            </a:rPr>
            <a:t>1. Accruals</a:t>
          </a:r>
          <a:endParaRPr lang="en-ZA" sz="1000" dirty="0">
            <a:solidFill>
              <a:schemeClr val="tx1"/>
            </a:solidFill>
          </a:endParaRPr>
        </a:p>
      </dgm:t>
    </dgm:pt>
    <dgm:pt modelId="{887433E9-7C25-4510-A723-055214819403}" type="parTrans" cxnId="{3A185CF7-4B7B-49C2-9084-27FD090464A5}">
      <dgm:prSet/>
      <dgm:spPr/>
      <dgm:t>
        <a:bodyPr/>
        <a:lstStyle/>
        <a:p>
          <a:endParaRPr lang="en-ZA">
            <a:solidFill>
              <a:schemeClr val="tx1"/>
            </a:solidFill>
          </a:endParaRPr>
        </a:p>
      </dgm:t>
    </dgm:pt>
    <dgm:pt modelId="{879850DE-53FA-487C-8483-0646D6465356}" type="sibTrans" cxnId="{3A185CF7-4B7B-49C2-9084-27FD090464A5}">
      <dgm:prSet/>
      <dgm:spPr/>
      <dgm:t>
        <a:bodyPr/>
        <a:lstStyle/>
        <a:p>
          <a:endParaRPr lang="en-ZA">
            <a:solidFill>
              <a:schemeClr val="tx1"/>
            </a:solidFill>
          </a:endParaRPr>
        </a:p>
      </dgm:t>
    </dgm:pt>
    <dgm:pt modelId="{9EB10891-10E8-4326-8D55-CF60DCFE2FA2}">
      <dgm:prSet phldrT="[Text]" custT="1"/>
      <dgm:spPr>
        <a:solidFill>
          <a:srgbClr val="92D050"/>
        </a:solidFill>
      </dgm:spPr>
      <dgm:t>
        <a:bodyPr/>
        <a:lstStyle/>
        <a:p>
          <a:r>
            <a:rPr lang="en-US" sz="1000" dirty="0">
              <a:solidFill>
                <a:schemeClr val="tx1"/>
              </a:solidFill>
            </a:rPr>
            <a:t>2. Operating expenses (day-to-day)</a:t>
          </a:r>
          <a:endParaRPr lang="en-ZA" sz="1000" dirty="0">
            <a:solidFill>
              <a:schemeClr val="tx1"/>
            </a:solidFill>
          </a:endParaRPr>
        </a:p>
      </dgm:t>
    </dgm:pt>
    <dgm:pt modelId="{3BB6D826-715A-4912-93FE-6171A5DB7372}" type="parTrans" cxnId="{5EB5C7BC-024D-43E6-9259-D075C9DEF3E2}">
      <dgm:prSet/>
      <dgm:spPr/>
      <dgm:t>
        <a:bodyPr/>
        <a:lstStyle/>
        <a:p>
          <a:endParaRPr lang="en-ZA">
            <a:solidFill>
              <a:schemeClr val="tx1"/>
            </a:solidFill>
          </a:endParaRPr>
        </a:p>
      </dgm:t>
    </dgm:pt>
    <dgm:pt modelId="{283C9231-442A-4646-BDFC-1D08A61E454A}" type="sibTrans" cxnId="{5EB5C7BC-024D-43E6-9259-D075C9DEF3E2}">
      <dgm:prSet/>
      <dgm:spPr/>
      <dgm:t>
        <a:bodyPr/>
        <a:lstStyle/>
        <a:p>
          <a:endParaRPr lang="en-ZA">
            <a:solidFill>
              <a:schemeClr val="tx1"/>
            </a:solidFill>
          </a:endParaRPr>
        </a:p>
      </dgm:t>
    </dgm:pt>
    <dgm:pt modelId="{BF6EA406-F11A-49B5-B886-D65ACE344625}">
      <dgm:prSet phldrT="[Text]" custT="1"/>
      <dgm:spPr>
        <a:solidFill>
          <a:srgbClr val="92D050"/>
        </a:solidFill>
      </dgm:spPr>
      <dgm:t>
        <a:bodyPr/>
        <a:lstStyle/>
        <a:p>
          <a:r>
            <a:rPr lang="en-US" sz="1000" dirty="0">
              <a:solidFill>
                <a:schemeClr val="tx1"/>
              </a:solidFill>
            </a:rPr>
            <a:t>1. Accruals</a:t>
          </a:r>
          <a:endParaRPr lang="en-ZA" sz="1000" dirty="0">
            <a:solidFill>
              <a:schemeClr val="tx1"/>
            </a:solidFill>
          </a:endParaRPr>
        </a:p>
      </dgm:t>
    </dgm:pt>
    <dgm:pt modelId="{2B73BF22-894F-4FD3-A4AE-B8C4C862A8BE}" type="parTrans" cxnId="{ECB5B01C-76C1-4EF0-B6A3-FDAF2453A433}">
      <dgm:prSet/>
      <dgm:spPr/>
      <dgm:t>
        <a:bodyPr/>
        <a:lstStyle/>
        <a:p>
          <a:endParaRPr lang="en-ZA">
            <a:solidFill>
              <a:schemeClr val="tx1"/>
            </a:solidFill>
          </a:endParaRPr>
        </a:p>
      </dgm:t>
    </dgm:pt>
    <dgm:pt modelId="{20036B36-DF1C-4B5B-9290-3F5EC5F02CBB}" type="sibTrans" cxnId="{ECB5B01C-76C1-4EF0-B6A3-FDAF2453A433}">
      <dgm:prSet/>
      <dgm:spPr/>
      <dgm:t>
        <a:bodyPr/>
        <a:lstStyle/>
        <a:p>
          <a:endParaRPr lang="en-ZA">
            <a:solidFill>
              <a:schemeClr val="tx1"/>
            </a:solidFill>
          </a:endParaRPr>
        </a:p>
      </dgm:t>
    </dgm:pt>
    <dgm:pt modelId="{E6783855-87CF-4C4B-812C-E3F6CEFE737D}">
      <dgm:prSet phldrT="[Text]" custT="1"/>
      <dgm:spPr>
        <a:solidFill>
          <a:srgbClr val="92D050"/>
        </a:solidFill>
      </dgm:spPr>
      <dgm:t>
        <a:bodyPr/>
        <a:lstStyle/>
        <a:p>
          <a:r>
            <a:rPr lang="en-US" sz="1000" dirty="0">
              <a:solidFill>
                <a:schemeClr val="tx1"/>
              </a:solidFill>
            </a:rPr>
            <a:t>2. Operating expenses</a:t>
          </a:r>
          <a:endParaRPr lang="en-ZA" sz="1000" dirty="0">
            <a:solidFill>
              <a:schemeClr val="tx1"/>
            </a:solidFill>
          </a:endParaRPr>
        </a:p>
      </dgm:t>
    </dgm:pt>
    <dgm:pt modelId="{A4AD4614-84CC-4364-B71E-C92E442D93B4}" type="parTrans" cxnId="{F1B399D7-D0EB-4932-AE80-BEB112939841}">
      <dgm:prSet/>
      <dgm:spPr/>
      <dgm:t>
        <a:bodyPr/>
        <a:lstStyle/>
        <a:p>
          <a:endParaRPr lang="en-ZA">
            <a:solidFill>
              <a:schemeClr val="tx1"/>
            </a:solidFill>
          </a:endParaRPr>
        </a:p>
      </dgm:t>
    </dgm:pt>
    <dgm:pt modelId="{4633E10F-E02E-4A84-9AA1-66215791EC63}" type="sibTrans" cxnId="{F1B399D7-D0EB-4932-AE80-BEB112939841}">
      <dgm:prSet/>
      <dgm:spPr/>
      <dgm:t>
        <a:bodyPr/>
        <a:lstStyle/>
        <a:p>
          <a:endParaRPr lang="en-ZA">
            <a:solidFill>
              <a:schemeClr val="tx1"/>
            </a:solidFill>
          </a:endParaRPr>
        </a:p>
      </dgm:t>
    </dgm:pt>
    <dgm:pt modelId="{51CE66C3-6384-46DF-8011-CBBB04223E3E}">
      <dgm:prSet phldrT="[Text]" custT="1"/>
      <dgm:spPr>
        <a:solidFill>
          <a:srgbClr val="92D050"/>
        </a:solidFill>
      </dgm:spPr>
      <dgm:t>
        <a:bodyPr/>
        <a:lstStyle/>
        <a:p>
          <a:r>
            <a:rPr lang="en-US" sz="1000" dirty="0">
              <a:solidFill>
                <a:schemeClr val="bg1"/>
              </a:solidFill>
            </a:rPr>
            <a:t>1. Immovable Assets</a:t>
          </a:r>
          <a:endParaRPr lang="en-ZA" sz="1000" dirty="0">
            <a:solidFill>
              <a:schemeClr val="bg1"/>
            </a:solidFill>
          </a:endParaRPr>
        </a:p>
      </dgm:t>
    </dgm:pt>
    <dgm:pt modelId="{3BEA1F44-0409-45F8-B6F6-ABCEC93A7ACA}" type="parTrans" cxnId="{A0400184-A73A-45EB-B176-F0F370DE0630}">
      <dgm:prSet/>
      <dgm:spPr/>
      <dgm:t>
        <a:bodyPr/>
        <a:lstStyle/>
        <a:p>
          <a:endParaRPr lang="en-ZA">
            <a:solidFill>
              <a:schemeClr val="tx1"/>
            </a:solidFill>
          </a:endParaRPr>
        </a:p>
      </dgm:t>
    </dgm:pt>
    <dgm:pt modelId="{560DF026-55E4-404B-AB4A-8DA17DD7A804}" type="sibTrans" cxnId="{A0400184-A73A-45EB-B176-F0F370DE0630}">
      <dgm:prSet/>
      <dgm:spPr/>
      <dgm:t>
        <a:bodyPr/>
        <a:lstStyle/>
        <a:p>
          <a:endParaRPr lang="en-ZA">
            <a:solidFill>
              <a:schemeClr val="tx1"/>
            </a:solidFill>
          </a:endParaRPr>
        </a:p>
      </dgm:t>
    </dgm:pt>
    <dgm:pt modelId="{2796C993-3C15-4BC8-A98F-B51DF8ABCA3E}">
      <dgm:prSet phldrT="[Text]" custT="1"/>
      <dgm:spPr>
        <a:solidFill>
          <a:srgbClr val="92D050"/>
        </a:solidFill>
      </dgm:spPr>
      <dgm:t>
        <a:bodyPr/>
        <a:lstStyle/>
        <a:p>
          <a:r>
            <a:rPr lang="en-US" sz="1000" dirty="0">
              <a:solidFill>
                <a:schemeClr val="bg1"/>
              </a:solidFill>
            </a:rPr>
            <a:t>2. Accruals</a:t>
          </a:r>
          <a:endParaRPr lang="en-ZA" sz="1000" dirty="0">
            <a:solidFill>
              <a:schemeClr val="bg1"/>
            </a:solidFill>
          </a:endParaRPr>
        </a:p>
      </dgm:t>
    </dgm:pt>
    <dgm:pt modelId="{E2F68E81-556D-44F7-9C4F-722B21D056DF}" type="parTrans" cxnId="{CDA4F8FC-B786-4301-B2AF-F77A66BA7314}">
      <dgm:prSet/>
      <dgm:spPr/>
      <dgm:t>
        <a:bodyPr/>
        <a:lstStyle/>
        <a:p>
          <a:endParaRPr lang="en-ZA">
            <a:solidFill>
              <a:schemeClr val="tx1"/>
            </a:solidFill>
          </a:endParaRPr>
        </a:p>
      </dgm:t>
    </dgm:pt>
    <dgm:pt modelId="{646D1F4F-72F1-4DFC-9D42-5F6E7B3F86FC}" type="sibTrans" cxnId="{CDA4F8FC-B786-4301-B2AF-F77A66BA7314}">
      <dgm:prSet/>
      <dgm:spPr/>
      <dgm:t>
        <a:bodyPr/>
        <a:lstStyle/>
        <a:p>
          <a:endParaRPr lang="en-ZA">
            <a:solidFill>
              <a:schemeClr val="tx1"/>
            </a:solidFill>
          </a:endParaRPr>
        </a:p>
      </dgm:t>
    </dgm:pt>
    <dgm:pt modelId="{418E5775-2ADF-4471-A133-6FFDF3FB6F4B}">
      <dgm:prSet phldrT="[Text]" custT="1"/>
      <dgm:spPr>
        <a:solidFill>
          <a:srgbClr val="92D050"/>
        </a:solidFill>
      </dgm:spPr>
      <dgm:t>
        <a:bodyPr/>
        <a:lstStyle/>
        <a:p>
          <a:r>
            <a:rPr lang="en-US" sz="1000" dirty="0">
              <a:solidFill>
                <a:schemeClr val="bg1"/>
              </a:solidFill>
            </a:rPr>
            <a:t>3. Provision</a:t>
          </a:r>
          <a:endParaRPr lang="en-ZA" sz="1000" dirty="0">
            <a:solidFill>
              <a:schemeClr val="bg1"/>
            </a:solidFill>
          </a:endParaRPr>
        </a:p>
      </dgm:t>
    </dgm:pt>
    <dgm:pt modelId="{24AA7A8C-B22F-4F0D-95D1-5BB199DA2C53}" type="parTrans" cxnId="{EE6403C7-9F8F-45C3-B49C-954810319D8A}">
      <dgm:prSet/>
      <dgm:spPr/>
      <dgm:t>
        <a:bodyPr/>
        <a:lstStyle/>
        <a:p>
          <a:endParaRPr lang="en-ZA">
            <a:solidFill>
              <a:schemeClr val="tx1"/>
            </a:solidFill>
          </a:endParaRPr>
        </a:p>
      </dgm:t>
    </dgm:pt>
    <dgm:pt modelId="{36C45729-7750-429E-BD0C-A8A886ED8F59}" type="sibTrans" cxnId="{EE6403C7-9F8F-45C3-B49C-954810319D8A}">
      <dgm:prSet/>
      <dgm:spPr/>
      <dgm:t>
        <a:bodyPr/>
        <a:lstStyle/>
        <a:p>
          <a:endParaRPr lang="en-ZA">
            <a:solidFill>
              <a:schemeClr val="tx1"/>
            </a:solidFill>
          </a:endParaRPr>
        </a:p>
      </dgm:t>
    </dgm:pt>
    <dgm:pt modelId="{A5F88106-E24D-4B88-A18A-5D64A800C98A}">
      <dgm:prSet phldrT="[Text]" custT="1"/>
      <dgm:spPr>
        <a:solidFill>
          <a:srgbClr val="92D050"/>
        </a:solidFill>
      </dgm:spPr>
      <dgm:t>
        <a:bodyPr/>
        <a:lstStyle/>
        <a:p>
          <a:r>
            <a:rPr lang="en-US" sz="1000" dirty="0">
              <a:solidFill>
                <a:schemeClr val="tx1"/>
              </a:solidFill>
            </a:rPr>
            <a:t>1. Immovable Assets</a:t>
          </a:r>
          <a:endParaRPr lang="en-ZA" sz="1000" dirty="0">
            <a:solidFill>
              <a:schemeClr val="tx1"/>
            </a:solidFill>
          </a:endParaRPr>
        </a:p>
      </dgm:t>
    </dgm:pt>
    <dgm:pt modelId="{D83BD41A-5D98-4322-B099-2E2012E5A48F}" type="parTrans" cxnId="{7386C309-01E3-4FDE-A815-02588D0C2B66}">
      <dgm:prSet/>
      <dgm:spPr/>
      <dgm:t>
        <a:bodyPr/>
        <a:lstStyle/>
        <a:p>
          <a:endParaRPr lang="en-ZA">
            <a:solidFill>
              <a:schemeClr val="tx1"/>
            </a:solidFill>
          </a:endParaRPr>
        </a:p>
      </dgm:t>
    </dgm:pt>
    <dgm:pt modelId="{06FFA575-F1C9-41DB-BC12-3F9012CF12D8}" type="sibTrans" cxnId="{7386C309-01E3-4FDE-A815-02588D0C2B66}">
      <dgm:prSet/>
      <dgm:spPr/>
      <dgm:t>
        <a:bodyPr/>
        <a:lstStyle/>
        <a:p>
          <a:endParaRPr lang="en-ZA">
            <a:solidFill>
              <a:schemeClr val="tx1"/>
            </a:solidFill>
          </a:endParaRPr>
        </a:p>
      </dgm:t>
    </dgm:pt>
    <dgm:pt modelId="{AC14E140-529A-4C64-8EBF-90070FE98BED}">
      <dgm:prSet phldrT="[Text]" custT="1"/>
      <dgm:spPr>
        <a:solidFill>
          <a:srgbClr val="92D050"/>
        </a:solidFill>
      </dgm:spPr>
      <dgm:t>
        <a:bodyPr/>
        <a:lstStyle/>
        <a:p>
          <a:r>
            <a:rPr lang="en-US" sz="1000" dirty="0">
              <a:solidFill>
                <a:schemeClr val="tx1"/>
              </a:solidFill>
            </a:rPr>
            <a:t>2. Accruals</a:t>
          </a:r>
          <a:endParaRPr lang="en-ZA" sz="1000" dirty="0">
            <a:solidFill>
              <a:schemeClr val="tx1"/>
            </a:solidFill>
          </a:endParaRPr>
        </a:p>
      </dgm:t>
    </dgm:pt>
    <dgm:pt modelId="{493463E2-B1A7-4B7E-916F-6C5C3BE48D43}" type="parTrans" cxnId="{8D9FC898-C601-45A3-94AA-E2BC54378ECD}">
      <dgm:prSet/>
      <dgm:spPr/>
      <dgm:t>
        <a:bodyPr/>
        <a:lstStyle/>
        <a:p>
          <a:endParaRPr lang="en-ZA">
            <a:solidFill>
              <a:schemeClr val="tx1"/>
            </a:solidFill>
          </a:endParaRPr>
        </a:p>
      </dgm:t>
    </dgm:pt>
    <dgm:pt modelId="{A80232A4-126A-4604-A26E-58E1B9FCD055}" type="sibTrans" cxnId="{8D9FC898-C601-45A3-94AA-E2BC54378ECD}">
      <dgm:prSet/>
      <dgm:spPr/>
      <dgm:t>
        <a:bodyPr/>
        <a:lstStyle/>
        <a:p>
          <a:endParaRPr lang="en-ZA">
            <a:solidFill>
              <a:schemeClr val="tx1"/>
            </a:solidFill>
          </a:endParaRPr>
        </a:p>
      </dgm:t>
    </dgm:pt>
    <dgm:pt modelId="{819F4DD6-7FD9-4676-935F-A45AFA6F655F}">
      <dgm:prSet phldrT="[Text]" custT="1"/>
      <dgm:spPr>
        <a:solidFill>
          <a:srgbClr val="92D050"/>
        </a:solidFill>
      </dgm:spPr>
      <dgm:t>
        <a:bodyPr/>
        <a:lstStyle/>
        <a:p>
          <a:r>
            <a:rPr lang="en-US" sz="1000" b="1" u="sng" dirty="0">
              <a:solidFill>
                <a:schemeClr val="tx1"/>
              </a:solidFill>
            </a:rPr>
            <a:t>Qualification matters</a:t>
          </a:r>
          <a:endParaRPr lang="en-ZA" sz="1000" b="1" u="sng" dirty="0">
            <a:solidFill>
              <a:schemeClr val="tx1"/>
            </a:solidFill>
          </a:endParaRPr>
        </a:p>
      </dgm:t>
    </dgm:pt>
    <dgm:pt modelId="{C272A097-29FB-496E-A869-25093EE6B8B6}" type="parTrans" cxnId="{8BDAD955-2966-4ABF-94DB-5072019AB315}">
      <dgm:prSet/>
      <dgm:spPr/>
      <dgm:t>
        <a:bodyPr/>
        <a:lstStyle/>
        <a:p>
          <a:endParaRPr lang="en-ZA">
            <a:solidFill>
              <a:schemeClr val="tx1"/>
            </a:solidFill>
          </a:endParaRPr>
        </a:p>
      </dgm:t>
    </dgm:pt>
    <dgm:pt modelId="{09861645-4544-4377-88EA-C637AF3686C7}" type="sibTrans" cxnId="{8BDAD955-2966-4ABF-94DB-5072019AB315}">
      <dgm:prSet/>
      <dgm:spPr/>
      <dgm:t>
        <a:bodyPr/>
        <a:lstStyle/>
        <a:p>
          <a:endParaRPr lang="en-ZA">
            <a:solidFill>
              <a:schemeClr val="tx1"/>
            </a:solidFill>
          </a:endParaRPr>
        </a:p>
      </dgm:t>
    </dgm:pt>
    <dgm:pt modelId="{35534ED7-F35A-4247-B3E4-40EF0A418456}">
      <dgm:prSet phldrT="[Text]" custT="1"/>
      <dgm:spPr>
        <a:solidFill>
          <a:srgbClr val="92D050"/>
        </a:solidFill>
      </dgm:spPr>
      <dgm:t>
        <a:bodyPr/>
        <a:lstStyle/>
        <a:p>
          <a:r>
            <a:rPr lang="en-US" sz="1000" b="1" u="sng" dirty="0">
              <a:solidFill>
                <a:schemeClr val="bg1"/>
              </a:solidFill>
            </a:rPr>
            <a:t>Adverse matters</a:t>
          </a:r>
          <a:endParaRPr lang="en-ZA" sz="1000" b="1" u="sng" dirty="0">
            <a:solidFill>
              <a:schemeClr val="bg1"/>
            </a:solidFill>
          </a:endParaRPr>
        </a:p>
      </dgm:t>
    </dgm:pt>
    <dgm:pt modelId="{7555CB04-85DF-4750-8368-E5942DE1DCDE}" type="parTrans" cxnId="{DF8DE305-10EA-49AB-BE3C-21E10A47D5CF}">
      <dgm:prSet/>
      <dgm:spPr/>
      <dgm:t>
        <a:bodyPr/>
        <a:lstStyle/>
        <a:p>
          <a:endParaRPr lang="en-ZA">
            <a:solidFill>
              <a:schemeClr val="tx1"/>
            </a:solidFill>
          </a:endParaRPr>
        </a:p>
      </dgm:t>
    </dgm:pt>
    <dgm:pt modelId="{E1B028A0-7FCC-402B-AD52-D22B7135BAF5}" type="sibTrans" cxnId="{DF8DE305-10EA-49AB-BE3C-21E10A47D5CF}">
      <dgm:prSet/>
      <dgm:spPr/>
      <dgm:t>
        <a:bodyPr/>
        <a:lstStyle/>
        <a:p>
          <a:endParaRPr lang="en-ZA">
            <a:solidFill>
              <a:schemeClr val="tx1"/>
            </a:solidFill>
          </a:endParaRPr>
        </a:p>
      </dgm:t>
    </dgm:pt>
    <dgm:pt modelId="{935CCEDE-C92F-4CFB-812A-C7D8FAD7E7CE}">
      <dgm:prSet phldrT="[Text]" custT="1"/>
      <dgm:spPr>
        <a:solidFill>
          <a:srgbClr val="92D050"/>
        </a:solidFill>
      </dgm:spPr>
      <dgm:t>
        <a:bodyPr/>
        <a:lstStyle/>
        <a:p>
          <a:r>
            <a:rPr lang="en-US" sz="1000" b="1" u="sng" dirty="0">
              <a:solidFill>
                <a:schemeClr val="tx1"/>
              </a:solidFill>
            </a:rPr>
            <a:t>Qualified matters</a:t>
          </a:r>
          <a:endParaRPr lang="en-ZA" sz="1000" b="1" u="sng" dirty="0">
            <a:solidFill>
              <a:schemeClr val="tx1"/>
            </a:solidFill>
          </a:endParaRPr>
        </a:p>
      </dgm:t>
    </dgm:pt>
    <dgm:pt modelId="{4D752696-F0DA-4714-8128-61FFAA0D26CD}" type="parTrans" cxnId="{F3FE9F4A-663E-4007-8BEE-C665B9669D7E}">
      <dgm:prSet/>
      <dgm:spPr/>
      <dgm:t>
        <a:bodyPr/>
        <a:lstStyle/>
        <a:p>
          <a:endParaRPr lang="en-ZA">
            <a:solidFill>
              <a:schemeClr val="tx1"/>
            </a:solidFill>
          </a:endParaRPr>
        </a:p>
      </dgm:t>
    </dgm:pt>
    <dgm:pt modelId="{396EB8B6-4739-4B12-84F8-D500C43F8684}" type="sibTrans" cxnId="{F3FE9F4A-663E-4007-8BEE-C665B9669D7E}">
      <dgm:prSet/>
      <dgm:spPr/>
      <dgm:t>
        <a:bodyPr/>
        <a:lstStyle/>
        <a:p>
          <a:endParaRPr lang="en-ZA">
            <a:solidFill>
              <a:schemeClr val="tx1"/>
            </a:solidFill>
          </a:endParaRPr>
        </a:p>
      </dgm:t>
    </dgm:pt>
    <dgm:pt modelId="{13F89B02-3AB2-47B7-9455-34AF198F2CDA}">
      <dgm:prSet phldrT="[Text]" custT="1"/>
      <dgm:spPr>
        <a:solidFill>
          <a:srgbClr val="92D050"/>
        </a:solidFill>
      </dgm:spPr>
      <dgm:t>
        <a:bodyPr/>
        <a:lstStyle/>
        <a:p>
          <a:r>
            <a:rPr lang="en-US" sz="1000" b="1" u="sng" dirty="0">
              <a:solidFill>
                <a:schemeClr val="tx1"/>
              </a:solidFill>
            </a:rPr>
            <a:t>Qualified matters</a:t>
          </a:r>
          <a:endParaRPr lang="en-ZA" sz="1000" b="1" u="sng" dirty="0">
            <a:solidFill>
              <a:schemeClr val="tx1"/>
            </a:solidFill>
          </a:endParaRPr>
        </a:p>
      </dgm:t>
    </dgm:pt>
    <dgm:pt modelId="{621F5840-7EAA-4554-828B-0533D516C426}" type="parTrans" cxnId="{011CE887-3F7B-4624-83DF-F31077E35E43}">
      <dgm:prSet/>
      <dgm:spPr/>
      <dgm:t>
        <a:bodyPr/>
        <a:lstStyle/>
        <a:p>
          <a:endParaRPr lang="en-ZA">
            <a:solidFill>
              <a:schemeClr val="tx1"/>
            </a:solidFill>
          </a:endParaRPr>
        </a:p>
      </dgm:t>
    </dgm:pt>
    <dgm:pt modelId="{EFCAB6EE-89F1-45DC-BEDE-CA7D263FC5DF}" type="sibTrans" cxnId="{011CE887-3F7B-4624-83DF-F31077E35E43}">
      <dgm:prSet/>
      <dgm:spPr/>
      <dgm:t>
        <a:bodyPr/>
        <a:lstStyle/>
        <a:p>
          <a:endParaRPr lang="en-ZA">
            <a:solidFill>
              <a:schemeClr val="tx1"/>
            </a:solidFill>
          </a:endParaRPr>
        </a:p>
      </dgm:t>
    </dgm:pt>
    <dgm:pt modelId="{A8333892-E051-4E69-857F-D59493CB05AA}">
      <dgm:prSet phldrT="[Text]" custT="1"/>
      <dgm:spPr/>
      <dgm:t>
        <a:bodyPr/>
        <a:lstStyle/>
        <a:p>
          <a:r>
            <a:rPr lang="en-US" sz="1000" b="1" u="sng" dirty="0">
              <a:solidFill>
                <a:schemeClr val="tx1"/>
              </a:solidFill>
            </a:rPr>
            <a:t>Qualified matters</a:t>
          </a:r>
          <a:endParaRPr lang="en-ZA" sz="1000" b="1" u="sng" dirty="0">
            <a:solidFill>
              <a:schemeClr val="tx1"/>
            </a:solidFill>
          </a:endParaRPr>
        </a:p>
      </dgm:t>
    </dgm:pt>
    <dgm:pt modelId="{0DF2EBC7-8D89-488D-BDD0-EC4C07506DF6}" type="parTrans" cxnId="{8BD82CA7-1AC9-4035-ACD6-F790C16FD3FC}">
      <dgm:prSet/>
      <dgm:spPr/>
      <dgm:t>
        <a:bodyPr/>
        <a:lstStyle/>
        <a:p>
          <a:endParaRPr lang="en-ZA">
            <a:solidFill>
              <a:schemeClr val="tx1"/>
            </a:solidFill>
          </a:endParaRPr>
        </a:p>
      </dgm:t>
    </dgm:pt>
    <dgm:pt modelId="{CEF05386-3889-498C-B4D9-A7A0CA823373}" type="sibTrans" cxnId="{8BD82CA7-1AC9-4035-ACD6-F790C16FD3FC}">
      <dgm:prSet/>
      <dgm:spPr/>
      <dgm:t>
        <a:bodyPr/>
        <a:lstStyle/>
        <a:p>
          <a:endParaRPr lang="en-ZA">
            <a:solidFill>
              <a:schemeClr val="tx1"/>
            </a:solidFill>
          </a:endParaRPr>
        </a:p>
      </dgm:t>
    </dgm:pt>
    <dgm:pt modelId="{44613912-BE51-4384-97BA-C4317E2AFCA7}">
      <dgm:prSet phldrT="[Text]" custScaleY="110556" custLinFactNeighborX="15691" custLinFactNeighborY="2956"/>
      <dgm:spPr>
        <a:solidFill>
          <a:srgbClr val="FFC000"/>
        </a:solidFill>
      </dgm:spPr>
      <dgm:t>
        <a:bodyPr/>
        <a:lstStyle/>
        <a:p>
          <a:endParaRPr lang="en-ZA">
            <a:solidFill>
              <a:schemeClr val="tx1"/>
            </a:solidFill>
          </a:endParaRPr>
        </a:p>
      </dgm:t>
    </dgm:pt>
    <dgm:pt modelId="{A422773F-7444-4B9B-8D60-63D6B9B23557}" type="parTrans" cxnId="{7F2DC61A-397F-4AC5-A193-DC44E1634F1E}">
      <dgm:prSet/>
      <dgm:spPr/>
      <dgm:t>
        <a:bodyPr/>
        <a:lstStyle/>
        <a:p>
          <a:endParaRPr lang="en-US">
            <a:solidFill>
              <a:schemeClr val="tx1"/>
            </a:solidFill>
          </a:endParaRPr>
        </a:p>
      </dgm:t>
    </dgm:pt>
    <dgm:pt modelId="{74DA140F-C9F3-4C2A-8825-7F999C35E2FE}" type="sibTrans" cxnId="{7F2DC61A-397F-4AC5-A193-DC44E1634F1E}">
      <dgm:prSet/>
      <dgm:spPr/>
      <dgm:t>
        <a:bodyPr/>
        <a:lstStyle/>
        <a:p>
          <a:endParaRPr lang="en-US">
            <a:solidFill>
              <a:schemeClr val="tx1"/>
            </a:solidFill>
          </a:endParaRPr>
        </a:p>
      </dgm:t>
    </dgm:pt>
    <dgm:pt modelId="{6D4209AC-CE38-4549-8466-DE6C99F60F83}">
      <dgm:prSet phldrT="[Text]" custScaleY="110556" custLinFactNeighborX="15691" custLinFactNeighborY="2956"/>
      <dgm:spPr>
        <a:solidFill>
          <a:srgbClr val="FFC000"/>
        </a:solidFill>
      </dgm:spPr>
      <dgm:t>
        <a:bodyPr/>
        <a:lstStyle/>
        <a:p>
          <a:endParaRPr lang="en-ZA">
            <a:solidFill>
              <a:schemeClr val="tx1"/>
            </a:solidFill>
          </a:endParaRPr>
        </a:p>
      </dgm:t>
    </dgm:pt>
    <dgm:pt modelId="{13F57A6F-9AC4-4A23-8CB6-2BF8D02E1F13}" type="parTrans" cxnId="{EA436AB8-503B-4878-8DC0-C0736AAE540D}">
      <dgm:prSet/>
      <dgm:spPr/>
      <dgm:t>
        <a:bodyPr/>
        <a:lstStyle/>
        <a:p>
          <a:endParaRPr lang="en-US">
            <a:solidFill>
              <a:schemeClr val="tx1"/>
            </a:solidFill>
          </a:endParaRPr>
        </a:p>
      </dgm:t>
    </dgm:pt>
    <dgm:pt modelId="{E290CE50-D9AF-479E-942B-2950A069A822}" type="sibTrans" cxnId="{EA436AB8-503B-4878-8DC0-C0736AAE540D}">
      <dgm:prSet/>
      <dgm:spPr/>
      <dgm:t>
        <a:bodyPr/>
        <a:lstStyle/>
        <a:p>
          <a:endParaRPr lang="en-US">
            <a:solidFill>
              <a:schemeClr val="tx1"/>
            </a:solidFill>
          </a:endParaRPr>
        </a:p>
      </dgm:t>
    </dgm:pt>
    <dgm:pt modelId="{C1B2B993-8F01-47CF-890E-B2794B3C98CA}">
      <dgm:prSet phldrT="[Text]" custT="1"/>
      <dgm:spPr>
        <a:solidFill>
          <a:srgbClr val="92D050"/>
        </a:solidFill>
      </dgm:spPr>
      <dgm:t>
        <a:bodyPr/>
        <a:lstStyle/>
        <a:p>
          <a:endParaRPr lang="en-ZA" sz="1000" dirty="0">
            <a:solidFill>
              <a:schemeClr val="tx1"/>
            </a:solidFill>
          </a:endParaRPr>
        </a:p>
      </dgm:t>
    </dgm:pt>
    <dgm:pt modelId="{30B99DC1-30D8-4D1A-86E5-A5AEFDF51840}" type="parTrans" cxnId="{AA171F8B-A98A-401A-A331-B664D2B87468}">
      <dgm:prSet/>
      <dgm:spPr/>
      <dgm:t>
        <a:bodyPr/>
        <a:lstStyle/>
        <a:p>
          <a:endParaRPr lang="en-ZA"/>
        </a:p>
      </dgm:t>
    </dgm:pt>
    <dgm:pt modelId="{50497FE6-2369-4409-A1F8-B5659056B30D}" type="sibTrans" cxnId="{AA171F8B-A98A-401A-A331-B664D2B87468}">
      <dgm:prSet/>
      <dgm:spPr/>
      <dgm:t>
        <a:bodyPr/>
        <a:lstStyle/>
        <a:p>
          <a:endParaRPr lang="en-ZA"/>
        </a:p>
      </dgm:t>
    </dgm:pt>
    <dgm:pt modelId="{8787507B-3675-48A5-8D55-7996E3369E0A}">
      <dgm:prSet phldrT="[Text]" custScaleX="94127" custScaleY="110556" custLinFactNeighborX="-96618" custLinFactNeighborY="60202"/>
      <dgm:spPr>
        <a:solidFill>
          <a:srgbClr val="FFC000"/>
        </a:solidFill>
      </dgm:spPr>
      <dgm:t>
        <a:bodyPr/>
        <a:lstStyle/>
        <a:p>
          <a:endParaRPr lang="en-ZA" dirty="0">
            <a:solidFill>
              <a:schemeClr val="tx1"/>
            </a:solidFill>
          </a:endParaRPr>
        </a:p>
      </dgm:t>
    </dgm:pt>
    <dgm:pt modelId="{8A4E2CCA-8B8E-4FAE-BF02-E89D291009A3}" type="parTrans" cxnId="{EDAC4FFF-A4E6-44FA-97F8-5C69F6D922F1}">
      <dgm:prSet/>
      <dgm:spPr/>
      <dgm:t>
        <a:bodyPr/>
        <a:lstStyle/>
        <a:p>
          <a:endParaRPr lang="en-US"/>
        </a:p>
      </dgm:t>
    </dgm:pt>
    <dgm:pt modelId="{23B421D8-8F93-4152-ADC2-EEE26DE106A7}" type="sibTrans" cxnId="{EDAC4FFF-A4E6-44FA-97F8-5C69F6D922F1}">
      <dgm:prSet/>
      <dgm:spPr/>
      <dgm:t>
        <a:bodyPr/>
        <a:lstStyle/>
        <a:p>
          <a:endParaRPr lang="en-US"/>
        </a:p>
      </dgm:t>
    </dgm:pt>
    <dgm:pt modelId="{B0E12F12-949F-4611-BC3F-E3166A44B549}">
      <dgm:prSet phldrT="[Text]" custScaleX="94127" custScaleY="110556" custLinFactNeighborX="-96618" custLinFactNeighborY="60202"/>
      <dgm:spPr>
        <a:solidFill>
          <a:srgbClr val="FFC000"/>
        </a:solidFill>
      </dgm:spPr>
      <dgm:t>
        <a:bodyPr/>
        <a:lstStyle/>
        <a:p>
          <a:endParaRPr lang="en-ZA" dirty="0">
            <a:solidFill>
              <a:schemeClr val="tx1"/>
            </a:solidFill>
          </a:endParaRPr>
        </a:p>
      </dgm:t>
    </dgm:pt>
    <dgm:pt modelId="{BD4E0CCF-FF72-44C1-9CBA-1F2188BCF824}" type="parTrans" cxnId="{4A102FFA-6709-4E2B-83D8-1E340B04B6D2}">
      <dgm:prSet/>
      <dgm:spPr/>
      <dgm:t>
        <a:bodyPr/>
        <a:lstStyle/>
        <a:p>
          <a:endParaRPr lang="en-US"/>
        </a:p>
      </dgm:t>
    </dgm:pt>
    <dgm:pt modelId="{A4AC0824-7768-4987-B870-E4EC53123692}" type="sibTrans" cxnId="{4A102FFA-6709-4E2B-83D8-1E340B04B6D2}">
      <dgm:prSet/>
      <dgm:spPr/>
      <dgm:t>
        <a:bodyPr/>
        <a:lstStyle/>
        <a:p>
          <a:endParaRPr lang="en-US"/>
        </a:p>
      </dgm:t>
    </dgm:pt>
    <dgm:pt modelId="{A996CCF1-73BA-4F1E-BE3E-920FB50AA0B9}" type="pres">
      <dgm:prSet presAssocID="{FADD7EBC-E329-44E6-9058-9712130D2B4D}" presName="Name0" presStyleCnt="0">
        <dgm:presLayoutVars>
          <dgm:chMax val="7"/>
          <dgm:chPref val="7"/>
          <dgm:dir/>
          <dgm:animLvl val="lvl"/>
        </dgm:presLayoutVars>
      </dgm:prSet>
      <dgm:spPr/>
    </dgm:pt>
    <dgm:pt modelId="{18577605-E00E-4C46-BA1C-6549A9B6CB4A}" type="pres">
      <dgm:prSet presAssocID="{38C37E41-1D27-4A6C-BCBF-89B399551CCC}" presName="parentText_1" presStyleLbl="node1" presStyleIdx="0" presStyleCnt="7">
        <dgm:presLayoutVars>
          <dgm:chMax val="1"/>
          <dgm:chPref val="1"/>
          <dgm:bulletEnabled val="1"/>
        </dgm:presLayoutVars>
      </dgm:prSet>
      <dgm:spPr/>
    </dgm:pt>
    <dgm:pt modelId="{BD863CAC-C421-4B61-AFB5-49442BDE4758}" type="pres">
      <dgm:prSet presAssocID="{38C37E41-1D27-4A6C-BCBF-89B399551CCC}" presName="childText_1" presStyleLbl="node1" presStyleIdx="0" presStyleCnt="7" custScaleX="114917" custScaleY="90292" custLinFactNeighborX="-16501" custLinFactNeighborY="1813">
        <dgm:presLayoutVars>
          <dgm:chMax val="0"/>
          <dgm:chPref val="0"/>
          <dgm:bulletEnabled val="1"/>
        </dgm:presLayoutVars>
      </dgm:prSet>
      <dgm:spPr/>
    </dgm:pt>
    <dgm:pt modelId="{5CAE20B8-71D5-452D-8319-321246D7FA98}" type="pres">
      <dgm:prSet presAssocID="{38C37E41-1D27-4A6C-BCBF-89B399551CCC}" presName="accentShape_1" presStyleCnt="0"/>
      <dgm:spPr/>
    </dgm:pt>
    <dgm:pt modelId="{50142CB5-40DE-4369-9033-5559FE344206}" type="pres">
      <dgm:prSet presAssocID="{38C37E41-1D27-4A6C-BCBF-89B399551CCC}" presName="imageRepeatNode" presStyleLbl="node1" presStyleIdx="0" presStyleCnt="7" custScaleX="111254" custScaleY="165412" custLinFactNeighborX="-21578" custLinFactNeighborY="293"/>
      <dgm:spPr/>
    </dgm:pt>
    <dgm:pt modelId="{AC1258F5-D336-4B41-B8C1-C954046AF801}" type="pres">
      <dgm:prSet presAssocID="{451A1164-E8E3-4595-9663-AF9CD07BB6D3}" presName="parentText_2" presStyleLbl="node1" presStyleIdx="0" presStyleCnt="7">
        <dgm:presLayoutVars>
          <dgm:chMax val="1"/>
          <dgm:chPref val="1"/>
          <dgm:bulletEnabled val="1"/>
        </dgm:presLayoutVars>
      </dgm:prSet>
      <dgm:spPr/>
    </dgm:pt>
    <dgm:pt modelId="{D22F869D-A6C6-434C-AAF8-181EDD8A2F1D}" type="pres">
      <dgm:prSet presAssocID="{451A1164-E8E3-4595-9663-AF9CD07BB6D3}" presName="childText_2" presStyleLbl="node2" presStyleIdx="0" presStyleCnt="0" custScaleX="108814" custScaleY="84026" custLinFactNeighborX="-25334" custLinFactNeighborY="12382">
        <dgm:presLayoutVars>
          <dgm:chMax val="0"/>
          <dgm:chPref val="0"/>
          <dgm:bulletEnabled val="1"/>
        </dgm:presLayoutVars>
      </dgm:prSet>
      <dgm:spPr/>
    </dgm:pt>
    <dgm:pt modelId="{B37CA469-FD75-4B03-8CED-9110D377E33E}" type="pres">
      <dgm:prSet presAssocID="{451A1164-E8E3-4595-9663-AF9CD07BB6D3}" presName="accentShape_2" presStyleCnt="0"/>
      <dgm:spPr/>
    </dgm:pt>
    <dgm:pt modelId="{A8EFF4E8-49A7-4A3E-A175-C00F706D1AAC}" type="pres">
      <dgm:prSet presAssocID="{451A1164-E8E3-4595-9663-AF9CD07BB6D3}" presName="imageRepeatNode" presStyleLbl="node1" presStyleIdx="1" presStyleCnt="7" custScaleX="102095" custScaleY="135207" custLinFactNeighborX="-23160" custLinFactNeighborY="18226"/>
      <dgm:spPr/>
    </dgm:pt>
    <dgm:pt modelId="{FC9A577F-E9A1-432F-A2FC-D0ED06130B3C}" type="pres">
      <dgm:prSet presAssocID="{D683B31B-FFFD-4512-A3D3-CF514953404D}" presName="parentText_3" presStyleLbl="node1" presStyleIdx="1" presStyleCnt="7">
        <dgm:presLayoutVars>
          <dgm:chMax val="1"/>
          <dgm:chPref val="1"/>
          <dgm:bulletEnabled val="1"/>
        </dgm:presLayoutVars>
      </dgm:prSet>
      <dgm:spPr/>
    </dgm:pt>
    <dgm:pt modelId="{4FE797B4-4234-4738-AF76-EE669E312A67}" type="pres">
      <dgm:prSet presAssocID="{D683B31B-FFFD-4512-A3D3-CF514953404D}" presName="childText_3" presStyleLbl="node2" presStyleIdx="0" presStyleCnt="0" custScaleX="119946" custScaleY="33039" custLinFactNeighborX="-13186" custLinFactNeighborY="54109">
        <dgm:presLayoutVars>
          <dgm:chMax val="0"/>
          <dgm:chPref val="0"/>
          <dgm:bulletEnabled val="1"/>
        </dgm:presLayoutVars>
      </dgm:prSet>
      <dgm:spPr/>
    </dgm:pt>
    <dgm:pt modelId="{6D9548ED-6BEB-468B-A401-2F12FD12E7C1}" type="pres">
      <dgm:prSet presAssocID="{D683B31B-FFFD-4512-A3D3-CF514953404D}" presName="accentShape_3" presStyleCnt="0"/>
      <dgm:spPr/>
    </dgm:pt>
    <dgm:pt modelId="{BB4FD353-0D35-400E-BF95-5826AE69B3C9}" type="pres">
      <dgm:prSet presAssocID="{D683B31B-FFFD-4512-A3D3-CF514953404D}" presName="imageRepeatNode" presStyleLbl="node1" presStyleIdx="2" presStyleCnt="7" custScaleX="91189" custScaleY="69525" custLinFactNeighborX="-38848" custLinFactNeighborY="52503"/>
      <dgm:spPr/>
    </dgm:pt>
    <dgm:pt modelId="{9738B092-744E-4910-BFD7-60F7EEDC61C5}" type="pres">
      <dgm:prSet presAssocID="{6A21CFF8-462B-413D-9F0B-D7F8C3C44569}" presName="parentText_4" presStyleLbl="node1" presStyleIdx="2" presStyleCnt="7">
        <dgm:presLayoutVars>
          <dgm:chMax val="1"/>
          <dgm:chPref val="1"/>
          <dgm:bulletEnabled val="1"/>
        </dgm:presLayoutVars>
      </dgm:prSet>
      <dgm:spPr/>
    </dgm:pt>
    <dgm:pt modelId="{D9BFBCB4-27A8-44B6-B9ED-B963C75E82DD}" type="pres">
      <dgm:prSet presAssocID="{6A21CFF8-462B-413D-9F0B-D7F8C3C44569}" presName="childText_4" presStyleLbl="node2" presStyleIdx="0" presStyleCnt="0" custScaleX="128328" custScaleY="37691" custLinFactNeighborX="-62549" custLinFactNeighborY="60637">
        <dgm:presLayoutVars>
          <dgm:chMax val="0"/>
          <dgm:chPref val="0"/>
          <dgm:bulletEnabled val="1"/>
        </dgm:presLayoutVars>
      </dgm:prSet>
      <dgm:spPr/>
    </dgm:pt>
    <dgm:pt modelId="{6A0A906B-0C35-4207-A707-D43376BFB691}" type="pres">
      <dgm:prSet presAssocID="{6A21CFF8-462B-413D-9F0B-D7F8C3C44569}" presName="accentShape_4" presStyleCnt="0"/>
      <dgm:spPr/>
    </dgm:pt>
    <dgm:pt modelId="{9A90B0AB-6D64-4364-8999-7D83E8F8F4D8}" type="pres">
      <dgm:prSet presAssocID="{6A21CFF8-462B-413D-9F0B-D7F8C3C44569}" presName="imageRepeatNode" presStyleLbl="node1" presStyleIdx="3" presStyleCnt="7" custScaleX="88733" custScaleY="73280" custLinFactNeighborX="-58784" custLinFactNeighborY="54565"/>
      <dgm:spPr/>
    </dgm:pt>
    <dgm:pt modelId="{C842D6CE-EA4D-4899-8F3A-03B1F3424986}" type="pres">
      <dgm:prSet presAssocID="{DE72592F-B620-4371-A836-4ABDFA271647}" presName="parentText_5" presStyleLbl="node1" presStyleIdx="3" presStyleCnt="7" custScaleX="84841" custScaleY="99622" custLinFactNeighborX="-55256" custLinFactNeighborY="1075">
        <dgm:presLayoutVars>
          <dgm:chMax val="1"/>
          <dgm:chPref val="1"/>
          <dgm:bulletEnabled val="1"/>
        </dgm:presLayoutVars>
      </dgm:prSet>
      <dgm:spPr/>
    </dgm:pt>
    <dgm:pt modelId="{00FF0C74-70D0-4919-8B76-23056D70D463}" type="pres">
      <dgm:prSet presAssocID="{DE72592F-B620-4371-A836-4ABDFA271647}" presName="childText_5" presStyleLbl="node2" presStyleIdx="0" presStyleCnt="0" custScaleY="33773" custLinFactNeighborX="-61897" custLinFactNeighborY="62130">
        <dgm:presLayoutVars>
          <dgm:chMax val="0"/>
          <dgm:chPref val="0"/>
          <dgm:bulletEnabled val="1"/>
        </dgm:presLayoutVars>
      </dgm:prSet>
      <dgm:spPr/>
    </dgm:pt>
    <dgm:pt modelId="{05B13DFA-6059-49AE-8902-E5A82F0FEE1C}" type="pres">
      <dgm:prSet presAssocID="{DE72592F-B620-4371-A836-4ABDFA271647}" presName="accentShape_5" presStyleCnt="0"/>
      <dgm:spPr/>
    </dgm:pt>
    <dgm:pt modelId="{199B19A5-5F67-4A14-966B-18C56A2845B1}" type="pres">
      <dgm:prSet presAssocID="{DE72592F-B620-4371-A836-4ABDFA271647}" presName="imageRepeatNode" presStyleLbl="node1" presStyleIdx="4" presStyleCnt="7" custScaleY="84402" custLinFactNeighborX="-68872" custLinFactNeighborY="56106"/>
      <dgm:spPr/>
    </dgm:pt>
    <dgm:pt modelId="{49D81499-2EF7-4993-917D-5BB77B1A4C6B}" type="pres">
      <dgm:prSet presAssocID="{15F5CF40-F8A6-417B-9EA4-9177F6A08070}" presName="parentText_6" presStyleLbl="node1" presStyleIdx="4" presStyleCnt="7">
        <dgm:presLayoutVars>
          <dgm:chMax val="1"/>
          <dgm:chPref val="1"/>
          <dgm:bulletEnabled val="1"/>
        </dgm:presLayoutVars>
      </dgm:prSet>
      <dgm:spPr/>
    </dgm:pt>
    <dgm:pt modelId="{C0234E08-10E6-4034-BB01-4EAEF6469166}" type="pres">
      <dgm:prSet presAssocID="{15F5CF40-F8A6-417B-9EA4-9177F6A08070}" presName="childText_6" presStyleLbl="node2" presStyleIdx="0" presStyleCnt="0" custScaleY="49920" custLinFactNeighborX="-99965" custLinFactNeighborY="58219">
        <dgm:presLayoutVars>
          <dgm:chMax val="0"/>
          <dgm:chPref val="0"/>
          <dgm:bulletEnabled val="1"/>
        </dgm:presLayoutVars>
      </dgm:prSet>
      <dgm:spPr/>
    </dgm:pt>
    <dgm:pt modelId="{F2A9010A-845D-4231-875A-31F5DC55FDEF}" type="pres">
      <dgm:prSet presAssocID="{15F5CF40-F8A6-417B-9EA4-9177F6A08070}" presName="accentShape_6" presStyleCnt="0"/>
      <dgm:spPr/>
    </dgm:pt>
    <dgm:pt modelId="{32809C20-B2C3-4C11-86C5-10F0AC0C503B}" type="pres">
      <dgm:prSet presAssocID="{15F5CF40-F8A6-417B-9EA4-9177F6A08070}" presName="imageRepeatNode" presStyleLbl="node1" presStyleIdx="5" presStyleCnt="7" custLinFactNeighborX="-86106" custLinFactNeighborY="55869"/>
      <dgm:spPr/>
    </dgm:pt>
    <dgm:pt modelId="{69446167-773D-464A-B5B0-F1277E4A0817}" type="pres">
      <dgm:prSet presAssocID="{C9DAD96D-19DF-4F87-ACB5-925A0294E0D5}" presName="parentText_7" presStyleLbl="node1" presStyleIdx="5" presStyleCnt="7">
        <dgm:presLayoutVars>
          <dgm:chMax val="1"/>
          <dgm:chPref val="1"/>
          <dgm:bulletEnabled val="1"/>
        </dgm:presLayoutVars>
      </dgm:prSet>
      <dgm:spPr/>
    </dgm:pt>
    <dgm:pt modelId="{56FE832A-210E-4B68-8B4B-B88BA879D676}" type="pres">
      <dgm:prSet presAssocID="{C9DAD96D-19DF-4F87-ACB5-925A0294E0D5}" presName="childText_7" presStyleLbl="node2" presStyleIdx="0" presStyleCnt="0" custScaleY="78915" custLinFactX="-13982" custLinFactNeighborX="-100000" custLinFactNeighborY="62629">
        <dgm:presLayoutVars>
          <dgm:chMax val="0"/>
          <dgm:chPref val="0"/>
          <dgm:bulletEnabled val="1"/>
        </dgm:presLayoutVars>
      </dgm:prSet>
      <dgm:spPr/>
    </dgm:pt>
    <dgm:pt modelId="{385A40C2-F6DF-4C58-AE21-ED120A1FB881}" type="pres">
      <dgm:prSet presAssocID="{C9DAD96D-19DF-4F87-ACB5-925A0294E0D5}" presName="accentShape_7" presStyleCnt="0"/>
      <dgm:spPr/>
    </dgm:pt>
    <dgm:pt modelId="{A22289FB-6837-4657-A417-C5E6300A3D46}" type="pres">
      <dgm:prSet presAssocID="{C9DAD96D-19DF-4F87-ACB5-925A0294E0D5}" presName="imageRepeatNode" presStyleLbl="node1" presStyleIdx="6" presStyleCnt="7" custScaleX="94127" custScaleY="110556" custLinFactNeighborX="-96618" custLinFactNeighborY="60202"/>
      <dgm:spPr/>
    </dgm:pt>
  </dgm:ptLst>
  <dgm:cxnLst>
    <dgm:cxn modelId="{DF8DE305-10EA-49AB-BE3C-21E10A47D5CF}" srcId="{15F5CF40-F8A6-417B-9EA4-9177F6A08070}" destId="{35534ED7-F35A-4247-B3E4-40EF0A418456}" srcOrd="0" destOrd="0" parTransId="{7555CB04-85DF-4750-8368-E5942DE1DCDE}" sibTransId="{E1B028A0-7FCC-402B-AD52-D22B7135BAF5}"/>
    <dgm:cxn modelId="{648A7A07-6987-4E31-8F25-06E07E2E8DB7}" srcId="{FADD7EBC-E329-44E6-9058-9712130D2B4D}" destId="{6A21CFF8-462B-413D-9F0B-D7F8C3C44569}" srcOrd="3" destOrd="0" parTransId="{B6897A7F-CF8B-4EDD-9F99-BB4C525E0FE1}" sibTransId="{2B5D2F4D-66CC-484C-810C-97F2F0BD18C5}"/>
    <dgm:cxn modelId="{7386C309-01E3-4FDE-A815-02588D0C2B66}" srcId="{C9DAD96D-19DF-4F87-ACB5-925A0294E0D5}" destId="{A5F88106-E24D-4B88-A18A-5D64A800C98A}" srcOrd="1" destOrd="0" parTransId="{D83BD41A-5D98-4322-B099-2E2012E5A48F}" sibTransId="{06FFA575-F1C9-41DB-BC12-3F9012CF12D8}"/>
    <dgm:cxn modelId="{EEA22A0A-C1B6-4BB6-BFCA-F45A72D89EEA}" type="presOf" srcId="{C1B2B993-8F01-47CF-890E-B2794B3C98CA}" destId="{56FE832A-210E-4B68-8B4B-B88BA879D676}" srcOrd="0" destOrd="3" presId="urn:microsoft.com/office/officeart/2009/3/layout/BlockDescendingList"/>
    <dgm:cxn modelId="{2DD7700B-2484-4A9F-BE53-365B05FBC4D2}" type="presOf" srcId="{DE72592F-B620-4371-A836-4ABDFA271647}" destId="{C842D6CE-EA4D-4899-8F3A-03B1F3424986}" srcOrd="0" destOrd="0" presId="urn:microsoft.com/office/officeart/2009/3/layout/BlockDescendingList"/>
    <dgm:cxn modelId="{8BC79A0C-E3B9-45AF-B022-5CD17490AF94}" type="presOf" srcId="{E086E7CA-EB40-4470-877F-3D3B5C602A5C}" destId="{D22F869D-A6C6-434C-AAF8-181EDD8A2F1D}" srcOrd="0" destOrd="2" presId="urn:microsoft.com/office/officeart/2009/3/layout/BlockDescendingList"/>
    <dgm:cxn modelId="{5635990E-7F54-4DF1-A43B-EFC67AB7D0EC}" type="presOf" srcId="{D57D01F5-302D-4B7B-8632-21071FDE318B}" destId="{D9BFBCB4-27A8-44B6-B9ED-B963C75E82DD}" srcOrd="0" destOrd="1" presId="urn:microsoft.com/office/officeart/2009/3/layout/BlockDescendingList"/>
    <dgm:cxn modelId="{BB22EC10-79F3-4654-8BF5-55D2B59F23ED}" srcId="{451A1164-E8E3-4595-9663-AF9CD07BB6D3}" destId="{BC227463-F6C4-4FB3-A1C9-4CAE524F4D2F}" srcOrd="3" destOrd="0" parTransId="{1DC97A42-EF27-4EE2-A5CD-0C29985678C5}" sibTransId="{8174AC3B-F3D6-44E1-BFD9-3333443961A0}"/>
    <dgm:cxn modelId="{D129FE10-B486-47CB-A3A0-E63A7CC5803C}" srcId="{FADD7EBC-E329-44E6-9058-9712130D2B4D}" destId="{451A1164-E8E3-4595-9663-AF9CD07BB6D3}" srcOrd="1" destOrd="0" parTransId="{C5A35B54-9706-4AA3-BCE6-2F41968CCC0E}" sibTransId="{BD1642DF-4CFC-4F0A-89FE-F0BF2A96B348}"/>
    <dgm:cxn modelId="{89D28411-C3D8-4133-86CF-EBDA71D1DA1D}" srcId="{38C37E41-1D27-4A6C-BCBF-89B399551CCC}" destId="{0EA4A749-19EB-4A01-89E8-A119340A94DB}" srcOrd="4" destOrd="0" parTransId="{CBB7EFB0-3375-4FB0-A089-940F8DEC2314}" sibTransId="{B0C16ED2-A832-4420-954F-5C3F0C1A8EBA}"/>
    <dgm:cxn modelId="{A4E7EC14-10A8-4338-B47C-A40967F1018C}" type="presOf" srcId="{13F89B02-3AB2-47B7-9455-34AF198F2CDA}" destId="{D9BFBCB4-27A8-44B6-B9ED-B963C75E82DD}" srcOrd="0" destOrd="0" presId="urn:microsoft.com/office/officeart/2009/3/layout/BlockDescendingList"/>
    <dgm:cxn modelId="{0175411A-B85C-4C9F-B900-557CA8809AEE}" type="presOf" srcId="{6A21CFF8-462B-413D-9F0B-D7F8C3C44569}" destId="{9738B092-744E-4910-BFD7-60F7EEDC61C5}" srcOrd="0" destOrd="0" presId="urn:microsoft.com/office/officeart/2009/3/layout/BlockDescendingList"/>
    <dgm:cxn modelId="{7F2DC61A-397F-4AC5-A193-DC44E1634F1E}" srcId="{FADD7EBC-E329-44E6-9058-9712130D2B4D}" destId="{44613912-BE51-4384-97BA-C4317E2AFCA7}" srcOrd="7" destOrd="0" parTransId="{A422773F-7444-4B9B-8D60-63D6B9B23557}" sibTransId="{74DA140F-C9F3-4C2A-8825-7F999C35E2FE}"/>
    <dgm:cxn modelId="{3896EB1B-AFE8-45B4-BAA7-2C9A697C3938}" type="presOf" srcId="{57ABBBAC-1DC2-4DB1-9A4C-0C946EBD9D44}" destId="{BD863CAC-C421-4B61-AFB5-49442BDE4758}" srcOrd="0" destOrd="0" presId="urn:microsoft.com/office/officeart/2009/3/layout/BlockDescendingList"/>
    <dgm:cxn modelId="{3093631C-7C9A-4E73-9D91-65AA46518A58}" type="presOf" srcId="{D3B05442-683C-47CF-BD32-CCDA86F0A304}" destId="{BD863CAC-C421-4B61-AFB5-49442BDE4758}" srcOrd="0" destOrd="8" presId="urn:microsoft.com/office/officeart/2009/3/layout/BlockDescendingList"/>
    <dgm:cxn modelId="{ECB5B01C-76C1-4EF0-B6A3-FDAF2453A433}" srcId="{DE72592F-B620-4371-A836-4ABDFA271647}" destId="{BF6EA406-F11A-49B5-B886-D65ACE344625}" srcOrd="1" destOrd="0" parTransId="{2B73BF22-894F-4FD3-A4AE-B8C4C862A8BE}" sibTransId="{20036B36-DF1C-4B5B-9290-3F5EC5F02CBB}"/>
    <dgm:cxn modelId="{08685E1F-376E-40E3-914E-F4C21D05D327}" type="presOf" srcId="{E6783855-87CF-4C4B-812C-E3F6CEFE737D}" destId="{00FF0C74-70D0-4919-8B76-23056D70D463}" srcOrd="0" destOrd="2" presId="urn:microsoft.com/office/officeart/2009/3/layout/BlockDescendingList"/>
    <dgm:cxn modelId="{407DAF22-65FD-4298-AC21-1861D216B371}" type="presOf" srcId="{BC227463-F6C4-4FB3-A1C9-4CAE524F4D2F}" destId="{D22F869D-A6C6-434C-AAF8-181EDD8A2F1D}" srcOrd="0" destOrd="3" presId="urn:microsoft.com/office/officeart/2009/3/layout/BlockDescendingList"/>
    <dgm:cxn modelId="{C4AA5A23-FCB1-41B4-B871-5663300C4A98}" type="presOf" srcId="{DE72592F-B620-4371-A836-4ABDFA271647}" destId="{199B19A5-5F67-4A14-966B-18C56A2845B1}" srcOrd="1" destOrd="0" presId="urn:microsoft.com/office/officeart/2009/3/layout/BlockDescendingList"/>
    <dgm:cxn modelId="{4C54BD25-FF36-4A3E-B39C-4631A96F065C}" srcId="{D683B31B-FFFD-4512-A3D3-CF514953404D}" destId="{6C8D3FB4-A7B9-4961-9470-8BEA1E088569}" srcOrd="2" destOrd="0" parTransId="{3CF8E9EB-D451-4492-A9F9-3AE172A0DDC2}" sibTransId="{968F5FEB-6FDD-4835-84E6-ACBD00D64476}"/>
    <dgm:cxn modelId="{596A8B29-01CC-490C-9466-1FE3855C3FAB}" type="presOf" srcId="{38C37E41-1D27-4A6C-BCBF-89B399551CCC}" destId="{18577605-E00E-4C46-BA1C-6549A9B6CB4A}" srcOrd="0" destOrd="0" presId="urn:microsoft.com/office/officeart/2009/3/layout/BlockDescendingList"/>
    <dgm:cxn modelId="{9E580335-2AAF-4624-AFE1-940CB40DB2A2}" srcId="{451A1164-E8E3-4595-9663-AF9CD07BB6D3}" destId="{E086E7CA-EB40-4470-877F-3D3B5C602A5C}" srcOrd="2" destOrd="0" parTransId="{4F5E3DB1-ACCF-4B2F-9A23-3D6C436F5F2F}" sibTransId="{F1478682-340A-4710-8305-06F31A2EE0AD}"/>
    <dgm:cxn modelId="{8E290336-6C39-4CB9-AD3F-166CD6488FCF}" srcId="{FADD7EBC-E329-44E6-9058-9712130D2B4D}" destId="{15F5CF40-F8A6-417B-9EA4-9177F6A08070}" srcOrd="5" destOrd="0" parTransId="{1654ABD7-D39A-4765-A7FC-8799BAAA7DCF}" sibTransId="{5F814069-3E21-455F-ABB7-410C1CA1F37A}"/>
    <dgm:cxn modelId="{78317937-940F-4D8F-A5F1-DB298CA161FB}" srcId="{38C37E41-1D27-4A6C-BCBF-89B399551CCC}" destId="{7D0D92C4-9C59-4A33-85C7-BE4DCD37EAB3}" srcOrd="9" destOrd="0" parTransId="{09BE549F-A56F-4D8A-94AD-978DDCA80C02}" sibTransId="{B92C1838-1DA2-410F-9D3C-613C176BA91B}"/>
    <dgm:cxn modelId="{E7698C37-CAF8-4297-B70F-E55712C8C35C}" type="presOf" srcId="{581ECF3B-E6D2-41A8-9AC9-47BA86566E52}" destId="{BD863CAC-C421-4B61-AFB5-49442BDE4758}" srcOrd="0" destOrd="1" presId="urn:microsoft.com/office/officeart/2009/3/layout/BlockDescendingList"/>
    <dgm:cxn modelId="{361FE13C-569A-4B4C-A540-95AD15335713}" type="presOf" srcId="{C36524DD-2059-4B5D-B427-EF88E249BBAB}" destId="{BD863CAC-C421-4B61-AFB5-49442BDE4758}" srcOrd="0" destOrd="11" presId="urn:microsoft.com/office/officeart/2009/3/layout/BlockDescendingList"/>
    <dgm:cxn modelId="{CA66C25B-7216-458B-BA1B-43A237F3810D}" type="presOf" srcId="{AC14E140-529A-4C64-8EBF-90070FE98BED}" destId="{56FE832A-210E-4B68-8B4B-B88BA879D676}" srcOrd="0" destOrd="2" presId="urn:microsoft.com/office/officeart/2009/3/layout/BlockDescendingList"/>
    <dgm:cxn modelId="{2CAA235F-CBA4-48D0-A421-FF7413900291}" type="presOf" srcId="{15F5CF40-F8A6-417B-9EA4-9177F6A08070}" destId="{32809C20-B2C3-4C11-86C5-10F0AC0C503B}" srcOrd="1" destOrd="0" presId="urn:microsoft.com/office/officeart/2009/3/layout/BlockDescendingList"/>
    <dgm:cxn modelId="{925CC160-C127-43D9-B04D-45B3663F665E}" type="presOf" srcId="{A5F88106-E24D-4B88-A18A-5D64A800C98A}" destId="{56FE832A-210E-4B68-8B4B-B88BA879D676}" srcOrd="0" destOrd="1" presId="urn:microsoft.com/office/officeart/2009/3/layout/BlockDescendingList"/>
    <dgm:cxn modelId="{7F5DEC44-FB9A-4F33-BC70-A226232D3672}" type="presOf" srcId="{8A849791-658B-41B9-A37E-AA0955845FE1}" destId="{4FE797B4-4234-4738-AF76-EE669E312A67}" srcOrd="0" destOrd="1" presId="urn:microsoft.com/office/officeart/2009/3/layout/BlockDescendingList"/>
    <dgm:cxn modelId="{A070F165-6E7E-4ED1-89B0-25944D740C08}" type="presOf" srcId="{19D2A71E-8A0B-458F-899C-25101937EF2A}" destId="{BD863CAC-C421-4B61-AFB5-49442BDE4758}" srcOrd="0" destOrd="13" presId="urn:microsoft.com/office/officeart/2009/3/layout/BlockDescendingList"/>
    <dgm:cxn modelId="{F3FE9F4A-663E-4007-8BEE-C665B9669D7E}" srcId="{DE72592F-B620-4371-A836-4ABDFA271647}" destId="{935CCEDE-C92F-4CFB-812A-C7D8FAD7E7CE}" srcOrd="0" destOrd="0" parTransId="{4D752696-F0DA-4714-8128-61FFAA0D26CD}" sibTransId="{396EB8B6-4739-4B12-84F8-D500C43F8684}"/>
    <dgm:cxn modelId="{8E000A6C-8490-4132-AD93-5F8A77EE48FB}" srcId="{38C37E41-1D27-4A6C-BCBF-89B399551CCC}" destId="{A353E860-3EC9-4FE0-A8D6-BF818B9E873A}" srcOrd="6" destOrd="0" parTransId="{B56CBF33-73AD-425C-84E5-0D57705A5B6C}" sibTransId="{9C19A94A-3B7D-4EC7-B618-A9783B690AC1}"/>
    <dgm:cxn modelId="{B6FE0E6C-EE31-466A-AC3D-D1625F69BCDD}" srcId="{FADD7EBC-E329-44E6-9058-9712130D2B4D}" destId="{D683B31B-FFFD-4512-A3D3-CF514953404D}" srcOrd="2" destOrd="0" parTransId="{85A3F83D-D498-42A3-9617-F188AD865AEA}" sibTransId="{B71FBBA2-1F5B-4297-800A-B5DF7C3EE144}"/>
    <dgm:cxn modelId="{0D52DB71-C534-4B52-BB9E-97DF51ACCB4D}" srcId="{FADD7EBC-E329-44E6-9058-9712130D2B4D}" destId="{38C37E41-1D27-4A6C-BCBF-89B399551CCC}" srcOrd="0" destOrd="0" parTransId="{8E5DA325-E646-438F-B98E-37EA10B3C905}" sibTransId="{03EF750E-4717-407B-8393-5BCE9B8ED80B}"/>
    <dgm:cxn modelId="{16E0FE51-D836-4693-83F5-48963C855B3D}" type="presOf" srcId="{1F7D91F0-6DE5-404F-BB54-6BEE952DE5CF}" destId="{BD863CAC-C421-4B61-AFB5-49442BDE4758}" srcOrd="0" destOrd="12" presId="urn:microsoft.com/office/officeart/2009/3/layout/BlockDescendingList"/>
    <dgm:cxn modelId="{3541F272-6FAB-4C22-9291-3BDA1078474B}" type="presOf" srcId="{4F7DF9E2-FBE8-4B99-9BEA-D6FEF93C79D8}" destId="{BD863CAC-C421-4B61-AFB5-49442BDE4758}" srcOrd="0" destOrd="7" presId="urn:microsoft.com/office/officeart/2009/3/layout/BlockDescendingList"/>
    <dgm:cxn modelId="{8BDAD955-2966-4ABF-94DB-5072019AB315}" srcId="{C9DAD96D-19DF-4F87-ACB5-925A0294E0D5}" destId="{819F4DD6-7FD9-4676-935F-A45AFA6F655F}" srcOrd="0" destOrd="0" parTransId="{C272A097-29FB-496E-A869-25093EE6B8B6}" sibTransId="{09861645-4544-4377-88EA-C637AF3686C7}"/>
    <dgm:cxn modelId="{220EDB55-80FC-4334-92DB-D99B6C10B4E9}" type="presOf" srcId="{0EA4A749-19EB-4A01-89E8-A119340A94DB}" destId="{BD863CAC-C421-4B61-AFB5-49442BDE4758}" srcOrd="0" destOrd="4" presId="urn:microsoft.com/office/officeart/2009/3/layout/BlockDescendingList"/>
    <dgm:cxn modelId="{5A355657-B9D9-43F6-A76A-5E6A572A4642}" type="presOf" srcId="{15F5CF40-F8A6-417B-9EA4-9177F6A08070}" destId="{49D81499-2EF7-4993-917D-5BB77B1A4C6B}" srcOrd="0" destOrd="0" presId="urn:microsoft.com/office/officeart/2009/3/layout/BlockDescendingList"/>
    <dgm:cxn modelId="{123FCC77-BF24-4B48-956A-E620F657A500}" type="presOf" srcId="{AA64B145-F58C-4565-9825-6418E42F4838}" destId="{BD863CAC-C421-4B61-AFB5-49442BDE4758}" srcOrd="0" destOrd="10" presId="urn:microsoft.com/office/officeart/2009/3/layout/BlockDescendingList"/>
    <dgm:cxn modelId="{14BDD27D-0BBD-400A-80CB-1F6CC6D2D36E}" srcId="{D683B31B-FFFD-4512-A3D3-CF514953404D}" destId="{9B094A81-7509-4231-B2ED-9DCEB61353C3}" srcOrd="3" destOrd="0" parTransId="{B8E7D1D5-8FE2-4A38-8E21-2E234A8C0A46}" sibTransId="{FB1A0A7F-0CB6-449C-959F-F7FAEB9E6865}"/>
    <dgm:cxn modelId="{1EEAE37E-C006-45BF-B5DD-75C2EA5B2418}" srcId="{38C37E41-1D27-4A6C-BCBF-89B399551CCC}" destId="{045152D0-4996-4356-9920-6D82F16110B8}" srcOrd="5" destOrd="0" parTransId="{6893DDAB-5FD3-4D0A-B1FD-15185643F0A5}" sibTransId="{749160C2-9C57-4041-9239-860CC880FB86}"/>
    <dgm:cxn modelId="{7738DD80-A80F-4940-94DA-ADA0165E2630}" srcId="{38C37E41-1D27-4A6C-BCBF-89B399551CCC}" destId="{F69E5D75-51E4-4220-9989-F4CC64221AAC}" srcOrd="2" destOrd="0" parTransId="{00C5F46A-072E-4F27-96A0-1E11DC72768B}" sibTransId="{486DF711-5E02-4040-A7C6-E49DA0296258}"/>
    <dgm:cxn modelId="{B2C5AA82-FA02-43BE-8E5C-C688A86C973D}" type="presOf" srcId="{A8333892-E051-4E69-857F-D59493CB05AA}" destId="{4FE797B4-4234-4738-AF76-EE669E312A67}" srcOrd="0" destOrd="0" presId="urn:microsoft.com/office/officeart/2009/3/layout/BlockDescendingList"/>
    <dgm:cxn modelId="{ED9D3083-FF0D-4DE3-8C1D-2419BA5E6E77}" srcId="{FADD7EBC-E329-44E6-9058-9712130D2B4D}" destId="{DE72592F-B620-4371-A836-4ABDFA271647}" srcOrd="4" destOrd="0" parTransId="{A2227D51-A865-4C58-83FE-201C3D3AA738}" sibTransId="{90023939-9D5F-4B67-A7A0-DC9B8DC941ED}"/>
    <dgm:cxn modelId="{2914D483-AAD4-4255-ACAC-8E348F9811A9}" type="presOf" srcId="{451A1164-E8E3-4595-9663-AF9CD07BB6D3}" destId="{AC1258F5-D336-4B41-B8C1-C954046AF801}" srcOrd="0" destOrd="0" presId="urn:microsoft.com/office/officeart/2009/3/layout/BlockDescendingList"/>
    <dgm:cxn modelId="{A0400184-A73A-45EB-B176-F0F370DE0630}" srcId="{15F5CF40-F8A6-417B-9EA4-9177F6A08070}" destId="{51CE66C3-6384-46DF-8011-CBBB04223E3E}" srcOrd="1" destOrd="0" parTransId="{3BEA1F44-0409-45F8-B6F6-ABCEC93A7ACA}" sibTransId="{560DF026-55E4-404B-AB4A-8DA17DD7A804}"/>
    <dgm:cxn modelId="{79EAC884-EAB2-49F4-8BCA-48703D9B0F51}" srcId="{38C37E41-1D27-4A6C-BCBF-89B399551CCC}" destId="{96CB21EC-C37F-4D04-8176-901F6CFA5459}" srcOrd="3" destOrd="0" parTransId="{1E699E65-5899-45CD-AC9A-30194FE021BD}" sibTransId="{84431891-08D3-4FF9-8DDE-9AE8D02F02DF}"/>
    <dgm:cxn modelId="{011CE887-3F7B-4624-83DF-F31077E35E43}" srcId="{6A21CFF8-462B-413D-9F0B-D7F8C3C44569}" destId="{13F89B02-3AB2-47B7-9455-34AF198F2CDA}" srcOrd="0" destOrd="0" parTransId="{621F5840-7EAA-4554-828B-0533D516C426}" sibTransId="{EFCAB6EE-89F1-45DC-BEDE-CA7D263FC5DF}"/>
    <dgm:cxn modelId="{AA171F8B-A98A-401A-A331-B664D2B87468}" srcId="{C9DAD96D-19DF-4F87-ACB5-925A0294E0D5}" destId="{C1B2B993-8F01-47CF-890E-B2794B3C98CA}" srcOrd="3" destOrd="0" parTransId="{30B99DC1-30D8-4D1A-86E5-A5AEFDF51840}" sibTransId="{50497FE6-2369-4409-A1F8-B5659056B30D}"/>
    <dgm:cxn modelId="{0816308B-2DAA-4CB0-AEE7-71DAF23C575B}" type="presOf" srcId="{D683B31B-FFFD-4512-A3D3-CF514953404D}" destId="{BB4FD353-0D35-400E-BF95-5826AE69B3C9}" srcOrd="1" destOrd="0" presId="urn:microsoft.com/office/officeart/2009/3/layout/BlockDescendingList"/>
    <dgm:cxn modelId="{949A378E-FFEC-41C4-B9A4-DD00E1442DC4}" srcId="{38C37E41-1D27-4A6C-BCBF-89B399551CCC}" destId="{57ABBBAC-1DC2-4DB1-9A4C-0C946EBD9D44}" srcOrd="0" destOrd="0" parTransId="{F1BBCB5C-988D-47E5-8682-DCBB8D6C9601}" sibTransId="{03CC9E94-6C81-4790-973F-782E4850ACA7}"/>
    <dgm:cxn modelId="{977C5C95-AB79-4433-A509-A736C2478929}" srcId="{D683B31B-FFFD-4512-A3D3-CF514953404D}" destId="{8A849791-658B-41B9-A37E-AA0955845FE1}" srcOrd="1" destOrd="0" parTransId="{024CEE1E-0D77-4082-AF04-4B7E4CECA3AD}" sibTransId="{F1A38D2B-FF12-42F7-9EA2-E0DD12135A58}"/>
    <dgm:cxn modelId="{F6394096-503F-4F5C-8EDD-2DF52C0EA962}" srcId="{451A1164-E8E3-4595-9663-AF9CD07BB6D3}" destId="{399D8DC7-E9D7-4D91-A879-6B107AEC3907}" srcOrd="0" destOrd="0" parTransId="{49568699-7E60-4C40-B981-B154EAB9E370}" sibTransId="{24DDD733-A0DF-4B8E-9059-8359687034CE}"/>
    <dgm:cxn modelId="{8D9FC898-C601-45A3-94AA-E2BC54378ECD}" srcId="{C9DAD96D-19DF-4F87-ACB5-925A0294E0D5}" destId="{AC14E140-529A-4C64-8EBF-90070FE98BED}" srcOrd="2" destOrd="0" parTransId="{493463E2-B1A7-4B7E-916F-6C5C3BE48D43}" sibTransId="{A80232A4-126A-4604-A26E-58E1B9FCD055}"/>
    <dgm:cxn modelId="{83ADAA99-0909-4A1C-9E89-0346FBC35F85}" srcId="{38C37E41-1D27-4A6C-BCBF-89B399551CCC}" destId="{D3B05442-683C-47CF-BD32-CCDA86F0A304}" srcOrd="8" destOrd="0" parTransId="{5F3765D5-A645-4C8E-9C23-070EA29F25B2}" sibTransId="{5B4810E8-A272-4F8D-9C20-5BF48FEE9710}"/>
    <dgm:cxn modelId="{36449E9A-25D1-4D43-A952-CC930FCE3DD0}" type="presOf" srcId="{451A1164-E8E3-4595-9663-AF9CD07BB6D3}" destId="{A8EFF4E8-49A7-4A3E-A175-C00F706D1AAC}" srcOrd="1" destOrd="0" presId="urn:microsoft.com/office/officeart/2009/3/layout/BlockDescendingList"/>
    <dgm:cxn modelId="{1841DC9E-6753-4411-B792-7B7FC87923FB}" type="presOf" srcId="{C9DAD96D-19DF-4F87-ACB5-925A0294E0D5}" destId="{A22289FB-6837-4657-A417-C5E6300A3D46}" srcOrd="1" destOrd="0" presId="urn:microsoft.com/office/officeart/2009/3/layout/BlockDescendingList"/>
    <dgm:cxn modelId="{0A15159F-496F-4054-8A84-1B9CF985B94D}" srcId="{38C37E41-1D27-4A6C-BCBF-89B399551CCC}" destId="{C36524DD-2059-4B5D-B427-EF88E249BBAB}" srcOrd="11" destOrd="0" parTransId="{23DFCBE1-A2A5-454B-AF46-1303BE379F4E}" sibTransId="{C6AEFF1B-09C0-464F-93BD-FF019DDA24D9}"/>
    <dgm:cxn modelId="{31B9B29F-03CF-44E0-AA89-E3E94B87484D}" srcId="{FADD7EBC-E329-44E6-9058-9712130D2B4D}" destId="{C9DAD96D-19DF-4F87-ACB5-925A0294E0D5}" srcOrd="6" destOrd="0" parTransId="{680AC270-90BE-486E-88B4-82A5662A6989}" sibTransId="{19FA1596-2D1E-4F82-8571-69FFBBBADE2E}"/>
    <dgm:cxn modelId="{6C4B3AA2-3252-480E-BA88-5FB0422C3EA1}" type="presOf" srcId="{96CB21EC-C37F-4D04-8176-901F6CFA5459}" destId="{BD863CAC-C421-4B61-AFB5-49442BDE4758}" srcOrd="0" destOrd="3" presId="urn:microsoft.com/office/officeart/2009/3/layout/BlockDescendingList"/>
    <dgm:cxn modelId="{D35CF7A4-1C2B-45BA-A08B-F0160BD032FC}" srcId="{451A1164-E8E3-4595-9663-AF9CD07BB6D3}" destId="{426B000E-8BFC-4F43-A29E-D09ED60F6FF8}" srcOrd="4" destOrd="0" parTransId="{C0C57A76-EEA9-4F4D-8917-69113F4C9B7C}" sibTransId="{C054C198-84F4-44F6-91DE-2CB151240DC2}"/>
    <dgm:cxn modelId="{8BD82CA7-1AC9-4035-ACD6-F790C16FD3FC}" srcId="{D683B31B-FFFD-4512-A3D3-CF514953404D}" destId="{A8333892-E051-4E69-857F-D59493CB05AA}" srcOrd="0" destOrd="0" parTransId="{0DF2EBC7-8D89-488D-BDD0-EC4C07506DF6}" sibTransId="{CEF05386-3889-498C-B4D9-A7A0CA823373}"/>
    <dgm:cxn modelId="{ADBACAA8-E13E-438E-AF27-567D6120E8F3}" srcId="{38C37E41-1D27-4A6C-BCBF-89B399551CCC}" destId="{1F7D91F0-6DE5-404F-BB54-6BEE952DE5CF}" srcOrd="12" destOrd="0" parTransId="{265B054D-84F4-40B5-A861-6659DD3F748A}" sibTransId="{28FDC2F6-CE6C-4227-812E-703C284273EB}"/>
    <dgm:cxn modelId="{FB9E95A9-BC97-4371-940A-0B0D274FFA9E}" type="presOf" srcId="{6C8D3FB4-A7B9-4961-9470-8BEA1E088569}" destId="{4FE797B4-4234-4738-AF76-EE669E312A67}" srcOrd="0" destOrd="2" presId="urn:microsoft.com/office/officeart/2009/3/layout/BlockDescendingList"/>
    <dgm:cxn modelId="{0BA0E0AD-5048-4275-8AEE-68A2FC8C0974}" type="presOf" srcId="{418E5775-2ADF-4471-A133-6FFDF3FB6F4B}" destId="{C0234E08-10E6-4034-BB01-4EAEF6469166}" srcOrd="0" destOrd="3" presId="urn:microsoft.com/office/officeart/2009/3/layout/BlockDescendingList"/>
    <dgm:cxn modelId="{AF40D8AF-5BB5-497F-BEE9-6F9D3C78DEFB}" type="presOf" srcId="{C9DAD96D-19DF-4F87-ACB5-925A0294E0D5}" destId="{69446167-773D-464A-B5B0-F1277E4A0817}" srcOrd="0" destOrd="0" presId="urn:microsoft.com/office/officeart/2009/3/layout/BlockDescendingList"/>
    <dgm:cxn modelId="{EA436AB8-503B-4878-8DC0-C0736AAE540D}" srcId="{FADD7EBC-E329-44E6-9058-9712130D2B4D}" destId="{6D4209AC-CE38-4549-8466-DE6C99F60F83}" srcOrd="8" destOrd="0" parTransId="{13F57A6F-9AC4-4A23-8CB6-2BF8D02E1F13}" sibTransId="{E290CE50-D9AF-479E-942B-2950A069A822}"/>
    <dgm:cxn modelId="{5EB5C7BC-024D-43E6-9259-D075C9DEF3E2}" srcId="{6A21CFF8-462B-413D-9F0B-D7F8C3C44569}" destId="{9EB10891-10E8-4326-8D55-CF60DCFE2FA2}" srcOrd="2" destOrd="0" parTransId="{3BB6D826-715A-4912-93FE-6171A5DB7372}" sibTransId="{283C9231-442A-4646-BDFC-1D08A61E454A}"/>
    <dgm:cxn modelId="{7EA7D8C0-F609-4883-AC31-249B19F59395}" srcId="{451A1164-E8E3-4595-9663-AF9CD07BB6D3}" destId="{19CFB1B9-9C0A-4C64-A841-5804BFF23494}" srcOrd="1" destOrd="0" parTransId="{0EFE0A61-4777-4151-8BED-251CCCEF996F}" sibTransId="{3892259B-3650-4E53-9250-291CA81E6082}"/>
    <dgm:cxn modelId="{39A887C2-1005-452B-9E52-C8474838C034}" type="presOf" srcId="{9B094A81-7509-4231-B2ED-9DCEB61353C3}" destId="{4FE797B4-4234-4738-AF76-EE669E312A67}" srcOrd="0" destOrd="3" presId="urn:microsoft.com/office/officeart/2009/3/layout/BlockDescendingList"/>
    <dgm:cxn modelId="{EE6403C7-9F8F-45C3-B49C-954810319D8A}" srcId="{15F5CF40-F8A6-417B-9EA4-9177F6A08070}" destId="{418E5775-2ADF-4471-A133-6FFDF3FB6F4B}" srcOrd="3" destOrd="0" parTransId="{24AA7A8C-B22F-4F0D-95D1-5BB199DA2C53}" sibTransId="{36C45729-7750-429E-BD0C-A8A886ED8F59}"/>
    <dgm:cxn modelId="{E16EDDC9-12F4-4FBE-B73C-9E7423102313}" type="presOf" srcId="{35534ED7-F35A-4247-B3E4-40EF0A418456}" destId="{C0234E08-10E6-4034-BB01-4EAEF6469166}" srcOrd="0" destOrd="0" presId="urn:microsoft.com/office/officeart/2009/3/layout/BlockDescendingList"/>
    <dgm:cxn modelId="{18B4E9CB-7C67-435A-B725-F215D4C0E582}" type="presOf" srcId="{9EB10891-10E8-4326-8D55-CF60DCFE2FA2}" destId="{D9BFBCB4-27A8-44B6-B9ED-B963C75E82DD}" srcOrd="0" destOrd="2" presId="urn:microsoft.com/office/officeart/2009/3/layout/BlockDescendingList"/>
    <dgm:cxn modelId="{6ADE22CC-89CF-41E9-924A-86A75E723411}" type="presOf" srcId="{819F4DD6-7FD9-4676-935F-A45AFA6F655F}" destId="{56FE832A-210E-4B68-8B4B-B88BA879D676}" srcOrd="0" destOrd="0" presId="urn:microsoft.com/office/officeart/2009/3/layout/BlockDescendingList"/>
    <dgm:cxn modelId="{006CFCD1-A56F-431A-A8B3-7E978C7BB4CA}" type="presOf" srcId="{2796C993-3C15-4BC8-A98F-B51DF8ABCA3E}" destId="{C0234E08-10E6-4034-BB01-4EAEF6469166}" srcOrd="0" destOrd="2" presId="urn:microsoft.com/office/officeart/2009/3/layout/BlockDescendingList"/>
    <dgm:cxn modelId="{889EAFD2-A970-499B-9836-B2B596230E88}" srcId="{38C37E41-1D27-4A6C-BCBF-89B399551CCC}" destId="{AA64B145-F58C-4565-9825-6418E42F4838}" srcOrd="10" destOrd="0" parTransId="{FF0AF4FC-302F-4F65-825A-99B040D2BF61}" sibTransId="{3D7AB245-3138-4F9D-B9C9-9F41EA27B2D2}"/>
    <dgm:cxn modelId="{502F37D3-CEF9-492D-91D4-2D4E66C83962}" type="presOf" srcId="{38C37E41-1D27-4A6C-BCBF-89B399551CCC}" destId="{50142CB5-40DE-4369-9033-5559FE344206}" srcOrd="1" destOrd="0" presId="urn:microsoft.com/office/officeart/2009/3/layout/BlockDescendingList"/>
    <dgm:cxn modelId="{E73107D4-1134-4AF1-B917-BF3F6031B766}" type="presOf" srcId="{935CCEDE-C92F-4CFB-812A-C7D8FAD7E7CE}" destId="{00FF0C74-70D0-4919-8B76-23056D70D463}" srcOrd="0" destOrd="0" presId="urn:microsoft.com/office/officeart/2009/3/layout/BlockDescendingList"/>
    <dgm:cxn modelId="{913A00D5-81B5-4F25-9146-7FF4C81185EA}" srcId="{38C37E41-1D27-4A6C-BCBF-89B399551CCC}" destId="{581ECF3B-E6D2-41A8-9AC9-47BA86566E52}" srcOrd="1" destOrd="0" parTransId="{E24FC4F4-A770-4FBD-9204-1BF01430C1BF}" sibTransId="{F3FCD68B-95CC-4C05-B27F-147AFBD7A9D6}"/>
    <dgm:cxn modelId="{F1B399D7-D0EB-4932-AE80-BEB112939841}" srcId="{DE72592F-B620-4371-A836-4ABDFA271647}" destId="{E6783855-87CF-4C4B-812C-E3F6CEFE737D}" srcOrd="2" destOrd="0" parTransId="{A4AD4614-84CC-4364-B71E-C92E442D93B4}" sibTransId="{4633E10F-E02E-4A84-9AA1-66215791EC63}"/>
    <dgm:cxn modelId="{860F8ED8-8670-4D03-8CB6-F22FB9D12667}" type="presOf" srcId="{19CFB1B9-9C0A-4C64-A841-5804BFF23494}" destId="{D22F869D-A6C6-434C-AAF8-181EDD8A2F1D}" srcOrd="0" destOrd="1" presId="urn:microsoft.com/office/officeart/2009/3/layout/BlockDescendingList"/>
    <dgm:cxn modelId="{005FE6D8-D3CD-4174-B265-99E6648C3306}" type="presOf" srcId="{426B000E-8BFC-4F43-A29E-D09ED60F6FF8}" destId="{D22F869D-A6C6-434C-AAF8-181EDD8A2F1D}" srcOrd="0" destOrd="4" presId="urn:microsoft.com/office/officeart/2009/3/layout/BlockDescendingList"/>
    <dgm:cxn modelId="{9233B7D9-AD08-4044-BCE7-65263DEEDCB4}" type="presOf" srcId="{51CE66C3-6384-46DF-8011-CBBB04223E3E}" destId="{C0234E08-10E6-4034-BB01-4EAEF6469166}" srcOrd="0" destOrd="1" presId="urn:microsoft.com/office/officeart/2009/3/layout/BlockDescendingList"/>
    <dgm:cxn modelId="{80DB07E0-42CC-4363-9F1B-021846A477AE}" type="presOf" srcId="{045152D0-4996-4356-9920-6D82F16110B8}" destId="{BD863CAC-C421-4B61-AFB5-49442BDE4758}" srcOrd="0" destOrd="5" presId="urn:microsoft.com/office/officeart/2009/3/layout/BlockDescendingList"/>
    <dgm:cxn modelId="{6E4421E3-F50D-4FD6-BB3A-E17F9D32ECB5}" type="presOf" srcId="{FADD7EBC-E329-44E6-9058-9712130D2B4D}" destId="{A996CCF1-73BA-4F1E-BE3E-920FB50AA0B9}" srcOrd="0" destOrd="0" presId="urn:microsoft.com/office/officeart/2009/3/layout/BlockDescendingList"/>
    <dgm:cxn modelId="{E2F76FE3-60BA-4E48-94F8-90C09253E538}" srcId="{38C37E41-1D27-4A6C-BCBF-89B399551CCC}" destId="{4F7DF9E2-FBE8-4B99-9BEA-D6FEF93C79D8}" srcOrd="7" destOrd="0" parTransId="{17316EFB-1BC2-4DF1-B6E8-C3D2D0A538F6}" sibTransId="{B819463E-257E-448A-BFAA-CD34D1BA081E}"/>
    <dgm:cxn modelId="{BAAB31E5-E9FE-4B9E-A5D0-282D3BB7BA9F}" type="presOf" srcId="{A353E860-3EC9-4FE0-A8D6-BF818B9E873A}" destId="{BD863CAC-C421-4B61-AFB5-49442BDE4758}" srcOrd="0" destOrd="6" presId="urn:microsoft.com/office/officeart/2009/3/layout/BlockDescendingList"/>
    <dgm:cxn modelId="{215E91EB-07A9-4904-AD00-74A37CF9FF57}" type="presOf" srcId="{7D0D92C4-9C59-4A33-85C7-BE4DCD37EAB3}" destId="{BD863CAC-C421-4B61-AFB5-49442BDE4758}" srcOrd="0" destOrd="9" presId="urn:microsoft.com/office/officeart/2009/3/layout/BlockDescendingList"/>
    <dgm:cxn modelId="{11E5B5EE-07B2-48E4-8110-D2CF87A4CFA2}" srcId="{38C37E41-1D27-4A6C-BCBF-89B399551CCC}" destId="{19D2A71E-8A0B-458F-899C-25101937EF2A}" srcOrd="13" destOrd="0" parTransId="{A52C51AA-27A8-4307-9B07-4A25BEEB92B0}" sibTransId="{6EC98EA4-523D-4867-9868-4AB91DA81827}"/>
    <dgm:cxn modelId="{C3223CF0-E860-43D5-9C9D-4453C354E5C8}" type="presOf" srcId="{399D8DC7-E9D7-4D91-A879-6B107AEC3907}" destId="{D22F869D-A6C6-434C-AAF8-181EDD8A2F1D}" srcOrd="0" destOrd="0" presId="urn:microsoft.com/office/officeart/2009/3/layout/BlockDescendingList"/>
    <dgm:cxn modelId="{5C4916F2-018D-4697-86CE-5CDC21AABCC8}" type="presOf" srcId="{6A21CFF8-462B-413D-9F0B-D7F8C3C44569}" destId="{9A90B0AB-6D64-4364-8999-7D83E8F8F4D8}" srcOrd="1" destOrd="0" presId="urn:microsoft.com/office/officeart/2009/3/layout/BlockDescendingList"/>
    <dgm:cxn modelId="{52DF22F6-E332-455F-8163-94C7343DCB50}" type="presOf" srcId="{BF6EA406-F11A-49B5-B886-D65ACE344625}" destId="{00FF0C74-70D0-4919-8B76-23056D70D463}" srcOrd="0" destOrd="1" presId="urn:microsoft.com/office/officeart/2009/3/layout/BlockDescendingList"/>
    <dgm:cxn modelId="{3A185CF7-4B7B-49C2-9084-27FD090464A5}" srcId="{6A21CFF8-462B-413D-9F0B-D7F8C3C44569}" destId="{D57D01F5-302D-4B7B-8632-21071FDE318B}" srcOrd="1" destOrd="0" parTransId="{887433E9-7C25-4510-A723-055214819403}" sibTransId="{879850DE-53FA-487C-8483-0646D6465356}"/>
    <dgm:cxn modelId="{4A102FFA-6709-4E2B-83D8-1E340B04B6D2}" srcId="{FADD7EBC-E329-44E6-9058-9712130D2B4D}" destId="{B0E12F12-949F-4611-BC3F-E3166A44B549}" srcOrd="10" destOrd="0" parTransId="{BD4E0CCF-FF72-44C1-9CBA-1F2188BCF824}" sibTransId="{A4AC0824-7768-4987-B870-E4EC53123692}"/>
    <dgm:cxn modelId="{9CB144FB-32AA-45B0-B05A-380AD686E12F}" type="presOf" srcId="{D683B31B-FFFD-4512-A3D3-CF514953404D}" destId="{FC9A577F-E9A1-432F-A2FC-D0ED06130B3C}" srcOrd="0" destOrd="0" presId="urn:microsoft.com/office/officeart/2009/3/layout/BlockDescendingList"/>
    <dgm:cxn modelId="{CDA4F8FC-B786-4301-B2AF-F77A66BA7314}" srcId="{15F5CF40-F8A6-417B-9EA4-9177F6A08070}" destId="{2796C993-3C15-4BC8-A98F-B51DF8ABCA3E}" srcOrd="2" destOrd="0" parTransId="{E2F68E81-556D-44F7-9C4F-722B21D056DF}" sibTransId="{646D1F4F-72F1-4DFC-9D42-5F6E7B3F86FC}"/>
    <dgm:cxn modelId="{1CA7E1FD-7EED-4988-B1F3-135B13DC951A}" type="presOf" srcId="{F69E5D75-51E4-4220-9989-F4CC64221AAC}" destId="{BD863CAC-C421-4B61-AFB5-49442BDE4758}" srcOrd="0" destOrd="2" presId="urn:microsoft.com/office/officeart/2009/3/layout/BlockDescendingList"/>
    <dgm:cxn modelId="{EDAC4FFF-A4E6-44FA-97F8-5C69F6D922F1}" srcId="{FADD7EBC-E329-44E6-9058-9712130D2B4D}" destId="{8787507B-3675-48A5-8D55-7996E3369E0A}" srcOrd="9" destOrd="0" parTransId="{8A4E2CCA-8B8E-4FAE-BF02-E89D291009A3}" sibTransId="{23B421D8-8F93-4152-ADC2-EEE26DE106A7}"/>
    <dgm:cxn modelId="{48E342C1-02DA-4576-ADA9-CFBF96BCDF5C}" type="presParOf" srcId="{A996CCF1-73BA-4F1E-BE3E-920FB50AA0B9}" destId="{18577605-E00E-4C46-BA1C-6549A9B6CB4A}" srcOrd="0" destOrd="0" presId="urn:microsoft.com/office/officeart/2009/3/layout/BlockDescendingList"/>
    <dgm:cxn modelId="{FB59D979-CBB0-4E38-ACA0-238BDC9025D0}" type="presParOf" srcId="{A996CCF1-73BA-4F1E-BE3E-920FB50AA0B9}" destId="{BD863CAC-C421-4B61-AFB5-49442BDE4758}" srcOrd="1" destOrd="0" presId="urn:microsoft.com/office/officeart/2009/3/layout/BlockDescendingList"/>
    <dgm:cxn modelId="{4F9175B2-5C5A-49B6-949E-342CF4CF1D4B}" type="presParOf" srcId="{A996CCF1-73BA-4F1E-BE3E-920FB50AA0B9}" destId="{5CAE20B8-71D5-452D-8319-321246D7FA98}" srcOrd="2" destOrd="0" presId="urn:microsoft.com/office/officeart/2009/3/layout/BlockDescendingList"/>
    <dgm:cxn modelId="{35B7EEDE-34A1-4AB2-A336-54573034F8E5}" type="presParOf" srcId="{5CAE20B8-71D5-452D-8319-321246D7FA98}" destId="{50142CB5-40DE-4369-9033-5559FE344206}" srcOrd="0" destOrd="0" presId="urn:microsoft.com/office/officeart/2009/3/layout/BlockDescendingList"/>
    <dgm:cxn modelId="{FF465711-F8F4-49C5-9C45-F4F64F50E4B2}" type="presParOf" srcId="{A996CCF1-73BA-4F1E-BE3E-920FB50AA0B9}" destId="{AC1258F5-D336-4B41-B8C1-C954046AF801}" srcOrd="3" destOrd="0" presId="urn:microsoft.com/office/officeart/2009/3/layout/BlockDescendingList"/>
    <dgm:cxn modelId="{30E930E6-F928-4321-95C5-3B2A14C3C9F1}" type="presParOf" srcId="{A996CCF1-73BA-4F1E-BE3E-920FB50AA0B9}" destId="{D22F869D-A6C6-434C-AAF8-181EDD8A2F1D}" srcOrd="4" destOrd="0" presId="urn:microsoft.com/office/officeart/2009/3/layout/BlockDescendingList"/>
    <dgm:cxn modelId="{9D7D4594-C151-47DA-8DE2-ED1C6E9EAC66}" type="presParOf" srcId="{A996CCF1-73BA-4F1E-BE3E-920FB50AA0B9}" destId="{B37CA469-FD75-4B03-8CED-9110D377E33E}" srcOrd="5" destOrd="0" presId="urn:microsoft.com/office/officeart/2009/3/layout/BlockDescendingList"/>
    <dgm:cxn modelId="{167BE635-FD75-41AB-B267-D9D9D0AFC91B}" type="presParOf" srcId="{B37CA469-FD75-4B03-8CED-9110D377E33E}" destId="{A8EFF4E8-49A7-4A3E-A175-C00F706D1AAC}" srcOrd="0" destOrd="0" presId="urn:microsoft.com/office/officeart/2009/3/layout/BlockDescendingList"/>
    <dgm:cxn modelId="{2F3492BE-E987-43A6-AC6E-F4B44EA598EA}" type="presParOf" srcId="{A996CCF1-73BA-4F1E-BE3E-920FB50AA0B9}" destId="{FC9A577F-E9A1-432F-A2FC-D0ED06130B3C}" srcOrd="6" destOrd="0" presId="urn:microsoft.com/office/officeart/2009/3/layout/BlockDescendingList"/>
    <dgm:cxn modelId="{6CC9305E-04BE-4161-9216-E76CD37DC4CB}" type="presParOf" srcId="{A996CCF1-73BA-4F1E-BE3E-920FB50AA0B9}" destId="{4FE797B4-4234-4738-AF76-EE669E312A67}" srcOrd="7" destOrd="0" presId="urn:microsoft.com/office/officeart/2009/3/layout/BlockDescendingList"/>
    <dgm:cxn modelId="{566848C2-F385-4098-896F-617E76941A4D}" type="presParOf" srcId="{A996CCF1-73BA-4F1E-BE3E-920FB50AA0B9}" destId="{6D9548ED-6BEB-468B-A401-2F12FD12E7C1}" srcOrd="8" destOrd="0" presId="urn:microsoft.com/office/officeart/2009/3/layout/BlockDescendingList"/>
    <dgm:cxn modelId="{3D6D8597-9229-4F9E-A649-6A0559ECEF00}" type="presParOf" srcId="{6D9548ED-6BEB-468B-A401-2F12FD12E7C1}" destId="{BB4FD353-0D35-400E-BF95-5826AE69B3C9}" srcOrd="0" destOrd="0" presId="urn:microsoft.com/office/officeart/2009/3/layout/BlockDescendingList"/>
    <dgm:cxn modelId="{B4EE6E7C-83DD-4900-BB4D-26991C939747}" type="presParOf" srcId="{A996CCF1-73BA-4F1E-BE3E-920FB50AA0B9}" destId="{9738B092-744E-4910-BFD7-60F7EEDC61C5}" srcOrd="9" destOrd="0" presId="urn:microsoft.com/office/officeart/2009/3/layout/BlockDescendingList"/>
    <dgm:cxn modelId="{EDAABBEC-3326-4A67-B4AC-F6972E7C982F}" type="presParOf" srcId="{A996CCF1-73BA-4F1E-BE3E-920FB50AA0B9}" destId="{D9BFBCB4-27A8-44B6-B9ED-B963C75E82DD}" srcOrd="10" destOrd="0" presId="urn:microsoft.com/office/officeart/2009/3/layout/BlockDescendingList"/>
    <dgm:cxn modelId="{61D17548-713A-4694-89BC-8F6FC8103DBB}" type="presParOf" srcId="{A996CCF1-73BA-4F1E-BE3E-920FB50AA0B9}" destId="{6A0A906B-0C35-4207-A707-D43376BFB691}" srcOrd="11" destOrd="0" presId="urn:microsoft.com/office/officeart/2009/3/layout/BlockDescendingList"/>
    <dgm:cxn modelId="{649CEA42-554F-43B6-8BF8-367D27AC4860}" type="presParOf" srcId="{6A0A906B-0C35-4207-A707-D43376BFB691}" destId="{9A90B0AB-6D64-4364-8999-7D83E8F8F4D8}" srcOrd="0" destOrd="0" presId="urn:microsoft.com/office/officeart/2009/3/layout/BlockDescendingList"/>
    <dgm:cxn modelId="{7B922A37-5F3F-47E5-A650-C2900836BA49}" type="presParOf" srcId="{A996CCF1-73BA-4F1E-BE3E-920FB50AA0B9}" destId="{C842D6CE-EA4D-4899-8F3A-03B1F3424986}" srcOrd="12" destOrd="0" presId="urn:microsoft.com/office/officeart/2009/3/layout/BlockDescendingList"/>
    <dgm:cxn modelId="{FAF978E4-7678-468F-9F60-95BEC3880394}" type="presParOf" srcId="{A996CCF1-73BA-4F1E-BE3E-920FB50AA0B9}" destId="{00FF0C74-70D0-4919-8B76-23056D70D463}" srcOrd="13" destOrd="0" presId="urn:microsoft.com/office/officeart/2009/3/layout/BlockDescendingList"/>
    <dgm:cxn modelId="{529BA93A-0A5D-45D3-B988-D1978E8C07E1}" type="presParOf" srcId="{A996CCF1-73BA-4F1E-BE3E-920FB50AA0B9}" destId="{05B13DFA-6059-49AE-8902-E5A82F0FEE1C}" srcOrd="14" destOrd="0" presId="urn:microsoft.com/office/officeart/2009/3/layout/BlockDescendingList"/>
    <dgm:cxn modelId="{58D30EE9-1E68-4E5A-9A5B-477C3F7980E0}" type="presParOf" srcId="{05B13DFA-6059-49AE-8902-E5A82F0FEE1C}" destId="{199B19A5-5F67-4A14-966B-18C56A2845B1}" srcOrd="0" destOrd="0" presId="urn:microsoft.com/office/officeart/2009/3/layout/BlockDescendingList"/>
    <dgm:cxn modelId="{B033AE1A-9D06-4E27-8F57-7D1FA992CB8D}" type="presParOf" srcId="{A996CCF1-73BA-4F1E-BE3E-920FB50AA0B9}" destId="{49D81499-2EF7-4993-917D-5BB77B1A4C6B}" srcOrd="15" destOrd="0" presId="urn:microsoft.com/office/officeart/2009/3/layout/BlockDescendingList"/>
    <dgm:cxn modelId="{77C752C9-65D0-4A1F-A065-2BDAAC6CC2EC}" type="presParOf" srcId="{A996CCF1-73BA-4F1E-BE3E-920FB50AA0B9}" destId="{C0234E08-10E6-4034-BB01-4EAEF6469166}" srcOrd="16" destOrd="0" presId="urn:microsoft.com/office/officeart/2009/3/layout/BlockDescendingList"/>
    <dgm:cxn modelId="{E492A168-5D2D-4157-9308-62387167311E}" type="presParOf" srcId="{A996CCF1-73BA-4F1E-BE3E-920FB50AA0B9}" destId="{F2A9010A-845D-4231-875A-31F5DC55FDEF}" srcOrd="17" destOrd="0" presId="urn:microsoft.com/office/officeart/2009/3/layout/BlockDescendingList"/>
    <dgm:cxn modelId="{116BCBAA-B42E-49FE-99BB-E68813A46167}" type="presParOf" srcId="{F2A9010A-845D-4231-875A-31F5DC55FDEF}" destId="{32809C20-B2C3-4C11-86C5-10F0AC0C503B}" srcOrd="0" destOrd="0" presId="urn:microsoft.com/office/officeart/2009/3/layout/BlockDescendingList"/>
    <dgm:cxn modelId="{CFD2436C-FC5B-40B2-A528-2FD8AD670EA9}" type="presParOf" srcId="{A996CCF1-73BA-4F1E-BE3E-920FB50AA0B9}" destId="{69446167-773D-464A-B5B0-F1277E4A0817}" srcOrd="18" destOrd="0" presId="urn:microsoft.com/office/officeart/2009/3/layout/BlockDescendingList"/>
    <dgm:cxn modelId="{6A4F0070-B8A8-4182-9643-DEE5E4D63BE0}" type="presParOf" srcId="{A996CCF1-73BA-4F1E-BE3E-920FB50AA0B9}" destId="{56FE832A-210E-4B68-8B4B-B88BA879D676}" srcOrd="19" destOrd="0" presId="urn:microsoft.com/office/officeart/2009/3/layout/BlockDescendingList"/>
    <dgm:cxn modelId="{0A6FB654-0542-4E18-BB5A-53BDED7967DB}" type="presParOf" srcId="{A996CCF1-73BA-4F1E-BE3E-920FB50AA0B9}" destId="{385A40C2-F6DF-4C58-AE21-ED120A1FB881}" srcOrd="20" destOrd="0" presId="urn:microsoft.com/office/officeart/2009/3/layout/BlockDescendingList"/>
    <dgm:cxn modelId="{A4F10E5E-8F9C-4463-8B6A-C4C25315A13A}" type="presParOf" srcId="{385A40C2-F6DF-4C58-AE21-ED120A1FB881}" destId="{A22289FB-6837-4657-A417-C5E6300A3D46}" srcOrd="0" destOrd="0" presId="urn:microsoft.com/office/officeart/2009/3/layout/BlockDescending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0F9ABF-0185-4CE2-A3B6-524135C3176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ZA"/>
        </a:p>
      </dgm:t>
    </dgm:pt>
    <dgm:pt modelId="{2AF1C9CF-06F3-43B1-9A2E-22BF1484DAD1}">
      <dgm:prSet custT="1"/>
      <dgm:spPr>
        <a:solidFill>
          <a:schemeClr val="accent2"/>
        </a:solidFill>
      </dgm:spPr>
      <dgm:t>
        <a:bodyPr/>
        <a:lstStyle/>
        <a:p>
          <a:pPr rtl="0"/>
          <a:r>
            <a:rPr lang="en-US" sz="2800" b="1" dirty="0">
              <a:latin typeface="Agency FB" panose="020B0503020202020204" pitchFamily="34" charset="0"/>
            </a:rPr>
            <a:t>Deficit of </a:t>
          </a:r>
          <a:r>
            <a:rPr lang="en-US" sz="2800" b="1" dirty="0">
              <a:solidFill>
                <a:schemeClr val="bg1"/>
              </a:solidFill>
              <a:latin typeface="Agency FB" panose="020B0503020202020204" pitchFamily="34" charset="0"/>
            </a:rPr>
            <a:t>R1.9 billion </a:t>
          </a:r>
          <a:r>
            <a:rPr lang="en-US" sz="2800" b="1" dirty="0">
              <a:latin typeface="Agency FB" panose="020B0503020202020204" pitchFamily="34" charset="0"/>
            </a:rPr>
            <a:t>(2021: Surplus of R945million)</a:t>
          </a:r>
          <a:endParaRPr lang="en-ZA" sz="2800" b="1" dirty="0">
            <a:latin typeface="Agency FB" panose="020B0503020202020204" pitchFamily="34" charset="0"/>
          </a:endParaRPr>
        </a:p>
      </dgm:t>
    </dgm:pt>
    <dgm:pt modelId="{9E1E059D-1344-4F2A-8FC0-008DDE8C4601}" type="parTrans" cxnId="{4657342A-E5AF-46D8-8B1E-ADFBF351F90E}">
      <dgm:prSet/>
      <dgm:spPr/>
      <dgm:t>
        <a:bodyPr/>
        <a:lstStyle/>
        <a:p>
          <a:endParaRPr lang="en-ZA"/>
        </a:p>
      </dgm:t>
    </dgm:pt>
    <dgm:pt modelId="{A12A158A-A9EC-4B40-845D-E3AB7A70E233}" type="sibTrans" cxnId="{4657342A-E5AF-46D8-8B1E-ADFBF351F90E}">
      <dgm:prSet/>
      <dgm:spPr/>
      <dgm:t>
        <a:bodyPr/>
        <a:lstStyle/>
        <a:p>
          <a:endParaRPr lang="en-ZA"/>
        </a:p>
      </dgm:t>
    </dgm:pt>
    <dgm:pt modelId="{C6494F53-46CF-468D-8D0F-42158C28A527}" type="pres">
      <dgm:prSet presAssocID="{D40F9ABF-0185-4CE2-A3B6-524135C3176B}" presName="CompostProcess" presStyleCnt="0">
        <dgm:presLayoutVars>
          <dgm:dir/>
          <dgm:resizeHandles val="exact"/>
        </dgm:presLayoutVars>
      </dgm:prSet>
      <dgm:spPr/>
    </dgm:pt>
    <dgm:pt modelId="{A088FFAE-B353-4C17-A277-057B581B5BE1}" type="pres">
      <dgm:prSet presAssocID="{D40F9ABF-0185-4CE2-A3B6-524135C3176B}" presName="arrow" presStyleLbl="bgShp" presStyleIdx="0" presStyleCnt="1" custLinFactNeighborX="2570"/>
      <dgm:spPr>
        <a:solidFill>
          <a:schemeClr val="accent2">
            <a:lumMod val="20000"/>
            <a:lumOff val="80000"/>
          </a:schemeClr>
        </a:solidFill>
      </dgm:spPr>
    </dgm:pt>
    <dgm:pt modelId="{9F184E08-B151-4007-8532-03A97719E8A6}" type="pres">
      <dgm:prSet presAssocID="{D40F9ABF-0185-4CE2-A3B6-524135C3176B}" presName="linearProcess" presStyleCnt="0"/>
      <dgm:spPr/>
    </dgm:pt>
    <dgm:pt modelId="{AC17988C-698B-4224-A1AA-2A3007A8279D}" type="pres">
      <dgm:prSet presAssocID="{2AF1C9CF-06F3-43B1-9A2E-22BF1484DAD1}" presName="textNode" presStyleLbl="node1" presStyleIdx="0" presStyleCnt="1" custScaleX="167970">
        <dgm:presLayoutVars>
          <dgm:bulletEnabled val="1"/>
        </dgm:presLayoutVars>
      </dgm:prSet>
      <dgm:spPr/>
    </dgm:pt>
  </dgm:ptLst>
  <dgm:cxnLst>
    <dgm:cxn modelId="{69ED0E12-81D0-4C55-B64E-96ED7F48F375}" type="presOf" srcId="{D40F9ABF-0185-4CE2-A3B6-524135C3176B}" destId="{C6494F53-46CF-468D-8D0F-42158C28A527}" srcOrd="0" destOrd="0" presId="urn:microsoft.com/office/officeart/2005/8/layout/hProcess9"/>
    <dgm:cxn modelId="{4657342A-E5AF-46D8-8B1E-ADFBF351F90E}" srcId="{D40F9ABF-0185-4CE2-A3B6-524135C3176B}" destId="{2AF1C9CF-06F3-43B1-9A2E-22BF1484DAD1}" srcOrd="0" destOrd="0" parTransId="{9E1E059D-1344-4F2A-8FC0-008DDE8C4601}" sibTransId="{A12A158A-A9EC-4B40-845D-E3AB7A70E233}"/>
    <dgm:cxn modelId="{1C7172F0-042E-42F2-AE65-070EBBB54456}" type="presOf" srcId="{2AF1C9CF-06F3-43B1-9A2E-22BF1484DAD1}" destId="{AC17988C-698B-4224-A1AA-2A3007A8279D}" srcOrd="0" destOrd="0" presId="urn:microsoft.com/office/officeart/2005/8/layout/hProcess9"/>
    <dgm:cxn modelId="{10954525-E06F-494F-8638-DBF2CAE335B1}" type="presParOf" srcId="{C6494F53-46CF-468D-8D0F-42158C28A527}" destId="{A088FFAE-B353-4C17-A277-057B581B5BE1}" srcOrd="0" destOrd="0" presId="urn:microsoft.com/office/officeart/2005/8/layout/hProcess9"/>
    <dgm:cxn modelId="{A35596D3-E119-40E7-9BE9-948B0F004F88}" type="presParOf" srcId="{C6494F53-46CF-468D-8D0F-42158C28A527}" destId="{9F184E08-B151-4007-8532-03A97719E8A6}" srcOrd="1" destOrd="0" presId="urn:microsoft.com/office/officeart/2005/8/layout/hProcess9"/>
    <dgm:cxn modelId="{D9148488-C0B0-462A-93B2-7E8E76F14236}" type="presParOf" srcId="{9F184E08-B151-4007-8532-03A97719E8A6}" destId="{AC17988C-698B-4224-A1AA-2A3007A8279D}"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C8D9D6-6D88-47E7-BFAB-ED2BD1D8D26A}" type="doc">
      <dgm:prSet loTypeId="urn:microsoft.com/office/officeart/2005/8/layout/target3" loCatId="relationship" qsTypeId="urn:microsoft.com/office/officeart/2005/8/quickstyle/simple1" qsCatId="simple" csTypeId="urn:microsoft.com/office/officeart/2005/8/colors/accent2_3" csCatId="accent2" phldr="1"/>
      <dgm:spPr/>
      <dgm:t>
        <a:bodyPr/>
        <a:lstStyle/>
        <a:p>
          <a:endParaRPr lang="en-ZA"/>
        </a:p>
      </dgm:t>
    </dgm:pt>
    <dgm:pt modelId="{E752F0B4-B378-4CED-8917-AC84E973C276}">
      <dgm:prSet phldrT="[Text]" custT="1"/>
      <dgm:spPr/>
      <dgm:t>
        <a:bodyPr/>
        <a:lstStyle/>
        <a:p>
          <a:pPr algn="l"/>
          <a:r>
            <a:rPr lang="en-ZA" sz="1400" u="none" strike="noStrike" kern="1200" dirty="0">
              <a:solidFill>
                <a:schemeClr val="tx1"/>
              </a:solidFill>
              <a:effectLst/>
              <a:latin typeface="Agency FB" panose="020B0503020202020204" pitchFamily="34" charset="0"/>
              <a:ea typeface="+mn-ea"/>
              <a:cs typeface="+mn-cs"/>
            </a:rPr>
            <a:t>1</a:t>
          </a:r>
          <a:r>
            <a:rPr lang="en-ZA" sz="1600" u="none" strike="noStrike" kern="1200" dirty="0">
              <a:solidFill>
                <a:schemeClr val="tx1"/>
              </a:solidFill>
              <a:effectLst/>
              <a:latin typeface="Agency FB" panose="020B0503020202020204" pitchFamily="34" charset="0"/>
              <a:ea typeface="+mn-ea"/>
              <a:cs typeface="+mn-cs"/>
            </a:rPr>
            <a:t>,  Ring – fence all accommodation budget in client department budgets</a:t>
          </a:r>
        </a:p>
        <a:p>
          <a:pPr algn="l"/>
          <a:r>
            <a:rPr lang="en-ZA" sz="1600" u="none" strike="noStrike" kern="1200" dirty="0">
              <a:solidFill>
                <a:schemeClr val="tx1"/>
              </a:solidFill>
              <a:effectLst/>
              <a:latin typeface="Agency FB" panose="020B0503020202020204" pitchFamily="34" charset="0"/>
              <a:ea typeface="+mn-ea"/>
              <a:cs typeface="+mn-cs"/>
            </a:rPr>
            <a:t>2. Appropriate / vote for infrastructure budget to DPWI</a:t>
          </a:r>
        </a:p>
        <a:p>
          <a:pPr algn="l"/>
          <a:r>
            <a:rPr lang="en-ZA" sz="1600" u="none" strike="noStrike" kern="1200" dirty="0">
              <a:solidFill>
                <a:schemeClr val="tx1"/>
              </a:solidFill>
              <a:effectLst/>
              <a:latin typeface="Agency FB" panose="020B0503020202020204" pitchFamily="34" charset="0"/>
              <a:ea typeface="+mn-ea"/>
              <a:cs typeface="+mn-cs"/>
            </a:rPr>
            <a:t>3. Issue instruction note for all clients to pay in advance</a:t>
          </a:r>
        </a:p>
        <a:p>
          <a:pPr algn="l"/>
          <a:r>
            <a:rPr lang="en-ZA" sz="1600" u="none" strike="noStrike" kern="1200" dirty="0">
              <a:solidFill>
                <a:schemeClr val="tx1"/>
              </a:solidFill>
              <a:effectLst/>
              <a:latin typeface="Agency FB" panose="020B0503020202020204" pitchFamily="34" charset="0"/>
              <a:ea typeface="+mn-ea"/>
              <a:cs typeface="+mn-cs"/>
            </a:rPr>
            <a:t>4. Implementation of user charge model through the itemised billing project</a:t>
          </a:r>
        </a:p>
      </dgm:t>
    </dgm:pt>
    <dgm:pt modelId="{6FDEDE67-B02C-4BB2-B9A2-2290364025EB}" type="parTrans" cxnId="{72E9D721-238F-4E99-9C19-217A139A86F3}">
      <dgm:prSet/>
      <dgm:spPr/>
      <dgm:t>
        <a:bodyPr/>
        <a:lstStyle/>
        <a:p>
          <a:endParaRPr lang="en-ZA"/>
        </a:p>
      </dgm:t>
    </dgm:pt>
    <dgm:pt modelId="{9F088309-5FFC-4CDD-8AA1-BB8EC6988598}" type="sibTrans" cxnId="{72E9D721-238F-4E99-9C19-217A139A86F3}">
      <dgm:prSet/>
      <dgm:spPr/>
      <dgm:t>
        <a:bodyPr/>
        <a:lstStyle/>
        <a:p>
          <a:endParaRPr lang="en-ZA"/>
        </a:p>
      </dgm:t>
    </dgm:pt>
    <dgm:pt modelId="{744DAE64-3C58-4908-B540-5F47DE7AF5A1}">
      <dgm:prSet phldrT="[Text]" custT="1"/>
      <dgm:spPr/>
      <dgm:t>
        <a:bodyPr/>
        <a:lstStyle/>
        <a:p>
          <a:endParaRPr lang="en-ZA" sz="1400" dirty="0"/>
        </a:p>
      </dgm:t>
    </dgm:pt>
    <dgm:pt modelId="{71602090-07B2-4DF6-8325-E40F37F8EA39}" type="parTrans" cxnId="{1E6016F8-FBCB-4B25-B42A-65C0E07E7877}">
      <dgm:prSet/>
      <dgm:spPr/>
      <dgm:t>
        <a:bodyPr/>
        <a:lstStyle/>
        <a:p>
          <a:endParaRPr lang="en-ZA"/>
        </a:p>
      </dgm:t>
    </dgm:pt>
    <dgm:pt modelId="{BAF83E48-5A94-4200-A2E3-46F0CED32DB9}" type="sibTrans" cxnId="{1E6016F8-FBCB-4B25-B42A-65C0E07E7877}">
      <dgm:prSet/>
      <dgm:spPr/>
      <dgm:t>
        <a:bodyPr/>
        <a:lstStyle/>
        <a:p>
          <a:endParaRPr lang="en-ZA"/>
        </a:p>
      </dgm:t>
    </dgm:pt>
    <dgm:pt modelId="{AF5002BA-1AE9-430C-92D9-E8549244D4C6}">
      <dgm:prSet phldrT="[Text]" custT="1"/>
      <dgm:spPr/>
      <dgm:t>
        <a:bodyPr/>
        <a:lstStyle/>
        <a:p>
          <a:pPr algn="l"/>
          <a:r>
            <a:rPr lang="en-ZA" sz="1400" dirty="0"/>
            <a:t>1</a:t>
          </a:r>
          <a:r>
            <a:rPr lang="en-ZA" sz="1600" dirty="0">
              <a:latin typeface="Agency FB" panose="020B0503020202020204" pitchFamily="34" charset="0"/>
            </a:rPr>
            <a:t>. Letters were written to Ministers</a:t>
          </a:r>
        </a:p>
        <a:p>
          <a:pPr algn="l"/>
          <a:r>
            <a:rPr lang="en-ZA" sz="1600" dirty="0">
              <a:latin typeface="Agency FB" panose="020B0503020202020204" pitchFamily="34" charset="0"/>
            </a:rPr>
            <a:t>2. Resulted to some clients paying (R1.1 billion received for prior years)</a:t>
          </a:r>
        </a:p>
        <a:p>
          <a:pPr algn="l"/>
          <a:r>
            <a:rPr lang="en-ZA" sz="1600" dirty="0">
              <a:latin typeface="Agency FB" panose="020B0503020202020204" pitchFamily="34" charset="0"/>
            </a:rPr>
            <a:t>3. Some disputes were resolved</a:t>
          </a:r>
        </a:p>
      </dgm:t>
    </dgm:pt>
    <dgm:pt modelId="{54627DD7-0475-45F3-BD74-1F92E91FC975}" type="parTrans" cxnId="{4F2BAD55-6A3C-41A8-A372-F236CE7BFE52}">
      <dgm:prSet/>
      <dgm:spPr/>
      <dgm:t>
        <a:bodyPr/>
        <a:lstStyle/>
        <a:p>
          <a:endParaRPr lang="en-ZA"/>
        </a:p>
      </dgm:t>
    </dgm:pt>
    <dgm:pt modelId="{9FB0DA1A-1E34-4891-A93E-32585AC1D13D}" type="sibTrans" cxnId="{4F2BAD55-6A3C-41A8-A372-F236CE7BFE52}">
      <dgm:prSet/>
      <dgm:spPr/>
      <dgm:t>
        <a:bodyPr/>
        <a:lstStyle/>
        <a:p>
          <a:endParaRPr lang="en-ZA"/>
        </a:p>
      </dgm:t>
    </dgm:pt>
    <dgm:pt modelId="{35E8264F-CD20-460E-89F3-AAC23DB40536}">
      <dgm:prSet phldrT="[Text]" custT="1"/>
      <dgm:spPr/>
      <dgm:t>
        <a:bodyPr/>
        <a:lstStyle/>
        <a:p>
          <a:pPr algn="l"/>
          <a:r>
            <a:rPr lang="en-ZA" sz="1400" dirty="0"/>
            <a:t>1</a:t>
          </a:r>
          <a:r>
            <a:rPr lang="en-ZA" sz="1600" dirty="0">
              <a:latin typeface="Agency FB" panose="020B0503020202020204" pitchFamily="34" charset="0"/>
            </a:rPr>
            <a:t>. Some disputes have been addressed</a:t>
          </a:r>
        </a:p>
        <a:p>
          <a:pPr algn="l"/>
          <a:r>
            <a:rPr lang="en-ZA" sz="1600" dirty="0">
              <a:latin typeface="Agency FB" panose="020B0503020202020204" pitchFamily="34" charset="0"/>
            </a:rPr>
            <a:t>2. Some clients are paying monthly</a:t>
          </a:r>
        </a:p>
        <a:p>
          <a:pPr algn="l"/>
          <a:r>
            <a:rPr lang="en-ZA" sz="1600" dirty="0">
              <a:latin typeface="Agency FB" panose="020B0503020202020204" pitchFamily="34" charset="0"/>
            </a:rPr>
            <a:t>3. Some clients complain about service delivery</a:t>
          </a:r>
        </a:p>
        <a:p>
          <a:pPr algn="l"/>
          <a:r>
            <a:rPr lang="en-ZA" sz="1600" dirty="0">
              <a:latin typeface="Agency FB" panose="020B0503020202020204" pitchFamily="34" charset="0"/>
            </a:rPr>
            <a:t>4. Some clients do not have budget due to budget cuts</a:t>
          </a:r>
        </a:p>
        <a:p>
          <a:pPr algn="l"/>
          <a:r>
            <a:rPr lang="en-ZA" sz="1600" dirty="0">
              <a:latin typeface="Agency FB" panose="020B0503020202020204" pitchFamily="34" charset="0"/>
            </a:rPr>
            <a:t>5. Devolution of municipal services</a:t>
          </a:r>
        </a:p>
        <a:p>
          <a:pPr algn="l"/>
          <a:r>
            <a:rPr lang="en-ZA" sz="1600" dirty="0">
              <a:latin typeface="Agency FB" panose="020B0503020202020204" pitchFamily="34" charset="0"/>
            </a:rPr>
            <a:t>6. Charging of interest</a:t>
          </a:r>
        </a:p>
        <a:p>
          <a:pPr algn="l"/>
          <a:r>
            <a:rPr lang="en-ZA" sz="1600" dirty="0">
              <a:latin typeface="Agency FB" panose="020B0503020202020204" pitchFamily="34" charset="0"/>
            </a:rPr>
            <a:t>7. Follow ups on signing of Intergovernmental framework on billing and revenue</a:t>
          </a:r>
        </a:p>
      </dgm:t>
    </dgm:pt>
    <dgm:pt modelId="{3FB12E35-E09F-4924-A07A-17FE217F43B1}" type="parTrans" cxnId="{45F9C5CE-B019-4A64-9C2B-B6255F630C83}">
      <dgm:prSet/>
      <dgm:spPr/>
      <dgm:t>
        <a:bodyPr/>
        <a:lstStyle/>
        <a:p>
          <a:endParaRPr lang="en-ZA"/>
        </a:p>
      </dgm:t>
    </dgm:pt>
    <dgm:pt modelId="{9C47E8BB-F7DA-4898-AEEE-28EA15A7E24E}" type="sibTrans" cxnId="{45F9C5CE-B019-4A64-9C2B-B6255F630C83}">
      <dgm:prSet/>
      <dgm:spPr/>
      <dgm:t>
        <a:bodyPr/>
        <a:lstStyle/>
        <a:p>
          <a:endParaRPr lang="en-ZA"/>
        </a:p>
      </dgm:t>
    </dgm:pt>
    <dgm:pt modelId="{4271B048-2368-46D6-9E56-6E759F3FF980}" type="pres">
      <dgm:prSet presAssocID="{B5C8D9D6-6D88-47E7-BFAB-ED2BD1D8D26A}" presName="Name0" presStyleCnt="0">
        <dgm:presLayoutVars>
          <dgm:chMax val="7"/>
          <dgm:dir/>
          <dgm:animLvl val="lvl"/>
          <dgm:resizeHandles val="exact"/>
        </dgm:presLayoutVars>
      </dgm:prSet>
      <dgm:spPr/>
    </dgm:pt>
    <dgm:pt modelId="{FAE4ECD0-9E25-4EC6-B544-5E526C830172}" type="pres">
      <dgm:prSet presAssocID="{E752F0B4-B378-4CED-8917-AC84E973C276}" presName="circle1" presStyleLbl="node1" presStyleIdx="0" presStyleCnt="3"/>
      <dgm:spPr/>
    </dgm:pt>
    <dgm:pt modelId="{1011D41D-9400-4D62-80FE-9C3B531E1963}" type="pres">
      <dgm:prSet presAssocID="{E752F0B4-B378-4CED-8917-AC84E973C276}" presName="space" presStyleCnt="0"/>
      <dgm:spPr/>
    </dgm:pt>
    <dgm:pt modelId="{27D6D35A-D8B3-4AF1-8CD7-5952EA26B586}" type="pres">
      <dgm:prSet presAssocID="{E752F0B4-B378-4CED-8917-AC84E973C276}" presName="rect1" presStyleLbl="alignAcc1" presStyleIdx="0" presStyleCnt="3" custLinFactNeighborY="2090"/>
      <dgm:spPr/>
    </dgm:pt>
    <dgm:pt modelId="{C182208B-4014-42B2-8787-46CAE280B573}" type="pres">
      <dgm:prSet presAssocID="{AF5002BA-1AE9-430C-92D9-E8549244D4C6}" presName="vertSpace2" presStyleLbl="node1" presStyleIdx="0" presStyleCnt="3"/>
      <dgm:spPr/>
    </dgm:pt>
    <dgm:pt modelId="{29919EFA-1CC3-4CDC-B306-B7E82EF52CFB}" type="pres">
      <dgm:prSet presAssocID="{AF5002BA-1AE9-430C-92D9-E8549244D4C6}" presName="circle2" presStyleLbl="node1" presStyleIdx="1" presStyleCnt="3" custScaleX="120689" custScaleY="105744"/>
      <dgm:spPr/>
    </dgm:pt>
    <dgm:pt modelId="{7C751EBE-C064-4E20-8E8F-2A5E007AF49F}" type="pres">
      <dgm:prSet presAssocID="{AF5002BA-1AE9-430C-92D9-E8549244D4C6}" presName="rect2" presStyleLbl="alignAcc1" presStyleIdx="1" presStyleCnt="3" custScaleY="100212" custLinFactNeighborX="491" custLinFactNeighborY="-2837"/>
      <dgm:spPr/>
    </dgm:pt>
    <dgm:pt modelId="{40C4690F-4419-4861-A8C3-6E3762FC6F18}" type="pres">
      <dgm:prSet presAssocID="{35E8264F-CD20-460E-89F3-AAC23DB40536}" presName="vertSpace3" presStyleLbl="node1" presStyleIdx="1" presStyleCnt="3"/>
      <dgm:spPr/>
    </dgm:pt>
    <dgm:pt modelId="{B7B694EA-A8F4-4419-9001-84BBCEA82F93}" type="pres">
      <dgm:prSet presAssocID="{35E8264F-CD20-460E-89F3-AAC23DB40536}" presName="circle3" presStyleLbl="node1" presStyleIdx="2" presStyleCnt="3" custScaleX="253137" custScaleY="116275" custLinFactNeighborX="6533" custLinFactNeighborY="-3830"/>
      <dgm:spPr/>
    </dgm:pt>
    <dgm:pt modelId="{C0851526-B51D-4A3C-B44E-5144DB553C1D}" type="pres">
      <dgm:prSet presAssocID="{35E8264F-CD20-460E-89F3-AAC23DB40536}" presName="rect3" presStyleLbl="alignAcc1" presStyleIdx="2" presStyleCnt="3" custScaleY="139846"/>
      <dgm:spPr/>
    </dgm:pt>
    <dgm:pt modelId="{AB3634F2-5566-4904-A70B-C751866D8F9A}" type="pres">
      <dgm:prSet presAssocID="{E752F0B4-B378-4CED-8917-AC84E973C276}" presName="rect1ParTx" presStyleLbl="alignAcc1" presStyleIdx="2" presStyleCnt="3">
        <dgm:presLayoutVars>
          <dgm:chMax val="1"/>
          <dgm:bulletEnabled val="1"/>
        </dgm:presLayoutVars>
      </dgm:prSet>
      <dgm:spPr/>
    </dgm:pt>
    <dgm:pt modelId="{86054B81-5DE4-47E5-AAD8-B87999EAE9F0}" type="pres">
      <dgm:prSet presAssocID="{E752F0B4-B378-4CED-8917-AC84E973C276}" presName="rect1ChTx" presStyleLbl="alignAcc1" presStyleIdx="2" presStyleCnt="3">
        <dgm:presLayoutVars>
          <dgm:bulletEnabled val="1"/>
        </dgm:presLayoutVars>
      </dgm:prSet>
      <dgm:spPr/>
    </dgm:pt>
    <dgm:pt modelId="{CB8CCCB5-8D0A-4438-95EC-BB7D3621EB8C}" type="pres">
      <dgm:prSet presAssocID="{AF5002BA-1AE9-430C-92D9-E8549244D4C6}" presName="rect2ParTx" presStyleLbl="alignAcc1" presStyleIdx="2" presStyleCnt="3">
        <dgm:presLayoutVars>
          <dgm:chMax val="1"/>
          <dgm:bulletEnabled val="1"/>
        </dgm:presLayoutVars>
      </dgm:prSet>
      <dgm:spPr/>
    </dgm:pt>
    <dgm:pt modelId="{0CC0F67D-3305-4B98-BF9F-2A3853039926}" type="pres">
      <dgm:prSet presAssocID="{AF5002BA-1AE9-430C-92D9-E8549244D4C6}" presName="rect2ChTx" presStyleLbl="alignAcc1" presStyleIdx="2" presStyleCnt="3">
        <dgm:presLayoutVars>
          <dgm:bulletEnabled val="1"/>
        </dgm:presLayoutVars>
      </dgm:prSet>
      <dgm:spPr/>
    </dgm:pt>
    <dgm:pt modelId="{991976ED-D14B-4B90-852C-E6524F0452D6}" type="pres">
      <dgm:prSet presAssocID="{35E8264F-CD20-460E-89F3-AAC23DB40536}" presName="rect3ParTx" presStyleLbl="alignAcc1" presStyleIdx="2" presStyleCnt="3">
        <dgm:presLayoutVars>
          <dgm:chMax val="1"/>
          <dgm:bulletEnabled val="1"/>
        </dgm:presLayoutVars>
      </dgm:prSet>
      <dgm:spPr/>
    </dgm:pt>
    <dgm:pt modelId="{FA8A4E65-7C14-4209-9966-59D205E86DD1}" type="pres">
      <dgm:prSet presAssocID="{35E8264F-CD20-460E-89F3-AAC23DB40536}" presName="rect3ChTx" presStyleLbl="alignAcc1" presStyleIdx="2" presStyleCnt="3">
        <dgm:presLayoutVars>
          <dgm:bulletEnabled val="1"/>
        </dgm:presLayoutVars>
      </dgm:prSet>
      <dgm:spPr/>
    </dgm:pt>
  </dgm:ptLst>
  <dgm:cxnLst>
    <dgm:cxn modelId="{FA0DD30A-F9AD-499B-86AD-4198E782777A}" type="presOf" srcId="{744DAE64-3C58-4908-B540-5F47DE7AF5A1}" destId="{86054B81-5DE4-47E5-AAD8-B87999EAE9F0}" srcOrd="0" destOrd="0" presId="urn:microsoft.com/office/officeart/2005/8/layout/target3"/>
    <dgm:cxn modelId="{481EB11D-FFCD-4859-8F72-6FC66A23BF64}" type="presOf" srcId="{E752F0B4-B378-4CED-8917-AC84E973C276}" destId="{27D6D35A-D8B3-4AF1-8CD7-5952EA26B586}" srcOrd="0" destOrd="0" presId="urn:microsoft.com/office/officeart/2005/8/layout/target3"/>
    <dgm:cxn modelId="{72E9D721-238F-4E99-9C19-217A139A86F3}" srcId="{B5C8D9D6-6D88-47E7-BFAB-ED2BD1D8D26A}" destId="{E752F0B4-B378-4CED-8917-AC84E973C276}" srcOrd="0" destOrd="0" parTransId="{6FDEDE67-B02C-4BB2-B9A2-2290364025EB}" sibTransId="{9F088309-5FFC-4CDD-8AA1-BB8EC6988598}"/>
    <dgm:cxn modelId="{57D3EC22-9A0B-42AA-9989-F01BFFD94279}" type="presOf" srcId="{AF5002BA-1AE9-430C-92D9-E8549244D4C6}" destId="{CB8CCCB5-8D0A-4438-95EC-BB7D3621EB8C}" srcOrd="1" destOrd="0" presId="urn:microsoft.com/office/officeart/2005/8/layout/target3"/>
    <dgm:cxn modelId="{2B410550-12E9-4C65-B183-904F9DBFBC5F}" type="presOf" srcId="{35E8264F-CD20-460E-89F3-AAC23DB40536}" destId="{C0851526-B51D-4A3C-B44E-5144DB553C1D}" srcOrd="0" destOrd="0" presId="urn:microsoft.com/office/officeart/2005/8/layout/target3"/>
    <dgm:cxn modelId="{4F2BAD55-6A3C-41A8-A372-F236CE7BFE52}" srcId="{B5C8D9D6-6D88-47E7-BFAB-ED2BD1D8D26A}" destId="{AF5002BA-1AE9-430C-92D9-E8549244D4C6}" srcOrd="1" destOrd="0" parTransId="{54627DD7-0475-45F3-BD74-1F92E91FC975}" sibTransId="{9FB0DA1A-1E34-4891-A93E-32585AC1D13D}"/>
    <dgm:cxn modelId="{E3F444B2-594A-43CF-878B-C23B4C2087F1}" type="presOf" srcId="{B5C8D9D6-6D88-47E7-BFAB-ED2BD1D8D26A}" destId="{4271B048-2368-46D6-9E56-6E759F3FF980}" srcOrd="0" destOrd="0" presId="urn:microsoft.com/office/officeart/2005/8/layout/target3"/>
    <dgm:cxn modelId="{45F9C5CE-B019-4A64-9C2B-B6255F630C83}" srcId="{B5C8D9D6-6D88-47E7-BFAB-ED2BD1D8D26A}" destId="{35E8264F-CD20-460E-89F3-AAC23DB40536}" srcOrd="2" destOrd="0" parTransId="{3FB12E35-E09F-4924-A07A-17FE217F43B1}" sibTransId="{9C47E8BB-F7DA-4898-AEEE-28EA15A7E24E}"/>
    <dgm:cxn modelId="{EBA6E2EB-6BDB-4113-89B7-C3D315B135A0}" type="presOf" srcId="{AF5002BA-1AE9-430C-92D9-E8549244D4C6}" destId="{7C751EBE-C064-4E20-8E8F-2A5E007AF49F}" srcOrd="0" destOrd="0" presId="urn:microsoft.com/office/officeart/2005/8/layout/target3"/>
    <dgm:cxn modelId="{D989A9F6-4FA1-4369-8EB0-74C5DAFCB0BD}" type="presOf" srcId="{E752F0B4-B378-4CED-8917-AC84E973C276}" destId="{AB3634F2-5566-4904-A70B-C751866D8F9A}" srcOrd="1" destOrd="0" presId="urn:microsoft.com/office/officeart/2005/8/layout/target3"/>
    <dgm:cxn modelId="{1E6016F8-FBCB-4B25-B42A-65C0E07E7877}" srcId="{E752F0B4-B378-4CED-8917-AC84E973C276}" destId="{744DAE64-3C58-4908-B540-5F47DE7AF5A1}" srcOrd="0" destOrd="0" parTransId="{71602090-07B2-4DF6-8325-E40F37F8EA39}" sibTransId="{BAF83E48-5A94-4200-A2E3-46F0CED32DB9}"/>
    <dgm:cxn modelId="{7FD160FA-A373-4287-A7B4-8656D187AF8A}" type="presOf" srcId="{35E8264F-CD20-460E-89F3-AAC23DB40536}" destId="{991976ED-D14B-4B90-852C-E6524F0452D6}" srcOrd="1" destOrd="0" presId="urn:microsoft.com/office/officeart/2005/8/layout/target3"/>
    <dgm:cxn modelId="{40DF1C53-08EB-44A3-A98B-1A551487A1D0}" type="presParOf" srcId="{4271B048-2368-46D6-9E56-6E759F3FF980}" destId="{FAE4ECD0-9E25-4EC6-B544-5E526C830172}" srcOrd="0" destOrd="0" presId="urn:microsoft.com/office/officeart/2005/8/layout/target3"/>
    <dgm:cxn modelId="{8CE2B069-43D8-489D-AB8C-F5380080B483}" type="presParOf" srcId="{4271B048-2368-46D6-9E56-6E759F3FF980}" destId="{1011D41D-9400-4D62-80FE-9C3B531E1963}" srcOrd="1" destOrd="0" presId="urn:microsoft.com/office/officeart/2005/8/layout/target3"/>
    <dgm:cxn modelId="{52B48DB8-0D16-451E-B959-EA1616BE6B19}" type="presParOf" srcId="{4271B048-2368-46D6-9E56-6E759F3FF980}" destId="{27D6D35A-D8B3-4AF1-8CD7-5952EA26B586}" srcOrd="2" destOrd="0" presId="urn:microsoft.com/office/officeart/2005/8/layout/target3"/>
    <dgm:cxn modelId="{B321F862-1ADE-479D-A79A-C498B4212334}" type="presParOf" srcId="{4271B048-2368-46D6-9E56-6E759F3FF980}" destId="{C182208B-4014-42B2-8787-46CAE280B573}" srcOrd="3" destOrd="0" presId="urn:microsoft.com/office/officeart/2005/8/layout/target3"/>
    <dgm:cxn modelId="{FBAE2A55-6C0D-4FED-A9B2-344219A10071}" type="presParOf" srcId="{4271B048-2368-46D6-9E56-6E759F3FF980}" destId="{29919EFA-1CC3-4CDC-B306-B7E82EF52CFB}" srcOrd="4" destOrd="0" presId="urn:microsoft.com/office/officeart/2005/8/layout/target3"/>
    <dgm:cxn modelId="{8C32BFBF-6AD3-4CB7-93BD-9883E798CE2E}" type="presParOf" srcId="{4271B048-2368-46D6-9E56-6E759F3FF980}" destId="{7C751EBE-C064-4E20-8E8F-2A5E007AF49F}" srcOrd="5" destOrd="0" presId="urn:microsoft.com/office/officeart/2005/8/layout/target3"/>
    <dgm:cxn modelId="{174CC8E5-212D-44B9-9493-47294D1B987A}" type="presParOf" srcId="{4271B048-2368-46D6-9E56-6E759F3FF980}" destId="{40C4690F-4419-4861-A8C3-6E3762FC6F18}" srcOrd="6" destOrd="0" presId="urn:microsoft.com/office/officeart/2005/8/layout/target3"/>
    <dgm:cxn modelId="{FDFED956-A1B9-40F7-AD1A-0BE4E021376D}" type="presParOf" srcId="{4271B048-2368-46D6-9E56-6E759F3FF980}" destId="{B7B694EA-A8F4-4419-9001-84BBCEA82F93}" srcOrd="7" destOrd="0" presId="urn:microsoft.com/office/officeart/2005/8/layout/target3"/>
    <dgm:cxn modelId="{F446F3C2-0DE0-4510-9B49-AC25F906EBF3}" type="presParOf" srcId="{4271B048-2368-46D6-9E56-6E759F3FF980}" destId="{C0851526-B51D-4A3C-B44E-5144DB553C1D}" srcOrd="8" destOrd="0" presId="urn:microsoft.com/office/officeart/2005/8/layout/target3"/>
    <dgm:cxn modelId="{144877A0-39D5-4D70-9873-11A6A863FED5}" type="presParOf" srcId="{4271B048-2368-46D6-9E56-6E759F3FF980}" destId="{AB3634F2-5566-4904-A70B-C751866D8F9A}" srcOrd="9" destOrd="0" presId="urn:microsoft.com/office/officeart/2005/8/layout/target3"/>
    <dgm:cxn modelId="{77715248-2547-41ED-99F1-50A0B538133B}" type="presParOf" srcId="{4271B048-2368-46D6-9E56-6E759F3FF980}" destId="{86054B81-5DE4-47E5-AAD8-B87999EAE9F0}" srcOrd="10" destOrd="0" presId="urn:microsoft.com/office/officeart/2005/8/layout/target3"/>
    <dgm:cxn modelId="{97151604-B182-4436-A7EF-CCEBDC62C4D0}" type="presParOf" srcId="{4271B048-2368-46D6-9E56-6E759F3FF980}" destId="{CB8CCCB5-8D0A-4438-95EC-BB7D3621EB8C}" srcOrd="11" destOrd="0" presId="urn:microsoft.com/office/officeart/2005/8/layout/target3"/>
    <dgm:cxn modelId="{360D0927-10B5-4808-9467-AC9424DD964A}" type="presParOf" srcId="{4271B048-2368-46D6-9E56-6E759F3FF980}" destId="{0CC0F67D-3305-4B98-BF9F-2A3853039926}" srcOrd="12" destOrd="0" presId="urn:microsoft.com/office/officeart/2005/8/layout/target3"/>
    <dgm:cxn modelId="{D1080641-5288-4B1C-AF33-A8EA3F7AADDF}" type="presParOf" srcId="{4271B048-2368-46D6-9E56-6E759F3FF980}" destId="{991976ED-D14B-4B90-852C-E6524F0452D6}" srcOrd="13" destOrd="0" presId="urn:microsoft.com/office/officeart/2005/8/layout/target3"/>
    <dgm:cxn modelId="{00C9EFD9-57BE-4518-9293-DA1B689480DD}" type="presParOf" srcId="{4271B048-2368-46D6-9E56-6E759F3FF980}" destId="{FA8A4E65-7C14-4209-9966-59D205E86DD1}"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4E12B-5C52-45BB-892C-CB911DAD497C}">
      <dsp:nvSpPr>
        <dsp:cNvPr id="0" name=""/>
        <dsp:cNvSpPr/>
      </dsp:nvSpPr>
      <dsp:spPr>
        <a:xfrm>
          <a:off x="-5444458" y="-833649"/>
          <a:ext cx="6482700" cy="6482700"/>
        </a:xfrm>
        <a:prstGeom prst="blockArc">
          <a:avLst>
            <a:gd name="adj1" fmla="val 18900000"/>
            <a:gd name="adj2" fmla="val 2700000"/>
            <a:gd name="adj3" fmla="val 333"/>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7B7C5C-1FD9-42A6-8328-762A28B22AE8}">
      <dsp:nvSpPr>
        <dsp:cNvPr id="0" name=""/>
        <dsp:cNvSpPr/>
      </dsp:nvSpPr>
      <dsp:spPr>
        <a:xfrm>
          <a:off x="530214" y="342524"/>
          <a:ext cx="7570354" cy="74080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801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gency FB" panose="020B0503020202020204" pitchFamily="34" charset="0"/>
            </a:rPr>
            <a:t>Overview and Performance Information  </a:t>
          </a:r>
          <a:endParaRPr lang="en-ZA" sz="2400" kern="1200" dirty="0">
            <a:latin typeface="Agency FB" panose="020B0503020202020204" pitchFamily="34" charset="0"/>
          </a:endParaRPr>
        </a:p>
      </dsp:txBody>
      <dsp:txXfrm>
        <a:off x="530214" y="342524"/>
        <a:ext cx="7570354" cy="740801"/>
      </dsp:txXfrm>
    </dsp:sp>
    <dsp:sp modelId="{6B6BA5A0-6D51-426E-8308-51B004974CB1}">
      <dsp:nvSpPr>
        <dsp:cNvPr id="0" name=""/>
        <dsp:cNvSpPr/>
      </dsp:nvSpPr>
      <dsp:spPr>
        <a:xfrm>
          <a:off x="80537" y="277607"/>
          <a:ext cx="926001" cy="926001"/>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5B2C917-492E-4A86-80C3-175C006E59B3}">
      <dsp:nvSpPr>
        <dsp:cNvPr id="0" name=""/>
        <dsp:cNvSpPr/>
      </dsp:nvSpPr>
      <dsp:spPr>
        <a:xfrm>
          <a:off x="968257" y="1481602"/>
          <a:ext cx="7145635" cy="74080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8011" tIns="60960" rIns="60960" bIns="60960" numCol="1" spcCol="1270" anchor="ctr" anchorCtr="0">
          <a:noAutofit/>
        </a:bodyPr>
        <a:lstStyle/>
        <a:p>
          <a:pPr marL="0" lvl="0" indent="0" algn="l" defTabSz="1066800">
            <a:lnSpc>
              <a:spcPct val="90000"/>
            </a:lnSpc>
            <a:spcBef>
              <a:spcPct val="0"/>
            </a:spcBef>
            <a:spcAft>
              <a:spcPct val="35000"/>
            </a:spcAft>
            <a:buNone/>
          </a:pPr>
          <a:r>
            <a:rPr lang="en-ZA" sz="2400" kern="1200" dirty="0">
              <a:latin typeface="Agency FB" panose="020B0503020202020204" pitchFamily="34" charset="0"/>
            </a:rPr>
            <a:t>DPWI – Main Vote Financial Performance </a:t>
          </a:r>
        </a:p>
      </dsp:txBody>
      <dsp:txXfrm>
        <a:off x="968257" y="1481602"/>
        <a:ext cx="7145635" cy="740801"/>
      </dsp:txXfrm>
    </dsp:sp>
    <dsp:sp modelId="{96820A30-7B6E-44D1-A6A9-03BBAA0D8904}">
      <dsp:nvSpPr>
        <dsp:cNvPr id="0" name=""/>
        <dsp:cNvSpPr/>
      </dsp:nvSpPr>
      <dsp:spPr>
        <a:xfrm>
          <a:off x="505256" y="1389002"/>
          <a:ext cx="926001" cy="926001"/>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8701660-C3AF-451E-9082-292100D7B7C7}">
      <dsp:nvSpPr>
        <dsp:cNvPr id="0" name=""/>
        <dsp:cNvSpPr/>
      </dsp:nvSpPr>
      <dsp:spPr>
        <a:xfrm>
          <a:off x="968257" y="2592997"/>
          <a:ext cx="7145635" cy="74080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801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gency FB" panose="020B0503020202020204" pitchFamily="34" charset="0"/>
            </a:rPr>
            <a:t>PMTE Financial Performance </a:t>
          </a:r>
          <a:endParaRPr lang="en-ZA" sz="2400" kern="1200" dirty="0">
            <a:latin typeface="Agency FB" panose="020B0503020202020204" pitchFamily="34" charset="0"/>
          </a:endParaRPr>
        </a:p>
      </dsp:txBody>
      <dsp:txXfrm>
        <a:off x="968257" y="2592997"/>
        <a:ext cx="7145635" cy="740801"/>
      </dsp:txXfrm>
    </dsp:sp>
    <dsp:sp modelId="{75829507-E172-4A82-88A0-B4D7FF730C6A}">
      <dsp:nvSpPr>
        <dsp:cNvPr id="0" name=""/>
        <dsp:cNvSpPr/>
      </dsp:nvSpPr>
      <dsp:spPr>
        <a:xfrm>
          <a:off x="505256" y="2500397"/>
          <a:ext cx="926001" cy="926001"/>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58EEF48-22A7-4FE3-B4BE-5C34B34D3DF5}">
      <dsp:nvSpPr>
        <dsp:cNvPr id="0" name=""/>
        <dsp:cNvSpPr/>
      </dsp:nvSpPr>
      <dsp:spPr>
        <a:xfrm>
          <a:off x="546264" y="3649713"/>
          <a:ext cx="7570354" cy="74080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801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gency FB" panose="020B0503020202020204" pitchFamily="34" charset="0"/>
            </a:rPr>
            <a:t>Recommendations </a:t>
          </a:r>
          <a:endParaRPr lang="en-ZA" sz="2400" kern="1200" dirty="0">
            <a:latin typeface="Agency FB" panose="020B0503020202020204" pitchFamily="34" charset="0"/>
          </a:endParaRPr>
        </a:p>
      </dsp:txBody>
      <dsp:txXfrm>
        <a:off x="546264" y="3649713"/>
        <a:ext cx="7570354" cy="740801"/>
      </dsp:txXfrm>
    </dsp:sp>
    <dsp:sp modelId="{9C9E4F07-A5E9-483D-B73B-1B33CFBB7B20}">
      <dsp:nvSpPr>
        <dsp:cNvPr id="0" name=""/>
        <dsp:cNvSpPr/>
      </dsp:nvSpPr>
      <dsp:spPr>
        <a:xfrm>
          <a:off x="80537" y="3611792"/>
          <a:ext cx="926001" cy="926001"/>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FD353-0D35-400E-BF95-5826AE69B3C9}">
      <dsp:nvSpPr>
        <dsp:cNvPr id="0" name=""/>
        <dsp:cNvSpPr/>
      </dsp:nvSpPr>
      <dsp:spPr>
        <a:xfrm>
          <a:off x="2072512" y="2437132"/>
          <a:ext cx="897612" cy="2509958"/>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80010" bIns="17780" numCol="1" spcCol="1270" anchor="ctr" anchorCtr="0">
          <a:noAutofit/>
        </a:bodyPr>
        <a:lstStyle/>
        <a:p>
          <a:pPr marL="0" lvl="0" indent="0" algn="r" defTabSz="622300">
            <a:lnSpc>
              <a:spcPct val="90000"/>
            </a:lnSpc>
            <a:spcBef>
              <a:spcPct val="0"/>
            </a:spcBef>
            <a:spcAft>
              <a:spcPct val="35000"/>
            </a:spcAft>
            <a:buNone/>
          </a:pPr>
          <a:endParaRPr lang="en-ZA" sz="1400" kern="1200" dirty="0">
            <a:solidFill>
              <a:schemeClr val="tx1"/>
            </a:solidFill>
          </a:endParaRPr>
        </a:p>
      </dsp:txBody>
      <dsp:txXfrm rot="16200000">
        <a:off x="1688048" y="3449924"/>
        <a:ext cx="2258962" cy="233379"/>
      </dsp:txXfrm>
    </dsp:sp>
    <dsp:sp modelId="{A8EFF4E8-49A7-4A3E-A175-C00F706D1AAC}">
      <dsp:nvSpPr>
        <dsp:cNvPr id="0" name=""/>
        <dsp:cNvSpPr/>
      </dsp:nvSpPr>
      <dsp:spPr>
        <a:xfrm>
          <a:off x="1098937" y="1492993"/>
          <a:ext cx="1004964" cy="3448395"/>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91440" bIns="20320" numCol="1" spcCol="1270" anchor="ctr" anchorCtr="0">
          <a:noAutofit/>
        </a:bodyPr>
        <a:lstStyle/>
        <a:p>
          <a:pPr marL="0" lvl="0" indent="0" algn="r" defTabSz="711200">
            <a:lnSpc>
              <a:spcPct val="90000"/>
            </a:lnSpc>
            <a:spcBef>
              <a:spcPct val="0"/>
            </a:spcBef>
            <a:spcAft>
              <a:spcPct val="35000"/>
            </a:spcAft>
            <a:buNone/>
          </a:pPr>
          <a:endParaRPr lang="en-ZA" sz="1600" kern="1200" dirty="0">
            <a:solidFill>
              <a:schemeClr val="tx1"/>
            </a:solidFill>
          </a:endParaRPr>
        </a:p>
      </dsp:txBody>
      <dsp:txXfrm rot="16200000">
        <a:off x="381042" y="2914125"/>
        <a:ext cx="3103555" cy="261290"/>
      </dsp:txXfrm>
    </dsp:sp>
    <dsp:sp modelId="{9A90B0AB-6D64-4364-8999-7D83E8F8F4D8}">
      <dsp:nvSpPr>
        <dsp:cNvPr id="0" name=""/>
        <dsp:cNvSpPr/>
      </dsp:nvSpPr>
      <dsp:spPr>
        <a:xfrm>
          <a:off x="2962683" y="3082150"/>
          <a:ext cx="873436" cy="1859059"/>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80010" bIns="17780" numCol="1" spcCol="1270" anchor="ctr" anchorCtr="0">
          <a:noAutofit/>
        </a:bodyPr>
        <a:lstStyle/>
        <a:p>
          <a:pPr marL="0" lvl="0" indent="0" algn="r" defTabSz="622300">
            <a:lnSpc>
              <a:spcPct val="90000"/>
            </a:lnSpc>
            <a:spcBef>
              <a:spcPct val="0"/>
            </a:spcBef>
            <a:spcAft>
              <a:spcPct val="35000"/>
            </a:spcAft>
            <a:buNone/>
          </a:pPr>
          <a:endParaRPr lang="en-ZA" sz="1400" kern="1200" dirty="0">
            <a:solidFill>
              <a:schemeClr val="tx1"/>
            </a:solidFill>
          </a:endParaRPr>
        </a:p>
      </dsp:txBody>
      <dsp:txXfrm rot="16200000">
        <a:off x="2850852" y="3805180"/>
        <a:ext cx="1673153" cy="227093"/>
      </dsp:txXfrm>
    </dsp:sp>
    <dsp:sp modelId="{50142CB5-40DE-4369-9033-5559FE344206}">
      <dsp:nvSpPr>
        <dsp:cNvPr id="0" name=""/>
        <dsp:cNvSpPr/>
      </dsp:nvSpPr>
      <dsp:spPr>
        <a:xfrm>
          <a:off x="2" y="326220"/>
          <a:ext cx="1095120" cy="460312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91440" bIns="20320" numCol="1" spcCol="1270" anchor="ctr" anchorCtr="0">
          <a:noAutofit/>
        </a:bodyPr>
        <a:lstStyle/>
        <a:p>
          <a:pPr marL="0" lvl="0" indent="0" algn="r" defTabSz="711200">
            <a:lnSpc>
              <a:spcPct val="90000"/>
            </a:lnSpc>
            <a:spcBef>
              <a:spcPct val="0"/>
            </a:spcBef>
            <a:spcAft>
              <a:spcPct val="35000"/>
            </a:spcAft>
            <a:buNone/>
          </a:pPr>
          <a:endParaRPr lang="en-ZA" sz="1600" kern="1200" dirty="0">
            <a:solidFill>
              <a:schemeClr val="tx1"/>
            </a:solidFill>
          </a:endParaRPr>
        </a:p>
      </dsp:txBody>
      <dsp:txXfrm rot="16200000">
        <a:off x="-1162711" y="2255259"/>
        <a:ext cx="4142808" cy="284731"/>
      </dsp:txXfrm>
    </dsp:sp>
    <dsp:sp modelId="{199B19A5-5F67-4A14-966B-18C56A2845B1}">
      <dsp:nvSpPr>
        <dsp:cNvPr id="0" name=""/>
        <dsp:cNvSpPr/>
      </dsp:nvSpPr>
      <dsp:spPr>
        <a:xfrm>
          <a:off x="3855843" y="3154159"/>
          <a:ext cx="984342" cy="1751110"/>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80010" bIns="17780" numCol="1" spcCol="1270" anchor="ctr" anchorCtr="0">
          <a:noAutofit/>
        </a:bodyPr>
        <a:lstStyle/>
        <a:p>
          <a:pPr marL="0" lvl="0" indent="0" algn="r" defTabSz="622300">
            <a:lnSpc>
              <a:spcPct val="90000"/>
            </a:lnSpc>
            <a:spcBef>
              <a:spcPct val="0"/>
            </a:spcBef>
            <a:spcAft>
              <a:spcPct val="35000"/>
            </a:spcAft>
            <a:buNone/>
          </a:pPr>
          <a:endParaRPr lang="en-ZA" sz="1400" kern="1200" dirty="0">
            <a:solidFill>
              <a:schemeClr val="tx1"/>
            </a:solidFill>
          </a:endParaRPr>
        </a:p>
      </dsp:txBody>
      <dsp:txXfrm rot="16200000">
        <a:off x="3884615" y="3814194"/>
        <a:ext cx="1575999" cy="255929"/>
      </dsp:txXfrm>
    </dsp:sp>
    <dsp:sp modelId="{BD863CAC-C421-4B61-AFB5-49442BDE4758}">
      <dsp:nvSpPr>
        <dsp:cNvPr id="0" name=""/>
        <dsp:cNvSpPr/>
      </dsp:nvSpPr>
      <dsp:spPr>
        <a:xfrm>
          <a:off x="0" y="1091621"/>
          <a:ext cx="1054527" cy="30885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ZA" sz="1000" b="1" u="sng" kern="1200" dirty="0">
              <a:solidFill>
                <a:schemeClr val="tx1"/>
              </a:solidFill>
            </a:rPr>
            <a:t>Disclaimer matters:</a:t>
          </a:r>
        </a:p>
        <a:p>
          <a:pPr marL="0" lvl="0" indent="0" algn="l" defTabSz="444500">
            <a:lnSpc>
              <a:spcPct val="90000"/>
            </a:lnSpc>
            <a:spcBef>
              <a:spcPct val="0"/>
            </a:spcBef>
            <a:spcAft>
              <a:spcPct val="35000"/>
            </a:spcAft>
            <a:buNone/>
          </a:pPr>
          <a:r>
            <a:rPr lang="en-ZA" sz="1000" kern="1200" dirty="0">
              <a:solidFill>
                <a:schemeClr val="tx1"/>
              </a:solidFill>
            </a:rPr>
            <a:t>1. Irregular Expenditure</a:t>
          </a:r>
          <a:endParaRPr lang="en-ZA" sz="800" kern="1200" dirty="0">
            <a:solidFill>
              <a:schemeClr val="bg1"/>
            </a:solidFill>
          </a:endParaRPr>
        </a:p>
        <a:p>
          <a:pPr marL="0" lvl="0" indent="0" algn="l" defTabSz="444500">
            <a:lnSpc>
              <a:spcPct val="90000"/>
            </a:lnSpc>
            <a:spcBef>
              <a:spcPct val="0"/>
            </a:spcBef>
            <a:spcAft>
              <a:spcPct val="35000"/>
            </a:spcAft>
            <a:buNone/>
          </a:pPr>
          <a:r>
            <a:rPr lang="en-ZA" sz="1000" kern="1200" dirty="0">
              <a:solidFill>
                <a:schemeClr val="tx1"/>
              </a:solidFill>
            </a:rPr>
            <a:t>2</a:t>
          </a:r>
          <a:r>
            <a:rPr lang="en-US" sz="1000" kern="1200" dirty="0">
              <a:solidFill>
                <a:schemeClr val="tx1"/>
              </a:solidFill>
            </a:rPr>
            <a:t>Fruitless &amp; </a:t>
          </a:r>
          <a:endParaRPr lang="en-ZA" sz="1000" kern="1200" dirty="0">
            <a:solidFill>
              <a:schemeClr val="tx1"/>
            </a:solidFill>
          </a:endParaRPr>
        </a:p>
        <a:p>
          <a:pPr marL="0" lvl="0" indent="0" algn="l" defTabSz="444500">
            <a:lnSpc>
              <a:spcPct val="90000"/>
            </a:lnSpc>
            <a:spcBef>
              <a:spcPct val="0"/>
            </a:spcBef>
            <a:spcAft>
              <a:spcPct val="35000"/>
            </a:spcAft>
            <a:buNone/>
          </a:pPr>
          <a:r>
            <a:rPr lang="en-US" sz="1000" kern="1200" dirty="0">
              <a:solidFill>
                <a:schemeClr val="tx1"/>
              </a:solidFill>
            </a:rPr>
            <a:t>Wasteful</a:t>
          </a:r>
        </a:p>
        <a:p>
          <a:pPr marL="0" lvl="0" indent="0" algn="l" defTabSz="444500">
            <a:lnSpc>
              <a:spcPct val="90000"/>
            </a:lnSpc>
            <a:spcBef>
              <a:spcPct val="0"/>
            </a:spcBef>
            <a:spcAft>
              <a:spcPct val="35000"/>
            </a:spcAft>
            <a:buNone/>
          </a:pPr>
          <a:r>
            <a:rPr lang="en-US" sz="1000" kern="1200" dirty="0">
              <a:solidFill>
                <a:schemeClr val="tx1"/>
              </a:solidFill>
            </a:rPr>
            <a:t>Expenditure</a:t>
          </a:r>
        </a:p>
        <a:p>
          <a:pPr marL="0" lvl="0" indent="0" algn="l" defTabSz="444500">
            <a:lnSpc>
              <a:spcPct val="90000"/>
            </a:lnSpc>
            <a:spcBef>
              <a:spcPct val="0"/>
            </a:spcBef>
            <a:spcAft>
              <a:spcPct val="35000"/>
            </a:spcAft>
            <a:buNone/>
          </a:pPr>
          <a:r>
            <a:rPr lang="en-ZA" sz="1000" kern="1200" dirty="0">
              <a:solidFill>
                <a:schemeClr val="tx1"/>
              </a:solidFill>
            </a:rPr>
            <a:t>3. </a:t>
          </a:r>
          <a:r>
            <a:rPr lang="en-US" sz="1000" kern="1200" dirty="0">
              <a:solidFill>
                <a:schemeClr val="tx1"/>
              </a:solidFill>
            </a:rPr>
            <a:t>Immovable </a:t>
          </a:r>
          <a:endParaRPr lang="en-ZA" sz="1000" kern="1200" dirty="0">
            <a:solidFill>
              <a:schemeClr val="tx1"/>
            </a:solidFill>
          </a:endParaRPr>
        </a:p>
        <a:p>
          <a:pPr marL="0" lvl="0" indent="0" algn="l" defTabSz="444500">
            <a:lnSpc>
              <a:spcPct val="90000"/>
            </a:lnSpc>
            <a:spcBef>
              <a:spcPct val="0"/>
            </a:spcBef>
            <a:spcAft>
              <a:spcPct val="35000"/>
            </a:spcAft>
            <a:buNone/>
          </a:pPr>
          <a:r>
            <a:rPr lang="en-US" sz="1000" kern="1200" dirty="0">
              <a:solidFill>
                <a:schemeClr val="tx1"/>
              </a:solidFill>
            </a:rPr>
            <a:t>Tangible Assets</a:t>
          </a:r>
        </a:p>
        <a:p>
          <a:pPr marL="0" lvl="0" indent="0" algn="l" defTabSz="444500">
            <a:lnSpc>
              <a:spcPct val="90000"/>
            </a:lnSpc>
            <a:spcBef>
              <a:spcPct val="0"/>
            </a:spcBef>
            <a:spcAft>
              <a:spcPct val="35000"/>
            </a:spcAft>
            <a:buNone/>
          </a:pPr>
          <a:r>
            <a:rPr lang="en-ZA" sz="1000" kern="1200" dirty="0">
              <a:solidFill>
                <a:schemeClr val="tx1"/>
              </a:solidFill>
            </a:rPr>
            <a:t>4. </a:t>
          </a:r>
          <a:r>
            <a:rPr lang="en-US" sz="1000" kern="1200" dirty="0">
              <a:solidFill>
                <a:schemeClr val="tx1"/>
              </a:solidFill>
            </a:rPr>
            <a:t>Operating </a:t>
          </a:r>
          <a:endParaRPr lang="en-ZA" sz="1000" kern="1200" dirty="0">
            <a:solidFill>
              <a:schemeClr val="tx1"/>
            </a:solidFill>
          </a:endParaRPr>
        </a:p>
        <a:p>
          <a:pPr marL="0" lvl="0" indent="0" algn="l" defTabSz="444500">
            <a:lnSpc>
              <a:spcPct val="90000"/>
            </a:lnSpc>
            <a:spcBef>
              <a:spcPct val="0"/>
            </a:spcBef>
            <a:spcAft>
              <a:spcPct val="35000"/>
            </a:spcAft>
            <a:buNone/>
          </a:pPr>
          <a:r>
            <a:rPr lang="en-US" sz="1000" kern="1200" dirty="0">
              <a:solidFill>
                <a:schemeClr val="tx1"/>
              </a:solidFill>
            </a:rPr>
            <a:t>Leases</a:t>
          </a:r>
        </a:p>
        <a:p>
          <a:pPr marL="0" lvl="0" indent="0" algn="l" defTabSz="444500">
            <a:lnSpc>
              <a:spcPct val="90000"/>
            </a:lnSpc>
            <a:spcBef>
              <a:spcPct val="0"/>
            </a:spcBef>
            <a:spcAft>
              <a:spcPct val="35000"/>
            </a:spcAft>
            <a:buNone/>
          </a:pPr>
          <a:r>
            <a:rPr lang="en-ZA" sz="1000" kern="1200" dirty="0">
              <a:solidFill>
                <a:schemeClr val="tx1"/>
              </a:solidFill>
            </a:rPr>
            <a:t>5. </a:t>
          </a:r>
          <a:r>
            <a:rPr lang="en-US" sz="1000" kern="1200" dirty="0">
              <a:solidFill>
                <a:schemeClr val="tx1"/>
              </a:solidFill>
            </a:rPr>
            <a:t>Lease</a:t>
          </a:r>
          <a:endParaRPr lang="en-ZA" sz="1000" kern="1200" dirty="0">
            <a:solidFill>
              <a:schemeClr val="tx1"/>
            </a:solidFill>
          </a:endParaRPr>
        </a:p>
        <a:p>
          <a:pPr marL="0" lvl="0" indent="0" algn="l" defTabSz="444500">
            <a:lnSpc>
              <a:spcPct val="90000"/>
            </a:lnSpc>
            <a:spcBef>
              <a:spcPct val="0"/>
            </a:spcBef>
            <a:spcAft>
              <a:spcPct val="35000"/>
            </a:spcAft>
            <a:buNone/>
          </a:pPr>
          <a:r>
            <a:rPr lang="en-US" sz="1000" kern="1200" dirty="0">
              <a:solidFill>
                <a:schemeClr val="tx1"/>
              </a:solidFill>
            </a:rPr>
            <a:t>Commitments (Operating)</a:t>
          </a:r>
        </a:p>
        <a:p>
          <a:pPr marL="0" lvl="0" indent="0" algn="l" defTabSz="444500">
            <a:lnSpc>
              <a:spcPct val="90000"/>
            </a:lnSpc>
            <a:spcBef>
              <a:spcPct val="0"/>
            </a:spcBef>
            <a:spcAft>
              <a:spcPct val="35000"/>
            </a:spcAft>
            <a:buNone/>
          </a:pPr>
          <a:r>
            <a:rPr lang="en-ZA" sz="1000" kern="1200" dirty="0">
              <a:solidFill>
                <a:schemeClr val="tx1"/>
              </a:solidFill>
            </a:rPr>
            <a:t>6. </a:t>
          </a:r>
          <a:r>
            <a:rPr lang="en-US" sz="1000" kern="1200" dirty="0">
              <a:solidFill>
                <a:schemeClr val="tx1"/>
              </a:solidFill>
            </a:rPr>
            <a:t>Commitments</a:t>
          </a:r>
          <a:endParaRPr lang="en-ZA" sz="1000" kern="1200" dirty="0">
            <a:solidFill>
              <a:schemeClr val="tx1"/>
            </a:solidFill>
          </a:endParaRPr>
        </a:p>
        <a:p>
          <a:pPr marL="0" lvl="0" indent="0" algn="l" defTabSz="444500">
            <a:lnSpc>
              <a:spcPct val="90000"/>
            </a:lnSpc>
            <a:spcBef>
              <a:spcPct val="0"/>
            </a:spcBef>
            <a:spcAft>
              <a:spcPct val="35000"/>
            </a:spcAft>
            <a:buNone/>
          </a:pPr>
          <a:r>
            <a:rPr lang="en-ZA" sz="1000" kern="1200" dirty="0">
              <a:solidFill>
                <a:schemeClr val="tx1"/>
              </a:solidFill>
            </a:rPr>
            <a:t>7. </a:t>
          </a:r>
          <a:r>
            <a:rPr lang="en-US" sz="1000" kern="1200" dirty="0">
              <a:solidFill>
                <a:schemeClr val="tx1"/>
              </a:solidFill>
            </a:rPr>
            <a:t>Related Party</a:t>
          </a:r>
          <a:endParaRPr lang="en-ZA" sz="1000" kern="1200" dirty="0">
            <a:solidFill>
              <a:schemeClr val="tx1"/>
            </a:solidFill>
          </a:endParaRPr>
        </a:p>
        <a:p>
          <a:pPr marL="0" lvl="0" indent="0" algn="l" defTabSz="444500">
            <a:lnSpc>
              <a:spcPct val="90000"/>
            </a:lnSpc>
            <a:spcBef>
              <a:spcPct val="0"/>
            </a:spcBef>
            <a:spcAft>
              <a:spcPct val="35000"/>
            </a:spcAft>
            <a:buNone/>
          </a:pPr>
          <a:r>
            <a:rPr lang="en-US" sz="1000" kern="1200" dirty="0">
              <a:solidFill>
                <a:schemeClr val="tx1"/>
              </a:solidFill>
            </a:rPr>
            <a:t>Transactions</a:t>
          </a:r>
        </a:p>
        <a:p>
          <a:pPr marL="0" lvl="0" indent="0" algn="l" defTabSz="444500">
            <a:lnSpc>
              <a:spcPct val="90000"/>
            </a:lnSpc>
            <a:spcBef>
              <a:spcPct val="0"/>
            </a:spcBef>
            <a:spcAft>
              <a:spcPct val="35000"/>
            </a:spcAft>
            <a:buNone/>
          </a:pPr>
          <a:r>
            <a:rPr lang="en-US" sz="1000" kern="1200" dirty="0">
              <a:solidFill>
                <a:schemeClr val="tx1"/>
              </a:solidFill>
            </a:rPr>
            <a:t>8. Receivable for departmental revenue</a:t>
          </a:r>
        </a:p>
      </dsp:txBody>
      <dsp:txXfrm>
        <a:off x="0" y="1091621"/>
        <a:ext cx="1054527" cy="3088570"/>
      </dsp:txXfrm>
    </dsp:sp>
    <dsp:sp modelId="{32809C20-B2C3-4C11-86C5-10F0AC0C503B}">
      <dsp:nvSpPr>
        <dsp:cNvPr id="0" name=""/>
        <dsp:cNvSpPr/>
      </dsp:nvSpPr>
      <dsp:spPr>
        <a:xfrm>
          <a:off x="4814104" y="3272375"/>
          <a:ext cx="984342" cy="1598400"/>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53340" bIns="17780" numCol="1" spcCol="1270" anchor="ctr" anchorCtr="0">
          <a:noAutofit/>
        </a:bodyPr>
        <a:lstStyle/>
        <a:p>
          <a:pPr marL="0" lvl="0" indent="0" algn="r" defTabSz="622300">
            <a:lnSpc>
              <a:spcPct val="90000"/>
            </a:lnSpc>
            <a:spcBef>
              <a:spcPct val="0"/>
            </a:spcBef>
            <a:spcAft>
              <a:spcPct val="35000"/>
            </a:spcAft>
            <a:buNone/>
          </a:pPr>
          <a:endParaRPr lang="en-ZA" sz="1400" kern="1200" dirty="0">
            <a:solidFill>
              <a:schemeClr val="tx1"/>
            </a:solidFill>
          </a:endParaRPr>
        </a:p>
      </dsp:txBody>
      <dsp:txXfrm rot="16200000">
        <a:off x="4911828" y="3863690"/>
        <a:ext cx="1438560" cy="255929"/>
      </dsp:txXfrm>
    </dsp:sp>
    <dsp:sp modelId="{D22F869D-A6C6-434C-AAF8-181EDD8A2F1D}">
      <dsp:nvSpPr>
        <dsp:cNvPr id="0" name=""/>
        <dsp:cNvSpPr/>
      </dsp:nvSpPr>
      <dsp:spPr>
        <a:xfrm>
          <a:off x="1133600" y="1885546"/>
          <a:ext cx="1071835" cy="21430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ZA" sz="1000" b="1" u="sng" kern="1200" dirty="0">
              <a:solidFill>
                <a:schemeClr val="tx1"/>
              </a:solidFill>
            </a:rPr>
            <a:t>Qualification  matters:</a:t>
          </a:r>
        </a:p>
        <a:p>
          <a:pPr marL="0" lvl="0" indent="0" algn="l" defTabSz="444500">
            <a:lnSpc>
              <a:spcPct val="90000"/>
            </a:lnSpc>
            <a:spcBef>
              <a:spcPct val="0"/>
            </a:spcBef>
            <a:spcAft>
              <a:spcPct val="35000"/>
            </a:spcAft>
            <a:buNone/>
          </a:pPr>
          <a:r>
            <a:rPr lang="en-ZA" sz="1000" kern="1200" dirty="0">
              <a:solidFill>
                <a:schemeClr val="tx1"/>
              </a:solidFill>
            </a:rPr>
            <a:t>1. Irregular Expenditure</a:t>
          </a:r>
          <a:endParaRPr lang="en-ZA" sz="1000" kern="1200" dirty="0">
            <a:solidFill>
              <a:schemeClr val="bg1"/>
            </a:solidFill>
          </a:endParaRPr>
        </a:p>
        <a:p>
          <a:pPr marL="0" lvl="0" indent="0" algn="l" defTabSz="444500">
            <a:lnSpc>
              <a:spcPct val="90000"/>
            </a:lnSpc>
            <a:spcBef>
              <a:spcPct val="0"/>
            </a:spcBef>
            <a:spcAft>
              <a:spcPct val="35000"/>
            </a:spcAft>
            <a:buNone/>
          </a:pPr>
          <a:r>
            <a:rPr lang="en-ZA" sz="1000" kern="1200" dirty="0">
              <a:solidFill>
                <a:schemeClr val="tx1"/>
              </a:solidFill>
            </a:rPr>
            <a:t>2. </a:t>
          </a:r>
          <a:r>
            <a:rPr lang="en-US" sz="1000" kern="1200" dirty="0">
              <a:solidFill>
                <a:schemeClr val="tx1"/>
              </a:solidFill>
            </a:rPr>
            <a:t>Immovable Tangible Assets</a:t>
          </a:r>
          <a:endParaRPr lang="en-ZA" sz="1000" kern="1200" dirty="0">
            <a:solidFill>
              <a:schemeClr val="tx1"/>
            </a:solidFill>
          </a:endParaRPr>
        </a:p>
        <a:p>
          <a:pPr marL="0" lvl="0" indent="0" algn="l" defTabSz="444500">
            <a:lnSpc>
              <a:spcPct val="90000"/>
            </a:lnSpc>
            <a:spcBef>
              <a:spcPct val="0"/>
            </a:spcBef>
            <a:spcAft>
              <a:spcPct val="35000"/>
            </a:spcAft>
            <a:buNone/>
          </a:pPr>
          <a:r>
            <a:rPr lang="en-ZA" sz="1000" kern="1200" dirty="0">
              <a:solidFill>
                <a:schemeClr val="tx1"/>
              </a:solidFill>
            </a:rPr>
            <a:t>3. Commitments</a:t>
          </a:r>
        </a:p>
      </dsp:txBody>
      <dsp:txXfrm>
        <a:off x="1133600" y="1885546"/>
        <a:ext cx="1071835" cy="2143046"/>
      </dsp:txXfrm>
    </dsp:sp>
    <dsp:sp modelId="{A22289FB-6837-4657-A417-C5E6300A3D46}">
      <dsp:nvSpPr>
        <dsp:cNvPr id="0" name=""/>
        <dsp:cNvSpPr/>
      </dsp:nvSpPr>
      <dsp:spPr>
        <a:xfrm>
          <a:off x="5799095" y="3349672"/>
          <a:ext cx="926532" cy="1538288"/>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53340" bIns="17780" numCol="1" spcCol="1270" anchor="ctr" anchorCtr="0">
          <a:noAutofit/>
        </a:bodyPr>
        <a:lstStyle/>
        <a:p>
          <a:pPr marL="0" lvl="0" indent="0" algn="r" defTabSz="622300">
            <a:lnSpc>
              <a:spcPct val="90000"/>
            </a:lnSpc>
            <a:spcBef>
              <a:spcPct val="0"/>
            </a:spcBef>
            <a:spcAft>
              <a:spcPct val="35000"/>
            </a:spcAft>
            <a:buNone/>
          </a:pPr>
          <a:endParaRPr lang="en-ZA" sz="1400" kern="1200" dirty="0">
            <a:solidFill>
              <a:schemeClr val="tx1"/>
            </a:solidFill>
          </a:endParaRPr>
        </a:p>
      </dsp:txBody>
      <dsp:txXfrm rot="16200000">
        <a:off x="5875888" y="3921453"/>
        <a:ext cx="1384459" cy="240898"/>
      </dsp:txXfrm>
    </dsp:sp>
    <dsp:sp modelId="{4FE797B4-4234-4738-AF76-EE669E312A67}">
      <dsp:nvSpPr>
        <dsp:cNvPr id="0" name=""/>
        <dsp:cNvSpPr/>
      </dsp:nvSpPr>
      <dsp:spPr>
        <a:xfrm>
          <a:off x="2140710" y="2483737"/>
          <a:ext cx="826475" cy="24390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ZA" sz="1000" b="1" kern="1200" dirty="0">
              <a:solidFill>
                <a:schemeClr val="tx1"/>
              </a:solidFill>
            </a:rPr>
            <a:t>Emphasis matters:</a:t>
          </a:r>
          <a:endParaRPr lang="en-ZA" sz="1000" b="1" u="sng" kern="1200" dirty="0">
            <a:solidFill>
              <a:schemeClr val="tx1"/>
            </a:solidFill>
          </a:endParaRPr>
        </a:p>
        <a:p>
          <a:pPr marL="0" lvl="0" indent="0" algn="l" defTabSz="444500">
            <a:lnSpc>
              <a:spcPct val="90000"/>
            </a:lnSpc>
            <a:spcBef>
              <a:spcPct val="0"/>
            </a:spcBef>
            <a:spcAft>
              <a:spcPct val="35000"/>
            </a:spcAft>
            <a:buNone/>
          </a:pPr>
          <a:r>
            <a:rPr lang="en-ZA" sz="1000" kern="1200" dirty="0">
              <a:solidFill>
                <a:schemeClr val="tx1"/>
              </a:solidFill>
            </a:rPr>
            <a:t>1. Immovable Tangible Assets</a:t>
          </a:r>
        </a:p>
        <a:p>
          <a:pPr marL="0" lvl="0" indent="0" algn="l" defTabSz="444500">
            <a:lnSpc>
              <a:spcPct val="90000"/>
            </a:lnSpc>
            <a:spcBef>
              <a:spcPct val="0"/>
            </a:spcBef>
            <a:spcAft>
              <a:spcPct val="35000"/>
            </a:spcAft>
            <a:buNone/>
          </a:pPr>
          <a:r>
            <a:rPr lang="en-ZA" sz="1000" kern="1200" dirty="0">
              <a:solidFill>
                <a:schemeClr val="tx1"/>
              </a:solidFill>
            </a:rPr>
            <a:t>2. Restatement of corresponding figures</a:t>
          </a:r>
        </a:p>
        <a:p>
          <a:pPr marL="0" lvl="0" indent="0" algn="l" defTabSz="444500">
            <a:lnSpc>
              <a:spcPct val="90000"/>
            </a:lnSpc>
            <a:spcBef>
              <a:spcPct val="0"/>
            </a:spcBef>
            <a:spcAft>
              <a:spcPct val="35000"/>
            </a:spcAft>
            <a:buNone/>
          </a:pPr>
          <a:r>
            <a:rPr lang="en-ZA" sz="1000" kern="1200">
              <a:solidFill>
                <a:schemeClr val="tx1"/>
              </a:solidFill>
            </a:rPr>
            <a:t>3. Material Impairment</a:t>
          </a:r>
          <a:endParaRPr lang="en-ZA" sz="1000" kern="1200" dirty="0">
            <a:solidFill>
              <a:schemeClr val="tx1"/>
            </a:solidFill>
          </a:endParaRPr>
        </a:p>
        <a:p>
          <a:pPr marL="0" lvl="0" indent="0" algn="l" defTabSz="444500">
            <a:lnSpc>
              <a:spcPct val="90000"/>
            </a:lnSpc>
            <a:spcBef>
              <a:spcPct val="0"/>
            </a:spcBef>
            <a:spcAft>
              <a:spcPct val="35000"/>
            </a:spcAft>
            <a:buNone/>
          </a:pPr>
          <a:r>
            <a:rPr lang="en-ZA" sz="1000" kern="1200" dirty="0">
              <a:solidFill>
                <a:schemeClr val="tx1"/>
              </a:solidFill>
            </a:rPr>
            <a:t>4. Material under spending</a:t>
          </a:r>
        </a:p>
      </dsp:txBody>
      <dsp:txXfrm>
        <a:off x="2140710" y="2483737"/>
        <a:ext cx="826475" cy="2439054"/>
      </dsp:txXfrm>
    </dsp:sp>
    <dsp:sp modelId="{D9BFBCB4-27A8-44B6-B9ED-B963C75E82DD}">
      <dsp:nvSpPr>
        <dsp:cNvPr id="0" name=""/>
        <dsp:cNvSpPr/>
      </dsp:nvSpPr>
      <dsp:spPr>
        <a:xfrm>
          <a:off x="2957283" y="3309031"/>
          <a:ext cx="884231" cy="16709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ZA" sz="1000" b="1" kern="1200" dirty="0">
              <a:solidFill>
                <a:schemeClr val="tx1"/>
              </a:solidFill>
            </a:rPr>
            <a:t>Emphasis matters:</a:t>
          </a:r>
          <a:endParaRPr lang="en-ZA" sz="1000" b="1" u="sng" kern="1200" dirty="0">
            <a:solidFill>
              <a:schemeClr val="tx1"/>
            </a:solidFill>
          </a:endParaRPr>
        </a:p>
        <a:p>
          <a:pPr marL="0" lvl="0" indent="0" algn="l" defTabSz="444500">
            <a:lnSpc>
              <a:spcPct val="90000"/>
            </a:lnSpc>
            <a:spcBef>
              <a:spcPct val="0"/>
            </a:spcBef>
            <a:spcAft>
              <a:spcPct val="35000"/>
            </a:spcAft>
            <a:buNone/>
          </a:pPr>
          <a:r>
            <a:rPr lang="en-ZA" sz="1000" kern="1200" dirty="0">
              <a:solidFill>
                <a:schemeClr val="tx1"/>
              </a:solidFill>
            </a:rPr>
            <a:t>1. Restatement of corresponding figures</a:t>
          </a:r>
        </a:p>
        <a:p>
          <a:pPr marL="0" lvl="0" indent="0" algn="l" defTabSz="444500">
            <a:lnSpc>
              <a:spcPct val="90000"/>
            </a:lnSpc>
            <a:spcBef>
              <a:spcPct val="0"/>
            </a:spcBef>
            <a:spcAft>
              <a:spcPct val="35000"/>
            </a:spcAft>
            <a:buNone/>
          </a:pPr>
          <a:r>
            <a:rPr lang="en-ZA" sz="1000" kern="1200" dirty="0">
              <a:solidFill>
                <a:schemeClr val="tx1"/>
              </a:solidFill>
            </a:rPr>
            <a:t>2. Material Impairment</a:t>
          </a:r>
        </a:p>
        <a:p>
          <a:pPr marL="0" lvl="0" indent="0" algn="l" defTabSz="444500">
            <a:lnSpc>
              <a:spcPct val="90000"/>
            </a:lnSpc>
            <a:spcBef>
              <a:spcPct val="0"/>
            </a:spcBef>
            <a:spcAft>
              <a:spcPct val="35000"/>
            </a:spcAft>
            <a:buNone/>
          </a:pPr>
          <a:r>
            <a:rPr lang="en-ZA" sz="1000" kern="1200" dirty="0">
              <a:solidFill>
                <a:schemeClr val="tx1"/>
              </a:solidFill>
            </a:rPr>
            <a:t>3. Material under spending</a:t>
          </a:r>
        </a:p>
      </dsp:txBody>
      <dsp:txXfrm>
        <a:off x="2957283" y="3309031"/>
        <a:ext cx="884231" cy="1670910"/>
      </dsp:txXfrm>
    </dsp:sp>
    <dsp:sp modelId="{00FF0C74-70D0-4919-8B76-23056D70D463}">
      <dsp:nvSpPr>
        <dsp:cNvPr id="0" name=""/>
        <dsp:cNvSpPr/>
      </dsp:nvSpPr>
      <dsp:spPr>
        <a:xfrm>
          <a:off x="3935473" y="3353204"/>
          <a:ext cx="878043" cy="15692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ZA" sz="1000" b="1" kern="1200" dirty="0">
              <a:solidFill>
                <a:schemeClr val="tx1"/>
              </a:solidFill>
            </a:rPr>
            <a:t>Emphasis matters:</a:t>
          </a:r>
          <a:endParaRPr lang="en-ZA" sz="1000" b="1" u="sng" kern="1200" dirty="0">
            <a:solidFill>
              <a:schemeClr val="tx1"/>
            </a:solidFill>
          </a:endParaRPr>
        </a:p>
        <a:p>
          <a:pPr marL="0" lvl="0" indent="0" algn="l" defTabSz="444500">
            <a:lnSpc>
              <a:spcPct val="90000"/>
            </a:lnSpc>
            <a:spcBef>
              <a:spcPct val="0"/>
            </a:spcBef>
            <a:spcAft>
              <a:spcPct val="35000"/>
            </a:spcAft>
            <a:buNone/>
          </a:pPr>
          <a:r>
            <a:rPr lang="en-ZA" sz="1000" kern="1200" dirty="0">
              <a:solidFill>
                <a:schemeClr val="tx1"/>
              </a:solidFill>
            </a:rPr>
            <a:t>1. Restatement of corresponding figures</a:t>
          </a:r>
        </a:p>
        <a:p>
          <a:pPr marL="0" lvl="0" indent="0" algn="l" defTabSz="444500">
            <a:lnSpc>
              <a:spcPct val="90000"/>
            </a:lnSpc>
            <a:spcBef>
              <a:spcPct val="0"/>
            </a:spcBef>
            <a:spcAft>
              <a:spcPct val="35000"/>
            </a:spcAft>
            <a:buNone/>
          </a:pPr>
          <a:r>
            <a:rPr lang="en-ZA" sz="1000" kern="1200" dirty="0">
              <a:solidFill>
                <a:schemeClr val="tx1"/>
              </a:solidFill>
            </a:rPr>
            <a:t>2. Reliability of the performance information</a:t>
          </a:r>
        </a:p>
      </dsp:txBody>
      <dsp:txXfrm>
        <a:off x="3935473" y="3353204"/>
        <a:ext cx="878043" cy="1569243"/>
      </dsp:txXfrm>
    </dsp:sp>
    <dsp:sp modelId="{C0234E08-10E6-4034-BB01-4EAEF6469166}">
      <dsp:nvSpPr>
        <dsp:cNvPr id="0" name=""/>
        <dsp:cNvSpPr/>
      </dsp:nvSpPr>
      <dsp:spPr>
        <a:xfrm>
          <a:off x="4799779" y="3509324"/>
          <a:ext cx="1001071" cy="120079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u="sng" kern="1200" dirty="0">
              <a:solidFill>
                <a:schemeClr val="tx1"/>
              </a:solidFill>
            </a:rPr>
            <a:t>Emphasis matters</a:t>
          </a:r>
        </a:p>
        <a:p>
          <a:pPr marL="0" lvl="0" indent="0" algn="l" defTabSz="444500">
            <a:lnSpc>
              <a:spcPct val="90000"/>
            </a:lnSpc>
            <a:spcBef>
              <a:spcPct val="0"/>
            </a:spcBef>
            <a:spcAft>
              <a:spcPct val="35000"/>
            </a:spcAft>
            <a:buNone/>
          </a:pPr>
          <a:r>
            <a:rPr lang="en-ZA" sz="1000" b="0" i="0" u="none" strike="noStrike" kern="1200" dirty="0">
              <a:solidFill>
                <a:srgbClr val="000000"/>
              </a:solidFill>
              <a:effectLst/>
              <a:latin typeface="Calibri" panose="020F0502020204030204" pitchFamily="34" charset="0"/>
            </a:rPr>
            <a:t>Restatement of corresponding figures</a:t>
          </a:r>
          <a:endParaRPr lang="en-ZA" sz="1000" b="1" u="sng" kern="1200" dirty="0">
            <a:solidFill>
              <a:schemeClr val="bg1"/>
            </a:solidFill>
          </a:endParaRPr>
        </a:p>
      </dsp:txBody>
      <dsp:txXfrm>
        <a:off x="4799779" y="3509324"/>
        <a:ext cx="1001071" cy="1200793"/>
      </dsp:txXfrm>
    </dsp:sp>
    <dsp:sp modelId="{56FE832A-210E-4B68-8B4B-B88BA879D676}">
      <dsp:nvSpPr>
        <dsp:cNvPr id="0" name=""/>
        <dsp:cNvSpPr/>
      </dsp:nvSpPr>
      <dsp:spPr>
        <a:xfrm>
          <a:off x="5830193" y="3483937"/>
          <a:ext cx="887545" cy="10980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u="sng" kern="1200" dirty="0">
              <a:solidFill>
                <a:schemeClr val="tx1"/>
              </a:solidFill>
            </a:rPr>
            <a:t>Emphasis matters</a:t>
          </a:r>
          <a:endParaRPr lang="en-ZA" sz="1000" b="1" u="sng" kern="1200" dirty="0">
            <a:solidFill>
              <a:schemeClr val="tx1"/>
            </a:solidFill>
          </a:endParaRPr>
        </a:p>
        <a:p>
          <a:pPr marL="0" lvl="0" indent="0" algn="l" defTabSz="444500">
            <a:lnSpc>
              <a:spcPct val="90000"/>
            </a:lnSpc>
            <a:spcBef>
              <a:spcPct val="0"/>
            </a:spcBef>
            <a:spcAft>
              <a:spcPct val="35000"/>
            </a:spcAft>
            <a:buNone/>
          </a:pPr>
          <a:r>
            <a:rPr lang="en-ZA" sz="1000" b="0" i="0" u="none" strike="noStrike" kern="1200" dirty="0">
              <a:solidFill>
                <a:srgbClr val="000000"/>
              </a:solidFill>
              <a:effectLst/>
              <a:latin typeface="Calibri" panose="020F0502020204030204" pitchFamily="34" charset="0"/>
            </a:rPr>
            <a:t>Reliability of performance information</a:t>
          </a:r>
          <a:endParaRPr lang="en-ZA" sz="1000" kern="1200" dirty="0">
            <a:solidFill>
              <a:schemeClr val="tx1"/>
            </a:solidFill>
          </a:endParaRPr>
        </a:p>
        <a:p>
          <a:pPr marL="0" lvl="0" indent="0" algn="l" defTabSz="444500">
            <a:lnSpc>
              <a:spcPct val="90000"/>
            </a:lnSpc>
            <a:spcBef>
              <a:spcPct val="0"/>
            </a:spcBef>
            <a:spcAft>
              <a:spcPct val="35000"/>
            </a:spcAft>
            <a:buNone/>
          </a:pPr>
          <a:endParaRPr lang="en-ZA" sz="1000" kern="1200" dirty="0">
            <a:solidFill>
              <a:schemeClr val="tx1"/>
            </a:solidFill>
          </a:endParaRPr>
        </a:p>
      </dsp:txBody>
      <dsp:txXfrm>
        <a:off x="5830193" y="3483937"/>
        <a:ext cx="887545" cy="1098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FD353-0D35-400E-BF95-5826AE69B3C9}">
      <dsp:nvSpPr>
        <dsp:cNvPr id="0" name=""/>
        <dsp:cNvSpPr/>
      </dsp:nvSpPr>
      <dsp:spPr>
        <a:xfrm>
          <a:off x="2008834" y="3228324"/>
          <a:ext cx="897612" cy="1612039"/>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80010" bIns="17780" numCol="1" spcCol="1270" anchor="ctr" anchorCtr="0">
          <a:noAutofit/>
        </a:bodyPr>
        <a:lstStyle/>
        <a:p>
          <a:pPr marL="0" lvl="0" indent="0" algn="r" defTabSz="622300">
            <a:lnSpc>
              <a:spcPct val="90000"/>
            </a:lnSpc>
            <a:spcBef>
              <a:spcPct val="0"/>
            </a:spcBef>
            <a:spcAft>
              <a:spcPct val="35000"/>
            </a:spcAft>
            <a:buNone/>
          </a:pPr>
          <a:endParaRPr lang="en-ZA" sz="1400" kern="1200" dirty="0">
            <a:solidFill>
              <a:schemeClr val="tx1"/>
            </a:solidFill>
          </a:endParaRPr>
        </a:p>
      </dsp:txBody>
      <dsp:txXfrm rot="16200000">
        <a:off x="2028435" y="3837052"/>
        <a:ext cx="1450835" cy="233379"/>
      </dsp:txXfrm>
    </dsp:sp>
    <dsp:sp modelId="{A8EFF4E8-49A7-4A3E-A175-C00F706D1AAC}">
      <dsp:nvSpPr>
        <dsp:cNvPr id="0" name=""/>
        <dsp:cNvSpPr/>
      </dsp:nvSpPr>
      <dsp:spPr>
        <a:xfrm>
          <a:off x="1035260" y="1441729"/>
          <a:ext cx="1004964" cy="3448395"/>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91440" bIns="20320" numCol="1" spcCol="1270" anchor="ctr" anchorCtr="0">
          <a:noAutofit/>
        </a:bodyPr>
        <a:lstStyle/>
        <a:p>
          <a:pPr marL="0" lvl="0" indent="0" algn="r" defTabSz="711200">
            <a:lnSpc>
              <a:spcPct val="90000"/>
            </a:lnSpc>
            <a:spcBef>
              <a:spcPct val="0"/>
            </a:spcBef>
            <a:spcAft>
              <a:spcPct val="35000"/>
            </a:spcAft>
            <a:buNone/>
          </a:pPr>
          <a:endParaRPr lang="en-ZA" sz="1600" kern="1200" dirty="0">
            <a:solidFill>
              <a:schemeClr val="tx1"/>
            </a:solidFill>
          </a:endParaRPr>
        </a:p>
      </dsp:txBody>
      <dsp:txXfrm rot="16200000">
        <a:off x="317365" y="2862861"/>
        <a:ext cx="3103555" cy="261290"/>
      </dsp:txXfrm>
    </dsp:sp>
    <dsp:sp modelId="{9A90B0AB-6D64-4364-8999-7D83E8F8F4D8}">
      <dsp:nvSpPr>
        <dsp:cNvPr id="0" name=""/>
        <dsp:cNvSpPr/>
      </dsp:nvSpPr>
      <dsp:spPr>
        <a:xfrm>
          <a:off x="2899005" y="3306955"/>
          <a:ext cx="873436" cy="1529234"/>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80010" bIns="17780" numCol="1" spcCol="1270" anchor="ctr" anchorCtr="0">
          <a:noAutofit/>
        </a:bodyPr>
        <a:lstStyle/>
        <a:p>
          <a:pPr marL="0" lvl="0" indent="0" algn="r" defTabSz="622300">
            <a:lnSpc>
              <a:spcPct val="90000"/>
            </a:lnSpc>
            <a:spcBef>
              <a:spcPct val="0"/>
            </a:spcBef>
            <a:spcAft>
              <a:spcPct val="35000"/>
            </a:spcAft>
            <a:buNone/>
          </a:pPr>
          <a:endParaRPr lang="en-ZA" sz="1400" kern="1200" dirty="0">
            <a:solidFill>
              <a:schemeClr val="tx1"/>
            </a:solidFill>
          </a:endParaRPr>
        </a:p>
      </dsp:txBody>
      <dsp:txXfrm rot="16200000">
        <a:off x="2935596" y="3881564"/>
        <a:ext cx="1376311" cy="227093"/>
      </dsp:txXfrm>
    </dsp:sp>
    <dsp:sp modelId="{50142CB5-40DE-4369-9033-5559FE344206}">
      <dsp:nvSpPr>
        <dsp:cNvPr id="0" name=""/>
        <dsp:cNvSpPr/>
      </dsp:nvSpPr>
      <dsp:spPr>
        <a:xfrm>
          <a:off x="0" y="292047"/>
          <a:ext cx="1095120" cy="460312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91440" bIns="20320" numCol="1" spcCol="1270" anchor="ctr" anchorCtr="0">
          <a:noAutofit/>
        </a:bodyPr>
        <a:lstStyle/>
        <a:p>
          <a:pPr marL="0" lvl="0" indent="0" algn="r" defTabSz="711200">
            <a:lnSpc>
              <a:spcPct val="90000"/>
            </a:lnSpc>
            <a:spcBef>
              <a:spcPct val="0"/>
            </a:spcBef>
            <a:spcAft>
              <a:spcPct val="35000"/>
            </a:spcAft>
            <a:buNone/>
          </a:pPr>
          <a:endParaRPr lang="en-ZA" sz="1600" kern="1200" dirty="0">
            <a:solidFill>
              <a:schemeClr val="tx1"/>
            </a:solidFill>
          </a:endParaRPr>
        </a:p>
      </dsp:txBody>
      <dsp:txXfrm rot="16200000">
        <a:off x="-1162713" y="2221086"/>
        <a:ext cx="4142808" cy="284731"/>
      </dsp:txXfrm>
    </dsp:sp>
    <dsp:sp modelId="{199B19A5-5F67-4A14-966B-18C56A2845B1}">
      <dsp:nvSpPr>
        <dsp:cNvPr id="0" name=""/>
        <dsp:cNvSpPr/>
      </dsp:nvSpPr>
      <dsp:spPr>
        <a:xfrm>
          <a:off x="3817798" y="3306736"/>
          <a:ext cx="984342" cy="1565681"/>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80010" bIns="17780" numCol="1" spcCol="1270" anchor="ctr" anchorCtr="0">
          <a:noAutofit/>
        </a:bodyPr>
        <a:lstStyle/>
        <a:p>
          <a:pPr marL="0" lvl="0" indent="0" algn="r" defTabSz="622300">
            <a:lnSpc>
              <a:spcPct val="90000"/>
            </a:lnSpc>
            <a:spcBef>
              <a:spcPct val="0"/>
            </a:spcBef>
            <a:spcAft>
              <a:spcPct val="35000"/>
            </a:spcAft>
            <a:buNone/>
          </a:pPr>
          <a:endParaRPr lang="en-ZA" sz="1400" kern="1200" dirty="0">
            <a:solidFill>
              <a:schemeClr val="tx1"/>
            </a:solidFill>
          </a:endParaRPr>
        </a:p>
      </dsp:txBody>
      <dsp:txXfrm rot="16200000">
        <a:off x="3930013" y="3883328"/>
        <a:ext cx="1409113" cy="255929"/>
      </dsp:txXfrm>
    </dsp:sp>
    <dsp:sp modelId="{BD863CAC-C421-4B61-AFB5-49442BDE4758}">
      <dsp:nvSpPr>
        <dsp:cNvPr id="0" name=""/>
        <dsp:cNvSpPr/>
      </dsp:nvSpPr>
      <dsp:spPr>
        <a:xfrm>
          <a:off x="34132" y="1379574"/>
          <a:ext cx="791823" cy="25126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ZA" sz="1000" b="1" u="sng" kern="1200" dirty="0">
              <a:solidFill>
                <a:schemeClr val="tx1"/>
              </a:solidFill>
            </a:rPr>
            <a:t>Disclaimer matters:</a:t>
          </a:r>
        </a:p>
        <a:p>
          <a:pPr marL="0" lvl="0" indent="0" algn="l" defTabSz="444500">
            <a:lnSpc>
              <a:spcPct val="90000"/>
            </a:lnSpc>
            <a:spcBef>
              <a:spcPct val="0"/>
            </a:spcBef>
            <a:spcAft>
              <a:spcPct val="35000"/>
            </a:spcAft>
            <a:buNone/>
          </a:pPr>
          <a:r>
            <a:rPr lang="en-ZA" sz="1000" kern="1200" dirty="0">
              <a:solidFill>
                <a:schemeClr val="bg1"/>
              </a:solidFill>
            </a:rPr>
            <a:t>1. </a:t>
          </a:r>
          <a:r>
            <a:rPr lang="en-ZA" sz="800" kern="1200" dirty="0">
              <a:solidFill>
                <a:schemeClr val="bg1"/>
              </a:solidFill>
            </a:rPr>
            <a:t>Irregular Expenditure</a:t>
          </a:r>
        </a:p>
        <a:p>
          <a:pPr marL="0" lvl="0" indent="0" algn="l" defTabSz="355600">
            <a:lnSpc>
              <a:spcPct val="90000"/>
            </a:lnSpc>
            <a:spcBef>
              <a:spcPct val="0"/>
            </a:spcBef>
            <a:spcAft>
              <a:spcPct val="35000"/>
            </a:spcAft>
            <a:buNone/>
          </a:pPr>
          <a:r>
            <a:rPr lang="en-ZA" sz="800" kern="1200" dirty="0">
              <a:solidFill>
                <a:schemeClr val="bg1"/>
              </a:solidFill>
            </a:rPr>
            <a:t>2</a:t>
          </a:r>
          <a:r>
            <a:rPr lang="en-US" sz="800" kern="1200" dirty="0">
              <a:solidFill>
                <a:schemeClr val="bg1"/>
              </a:solidFill>
            </a:rPr>
            <a:t>Fruitless &amp; </a:t>
          </a:r>
          <a:endParaRPr lang="en-ZA" sz="800" kern="1200" dirty="0">
            <a:solidFill>
              <a:schemeClr val="bg1"/>
            </a:solidFill>
          </a:endParaRPr>
        </a:p>
        <a:p>
          <a:pPr marL="0" lvl="0" indent="0" algn="l" defTabSz="355600">
            <a:lnSpc>
              <a:spcPct val="90000"/>
            </a:lnSpc>
            <a:spcBef>
              <a:spcPct val="0"/>
            </a:spcBef>
            <a:spcAft>
              <a:spcPct val="35000"/>
            </a:spcAft>
            <a:buNone/>
          </a:pPr>
          <a:r>
            <a:rPr lang="en-US" sz="800" kern="1200" dirty="0">
              <a:solidFill>
                <a:schemeClr val="bg1"/>
              </a:solidFill>
            </a:rPr>
            <a:t>Wasteful</a:t>
          </a:r>
        </a:p>
        <a:p>
          <a:pPr marL="0" lvl="0" indent="0" algn="l" defTabSz="355600">
            <a:lnSpc>
              <a:spcPct val="90000"/>
            </a:lnSpc>
            <a:spcBef>
              <a:spcPct val="0"/>
            </a:spcBef>
            <a:spcAft>
              <a:spcPct val="35000"/>
            </a:spcAft>
            <a:buNone/>
          </a:pPr>
          <a:r>
            <a:rPr lang="en-US" sz="800" kern="1200" dirty="0">
              <a:solidFill>
                <a:schemeClr val="bg1"/>
              </a:solidFill>
            </a:rPr>
            <a:t>Expenditure</a:t>
          </a:r>
        </a:p>
        <a:p>
          <a:pPr marL="0" lvl="0" indent="0" algn="l" defTabSz="355600">
            <a:lnSpc>
              <a:spcPct val="90000"/>
            </a:lnSpc>
            <a:spcBef>
              <a:spcPct val="0"/>
            </a:spcBef>
            <a:spcAft>
              <a:spcPct val="35000"/>
            </a:spcAft>
            <a:buNone/>
          </a:pPr>
          <a:r>
            <a:rPr lang="en-ZA" sz="800" kern="1200" dirty="0">
              <a:solidFill>
                <a:schemeClr val="bg1"/>
              </a:solidFill>
            </a:rPr>
            <a:t>3. </a:t>
          </a:r>
          <a:r>
            <a:rPr lang="en-US" sz="800" kern="1200" dirty="0">
              <a:solidFill>
                <a:schemeClr val="bg1"/>
              </a:solidFill>
            </a:rPr>
            <a:t>Trade &amp; other receivables</a:t>
          </a:r>
          <a:endParaRPr lang="en-ZA" sz="800" kern="1200" dirty="0">
            <a:solidFill>
              <a:schemeClr val="bg1"/>
            </a:solidFill>
          </a:endParaRPr>
        </a:p>
        <a:p>
          <a:pPr marL="0" lvl="0" indent="0" algn="l" defTabSz="355600">
            <a:lnSpc>
              <a:spcPct val="90000"/>
            </a:lnSpc>
            <a:spcBef>
              <a:spcPct val="0"/>
            </a:spcBef>
            <a:spcAft>
              <a:spcPct val="35000"/>
            </a:spcAft>
            <a:buNone/>
          </a:pPr>
          <a:r>
            <a:rPr lang="en-ZA" sz="800" kern="1200" dirty="0">
              <a:solidFill>
                <a:schemeClr val="bg1"/>
              </a:solidFill>
            </a:rPr>
            <a:t>4. </a:t>
          </a:r>
          <a:r>
            <a:rPr lang="en-US" sz="800" kern="1200" dirty="0">
              <a:solidFill>
                <a:schemeClr val="bg1"/>
              </a:solidFill>
            </a:rPr>
            <a:t>Prepayments </a:t>
          </a:r>
          <a:endParaRPr lang="en-ZA" sz="800" kern="1200" dirty="0">
            <a:solidFill>
              <a:schemeClr val="bg1"/>
            </a:solidFill>
          </a:endParaRPr>
        </a:p>
        <a:p>
          <a:pPr marL="0" lvl="0" indent="0" algn="l" defTabSz="355600">
            <a:lnSpc>
              <a:spcPct val="90000"/>
            </a:lnSpc>
            <a:spcBef>
              <a:spcPct val="0"/>
            </a:spcBef>
            <a:spcAft>
              <a:spcPct val="35000"/>
            </a:spcAft>
            <a:buNone/>
          </a:pPr>
          <a:r>
            <a:rPr lang="en-ZA" sz="800" kern="1200" dirty="0">
              <a:solidFill>
                <a:schemeClr val="bg1"/>
              </a:solidFill>
            </a:rPr>
            <a:t>5. </a:t>
          </a:r>
          <a:r>
            <a:rPr lang="en-US" sz="800" kern="1200" dirty="0">
              <a:solidFill>
                <a:schemeClr val="bg1"/>
              </a:solidFill>
            </a:rPr>
            <a:t>Revenue </a:t>
          </a:r>
          <a:endParaRPr lang="en-ZA" sz="800" kern="1200" dirty="0">
            <a:solidFill>
              <a:schemeClr val="bg1"/>
            </a:solidFill>
          </a:endParaRPr>
        </a:p>
        <a:p>
          <a:pPr marL="0" lvl="0" indent="0" algn="l" defTabSz="355600">
            <a:lnSpc>
              <a:spcPct val="90000"/>
            </a:lnSpc>
            <a:spcBef>
              <a:spcPct val="0"/>
            </a:spcBef>
            <a:spcAft>
              <a:spcPct val="35000"/>
            </a:spcAft>
            <a:buNone/>
          </a:pPr>
          <a:r>
            <a:rPr lang="en-ZA" sz="800" kern="1200" dirty="0">
              <a:solidFill>
                <a:schemeClr val="bg1"/>
              </a:solidFill>
            </a:rPr>
            <a:t>6. </a:t>
          </a:r>
          <a:r>
            <a:rPr lang="en-US" sz="800" kern="1200" dirty="0">
              <a:solidFill>
                <a:schemeClr val="bg1"/>
              </a:solidFill>
            </a:rPr>
            <a:t>Trade &amp; other payables</a:t>
          </a:r>
          <a:endParaRPr lang="en-ZA" sz="800" kern="1200" dirty="0">
            <a:solidFill>
              <a:schemeClr val="bg1"/>
            </a:solidFill>
          </a:endParaRPr>
        </a:p>
        <a:p>
          <a:pPr marL="0" lvl="0" indent="0" algn="l" defTabSz="355600">
            <a:lnSpc>
              <a:spcPct val="90000"/>
            </a:lnSpc>
            <a:spcBef>
              <a:spcPct val="0"/>
            </a:spcBef>
            <a:spcAft>
              <a:spcPct val="35000"/>
            </a:spcAft>
            <a:buNone/>
          </a:pPr>
          <a:r>
            <a:rPr lang="en-ZA" sz="800" kern="1200" dirty="0">
              <a:solidFill>
                <a:schemeClr val="bg1"/>
              </a:solidFill>
            </a:rPr>
            <a:t>7. </a:t>
          </a:r>
          <a:r>
            <a:rPr lang="en-US" sz="800" kern="1200" dirty="0">
              <a:solidFill>
                <a:schemeClr val="bg1"/>
              </a:solidFill>
            </a:rPr>
            <a:t>Lease rentals</a:t>
          </a:r>
        </a:p>
        <a:p>
          <a:pPr marL="0" lvl="0" indent="0" algn="l" defTabSz="355600">
            <a:lnSpc>
              <a:spcPct val="90000"/>
            </a:lnSpc>
            <a:spcBef>
              <a:spcPct val="0"/>
            </a:spcBef>
            <a:spcAft>
              <a:spcPct val="35000"/>
            </a:spcAft>
            <a:buNone/>
          </a:pPr>
          <a:r>
            <a:rPr lang="en-US" sz="800" kern="1200" dirty="0">
              <a:solidFill>
                <a:schemeClr val="bg1"/>
              </a:solidFill>
            </a:rPr>
            <a:t>8. Municipal rates &amp; taxes</a:t>
          </a:r>
        </a:p>
        <a:p>
          <a:pPr marL="0" lvl="0" indent="0" algn="l" defTabSz="355600">
            <a:lnSpc>
              <a:spcPct val="90000"/>
            </a:lnSpc>
            <a:spcBef>
              <a:spcPct val="0"/>
            </a:spcBef>
            <a:spcAft>
              <a:spcPct val="35000"/>
            </a:spcAft>
            <a:buNone/>
          </a:pPr>
          <a:r>
            <a:rPr lang="en-US" sz="800" kern="1200" dirty="0">
              <a:solidFill>
                <a:schemeClr val="bg1"/>
              </a:solidFill>
            </a:rPr>
            <a:t>9. Other commitment</a:t>
          </a:r>
        </a:p>
        <a:p>
          <a:pPr marL="0" lvl="0" indent="0" algn="l" defTabSz="355600">
            <a:lnSpc>
              <a:spcPct val="90000"/>
            </a:lnSpc>
            <a:spcBef>
              <a:spcPct val="0"/>
            </a:spcBef>
            <a:spcAft>
              <a:spcPct val="35000"/>
            </a:spcAft>
            <a:buNone/>
          </a:pPr>
          <a:r>
            <a:rPr lang="en-US" sz="800" kern="1200" dirty="0">
              <a:solidFill>
                <a:schemeClr val="bg1"/>
              </a:solidFill>
            </a:rPr>
            <a:t>10. Lease commitments</a:t>
          </a:r>
        </a:p>
        <a:p>
          <a:pPr marL="0" lvl="0" indent="0" algn="l" defTabSz="355600">
            <a:lnSpc>
              <a:spcPct val="90000"/>
            </a:lnSpc>
            <a:spcBef>
              <a:spcPct val="0"/>
            </a:spcBef>
            <a:spcAft>
              <a:spcPct val="35000"/>
            </a:spcAft>
            <a:buNone/>
          </a:pPr>
          <a:r>
            <a:rPr lang="en-US" sz="800" kern="1200" dirty="0">
              <a:solidFill>
                <a:schemeClr val="bg1"/>
              </a:solidFill>
            </a:rPr>
            <a:t>11. Contingent assets</a:t>
          </a:r>
        </a:p>
        <a:p>
          <a:pPr marL="0" lvl="0" indent="0" algn="l" defTabSz="355600">
            <a:lnSpc>
              <a:spcPct val="90000"/>
            </a:lnSpc>
            <a:spcBef>
              <a:spcPct val="0"/>
            </a:spcBef>
            <a:spcAft>
              <a:spcPct val="35000"/>
            </a:spcAft>
            <a:buNone/>
          </a:pPr>
          <a:r>
            <a:rPr lang="en-US" sz="800" kern="1200" dirty="0">
              <a:solidFill>
                <a:schemeClr val="bg1"/>
              </a:solidFill>
            </a:rPr>
            <a:t>12. Related parties </a:t>
          </a:r>
        </a:p>
      </dsp:txBody>
      <dsp:txXfrm>
        <a:off x="34132" y="1379574"/>
        <a:ext cx="791823" cy="2512665"/>
      </dsp:txXfrm>
    </dsp:sp>
    <dsp:sp modelId="{32809C20-B2C3-4C11-86C5-10F0AC0C503B}">
      <dsp:nvSpPr>
        <dsp:cNvPr id="0" name=""/>
        <dsp:cNvSpPr/>
      </dsp:nvSpPr>
      <dsp:spPr>
        <a:xfrm>
          <a:off x="4733338" y="3259965"/>
          <a:ext cx="984342" cy="1623219"/>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53340" bIns="17780" numCol="1" spcCol="1270" anchor="ctr" anchorCtr="0">
          <a:noAutofit/>
        </a:bodyPr>
        <a:lstStyle/>
        <a:p>
          <a:pPr marL="0" lvl="0" indent="0" algn="r" defTabSz="622300">
            <a:lnSpc>
              <a:spcPct val="90000"/>
            </a:lnSpc>
            <a:spcBef>
              <a:spcPct val="0"/>
            </a:spcBef>
            <a:spcAft>
              <a:spcPct val="35000"/>
            </a:spcAft>
            <a:buNone/>
          </a:pPr>
          <a:endParaRPr lang="en-ZA" sz="1400" kern="1200" dirty="0">
            <a:solidFill>
              <a:schemeClr val="tx1"/>
            </a:solidFill>
          </a:endParaRPr>
        </a:p>
      </dsp:txBody>
      <dsp:txXfrm rot="16200000">
        <a:off x="4819893" y="3862449"/>
        <a:ext cx="1460897" cy="255929"/>
      </dsp:txXfrm>
    </dsp:sp>
    <dsp:sp modelId="{D22F869D-A6C6-434C-AAF8-181EDD8A2F1D}">
      <dsp:nvSpPr>
        <dsp:cNvPr id="0" name=""/>
        <dsp:cNvSpPr/>
      </dsp:nvSpPr>
      <dsp:spPr>
        <a:xfrm>
          <a:off x="1068617" y="1945355"/>
          <a:ext cx="749771" cy="21430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ZA" sz="1000" b="1" u="sng" kern="1200" dirty="0">
              <a:solidFill>
                <a:schemeClr val="tx1"/>
              </a:solidFill>
            </a:rPr>
            <a:t>Disclaimer matters:</a:t>
          </a:r>
        </a:p>
        <a:p>
          <a:pPr marL="0" lvl="0" indent="0" algn="l" defTabSz="444500">
            <a:lnSpc>
              <a:spcPct val="90000"/>
            </a:lnSpc>
            <a:spcBef>
              <a:spcPct val="0"/>
            </a:spcBef>
            <a:spcAft>
              <a:spcPct val="35000"/>
            </a:spcAft>
            <a:buNone/>
          </a:pPr>
          <a:r>
            <a:rPr lang="en-ZA" sz="1000" kern="1200" dirty="0">
              <a:solidFill>
                <a:schemeClr val="bg1"/>
              </a:solidFill>
            </a:rPr>
            <a:t>1. Irregular Expenditure</a:t>
          </a:r>
        </a:p>
        <a:p>
          <a:pPr marL="0" lvl="0" indent="0" algn="l" defTabSz="444500">
            <a:lnSpc>
              <a:spcPct val="90000"/>
            </a:lnSpc>
            <a:spcBef>
              <a:spcPct val="0"/>
            </a:spcBef>
            <a:spcAft>
              <a:spcPct val="35000"/>
            </a:spcAft>
            <a:buNone/>
          </a:pPr>
          <a:r>
            <a:rPr lang="en-ZA" sz="1000" kern="1200" dirty="0">
              <a:solidFill>
                <a:schemeClr val="bg1"/>
              </a:solidFill>
            </a:rPr>
            <a:t>2. </a:t>
          </a:r>
          <a:r>
            <a:rPr lang="en-US" sz="1000" kern="1200" dirty="0">
              <a:solidFill>
                <a:schemeClr val="bg1"/>
              </a:solidFill>
            </a:rPr>
            <a:t>Fruitless expenditure</a:t>
          </a:r>
          <a:endParaRPr lang="en-ZA" sz="1000" kern="1200" dirty="0">
            <a:solidFill>
              <a:schemeClr val="bg1"/>
            </a:solidFill>
          </a:endParaRPr>
        </a:p>
        <a:p>
          <a:pPr marL="0" lvl="0" indent="0" algn="l" defTabSz="444500">
            <a:lnSpc>
              <a:spcPct val="90000"/>
            </a:lnSpc>
            <a:spcBef>
              <a:spcPct val="0"/>
            </a:spcBef>
            <a:spcAft>
              <a:spcPct val="35000"/>
            </a:spcAft>
            <a:buNone/>
          </a:pPr>
          <a:r>
            <a:rPr lang="en-ZA" sz="1000" kern="1200" dirty="0">
              <a:solidFill>
                <a:schemeClr val="bg1"/>
              </a:solidFill>
            </a:rPr>
            <a:t>3. Operating leases</a:t>
          </a:r>
        </a:p>
        <a:p>
          <a:pPr marL="0" lvl="0" indent="0" algn="l" defTabSz="444500">
            <a:lnSpc>
              <a:spcPct val="90000"/>
            </a:lnSpc>
            <a:spcBef>
              <a:spcPct val="0"/>
            </a:spcBef>
            <a:spcAft>
              <a:spcPct val="35000"/>
            </a:spcAft>
            <a:buNone/>
          </a:pPr>
          <a:r>
            <a:rPr lang="en-US" sz="1000" kern="1200" dirty="0">
              <a:solidFill>
                <a:schemeClr val="bg1"/>
              </a:solidFill>
            </a:rPr>
            <a:t>4. Receivables &amp; Revenue from exchange transactions </a:t>
          </a:r>
          <a:endParaRPr lang="en-ZA" sz="1000" kern="1200" dirty="0">
            <a:solidFill>
              <a:schemeClr val="bg1"/>
            </a:solidFill>
          </a:endParaRPr>
        </a:p>
        <a:p>
          <a:pPr marL="0" lvl="0" indent="0" algn="l" defTabSz="444500">
            <a:lnSpc>
              <a:spcPct val="90000"/>
            </a:lnSpc>
            <a:spcBef>
              <a:spcPct val="0"/>
            </a:spcBef>
            <a:spcAft>
              <a:spcPct val="35000"/>
            </a:spcAft>
            <a:buNone/>
          </a:pPr>
          <a:r>
            <a:rPr lang="en-US" sz="1000" kern="1200" dirty="0">
              <a:solidFill>
                <a:schemeClr val="bg1"/>
              </a:solidFill>
            </a:rPr>
            <a:t>5. Retention liabilities </a:t>
          </a:r>
          <a:endParaRPr lang="en-ZA" sz="1000" kern="1200" dirty="0">
            <a:solidFill>
              <a:schemeClr val="bg1"/>
            </a:solidFill>
          </a:endParaRPr>
        </a:p>
      </dsp:txBody>
      <dsp:txXfrm>
        <a:off x="1068617" y="1945355"/>
        <a:ext cx="749771" cy="2143046"/>
      </dsp:txXfrm>
    </dsp:sp>
    <dsp:sp modelId="{A22289FB-6837-4657-A417-C5E6300A3D46}">
      <dsp:nvSpPr>
        <dsp:cNvPr id="0" name=""/>
        <dsp:cNvSpPr/>
      </dsp:nvSpPr>
      <dsp:spPr>
        <a:xfrm>
          <a:off x="5735418" y="3349672"/>
          <a:ext cx="926532" cy="1538288"/>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53340" bIns="17780" numCol="1" spcCol="1270" anchor="ctr" anchorCtr="0">
          <a:noAutofit/>
        </a:bodyPr>
        <a:lstStyle/>
        <a:p>
          <a:pPr marL="0" lvl="0" indent="0" algn="r" defTabSz="622300">
            <a:lnSpc>
              <a:spcPct val="90000"/>
            </a:lnSpc>
            <a:spcBef>
              <a:spcPct val="0"/>
            </a:spcBef>
            <a:spcAft>
              <a:spcPct val="35000"/>
            </a:spcAft>
            <a:buNone/>
          </a:pPr>
          <a:endParaRPr lang="en-ZA" sz="1400" kern="1200" dirty="0">
            <a:solidFill>
              <a:schemeClr val="tx1"/>
            </a:solidFill>
          </a:endParaRPr>
        </a:p>
      </dsp:txBody>
      <dsp:txXfrm rot="16200000">
        <a:off x="5812210" y="3921453"/>
        <a:ext cx="1384459" cy="240898"/>
      </dsp:txXfrm>
    </dsp:sp>
    <dsp:sp modelId="{4FE797B4-4234-4738-AF76-EE669E312A67}">
      <dsp:nvSpPr>
        <dsp:cNvPr id="0" name=""/>
        <dsp:cNvSpPr/>
      </dsp:nvSpPr>
      <dsp:spPr>
        <a:xfrm>
          <a:off x="2188292" y="3688553"/>
          <a:ext cx="826475" cy="766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u="sng" kern="1200" dirty="0">
              <a:solidFill>
                <a:schemeClr val="tx1"/>
              </a:solidFill>
            </a:rPr>
            <a:t>Qualified matters</a:t>
          </a:r>
          <a:endParaRPr lang="en-ZA" sz="1000" b="1" u="sng" kern="1200" dirty="0">
            <a:solidFill>
              <a:schemeClr val="tx1"/>
            </a:solidFill>
          </a:endParaRPr>
        </a:p>
        <a:p>
          <a:pPr marL="0" lvl="0" indent="0" algn="l" defTabSz="444500">
            <a:lnSpc>
              <a:spcPct val="90000"/>
            </a:lnSpc>
            <a:spcBef>
              <a:spcPct val="0"/>
            </a:spcBef>
            <a:spcAft>
              <a:spcPct val="35000"/>
            </a:spcAft>
            <a:buNone/>
          </a:pPr>
          <a:r>
            <a:rPr lang="en-US" sz="1000" kern="1200" dirty="0">
              <a:solidFill>
                <a:schemeClr val="tx1"/>
              </a:solidFill>
            </a:rPr>
            <a:t>1. Irregular expenditure</a:t>
          </a:r>
          <a:endParaRPr lang="en-ZA" sz="1000" kern="1200" dirty="0">
            <a:solidFill>
              <a:schemeClr val="tx1"/>
            </a:solidFill>
          </a:endParaRPr>
        </a:p>
        <a:p>
          <a:pPr marL="0" lvl="0" indent="0" algn="l" defTabSz="444500">
            <a:lnSpc>
              <a:spcPct val="90000"/>
            </a:lnSpc>
            <a:spcBef>
              <a:spcPct val="0"/>
            </a:spcBef>
            <a:spcAft>
              <a:spcPct val="35000"/>
            </a:spcAft>
            <a:buNone/>
          </a:pPr>
          <a:r>
            <a:rPr lang="en-US" sz="1000" kern="1200" dirty="0">
              <a:solidFill>
                <a:schemeClr val="tx1"/>
              </a:solidFill>
            </a:rPr>
            <a:t>2. Operating leases</a:t>
          </a:r>
          <a:endParaRPr lang="en-ZA" sz="1000" kern="1200" dirty="0">
            <a:solidFill>
              <a:schemeClr val="tx1"/>
            </a:solidFill>
          </a:endParaRPr>
        </a:p>
        <a:p>
          <a:pPr marL="0" lvl="0" indent="0" algn="l" defTabSz="444500">
            <a:lnSpc>
              <a:spcPct val="90000"/>
            </a:lnSpc>
            <a:spcBef>
              <a:spcPct val="0"/>
            </a:spcBef>
            <a:spcAft>
              <a:spcPct val="35000"/>
            </a:spcAft>
            <a:buNone/>
          </a:pPr>
          <a:r>
            <a:rPr lang="en-US" sz="1000" kern="1200" dirty="0">
              <a:solidFill>
                <a:schemeClr val="tx1"/>
              </a:solidFill>
            </a:rPr>
            <a:t>3. Accruals</a:t>
          </a:r>
          <a:endParaRPr lang="en-ZA" sz="1000" kern="1200" dirty="0">
            <a:solidFill>
              <a:schemeClr val="tx1"/>
            </a:solidFill>
          </a:endParaRPr>
        </a:p>
      </dsp:txBody>
      <dsp:txXfrm>
        <a:off x="2188292" y="3688553"/>
        <a:ext cx="826475" cy="766057"/>
      </dsp:txXfrm>
    </dsp:sp>
    <dsp:sp modelId="{D9BFBCB4-27A8-44B6-B9ED-B963C75E82DD}">
      <dsp:nvSpPr>
        <dsp:cNvPr id="0" name=""/>
        <dsp:cNvSpPr/>
      </dsp:nvSpPr>
      <dsp:spPr>
        <a:xfrm>
          <a:off x="2893605" y="3805010"/>
          <a:ext cx="884231" cy="7865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u="sng" kern="1200" dirty="0">
              <a:solidFill>
                <a:schemeClr val="tx1"/>
              </a:solidFill>
            </a:rPr>
            <a:t>Qualified matters</a:t>
          </a:r>
          <a:endParaRPr lang="en-ZA" sz="1000" b="1" u="sng" kern="1200" dirty="0">
            <a:solidFill>
              <a:schemeClr val="tx1"/>
            </a:solidFill>
          </a:endParaRPr>
        </a:p>
        <a:p>
          <a:pPr marL="0" lvl="0" indent="0" algn="l" defTabSz="444500">
            <a:lnSpc>
              <a:spcPct val="90000"/>
            </a:lnSpc>
            <a:spcBef>
              <a:spcPct val="0"/>
            </a:spcBef>
            <a:spcAft>
              <a:spcPct val="35000"/>
            </a:spcAft>
            <a:buNone/>
          </a:pPr>
          <a:r>
            <a:rPr lang="en-US" sz="1000" kern="1200" dirty="0">
              <a:solidFill>
                <a:schemeClr val="tx1"/>
              </a:solidFill>
            </a:rPr>
            <a:t>1. Accruals</a:t>
          </a:r>
          <a:endParaRPr lang="en-ZA" sz="1000" kern="1200" dirty="0">
            <a:solidFill>
              <a:schemeClr val="tx1"/>
            </a:solidFill>
          </a:endParaRPr>
        </a:p>
        <a:p>
          <a:pPr marL="0" lvl="0" indent="0" algn="l" defTabSz="444500">
            <a:lnSpc>
              <a:spcPct val="90000"/>
            </a:lnSpc>
            <a:spcBef>
              <a:spcPct val="0"/>
            </a:spcBef>
            <a:spcAft>
              <a:spcPct val="35000"/>
            </a:spcAft>
            <a:buNone/>
          </a:pPr>
          <a:r>
            <a:rPr lang="en-US" sz="1000" kern="1200" dirty="0">
              <a:solidFill>
                <a:schemeClr val="tx1"/>
              </a:solidFill>
            </a:rPr>
            <a:t>2. Operating expenses (day-to-day)</a:t>
          </a:r>
          <a:endParaRPr lang="en-ZA" sz="1000" kern="1200" dirty="0">
            <a:solidFill>
              <a:schemeClr val="tx1"/>
            </a:solidFill>
          </a:endParaRPr>
        </a:p>
      </dsp:txBody>
      <dsp:txXfrm>
        <a:off x="2893605" y="3805010"/>
        <a:ext cx="884231" cy="786550"/>
      </dsp:txXfrm>
    </dsp:sp>
    <dsp:sp modelId="{00FF0C74-70D0-4919-8B76-23056D70D463}">
      <dsp:nvSpPr>
        <dsp:cNvPr id="0" name=""/>
        <dsp:cNvSpPr/>
      </dsp:nvSpPr>
      <dsp:spPr>
        <a:xfrm>
          <a:off x="4069240" y="3888074"/>
          <a:ext cx="689039" cy="6264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u="sng" kern="1200" dirty="0">
              <a:solidFill>
                <a:schemeClr val="tx1"/>
              </a:solidFill>
            </a:rPr>
            <a:t>Qualified matters</a:t>
          </a:r>
          <a:endParaRPr lang="en-ZA" sz="1000" b="1" u="sng" kern="1200" dirty="0">
            <a:solidFill>
              <a:schemeClr val="tx1"/>
            </a:solidFill>
          </a:endParaRPr>
        </a:p>
        <a:p>
          <a:pPr marL="0" lvl="0" indent="0" algn="l" defTabSz="444500">
            <a:lnSpc>
              <a:spcPct val="90000"/>
            </a:lnSpc>
            <a:spcBef>
              <a:spcPct val="0"/>
            </a:spcBef>
            <a:spcAft>
              <a:spcPct val="35000"/>
            </a:spcAft>
            <a:buNone/>
          </a:pPr>
          <a:r>
            <a:rPr lang="en-US" sz="1000" kern="1200" dirty="0">
              <a:solidFill>
                <a:schemeClr val="tx1"/>
              </a:solidFill>
            </a:rPr>
            <a:t>1. Accruals</a:t>
          </a:r>
          <a:endParaRPr lang="en-ZA" sz="1000" kern="1200" dirty="0">
            <a:solidFill>
              <a:schemeClr val="tx1"/>
            </a:solidFill>
          </a:endParaRPr>
        </a:p>
        <a:p>
          <a:pPr marL="0" lvl="0" indent="0" algn="l" defTabSz="444500">
            <a:lnSpc>
              <a:spcPct val="90000"/>
            </a:lnSpc>
            <a:spcBef>
              <a:spcPct val="0"/>
            </a:spcBef>
            <a:spcAft>
              <a:spcPct val="35000"/>
            </a:spcAft>
            <a:buNone/>
          </a:pPr>
          <a:r>
            <a:rPr lang="en-US" sz="1000" kern="1200" dirty="0">
              <a:solidFill>
                <a:schemeClr val="tx1"/>
              </a:solidFill>
            </a:rPr>
            <a:t>2. Operating expenses</a:t>
          </a:r>
          <a:endParaRPr lang="en-ZA" sz="1000" kern="1200" dirty="0">
            <a:solidFill>
              <a:schemeClr val="tx1"/>
            </a:solidFill>
          </a:endParaRPr>
        </a:p>
      </dsp:txBody>
      <dsp:txXfrm>
        <a:off x="4069240" y="3888074"/>
        <a:ext cx="689039" cy="626498"/>
      </dsp:txXfrm>
    </dsp:sp>
    <dsp:sp modelId="{C0234E08-10E6-4034-BB01-4EAEF6469166}">
      <dsp:nvSpPr>
        <dsp:cNvPr id="0" name=""/>
        <dsp:cNvSpPr/>
      </dsp:nvSpPr>
      <dsp:spPr>
        <a:xfrm>
          <a:off x="4892117" y="3704565"/>
          <a:ext cx="689039" cy="81031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u="sng" kern="1200" dirty="0">
              <a:solidFill>
                <a:schemeClr val="bg1"/>
              </a:solidFill>
            </a:rPr>
            <a:t>Adverse matters</a:t>
          </a:r>
          <a:endParaRPr lang="en-ZA" sz="1000" b="1" u="sng" kern="1200" dirty="0">
            <a:solidFill>
              <a:schemeClr val="bg1"/>
            </a:solidFill>
          </a:endParaRPr>
        </a:p>
        <a:p>
          <a:pPr marL="0" lvl="0" indent="0" algn="l" defTabSz="444500">
            <a:lnSpc>
              <a:spcPct val="90000"/>
            </a:lnSpc>
            <a:spcBef>
              <a:spcPct val="0"/>
            </a:spcBef>
            <a:spcAft>
              <a:spcPct val="35000"/>
            </a:spcAft>
            <a:buNone/>
          </a:pPr>
          <a:r>
            <a:rPr lang="en-US" sz="1000" kern="1200" dirty="0">
              <a:solidFill>
                <a:schemeClr val="bg1"/>
              </a:solidFill>
            </a:rPr>
            <a:t>1. Immovable Assets</a:t>
          </a:r>
          <a:endParaRPr lang="en-ZA" sz="1000" kern="1200" dirty="0">
            <a:solidFill>
              <a:schemeClr val="bg1"/>
            </a:solidFill>
          </a:endParaRPr>
        </a:p>
        <a:p>
          <a:pPr marL="0" lvl="0" indent="0" algn="l" defTabSz="444500">
            <a:lnSpc>
              <a:spcPct val="90000"/>
            </a:lnSpc>
            <a:spcBef>
              <a:spcPct val="0"/>
            </a:spcBef>
            <a:spcAft>
              <a:spcPct val="35000"/>
            </a:spcAft>
            <a:buNone/>
          </a:pPr>
          <a:r>
            <a:rPr lang="en-US" sz="1000" kern="1200" dirty="0">
              <a:solidFill>
                <a:schemeClr val="bg1"/>
              </a:solidFill>
            </a:rPr>
            <a:t>2. Accruals</a:t>
          </a:r>
          <a:endParaRPr lang="en-ZA" sz="1000" kern="1200" dirty="0">
            <a:solidFill>
              <a:schemeClr val="bg1"/>
            </a:solidFill>
          </a:endParaRPr>
        </a:p>
        <a:p>
          <a:pPr marL="0" lvl="0" indent="0" algn="l" defTabSz="444500">
            <a:lnSpc>
              <a:spcPct val="90000"/>
            </a:lnSpc>
            <a:spcBef>
              <a:spcPct val="0"/>
            </a:spcBef>
            <a:spcAft>
              <a:spcPct val="35000"/>
            </a:spcAft>
            <a:buNone/>
          </a:pPr>
          <a:r>
            <a:rPr lang="en-US" sz="1000" kern="1200" dirty="0">
              <a:solidFill>
                <a:schemeClr val="bg1"/>
              </a:solidFill>
            </a:rPr>
            <a:t>3. Provision</a:t>
          </a:r>
          <a:endParaRPr lang="en-ZA" sz="1000" kern="1200" dirty="0">
            <a:solidFill>
              <a:schemeClr val="bg1"/>
            </a:solidFill>
          </a:endParaRPr>
        </a:p>
      </dsp:txBody>
      <dsp:txXfrm>
        <a:off x="4892117" y="3704565"/>
        <a:ext cx="689039" cy="810311"/>
      </dsp:txXfrm>
    </dsp:sp>
    <dsp:sp modelId="{56FE832A-210E-4B68-8B4B-B88BA879D676}">
      <dsp:nvSpPr>
        <dsp:cNvPr id="0" name=""/>
        <dsp:cNvSpPr/>
      </dsp:nvSpPr>
      <dsp:spPr>
        <a:xfrm>
          <a:off x="5872184" y="3603570"/>
          <a:ext cx="689039" cy="10980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u="sng" kern="1200" dirty="0">
              <a:solidFill>
                <a:schemeClr val="tx1"/>
              </a:solidFill>
            </a:rPr>
            <a:t>Qualification matters</a:t>
          </a:r>
          <a:endParaRPr lang="en-ZA" sz="1000" b="1" u="sng" kern="1200" dirty="0">
            <a:solidFill>
              <a:schemeClr val="tx1"/>
            </a:solidFill>
          </a:endParaRPr>
        </a:p>
        <a:p>
          <a:pPr marL="0" lvl="0" indent="0" algn="l" defTabSz="444500">
            <a:lnSpc>
              <a:spcPct val="90000"/>
            </a:lnSpc>
            <a:spcBef>
              <a:spcPct val="0"/>
            </a:spcBef>
            <a:spcAft>
              <a:spcPct val="35000"/>
            </a:spcAft>
            <a:buNone/>
          </a:pPr>
          <a:r>
            <a:rPr lang="en-US" sz="1000" kern="1200" dirty="0">
              <a:solidFill>
                <a:schemeClr val="tx1"/>
              </a:solidFill>
            </a:rPr>
            <a:t>1. Immovable Assets</a:t>
          </a:r>
          <a:endParaRPr lang="en-ZA" sz="1000" kern="1200" dirty="0">
            <a:solidFill>
              <a:schemeClr val="tx1"/>
            </a:solidFill>
          </a:endParaRPr>
        </a:p>
        <a:p>
          <a:pPr marL="0" lvl="0" indent="0" algn="l" defTabSz="444500">
            <a:lnSpc>
              <a:spcPct val="90000"/>
            </a:lnSpc>
            <a:spcBef>
              <a:spcPct val="0"/>
            </a:spcBef>
            <a:spcAft>
              <a:spcPct val="35000"/>
            </a:spcAft>
            <a:buNone/>
          </a:pPr>
          <a:r>
            <a:rPr lang="en-US" sz="1000" kern="1200" dirty="0">
              <a:solidFill>
                <a:schemeClr val="tx1"/>
              </a:solidFill>
            </a:rPr>
            <a:t>2. Accruals</a:t>
          </a:r>
          <a:endParaRPr lang="en-ZA" sz="1000" kern="1200" dirty="0">
            <a:solidFill>
              <a:schemeClr val="tx1"/>
            </a:solidFill>
          </a:endParaRPr>
        </a:p>
        <a:p>
          <a:pPr marL="0" lvl="0" indent="0" algn="l" defTabSz="444500">
            <a:lnSpc>
              <a:spcPct val="90000"/>
            </a:lnSpc>
            <a:spcBef>
              <a:spcPct val="0"/>
            </a:spcBef>
            <a:spcAft>
              <a:spcPct val="35000"/>
            </a:spcAft>
            <a:buNone/>
          </a:pPr>
          <a:endParaRPr lang="en-ZA" sz="1000" kern="1200" dirty="0">
            <a:solidFill>
              <a:schemeClr val="tx1"/>
            </a:solidFill>
          </a:endParaRPr>
        </a:p>
      </dsp:txBody>
      <dsp:txXfrm>
        <a:off x="5872184" y="3603570"/>
        <a:ext cx="689039" cy="10980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8FFAE-B353-4C17-A277-057B581B5BE1}">
      <dsp:nvSpPr>
        <dsp:cNvPr id="0" name=""/>
        <dsp:cNvSpPr/>
      </dsp:nvSpPr>
      <dsp:spPr>
        <a:xfrm>
          <a:off x="401526" y="0"/>
          <a:ext cx="3524160" cy="4109293"/>
        </a:xfrm>
        <a:prstGeom prst="rightArrow">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AC17988C-698B-4224-A1AA-2A3007A8279D}">
      <dsp:nvSpPr>
        <dsp:cNvPr id="0" name=""/>
        <dsp:cNvSpPr/>
      </dsp:nvSpPr>
      <dsp:spPr>
        <a:xfrm>
          <a:off x="1768" y="1232787"/>
          <a:ext cx="4142533" cy="164371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Agency FB" panose="020B0503020202020204" pitchFamily="34" charset="0"/>
            </a:rPr>
            <a:t>Deficit of </a:t>
          </a:r>
          <a:r>
            <a:rPr lang="en-US" sz="2800" b="1" kern="1200" dirty="0">
              <a:solidFill>
                <a:schemeClr val="bg1"/>
              </a:solidFill>
              <a:latin typeface="Agency FB" panose="020B0503020202020204" pitchFamily="34" charset="0"/>
            </a:rPr>
            <a:t>R1.9 billion </a:t>
          </a:r>
          <a:r>
            <a:rPr lang="en-US" sz="2800" b="1" kern="1200" dirty="0">
              <a:latin typeface="Agency FB" panose="020B0503020202020204" pitchFamily="34" charset="0"/>
            </a:rPr>
            <a:t>(2021: Surplus of R945million)</a:t>
          </a:r>
          <a:endParaRPr lang="en-ZA" sz="2800" b="1" kern="1200" dirty="0">
            <a:latin typeface="Agency FB" panose="020B0503020202020204" pitchFamily="34" charset="0"/>
          </a:endParaRPr>
        </a:p>
      </dsp:txBody>
      <dsp:txXfrm>
        <a:off x="82008" y="1313027"/>
        <a:ext cx="3982053" cy="14832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4ECD0-9E25-4EC6-B544-5E526C830172}">
      <dsp:nvSpPr>
        <dsp:cNvPr id="0" name=""/>
        <dsp:cNvSpPr/>
      </dsp:nvSpPr>
      <dsp:spPr>
        <a:xfrm>
          <a:off x="0" y="0"/>
          <a:ext cx="5378745" cy="5378745"/>
        </a:xfrm>
        <a:prstGeom prst="pie">
          <a:avLst>
            <a:gd name="adj1" fmla="val 5400000"/>
            <a:gd name="adj2" fmla="val 1620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D6D35A-D8B3-4AF1-8CD7-5952EA26B586}">
      <dsp:nvSpPr>
        <dsp:cNvPr id="0" name=""/>
        <dsp:cNvSpPr/>
      </dsp:nvSpPr>
      <dsp:spPr>
        <a:xfrm>
          <a:off x="2689372" y="0"/>
          <a:ext cx="9502627" cy="5378745"/>
        </a:xfrm>
        <a:prstGeom prst="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ZA" sz="1400" u="none" strike="noStrike" kern="1200" dirty="0">
              <a:solidFill>
                <a:schemeClr val="tx1"/>
              </a:solidFill>
              <a:effectLst/>
              <a:latin typeface="Agency FB" panose="020B0503020202020204" pitchFamily="34" charset="0"/>
              <a:ea typeface="+mn-ea"/>
              <a:cs typeface="+mn-cs"/>
            </a:rPr>
            <a:t>1</a:t>
          </a:r>
          <a:r>
            <a:rPr lang="en-ZA" sz="1600" u="none" strike="noStrike" kern="1200" dirty="0">
              <a:solidFill>
                <a:schemeClr val="tx1"/>
              </a:solidFill>
              <a:effectLst/>
              <a:latin typeface="Agency FB" panose="020B0503020202020204" pitchFamily="34" charset="0"/>
              <a:ea typeface="+mn-ea"/>
              <a:cs typeface="+mn-cs"/>
            </a:rPr>
            <a:t>,  Ring – fence all accommodation budget in client department budgets</a:t>
          </a:r>
        </a:p>
        <a:p>
          <a:pPr marL="0" lvl="0" indent="0" algn="l" defTabSz="622300">
            <a:lnSpc>
              <a:spcPct val="90000"/>
            </a:lnSpc>
            <a:spcBef>
              <a:spcPct val="0"/>
            </a:spcBef>
            <a:spcAft>
              <a:spcPct val="35000"/>
            </a:spcAft>
            <a:buNone/>
          </a:pPr>
          <a:r>
            <a:rPr lang="en-ZA" sz="1600" u="none" strike="noStrike" kern="1200" dirty="0">
              <a:solidFill>
                <a:schemeClr val="tx1"/>
              </a:solidFill>
              <a:effectLst/>
              <a:latin typeface="Agency FB" panose="020B0503020202020204" pitchFamily="34" charset="0"/>
              <a:ea typeface="+mn-ea"/>
              <a:cs typeface="+mn-cs"/>
            </a:rPr>
            <a:t>2. Appropriate / vote for infrastructure budget to DPWI</a:t>
          </a:r>
        </a:p>
        <a:p>
          <a:pPr marL="0" lvl="0" indent="0" algn="l" defTabSz="622300">
            <a:lnSpc>
              <a:spcPct val="90000"/>
            </a:lnSpc>
            <a:spcBef>
              <a:spcPct val="0"/>
            </a:spcBef>
            <a:spcAft>
              <a:spcPct val="35000"/>
            </a:spcAft>
            <a:buNone/>
          </a:pPr>
          <a:r>
            <a:rPr lang="en-ZA" sz="1600" u="none" strike="noStrike" kern="1200" dirty="0">
              <a:solidFill>
                <a:schemeClr val="tx1"/>
              </a:solidFill>
              <a:effectLst/>
              <a:latin typeface="Agency FB" panose="020B0503020202020204" pitchFamily="34" charset="0"/>
              <a:ea typeface="+mn-ea"/>
              <a:cs typeface="+mn-cs"/>
            </a:rPr>
            <a:t>3. Issue instruction note for all clients to pay in advance</a:t>
          </a:r>
        </a:p>
        <a:p>
          <a:pPr marL="0" lvl="0" indent="0" algn="l" defTabSz="622300">
            <a:lnSpc>
              <a:spcPct val="90000"/>
            </a:lnSpc>
            <a:spcBef>
              <a:spcPct val="0"/>
            </a:spcBef>
            <a:spcAft>
              <a:spcPct val="35000"/>
            </a:spcAft>
            <a:buNone/>
          </a:pPr>
          <a:r>
            <a:rPr lang="en-ZA" sz="1600" u="none" strike="noStrike" kern="1200" dirty="0">
              <a:solidFill>
                <a:schemeClr val="tx1"/>
              </a:solidFill>
              <a:effectLst/>
              <a:latin typeface="Agency FB" panose="020B0503020202020204" pitchFamily="34" charset="0"/>
              <a:ea typeface="+mn-ea"/>
              <a:cs typeface="+mn-cs"/>
            </a:rPr>
            <a:t>4. Implementation of user charge model through the itemised billing project</a:t>
          </a:r>
        </a:p>
      </dsp:txBody>
      <dsp:txXfrm>
        <a:off x="2689372" y="0"/>
        <a:ext cx="4751313" cy="1613626"/>
      </dsp:txXfrm>
    </dsp:sp>
    <dsp:sp modelId="{29919EFA-1CC3-4CDC-B306-B7E82EF52CFB}">
      <dsp:nvSpPr>
        <dsp:cNvPr id="0" name=""/>
        <dsp:cNvSpPr/>
      </dsp:nvSpPr>
      <dsp:spPr>
        <a:xfrm>
          <a:off x="579619" y="1513216"/>
          <a:ext cx="4219505" cy="3697001"/>
        </a:xfrm>
        <a:prstGeom prst="pie">
          <a:avLst>
            <a:gd name="adj1" fmla="val 5400000"/>
            <a:gd name="adj2" fmla="val 16200000"/>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51EBE-C064-4E20-8E8F-2A5E007AF49F}">
      <dsp:nvSpPr>
        <dsp:cNvPr id="0" name=""/>
        <dsp:cNvSpPr/>
      </dsp:nvSpPr>
      <dsp:spPr>
        <a:xfrm>
          <a:off x="2689372" y="1510734"/>
          <a:ext cx="9502627" cy="3503592"/>
        </a:xfrm>
        <a:prstGeom prst="rect">
          <a:avLst/>
        </a:prstGeom>
        <a:solidFill>
          <a:schemeClr val="lt1">
            <a:alpha val="90000"/>
            <a:hueOff val="0"/>
            <a:satOff val="0"/>
            <a:lumOff val="0"/>
            <a:alphaOff val="0"/>
          </a:schemeClr>
        </a:solidFill>
        <a:ln w="12700" cap="flat" cmpd="sng" algn="ctr">
          <a:solidFill>
            <a:schemeClr val="accent2">
              <a:shade val="80000"/>
              <a:hueOff val="-240708"/>
              <a:satOff val="5083"/>
              <a:lumOff val="135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ZA" sz="1400" kern="1200" dirty="0"/>
            <a:t>1</a:t>
          </a:r>
          <a:r>
            <a:rPr lang="en-ZA" sz="1600" kern="1200" dirty="0">
              <a:latin typeface="Agency FB" panose="020B0503020202020204" pitchFamily="34" charset="0"/>
            </a:rPr>
            <a:t>. Letters were written to Ministers</a:t>
          </a:r>
        </a:p>
        <a:p>
          <a:pPr marL="0" lvl="0" indent="0" algn="l" defTabSz="622300">
            <a:lnSpc>
              <a:spcPct val="90000"/>
            </a:lnSpc>
            <a:spcBef>
              <a:spcPct val="0"/>
            </a:spcBef>
            <a:spcAft>
              <a:spcPct val="35000"/>
            </a:spcAft>
            <a:buNone/>
          </a:pPr>
          <a:r>
            <a:rPr lang="en-ZA" sz="1600" kern="1200" dirty="0">
              <a:latin typeface="Agency FB" panose="020B0503020202020204" pitchFamily="34" charset="0"/>
            </a:rPr>
            <a:t>2. Resulted to some clients paying (R1.1 billion received for prior years)</a:t>
          </a:r>
        </a:p>
        <a:p>
          <a:pPr marL="0" lvl="0" indent="0" algn="l" defTabSz="622300">
            <a:lnSpc>
              <a:spcPct val="90000"/>
            </a:lnSpc>
            <a:spcBef>
              <a:spcPct val="0"/>
            </a:spcBef>
            <a:spcAft>
              <a:spcPct val="35000"/>
            </a:spcAft>
            <a:buNone/>
          </a:pPr>
          <a:r>
            <a:rPr lang="en-ZA" sz="1600" kern="1200" dirty="0">
              <a:latin typeface="Agency FB" panose="020B0503020202020204" pitchFamily="34" charset="0"/>
            </a:rPr>
            <a:t>3. Some disputes were resolved</a:t>
          </a:r>
        </a:p>
      </dsp:txBody>
      <dsp:txXfrm>
        <a:off x="2689372" y="1510734"/>
        <a:ext cx="4751313" cy="1617042"/>
      </dsp:txXfrm>
    </dsp:sp>
    <dsp:sp modelId="{B7B694EA-A8F4-4419-9001-84BBCEA82F93}">
      <dsp:nvSpPr>
        <dsp:cNvPr id="0" name=""/>
        <dsp:cNvSpPr/>
      </dsp:nvSpPr>
      <dsp:spPr>
        <a:xfrm>
          <a:off x="752453" y="3034138"/>
          <a:ext cx="4084674" cy="1876238"/>
        </a:xfrm>
        <a:prstGeom prst="pie">
          <a:avLst>
            <a:gd name="adj1" fmla="val 5400000"/>
            <a:gd name="adj2" fmla="val 16200000"/>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851526-B51D-4A3C-B44E-5144DB553C1D}">
      <dsp:nvSpPr>
        <dsp:cNvPr id="0" name=""/>
        <dsp:cNvSpPr/>
      </dsp:nvSpPr>
      <dsp:spPr>
        <a:xfrm>
          <a:off x="2689372" y="2905766"/>
          <a:ext cx="9502627" cy="2256585"/>
        </a:xfrm>
        <a:prstGeom prst="rect">
          <a:avLst/>
        </a:prstGeom>
        <a:solidFill>
          <a:schemeClr val="lt1">
            <a:alpha val="90000"/>
            <a:hueOff val="0"/>
            <a:satOff val="0"/>
            <a:lumOff val="0"/>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ZA" sz="1400" kern="1200" dirty="0"/>
            <a:t>1</a:t>
          </a:r>
          <a:r>
            <a:rPr lang="en-ZA" sz="1600" kern="1200" dirty="0">
              <a:latin typeface="Agency FB" panose="020B0503020202020204" pitchFamily="34" charset="0"/>
            </a:rPr>
            <a:t>. Some disputes have been addressed</a:t>
          </a:r>
        </a:p>
        <a:p>
          <a:pPr marL="0" lvl="0" indent="0" algn="l" defTabSz="622300">
            <a:lnSpc>
              <a:spcPct val="90000"/>
            </a:lnSpc>
            <a:spcBef>
              <a:spcPct val="0"/>
            </a:spcBef>
            <a:spcAft>
              <a:spcPct val="35000"/>
            </a:spcAft>
            <a:buNone/>
          </a:pPr>
          <a:r>
            <a:rPr lang="en-ZA" sz="1600" kern="1200" dirty="0">
              <a:latin typeface="Agency FB" panose="020B0503020202020204" pitchFamily="34" charset="0"/>
            </a:rPr>
            <a:t>2. Some clients are paying monthly</a:t>
          </a:r>
        </a:p>
        <a:p>
          <a:pPr marL="0" lvl="0" indent="0" algn="l" defTabSz="622300">
            <a:lnSpc>
              <a:spcPct val="90000"/>
            </a:lnSpc>
            <a:spcBef>
              <a:spcPct val="0"/>
            </a:spcBef>
            <a:spcAft>
              <a:spcPct val="35000"/>
            </a:spcAft>
            <a:buNone/>
          </a:pPr>
          <a:r>
            <a:rPr lang="en-ZA" sz="1600" kern="1200" dirty="0">
              <a:latin typeface="Agency FB" panose="020B0503020202020204" pitchFamily="34" charset="0"/>
            </a:rPr>
            <a:t>3. Some clients complain about service delivery</a:t>
          </a:r>
        </a:p>
        <a:p>
          <a:pPr marL="0" lvl="0" indent="0" algn="l" defTabSz="622300">
            <a:lnSpc>
              <a:spcPct val="90000"/>
            </a:lnSpc>
            <a:spcBef>
              <a:spcPct val="0"/>
            </a:spcBef>
            <a:spcAft>
              <a:spcPct val="35000"/>
            </a:spcAft>
            <a:buNone/>
          </a:pPr>
          <a:r>
            <a:rPr lang="en-ZA" sz="1600" kern="1200" dirty="0">
              <a:latin typeface="Agency FB" panose="020B0503020202020204" pitchFamily="34" charset="0"/>
            </a:rPr>
            <a:t>4. Some clients do not have budget due to budget cuts</a:t>
          </a:r>
        </a:p>
        <a:p>
          <a:pPr marL="0" lvl="0" indent="0" algn="l" defTabSz="622300">
            <a:lnSpc>
              <a:spcPct val="90000"/>
            </a:lnSpc>
            <a:spcBef>
              <a:spcPct val="0"/>
            </a:spcBef>
            <a:spcAft>
              <a:spcPct val="35000"/>
            </a:spcAft>
            <a:buNone/>
          </a:pPr>
          <a:r>
            <a:rPr lang="en-ZA" sz="1600" kern="1200" dirty="0">
              <a:latin typeface="Agency FB" panose="020B0503020202020204" pitchFamily="34" charset="0"/>
            </a:rPr>
            <a:t>5. Devolution of municipal services</a:t>
          </a:r>
        </a:p>
        <a:p>
          <a:pPr marL="0" lvl="0" indent="0" algn="l" defTabSz="622300">
            <a:lnSpc>
              <a:spcPct val="90000"/>
            </a:lnSpc>
            <a:spcBef>
              <a:spcPct val="0"/>
            </a:spcBef>
            <a:spcAft>
              <a:spcPct val="35000"/>
            </a:spcAft>
            <a:buNone/>
          </a:pPr>
          <a:r>
            <a:rPr lang="en-ZA" sz="1600" kern="1200" dirty="0">
              <a:latin typeface="Agency FB" panose="020B0503020202020204" pitchFamily="34" charset="0"/>
            </a:rPr>
            <a:t>6. Charging of interest</a:t>
          </a:r>
        </a:p>
        <a:p>
          <a:pPr marL="0" lvl="0" indent="0" algn="l" defTabSz="622300">
            <a:lnSpc>
              <a:spcPct val="90000"/>
            </a:lnSpc>
            <a:spcBef>
              <a:spcPct val="0"/>
            </a:spcBef>
            <a:spcAft>
              <a:spcPct val="35000"/>
            </a:spcAft>
            <a:buNone/>
          </a:pPr>
          <a:r>
            <a:rPr lang="en-ZA" sz="1600" kern="1200" dirty="0">
              <a:latin typeface="Agency FB" panose="020B0503020202020204" pitchFamily="34" charset="0"/>
            </a:rPr>
            <a:t>7. Follow ups on signing of Intergovernmental framework on billing and revenue</a:t>
          </a:r>
        </a:p>
      </dsp:txBody>
      <dsp:txXfrm>
        <a:off x="2689372" y="2905766"/>
        <a:ext cx="4751313" cy="2256585"/>
      </dsp:txXfrm>
    </dsp:sp>
    <dsp:sp modelId="{86054B81-5DE4-47E5-AAD8-B87999EAE9F0}">
      <dsp:nvSpPr>
        <dsp:cNvPr id="0" name=""/>
        <dsp:cNvSpPr/>
      </dsp:nvSpPr>
      <dsp:spPr>
        <a:xfrm>
          <a:off x="7440686" y="0"/>
          <a:ext cx="4751313" cy="161362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endParaRPr lang="en-ZA" sz="1400" kern="1200" dirty="0"/>
        </a:p>
      </dsp:txBody>
      <dsp:txXfrm>
        <a:off x="7440686" y="0"/>
        <a:ext cx="4751313" cy="161362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3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0.1326</cdr:x>
      <cdr:y>0.9145</cdr:y>
    </cdr:from>
    <cdr:to>
      <cdr:x>0.26382</cdr:x>
      <cdr:y>1</cdr:y>
    </cdr:to>
    <cdr:sp macro="" textlink="">
      <cdr:nvSpPr>
        <cdr:cNvPr id="3" name="TextBox 1"/>
        <cdr:cNvSpPr txBox="1"/>
      </cdr:nvSpPr>
      <cdr:spPr>
        <a:xfrm xmlns:a="http://schemas.openxmlformats.org/drawingml/2006/main">
          <a:off x="838222" y="3571854"/>
          <a:ext cx="829467" cy="333946"/>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900" b="1" dirty="0"/>
            <a:t>2014</a:t>
          </a:r>
          <a:endParaRPr lang="en-ZA" sz="900" b="1" dirty="0"/>
        </a:p>
      </cdr:txBody>
    </cdr:sp>
  </cdr:relSizeAnchor>
  <cdr:relSizeAnchor xmlns:cdr="http://schemas.openxmlformats.org/drawingml/2006/chartDrawing">
    <cdr:from>
      <cdr:x>0.20792</cdr:x>
      <cdr:y>0.47873</cdr:y>
    </cdr:from>
    <cdr:to>
      <cdr:x>0.33915</cdr:x>
      <cdr:y>0.56423</cdr:y>
    </cdr:to>
    <cdr:sp macro="" textlink="">
      <cdr:nvSpPr>
        <cdr:cNvPr id="4" name="TextBox 1"/>
        <cdr:cNvSpPr txBox="1"/>
      </cdr:nvSpPr>
      <cdr:spPr>
        <a:xfrm xmlns:a="http://schemas.openxmlformats.org/drawingml/2006/main">
          <a:off x="1314309" y="1869806"/>
          <a:ext cx="829530" cy="333946"/>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900" b="1" dirty="0"/>
            <a:t>2015</a:t>
          </a:r>
          <a:endParaRPr lang="en-ZA" sz="900" b="1" dirty="0"/>
        </a:p>
      </cdr:txBody>
    </cdr:sp>
  </cdr:relSizeAnchor>
  <cdr:relSizeAnchor xmlns:cdr="http://schemas.openxmlformats.org/drawingml/2006/chartDrawing">
    <cdr:from>
      <cdr:x>0.30755</cdr:x>
      <cdr:y>0.47873</cdr:y>
    </cdr:from>
    <cdr:to>
      <cdr:x>0.43878</cdr:x>
      <cdr:y>0.56423</cdr:y>
    </cdr:to>
    <cdr:sp macro="" textlink="">
      <cdr:nvSpPr>
        <cdr:cNvPr id="5" name="TextBox 1"/>
        <cdr:cNvSpPr txBox="1"/>
      </cdr:nvSpPr>
      <cdr:spPr>
        <a:xfrm xmlns:a="http://schemas.openxmlformats.org/drawingml/2006/main">
          <a:off x="1944059" y="1869806"/>
          <a:ext cx="829530" cy="333946"/>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900" b="1" dirty="0"/>
            <a:t>2016</a:t>
          </a:r>
          <a:endParaRPr lang="en-ZA" sz="900" b="1" dirty="0"/>
        </a:p>
      </cdr:txBody>
    </cdr:sp>
  </cdr:relSizeAnchor>
  <cdr:relSizeAnchor xmlns:cdr="http://schemas.openxmlformats.org/drawingml/2006/chartDrawing">
    <cdr:from>
      <cdr:x>0.42044</cdr:x>
      <cdr:y>0.7897</cdr:y>
    </cdr:from>
    <cdr:to>
      <cdr:x>0.55167</cdr:x>
      <cdr:y>0.87519</cdr:y>
    </cdr:to>
    <cdr:sp macro="" textlink="">
      <cdr:nvSpPr>
        <cdr:cNvPr id="6" name="TextBox 1"/>
        <cdr:cNvSpPr txBox="1"/>
      </cdr:nvSpPr>
      <cdr:spPr>
        <a:xfrm xmlns:a="http://schemas.openxmlformats.org/drawingml/2006/main">
          <a:off x="1584176" y="1995339"/>
          <a:ext cx="494460" cy="216009"/>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900" b="1" dirty="0"/>
            <a:t>2017</a:t>
          </a:r>
          <a:endParaRPr lang="en-ZA" sz="900" b="1" dirty="0"/>
        </a:p>
      </cdr:txBody>
    </cdr:sp>
  </cdr:relSizeAnchor>
  <cdr:relSizeAnchor xmlns:cdr="http://schemas.openxmlformats.org/drawingml/2006/chartDrawing">
    <cdr:from>
      <cdr:x>0.48792</cdr:x>
      <cdr:y>0.47873</cdr:y>
    </cdr:from>
    <cdr:to>
      <cdr:x>0.61914</cdr:x>
      <cdr:y>0.56423</cdr:y>
    </cdr:to>
    <cdr:sp macro="" textlink="">
      <cdr:nvSpPr>
        <cdr:cNvPr id="7" name="TextBox 1"/>
        <cdr:cNvSpPr txBox="1"/>
      </cdr:nvSpPr>
      <cdr:spPr>
        <a:xfrm xmlns:a="http://schemas.openxmlformats.org/drawingml/2006/main">
          <a:off x="3084207" y="1869806"/>
          <a:ext cx="829467" cy="333946"/>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900" b="1" dirty="0"/>
            <a:t>2018</a:t>
          </a:r>
          <a:endParaRPr lang="en-ZA" sz="900" b="1" dirty="0"/>
        </a:p>
      </cdr:txBody>
    </cdr:sp>
  </cdr:relSizeAnchor>
  <cdr:relSizeAnchor xmlns:cdr="http://schemas.openxmlformats.org/drawingml/2006/chartDrawing">
    <cdr:from>
      <cdr:x>0.58178</cdr:x>
      <cdr:y>0.47873</cdr:y>
    </cdr:from>
    <cdr:to>
      <cdr:x>0.71301</cdr:x>
      <cdr:y>0.56422</cdr:y>
    </cdr:to>
    <cdr:sp macro="" textlink="">
      <cdr:nvSpPr>
        <cdr:cNvPr id="8" name="TextBox 1"/>
        <cdr:cNvSpPr txBox="1"/>
      </cdr:nvSpPr>
      <cdr:spPr>
        <a:xfrm xmlns:a="http://schemas.openxmlformats.org/drawingml/2006/main">
          <a:off x="3677553" y="1869806"/>
          <a:ext cx="829530" cy="333907"/>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900" b="1" dirty="0"/>
            <a:t>2019</a:t>
          </a:r>
          <a:endParaRPr lang="en-ZA" sz="900" b="1" dirty="0"/>
        </a:p>
      </cdr:txBody>
    </cdr:sp>
  </cdr:relSizeAnchor>
  <cdr:relSizeAnchor xmlns:cdr="http://schemas.openxmlformats.org/drawingml/2006/chartDrawing">
    <cdr:from>
      <cdr:x>0.0373</cdr:x>
      <cdr:y>0.9145</cdr:y>
    </cdr:from>
    <cdr:to>
      <cdr:x>0.16852</cdr:x>
      <cdr:y>1</cdr:y>
    </cdr:to>
    <cdr:sp macro="" textlink="">
      <cdr:nvSpPr>
        <cdr:cNvPr id="9" name="TextBox 1"/>
        <cdr:cNvSpPr txBox="1"/>
      </cdr:nvSpPr>
      <cdr:spPr>
        <a:xfrm xmlns:a="http://schemas.openxmlformats.org/drawingml/2006/main">
          <a:off x="235784" y="3571854"/>
          <a:ext cx="829467" cy="3339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dirty="0"/>
            <a:t>2013</a:t>
          </a:r>
          <a:endParaRPr lang="en-ZA" sz="900" b="1" dirty="0"/>
        </a:p>
      </cdr:txBody>
    </cdr:sp>
  </cdr:relSizeAnchor>
  <cdr:relSizeAnchor xmlns:cdr="http://schemas.openxmlformats.org/drawingml/2006/chartDrawing">
    <cdr:from>
      <cdr:x>0.66994</cdr:x>
      <cdr:y>0.47873</cdr:y>
    </cdr:from>
    <cdr:to>
      <cdr:x>0.80117</cdr:x>
      <cdr:y>0.56422</cdr:y>
    </cdr:to>
    <cdr:sp macro="" textlink="">
      <cdr:nvSpPr>
        <cdr:cNvPr id="10" name="TextBox 1"/>
        <cdr:cNvSpPr txBox="1"/>
      </cdr:nvSpPr>
      <cdr:spPr>
        <a:xfrm xmlns:a="http://schemas.openxmlformats.org/drawingml/2006/main">
          <a:off x="4234850" y="1869806"/>
          <a:ext cx="829530" cy="3339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dirty="0"/>
            <a:t>2020</a:t>
          </a:r>
          <a:endParaRPr lang="en-ZA" sz="900" b="1" dirty="0"/>
        </a:p>
      </cdr:txBody>
    </cdr:sp>
  </cdr:relSizeAnchor>
  <cdr:relSizeAnchor xmlns:cdr="http://schemas.openxmlformats.org/drawingml/2006/chartDrawing">
    <cdr:from>
      <cdr:x>0.80549</cdr:x>
      <cdr:y>0.51277</cdr:y>
    </cdr:from>
    <cdr:to>
      <cdr:x>0.93672</cdr:x>
      <cdr:y>0.59826</cdr:y>
    </cdr:to>
    <cdr:sp macro="" textlink="">
      <cdr:nvSpPr>
        <cdr:cNvPr id="11" name="TextBox 1"/>
        <cdr:cNvSpPr txBox="1"/>
      </cdr:nvSpPr>
      <cdr:spPr>
        <a:xfrm xmlns:a="http://schemas.openxmlformats.org/drawingml/2006/main">
          <a:off x="5091675" y="2002766"/>
          <a:ext cx="829531" cy="3339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dirty="0"/>
            <a:t>2021</a:t>
          </a:r>
          <a:endParaRPr lang="en-ZA" sz="900" b="1" dirty="0"/>
        </a:p>
      </cdr:txBody>
    </cdr:sp>
  </cdr:relSizeAnchor>
  <cdr:relSizeAnchor xmlns:cdr="http://schemas.openxmlformats.org/drawingml/2006/chartDrawing">
    <cdr:from>
      <cdr:x>0.90257</cdr:x>
      <cdr:y>0.85945</cdr:y>
    </cdr:from>
    <cdr:to>
      <cdr:x>0.9911</cdr:x>
      <cdr:y>0.92697</cdr:y>
    </cdr:to>
    <cdr:sp macro="" textlink="">
      <cdr:nvSpPr>
        <cdr:cNvPr id="12" name="TextBox 1"/>
        <cdr:cNvSpPr txBox="1"/>
      </cdr:nvSpPr>
      <cdr:spPr>
        <a:xfrm xmlns:a="http://schemas.openxmlformats.org/drawingml/2006/main">
          <a:off x="5705309" y="3356849"/>
          <a:ext cx="559615" cy="2637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dirty="0"/>
            <a:t>2022</a:t>
          </a:r>
          <a:endParaRPr lang="en-ZA" sz="9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FE19DEB-E8C8-48D8-AB9C-0E7054C46AEB}" type="datetimeFigureOut">
              <a:rPr lang="en-ZA" smtClean="0"/>
              <a:t>2022/10/10</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CB4AAAF-81A3-4B4E-AB93-46C67518A72A}" type="slidenum">
              <a:rPr lang="en-ZA" smtClean="0"/>
              <a:t>‹#›</a:t>
            </a:fld>
            <a:endParaRPr lang="en-ZA"/>
          </a:p>
        </p:txBody>
      </p:sp>
    </p:spTree>
    <p:extLst>
      <p:ext uri="{BB962C8B-B14F-4D97-AF65-F5344CB8AC3E}">
        <p14:creationId xmlns:p14="http://schemas.microsoft.com/office/powerpoint/2010/main" val="310133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solidFill>
                  <a:prstClr val="black"/>
                </a:solidFill>
              </a:rPr>
              <a:pPr/>
              <a:t>15</a:t>
            </a:fld>
            <a:endParaRPr lang="en-ZA">
              <a:solidFill>
                <a:prstClr val="black"/>
              </a:solidFill>
            </a:endParaRPr>
          </a:p>
        </p:txBody>
      </p:sp>
    </p:spTree>
    <p:extLst>
      <p:ext uri="{BB962C8B-B14F-4D97-AF65-F5344CB8AC3E}">
        <p14:creationId xmlns:p14="http://schemas.microsoft.com/office/powerpoint/2010/main" val="3101391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solidFill>
                  <a:prstClr val="black"/>
                </a:solidFill>
              </a:rPr>
              <a:pPr/>
              <a:t>45</a:t>
            </a:fld>
            <a:endParaRPr lang="en-ZA">
              <a:solidFill>
                <a:prstClr val="black"/>
              </a:solidFill>
            </a:endParaRPr>
          </a:p>
        </p:txBody>
      </p:sp>
    </p:spTree>
    <p:extLst>
      <p:ext uri="{BB962C8B-B14F-4D97-AF65-F5344CB8AC3E}">
        <p14:creationId xmlns:p14="http://schemas.microsoft.com/office/powerpoint/2010/main" val="1686030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solidFill>
                  <a:prstClr val="black"/>
                </a:solidFill>
              </a:rPr>
              <a:pPr/>
              <a:t>46</a:t>
            </a:fld>
            <a:endParaRPr lang="en-ZA">
              <a:solidFill>
                <a:prstClr val="black"/>
              </a:solidFill>
            </a:endParaRPr>
          </a:p>
        </p:txBody>
      </p:sp>
    </p:spTree>
    <p:extLst>
      <p:ext uri="{BB962C8B-B14F-4D97-AF65-F5344CB8AC3E}">
        <p14:creationId xmlns:p14="http://schemas.microsoft.com/office/powerpoint/2010/main" val="3954044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t>47</a:t>
            </a:fld>
            <a:endParaRPr lang="en-ZA"/>
          </a:p>
        </p:txBody>
      </p:sp>
    </p:spTree>
    <p:extLst>
      <p:ext uri="{BB962C8B-B14F-4D97-AF65-F5344CB8AC3E}">
        <p14:creationId xmlns:p14="http://schemas.microsoft.com/office/powerpoint/2010/main" val="79585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and include 2017/18</a:t>
            </a:r>
            <a:r>
              <a:rPr lang="en-US" baseline="0" dirty="0"/>
              <a:t> audit outcome</a:t>
            </a:r>
            <a:endParaRPr lang="en-ZA" dirty="0"/>
          </a:p>
        </p:txBody>
      </p:sp>
      <p:sp>
        <p:nvSpPr>
          <p:cNvPr id="4" name="Slide Number Placeholder 3"/>
          <p:cNvSpPr>
            <a:spLocks noGrp="1"/>
          </p:cNvSpPr>
          <p:nvPr>
            <p:ph type="sldNum" sz="quarter" idx="10"/>
          </p:nvPr>
        </p:nvSpPr>
        <p:spPr/>
        <p:txBody>
          <a:bodyPr/>
          <a:lstStyle/>
          <a:p>
            <a:fld id="{F9504F40-1FB3-4FBD-9299-57D6B2DF4788}" type="slidenum">
              <a:rPr lang="en-ZA" smtClean="0">
                <a:solidFill>
                  <a:prstClr val="black"/>
                </a:solidFill>
              </a:rPr>
              <a:pPr/>
              <a:t>16</a:t>
            </a:fld>
            <a:endParaRPr lang="en-ZA">
              <a:solidFill>
                <a:prstClr val="black"/>
              </a:solidFill>
            </a:endParaRPr>
          </a:p>
        </p:txBody>
      </p:sp>
    </p:spTree>
    <p:extLst>
      <p:ext uri="{BB962C8B-B14F-4D97-AF65-F5344CB8AC3E}">
        <p14:creationId xmlns:p14="http://schemas.microsoft.com/office/powerpoint/2010/main" val="83311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solidFill>
                  <a:prstClr val="black"/>
                </a:solidFill>
              </a:rPr>
              <a:pPr/>
              <a:t>30</a:t>
            </a:fld>
            <a:endParaRPr lang="en-ZA">
              <a:solidFill>
                <a:prstClr val="black"/>
              </a:solidFill>
            </a:endParaRPr>
          </a:p>
        </p:txBody>
      </p:sp>
    </p:spTree>
    <p:extLst>
      <p:ext uri="{BB962C8B-B14F-4D97-AF65-F5344CB8AC3E}">
        <p14:creationId xmlns:p14="http://schemas.microsoft.com/office/powerpoint/2010/main" val="3147465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and include 2017/18</a:t>
            </a:r>
            <a:r>
              <a:rPr lang="en-US" baseline="0" dirty="0"/>
              <a:t> audit outcome</a:t>
            </a:r>
            <a:endParaRPr lang="en-ZA" dirty="0"/>
          </a:p>
        </p:txBody>
      </p:sp>
      <p:sp>
        <p:nvSpPr>
          <p:cNvPr id="4" name="Slide Number Placeholder 3"/>
          <p:cNvSpPr>
            <a:spLocks noGrp="1"/>
          </p:cNvSpPr>
          <p:nvPr>
            <p:ph type="sldNum" sz="quarter" idx="10"/>
          </p:nvPr>
        </p:nvSpPr>
        <p:spPr/>
        <p:txBody>
          <a:bodyPr/>
          <a:lstStyle/>
          <a:p>
            <a:fld id="{F9504F40-1FB3-4FBD-9299-57D6B2DF4788}" type="slidenum">
              <a:rPr lang="en-ZA" smtClean="0">
                <a:solidFill>
                  <a:prstClr val="black"/>
                </a:solidFill>
              </a:rPr>
              <a:pPr/>
              <a:t>31</a:t>
            </a:fld>
            <a:endParaRPr lang="en-ZA">
              <a:solidFill>
                <a:prstClr val="black"/>
              </a:solidFill>
            </a:endParaRPr>
          </a:p>
        </p:txBody>
      </p:sp>
    </p:spTree>
    <p:extLst>
      <p:ext uri="{BB962C8B-B14F-4D97-AF65-F5344CB8AC3E}">
        <p14:creationId xmlns:p14="http://schemas.microsoft.com/office/powerpoint/2010/main" val="3988759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solidFill>
                  <a:prstClr val="black"/>
                </a:solidFill>
              </a:rPr>
              <a:pPr/>
              <a:t>32</a:t>
            </a:fld>
            <a:endParaRPr lang="en-ZA">
              <a:solidFill>
                <a:prstClr val="black"/>
              </a:solidFill>
            </a:endParaRPr>
          </a:p>
        </p:txBody>
      </p:sp>
    </p:spTree>
    <p:extLst>
      <p:ext uri="{BB962C8B-B14F-4D97-AF65-F5344CB8AC3E}">
        <p14:creationId xmlns:p14="http://schemas.microsoft.com/office/powerpoint/2010/main" val="109385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solidFill>
                  <a:prstClr val="black"/>
                </a:solidFill>
              </a:rPr>
              <a:pPr/>
              <a:t>33</a:t>
            </a:fld>
            <a:endParaRPr lang="en-ZA">
              <a:solidFill>
                <a:prstClr val="black"/>
              </a:solidFill>
            </a:endParaRPr>
          </a:p>
        </p:txBody>
      </p:sp>
    </p:spTree>
    <p:extLst>
      <p:ext uri="{BB962C8B-B14F-4D97-AF65-F5344CB8AC3E}">
        <p14:creationId xmlns:p14="http://schemas.microsoft.com/office/powerpoint/2010/main" val="207603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solidFill>
                  <a:prstClr val="black"/>
                </a:solidFill>
              </a:rPr>
              <a:pPr/>
              <a:t>34</a:t>
            </a:fld>
            <a:endParaRPr lang="en-ZA">
              <a:solidFill>
                <a:prstClr val="black"/>
              </a:solidFill>
            </a:endParaRPr>
          </a:p>
        </p:txBody>
      </p:sp>
    </p:spTree>
    <p:extLst>
      <p:ext uri="{BB962C8B-B14F-4D97-AF65-F5344CB8AC3E}">
        <p14:creationId xmlns:p14="http://schemas.microsoft.com/office/powerpoint/2010/main" val="660292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solidFill>
                  <a:prstClr val="black"/>
                </a:solidFill>
              </a:rPr>
              <a:pPr/>
              <a:t>35</a:t>
            </a:fld>
            <a:endParaRPr lang="en-ZA">
              <a:solidFill>
                <a:prstClr val="black"/>
              </a:solidFill>
            </a:endParaRPr>
          </a:p>
        </p:txBody>
      </p:sp>
    </p:spTree>
    <p:extLst>
      <p:ext uri="{BB962C8B-B14F-4D97-AF65-F5344CB8AC3E}">
        <p14:creationId xmlns:p14="http://schemas.microsoft.com/office/powerpoint/2010/main" val="1626747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solidFill>
                  <a:prstClr val="black"/>
                </a:solidFill>
              </a:rPr>
              <a:pPr/>
              <a:t>36</a:t>
            </a:fld>
            <a:endParaRPr lang="en-ZA">
              <a:solidFill>
                <a:prstClr val="black"/>
              </a:solidFill>
            </a:endParaRPr>
          </a:p>
        </p:txBody>
      </p:sp>
    </p:spTree>
    <p:extLst>
      <p:ext uri="{BB962C8B-B14F-4D97-AF65-F5344CB8AC3E}">
        <p14:creationId xmlns:p14="http://schemas.microsoft.com/office/powerpoint/2010/main" val="2332228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1EF01377-E693-477C-A935-D70999ECAD04}" type="datetimeFigureOut">
              <a:rPr lang="en-ZA" smtClean="0"/>
              <a:t>2022/10/10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CCB1B1D-AE8E-4D32-9FEA-70DC7A6F0F89}" type="slidenum">
              <a:rPr lang="en-ZA" smtClean="0"/>
              <a:t>‹#›</a:t>
            </a:fld>
            <a:endParaRPr lang="en-ZA"/>
          </a:p>
        </p:txBody>
      </p:sp>
    </p:spTree>
    <p:extLst>
      <p:ext uri="{BB962C8B-B14F-4D97-AF65-F5344CB8AC3E}">
        <p14:creationId xmlns:p14="http://schemas.microsoft.com/office/powerpoint/2010/main" val="185490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EF01377-E693-477C-A935-D70999ECAD04}" type="datetimeFigureOut">
              <a:rPr lang="en-ZA" smtClean="0"/>
              <a:t>2022/10/10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CCB1B1D-AE8E-4D32-9FEA-70DC7A6F0F89}" type="slidenum">
              <a:rPr lang="en-ZA" smtClean="0"/>
              <a:t>‹#›</a:t>
            </a:fld>
            <a:endParaRPr lang="en-ZA"/>
          </a:p>
        </p:txBody>
      </p:sp>
    </p:spTree>
    <p:extLst>
      <p:ext uri="{BB962C8B-B14F-4D97-AF65-F5344CB8AC3E}">
        <p14:creationId xmlns:p14="http://schemas.microsoft.com/office/powerpoint/2010/main" val="78685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EF01377-E693-477C-A935-D70999ECAD04}" type="datetimeFigureOut">
              <a:rPr lang="en-ZA" smtClean="0"/>
              <a:t>2022/10/10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CCB1B1D-AE8E-4D32-9FEA-70DC7A6F0F89}" type="slidenum">
              <a:rPr lang="en-ZA" smtClean="0"/>
              <a:t>‹#›</a:t>
            </a:fld>
            <a:endParaRPr lang="en-ZA"/>
          </a:p>
        </p:txBody>
      </p:sp>
    </p:spTree>
    <p:extLst>
      <p:ext uri="{BB962C8B-B14F-4D97-AF65-F5344CB8AC3E}">
        <p14:creationId xmlns:p14="http://schemas.microsoft.com/office/powerpoint/2010/main" val="271514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EF01377-E693-477C-A935-D70999ECAD04}" type="datetimeFigureOut">
              <a:rPr lang="en-ZA" smtClean="0"/>
              <a:t>2022/10/10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CCB1B1D-AE8E-4D32-9FEA-70DC7A6F0F89}" type="slidenum">
              <a:rPr lang="en-ZA" smtClean="0"/>
              <a:t>‹#›</a:t>
            </a:fld>
            <a:endParaRPr lang="en-ZA"/>
          </a:p>
        </p:txBody>
      </p:sp>
    </p:spTree>
    <p:extLst>
      <p:ext uri="{BB962C8B-B14F-4D97-AF65-F5344CB8AC3E}">
        <p14:creationId xmlns:p14="http://schemas.microsoft.com/office/powerpoint/2010/main" val="56086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01377-E693-477C-A935-D70999ECAD04}" type="datetimeFigureOut">
              <a:rPr lang="en-ZA" smtClean="0"/>
              <a:t>2022/10/10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CCB1B1D-AE8E-4D32-9FEA-70DC7A6F0F89}" type="slidenum">
              <a:rPr lang="en-ZA" smtClean="0"/>
              <a:t>‹#›</a:t>
            </a:fld>
            <a:endParaRPr lang="en-ZA"/>
          </a:p>
        </p:txBody>
      </p:sp>
    </p:spTree>
    <p:extLst>
      <p:ext uri="{BB962C8B-B14F-4D97-AF65-F5344CB8AC3E}">
        <p14:creationId xmlns:p14="http://schemas.microsoft.com/office/powerpoint/2010/main" val="175124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1EF01377-E693-477C-A935-D70999ECAD04}" type="datetimeFigureOut">
              <a:rPr lang="en-ZA" smtClean="0"/>
              <a:t>2022/10/10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CCB1B1D-AE8E-4D32-9FEA-70DC7A6F0F89}" type="slidenum">
              <a:rPr lang="en-ZA" smtClean="0"/>
              <a:t>‹#›</a:t>
            </a:fld>
            <a:endParaRPr lang="en-ZA"/>
          </a:p>
        </p:txBody>
      </p:sp>
    </p:spTree>
    <p:extLst>
      <p:ext uri="{BB962C8B-B14F-4D97-AF65-F5344CB8AC3E}">
        <p14:creationId xmlns:p14="http://schemas.microsoft.com/office/powerpoint/2010/main" val="3955037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1EF01377-E693-477C-A935-D70999ECAD04}" type="datetimeFigureOut">
              <a:rPr lang="en-ZA" smtClean="0"/>
              <a:t>2022/10/10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CCB1B1D-AE8E-4D32-9FEA-70DC7A6F0F89}" type="slidenum">
              <a:rPr lang="en-ZA" smtClean="0"/>
              <a:t>‹#›</a:t>
            </a:fld>
            <a:endParaRPr lang="en-ZA"/>
          </a:p>
        </p:txBody>
      </p:sp>
    </p:spTree>
    <p:extLst>
      <p:ext uri="{BB962C8B-B14F-4D97-AF65-F5344CB8AC3E}">
        <p14:creationId xmlns:p14="http://schemas.microsoft.com/office/powerpoint/2010/main" val="278999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1EF01377-E693-477C-A935-D70999ECAD04}" type="datetimeFigureOut">
              <a:rPr lang="en-ZA" smtClean="0"/>
              <a:t>2022/10/10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CCB1B1D-AE8E-4D32-9FEA-70DC7A6F0F89}" type="slidenum">
              <a:rPr lang="en-ZA" smtClean="0"/>
              <a:t>‹#›</a:t>
            </a:fld>
            <a:endParaRPr lang="en-ZA"/>
          </a:p>
        </p:txBody>
      </p:sp>
    </p:spTree>
    <p:extLst>
      <p:ext uri="{BB962C8B-B14F-4D97-AF65-F5344CB8AC3E}">
        <p14:creationId xmlns:p14="http://schemas.microsoft.com/office/powerpoint/2010/main" val="3246104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01377-E693-477C-A935-D70999ECAD04}" type="datetimeFigureOut">
              <a:rPr lang="en-ZA" smtClean="0"/>
              <a:t>2022/10/10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CCB1B1D-AE8E-4D32-9FEA-70DC7A6F0F89}" type="slidenum">
              <a:rPr lang="en-ZA" smtClean="0"/>
              <a:t>‹#›</a:t>
            </a:fld>
            <a:endParaRPr lang="en-ZA"/>
          </a:p>
        </p:txBody>
      </p:sp>
    </p:spTree>
    <p:extLst>
      <p:ext uri="{BB962C8B-B14F-4D97-AF65-F5344CB8AC3E}">
        <p14:creationId xmlns:p14="http://schemas.microsoft.com/office/powerpoint/2010/main" val="65421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F01377-E693-477C-A935-D70999ECAD04}" type="datetimeFigureOut">
              <a:rPr lang="en-ZA" smtClean="0"/>
              <a:t>2022/10/10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CCB1B1D-AE8E-4D32-9FEA-70DC7A6F0F89}" type="slidenum">
              <a:rPr lang="en-ZA" smtClean="0"/>
              <a:t>‹#›</a:t>
            </a:fld>
            <a:endParaRPr lang="en-ZA"/>
          </a:p>
        </p:txBody>
      </p:sp>
    </p:spTree>
    <p:extLst>
      <p:ext uri="{BB962C8B-B14F-4D97-AF65-F5344CB8AC3E}">
        <p14:creationId xmlns:p14="http://schemas.microsoft.com/office/powerpoint/2010/main" val="330352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F01377-E693-477C-A935-D70999ECAD04}" type="datetimeFigureOut">
              <a:rPr lang="en-ZA" smtClean="0"/>
              <a:t>2022/10/10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CCB1B1D-AE8E-4D32-9FEA-70DC7A6F0F89}" type="slidenum">
              <a:rPr lang="en-ZA" smtClean="0"/>
              <a:t>‹#›</a:t>
            </a:fld>
            <a:endParaRPr lang="en-ZA"/>
          </a:p>
        </p:txBody>
      </p:sp>
    </p:spTree>
    <p:extLst>
      <p:ext uri="{BB962C8B-B14F-4D97-AF65-F5344CB8AC3E}">
        <p14:creationId xmlns:p14="http://schemas.microsoft.com/office/powerpoint/2010/main" val="364375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01377-E693-477C-A935-D70999ECAD04}" type="datetimeFigureOut">
              <a:rPr lang="en-ZA" smtClean="0"/>
              <a:t>2022/10/10</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B1B1D-AE8E-4D32-9FEA-70DC7A6F0F89}" type="slidenum">
              <a:rPr lang="en-ZA" smtClean="0"/>
              <a:t>‹#›</a:t>
            </a:fld>
            <a:endParaRPr lang="en-ZA"/>
          </a:p>
        </p:txBody>
      </p:sp>
    </p:spTree>
    <p:extLst>
      <p:ext uri="{BB962C8B-B14F-4D97-AF65-F5344CB8AC3E}">
        <p14:creationId xmlns:p14="http://schemas.microsoft.com/office/powerpoint/2010/main" val="1460455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5" Type="http://schemas.openxmlformats.org/officeDocument/2006/relationships/image" Target="../media/image7.png" /><Relationship Id="rId4" Type="http://schemas.openxmlformats.org/officeDocument/2006/relationships/image" Target="../media/image4.jpeg" /></Relationships>
</file>

<file path=ppt/slides/_rels/slide11.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5" Type="http://schemas.openxmlformats.org/officeDocument/2006/relationships/image" Target="../media/image7.png" /><Relationship Id="rId4" Type="http://schemas.openxmlformats.org/officeDocument/2006/relationships/image" Target="../media/image4.jpeg" /></Relationships>
</file>

<file path=ppt/slides/_rels/slide12.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13.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15.xml.rels><?xml version="1.0" encoding="UTF-8" standalone="yes"?>
<Relationships xmlns="http://schemas.openxmlformats.org/package/2006/relationships"><Relationship Id="rId3" Type="http://schemas.openxmlformats.org/officeDocument/2006/relationships/chart" Target="../charts/chart2.xml" /><Relationship Id="rId7" Type="http://schemas.openxmlformats.org/officeDocument/2006/relationships/chart" Target="../charts/chart3.xml" /><Relationship Id="rId2" Type="http://schemas.openxmlformats.org/officeDocument/2006/relationships/notesSlide" Target="../notesSlides/notesSlide1.xml" /><Relationship Id="rId1" Type="http://schemas.openxmlformats.org/officeDocument/2006/relationships/slideLayout" Target="../slideLayouts/slideLayout2.xml" /><Relationship Id="rId6" Type="http://schemas.openxmlformats.org/officeDocument/2006/relationships/image" Target="../media/image4.jpeg" /><Relationship Id="rId5" Type="http://schemas.microsoft.com/office/2007/relationships/hdphoto" Target="../media/hdphoto1.wdp" /><Relationship Id="rId4" Type="http://schemas.openxmlformats.org/officeDocument/2006/relationships/image" Target="../media/image3.png" /></Relationships>
</file>

<file path=ppt/slides/_rels/slide16.xml.rels><?xml version="1.0" encoding="UTF-8" standalone="yes"?>
<Relationships xmlns="http://schemas.openxmlformats.org/package/2006/relationships"><Relationship Id="rId8" Type="http://schemas.openxmlformats.org/officeDocument/2006/relationships/image" Target="../media/image4.jpeg" /><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17.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18.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19.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 /><Relationship Id="rId3" Type="http://schemas.microsoft.com/office/2007/relationships/hdphoto" Target="../media/hdphoto1.wdp" /><Relationship Id="rId7" Type="http://schemas.openxmlformats.org/officeDocument/2006/relationships/diagramQuickStyle" Target="../diagrams/quickStyle1.xml" /><Relationship Id="rId2" Type="http://schemas.openxmlformats.org/officeDocument/2006/relationships/image" Target="../media/image3.png" /><Relationship Id="rId1" Type="http://schemas.openxmlformats.org/officeDocument/2006/relationships/slideLayout" Target="../slideLayouts/slideLayout2.xml" /><Relationship Id="rId6" Type="http://schemas.openxmlformats.org/officeDocument/2006/relationships/diagramLayout" Target="../diagrams/layout1.xml" /><Relationship Id="rId5" Type="http://schemas.openxmlformats.org/officeDocument/2006/relationships/diagramData" Target="../diagrams/data1.xml" /><Relationship Id="rId10" Type="http://schemas.openxmlformats.org/officeDocument/2006/relationships/image" Target="../media/image5.png" /><Relationship Id="rId4" Type="http://schemas.openxmlformats.org/officeDocument/2006/relationships/image" Target="../media/image4.jpeg" /><Relationship Id="rId9" Type="http://schemas.microsoft.com/office/2007/relationships/diagramDrawing" Target="../diagrams/drawing1.xml" /></Relationships>
</file>

<file path=ppt/slides/_rels/slide20.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21.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22.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23.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24.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25.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26.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27.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28.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3.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30.xml.rels><?xml version="1.0" encoding="UTF-8" standalone="yes"?>
<Relationships xmlns="http://schemas.openxmlformats.org/package/2006/relationships"><Relationship Id="rId3" Type="http://schemas.openxmlformats.org/officeDocument/2006/relationships/chart" Target="../charts/chart4.xml" /><Relationship Id="rId2" Type="http://schemas.openxmlformats.org/officeDocument/2006/relationships/notesSlide" Target="../notesSlides/notesSlide3.xml" /><Relationship Id="rId1" Type="http://schemas.openxmlformats.org/officeDocument/2006/relationships/slideLayout" Target="../slideLayouts/slideLayout2.xml" /><Relationship Id="rId6" Type="http://schemas.openxmlformats.org/officeDocument/2006/relationships/image" Target="../media/image4.jpeg" /><Relationship Id="rId5" Type="http://schemas.microsoft.com/office/2007/relationships/hdphoto" Target="../media/hdphoto1.wdp" /><Relationship Id="rId4" Type="http://schemas.openxmlformats.org/officeDocument/2006/relationships/image" Target="../media/image3.png" /></Relationships>
</file>

<file path=ppt/slides/_rels/slide31.xml.rels><?xml version="1.0" encoding="UTF-8" standalone="yes"?>
<Relationships xmlns="http://schemas.openxmlformats.org/package/2006/relationships"><Relationship Id="rId8" Type="http://schemas.openxmlformats.org/officeDocument/2006/relationships/image" Target="../media/image4.jpeg" /><Relationship Id="rId3" Type="http://schemas.openxmlformats.org/officeDocument/2006/relationships/diagramData" Target="../diagrams/data3.xml" /><Relationship Id="rId7" Type="http://schemas.microsoft.com/office/2007/relationships/diagramDrawing" Target="../diagrams/drawing3.xml" /><Relationship Id="rId2" Type="http://schemas.openxmlformats.org/officeDocument/2006/relationships/notesSlide" Target="../notesSlides/notesSlide4.xml" /><Relationship Id="rId1" Type="http://schemas.openxmlformats.org/officeDocument/2006/relationships/slideLayout" Target="../slideLayouts/slideLayout2.xml" /><Relationship Id="rId6" Type="http://schemas.openxmlformats.org/officeDocument/2006/relationships/diagramColors" Target="../diagrams/colors3.xml" /><Relationship Id="rId5" Type="http://schemas.openxmlformats.org/officeDocument/2006/relationships/diagramQuickStyle" Target="../diagrams/quickStyle3.xml" /><Relationship Id="rId4" Type="http://schemas.openxmlformats.org/officeDocument/2006/relationships/diagramLayout" Target="../diagrams/layout3.xml" /></Relationships>
</file>

<file path=ppt/slides/_rels/slide3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5.xml" /><Relationship Id="rId1" Type="http://schemas.openxmlformats.org/officeDocument/2006/relationships/slideLayout" Target="../slideLayouts/slideLayout2.xml" /><Relationship Id="rId5" Type="http://schemas.openxmlformats.org/officeDocument/2006/relationships/image" Target="../media/image4.jpeg" /><Relationship Id="rId4" Type="http://schemas.microsoft.com/office/2007/relationships/hdphoto" Target="../media/hdphoto1.wdp" /></Relationships>
</file>

<file path=ppt/slides/_rels/slide3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6.xml" /><Relationship Id="rId1" Type="http://schemas.openxmlformats.org/officeDocument/2006/relationships/slideLayout" Target="../slideLayouts/slideLayout2.xml" /><Relationship Id="rId5" Type="http://schemas.openxmlformats.org/officeDocument/2006/relationships/image" Target="../media/image4.jpeg" /><Relationship Id="rId4" Type="http://schemas.microsoft.com/office/2007/relationships/hdphoto" Target="../media/hdphoto1.wdp" /></Relationships>
</file>

<file path=ppt/slides/_rels/slide34.xml.rels><?xml version="1.0" encoding="UTF-8" standalone="yes"?>
<Relationships xmlns="http://schemas.openxmlformats.org/package/2006/relationships"><Relationship Id="rId8" Type="http://schemas.openxmlformats.org/officeDocument/2006/relationships/image" Target="../media/image8.png" /><Relationship Id="rId3" Type="http://schemas.openxmlformats.org/officeDocument/2006/relationships/diagramData" Target="../diagrams/data4.xml" /><Relationship Id="rId7" Type="http://schemas.microsoft.com/office/2007/relationships/diagramDrawing" Target="../diagrams/drawing4.xml" /><Relationship Id="rId2" Type="http://schemas.openxmlformats.org/officeDocument/2006/relationships/notesSlide" Target="../notesSlides/notesSlide7.xml" /><Relationship Id="rId1" Type="http://schemas.openxmlformats.org/officeDocument/2006/relationships/slideLayout" Target="../slideLayouts/slideLayout2.xml" /><Relationship Id="rId6" Type="http://schemas.openxmlformats.org/officeDocument/2006/relationships/diagramColors" Target="../diagrams/colors4.xml" /><Relationship Id="rId11" Type="http://schemas.openxmlformats.org/officeDocument/2006/relationships/image" Target="../media/image4.jpeg" /><Relationship Id="rId5" Type="http://schemas.openxmlformats.org/officeDocument/2006/relationships/diagramQuickStyle" Target="../diagrams/quickStyle4.xml" /><Relationship Id="rId10" Type="http://schemas.microsoft.com/office/2007/relationships/hdphoto" Target="../media/hdphoto1.wdp" /><Relationship Id="rId4" Type="http://schemas.openxmlformats.org/officeDocument/2006/relationships/diagramLayout" Target="../diagrams/layout4.xml" /><Relationship Id="rId9" Type="http://schemas.openxmlformats.org/officeDocument/2006/relationships/image" Target="../media/image3.png" /></Relationships>
</file>

<file path=ppt/slides/_rels/slide3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8.xml" /><Relationship Id="rId1" Type="http://schemas.openxmlformats.org/officeDocument/2006/relationships/slideLayout" Target="../slideLayouts/slideLayout2.xml" /><Relationship Id="rId5" Type="http://schemas.openxmlformats.org/officeDocument/2006/relationships/image" Target="../media/image4.jpeg" /><Relationship Id="rId4" Type="http://schemas.microsoft.com/office/2007/relationships/hdphoto" Target="../media/hdphoto1.wdp" /></Relationships>
</file>

<file path=ppt/slides/_rels/slide3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9.xml" /><Relationship Id="rId1" Type="http://schemas.openxmlformats.org/officeDocument/2006/relationships/slideLayout" Target="../slideLayouts/slideLayout2.xml" /><Relationship Id="rId6" Type="http://schemas.openxmlformats.org/officeDocument/2006/relationships/chart" Target="../charts/chart5.xml" /><Relationship Id="rId5" Type="http://schemas.openxmlformats.org/officeDocument/2006/relationships/image" Target="../media/image4.jpeg" /><Relationship Id="rId4" Type="http://schemas.microsoft.com/office/2007/relationships/hdphoto" Target="../media/hdphoto1.wdp" /></Relationships>
</file>

<file path=ppt/slides/_rels/slide37.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38.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5" Type="http://schemas.openxmlformats.org/officeDocument/2006/relationships/chart" Target="../charts/chart6.xml" /><Relationship Id="rId4" Type="http://schemas.openxmlformats.org/officeDocument/2006/relationships/image" Target="../media/image4.jpeg" /></Relationships>
</file>

<file path=ppt/slides/_rels/slide39.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4.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40.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5" Type="http://schemas.openxmlformats.org/officeDocument/2006/relationships/chart" Target="../charts/chart7.xml" /><Relationship Id="rId4" Type="http://schemas.openxmlformats.org/officeDocument/2006/relationships/image" Target="../media/image4.jpeg" /></Relationships>
</file>

<file path=ppt/slides/_rels/slide41.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5" Type="http://schemas.openxmlformats.org/officeDocument/2006/relationships/chart" Target="../charts/chart8.xml" /><Relationship Id="rId4" Type="http://schemas.openxmlformats.org/officeDocument/2006/relationships/image" Target="../media/image4.jpeg" /></Relationships>
</file>

<file path=ppt/slides/_rels/slide42.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43.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44.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0.xml" /><Relationship Id="rId1" Type="http://schemas.openxmlformats.org/officeDocument/2006/relationships/slideLayout" Target="../slideLayouts/slideLayout2.xml" /><Relationship Id="rId5" Type="http://schemas.openxmlformats.org/officeDocument/2006/relationships/image" Target="../media/image4.jpeg" /><Relationship Id="rId4" Type="http://schemas.microsoft.com/office/2007/relationships/hdphoto" Target="../media/hdphoto1.wdp" /></Relationships>
</file>

<file path=ppt/slides/_rels/slide4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1.xml" /><Relationship Id="rId1" Type="http://schemas.openxmlformats.org/officeDocument/2006/relationships/slideLayout" Target="../slideLayouts/slideLayout2.xml" /><Relationship Id="rId5" Type="http://schemas.openxmlformats.org/officeDocument/2006/relationships/image" Target="../media/image4.jpeg" /><Relationship Id="rId4" Type="http://schemas.microsoft.com/office/2007/relationships/hdphoto" Target="../media/hdphoto1.wdp" /></Relationships>
</file>

<file path=ppt/slides/_rels/slide47.xml.rels><?xml version="1.0" encoding="UTF-8" standalone="yes"?>
<Relationships xmlns="http://schemas.openxmlformats.org/package/2006/relationships"><Relationship Id="rId8" Type="http://schemas.openxmlformats.org/officeDocument/2006/relationships/image" Target="../media/image3.png" /><Relationship Id="rId3" Type="http://schemas.openxmlformats.org/officeDocument/2006/relationships/diagramData" Target="../diagrams/data5.xml" /><Relationship Id="rId7" Type="http://schemas.microsoft.com/office/2007/relationships/diagramDrawing" Target="../diagrams/drawing5.xml" /><Relationship Id="rId2" Type="http://schemas.openxmlformats.org/officeDocument/2006/relationships/notesSlide" Target="../notesSlides/notesSlide12.xml" /><Relationship Id="rId1" Type="http://schemas.openxmlformats.org/officeDocument/2006/relationships/slideLayout" Target="../slideLayouts/slideLayout2.xml" /><Relationship Id="rId6" Type="http://schemas.openxmlformats.org/officeDocument/2006/relationships/diagramColors" Target="../diagrams/colors5.xml" /><Relationship Id="rId5" Type="http://schemas.openxmlformats.org/officeDocument/2006/relationships/diagramQuickStyle" Target="../diagrams/quickStyle5.xml" /><Relationship Id="rId10" Type="http://schemas.openxmlformats.org/officeDocument/2006/relationships/image" Target="../media/image4.jpeg" /><Relationship Id="rId4" Type="http://schemas.openxmlformats.org/officeDocument/2006/relationships/diagramLayout" Target="../diagrams/layout5.xml" /><Relationship Id="rId9" Type="http://schemas.microsoft.com/office/2007/relationships/hdphoto" Target="../media/hdphoto1.wdp" /></Relationships>
</file>

<file path=ppt/slides/_rels/slide48.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49.xml.rels><?xml version="1.0" encoding="UTF-8" standalone="yes"?>
<Relationships xmlns="http://schemas.openxmlformats.org/package/2006/relationships"><Relationship Id="rId3" Type="http://schemas.openxmlformats.org/officeDocument/2006/relationships/hyperlink" Target="http://www.publicworks.gov.za/" TargetMode="External" /><Relationship Id="rId7" Type="http://schemas.openxmlformats.org/officeDocument/2006/relationships/image" Target="../media/image1.png" /><Relationship Id="rId2" Type="http://schemas.openxmlformats.org/officeDocument/2006/relationships/image" Target="../media/image4.jpeg" /><Relationship Id="rId1" Type="http://schemas.openxmlformats.org/officeDocument/2006/relationships/slideLayout" Target="../slideLayouts/slideLayout2.xml" /><Relationship Id="rId6" Type="http://schemas.microsoft.com/office/2007/relationships/hdphoto" Target="../media/hdphoto2.wdp" /><Relationship Id="rId5" Type="http://schemas.openxmlformats.org/officeDocument/2006/relationships/image" Target="../media/image10.png" /><Relationship Id="rId4" Type="http://schemas.openxmlformats.org/officeDocument/2006/relationships/image" Target="../media/image9.png" /></Relationships>
</file>

<file path=ppt/slides/_rels/slide5.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5" Type="http://schemas.openxmlformats.org/officeDocument/2006/relationships/chart" Target="../charts/chart1.xml" /><Relationship Id="rId4" Type="http://schemas.openxmlformats.org/officeDocument/2006/relationships/image" Target="../media/image4.jpeg" /></Relationships>
</file>

<file path=ppt/slides/_rels/slide6.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5" Type="http://schemas.openxmlformats.org/officeDocument/2006/relationships/image" Target="../media/image6.png" /><Relationship Id="rId4" Type="http://schemas.openxmlformats.org/officeDocument/2006/relationships/image" Target="../media/image4.jpeg" /></Relationships>
</file>

<file path=ppt/slides/_rels/slide7.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5" Type="http://schemas.openxmlformats.org/officeDocument/2006/relationships/image" Target="../media/image7.png" /><Relationship Id="rId4" Type="http://schemas.openxmlformats.org/officeDocument/2006/relationships/image" Target="../media/image4.jpeg" /></Relationships>
</file>

<file path=ppt/slides/_rels/slide8.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5" Type="http://schemas.openxmlformats.org/officeDocument/2006/relationships/image" Target="../media/image6.png" /><Relationship Id="rId4" Type="http://schemas.openxmlformats.org/officeDocument/2006/relationships/image" Target="../media/image4.jpeg" /></Relationships>
</file>

<file path=ppt/slides/_rels/slide9.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2.xml" /><Relationship Id="rId5" Type="http://schemas.openxmlformats.org/officeDocument/2006/relationships/image" Target="../media/image7.png" /><Relationship Id="rId4"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603088" y="1"/>
            <a:ext cx="3588912" cy="6854422"/>
          </a:xfrm>
          <a:prstGeom prst="rect">
            <a:avLst/>
          </a:prstGeom>
          <a:effectLst>
            <a:softEdge rad="63500"/>
          </a:effectLst>
        </p:spPr>
      </p:pic>
      <p:sp>
        <p:nvSpPr>
          <p:cNvPr id="3" name="Subtitle 2"/>
          <p:cNvSpPr>
            <a:spLocks noGrp="1"/>
          </p:cNvSpPr>
          <p:nvPr>
            <p:ph type="subTitle" idx="1"/>
          </p:nvPr>
        </p:nvSpPr>
        <p:spPr>
          <a:xfrm>
            <a:off x="3437192" y="2976032"/>
            <a:ext cx="5359078" cy="1335646"/>
          </a:xfrm>
          <a:noFill/>
        </p:spPr>
        <p:txBody>
          <a:bodyPr>
            <a:noAutofit/>
          </a:bodyPr>
          <a:lstStyle/>
          <a:p>
            <a:pPr algn="l"/>
            <a:endParaRPr lang="en-US" sz="3200" b="1" dirty="0">
              <a:solidFill>
                <a:schemeClr val="tx1">
                  <a:lumMod val="50000"/>
                  <a:lumOff val="50000"/>
                </a:schemeClr>
              </a:solidFill>
              <a:latin typeface="Agency FB" panose="020B0503020202020204" pitchFamily="34" charset="0"/>
              <a:cs typeface="Arial" panose="020B0604020202020204" pitchFamily="34" charset="0"/>
            </a:endParaRPr>
          </a:p>
          <a:p>
            <a:pPr algn="l"/>
            <a:r>
              <a:rPr lang="en-US" sz="3200" b="1" dirty="0">
                <a:solidFill>
                  <a:schemeClr val="tx1">
                    <a:lumMod val="50000"/>
                    <a:lumOff val="50000"/>
                  </a:schemeClr>
                </a:solidFill>
                <a:latin typeface="Agency FB" panose="020B0503020202020204" pitchFamily="34" charset="0"/>
                <a:cs typeface="Arial" panose="020B0604020202020204" pitchFamily="34" charset="0"/>
              </a:rPr>
              <a:t>2021/22 Annual Report </a:t>
            </a:r>
            <a:endParaRPr lang="en-ZA" sz="3200" i="1" dirty="0">
              <a:solidFill>
                <a:schemeClr val="tx1">
                  <a:lumMod val="50000"/>
                  <a:lumOff val="50000"/>
                </a:schemeClr>
              </a:solidFill>
              <a:latin typeface="Agency FB" panose="020B0503020202020204" pitchFamily="34" charset="0"/>
            </a:endParaRPr>
          </a:p>
        </p:txBody>
      </p:sp>
      <p:sp>
        <p:nvSpPr>
          <p:cNvPr id="10" name="TextBox 9"/>
          <p:cNvSpPr txBox="1"/>
          <p:nvPr/>
        </p:nvSpPr>
        <p:spPr>
          <a:xfrm>
            <a:off x="3398556" y="4916825"/>
            <a:ext cx="4174222" cy="1015663"/>
          </a:xfrm>
          <a:prstGeom prst="rect">
            <a:avLst/>
          </a:prstGeom>
          <a:noFill/>
        </p:spPr>
        <p:txBody>
          <a:bodyPr wrap="square" rtlCol="0">
            <a:spAutoFit/>
          </a:bodyPr>
          <a:lstStyle/>
          <a:p>
            <a:r>
              <a:rPr lang="en-US" sz="2000" dirty="0">
                <a:solidFill>
                  <a:schemeClr val="tx1">
                    <a:lumMod val="50000"/>
                    <a:lumOff val="50000"/>
                  </a:schemeClr>
                </a:solidFill>
                <a:latin typeface="Agency FB" panose="020B0503020202020204" pitchFamily="34" charset="0"/>
              </a:rPr>
              <a:t>Office of the Director- General </a:t>
            </a:r>
          </a:p>
          <a:p>
            <a:r>
              <a:rPr lang="en-US" sz="2000" dirty="0">
                <a:solidFill>
                  <a:schemeClr val="tx1">
                    <a:lumMod val="50000"/>
                    <a:lumOff val="50000"/>
                  </a:schemeClr>
                </a:solidFill>
                <a:latin typeface="Agency FB" panose="020B0503020202020204" pitchFamily="34" charset="0"/>
              </a:rPr>
              <a:t>DPWI </a:t>
            </a:r>
          </a:p>
          <a:p>
            <a:r>
              <a:rPr lang="en-US" sz="2000" dirty="0">
                <a:solidFill>
                  <a:schemeClr val="tx1">
                    <a:lumMod val="50000"/>
                    <a:lumOff val="50000"/>
                  </a:schemeClr>
                </a:solidFill>
                <a:latin typeface="Agency FB" panose="020B0503020202020204" pitchFamily="34" charset="0"/>
              </a:rPr>
              <a:t>11 October 2022</a:t>
            </a:r>
          </a:p>
        </p:txBody>
      </p:sp>
      <p:cxnSp>
        <p:nvCxnSpPr>
          <p:cNvPr id="4" name="Straight Connector 3"/>
          <p:cNvCxnSpPr/>
          <p:nvPr/>
        </p:nvCxnSpPr>
        <p:spPr>
          <a:xfrm flipH="1">
            <a:off x="3398555" y="3079024"/>
            <a:ext cx="2" cy="1359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37696" y="3466624"/>
            <a:ext cx="1347368" cy="584775"/>
          </a:xfrm>
          <a:prstGeom prst="rect">
            <a:avLst/>
          </a:prstGeom>
          <a:noFill/>
        </p:spPr>
        <p:txBody>
          <a:bodyPr wrap="square" rtlCol="0">
            <a:spAutoFit/>
          </a:bodyPr>
          <a:lstStyle/>
          <a:p>
            <a:r>
              <a:rPr lang="en-ZA" sz="3200" b="1" dirty="0">
                <a:latin typeface="Agency FB" panose="020B0503020202020204" pitchFamily="34" charset="0"/>
              </a:rPr>
              <a:t>Report</a:t>
            </a:r>
            <a:endParaRPr lang="en-ZA" sz="3200" dirty="0">
              <a:latin typeface="Agency FB" panose="020B0503020202020204" pitchFamily="34" charset="0"/>
            </a:endParaRPr>
          </a:p>
        </p:txBody>
      </p:sp>
      <p:pic>
        <p:nvPicPr>
          <p:cNvPr id="11" name="Picture 10"/>
          <p:cNvPicPr>
            <a:picLocks noChangeAspect="1"/>
          </p:cNvPicPr>
          <p:nvPr/>
        </p:nvPicPr>
        <p:blipFill>
          <a:blip r:embed="rId3"/>
          <a:stretch>
            <a:fillRect/>
          </a:stretch>
        </p:blipFill>
        <p:spPr>
          <a:xfrm>
            <a:off x="949413" y="513024"/>
            <a:ext cx="7473371" cy="2036328"/>
          </a:xfrm>
          <a:prstGeom prst="rect">
            <a:avLst/>
          </a:prstGeom>
        </p:spPr>
      </p:pic>
      <p:cxnSp>
        <p:nvCxnSpPr>
          <p:cNvPr id="15" name="Straight Connector 14"/>
          <p:cNvCxnSpPr/>
          <p:nvPr/>
        </p:nvCxnSpPr>
        <p:spPr>
          <a:xfrm>
            <a:off x="2511380" y="2331076"/>
            <a:ext cx="63492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393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Performance Information (PMTE) </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t>10</a:t>
            </a:fld>
            <a:endParaRPr lang="en-US" dirty="0"/>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3993244626"/>
              </p:ext>
            </p:extLst>
          </p:nvPr>
        </p:nvGraphicFramePr>
        <p:xfrm>
          <a:off x="141666" y="1329719"/>
          <a:ext cx="11938481" cy="2900680"/>
        </p:xfrm>
        <a:graphic>
          <a:graphicData uri="http://schemas.openxmlformats.org/drawingml/2006/table">
            <a:tbl>
              <a:tblPr firstRow="1" bandRow="1">
                <a:tableStyleId>{5940675A-B579-460E-94D1-54222C63F5DA}</a:tableStyleId>
              </a:tblPr>
              <a:tblGrid>
                <a:gridCol w="3087566">
                  <a:extLst>
                    <a:ext uri="{9D8B030D-6E8A-4147-A177-3AD203B41FA5}">
                      <a16:colId xmlns:a16="http://schemas.microsoft.com/office/drawing/2014/main" val="20000"/>
                    </a:ext>
                  </a:extLst>
                </a:gridCol>
                <a:gridCol w="3674076">
                  <a:extLst>
                    <a:ext uri="{9D8B030D-6E8A-4147-A177-3AD203B41FA5}">
                      <a16:colId xmlns:a16="http://schemas.microsoft.com/office/drawing/2014/main" val="20001"/>
                    </a:ext>
                  </a:extLst>
                </a:gridCol>
                <a:gridCol w="5176839">
                  <a:extLst>
                    <a:ext uri="{9D8B030D-6E8A-4147-A177-3AD203B41FA5}">
                      <a16:colId xmlns:a16="http://schemas.microsoft.com/office/drawing/2014/main" val="20002"/>
                    </a:ext>
                  </a:extLst>
                </a:gridCol>
              </a:tblGrid>
              <a:tr h="370840">
                <a:tc>
                  <a:txBody>
                    <a:bodyPr/>
                    <a:lstStyle/>
                    <a:p>
                      <a:r>
                        <a:rPr lang="en-US" b="1" dirty="0">
                          <a:latin typeface="Agency FB" panose="020B0503020202020204" pitchFamily="34" charset="0"/>
                        </a:rPr>
                        <a:t>Programme </a:t>
                      </a:r>
                      <a:endParaRPr lang="en-ZA" b="1" dirty="0">
                        <a:latin typeface="Agency FB" panose="020B0503020202020204" pitchFamily="34" charset="0"/>
                      </a:endParaRPr>
                    </a:p>
                  </a:txBody>
                  <a:tcPr>
                    <a:solidFill>
                      <a:schemeClr val="accent2">
                        <a:lumMod val="60000"/>
                        <a:lumOff val="40000"/>
                      </a:schemeClr>
                    </a:solidFill>
                  </a:tcPr>
                </a:tc>
                <a:tc>
                  <a:txBody>
                    <a:bodyPr/>
                    <a:lstStyle/>
                    <a:p>
                      <a:r>
                        <a:rPr lang="en-US" b="1" dirty="0">
                          <a:latin typeface="Agency FB" panose="020B0503020202020204" pitchFamily="34" charset="0"/>
                        </a:rPr>
                        <a:t>KPIs</a:t>
                      </a:r>
                      <a:endParaRPr lang="en-ZA" b="1" dirty="0">
                        <a:latin typeface="Agency FB" panose="020B0503020202020204" pitchFamily="34" charset="0"/>
                      </a:endParaRPr>
                    </a:p>
                  </a:txBody>
                  <a:tcPr>
                    <a:solidFill>
                      <a:schemeClr val="accent2">
                        <a:lumMod val="60000"/>
                        <a:lumOff val="40000"/>
                      </a:schemeClr>
                    </a:solidFill>
                  </a:tcPr>
                </a:tc>
                <a:tc>
                  <a:txBody>
                    <a:bodyPr/>
                    <a:lstStyle/>
                    <a:p>
                      <a:r>
                        <a:rPr lang="en-US" b="1" dirty="0">
                          <a:latin typeface="Agency FB" panose="020B0503020202020204" pitchFamily="34" charset="0"/>
                        </a:rPr>
                        <a:t>Challenges Experienced in the Period under Review </a:t>
                      </a:r>
                      <a:endParaRPr lang="en-ZA" b="1" dirty="0">
                        <a:latin typeface="Agency FB" panose="020B0503020202020204" pitchFamily="34" charset="0"/>
                      </a:endParaRPr>
                    </a:p>
                  </a:txBody>
                  <a:tcP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r>
                        <a:rPr lang="en-US" sz="1600" b="0" dirty="0">
                          <a:latin typeface="Agency FB" panose="020B0503020202020204" pitchFamily="34" charset="0"/>
                        </a:rPr>
                        <a:t>Prg 3:</a:t>
                      </a:r>
                      <a:r>
                        <a:rPr lang="en-US" sz="1600" b="0" baseline="0" dirty="0">
                          <a:latin typeface="Agency FB" panose="020B0503020202020204" pitchFamily="34" charset="0"/>
                        </a:rPr>
                        <a:t> Construction Project Management </a:t>
                      </a:r>
                    </a:p>
                    <a:p>
                      <a:endParaRPr lang="en-US" sz="1600" b="0" baseline="0" dirty="0">
                        <a:latin typeface="Agency FB" panose="020B0503020202020204" pitchFamily="34" charset="0"/>
                      </a:endParaRPr>
                    </a:p>
                    <a:p>
                      <a:endParaRPr lang="en-US" sz="1600" b="0" baseline="0" dirty="0">
                        <a:latin typeface="Agency FB" panose="020B0503020202020204" pitchFamily="34" charset="0"/>
                      </a:endParaRPr>
                    </a:p>
                    <a:p>
                      <a:endParaRPr lang="en-US" sz="1600" b="0" baseline="0" dirty="0">
                        <a:latin typeface="Agency FB" panose="020B0503020202020204" pitchFamily="34" charset="0"/>
                      </a:endParaRPr>
                    </a:p>
                    <a:p>
                      <a:endParaRPr lang="en-US" sz="1600" b="0" baseline="0" dirty="0">
                        <a:latin typeface="Agency FB" panose="020B0503020202020204" pitchFamily="34" charset="0"/>
                      </a:endParaRPr>
                    </a:p>
                    <a:p>
                      <a:endParaRPr lang="en-US" sz="1600" b="0" baseline="0" dirty="0">
                        <a:latin typeface="Agency FB" panose="020B0503020202020204" pitchFamily="34" charset="0"/>
                      </a:endParaRPr>
                    </a:p>
                    <a:p>
                      <a:endParaRPr lang="en-US" sz="1600" b="0" baseline="0" dirty="0">
                        <a:latin typeface="Agency FB" panose="020B0503020202020204" pitchFamily="34" charset="0"/>
                      </a:endParaRPr>
                    </a:p>
                    <a:p>
                      <a:endParaRPr lang="en-US" sz="1600" b="0" baseline="0" dirty="0">
                        <a:latin typeface="Agency FB" panose="020B0503020202020204" pitchFamily="34" charset="0"/>
                      </a:endParaRPr>
                    </a:p>
                    <a:p>
                      <a:endParaRPr lang="en-US" sz="1600" b="0" baseline="0" dirty="0">
                        <a:latin typeface="Agency FB" panose="020B0503020202020204" pitchFamily="34" charset="0"/>
                      </a:endParaRPr>
                    </a:p>
                    <a:p>
                      <a:endParaRPr lang="en-ZA" sz="1600" b="0" dirty="0">
                        <a:latin typeface="Agency FB" panose="020B0503020202020204" pitchFamily="34" charset="0"/>
                      </a:endParaRPr>
                    </a:p>
                  </a:txBody>
                  <a:tcPr/>
                </a:tc>
                <a:tc>
                  <a:txBody>
                    <a:bodyPr/>
                    <a:lstStyle/>
                    <a:p>
                      <a:r>
                        <a:rPr lang="en-US" sz="1600" b="0" kern="1200" baseline="0" dirty="0">
                          <a:solidFill>
                            <a:schemeClr val="tx1"/>
                          </a:solidFill>
                          <a:latin typeface="Agency FB" panose="020B0503020202020204" pitchFamily="34" charset="0"/>
                          <a:ea typeface="+mn-ea"/>
                          <a:cs typeface="+mn-cs"/>
                        </a:rPr>
                        <a:t>Number of projects completed within agreed construction period</a:t>
                      </a:r>
                      <a:endParaRPr lang="en-ZA" sz="1600" b="0" kern="1200" baseline="0" dirty="0">
                        <a:solidFill>
                          <a:schemeClr val="tx1"/>
                        </a:solidFill>
                        <a:latin typeface="Agency FB" panose="020B0503020202020204" pitchFamily="34" charset="0"/>
                        <a:ea typeface="+mn-ea"/>
                        <a:cs typeface="+mn-cs"/>
                      </a:endParaRPr>
                    </a:p>
                  </a:txBody>
                  <a:tcPr/>
                </a:tc>
                <a:tc>
                  <a:txBody>
                    <a:bodyPr/>
                    <a:lstStyle/>
                    <a:p>
                      <a:r>
                        <a:rPr lang="en-US" sz="1600" b="0" kern="1200" baseline="0" dirty="0">
                          <a:solidFill>
                            <a:schemeClr val="tx1"/>
                          </a:solidFill>
                          <a:latin typeface="Agency FB" panose="020B0503020202020204" pitchFamily="34" charset="0"/>
                          <a:ea typeface="+mn-ea"/>
                          <a:cs typeface="+mn-cs"/>
                        </a:rPr>
                        <a:t>Delays experienced in the following areas - processing of extension of times approvals, Delivery of ordered materials, Offices closed as a COVID and handing over site on time.                                          </a:t>
                      </a:r>
                    </a:p>
                  </a:txBody>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5"/>
          <a:stretch>
            <a:fillRect/>
          </a:stretch>
        </p:blipFill>
        <p:spPr>
          <a:xfrm>
            <a:off x="265234" y="2232104"/>
            <a:ext cx="2914141" cy="1341236"/>
          </a:xfrm>
          <a:prstGeom prst="rect">
            <a:avLst/>
          </a:prstGeom>
        </p:spPr>
      </p:pic>
    </p:spTree>
    <p:extLst>
      <p:ext uri="{BB962C8B-B14F-4D97-AF65-F5344CB8AC3E}">
        <p14:creationId xmlns:p14="http://schemas.microsoft.com/office/powerpoint/2010/main" val="219054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Performance Information (PMTE) </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t>11</a:t>
            </a:fld>
            <a:endParaRPr lang="en-US" dirty="0"/>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3067043707"/>
              </p:ext>
            </p:extLst>
          </p:nvPr>
        </p:nvGraphicFramePr>
        <p:xfrm>
          <a:off x="141666" y="1514277"/>
          <a:ext cx="11784171" cy="3723640"/>
        </p:xfrm>
        <a:graphic>
          <a:graphicData uri="http://schemas.openxmlformats.org/drawingml/2006/table">
            <a:tbl>
              <a:tblPr firstRow="1" bandRow="1">
                <a:tableStyleId>{5940675A-B579-460E-94D1-54222C63F5DA}</a:tableStyleId>
              </a:tblPr>
              <a:tblGrid>
                <a:gridCol w="3342939">
                  <a:extLst>
                    <a:ext uri="{9D8B030D-6E8A-4147-A177-3AD203B41FA5}">
                      <a16:colId xmlns:a16="http://schemas.microsoft.com/office/drawing/2014/main" val="20000"/>
                    </a:ext>
                  </a:extLst>
                </a:gridCol>
                <a:gridCol w="3665838">
                  <a:extLst>
                    <a:ext uri="{9D8B030D-6E8A-4147-A177-3AD203B41FA5}">
                      <a16:colId xmlns:a16="http://schemas.microsoft.com/office/drawing/2014/main" val="20001"/>
                    </a:ext>
                  </a:extLst>
                </a:gridCol>
                <a:gridCol w="4775394">
                  <a:extLst>
                    <a:ext uri="{9D8B030D-6E8A-4147-A177-3AD203B41FA5}">
                      <a16:colId xmlns:a16="http://schemas.microsoft.com/office/drawing/2014/main" val="20002"/>
                    </a:ext>
                  </a:extLst>
                </a:gridCol>
              </a:tblGrid>
              <a:tr h="370840">
                <a:tc>
                  <a:txBody>
                    <a:bodyPr/>
                    <a:lstStyle/>
                    <a:p>
                      <a:r>
                        <a:rPr lang="en-US" b="1" dirty="0">
                          <a:latin typeface="Agency FB" panose="020B0503020202020204" pitchFamily="34" charset="0"/>
                        </a:rPr>
                        <a:t>Programme </a:t>
                      </a:r>
                      <a:endParaRPr lang="en-ZA" b="1" dirty="0">
                        <a:latin typeface="Agency FB" panose="020B0503020202020204" pitchFamily="34" charset="0"/>
                      </a:endParaRPr>
                    </a:p>
                  </a:txBody>
                  <a:tcPr>
                    <a:solidFill>
                      <a:schemeClr val="accent2">
                        <a:lumMod val="60000"/>
                        <a:lumOff val="40000"/>
                      </a:schemeClr>
                    </a:solidFill>
                  </a:tcPr>
                </a:tc>
                <a:tc>
                  <a:txBody>
                    <a:bodyPr/>
                    <a:lstStyle/>
                    <a:p>
                      <a:r>
                        <a:rPr lang="en-US" b="1" dirty="0">
                          <a:latin typeface="Agency FB" panose="020B0503020202020204" pitchFamily="34" charset="0"/>
                        </a:rPr>
                        <a:t>KPIs</a:t>
                      </a:r>
                      <a:endParaRPr lang="en-ZA" b="1" dirty="0">
                        <a:latin typeface="Agency FB" panose="020B0503020202020204" pitchFamily="34" charset="0"/>
                      </a:endParaRPr>
                    </a:p>
                  </a:txBody>
                  <a:tcPr>
                    <a:solidFill>
                      <a:schemeClr val="accent2">
                        <a:lumMod val="60000"/>
                        <a:lumOff val="40000"/>
                      </a:schemeClr>
                    </a:solidFill>
                  </a:tcPr>
                </a:tc>
                <a:tc>
                  <a:txBody>
                    <a:bodyPr/>
                    <a:lstStyle/>
                    <a:p>
                      <a:r>
                        <a:rPr lang="en-US" b="1" dirty="0">
                          <a:latin typeface="Agency FB" panose="020B0503020202020204" pitchFamily="34" charset="0"/>
                        </a:rPr>
                        <a:t>Challenges Experienced in the Period under Review </a:t>
                      </a:r>
                      <a:endParaRPr lang="en-ZA" b="1" dirty="0">
                        <a:latin typeface="Agency FB" panose="020B0503020202020204" pitchFamily="34" charset="0"/>
                      </a:endParaRPr>
                    </a:p>
                  </a:txBody>
                  <a:tcPr>
                    <a:solidFill>
                      <a:schemeClr val="accent2">
                        <a:lumMod val="60000"/>
                        <a:lumOff val="40000"/>
                      </a:schemeClr>
                    </a:solidFill>
                  </a:tcPr>
                </a:tc>
                <a:extLst>
                  <a:ext uri="{0D108BD9-81ED-4DB2-BD59-A6C34878D82A}">
                    <a16:rowId xmlns:a16="http://schemas.microsoft.com/office/drawing/2014/main" val="10000"/>
                  </a:ext>
                </a:extLst>
              </a:tr>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Agency FB" panose="020B0503020202020204" pitchFamily="34" charset="0"/>
                          <a:ea typeface="+mn-ea"/>
                          <a:cs typeface="+mn-cs"/>
                        </a:rPr>
                        <a:t>Prg 5: Real Estate Information Registry Services</a:t>
                      </a:r>
                      <a:endParaRPr lang="en-ZA" sz="1600" b="0" kern="1200" dirty="0">
                        <a:solidFill>
                          <a:schemeClr val="tx1"/>
                        </a:solidFill>
                        <a:latin typeface="Agency FB" panose="020B0503020202020204" pitchFamily="34" charset="0"/>
                        <a:ea typeface="+mn-ea"/>
                        <a:cs typeface="+mn-cs"/>
                      </a:endParaRPr>
                    </a:p>
                  </a:txBody>
                  <a:tcPr/>
                </a:tc>
                <a:tc>
                  <a:txBody>
                    <a:bodyPr/>
                    <a:lstStyle/>
                    <a:p>
                      <a:r>
                        <a:rPr lang="en-US" sz="1600" b="0" kern="1200" dirty="0">
                          <a:solidFill>
                            <a:schemeClr val="tx1"/>
                          </a:solidFill>
                          <a:latin typeface="Agency FB" panose="020B0503020202020204" pitchFamily="34" charset="0"/>
                          <a:ea typeface="+mn-ea"/>
                          <a:cs typeface="+mn-cs"/>
                        </a:rPr>
                        <a:t>Number of immovable assets physically verified to validate existence and assess conditions </a:t>
                      </a:r>
                      <a:endParaRPr lang="en-ZA" sz="1600" b="0" kern="1200" dirty="0">
                        <a:solidFill>
                          <a:schemeClr val="tx1"/>
                        </a:solidFill>
                        <a:latin typeface="Agency FB" panose="020B0503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Agency FB" panose="020B0503020202020204" pitchFamily="34" charset="0"/>
                          <a:ea typeface="+mn-ea"/>
                          <a:cs typeface="+mn-cs"/>
                        </a:rPr>
                        <a:t>Limitations in terms of officials employed on contract and challenges with provisioning of software and vehicles</a:t>
                      </a:r>
                      <a:endParaRPr lang="en-ZA" sz="1600" b="0" kern="1200" dirty="0">
                        <a:solidFill>
                          <a:schemeClr val="tx1"/>
                        </a:solidFill>
                        <a:latin typeface="Agency FB" panose="020B0503020202020204" pitchFamily="34" charset="0"/>
                        <a:ea typeface="+mn-ea"/>
                        <a:cs typeface="+mn-cs"/>
                      </a:endParaRPr>
                    </a:p>
                  </a:txBody>
                  <a:tcPr marL="68580" marR="68580" marT="0" marB="0"/>
                </a:tc>
                <a:extLst>
                  <a:ext uri="{0D108BD9-81ED-4DB2-BD59-A6C34878D82A}">
                    <a16:rowId xmlns:a16="http://schemas.microsoft.com/office/drawing/2014/main" val="10001"/>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600" b="0" kern="1200" dirty="0">
                        <a:solidFill>
                          <a:schemeClr val="tx1"/>
                        </a:solidFill>
                        <a:latin typeface="Agency FB" panose="020B0503020202020204" pitchFamily="34" charset="0"/>
                        <a:ea typeface="+mn-ea"/>
                        <a:cs typeface="+mn-cs"/>
                      </a:endParaRPr>
                    </a:p>
                  </a:txBody>
                  <a:tcPr/>
                </a:tc>
                <a:tc>
                  <a:txBody>
                    <a:bodyPr/>
                    <a:lstStyle/>
                    <a:p>
                      <a:r>
                        <a:rPr lang="en-US" sz="1600" b="0" kern="1200" dirty="0">
                          <a:solidFill>
                            <a:schemeClr val="tx1"/>
                          </a:solidFill>
                          <a:latin typeface="Agency FB" panose="020B0503020202020204" pitchFamily="34" charset="0"/>
                          <a:ea typeface="+mn-ea"/>
                          <a:cs typeface="+mn-cs"/>
                        </a:rPr>
                        <a:t>Number of land parcels vested (confirmation of ownership)</a:t>
                      </a:r>
                      <a:endParaRPr lang="en-ZA" sz="1600" b="0" kern="1200" dirty="0">
                        <a:solidFill>
                          <a:schemeClr val="tx1"/>
                        </a:solidFill>
                        <a:latin typeface="Agency FB" panose="020B0503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Agency FB" panose="020B0503020202020204" pitchFamily="34" charset="0"/>
                          <a:ea typeface="+mn-ea"/>
                          <a:cs typeface="+mn-cs"/>
                        </a:rPr>
                        <a:t>Dependency on other National and Provincial custodians for processing and approval of vesting applications as per requirements of LAW system (Title deed numbers, SG diagrams, land use, etc.) </a:t>
                      </a:r>
                      <a:endParaRPr lang="en-ZA" sz="1600" b="0" kern="1200" dirty="0">
                        <a:solidFill>
                          <a:schemeClr val="tx1"/>
                        </a:solidFill>
                        <a:latin typeface="Agency FB" panose="020B0503020202020204" pitchFamily="34" charset="0"/>
                        <a:ea typeface="+mn-ea"/>
                        <a:cs typeface="+mn-cs"/>
                      </a:endParaRPr>
                    </a:p>
                  </a:txBody>
                  <a:tcPr marL="68580" marR="68580" marT="0" marB="0"/>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Agency FB" panose="020B0503020202020204" pitchFamily="34" charset="0"/>
                          <a:ea typeface="+mn-ea"/>
                          <a:cs typeface="+mn-cs"/>
                        </a:rPr>
                        <a:t>Prg 6: Facilities Management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kern="1200" dirty="0">
                        <a:solidFill>
                          <a:schemeClr val="tx1"/>
                        </a:solidFill>
                        <a:latin typeface="Agency FB" panose="020B0503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kern="1200" dirty="0">
                        <a:solidFill>
                          <a:schemeClr val="tx1"/>
                        </a:solidFill>
                        <a:latin typeface="Agency FB" panose="020B0503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kern="1200" dirty="0">
                        <a:solidFill>
                          <a:schemeClr val="tx1"/>
                        </a:solidFill>
                        <a:latin typeface="Agency FB" panose="020B0503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kern="1200" dirty="0">
                        <a:solidFill>
                          <a:schemeClr val="tx1"/>
                        </a:solidFill>
                        <a:latin typeface="Agency FB" panose="020B0503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kern="1200" dirty="0">
                        <a:solidFill>
                          <a:schemeClr val="tx1"/>
                        </a:solidFill>
                        <a:latin typeface="Agency FB" panose="020B0503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kern="1200" dirty="0">
                        <a:solidFill>
                          <a:schemeClr val="tx1"/>
                        </a:solidFill>
                        <a:latin typeface="Agency FB" panose="020B0503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Agency FB" panose="020B0503020202020204" pitchFamily="34" charset="0"/>
                          <a:ea typeface="+mn-ea"/>
                          <a:cs typeface="+mn-cs"/>
                        </a:rPr>
                        <a:t> </a:t>
                      </a:r>
                      <a:endParaRPr lang="en-ZA" sz="1600" b="0" kern="1200" dirty="0">
                        <a:solidFill>
                          <a:schemeClr val="tx1"/>
                        </a:solidFill>
                        <a:latin typeface="Agency FB" panose="020B0503020202020204" pitchFamily="34" charset="0"/>
                        <a:ea typeface="+mn-ea"/>
                        <a:cs typeface="+mn-cs"/>
                      </a:endParaRPr>
                    </a:p>
                  </a:txBody>
                  <a:tcPr/>
                </a:tc>
                <a:tc>
                  <a:txBody>
                    <a:bodyPr/>
                    <a:lstStyle/>
                    <a:p>
                      <a:r>
                        <a:rPr lang="en-US" sz="1600" b="0" kern="1200" dirty="0">
                          <a:solidFill>
                            <a:schemeClr val="tx1"/>
                          </a:solidFill>
                          <a:latin typeface="Agency FB" panose="020B0503020202020204" pitchFamily="34" charset="0"/>
                          <a:ea typeface="+mn-ea"/>
                          <a:cs typeface="+mn-cs"/>
                        </a:rPr>
                        <a:t>Number of critical components assessed to determine conditions of components(lifts and boilers)</a:t>
                      </a:r>
                      <a:endParaRPr lang="en-ZA" sz="1600" b="0" kern="1200" dirty="0">
                        <a:solidFill>
                          <a:schemeClr val="tx1"/>
                        </a:solidFill>
                        <a:latin typeface="Agency FB" panose="020B0503020202020204" pitchFamily="34" charset="0"/>
                        <a:ea typeface="+mn-ea"/>
                        <a:cs typeface="+mn-cs"/>
                      </a:endParaRPr>
                    </a:p>
                  </a:txBody>
                  <a:tcPr/>
                </a:tc>
                <a:tc>
                  <a:txBody>
                    <a:bodyPr/>
                    <a:lstStyle/>
                    <a:p>
                      <a:r>
                        <a:rPr lang="en-US" sz="1600" b="0" kern="1200" dirty="0">
                          <a:solidFill>
                            <a:schemeClr val="tx1"/>
                          </a:solidFill>
                          <a:latin typeface="Agency FB" panose="020B0503020202020204" pitchFamily="34" charset="0"/>
                          <a:ea typeface="+mn-ea"/>
                          <a:cs typeface="+mn-cs"/>
                        </a:rPr>
                        <a:t>The Critical Components require enhanced technical specialized skills and therefore there was non-achievement of the annual target</a:t>
                      </a:r>
                      <a:endParaRPr lang="en-ZA" sz="1600" b="0" kern="1200" dirty="0">
                        <a:solidFill>
                          <a:schemeClr val="tx1"/>
                        </a:solidFill>
                        <a:latin typeface="Agency FB" panose="020B0503020202020204" pitchFamily="34" charset="0"/>
                        <a:ea typeface="+mn-ea"/>
                        <a:cs typeface="+mn-cs"/>
                      </a:endParaRPr>
                    </a:p>
                  </a:txBody>
                  <a:tcPr marL="68580" marR="68580" marT="0" marB="0"/>
                </a:tc>
                <a:extLst>
                  <a:ext uri="{0D108BD9-81ED-4DB2-BD59-A6C34878D82A}">
                    <a16:rowId xmlns:a16="http://schemas.microsoft.com/office/drawing/2014/main" val="10003"/>
                  </a:ext>
                </a:extLst>
              </a:tr>
            </a:tbl>
          </a:graphicData>
        </a:graphic>
      </p:graphicFrame>
      <p:pic>
        <p:nvPicPr>
          <p:cNvPr id="10" name="Picture 9"/>
          <p:cNvPicPr>
            <a:picLocks noChangeAspect="1"/>
          </p:cNvPicPr>
          <p:nvPr/>
        </p:nvPicPr>
        <p:blipFill>
          <a:blip r:embed="rId5"/>
          <a:stretch>
            <a:fillRect/>
          </a:stretch>
        </p:blipFill>
        <p:spPr>
          <a:xfrm>
            <a:off x="314661" y="3681963"/>
            <a:ext cx="2914141" cy="1341236"/>
          </a:xfrm>
          <a:prstGeom prst="rect">
            <a:avLst/>
          </a:prstGeom>
        </p:spPr>
      </p:pic>
    </p:spTree>
    <p:extLst>
      <p:ext uri="{BB962C8B-B14F-4D97-AF65-F5344CB8AC3E}">
        <p14:creationId xmlns:p14="http://schemas.microsoft.com/office/powerpoint/2010/main" val="3858806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GB" sz="3600" b="1" dirty="0">
                <a:solidFill>
                  <a:schemeClr val="tx1">
                    <a:lumMod val="65000"/>
                    <a:lumOff val="35000"/>
                  </a:schemeClr>
                </a:solidFill>
                <a:latin typeface="Agency FB" panose="020B0503020202020204" pitchFamily="34" charset="0"/>
              </a:rPr>
              <a:t>Interventions to Address Underperformance</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t>12</a:t>
            </a:fld>
            <a:endParaRPr lang="en-US" dirty="0"/>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1218382"/>
            <a:ext cx="12109622" cy="5593391"/>
          </a:xfrm>
          <a:prstGeom prst="rect">
            <a:avLst/>
          </a:prstGeom>
        </p:spPr>
        <p:txBody>
          <a:bodyPr wrap="square">
            <a:spAutoFit/>
          </a:bodyPr>
          <a:lstStyle/>
          <a:p>
            <a:pPr marL="285750" lvl="0" indent="-285750" algn="just">
              <a:lnSpc>
                <a:spcPct val="115000"/>
              </a:lnSpc>
              <a:spcAft>
                <a:spcPts val="6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Calibri" panose="020F0502020204030204" pitchFamily="34" charset="0"/>
              </a:rPr>
              <a:t>Continued with the 10 Principles to improve performance</a:t>
            </a:r>
          </a:p>
          <a:p>
            <a:pPr marL="742950" lvl="1" indent="-285750" algn="just">
              <a:lnSpc>
                <a:spcPct val="107000"/>
              </a:lnSpc>
              <a:buFont typeface="Wingdings" panose="05000000000000000000" pitchFamily="2" charset="2"/>
              <a:buChar char="ü"/>
              <a:tabLst>
                <a:tab pos="695325" algn="l"/>
              </a:tabLst>
            </a:pPr>
            <a:r>
              <a:rPr lang="en-ZA" sz="1200" dirty="0">
                <a:latin typeface="Calibri" panose="020F0502020204030204" pitchFamily="34" charset="0"/>
                <a:ea typeface="Calibri" panose="020F0502020204030204" pitchFamily="34" charset="0"/>
                <a:cs typeface="Calibri" panose="020F0502020204030204" pitchFamily="34" charset="0"/>
              </a:rPr>
              <a:t>Change Management Programme (</a:t>
            </a:r>
            <a:r>
              <a:rPr lang="en-ZA" sz="1200" dirty="0">
                <a:solidFill>
                  <a:schemeClr val="accent2"/>
                </a:solidFill>
                <a:latin typeface="Calibri" panose="020F0502020204030204" pitchFamily="34" charset="0"/>
                <a:ea typeface="Calibri" panose="020F0502020204030204" pitchFamily="34" charset="0"/>
                <a:cs typeface="Calibri" panose="020F0502020204030204" pitchFamily="34" charset="0"/>
              </a:rPr>
              <a:t>several workshops held, appointed champions to drive the process – Every manager is a change champion in their own units to ensure a positive attitude to service delivery</a:t>
            </a:r>
            <a:r>
              <a:rPr lang="en-ZA" sz="1200" dirty="0">
                <a:latin typeface="Calibri" panose="020F0502020204030204" pitchFamily="34" charset="0"/>
                <a:ea typeface="Calibri" panose="020F0502020204030204" pitchFamily="34" charset="0"/>
                <a:cs typeface="Calibri" panose="020F0502020204030204" pitchFamily="34" charset="0"/>
              </a:rPr>
              <a:t>)</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ü"/>
              <a:tabLst>
                <a:tab pos="695325" algn="l"/>
              </a:tabLst>
            </a:pPr>
            <a:r>
              <a:rPr lang="en-ZA" sz="1200" dirty="0">
                <a:latin typeface="Calibri" panose="020F0502020204030204" pitchFamily="34" charset="0"/>
                <a:ea typeface="Calibri" panose="020F0502020204030204" pitchFamily="34" charset="0"/>
                <a:cs typeface="Calibri" panose="020F0502020204030204" pitchFamily="34" charset="0"/>
              </a:rPr>
              <a:t>Service Delivery Improvement Programme (</a:t>
            </a:r>
            <a:r>
              <a:rPr lang="en-ZA" sz="1200" dirty="0">
                <a:solidFill>
                  <a:schemeClr val="accent2"/>
                </a:solidFill>
                <a:latin typeface="Calibri" panose="020F0502020204030204" pitchFamily="34" charset="0"/>
                <a:ea typeface="Calibri" panose="020F0502020204030204" pitchFamily="34" charset="0"/>
                <a:cs typeface="Calibri" panose="020F0502020204030204" pitchFamily="34" charset="0"/>
              </a:rPr>
              <a:t>development of SLAs for improved services (e.g. COGTA, public protector) and in some areas have started receiving positive feedback from clients through FM services</a:t>
            </a:r>
            <a:r>
              <a:rPr lang="en-ZA" sz="1200" dirty="0">
                <a:latin typeface="Calibri" panose="020F0502020204030204" pitchFamily="34" charset="0"/>
                <a:ea typeface="Calibri" panose="020F0502020204030204" pitchFamily="34" charset="0"/>
                <a:cs typeface="Calibri" panose="020F0502020204030204" pitchFamily="34" charset="0"/>
              </a:rPr>
              <a:t>)</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ü"/>
              <a:tabLst>
                <a:tab pos="695325" algn="l"/>
              </a:tabLst>
            </a:pPr>
            <a:r>
              <a:rPr lang="en-ZA" sz="1200" dirty="0">
                <a:latin typeface="Calibri" panose="020F0502020204030204" pitchFamily="34" charset="0"/>
                <a:ea typeface="Calibri" panose="020F0502020204030204" pitchFamily="34" charset="0"/>
                <a:cs typeface="Calibri" panose="020F0502020204030204" pitchFamily="34" charset="0"/>
              </a:rPr>
              <a:t>Business Process Management Programme (</a:t>
            </a:r>
            <a:r>
              <a:rPr lang="en-ZA" sz="1200" dirty="0">
                <a:solidFill>
                  <a:schemeClr val="accent2"/>
                </a:solidFill>
                <a:latin typeface="Calibri" panose="020F0502020204030204" pitchFamily="34" charset="0"/>
                <a:ea typeface="Calibri" panose="020F0502020204030204" pitchFamily="34" charset="0"/>
                <a:cs typeface="Calibri" panose="020F0502020204030204" pitchFamily="34" charset="0"/>
              </a:rPr>
              <a:t>In progress and also developed a regional model and Matric to integrate the Departments’ operations</a:t>
            </a:r>
            <a:r>
              <a:rPr lang="en-ZA" sz="1200" dirty="0">
                <a:latin typeface="Calibri" panose="020F0502020204030204" pitchFamily="34" charset="0"/>
                <a:ea typeface="Calibri" panose="020F0502020204030204" pitchFamily="34" charset="0"/>
                <a:cs typeface="Calibri" panose="020F0502020204030204" pitchFamily="34" charset="0"/>
              </a:rPr>
              <a:t>) </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ü"/>
              <a:tabLst>
                <a:tab pos="695325" algn="l"/>
              </a:tabLst>
            </a:pPr>
            <a:r>
              <a:rPr lang="en-ZA" sz="1200" dirty="0">
                <a:latin typeface="Calibri" panose="020F0502020204030204" pitchFamily="34" charset="0"/>
                <a:ea typeface="Calibri" panose="020F0502020204030204" pitchFamily="34" charset="0"/>
                <a:cs typeface="Calibri" panose="020F0502020204030204" pitchFamily="34" charset="0"/>
              </a:rPr>
              <a:t>ERP Fast Track Programme (</a:t>
            </a:r>
            <a:r>
              <a:rPr lang="en-ZA" sz="1200" dirty="0">
                <a:solidFill>
                  <a:schemeClr val="accent2"/>
                </a:solidFill>
                <a:latin typeface="Calibri" panose="020F0502020204030204" pitchFamily="34" charset="0"/>
                <a:ea typeface="Calibri" panose="020F0502020204030204" pitchFamily="34" charset="0"/>
                <a:cs typeface="Calibri" panose="020F0502020204030204" pitchFamily="34" charset="0"/>
              </a:rPr>
              <a:t>in progress – CIO has been appointed and discussions on fast tracking the programme underway</a:t>
            </a:r>
            <a:r>
              <a:rPr lang="en-ZA" sz="1200" dirty="0">
                <a:latin typeface="Calibri" panose="020F0502020204030204" pitchFamily="34" charset="0"/>
                <a:ea typeface="Calibri" panose="020F0502020204030204" pitchFamily="34" charset="0"/>
                <a:cs typeface="Calibri" panose="020F0502020204030204" pitchFamily="34" charset="0"/>
              </a:rPr>
              <a:t>)</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ü"/>
              <a:tabLst>
                <a:tab pos="695325" algn="l"/>
              </a:tabLst>
            </a:pPr>
            <a:r>
              <a:rPr lang="en-ZA" sz="1200" dirty="0">
                <a:latin typeface="Calibri" panose="020F0502020204030204" pitchFamily="34" charset="0"/>
                <a:ea typeface="Calibri" panose="020F0502020204030204" pitchFamily="34" charset="0"/>
                <a:cs typeface="Calibri" panose="020F0502020204030204" pitchFamily="34" charset="0"/>
              </a:rPr>
              <a:t>Macro Business and Delivery Model of the DPWI (</a:t>
            </a:r>
            <a:r>
              <a:rPr lang="en-ZA" sz="1200" dirty="0">
                <a:solidFill>
                  <a:schemeClr val="accent2"/>
                </a:solidFill>
                <a:latin typeface="Calibri" panose="020F0502020204030204" pitchFamily="34" charset="0"/>
                <a:ea typeface="Calibri" panose="020F0502020204030204" pitchFamily="34" charset="0"/>
                <a:cs typeface="Calibri" panose="020F0502020204030204" pitchFamily="34" charset="0"/>
              </a:rPr>
              <a:t>in progress as part of the development of AOPs and business process management</a:t>
            </a:r>
            <a:r>
              <a:rPr lang="en-ZA" sz="1200" dirty="0">
                <a:latin typeface="Calibri" panose="020F0502020204030204" pitchFamily="34" charset="0"/>
                <a:ea typeface="Calibri" panose="020F0502020204030204" pitchFamily="34" charset="0"/>
                <a:cs typeface="Calibri" panose="020F0502020204030204" pitchFamily="34" charset="0"/>
              </a:rPr>
              <a:t>)</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ü"/>
              <a:tabLst>
                <a:tab pos="695325" algn="l"/>
              </a:tabLst>
            </a:pPr>
            <a:r>
              <a:rPr lang="en-ZA" sz="1200" dirty="0">
                <a:latin typeface="Calibri" panose="020F0502020204030204" pitchFamily="34" charset="0"/>
                <a:ea typeface="Calibri" panose="020F0502020204030204" pitchFamily="34" charset="0"/>
                <a:cs typeface="Calibri" panose="020F0502020204030204" pitchFamily="34" charset="0"/>
              </a:rPr>
              <a:t>Ethics &amp; Compliance, Infrastructure and Consequence Management Unit (</a:t>
            </a:r>
            <a:r>
              <a:rPr lang="en-ZA" sz="1200" dirty="0">
                <a:solidFill>
                  <a:schemeClr val="accent2"/>
                </a:solidFill>
                <a:latin typeface="Calibri" panose="020F0502020204030204" pitchFamily="34" charset="0"/>
                <a:ea typeface="Calibri" panose="020F0502020204030204" pitchFamily="34" charset="0"/>
                <a:cs typeface="Calibri" panose="020F0502020204030204" pitchFamily="34" charset="0"/>
              </a:rPr>
              <a:t>in progress with a designated Ethics officer and establishment of an Ethics committee and completed the first phase of the Lifestyle Audit</a:t>
            </a:r>
            <a:r>
              <a:rPr lang="en-ZA" sz="1200" dirty="0">
                <a:latin typeface="Calibri" panose="020F0502020204030204" pitchFamily="34" charset="0"/>
                <a:ea typeface="Calibri" panose="020F0502020204030204" pitchFamily="34" charset="0"/>
                <a:cs typeface="Calibri" panose="020F0502020204030204" pitchFamily="34" charset="0"/>
              </a:rPr>
              <a:t>)</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ü"/>
              <a:tabLst>
                <a:tab pos="695325" algn="l"/>
              </a:tabLst>
            </a:pPr>
            <a:r>
              <a:rPr lang="en-GB" sz="1200" dirty="0">
                <a:latin typeface="Calibri" panose="020F0502020204030204" pitchFamily="34" charset="0"/>
                <a:ea typeface="Calibri" panose="020F0502020204030204" pitchFamily="34" charset="0"/>
                <a:cs typeface="Calibri" panose="020F0502020204030204" pitchFamily="34" charset="0"/>
              </a:rPr>
              <a:t>Contract Management and Monitoring Capacity (</a:t>
            </a:r>
            <a:r>
              <a:rPr lang="en-GB" sz="1200" dirty="0">
                <a:solidFill>
                  <a:schemeClr val="accent2"/>
                </a:solidFill>
                <a:latin typeface="Calibri" panose="020F0502020204030204" pitchFamily="34" charset="0"/>
                <a:ea typeface="Calibri" panose="020F0502020204030204" pitchFamily="34" charset="0"/>
                <a:cs typeface="Calibri" panose="020F0502020204030204" pitchFamily="34" charset="0"/>
              </a:rPr>
              <a:t>In progress and circulated to the Department - workshops held</a:t>
            </a:r>
            <a:r>
              <a:rPr lang="en-GB" sz="1200" dirty="0">
                <a:latin typeface="Calibri" panose="020F0502020204030204" pitchFamily="34" charset="0"/>
                <a:ea typeface="Calibri" panose="020F0502020204030204" pitchFamily="34" charset="0"/>
                <a:cs typeface="Calibri" panose="020F0502020204030204" pitchFamily="34" charset="0"/>
              </a:rPr>
              <a:t>)</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ü"/>
              <a:tabLst>
                <a:tab pos="695325" algn="l"/>
              </a:tabLst>
            </a:pPr>
            <a:r>
              <a:rPr lang="en-GB" sz="1200" dirty="0">
                <a:latin typeface="Calibri" panose="020F0502020204030204" pitchFamily="34" charset="0"/>
                <a:ea typeface="Calibri" panose="020F0502020204030204" pitchFamily="34" charset="0"/>
                <a:cs typeface="Calibri" panose="020F0502020204030204" pitchFamily="34" charset="0"/>
              </a:rPr>
              <a:t>Organisation Wide Skills Assessment (</a:t>
            </a:r>
            <a:r>
              <a:rPr lang="en-GB" sz="1200" dirty="0">
                <a:solidFill>
                  <a:schemeClr val="accent2"/>
                </a:solidFill>
                <a:latin typeface="Calibri" panose="020F0502020204030204" pitchFamily="34" charset="0"/>
                <a:ea typeface="Calibri" panose="020F0502020204030204" pitchFamily="34" charset="0"/>
                <a:cs typeface="Calibri" panose="020F0502020204030204" pitchFamily="34" charset="0"/>
              </a:rPr>
              <a:t>Conducted and concluded</a:t>
            </a:r>
            <a:r>
              <a:rPr lang="en-GB" sz="1200" dirty="0">
                <a:latin typeface="Calibri" panose="020F0502020204030204" pitchFamily="34" charset="0"/>
                <a:ea typeface="Calibri" panose="020F0502020204030204" pitchFamily="34" charset="0"/>
                <a:cs typeface="Calibri" panose="020F0502020204030204" pitchFamily="34" charset="0"/>
              </a:rPr>
              <a:t>) </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ü"/>
              <a:tabLst>
                <a:tab pos="695325" algn="l"/>
              </a:tabLst>
            </a:pPr>
            <a:r>
              <a:rPr lang="en-GB" sz="1200" dirty="0">
                <a:latin typeface="Calibri" panose="020F0502020204030204" pitchFamily="34" charset="0"/>
                <a:ea typeface="Calibri" panose="020F0502020204030204" pitchFamily="34" charset="0"/>
                <a:cs typeface="Calibri" panose="020F0502020204030204" pitchFamily="34" charset="0"/>
              </a:rPr>
              <a:t>Organisation-Wide Maturity In Strategic Management  (</a:t>
            </a:r>
            <a:r>
              <a:rPr lang="en-GB" sz="1200" dirty="0">
                <a:solidFill>
                  <a:schemeClr val="accent2"/>
                </a:solidFill>
                <a:latin typeface="Calibri" panose="020F0502020204030204" pitchFamily="34" charset="0"/>
                <a:ea typeface="Calibri" panose="020F0502020204030204" pitchFamily="34" charset="0"/>
                <a:cs typeface="Calibri" panose="020F0502020204030204" pitchFamily="34" charset="0"/>
              </a:rPr>
              <a:t>in progress and the Impact matrix will serve as a base to test maturity – 12 Strategic Risks placed at the centre of the DPWI’s business operations</a:t>
            </a:r>
            <a:r>
              <a:rPr lang="en-GB" sz="1200" dirty="0">
                <a:latin typeface="Calibri" panose="020F0502020204030204" pitchFamily="34" charset="0"/>
                <a:ea typeface="Calibri" panose="020F0502020204030204" pitchFamily="34" charset="0"/>
                <a:cs typeface="Calibri" panose="020F0502020204030204" pitchFamily="34" charset="0"/>
              </a:rPr>
              <a:t>)</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ü"/>
              <a:tabLst>
                <a:tab pos="695325" algn="l"/>
              </a:tabLst>
            </a:pPr>
            <a:r>
              <a:rPr lang="en-GB" sz="1200" dirty="0">
                <a:latin typeface="Calibri" panose="020F0502020204030204" pitchFamily="34" charset="0"/>
                <a:ea typeface="Calibri" panose="020F0502020204030204" pitchFamily="34" charset="0"/>
                <a:cs typeface="Calibri" panose="020F0502020204030204" pitchFamily="34" charset="0"/>
              </a:rPr>
              <a:t>Clean Audit (</a:t>
            </a:r>
            <a:r>
              <a:rPr lang="en-GB" sz="1200" dirty="0">
                <a:solidFill>
                  <a:schemeClr val="accent2"/>
                </a:solidFill>
                <a:latin typeface="Calibri" panose="020F0502020204030204" pitchFamily="34" charset="0"/>
                <a:ea typeface="Calibri" panose="020F0502020204030204" pitchFamily="34" charset="0"/>
                <a:cs typeface="Calibri" panose="020F0502020204030204" pitchFamily="34" charset="0"/>
              </a:rPr>
              <a:t>The Audit Action plans are developed every financial year and monitored weekly. - Adverse audit outcome – explained later in the presentation – the 2022/23 Audit action plan already developed</a:t>
            </a:r>
            <a:r>
              <a:rPr lang="en-GB" sz="1200" dirty="0">
                <a:latin typeface="Calibri" panose="020F0502020204030204" pitchFamily="34" charset="0"/>
                <a:ea typeface="Calibri" panose="020F0502020204030204" pitchFamily="34" charset="0"/>
                <a:cs typeface="Calibri" panose="020F0502020204030204" pitchFamily="34" charset="0"/>
              </a:rPr>
              <a:t>)</a:t>
            </a:r>
            <a:r>
              <a:rPr lang="en-GB" sz="1200" dirty="0">
                <a:solidFill>
                  <a:schemeClr val="accent2"/>
                </a:solidFill>
                <a:latin typeface="Calibri" panose="020F0502020204030204" pitchFamily="34" charset="0"/>
                <a:ea typeface="Calibri" panose="020F0502020204030204" pitchFamily="34" charset="0"/>
                <a:cs typeface="Calibri" panose="020F0502020204030204" pitchFamily="34" charset="0"/>
              </a:rPr>
              <a:t> </a:t>
            </a:r>
            <a:endParaRPr lang="en-ZA" sz="12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6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Calibri" panose="020F0502020204030204" pitchFamily="34" charset="0"/>
              </a:rPr>
              <a:t>Recognition of Designated Groups and Promotion of Women and Persons with Disabilities</a:t>
            </a:r>
            <a:endParaRPr lang="en-ZA" sz="1600" b="1" dirty="0">
              <a:latin typeface="Calibri" panose="020F0502020204030204" pitchFamily="34" charset="0"/>
              <a:ea typeface="Calibri" panose="020F0502020204030204" pitchFamily="34" charset="0"/>
              <a:cs typeface="Calibri" panose="020F0502020204030204" pitchFamily="34" charset="0"/>
            </a:endParaRPr>
          </a:p>
          <a:p>
            <a:pPr lvl="1" algn="just">
              <a:lnSpc>
                <a:spcPct val="107000"/>
              </a:lnSpc>
              <a:spcAft>
                <a:spcPts val="800"/>
              </a:spcAft>
              <a:tabLst>
                <a:tab pos="695325" algn="l"/>
              </a:tabLst>
            </a:pPr>
            <a:r>
              <a:rPr lang="en-ZA" sz="1200" dirty="0">
                <a:latin typeface="Calibri" panose="020F0502020204030204" pitchFamily="34" charset="0"/>
                <a:ea typeface="Calibri" panose="020F0502020204030204" pitchFamily="34" charset="0"/>
                <a:cs typeface="Calibri" panose="020F0502020204030204" pitchFamily="34" charset="0"/>
              </a:rPr>
              <a:t>The Department continues in its strides towards empowerment of Women, Youth and Persons with Disabilities and the achievement of the National 	Employment Equity targets of 50% for women in SMS and 2% respectively for Persons with Disabilities.  In demonstrating its commitment to meeting these 	targets, the Department has elevated these interventions into the Strategic and Annual Performance Plans.</a:t>
            </a:r>
            <a:r>
              <a:rPr lang="en-ZA" sz="1300" dirty="0">
                <a:latin typeface="Calibri" panose="020F0502020204030204" pitchFamily="34" charset="0"/>
                <a:ea typeface="Calibri" panose="020F0502020204030204" pitchFamily="34" charset="0"/>
                <a:cs typeface="Calibri" panose="020F0502020204030204" pitchFamily="34" charset="0"/>
              </a:rPr>
              <a:t> </a:t>
            </a:r>
            <a:endParaRPr lang="en-ZA" sz="13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ZA" sz="1600" b="1" dirty="0">
                <a:latin typeface="Calibri" panose="020F0502020204030204" pitchFamily="34" charset="0"/>
                <a:ea typeface="Calibri" panose="020F0502020204030204" pitchFamily="34" charset="0"/>
                <a:cs typeface="Calibri" panose="020F0502020204030204" pitchFamily="34" charset="0"/>
              </a:rPr>
              <a:t> </a:t>
            </a:r>
            <a:r>
              <a:rPr lang="en-US" sz="1600" b="1" dirty="0">
                <a:latin typeface="Calibri" panose="020F0502020204030204" pitchFamily="34" charset="0"/>
                <a:ea typeface="Calibri" panose="020F0502020204030204" pitchFamily="34" charset="0"/>
                <a:cs typeface="Calibri" panose="020F0502020204030204" pitchFamily="34" charset="0"/>
              </a:rPr>
              <a:t>Information and Communication Technology (ICT)</a:t>
            </a:r>
            <a:endParaRPr lang="en-ZA" sz="1600" dirty="0">
              <a:latin typeface="Calibri" panose="020F0502020204030204" pitchFamily="34" charset="0"/>
              <a:ea typeface="Calibri" panose="020F0502020204030204" pitchFamily="34" charset="0"/>
            </a:endParaRPr>
          </a:p>
          <a:p>
            <a:pPr lvl="1" algn="just"/>
            <a:r>
              <a:rPr lang="en-ZA" sz="1200" dirty="0">
                <a:latin typeface="Calibri" panose="020F0502020204030204" pitchFamily="34" charset="0"/>
                <a:ea typeface="Calibri" panose="020F0502020204030204" pitchFamily="34" charset="0"/>
              </a:rPr>
              <a:t>The COVID-19 pandemic has disrupted all areas of business operations – from how officials interact with each other to how they consume ICT resources.  In this regard, ICT has played a critical role in enabling remote working and ensuring business continuity to minimize the impact of the change brought about by the pandemic. In addition, to shape the DPWI’s digital future, ICT is putting in place </a:t>
            </a:r>
            <a:r>
              <a:rPr lang="en-ZA" sz="1200" dirty="0"/>
              <a:t>interventions to ensure proper governance, risk management and IT security. In this regard, there is an emerging consideration for putting in place cybersecurity controls</a:t>
            </a:r>
          </a:p>
        </p:txBody>
      </p:sp>
    </p:spTree>
    <p:extLst>
      <p:ext uri="{BB962C8B-B14F-4D97-AF65-F5344CB8AC3E}">
        <p14:creationId xmlns:p14="http://schemas.microsoft.com/office/powerpoint/2010/main" val="945196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8603088" y="1"/>
            <a:ext cx="3588912" cy="6854422"/>
          </a:xfrm>
          <a:prstGeom prst="rect">
            <a:avLst/>
          </a:prstGeom>
          <a:effectLst>
            <a:softEdge rad="63500"/>
          </a:effectLst>
        </p:spPr>
      </p:pic>
      <p:sp>
        <p:nvSpPr>
          <p:cNvPr id="3" name="Subtitle 2"/>
          <p:cNvSpPr>
            <a:spLocks noGrp="1"/>
          </p:cNvSpPr>
          <p:nvPr>
            <p:ph type="subTitle" idx="1"/>
          </p:nvPr>
        </p:nvSpPr>
        <p:spPr>
          <a:xfrm>
            <a:off x="2690217" y="3105755"/>
            <a:ext cx="6479540" cy="1594439"/>
          </a:xfrm>
          <a:noFill/>
        </p:spPr>
        <p:txBody>
          <a:bodyPr>
            <a:noAutofit/>
          </a:bodyPr>
          <a:lstStyle/>
          <a:p>
            <a:pPr lvl="0" algn="l"/>
            <a:r>
              <a:rPr lang="en-US" sz="4000" b="1" dirty="0">
                <a:solidFill>
                  <a:schemeClr val="bg1">
                    <a:lumMod val="75000"/>
                  </a:schemeClr>
                </a:solidFill>
                <a:latin typeface="Agency FB" panose="020B0503020202020204" pitchFamily="34" charset="0"/>
                <a:cs typeface="Arial" panose="020B0604020202020204" pitchFamily="34" charset="0"/>
              </a:rPr>
              <a:t>Section 2 </a:t>
            </a:r>
            <a:r>
              <a:rPr lang="en-US" sz="4000" b="1" dirty="0">
                <a:solidFill>
                  <a:schemeClr val="tx1">
                    <a:lumMod val="50000"/>
                    <a:lumOff val="50000"/>
                  </a:schemeClr>
                </a:solidFill>
                <a:latin typeface="Agency FB" panose="020B0503020202020204" pitchFamily="34" charset="0"/>
                <a:cs typeface="Arial" panose="020B0604020202020204" pitchFamily="34" charset="0"/>
              </a:rPr>
              <a:t>–</a:t>
            </a:r>
            <a:r>
              <a:rPr lang="en-ZA" sz="4000" b="1" dirty="0">
                <a:solidFill>
                  <a:schemeClr val="tx1">
                    <a:lumMod val="50000"/>
                    <a:lumOff val="50000"/>
                  </a:schemeClr>
                </a:solidFill>
                <a:latin typeface="Agency FB" panose="020B0503020202020204" pitchFamily="34" charset="0"/>
                <a:cs typeface="Arial" panose="020B0604020202020204" pitchFamily="34" charset="0"/>
              </a:rPr>
              <a:t>DPWI: Main Vote </a:t>
            </a:r>
          </a:p>
          <a:p>
            <a:pPr lvl="0" algn="l"/>
            <a:r>
              <a:rPr lang="en-ZA" sz="4000" b="1" dirty="0">
                <a:solidFill>
                  <a:schemeClr val="tx1">
                    <a:lumMod val="50000"/>
                    <a:lumOff val="50000"/>
                  </a:schemeClr>
                </a:solidFill>
                <a:latin typeface="Agency FB" panose="020B0503020202020204" pitchFamily="34" charset="0"/>
                <a:cs typeface="Arial" panose="020B0604020202020204" pitchFamily="34" charset="0"/>
              </a:rPr>
              <a:t>Financial Performance </a:t>
            </a:r>
          </a:p>
          <a:p>
            <a:pPr algn="l"/>
            <a:r>
              <a:rPr lang="en-US" sz="4000" b="1" dirty="0">
                <a:solidFill>
                  <a:schemeClr val="tx1">
                    <a:lumMod val="50000"/>
                    <a:lumOff val="50000"/>
                  </a:schemeClr>
                </a:solidFill>
                <a:latin typeface="Agency FB" panose="020B0503020202020204" pitchFamily="34" charset="0"/>
                <a:cs typeface="Arial" panose="020B0604020202020204" pitchFamily="34" charset="0"/>
              </a:rPr>
              <a:t> </a:t>
            </a:r>
            <a:endParaRPr lang="en-ZA" sz="4000" i="1" dirty="0">
              <a:solidFill>
                <a:schemeClr val="tx1">
                  <a:lumMod val="50000"/>
                  <a:lumOff val="50000"/>
                </a:schemeClr>
              </a:solidFill>
              <a:latin typeface="Agency FB" panose="020B0503020202020204" pitchFamily="34" charset="0"/>
            </a:endParaRPr>
          </a:p>
        </p:txBody>
      </p:sp>
      <p:cxnSp>
        <p:nvCxnSpPr>
          <p:cNvPr id="4" name="Straight Connector 3"/>
          <p:cNvCxnSpPr/>
          <p:nvPr/>
        </p:nvCxnSpPr>
        <p:spPr>
          <a:xfrm flipH="1">
            <a:off x="2629379" y="3011819"/>
            <a:ext cx="2" cy="1359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2" descr="C:\Users\Nkululeko Mahlangu\Pictures\imagesCA0CNHJ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709" y="2710152"/>
            <a:ext cx="1483897" cy="1963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458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Focus Areas </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solidFill>
                  <a:prstClr val="black">
                    <a:tint val="75000"/>
                  </a:prstClr>
                </a:solidFill>
              </a:rPr>
              <a:pPr/>
              <a:t>14</a:t>
            </a:fld>
            <a:endParaRPr lang="en-US" dirty="0">
              <a:solidFill>
                <a:prstClr val="black">
                  <a:tint val="75000"/>
                </a:prstClr>
              </a:solidFill>
            </a:endParaRPr>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nvGraphicFramePr>
        <p:xfrm>
          <a:off x="978793" y="1469642"/>
          <a:ext cx="10650830" cy="4023360"/>
        </p:xfrm>
        <a:graphic>
          <a:graphicData uri="http://schemas.openxmlformats.org/drawingml/2006/table">
            <a:tbl>
              <a:tblPr firstRow="1" bandRow="1"/>
              <a:tblGrid>
                <a:gridCol w="10650830">
                  <a:extLst>
                    <a:ext uri="{9D8B030D-6E8A-4147-A177-3AD203B41FA5}">
                      <a16:colId xmlns:a16="http://schemas.microsoft.com/office/drawing/2014/main" val="20000"/>
                    </a:ext>
                  </a:extLst>
                </a:gridCol>
              </a:tblGrid>
              <a:tr h="319109">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1800" dirty="0">
                          <a:latin typeface="Agency FB" panose="020B0503020202020204" pitchFamily="34" charset="0"/>
                        </a:rPr>
                        <a:t>Discussion Item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0"/>
                  </a:ext>
                </a:extLst>
              </a:tr>
              <a:tr h="31910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800" dirty="0">
                          <a:latin typeface="Agency FB" panose="020B0503020202020204" pitchFamily="34" charset="0"/>
                        </a:rPr>
                        <a:t>2.1 Audit Progress Outcome</a:t>
                      </a:r>
                      <a:endParaRPr lang="en-US" sz="1800" kern="1200" dirty="0">
                        <a:solidFill>
                          <a:schemeClr val="dk1"/>
                        </a:solidFill>
                        <a:latin typeface="Agency FB" panose="020B0503020202020204" pitchFamily="34" charset="0"/>
                        <a:ea typeface="+mn-ea"/>
                        <a:cs typeface="+mn-cs"/>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1"/>
                  </a:ext>
                </a:extLst>
              </a:tr>
              <a:tr h="31910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800" kern="1200" dirty="0">
                          <a:solidFill>
                            <a:schemeClr val="dk1"/>
                          </a:solidFill>
                          <a:latin typeface="Agency FB" panose="020B0503020202020204" pitchFamily="34" charset="0"/>
                          <a:ea typeface="+mn-ea"/>
                          <a:cs typeface="+mn-cs"/>
                        </a:rPr>
                        <a:t>2.2</a:t>
                      </a:r>
                      <a:r>
                        <a:rPr lang="en-US" sz="1800" kern="1200" baseline="0" dirty="0">
                          <a:solidFill>
                            <a:schemeClr val="dk1"/>
                          </a:solidFill>
                          <a:latin typeface="Agency FB" panose="020B0503020202020204" pitchFamily="34" charset="0"/>
                          <a:ea typeface="+mn-ea"/>
                          <a:cs typeface="+mn-cs"/>
                        </a:rPr>
                        <a:t> Financial Statements:</a:t>
                      </a:r>
                      <a:endParaRPr lang="en-US" sz="1800" kern="1200" dirty="0">
                        <a:solidFill>
                          <a:schemeClr val="dk1"/>
                        </a:solidFill>
                        <a:latin typeface="Agency FB" panose="020B0503020202020204" pitchFamily="34" charset="0"/>
                        <a:ea typeface="+mn-ea"/>
                        <a:cs typeface="+mn-cs"/>
                      </a:endParaRPr>
                    </a:p>
                  </a:txBody>
                  <a:tcPr>
                    <a:lnL w="12700" cmpd="sng">
                      <a:solidFill>
                        <a:sysClr val="window" lastClr="FFFFFF"/>
                      </a:solidFill>
                    </a:lnL>
                    <a:lnR w="12700" cmpd="sng">
                      <a:solidFill>
                        <a:sysClr val="window" lastClr="FFFFFF"/>
                      </a:solidFill>
                    </a:lnR>
                    <a:lnT w="12700" cmpd="sng">
                      <a:noFill/>
                    </a:lnT>
                    <a:lnB w="12700" cmpd="sng">
                      <a:no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2"/>
                  </a:ext>
                </a:extLst>
              </a:tr>
              <a:tr h="319109">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800" kern="1200" dirty="0">
                          <a:solidFill>
                            <a:schemeClr val="dk1"/>
                          </a:solidFill>
                          <a:latin typeface="Agency FB" panose="020B0503020202020204" pitchFamily="34" charset="0"/>
                          <a:ea typeface="+mn-ea"/>
                          <a:cs typeface="+mn-cs"/>
                        </a:rPr>
                        <a:t>2.2.1 Appropriation Statement</a:t>
                      </a:r>
                      <a:r>
                        <a:rPr lang="en-US" sz="1800" kern="1200" baseline="0" dirty="0">
                          <a:solidFill>
                            <a:schemeClr val="dk1"/>
                          </a:solidFill>
                          <a:latin typeface="Agency FB" panose="020B0503020202020204" pitchFamily="34" charset="0"/>
                          <a:ea typeface="+mn-ea"/>
                          <a:cs typeface="+mn-cs"/>
                        </a:rPr>
                        <a:t> (summary per economic classification)</a:t>
                      </a:r>
                      <a:endParaRPr lang="en-US" sz="1800" kern="1200" dirty="0">
                        <a:solidFill>
                          <a:schemeClr val="dk1"/>
                        </a:solidFill>
                        <a:latin typeface="Agency FB" panose="020B0503020202020204" pitchFamily="34" charset="0"/>
                        <a:ea typeface="+mn-ea"/>
                        <a:cs typeface="+mn-cs"/>
                      </a:endParaRPr>
                    </a:p>
                  </a:txBody>
                  <a:tcPr>
                    <a:lnL w="12700" cmpd="sng">
                      <a:solidFill>
                        <a:sysClr val="window" lastClr="FFFFFF"/>
                      </a:solidFill>
                    </a:lnL>
                    <a:lnR w="12700" cmpd="sng">
                      <a:solidFill>
                        <a:sysClr val="window" lastClr="FFFFFF"/>
                      </a:solidFill>
                    </a:lnR>
                    <a:lnT w="12700" cmpd="sng">
                      <a:noFill/>
                    </a:lnT>
                    <a:lnB w="12700" cmpd="sng">
                      <a:no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3"/>
                  </a:ext>
                </a:extLst>
              </a:tr>
              <a:tr h="31910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800" kern="1200" dirty="0">
                          <a:solidFill>
                            <a:schemeClr val="dk1"/>
                          </a:solidFill>
                          <a:latin typeface="Agency FB" panose="020B0503020202020204" pitchFamily="34" charset="0"/>
                          <a:ea typeface="+mn-ea"/>
                          <a:cs typeface="+mn-cs"/>
                        </a:rPr>
                        <a:t>2.2.2. Statement of Financial Performance</a:t>
                      </a:r>
                    </a:p>
                  </a:txBody>
                  <a:tcPr>
                    <a:lnL w="12700" cmpd="sng">
                      <a:solidFill>
                        <a:sysClr val="window" lastClr="FFFFFF"/>
                      </a:solidFill>
                    </a:lnL>
                    <a:lnR w="12700" cmpd="sng">
                      <a:solidFill>
                        <a:sysClr val="window" lastClr="FFFFFF"/>
                      </a:solidFill>
                    </a:lnR>
                    <a:lnT w="12700" cmpd="sng">
                      <a:no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4"/>
                  </a:ext>
                </a:extLst>
              </a:tr>
              <a:tr h="31910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800" kern="1200" dirty="0">
                          <a:solidFill>
                            <a:schemeClr val="dk1"/>
                          </a:solidFill>
                          <a:latin typeface="Agency FB" panose="020B0503020202020204" pitchFamily="34" charset="0"/>
                          <a:ea typeface="+mn-ea"/>
                          <a:cs typeface="+mn-cs"/>
                        </a:rPr>
                        <a:t>2.2.3 Statement of Financial Position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5"/>
                  </a:ext>
                </a:extLst>
              </a:tr>
              <a:tr h="31910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indent="0" algn="l" defTabSz="914400" rtl="0" eaLnBrk="1" latinLnBrk="0" hangingPunct="1">
                        <a:buFont typeface="+mj-lt"/>
                        <a:buNone/>
                      </a:pPr>
                      <a:r>
                        <a:rPr lang="en-US" sz="1800" kern="1200" dirty="0">
                          <a:solidFill>
                            <a:schemeClr val="dk1"/>
                          </a:solidFill>
                          <a:latin typeface="Agency FB" panose="020B0503020202020204" pitchFamily="34" charset="0"/>
                          <a:ea typeface="+mn-ea"/>
                          <a:cs typeface="+mn-cs"/>
                        </a:rPr>
                        <a:t>2.3</a:t>
                      </a:r>
                      <a:r>
                        <a:rPr lang="en-US" sz="1800" kern="1200" baseline="0" dirty="0">
                          <a:solidFill>
                            <a:schemeClr val="dk1"/>
                          </a:solidFill>
                          <a:latin typeface="Agency FB" panose="020B0503020202020204" pitchFamily="34" charset="0"/>
                          <a:ea typeface="+mn-ea"/>
                          <a:cs typeface="+mn-cs"/>
                        </a:rPr>
                        <a:t> </a:t>
                      </a:r>
                      <a:r>
                        <a:rPr lang="en-US" sz="1800" kern="1200" dirty="0">
                          <a:solidFill>
                            <a:schemeClr val="dk1"/>
                          </a:solidFill>
                          <a:latin typeface="Agency FB" panose="020B0503020202020204" pitchFamily="34" charset="0"/>
                          <a:ea typeface="+mn-ea"/>
                          <a:cs typeface="+mn-cs"/>
                        </a:rPr>
                        <a:t>Notes</a:t>
                      </a:r>
                      <a:r>
                        <a:rPr lang="en-US" sz="1800" kern="1200" baseline="0" dirty="0">
                          <a:solidFill>
                            <a:schemeClr val="dk1"/>
                          </a:solidFill>
                          <a:latin typeface="Agency FB" panose="020B0503020202020204" pitchFamily="34" charset="0"/>
                          <a:ea typeface="+mn-ea"/>
                          <a:cs typeface="+mn-cs"/>
                        </a:rPr>
                        <a:t> to the annual financial statements:</a:t>
                      </a:r>
                      <a:endParaRPr lang="en-US" sz="1800" kern="1200" dirty="0">
                        <a:solidFill>
                          <a:schemeClr val="dk1"/>
                        </a:solidFill>
                        <a:latin typeface="Agency FB" panose="020B0503020202020204" pitchFamily="34"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6"/>
                  </a:ext>
                </a:extLst>
              </a:tr>
              <a:tr h="31910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800" kern="1200" dirty="0">
                          <a:solidFill>
                            <a:schemeClr val="dk1"/>
                          </a:solidFill>
                          <a:latin typeface="Agency FB" panose="020B0503020202020204" pitchFamily="34" charset="0"/>
                          <a:ea typeface="+mn-ea"/>
                          <a:cs typeface="+mn-cs"/>
                        </a:rPr>
                        <a:t>2.3.1 </a:t>
                      </a:r>
                      <a:r>
                        <a:rPr lang="en-US" sz="1800" kern="1200" dirty="0">
                          <a:solidFill>
                            <a:schemeClr val="dk1"/>
                          </a:solidFill>
                          <a:latin typeface="Agency FB" panose="020B0503020202020204" pitchFamily="34" charset="0"/>
                          <a:ea typeface=""/>
                          <a:cs typeface=""/>
                        </a:rPr>
                        <a:t>Disclosure notes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7"/>
                  </a:ext>
                </a:extLst>
              </a:tr>
              <a:tr h="31910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457200" lvl="1" indent="0" algn="l" defTabSz="914400" rtl="0" eaLnBrk="1" latinLnBrk="0" hangingPunct="1">
                        <a:buFont typeface="+mj-lt"/>
                        <a:buNone/>
                      </a:pPr>
                      <a:r>
                        <a:rPr lang="en-US" sz="1800" kern="1200" dirty="0">
                          <a:solidFill>
                            <a:schemeClr val="dk1"/>
                          </a:solidFill>
                          <a:latin typeface="Agency FB" panose="020B0503020202020204" pitchFamily="34" charset="0"/>
                          <a:ea typeface="+mn-ea"/>
                          <a:cs typeface="+mn-cs"/>
                        </a:rPr>
                        <a:t>2.3.2 </a:t>
                      </a:r>
                      <a:r>
                        <a:rPr lang="en-ZA" sz="1800" kern="1200" noProof="0" dirty="0">
                          <a:solidFill>
                            <a:schemeClr val="dk1"/>
                          </a:solidFill>
                          <a:latin typeface="Agency FB" panose="020B0503020202020204" pitchFamily="34" charset="0"/>
                          <a:ea typeface=""/>
                          <a:cs typeface=""/>
                        </a:rPr>
                        <a:t>Unauthorised</a:t>
                      </a:r>
                      <a:r>
                        <a:rPr lang="en-US" sz="1800" kern="1200" dirty="0">
                          <a:solidFill>
                            <a:schemeClr val="dk1"/>
                          </a:solidFill>
                          <a:latin typeface="Agency FB" panose="020B0503020202020204" pitchFamily="34" charset="0"/>
                          <a:ea typeface=""/>
                          <a:cs typeface=""/>
                        </a:rPr>
                        <a:t> expenditure</a:t>
                      </a:r>
                      <a:endParaRPr lang="en-US" sz="1800" kern="1200" dirty="0">
                        <a:solidFill>
                          <a:schemeClr val="dk1"/>
                        </a:solidFill>
                        <a:latin typeface="Agency FB" panose="020B0503020202020204" pitchFamily="34"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8"/>
                  </a:ext>
                </a:extLst>
              </a:tr>
              <a:tr h="31910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457200" lvl="1" indent="0" algn="l" defTabSz="914400" rtl="0" eaLnBrk="1" latinLnBrk="0" hangingPunct="1">
                        <a:buFont typeface="+mj-lt"/>
                        <a:buNone/>
                      </a:pPr>
                      <a:r>
                        <a:rPr lang="en-US" sz="1800" kern="1200" dirty="0">
                          <a:solidFill>
                            <a:schemeClr val="dk1"/>
                          </a:solidFill>
                          <a:latin typeface="Agency FB" panose="020B0503020202020204" pitchFamily="34" charset="0"/>
                          <a:ea typeface="+mn-ea"/>
                          <a:cs typeface="+mn-cs"/>
                        </a:rPr>
                        <a:t>2.3.3 </a:t>
                      </a:r>
                      <a:r>
                        <a:rPr lang="en-US" sz="1800" kern="1200" dirty="0">
                          <a:solidFill>
                            <a:schemeClr val="dk1"/>
                          </a:solidFill>
                          <a:latin typeface="Agency FB" panose="020B0503020202020204" pitchFamily="34" charset="0"/>
                          <a:ea typeface=""/>
                          <a:cs typeface=""/>
                        </a:rPr>
                        <a:t>Irregular Expenditure</a:t>
                      </a:r>
                      <a:endParaRPr lang="en-US" sz="1800" kern="1200" dirty="0">
                        <a:solidFill>
                          <a:schemeClr val="dk1"/>
                        </a:solidFill>
                        <a:latin typeface="Agency FB" panose="020B0503020202020204" pitchFamily="34"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9"/>
                  </a:ext>
                </a:extLst>
              </a:tr>
              <a:tr h="31910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457200" lvl="1" indent="0" algn="l" defTabSz="914400" rtl="0" eaLnBrk="1" latinLnBrk="0" hangingPunct="1">
                        <a:buFont typeface="+mj-lt"/>
                        <a:buNone/>
                      </a:pPr>
                      <a:r>
                        <a:rPr lang="en-US" sz="1800" kern="1200" dirty="0">
                          <a:solidFill>
                            <a:schemeClr val="dk1"/>
                          </a:solidFill>
                          <a:latin typeface="Agency FB" panose="020B0503020202020204" pitchFamily="34" charset="0"/>
                          <a:ea typeface="+mn-ea"/>
                          <a:cs typeface="+mn-cs"/>
                        </a:rPr>
                        <a:t>2.3.4</a:t>
                      </a:r>
                      <a:r>
                        <a:rPr lang="en-US" sz="1800" kern="1200" baseline="0" dirty="0">
                          <a:solidFill>
                            <a:schemeClr val="dk1"/>
                          </a:solidFill>
                          <a:latin typeface="Agency FB" panose="020B0503020202020204" pitchFamily="34" charset="0"/>
                          <a:ea typeface="+mn-ea"/>
                          <a:cs typeface="+mn-cs"/>
                        </a:rPr>
                        <a:t> </a:t>
                      </a:r>
                      <a:r>
                        <a:rPr lang="en-US" sz="1800" kern="1200" dirty="0">
                          <a:solidFill>
                            <a:schemeClr val="dk1"/>
                          </a:solidFill>
                          <a:latin typeface="Agency FB" panose="020B0503020202020204" pitchFamily="34" charset="0"/>
                          <a:ea typeface=""/>
                          <a:cs typeface=""/>
                        </a:rPr>
                        <a:t>Fruitless and wasteful expenditure</a:t>
                      </a:r>
                      <a:endParaRPr lang="en-US" sz="1800" kern="1200" dirty="0">
                        <a:solidFill>
                          <a:schemeClr val="dk1"/>
                        </a:solidFill>
                        <a:latin typeface="Agency FB" panose="020B0503020202020204" pitchFamily="34"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01921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solidFill>
                  <a:prstClr val="black"/>
                </a:solidFill>
                <a:latin typeface="Times" pitchFamily="18" charset="0"/>
              </a:rPr>
              <a:pPr/>
              <a:t>15</a:t>
            </a:fld>
            <a:endParaRPr lang="en-US" altLang="en-US" sz="1400">
              <a:solidFill>
                <a:prstClr val="black"/>
              </a:solidFill>
              <a:latin typeface="Times" pitchFamily="18" charset="0"/>
            </a:endParaRPr>
          </a:p>
        </p:txBody>
      </p:sp>
      <p:sp>
        <p:nvSpPr>
          <p:cNvPr id="3" name="Rectangle 2"/>
          <p:cNvSpPr>
            <a:spLocks noChangeArrowheads="1"/>
          </p:cNvSpPr>
          <p:nvPr/>
        </p:nvSpPr>
        <p:spPr bwMode="auto">
          <a:xfrm>
            <a:off x="6003635"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endParaRPr lang="en-US" altLang="en-US">
              <a:solidFill>
                <a:prstClr val="black"/>
              </a:solidFill>
              <a:latin typeface="Arial" pitchFamily="34" charset="0"/>
              <a:cs typeface="Arial" pitchFamily="34" charset="0"/>
            </a:endParaRPr>
          </a:p>
        </p:txBody>
      </p:sp>
      <p:sp>
        <p:nvSpPr>
          <p:cNvPr id="10" name="Rectangle 9"/>
          <p:cNvSpPr/>
          <p:nvPr/>
        </p:nvSpPr>
        <p:spPr>
          <a:xfrm>
            <a:off x="1853146" y="1504266"/>
            <a:ext cx="535360" cy="2880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ZA" sz="1100" b="1" dirty="0">
                <a:solidFill>
                  <a:prstClr val="black"/>
                </a:solidFill>
              </a:rPr>
              <a:t>Clean</a:t>
            </a:r>
            <a:endParaRPr lang="en-US" sz="1100" b="1" dirty="0">
              <a:solidFill>
                <a:prstClr val="black"/>
              </a:solidFill>
            </a:endParaRPr>
          </a:p>
        </p:txBody>
      </p:sp>
      <p:sp>
        <p:nvSpPr>
          <p:cNvPr id="14" name="Rectangle 13"/>
          <p:cNvSpPr/>
          <p:nvPr/>
        </p:nvSpPr>
        <p:spPr>
          <a:xfrm>
            <a:off x="1827514" y="1904970"/>
            <a:ext cx="1534833" cy="2558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a:solidFill>
                  <a:prstClr val="black"/>
                </a:solidFill>
              </a:rPr>
              <a:t>Unqualified</a:t>
            </a:r>
            <a:endParaRPr lang="en-US" sz="1100" b="1" dirty="0">
              <a:solidFill>
                <a:prstClr val="black"/>
              </a:solidFill>
            </a:endParaRPr>
          </a:p>
        </p:txBody>
      </p:sp>
      <p:sp>
        <p:nvSpPr>
          <p:cNvPr id="15" name="Rectangle 14"/>
          <p:cNvSpPr/>
          <p:nvPr/>
        </p:nvSpPr>
        <p:spPr>
          <a:xfrm>
            <a:off x="1858726" y="2660625"/>
            <a:ext cx="1512168" cy="21582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a:solidFill>
                  <a:prstClr val="black"/>
                </a:solidFill>
              </a:rPr>
              <a:t>Qualified</a:t>
            </a:r>
            <a:endParaRPr lang="en-US" sz="1100" b="1" dirty="0">
              <a:solidFill>
                <a:prstClr val="black"/>
              </a:solidFill>
            </a:endParaRPr>
          </a:p>
        </p:txBody>
      </p:sp>
      <p:sp>
        <p:nvSpPr>
          <p:cNvPr id="16" name="Rectangle 15"/>
          <p:cNvSpPr/>
          <p:nvPr/>
        </p:nvSpPr>
        <p:spPr>
          <a:xfrm>
            <a:off x="1870672" y="3103216"/>
            <a:ext cx="1534833" cy="24673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a:solidFill>
                  <a:prstClr val="black"/>
                </a:solidFill>
              </a:rPr>
              <a:t>Adverse</a:t>
            </a:r>
            <a:endParaRPr lang="en-US" sz="1100" b="1" dirty="0">
              <a:solidFill>
                <a:prstClr val="black"/>
              </a:solidFill>
            </a:endParaRPr>
          </a:p>
        </p:txBody>
      </p:sp>
      <p:sp>
        <p:nvSpPr>
          <p:cNvPr id="17" name="Rectangle 16"/>
          <p:cNvSpPr/>
          <p:nvPr/>
        </p:nvSpPr>
        <p:spPr>
          <a:xfrm>
            <a:off x="1927277" y="3470058"/>
            <a:ext cx="1420197" cy="28886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a:solidFill>
                  <a:prstClr val="black"/>
                </a:solidFill>
              </a:rPr>
              <a:t>Disclaimer</a:t>
            </a:r>
            <a:endParaRPr lang="en-US" sz="1100" b="1" dirty="0">
              <a:solidFill>
                <a:prstClr val="black"/>
              </a:solidFill>
            </a:endParaRPr>
          </a:p>
        </p:txBody>
      </p:sp>
      <p:graphicFrame>
        <p:nvGraphicFramePr>
          <p:cNvPr id="21" name="Table 20"/>
          <p:cNvGraphicFramePr>
            <a:graphicFrameLocks noGrp="1"/>
          </p:cNvGraphicFramePr>
          <p:nvPr/>
        </p:nvGraphicFramePr>
        <p:xfrm>
          <a:off x="3370894" y="5058519"/>
          <a:ext cx="5738924" cy="828040"/>
        </p:xfrm>
        <a:graphic>
          <a:graphicData uri="http://schemas.openxmlformats.org/drawingml/2006/table">
            <a:tbl>
              <a:tblPr firstRow="1" bandRow="1">
                <a:tableStyleId>{073A0DAA-6AF3-43AB-8588-CEC1D06C72B9}</a:tableStyleId>
              </a:tblPr>
              <a:tblGrid>
                <a:gridCol w="1434731">
                  <a:extLst>
                    <a:ext uri="{9D8B030D-6E8A-4147-A177-3AD203B41FA5}">
                      <a16:colId xmlns:a16="http://schemas.microsoft.com/office/drawing/2014/main" val="20000"/>
                    </a:ext>
                  </a:extLst>
                </a:gridCol>
                <a:gridCol w="1434731">
                  <a:extLst>
                    <a:ext uri="{9D8B030D-6E8A-4147-A177-3AD203B41FA5}">
                      <a16:colId xmlns:a16="http://schemas.microsoft.com/office/drawing/2014/main" val="20001"/>
                    </a:ext>
                  </a:extLst>
                </a:gridCol>
                <a:gridCol w="1434731">
                  <a:extLst>
                    <a:ext uri="{9D8B030D-6E8A-4147-A177-3AD203B41FA5}">
                      <a16:colId xmlns:a16="http://schemas.microsoft.com/office/drawing/2014/main" val="20002"/>
                    </a:ext>
                  </a:extLst>
                </a:gridCol>
                <a:gridCol w="1434731">
                  <a:extLst>
                    <a:ext uri="{9D8B030D-6E8A-4147-A177-3AD203B41FA5}">
                      <a16:colId xmlns:a16="http://schemas.microsoft.com/office/drawing/2014/main" val="20003"/>
                    </a:ext>
                  </a:extLst>
                </a:gridCol>
              </a:tblGrid>
              <a:tr h="370840">
                <a:tc>
                  <a:txBody>
                    <a:bodyPr/>
                    <a:lstStyle/>
                    <a:p>
                      <a:pPr algn="ctr"/>
                      <a:r>
                        <a:rPr lang="en-US" sz="1200" dirty="0">
                          <a:latin typeface="Agency FB" panose="020B0503020202020204" pitchFamily="34" charset="0"/>
                        </a:rPr>
                        <a:t>2019/20</a:t>
                      </a:r>
                      <a:endParaRPr lang="en-ZA" sz="1200" dirty="0">
                        <a:latin typeface="Agency FB" panose="020B0503020202020204" pitchFamily="34" charset="0"/>
                      </a:endParaRPr>
                    </a:p>
                  </a:txBody>
                  <a:tcPr/>
                </a:tc>
                <a:tc>
                  <a:txBody>
                    <a:bodyPr/>
                    <a:lstStyle/>
                    <a:p>
                      <a:pPr algn="ctr"/>
                      <a:r>
                        <a:rPr lang="en-US" sz="1200" dirty="0">
                          <a:latin typeface="Agency FB" panose="020B0503020202020204" pitchFamily="34" charset="0"/>
                        </a:rPr>
                        <a:t>2020/21</a:t>
                      </a:r>
                      <a:endParaRPr lang="en-ZA" sz="1200" dirty="0">
                        <a:latin typeface="Agency FB" panose="020B0503020202020204" pitchFamily="34" charset="0"/>
                      </a:endParaRPr>
                    </a:p>
                  </a:txBody>
                  <a:tcPr/>
                </a:tc>
                <a:tc>
                  <a:txBody>
                    <a:bodyPr/>
                    <a:lstStyle/>
                    <a:p>
                      <a:pPr algn="ctr"/>
                      <a:r>
                        <a:rPr lang="en-US" sz="1200" dirty="0">
                          <a:latin typeface="Agency FB" panose="020B0503020202020204" pitchFamily="34" charset="0"/>
                        </a:rPr>
                        <a:t>2021/22</a:t>
                      </a:r>
                      <a:endParaRPr lang="en-ZA" sz="1200" dirty="0">
                        <a:latin typeface="Agency FB" panose="020B0503020202020204" pitchFamily="34" charset="0"/>
                      </a:endParaRPr>
                    </a:p>
                  </a:txBody>
                  <a:tcPr/>
                </a:tc>
                <a:tc>
                  <a:txBody>
                    <a:bodyPr/>
                    <a:lstStyle/>
                    <a:p>
                      <a:pPr algn="ctr"/>
                      <a:r>
                        <a:rPr lang="en-US" sz="1200" dirty="0">
                          <a:latin typeface="Agency FB" panose="020B0503020202020204" pitchFamily="34" charset="0"/>
                        </a:rPr>
                        <a:t>Analysis</a:t>
                      </a:r>
                      <a:r>
                        <a:rPr lang="en-US" sz="1200" baseline="0" dirty="0">
                          <a:latin typeface="Agency FB" panose="020B0503020202020204" pitchFamily="34" charset="0"/>
                        </a:rPr>
                        <a:t> of performance </a:t>
                      </a:r>
                      <a:endParaRPr lang="en-ZA" sz="1200" dirty="0">
                        <a:latin typeface="Agency FB" panose="020B0503020202020204" pitchFamily="34" charset="0"/>
                      </a:endParaRPr>
                    </a:p>
                  </a:txBody>
                  <a:tcPr/>
                </a:tc>
                <a:extLst>
                  <a:ext uri="{0D108BD9-81ED-4DB2-BD59-A6C34878D82A}">
                    <a16:rowId xmlns:a16="http://schemas.microsoft.com/office/drawing/2014/main" val="10000"/>
                  </a:ext>
                </a:extLst>
              </a:tr>
              <a:tr h="370840">
                <a:tc>
                  <a:txBody>
                    <a:bodyPr/>
                    <a:lstStyle/>
                    <a:p>
                      <a:pPr algn="ctr"/>
                      <a:r>
                        <a:rPr lang="en-US" sz="1200" dirty="0">
                          <a:latin typeface="Agency FB" panose="020B0503020202020204" pitchFamily="34" charset="0"/>
                        </a:rPr>
                        <a:t>Unqualified</a:t>
                      </a:r>
                      <a:endParaRPr lang="en-ZA" sz="1200" dirty="0">
                        <a:latin typeface="Agency FB" panose="020B0503020202020204" pitchFamily="34" charset="0"/>
                      </a:endParaRPr>
                    </a:p>
                  </a:txBody>
                  <a:tcPr/>
                </a:tc>
                <a:tc>
                  <a:txBody>
                    <a:bodyPr/>
                    <a:lstStyle/>
                    <a:p>
                      <a:pPr algn="ctr"/>
                      <a:r>
                        <a:rPr lang="en-US" sz="1200" dirty="0">
                          <a:latin typeface="Agency FB" panose="020B0503020202020204" pitchFamily="34" charset="0"/>
                        </a:rPr>
                        <a:t>Unqualified </a:t>
                      </a:r>
                      <a:endParaRPr lang="en-ZA" sz="1200" dirty="0">
                        <a:latin typeface="Agency FB" panose="020B0503020202020204" pitchFamily="34" charset="0"/>
                      </a:endParaRPr>
                    </a:p>
                  </a:txBody>
                  <a:tcPr/>
                </a:tc>
                <a:tc>
                  <a:txBody>
                    <a:bodyPr/>
                    <a:lstStyle/>
                    <a:p>
                      <a:pPr algn="ctr"/>
                      <a:r>
                        <a:rPr lang="en-US" sz="1200" dirty="0">
                          <a:latin typeface="Agency FB" panose="020B0503020202020204" pitchFamily="34" charset="0"/>
                        </a:rPr>
                        <a:t>Unqualified </a:t>
                      </a:r>
                      <a:endParaRPr lang="en-ZA" sz="1200" dirty="0">
                        <a:latin typeface="Agency FB" panose="020B0503020202020204" pitchFamily="34" charset="0"/>
                      </a:endParaRPr>
                    </a:p>
                  </a:txBody>
                  <a:tcPr/>
                </a:tc>
                <a:tc>
                  <a:txBody>
                    <a:bodyPr/>
                    <a:lstStyle/>
                    <a:p>
                      <a:pPr algn="ctr"/>
                      <a:r>
                        <a:rPr lang="en-US" sz="1200" dirty="0">
                          <a:latin typeface="Agency FB" panose="020B0503020202020204" pitchFamily="34" charset="0"/>
                        </a:rPr>
                        <a:t>Unchanged</a:t>
                      </a:r>
                      <a:endParaRPr lang="en-ZA" sz="1200" dirty="0">
                        <a:latin typeface="Agency FB" panose="020B0503020202020204" pitchFamily="34" charset="0"/>
                      </a:endParaRPr>
                    </a:p>
                  </a:txBody>
                  <a:tcPr>
                    <a:solidFill>
                      <a:schemeClr val="accent1">
                        <a:lumMod val="60000"/>
                        <a:lumOff val="40000"/>
                      </a:schemeClr>
                    </a:solidFill>
                  </a:tcPr>
                </a:tc>
                <a:extLst>
                  <a:ext uri="{0D108BD9-81ED-4DB2-BD59-A6C34878D82A}">
                    <a16:rowId xmlns:a16="http://schemas.microsoft.com/office/drawing/2014/main" val="10001"/>
                  </a:ext>
                </a:extLst>
              </a:tr>
            </a:tbl>
          </a:graphicData>
        </a:graphic>
      </p:graphicFrame>
      <p:sp>
        <p:nvSpPr>
          <p:cNvPr id="23" name="Rectangle 22"/>
          <p:cNvSpPr/>
          <p:nvPr/>
        </p:nvSpPr>
        <p:spPr>
          <a:xfrm>
            <a:off x="8372560" y="1985236"/>
            <a:ext cx="535360" cy="2880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ZA" sz="1100" b="1" dirty="0">
                <a:solidFill>
                  <a:prstClr val="black"/>
                </a:solidFill>
              </a:rPr>
              <a:t>Clean</a:t>
            </a:r>
            <a:endParaRPr lang="en-US" sz="1100" b="1" dirty="0">
              <a:solidFill>
                <a:prstClr val="black"/>
              </a:solidFill>
            </a:endParaRPr>
          </a:p>
        </p:txBody>
      </p:sp>
      <p:sp>
        <p:nvSpPr>
          <p:cNvPr id="24" name="Rectangle 23"/>
          <p:cNvSpPr/>
          <p:nvPr/>
        </p:nvSpPr>
        <p:spPr>
          <a:xfrm>
            <a:off x="8849807" y="1953179"/>
            <a:ext cx="1534833" cy="367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a:solidFill>
                  <a:prstClr val="black"/>
                </a:solidFill>
              </a:rPr>
              <a:t>Unqualified</a:t>
            </a:r>
            <a:endParaRPr lang="en-US" sz="1100" b="1" dirty="0">
              <a:solidFill>
                <a:prstClr val="black"/>
              </a:solidFill>
            </a:endParaRPr>
          </a:p>
        </p:txBody>
      </p:sp>
      <p:graphicFrame>
        <p:nvGraphicFramePr>
          <p:cNvPr id="36" name="Chart 35"/>
          <p:cNvGraphicFramePr>
            <a:graphicFrameLocks/>
          </p:cNvGraphicFramePr>
          <p:nvPr/>
        </p:nvGraphicFramePr>
        <p:xfrm>
          <a:off x="3414010" y="1401511"/>
          <a:ext cx="5388158" cy="3151440"/>
        </p:xfrm>
        <a:graphic>
          <a:graphicData uri="http://schemas.openxmlformats.org/drawingml/2006/chart">
            <c:chart xmlns:c="http://schemas.openxmlformats.org/drawingml/2006/chart" xmlns:r="http://schemas.openxmlformats.org/officeDocument/2006/relationships" r:id="rId3"/>
          </a:graphicData>
        </a:graphic>
      </p:graphicFrame>
      <p:pic>
        <p:nvPicPr>
          <p:cNvPr id="26" name="Picture 25"/>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brightnessContrast bright="20000" contrast="-40000"/>
                    </a14:imgEffect>
                  </a14:imgLayer>
                </a14:imgProps>
              </a:ext>
            </a:extLst>
          </a:blip>
          <a:stretch>
            <a:fillRect/>
          </a:stretch>
        </p:blipFill>
        <p:spPr>
          <a:xfrm>
            <a:off x="57413" y="-5028"/>
            <a:ext cx="12192000" cy="1230008"/>
          </a:xfrm>
          <a:prstGeom prst="rect">
            <a:avLst/>
          </a:prstGeom>
        </p:spPr>
      </p:pic>
      <p:sp>
        <p:nvSpPr>
          <p:cNvPr id="2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Financial Results – Audit Progress Outcome</a:t>
            </a:r>
            <a:endParaRPr lang="en-ZA" sz="3600" b="1" dirty="0">
              <a:solidFill>
                <a:schemeClr val="tx1">
                  <a:lumMod val="65000"/>
                  <a:lumOff val="35000"/>
                </a:schemeClr>
              </a:solidFill>
              <a:latin typeface="Agency FB" panose="020B0503020202020204" pitchFamily="34" charset="0"/>
            </a:endParaRPr>
          </a:p>
        </p:txBody>
      </p:sp>
      <p:pic>
        <p:nvPicPr>
          <p:cNvPr id="30" name="Picture 2" descr="C:\Users\Nkululeko Mahlangu\Pictures\imagesCA0CNHJ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0" name="Chart 19"/>
          <p:cNvGraphicFramePr>
            <a:graphicFrameLocks/>
          </p:cNvGraphicFramePr>
          <p:nvPr/>
        </p:nvGraphicFramePr>
        <p:xfrm>
          <a:off x="3414011" y="1495515"/>
          <a:ext cx="5345428" cy="2991027"/>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p:cNvSpPr txBox="1"/>
          <p:nvPr/>
        </p:nvSpPr>
        <p:spPr>
          <a:xfrm>
            <a:off x="3516561" y="4110523"/>
            <a:ext cx="5333245" cy="246221"/>
          </a:xfrm>
          <a:prstGeom prst="rect">
            <a:avLst/>
          </a:prstGeom>
          <a:noFill/>
        </p:spPr>
        <p:txBody>
          <a:bodyPr wrap="square" rtlCol="0">
            <a:spAutoFit/>
          </a:bodyPr>
          <a:lstStyle/>
          <a:p>
            <a:r>
              <a:rPr lang="en-US" sz="1000" b="1" dirty="0">
                <a:solidFill>
                  <a:prstClr val="black"/>
                </a:solidFill>
              </a:rPr>
              <a:t>2012      2013         2014           2015        2016        2017        2018        2019        2020         2021   2022     </a:t>
            </a:r>
            <a:endParaRPr lang="en-ZA" sz="1000" b="1" dirty="0">
              <a:solidFill>
                <a:prstClr val="black"/>
              </a:solidFill>
            </a:endParaRPr>
          </a:p>
        </p:txBody>
      </p:sp>
      <p:sp>
        <p:nvSpPr>
          <p:cNvPr id="34" name="Rectangle 33"/>
          <p:cNvSpPr/>
          <p:nvPr/>
        </p:nvSpPr>
        <p:spPr>
          <a:xfrm>
            <a:off x="8849807" y="3419190"/>
            <a:ext cx="1420197" cy="28886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a:solidFill>
                  <a:prstClr val="black"/>
                </a:solidFill>
              </a:rPr>
              <a:t>Disclaimer</a:t>
            </a:r>
            <a:endParaRPr lang="en-US" sz="1100" b="1" dirty="0">
              <a:solidFill>
                <a:prstClr val="black"/>
              </a:solidFill>
            </a:endParaRPr>
          </a:p>
        </p:txBody>
      </p:sp>
      <p:sp>
        <p:nvSpPr>
          <p:cNvPr id="35" name="Rectangle 34"/>
          <p:cNvSpPr/>
          <p:nvPr/>
        </p:nvSpPr>
        <p:spPr>
          <a:xfrm>
            <a:off x="8869254" y="3116146"/>
            <a:ext cx="1534833" cy="24673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a:solidFill>
                  <a:prstClr val="black"/>
                </a:solidFill>
              </a:rPr>
              <a:t>Adverse</a:t>
            </a:r>
            <a:endParaRPr lang="en-US" sz="1100" b="1" dirty="0">
              <a:solidFill>
                <a:prstClr val="black"/>
              </a:solidFill>
            </a:endParaRPr>
          </a:p>
        </p:txBody>
      </p:sp>
      <p:sp>
        <p:nvSpPr>
          <p:cNvPr id="37" name="Rectangle 36"/>
          <p:cNvSpPr/>
          <p:nvPr/>
        </p:nvSpPr>
        <p:spPr>
          <a:xfrm>
            <a:off x="8856316" y="2659197"/>
            <a:ext cx="1512168" cy="21582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a:solidFill>
                  <a:prstClr val="black"/>
                </a:solidFill>
              </a:rPr>
              <a:t>Qualified</a:t>
            </a:r>
            <a:endParaRPr lang="en-US" sz="1100" b="1" dirty="0">
              <a:solidFill>
                <a:prstClr val="black"/>
              </a:solidFill>
            </a:endParaRPr>
          </a:p>
        </p:txBody>
      </p:sp>
      <p:sp>
        <p:nvSpPr>
          <p:cNvPr id="38" name="Rectangle 37"/>
          <p:cNvSpPr/>
          <p:nvPr/>
        </p:nvSpPr>
        <p:spPr>
          <a:xfrm>
            <a:off x="8910553" y="1494294"/>
            <a:ext cx="535360" cy="2880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ZA" sz="1100" b="1" dirty="0">
                <a:solidFill>
                  <a:prstClr val="black"/>
                </a:solidFill>
              </a:rPr>
              <a:t>Clean</a:t>
            </a:r>
            <a:endParaRPr lang="en-US" sz="1100" b="1" dirty="0">
              <a:solidFill>
                <a:prstClr val="black"/>
              </a:solidFill>
            </a:endParaRPr>
          </a:p>
        </p:txBody>
      </p:sp>
    </p:spTree>
    <p:extLst>
      <p:ext uri="{BB962C8B-B14F-4D97-AF65-F5344CB8AC3E}">
        <p14:creationId xmlns:p14="http://schemas.microsoft.com/office/powerpoint/2010/main" val="262819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569829" y="4653136"/>
            <a:ext cx="960256" cy="1059076"/>
          </a:xfrm>
        </p:spPr>
        <p:txBody>
          <a:bodyPr/>
          <a:lstStyle/>
          <a:p>
            <a:fld id="{06FDB8B8-F605-4586-B934-FF56C8C71DDE}" type="slidenum">
              <a:rPr lang="en-US" smtClean="0">
                <a:solidFill>
                  <a:prstClr val="black">
                    <a:tint val="75000"/>
                  </a:prstClr>
                </a:solidFill>
              </a:rPr>
              <a:pPr/>
              <a:t>16</a:t>
            </a:fld>
            <a:endParaRPr lang="en-US" dirty="0">
              <a:solidFill>
                <a:prstClr val="black">
                  <a:tint val="75000"/>
                </a:prstClr>
              </a:solidFill>
            </a:endParaRPr>
          </a:p>
        </p:txBody>
      </p:sp>
      <p:graphicFrame>
        <p:nvGraphicFramePr>
          <p:cNvPr id="7" name="Diagram 6"/>
          <p:cNvGraphicFramePr/>
          <p:nvPr/>
        </p:nvGraphicFramePr>
        <p:xfrm>
          <a:off x="1162052" y="1002096"/>
          <a:ext cx="7756837" cy="5170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a:off x="3963006" y="2278713"/>
            <a:ext cx="2617256" cy="58412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ZA" sz="1200" b="1" dirty="0">
                <a:solidFill>
                  <a:prstClr val="black"/>
                </a:solidFill>
              </a:rPr>
              <a:t>Jan 2013 – Turnaround  initiative and operationalisation of the PMTE  introduced</a:t>
            </a:r>
          </a:p>
        </p:txBody>
      </p:sp>
      <p:sp>
        <p:nvSpPr>
          <p:cNvPr id="3" name="Rectangle 2"/>
          <p:cNvSpPr/>
          <p:nvPr/>
        </p:nvSpPr>
        <p:spPr>
          <a:xfrm>
            <a:off x="1508463" y="24987"/>
            <a:ext cx="4572000" cy="646331"/>
          </a:xfrm>
          <a:prstGeom prst="rect">
            <a:avLst/>
          </a:prstGeom>
        </p:spPr>
        <p:txBody>
          <a:bodyPr>
            <a:spAutoFit/>
          </a:bodyPr>
          <a:lstStyle/>
          <a:p>
            <a:r>
              <a:rPr lang="en-US" b="1" dirty="0">
                <a:solidFill>
                  <a:prstClr val="white"/>
                </a:solidFill>
              </a:rPr>
              <a:t>Progress on Audit Outcomes</a:t>
            </a:r>
          </a:p>
          <a:p>
            <a:r>
              <a:rPr lang="en-US" b="1" dirty="0">
                <a:solidFill>
                  <a:prstClr val="white"/>
                </a:solidFill>
              </a:rPr>
              <a:t>PMTE Main Vote</a:t>
            </a:r>
          </a:p>
        </p:txBody>
      </p:sp>
      <p:sp>
        <p:nvSpPr>
          <p:cNvPr id="11" name="Rectangle 10"/>
          <p:cNvSpPr/>
          <p:nvPr/>
        </p:nvSpPr>
        <p:spPr>
          <a:xfrm>
            <a:off x="7939367" y="4339931"/>
            <a:ext cx="809806" cy="1532939"/>
          </a:xfrm>
          <a:prstGeom prst="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3" name="Group 12"/>
          <p:cNvGrpSpPr/>
          <p:nvPr/>
        </p:nvGrpSpPr>
        <p:grpSpPr>
          <a:xfrm>
            <a:off x="7994903" y="3610345"/>
            <a:ext cx="1267476" cy="2049907"/>
            <a:chOff x="6668517" y="2527796"/>
            <a:chExt cx="1267476" cy="2049907"/>
          </a:xfrm>
        </p:grpSpPr>
        <p:sp>
          <p:nvSpPr>
            <p:cNvPr id="17" name="Rectangle 16"/>
            <p:cNvSpPr/>
            <p:nvPr/>
          </p:nvSpPr>
          <p:spPr>
            <a:xfrm>
              <a:off x="7207546" y="2527796"/>
              <a:ext cx="728447" cy="1211536"/>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17"/>
            <p:cNvSpPr/>
            <p:nvPr/>
          </p:nvSpPr>
          <p:spPr>
            <a:xfrm>
              <a:off x="6668517" y="3366167"/>
              <a:ext cx="838975" cy="12115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t" anchorCtr="0">
              <a:noAutofit/>
            </a:bodyPr>
            <a:lstStyle/>
            <a:p>
              <a:pPr defTabSz="444500">
                <a:lnSpc>
                  <a:spcPct val="90000"/>
                </a:lnSpc>
                <a:spcBef>
                  <a:spcPct val="0"/>
                </a:spcBef>
                <a:spcAft>
                  <a:spcPct val="35000"/>
                </a:spcAft>
              </a:pPr>
              <a:r>
                <a:rPr lang="en-US" sz="1000" b="1" u="sng" dirty="0">
                  <a:solidFill>
                    <a:prstClr val="black"/>
                  </a:solidFill>
                </a:rPr>
                <a:t>Emphasis matters</a:t>
              </a:r>
              <a:endParaRPr lang="en-ZA" sz="1000" b="1" u="sng" dirty="0">
                <a:solidFill>
                  <a:prstClr val="black"/>
                </a:solidFill>
              </a:endParaRPr>
            </a:p>
            <a:p>
              <a:pPr defTabSz="444500">
                <a:lnSpc>
                  <a:spcPct val="90000"/>
                </a:lnSpc>
                <a:spcBef>
                  <a:spcPct val="0"/>
                </a:spcBef>
                <a:spcAft>
                  <a:spcPct val="35000"/>
                </a:spcAft>
              </a:pPr>
              <a:r>
                <a:rPr lang="en-ZA" sz="1000" dirty="0">
                  <a:solidFill>
                    <a:srgbClr val="000000"/>
                  </a:solidFill>
                </a:rPr>
                <a:t>Material Impairments</a:t>
              </a:r>
            </a:p>
          </p:txBody>
        </p:sp>
      </p:grpSp>
      <p:sp>
        <p:nvSpPr>
          <p:cNvPr id="19" name="Oval 18"/>
          <p:cNvSpPr/>
          <p:nvPr/>
        </p:nvSpPr>
        <p:spPr>
          <a:xfrm>
            <a:off x="1021548" y="1362811"/>
            <a:ext cx="1296144" cy="543820"/>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ZA" sz="1100" b="1" dirty="0">
                <a:solidFill>
                  <a:prstClr val="black"/>
                </a:solidFill>
              </a:rPr>
              <a:t>2011/12 - </a:t>
            </a:r>
          </a:p>
          <a:p>
            <a:r>
              <a:rPr lang="en-ZA" sz="1100" b="1" dirty="0">
                <a:solidFill>
                  <a:prstClr val="black"/>
                </a:solidFill>
              </a:rPr>
              <a:t>Disclaimer</a:t>
            </a:r>
          </a:p>
        </p:txBody>
      </p:sp>
      <p:sp>
        <p:nvSpPr>
          <p:cNvPr id="20" name="Oval 19"/>
          <p:cNvSpPr/>
          <p:nvPr/>
        </p:nvSpPr>
        <p:spPr>
          <a:xfrm>
            <a:off x="2268498" y="1819933"/>
            <a:ext cx="1368152"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ZA" sz="1100" b="1" dirty="0">
                <a:solidFill>
                  <a:prstClr val="black"/>
                </a:solidFill>
              </a:rPr>
              <a:t>2012/13 –</a:t>
            </a:r>
          </a:p>
          <a:p>
            <a:r>
              <a:rPr lang="en-ZA" sz="1100" b="1" dirty="0">
                <a:solidFill>
                  <a:prstClr val="black"/>
                </a:solidFill>
              </a:rPr>
              <a:t> Qualification</a:t>
            </a:r>
          </a:p>
        </p:txBody>
      </p:sp>
      <p:sp>
        <p:nvSpPr>
          <p:cNvPr id="21" name="Oval 20"/>
          <p:cNvSpPr/>
          <p:nvPr/>
        </p:nvSpPr>
        <p:spPr>
          <a:xfrm>
            <a:off x="3084110" y="2767318"/>
            <a:ext cx="1164950" cy="678036"/>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ZA" sz="1100" b="1" dirty="0">
                <a:solidFill>
                  <a:prstClr val="black"/>
                </a:solidFill>
              </a:rPr>
              <a:t>2013/14 – </a:t>
            </a:r>
          </a:p>
          <a:p>
            <a:r>
              <a:rPr lang="en-ZA" sz="1000" b="1" dirty="0">
                <a:solidFill>
                  <a:prstClr val="black"/>
                </a:solidFill>
              </a:rPr>
              <a:t>Unqualified</a:t>
            </a:r>
          </a:p>
        </p:txBody>
      </p:sp>
      <p:sp>
        <p:nvSpPr>
          <p:cNvPr id="22" name="Oval 21"/>
          <p:cNvSpPr/>
          <p:nvPr/>
        </p:nvSpPr>
        <p:spPr>
          <a:xfrm>
            <a:off x="4065559" y="3498325"/>
            <a:ext cx="1125267"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ZA" sz="1100" b="1" dirty="0">
                <a:solidFill>
                  <a:prstClr val="black"/>
                </a:solidFill>
              </a:rPr>
              <a:t>2014/15 – </a:t>
            </a:r>
          </a:p>
          <a:p>
            <a:r>
              <a:rPr lang="en-ZA" sz="1100" b="1" dirty="0">
                <a:solidFill>
                  <a:prstClr val="black"/>
                </a:solidFill>
              </a:rPr>
              <a:t> </a:t>
            </a:r>
            <a:r>
              <a:rPr lang="en-ZA" sz="1000" b="1" dirty="0">
                <a:solidFill>
                  <a:prstClr val="black"/>
                </a:solidFill>
              </a:rPr>
              <a:t>Unqualified</a:t>
            </a:r>
          </a:p>
        </p:txBody>
      </p:sp>
      <p:sp>
        <p:nvSpPr>
          <p:cNvPr id="23" name="Oval 22"/>
          <p:cNvSpPr/>
          <p:nvPr/>
        </p:nvSpPr>
        <p:spPr>
          <a:xfrm>
            <a:off x="4996595" y="3683878"/>
            <a:ext cx="1215835"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ZA" sz="1100" b="1" dirty="0">
                <a:solidFill>
                  <a:prstClr val="black"/>
                </a:solidFill>
              </a:rPr>
              <a:t>2015/16 – </a:t>
            </a:r>
          </a:p>
          <a:p>
            <a:r>
              <a:rPr lang="en-ZA" sz="1100" b="1" dirty="0">
                <a:solidFill>
                  <a:prstClr val="black"/>
                </a:solidFill>
              </a:rPr>
              <a:t>Unqualified</a:t>
            </a:r>
          </a:p>
        </p:txBody>
      </p:sp>
      <p:sp>
        <p:nvSpPr>
          <p:cNvPr id="24" name="Oval 23"/>
          <p:cNvSpPr/>
          <p:nvPr/>
        </p:nvSpPr>
        <p:spPr>
          <a:xfrm>
            <a:off x="5898153" y="3634297"/>
            <a:ext cx="1217810"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100" b="1" dirty="0">
                <a:solidFill>
                  <a:prstClr val="black"/>
                </a:solidFill>
              </a:rPr>
              <a:t>2016/17 – Unqualified</a:t>
            </a:r>
            <a:endParaRPr lang="en-ZA" sz="1100" b="1" dirty="0">
              <a:solidFill>
                <a:prstClr val="black"/>
              </a:solidFill>
            </a:endParaRPr>
          </a:p>
        </p:txBody>
      </p:sp>
      <p:sp>
        <p:nvSpPr>
          <p:cNvPr id="25" name="Oval 24"/>
          <p:cNvSpPr/>
          <p:nvPr/>
        </p:nvSpPr>
        <p:spPr>
          <a:xfrm>
            <a:off x="6992335" y="3736002"/>
            <a:ext cx="1217810"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ZA" sz="1100" b="1" dirty="0">
                <a:solidFill>
                  <a:prstClr val="black"/>
                </a:solidFill>
              </a:rPr>
              <a:t>2017/18 –</a:t>
            </a:r>
          </a:p>
          <a:p>
            <a:r>
              <a:rPr lang="en-US" sz="1100" b="1" dirty="0">
                <a:solidFill>
                  <a:prstClr val="black"/>
                </a:solidFill>
              </a:rPr>
              <a:t>Unqualified </a:t>
            </a:r>
            <a:endParaRPr lang="en-ZA" sz="1100" b="1" dirty="0">
              <a:solidFill>
                <a:prstClr val="black"/>
              </a:solidFill>
            </a:endParaRPr>
          </a:p>
        </p:txBody>
      </p:sp>
      <p:sp>
        <p:nvSpPr>
          <p:cNvPr id="26" name="Oval 25"/>
          <p:cNvSpPr/>
          <p:nvPr/>
        </p:nvSpPr>
        <p:spPr>
          <a:xfrm>
            <a:off x="7816113" y="3719154"/>
            <a:ext cx="1217810"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622300">
              <a:lnSpc>
                <a:spcPct val="90000"/>
              </a:lnSpc>
              <a:spcBef>
                <a:spcPct val="0"/>
              </a:spcBef>
              <a:spcAft>
                <a:spcPct val="35000"/>
              </a:spcAft>
            </a:pPr>
            <a:r>
              <a:rPr lang="en-ZA" sz="1100" b="1" dirty="0">
                <a:solidFill>
                  <a:prstClr val="black"/>
                </a:solidFill>
              </a:rPr>
              <a:t>2018/19 –</a:t>
            </a:r>
          </a:p>
          <a:p>
            <a:pPr algn="r" defTabSz="622300">
              <a:lnSpc>
                <a:spcPct val="90000"/>
              </a:lnSpc>
              <a:spcBef>
                <a:spcPct val="0"/>
              </a:spcBef>
              <a:spcAft>
                <a:spcPct val="35000"/>
              </a:spcAft>
            </a:pPr>
            <a:r>
              <a:rPr lang="en-US" sz="1100" b="1" dirty="0">
                <a:solidFill>
                  <a:prstClr val="black"/>
                </a:solidFill>
              </a:rPr>
              <a:t>Unqualified </a:t>
            </a:r>
            <a:endParaRPr lang="en-ZA" sz="1100" b="1" dirty="0">
              <a:solidFill>
                <a:prstClr val="black"/>
              </a:solidFill>
            </a:endParaRPr>
          </a:p>
        </p:txBody>
      </p:sp>
      <p:sp>
        <p:nvSpPr>
          <p:cNvPr id="28" name="Rectangle 27"/>
          <p:cNvSpPr/>
          <p:nvPr/>
        </p:nvSpPr>
        <p:spPr>
          <a:xfrm>
            <a:off x="8841309" y="4339931"/>
            <a:ext cx="908319" cy="1551500"/>
          </a:xfrm>
          <a:prstGeom prst="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444500">
              <a:lnSpc>
                <a:spcPct val="90000"/>
              </a:lnSpc>
              <a:spcBef>
                <a:spcPct val="0"/>
              </a:spcBef>
              <a:spcAft>
                <a:spcPct val="35000"/>
              </a:spcAft>
            </a:pPr>
            <a:endParaRPr lang="en-US" sz="1000" b="1" u="sng" dirty="0">
              <a:solidFill>
                <a:prstClr val="black"/>
              </a:solidFill>
            </a:endParaRPr>
          </a:p>
          <a:p>
            <a:pPr defTabSz="444500">
              <a:lnSpc>
                <a:spcPct val="90000"/>
              </a:lnSpc>
              <a:spcBef>
                <a:spcPct val="0"/>
              </a:spcBef>
              <a:spcAft>
                <a:spcPct val="35000"/>
              </a:spcAft>
            </a:pPr>
            <a:r>
              <a:rPr lang="en-US" sz="1000" b="1" u="sng" dirty="0">
                <a:solidFill>
                  <a:prstClr val="black"/>
                </a:solidFill>
              </a:rPr>
              <a:t>No emphasis  matters</a:t>
            </a:r>
            <a:endParaRPr lang="en-ZA" sz="1000" b="1" u="sng" dirty="0">
              <a:solidFill>
                <a:prstClr val="black"/>
              </a:solidFill>
            </a:endParaRPr>
          </a:p>
          <a:p>
            <a:pPr defTabSz="444500">
              <a:lnSpc>
                <a:spcPct val="90000"/>
              </a:lnSpc>
              <a:spcBef>
                <a:spcPct val="0"/>
              </a:spcBef>
              <a:spcAft>
                <a:spcPct val="35000"/>
              </a:spcAft>
            </a:pPr>
            <a:endParaRPr lang="en-ZA" sz="1000" dirty="0">
              <a:solidFill>
                <a:prstClr val="black"/>
              </a:solidFill>
            </a:endParaRPr>
          </a:p>
        </p:txBody>
      </p:sp>
      <p:sp>
        <p:nvSpPr>
          <p:cNvPr id="27" name="Rectangle 26"/>
          <p:cNvSpPr/>
          <p:nvPr/>
        </p:nvSpPr>
        <p:spPr>
          <a:xfrm>
            <a:off x="9841764" y="4364042"/>
            <a:ext cx="827615" cy="1577454"/>
          </a:xfrm>
          <a:prstGeom prst="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444500">
              <a:lnSpc>
                <a:spcPct val="90000"/>
              </a:lnSpc>
              <a:spcBef>
                <a:spcPct val="0"/>
              </a:spcBef>
              <a:spcAft>
                <a:spcPct val="35000"/>
              </a:spcAft>
            </a:pPr>
            <a:endParaRPr lang="en-US" sz="1000" b="1" u="sng" dirty="0">
              <a:solidFill>
                <a:prstClr val="black"/>
              </a:solidFill>
            </a:endParaRPr>
          </a:p>
          <a:p>
            <a:pPr defTabSz="444500">
              <a:lnSpc>
                <a:spcPct val="90000"/>
              </a:lnSpc>
              <a:spcBef>
                <a:spcPct val="0"/>
              </a:spcBef>
              <a:spcAft>
                <a:spcPct val="35000"/>
              </a:spcAft>
            </a:pPr>
            <a:r>
              <a:rPr lang="en-US" sz="1000" b="1" u="sng" dirty="0">
                <a:solidFill>
                  <a:prstClr val="black"/>
                </a:solidFill>
              </a:rPr>
              <a:t>Emphasis</a:t>
            </a:r>
          </a:p>
          <a:p>
            <a:pPr defTabSz="444500">
              <a:lnSpc>
                <a:spcPct val="90000"/>
              </a:lnSpc>
              <a:spcBef>
                <a:spcPct val="0"/>
              </a:spcBef>
              <a:spcAft>
                <a:spcPct val="35000"/>
              </a:spcAft>
            </a:pPr>
            <a:r>
              <a:rPr lang="en-US" sz="1000" b="1" u="sng" dirty="0">
                <a:solidFill>
                  <a:prstClr val="black"/>
                </a:solidFill>
              </a:rPr>
              <a:t>Matters:</a:t>
            </a:r>
            <a:endParaRPr lang="en-ZA" sz="1000" b="1" u="sng" dirty="0">
              <a:solidFill>
                <a:prstClr val="black"/>
              </a:solidFill>
            </a:endParaRPr>
          </a:p>
          <a:p>
            <a:pPr defTabSz="444500">
              <a:lnSpc>
                <a:spcPct val="90000"/>
              </a:lnSpc>
              <a:spcBef>
                <a:spcPct val="0"/>
              </a:spcBef>
              <a:spcAft>
                <a:spcPct val="35000"/>
              </a:spcAft>
            </a:pPr>
            <a:r>
              <a:rPr lang="en-ZA" sz="1000" dirty="0">
                <a:solidFill>
                  <a:srgbClr val="000000"/>
                </a:solidFill>
              </a:rPr>
              <a:t>Restatement of ding figure or response</a:t>
            </a:r>
          </a:p>
        </p:txBody>
      </p:sp>
      <p:sp>
        <p:nvSpPr>
          <p:cNvPr id="30" name="Oval 29"/>
          <p:cNvSpPr/>
          <p:nvPr/>
        </p:nvSpPr>
        <p:spPr>
          <a:xfrm>
            <a:off x="8988256" y="3790601"/>
            <a:ext cx="1163145"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622300">
              <a:lnSpc>
                <a:spcPct val="90000"/>
              </a:lnSpc>
              <a:spcBef>
                <a:spcPct val="0"/>
              </a:spcBef>
              <a:spcAft>
                <a:spcPct val="35000"/>
              </a:spcAft>
            </a:pPr>
            <a:r>
              <a:rPr lang="en-ZA" sz="1100" b="1" dirty="0">
                <a:solidFill>
                  <a:prstClr val="black"/>
                </a:solidFill>
              </a:rPr>
              <a:t>2019/20 –</a:t>
            </a:r>
          </a:p>
          <a:p>
            <a:pPr algn="r" defTabSz="622300">
              <a:lnSpc>
                <a:spcPct val="90000"/>
              </a:lnSpc>
              <a:spcBef>
                <a:spcPct val="0"/>
              </a:spcBef>
              <a:spcAft>
                <a:spcPct val="35000"/>
              </a:spcAft>
            </a:pPr>
            <a:r>
              <a:rPr lang="en-US" sz="1000" b="1" dirty="0">
                <a:solidFill>
                  <a:prstClr val="black"/>
                </a:solidFill>
              </a:rPr>
              <a:t>Unqualified</a:t>
            </a:r>
            <a:endParaRPr lang="en-ZA" sz="1000" b="1" dirty="0">
              <a:solidFill>
                <a:prstClr val="black"/>
              </a:solidFill>
            </a:endParaRPr>
          </a:p>
        </p:txBody>
      </p:sp>
      <p:sp>
        <p:nvSpPr>
          <p:cNvPr id="29" name="Oval 28"/>
          <p:cNvSpPr/>
          <p:nvPr/>
        </p:nvSpPr>
        <p:spPr>
          <a:xfrm>
            <a:off x="9969706" y="3786855"/>
            <a:ext cx="1163145"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622300">
              <a:lnSpc>
                <a:spcPct val="90000"/>
              </a:lnSpc>
              <a:spcBef>
                <a:spcPct val="0"/>
              </a:spcBef>
              <a:spcAft>
                <a:spcPct val="35000"/>
              </a:spcAft>
            </a:pPr>
            <a:r>
              <a:rPr lang="en-ZA" sz="1100" b="1" dirty="0">
                <a:solidFill>
                  <a:prstClr val="black"/>
                </a:solidFill>
              </a:rPr>
              <a:t>2020/21 –</a:t>
            </a:r>
          </a:p>
          <a:p>
            <a:pPr algn="r" defTabSz="622300">
              <a:lnSpc>
                <a:spcPct val="90000"/>
              </a:lnSpc>
              <a:spcBef>
                <a:spcPct val="0"/>
              </a:spcBef>
              <a:spcAft>
                <a:spcPct val="35000"/>
              </a:spcAft>
            </a:pPr>
            <a:r>
              <a:rPr lang="en-US" sz="1000" b="1" dirty="0">
                <a:solidFill>
                  <a:prstClr val="black"/>
                </a:solidFill>
              </a:rPr>
              <a:t>Unqualified </a:t>
            </a:r>
            <a:endParaRPr lang="en-ZA" sz="1000" b="1" dirty="0">
              <a:solidFill>
                <a:prstClr val="black"/>
              </a:solidFill>
            </a:endParaRPr>
          </a:p>
        </p:txBody>
      </p:sp>
      <p:pic>
        <p:nvPicPr>
          <p:cNvPr id="31" name="Picture 2" descr="C:\Users\Nkululeko Mahlangu\Pictures\imagesCA0CNHJ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p:cNvCxnSpPr/>
          <p:nvPr/>
        </p:nvCxnSpPr>
        <p:spPr>
          <a:xfrm flipV="1">
            <a:off x="978793" y="1272314"/>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DPWI Audit Progress Outcome</a:t>
            </a:r>
            <a:endParaRPr lang="en-ZA" sz="3600" b="1" dirty="0">
              <a:solidFill>
                <a:schemeClr val="tx1">
                  <a:lumMod val="65000"/>
                  <a:lumOff val="35000"/>
                </a:schemeClr>
              </a:solidFill>
              <a:latin typeface="Agency FB" panose="020B0503020202020204" pitchFamily="34" charset="0"/>
            </a:endParaRPr>
          </a:p>
        </p:txBody>
      </p:sp>
      <p:sp>
        <p:nvSpPr>
          <p:cNvPr id="34" name="Oval 33"/>
          <p:cNvSpPr/>
          <p:nvPr/>
        </p:nvSpPr>
        <p:spPr>
          <a:xfrm>
            <a:off x="10865149" y="3686221"/>
            <a:ext cx="1163145"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622300">
              <a:lnSpc>
                <a:spcPct val="90000"/>
              </a:lnSpc>
              <a:spcBef>
                <a:spcPct val="0"/>
              </a:spcBef>
              <a:spcAft>
                <a:spcPct val="35000"/>
              </a:spcAft>
            </a:pPr>
            <a:r>
              <a:rPr lang="en-ZA" sz="1100" b="1" dirty="0">
                <a:solidFill>
                  <a:prstClr val="black"/>
                </a:solidFill>
              </a:rPr>
              <a:t>2021/22</a:t>
            </a:r>
          </a:p>
          <a:p>
            <a:pPr algn="r" defTabSz="622300">
              <a:lnSpc>
                <a:spcPct val="90000"/>
              </a:lnSpc>
              <a:spcBef>
                <a:spcPct val="0"/>
              </a:spcBef>
              <a:spcAft>
                <a:spcPct val="35000"/>
              </a:spcAft>
            </a:pPr>
            <a:r>
              <a:rPr lang="en-US" sz="1000" b="1" dirty="0">
                <a:solidFill>
                  <a:prstClr val="black"/>
                </a:solidFill>
              </a:rPr>
              <a:t>Unqualified </a:t>
            </a:r>
            <a:endParaRPr lang="en-ZA" sz="1000" b="1" dirty="0">
              <a:solidFill>
                <a:prstClr val="black"/>
              </a:solidFill>
            </a:endParaRPr>
          </a:p>
        </p:txBody>
      </p:sp>
      <p:sp>
        <p:nvSpPr>
          <p:cNvPr id="35" name="Rectangle 34"/>
          <p:cNvSpPr/>
          <p:nvPr/>
        </p:nvSpPr>
        <p:spPr>
          <a:xfrm>
            <a:off x="10761516" y="4381813"/>
            <a:ext cx="1164320" cy="1513313"/>
          </a:xfrm>
          <a:prstGeom prst="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444500">
              <a:lnSpc>
                <a:spcPct val="90000"/>
              </a:lnSpc>
              <a:spcBef>
                <a:spcPct val="0"/>
              </a:spcBef>
              <a:spcAft>
                <a:spcPct val="35000"/>
              </a:spcAft>
            </a:pPr>
            <a:endParaRPr lang="en-US" sz="1000" b="1" u="sng" dirty="0">
              <a:solidFill>
                <a:prstClr val="black"/>
              </a:solidFill>
            </a:endParaRPr>
          </a:p>
          <a:p>
            <a:pPr defTabSz="444500">
              <a:lnSpc>
                <a:spcPct val="90000"/>
              </a:lnSpc>
              <a:spcBef>
                <a:spcPct val="0"/>
              </a:spcBef>
              <a:spcAft>
                <a:spcPct val="35000"/>
              </a:spcAft>
            </a:pPr>
            <a:r>
              <a:rPr lang="en-US" sz="1000" b="1" u="sng" dirty="0">
                <a:solidFill>
                  <a:prstClr val="black"/>
                </a:solidFill>
              </a:rPr>
              <a:t>Emphasis</a:t>
            </a:r>
          </a:p>
          <a:p>
            <a:pPr defTabSz="444500">
              <a:lnSpc>
                <a:spcPct val="90000"/>
              </a:lnSpc>
              <a:spcBef>
                <a:spcPct val="0"/>
              </a:spcBef>
              <a:spcAft>
                <a:spcPct val="35000"/>
              </a:spcAft>
            </a:pPr>
            <a:r>
              <a:rPr lang="en-US" sz="1000" b="1" u="sng" dirty="0">
                <a:solidFill>
                  <a:prstClr val="black"/>
                </a:solidFill>
              </a:rPr>
              <a:t>Matters:</a:t>
            </a:r>
          </a:p>
          <a:p>
            <a:pPr defTabSz="444500">
              <a:lnSpc>
                <a:spcPct val="90000"/>
              </a:lnSpc>
              <a:spcBef>
                <a:spcPct val="0"/>
              </a:spcBef>
              <a:spcAft>
                <a:spcPct val="35000"/>
              </a:spcAft>
            </a:pPr>
            <a:r>
              <a:rPr lang="en-US" sz="1000" dirty="0">
                <a:solidFill>
                  <a:prstClr val="black"/>
                </a:solidFill>
              </a:rPr>
              <a:t>1, Impairment of receivables</a:t>
            </a:r>
          </a:p>
          <a:p>
            <a:pPr defTabSz="444500">
              <a:lnSpc>
                <a:spcPct val="90000"/>
              </a:lnSpc>
              <a:spcBef>
                <a:spcPct val="0"/>
              </a:spcBef>
              <a:spcAft>
                <a:spcPct val="35000"/>
              </a:spcAft>
            </a:pPr>
            <a:r>
              <a:rPr lang="en-US" sz="800" dirty="0">
                <a:solidFill>
                  <a:prstClr val="black"/>
                </a:solidFill>
              </a:rPr>
              <a:t>2.</a:t>
            </a:r>
            <a:r>
              <a:rPr lang="en-US" sz="1000" dirty="0">
                <a:solidFill>
                  <a:prstClr val="black"/>
                </a:solidFill>
              </a:rPr>
              <a:t>Fruitless and wasteful expenditure under assessment</a:t>
            </a:r>
          </a:p>
          <a:p>
            <a:pPr defTabSz="444500">
              <a:lnSpc>
                <a:spcPct val="90000"/>
              </a:lnSpc>
              <a:spcBef>
                <a:spcPct val="0"/>
              </a:spcBef>
              <a:spcAft>
                <a:spcPct val="35000"/>
              </a:spcAft>
            </a:pPr>
            <a:endParaRPr lang="en-US" sz="1000" b="1" u="sng" dirty="0">
              <a:solidFill>
                <a:prstClr val="black"/>
              </a:solidFill>
            </a:endParaRPr>
          </a:p>
          <a:p>
            <a:pPr defTabSz="444500">
              <a:lnSpc>
                <a:spcPct val="90000"/>
              </a:lnSpc>
              <a:spcBef>
                <a:spcPct val="0"/>
              </a:spcBef>
              <a:spcAft>
                <a:spcPct val="35000"/>
              </a:spcAft>
            </a:pPr>
            <a:endParaRPr lang="en-ZA" sz="1000" b="1" u="sng" dirty="0">
              <a:solidFill>
                <a:prstClr val="black"/>
              </a:solidFill>
            </a:endParaRPr>
          </a:p>
          <a:p>
            <a:pPr defTabSz="444500">
              <a:lnSpc>
                <a:spcPct val="90000"/>
              </a:lnSpc>
              <a:spcBef>
                <a:spcPct val="0"/>
              </a:spcBef>
              <a:spcAft>
                <a:spcPct val="35000"/>
              </a:spcAft>
            </a:pPr>
            <a:endParaRPr lang="en-ZA" sz="1000" dirty="0">
              <a:solidFill>
                <a:srgbClr val="000000"/>
              </a:solidFill>
            </a:endParaRPr>
          </a:p>
        </p:txBody>
      </p:sp>
    </p:spTree>
    <p:extLst>
      <p:ext uri="{BB962C8B-B14F-4D97-AF65-F5344CB8AC3E}">
        <p14:creationId xmlns:p14="http://schemas.microsoft.com/office/powerpoint/2010/main" val="2756702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Cont.</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solidFill>
                  <a:prstClr val="black">
                    <a:tint val="75000"/>
                  </a:prstClr>
                </a:solidFill>
              </a:rPr>
              <a:pPr/>
              <a:t>17</a:t>
            </a:fld>
            <a:endParaRPr lang="en-US" dirty="0">
              <a:solidFill>
                <a:prstClr val="black">
                  <a:tint val="75000"/>
                </a:prstClr>
              </a:solidFill>
            </a:endParaRPr>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118006"/>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nvGraphicFramePr>
        <p:xfrm>
          <a:off x="978793" y="1521618"/>
          <a:ext cx="10509162" cy="5165283"/>
        </p:xfrm>
        <a:graphic>
          <a:graphicData uri="http://schemas.openxmlformats.org/drawingml/2006/table">
            <a:tbl>
              <a:tblPr bandRow="1"/>
              <a:tblGrid>
                <a:gridCol w="3574936">
                  <a:extLst>
                    <a:ext uri="{9D8B030D-6E8A-4147-A177-3AD203B41FA5}">
                      <a16:colId xmlns:a16="http://schemas.microsoft.com/office/drawing/2014/main" val="20000"/>
                    </a:ext>
                  </a:extLst>
                </a:gridCol>
                <a:gridCol w="1328534">
                  <a:extLst>
                    <a:ext uri="{9D8B030D-6E8A-4147-A177-3AD203B41FA5}">
                      <a16:colId xmlns:a16="http://schemas.microsoft.com/office/drawing/2014/main" val="20001"/>
                    </a:ext>
                  </a:extLst>
                </a:gridCol>
                <a:gridCol w="1271269">
                  <a:extLst>
                    <a:ext uri="{9D8B030D-6E8A-4147-A177-3AD203B41FA5}">
                      <a16:colId xmlns:a16="http://schemas.microsoft.com/office/drawing/2014/main" val="20002"/>
                    </a:ext>
                  </a:extLst>
                </a:gridCol>
                <a:gridCol w="1204857">
                  <a:extLst>
                    <a:ext uri="{9D8B030D-6E8A-4147-A177-3AD203B41FA5}">
                      <a16:colId xmlns:a16="http://schemas.microsoft.com/office/drawing/2014/main" val="20003"/>
                    </a:ext>
                  </a:extLst>
                </a:gridCol>
                <a:gridCol w="974462">
                  <a:extLst>
                    <a:ext uri="{9D8B030D-6E8A-4147-A177-3AD203B41FA5}">
                      <a16:colId xmlns:a16="http://schemas.microsoft.com/office/drawing/2014/main" val="20004"/>
                    </a:ext>
                  </a:extLst>
                </a:gridCol>
                <a:gridCol w="1089659">
                  <a:extLst>
                    <a:ext uri="{9D8B030D-6E8A-4147-A177-3AD203B41FA5}">
                      <a16:colId xmlns:a16="http://schemas.microsoft.com/office/drawing/2014/main" val="20005"/>
                    </a:ext>
                  </a:extLst>
                </a:gridCol>
                <a:gridCol w="1065445">
                  <a:extLst>
                    <a:ext uri="{9D8B030D-6E8A-4147-A177-3AD203B41FA5}">
                      <a16:colId xmlns:a16="http://schemas.microsoft.com/office/drawing/2014/main" val="20006"/>
                    </a:ext>
                  </a:extLst>
                </a:gridCol>
              </a:tblGrid>
              <a:tr h="16084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ts val="1200"/>
                        </a:lnSpc>
                        <a:spcBef>
                          <a:spcPts val="150"/>
                        </a:spcBef>
                        <a:spcAft>
                          <a:spcPts val="150"/>
                        </a:spcAft>
                      </a:pPr>
                      <a:r>
                        <a:rPr lang="en-GB" sz="1200" dirty="0">
                          <a:effectLst/>
                          <a:latin typeface="Agency FB" panose="020B0503020202020204" pitchFamily="34" charset="0"/>
                          <a:cs typeface="Arial" panose="020B0604020202020204" pitchFamily="34" charset="0"/>
                        </a:rPr>
                        <a:t> </a:t>
                      </a:r>
                      <a:endParaRPr lang="en-ZA" sz="12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gridSpan="4">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lnSpc>
                          <a:spcPts val="1200"/>
                        </a:lnSpc>
                        <a:spcBef>
                          <a:spcPts val="150"/>
                        </a:spcBef>
                        <a:spcAft>
                          <a:spcPts val="150"/>
                        </a:spcAft>
                      </a:pPr>
                      <a:r>
                        <a:rPr lang="en-GB" sz="1200" b="1" dirty="0">
                          <a:effectLst/>
                          <a:latin typeface="Agency FB" panose="020B0503020202020204" pitchFamily="34" charset="0"/>
                          <a:cs typeface="Arial" panose="020B0604020202020204" pitchFamily="34" charset="0"/>
                        </a:rPr>
                        <a:t>2021/22</a:t>
                      </a:r>
                      <a:endParaRPr lang="en-ZA" sz="1200" b="1"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lnSpc>
                          <a:spcPts val="1200"/>
                        </a:lnSpc>
                        <a:spcBef>
                          <a:spcPts val="150"/>
                        </a:spcBef>
                        <a:spcAft>
                          <a:spcPts val="150"/>
                        </a:spcAft>
                      </a:pPr>
                      <a:r>
                        <a:rPr lang="en-GB" sz="1200" b="1" dirty="0">
                          <a:effectLst/>
                          <a:latin typeface="Agency FB" panose="020B0503020202020204" pitchFamily="34" charset="0"/>
                          <a:cs typeface="Arial" panose="020B0604020202020204" pitchFamily="34" charset="0"/>
                        </a:rPr>
                        <a:t>2020/21</a:t>
                      </a:r>
                      <a:endParaRPr lang="en-ZA" sz="1200" b="1"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hMerge="1">
                  <a:txBody>
                    <a:bodyPr/>
                    <a:lstStyle/>
                    <a:p>
                      <a:endParaRPr lang="en-ZA"/>
                    </a:p>
                  </a:txBody>
                  <a:tcPr/>
                </a:tc>
                <a:extLst>
                  <a:ext uri="{0D108BD9-81ED-4DB2-BD59-A6C34878D82A}">
                    <a16:rowId xmlns:a16="http://schemas.microsoft.com/office/drawing/2014/main" val="10000"/>
                  </a:ext>
                </a:extLst>
              </a:tr>
              <a:tr h="58414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ts val="1200"/>
                        </a:lnSpc>
                        <a:spcBef>
                          <a:spcPts val="150"/>
                        </a:spcBef>
                        <a:spcAft>
                          <a:spcPts val="150"/>
                        </a:spcAft>
                      </a:pPr>
                      <a:r>
                        <a:rPr lang="en-GB" sz="1300" dirty="0">
                          <a:effectLst/>
                          <a:latin typeface="Agency FB" panose="020B0503020202020204" pitchFamily="34" charset="0"/>
                          <a:cs typeface="Arial" panose="020B0604020202020204" pitchFamily="34" charset="0"/>
                        </a:rPr>
                        <a:t> </a:t>
                      </a:r>
                      <a:endParaRPr lang="en-ZA" sz="13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200"/>
                        </a:lnSpc>
                        <a:spcBef>
                          <a:spcPts val="150"/>
                        </a:spcBef>
                        <a:spcAft>
                          <a:spcPts val="150"/>
                        </a:spcAft>
                      </a:pPr>
                      <a:r>
                        <a:rPr lang="en-GB" sz="1300" b="1" dirty="0">
                          <a:effectLst/>
                          <a:latin typeface="Agency FB" panose="020B0503020202020204" pitchFamily="34" charset="0"/>
                          <a:cs typeface="Arial" panose="020B0604020202020204" pitchFamily="34" charset="0"/>
                        </a:rPr>
                        <a:t>Final</a:t>
                      </a:r>
                      <a:br>
                        <a:rPr lang="en-GB" sz="1300" b="1" dirty="0">
                          <a:effectLst/>
                          <a:latin typeface="Agency FB" panose="020B0503020202020204" pitchFamily="34" charset="0"/>
                          <a:cs typeface="Arial" panose="020B0604020202020204" pitchFamily="34" charset="0"/>
                        </a:rPr>
                      </a:br>
                      <a:r>
                        <a:rPr lang="en-GB" sz="1300" b="1" dirty="0">
                          <a:effectLst/>
                          <a:latin typeface="Agency FB" panose="020B0503020202020204" pitchFamily="34" charset="0"/>
                          <a:cs typeface="Arial" panose="020B0604020202020204" pitchFamily="34" charset="0"/>
                        </a:rPr>
                        <a:t>Appropriation</a:t>
                      </a:r>
                      <a:endParaRPr lang="en-ZA" sz="1300" b="1"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200"/>
                        </a:lnSpc>
                        <a:spcBef>
                          <a:spcPts val="150"/>
                        </a:spcBef>
                        <a:spcAft>
                          <a:spcPts val="150"/>
                        </a:spcAft>
                      </a:pPr>
                      <a:r>
                        <a:rPr lang="en-GB" sz="1300" b="1" dirty="0">
                          <a:effectLst/>
                          <a:latin typeface="Agency FB" panose="020B0503020202020204" pitchFamily="34" charset="0"/>
                          <a:cs typeface="Arial" panose="020B0604020202020204" pitchFamily="34" charset="0"/>
                        </a:rPr>
                        <a:t>Actual</a:t>
                      </a:r>
                      <a:br>
                        <a:rPr lang="en-GB" sz="1300" b="1" dirty="0">
                          <a:effectLst/>
                          <a:latin typeface="Agency FB" panose="020B0503020202020204" pitchFamily="34" charset="0"/>
                          <a:cs typeface="Arial" panose="020B0604020202020204" pitchFamily="34" charset="0"/>
                        </a:rPr>
                      </a:br>
                      <a:r>
                        <a:rPr lang="en-GB" sz="1300" b="1" dirty="0">
                          <a:effectLst/>
                          <a:latin typeface="Agency FB" panose="020B0503020202020204" pitchFamily="34" charset="0"/>
                          <a:cs typeface="Arial" panose="020B0604020202020204" pitchFamily="34" charset="0"/>
                        </a:rPr>
                        <a:t>Expenditure</a:t>
                      </a:r>
                      <a:endParaRPr lang="en-ZA" sz="1300" b="1"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200"/>
                        </a:lnSpc>
                        <a:spcBef>
                          <a:spcPts val="150"/>
                        </a:spcBef>
                        <a:spcAft>
                          <a:spcPts val="150"/>
                        </a:spcAft>
                      </a:pPr>
                      <a:r>
                        <a:rPr lang="en-GB" sz="1300" b="1" dirty="0">
                          <a:effectLst/>
                          <a:latin typeface="Agency FB" panose="020B0503020202020204" pitchFamily="34" charset="0"/>
                          <a:cs typeface="Arial" panose="020B0604020202020204" pitchFamily="34" charset="0"/>
                        </a:rPr>
                        <a:t>Variance</a:t>
                      </a:r>
                      <a:endParaRPr lang="en-ZA" sz="1300" b="1"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200"/>
                        </a:lnSpc>
                        <a:spcBef>
                          <a:spcPts val="150"/>
                        </a:spcBef>
                        <a:spcAft>
                          <a:spcPts val="150"/>
                        </a:spcAft>
                      </a:pPr>
                      <a:r>
                        <a:rPr lang="en-GB" sz="1300" b="1" dirty="0">
                          <a:effectLst/>
                          <a:latin typeface="Agency FB" panose="020B0503020202020204" pitchFamily="34" charset="0"/>
                          <a:cs typeface="Arial" panose="020B0604020202020204" pitchFamily="34" charset="0"/>
                        </a:rPr>
                        <a:t>Expenditure</a:t>
                      </a:r>
                      <a:br>
                        <a:rPr lang="en-GB" sz="1300" b="1" dirty="0">
                          <a:effectLst/>
                          <a:latin typeface="Agency FB" panose="020B0503020202020204" pitchFamily="34" charset="0"/>
                          <a:cs typeface="Arial" panose="020B0604020202020204" pitchFamily="34" charset="0"/>
                        </a:rPr>
                      </a:br>
                      <a:r>
                        <a:rPr lang="en-GB" sz="1300" b="1" dirty="0">
                          <a:effectLst/>
                          <a:latin typeface="Agency FB" panose="020B0503020202020204" pitchFamily="34" charset="0"/>
                          <a:cs typeface="Arial" panose="020B0604020202020204" pitchFamily="34" charset="0"/>
                        </a:rPr>
                        <a:t>as % of final appropriation</a:t>
                      </a:r>
                      <a:endParaRPr lang="en-ZA" sz="1300" b="1"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200"/>
                        </a:lnSpc>
                        <a:spcBef>
                          <a:spcPts val="150"/>
                        </a:spcBef>
                        <a:spcAft>
                          <a:spcPts val="150"/>
                        </a:spcAft>
                      </a:pPr>
                      <a:r>
                        <a:rPr lang="en-GB" sz="1300" b="1" dirty="0">
                          <a:effectLst/>
                          <a:latin typeface="Agency FB" panose="020B0503020202020204" pitchFamily="34" charset="0"/>
                          <a:cs typeface="Arial" panose="020B0604020202020204" pitchFamily="34" charset="0"/>
                        </a:rPr>
                        <a:t>Final</a:t>
                      </a:r>
                      <a:br>
                        <a:rPr lang="en-GB" sz="1300" b="1" dirty="0">
                          <a:effectLst/>
                          <a:latin typeface="Agency FB" panose="020B0503020202020204" pitchFamily="34" charset="0"/>
                          <a:cs typeface="Arial" panose="020B0604020202020204" pitchFamily="34" charset="0"/>
                        </a:rPr>
                      </a:br>
                      <a:r>
                        <a:rPr lang="en-GB" sz="1300" b="1" dirty="0">
                          <a:effectLst/>
                          <a:latin typeface="Agency FB" panose="020B0503020202020204" pitchFamily="34" charset="0"/>
                          <a:cs typeface="Arial" panose="020B0604020202020204" pitchFamily="34" charset="0"/>
                        </a:rPr>
                        <a:t>Appropriation</a:t>
                      </a:r>
                      <a:endParaRPr lang="en-ZA" sz="1300" b="1"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200"/>
                        </a:lnSpc>
                        <a:spcBef>
                          <a:spcPts val="150"/>
                        </a:spcBef>
                        <a:spcAft>
                          <a:spcPts val="150"/>
                        </a:spcAft>
                      </a:pPr>
                      <a:r>
                        <a:rPr lang="en-GB" sz="1200" b="1" dirty="0">
                          <a:effectLst/>
                          <a:latin typeface="Agency FB" panose="020B0503020202020204" pitchFamily="34" charset="0"/>
                          <a:cs typeface="Arial" panose="020B0604020202020204" pitchFamily="34" charset="0"/>
                        </a:rPr>
                        <a:t>Actual</a:t>
                      </a:r>
                      <a:br>
                        <a:rPr lang="en-GB" sz="1200" b="1" dirty="0">
                          <a:effectLst/>
                          <a:latin typeface="Agency FB" panose="020B0503020202020204" pitchFamily="34" charset="0"/>
                          <a:cs typeface="Arial" panose="020B0604020202020204" pitchFamily="34" charset="0"/>
                        </a:rPr>
                      </a:br>
                      <a:r>
                        <a:rPr lang="en-GB" sz="1200" b="1" dirty="0">
                          <a:effectLst/>
                          <a:latin typeface="Agency FB" panose="020B0503020202020204" pitchFamily="34" charset="0"/>
                          <a:cs typeface="Arial" panose="020B0604020202020204" pitchFamily="34" charset="0"/>
                        </a:rPr>
                        <a:t>expenditure</a:t>
                      </a:r>
                      <a:endParaRPr lang="en-ZA" sz="1200" b="1"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01"/>
                  </a:ext>
                </a:extLst>
              </a:tr>
              <a:tr h="17424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Bef>
                          <a:spcPts val="150"/>
                        </a:spcBef>
                        <a:spcAft>
                          <a:spcPts val="150"/>
                        </a:spcAft>
                      </a:pPr>
                      <a:r>
                        <a:rPr lang="en-GB" sz="1300" dirty="0">
                          <a:effectLst/>
                          <a:latin typeface="Agency FB" panose="020B0503020202020204" pitchFamily="34" charset="0"/>
                          <a:cs typeface="Arial" panose="020B0604020202020204" pitchFamily="34" charset="0"/>
                        </a:rPr>
                        <a:t> </a:t>
                      </a:r>
                      <a:endParaRPr lang="en-ZA" sz="13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Bef>
                          <a:spcPts val="150"/>
                        </a:spcBef>
                        <a:spcAft>
                          <a:spcPts val="150"/>
                        </a:spcAft>
                      </a:pPr>
                      <a:r>
                        <a:rPr lang="en-GB" sz="1300" b="1" dirty="0">
                          <a:effectLst/>
                          <a:latin typeface="Agency FB" panose="020B0503020202020204" pitchFamily="34" charset="0"/>
                          <a:cs typeface="Arial" panose="020B0604020202020204" pitchFamily="34" charset="0"/>
                        </a:rPr>
                        <a:t>R'000</a:t>
                      </a:r>
                      <a:endParaRPr lang="en-ZA" sz="1300" b="1"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Bef>
                          <a:spcPts val="150"/>
                        </a:spcBef>
                        <a:spcAft>
                          <a:spcPts val="150"/>
                        </a:spcAft>
                      </a:pPr>
                      <a:r>
                        <a:rPr lang="en-GB" sz="1300" b="1" dirty="0">
                          <a:effectLst/>
                          <a:latin typeface="Agency FB" panose="020B0503020202020204" pitchFamily="34" charset="0"/>
                          <a:cs typeface="Arial" panose="020B0604020202020204" pitchFamily="34" charset="0"/>
                        </a:rPr>
                        <a:t>R'000</a:t>
                      </a:r>
                      <a:endParaRPr lang="en-ZA" sz="1300" b="1"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Bef>
                          <a:spcPts val="150"/>
                        </a:spcBef>
                        <a:spcAft>
                          <a:spcPts val="150"/>
                        </a:spcAft>
                      </a:pPr>
                      <a:r>
                        <a:rPr lang="en-GB" sz="1300" b="1" dirty="0">
                          <a:effectLst/>
                          <a:latin typeface="Agency FB" panose="020B0503020202020204" pitchFamily="34" charset="0"/>
                          <a:cs typeface="Arial" panose="020B0604020202020204" pitchFamily="34" charset="0"/>
                        </a:rPr>
                        <a:t>R'000</a:t>
                      </a:r>
                      <a:endParaRPr lang="en-ZA" sz="1300" b="1"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Bef>
                          <a:spcPts val="150"/>
                        </a:spcBef>
                        <a:spcAft>
                          <a:spcPts val="150"/>
                        </a:spcAft>
                      </a:pPr>
                      <a:r>
                        <a:rPr lang="en-GB" sz="1300" b="1" dirty="0">
                          <a:effectLst/>
                          <a:latin typeface="Agency FB" panose="020B0503020202020204" pitchFamily="34" charset="0"/>
                          <a:cs typeface="Arial" panose="020B0604020202020204" pitchFamily="34" charset="0"/>
                        </a:rPr>
                        <a:t>%</a:t>
                      </a:r>
                      <a:endParaRPr lang="en-ZA" sz="1300" b="1"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Bef>
                          <a:spcPts val="150"/>
                        </a:spcBef>
                        <a:spcAft>
                          <a:spcPts val="150"/>
                        </a:spcAft>
                      </a:pPr>
                      <a:r>
                        <a:rPr lang="en-GB" sz="1300" b="1" dirty="0">
                          <a:effectLst/>
                          <a:latin typeface="Agency FB" panose="020B0503020202020204" pitchFamily="34" charset="0"/>
                          <a:cs typeface="Arial" panose="020B0604020202020204" pitchFamily="34" charset="0"/>
                        </a:rPr>
                        <a:t>R'000</a:t>
                      </a:r>
                      <a:endParaRPr lang="en-ZA" sz="1300" b="1"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Bef>
                          <a:spcPts val="150"/>
                        </a:spcBef>
                        <a:spcAft>
                          <a:spcPts val="150"/>
                        </a:spcAft>
                      </a:pPr>
                      <a:r>
                        <a:rPr lang="en-GB" sz="1100" b="1" dirty="0">
                          <a:effectLst/>
                          <a:latin typeface="Agency FB" panose="020B0503020202020204" pitchFamily="34" charset="0"/>
                          <a:cs typeface="Arial" panose="020B0604020202020204" pitchFamily="34" charset="0"/>
                        </a:rPr>
                        <a:t>R'000</a:t>
                      </a:r>
                      <a:endParaRPr lang="en-ZA" sz="1100" b="1"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02"/>
                  </a:ext>
                </a:extLst>
              </a:tr>
              <a:tr h="22659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ts val="1300"/>
                        </a:lnSpc>
                        <a:spcBef>
                          <a:spcPts val="150"/>
                        </a:spcBef>
                        <a:spcAft>
                          <a:spcPts val="150"/>
                        </a:spcAft>
                      </a:pPr>
                      <a:r>
                        <a:rPr lang="en-GB" sz="1300" b="1" dirty="0">
                          <a:effectLst/>
                          <a:latin typeface="Agency FB" panose="020B0503020202020204" pitchFamily="34" charset="0"/>
                          <a:cs typeface="Arial" panose="020B0604020202020204" pitchFamily="34" charset="0"/>
                        </a:rPr>
                        <a:t>Current payments</a:t>
                      </a:r>
                      <a:endParaRPr lang="en-ZA" sz="1300" b="1"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Bef>
                          <a:spcPts val="150"/>
                        </a:spcBef>
                        <a:spcAft>
                          <a:spcPts val="150"/>
                        </a:spcAft>
                      </a:pPr>
                      <a:r>
                        <a:rPr lang="en-GB" sz="1300" dirty="0">
                          <a:effectLst/>
                          <a:latin typeface="Agency FB" panose="020B0503020202020204" pitchFamily="34" charset="0"/>
                          <a:cs typeface="Arial" panose="020B0604020202020204" pitchFamily="34" charset="0"/>
                        </a:rPr>
                        <a:t> </a:t>
                      </a:r>
                      <a:endParaRPr lang="en-ZA" sz="13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Bef>
                          <a:spcPts val="150"/>
                        </a:spcBef>
                        <a:spcAft>
                          <a:spcPts val="150"/>
                        </a:spcAft>
                      </a:pPr>
                      <a:r>
                        <a:rPr lang="en-GB" sz="1300" dirty="0">
                          <a:effectLst/>
                          <a:latin typeface="Agency FB" panose="020B0503020202020204" pitchFamily="34" charset="0"/>
                          <a:cs typeface="Arial" panose="020B0604020202020204" pitchFamily="34" charset="0"/>
                        </a:rPr>
                        <a:t> </a:t>
                      </a:r>
                      <a:endParaRPr lang="en-ZA" sz="13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Bef>
                          <a:spcPts val="150"/>
                        </a:spcBef>
                        <a:spcAft>
                          <a:spcPts val="150"/>
                        </a:spcAft>
                      </a:pPr>
                      <a:r>
                        <a:rPr lang="en-GB" sz="1300" dirty="0">
                          <a:effectLst/>
                          <a:latin typeface="Agency FB" panose="020B0503020202020204" pitchFamily="34" charset="0"/>
                          <a:cs typeface="Arial" panose="020B0604020202020204" pitchFamily="34" charset="0"/>
                        </a:rPr>
                        <a:t> </a:t>
                      </a:r>
                      <a:endParaRPr lang="en-ZA" sz="13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Bef>
                          <a:spcPts val="150"/>
                        </a:spcBef>
                        <a:spcAft>
                          <a:spcPts val="150"/>
                        </a:spcAft>
                      </a:pPr>
                      <a:r>
                        <a:rPr lang="en-GB" sz="1300" dirty="0">
                          <a:effectLst/>
                          <a:latin typeface="Agency FB" panose="020B0503020202020204" pitchFamily="34" charset="0"/>
                          <a:cs typeface="Arial" panose="020B0604020202020204" pitchFamily="34" charset="0"/>
                        </a:rPr>
                        <a:t> </a:t>
                      </a:r>
                      <a:endParaRPr lang="en-ZA" sz="13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Bef>
                          <a:spcPts val="150"/>
                        </a:spcBef>
                        <a:spcAft>
                          <a:spcPts val="150"/>
                        </a:spcAft>
                      </a:pPr>
                      <a:r>
                        <a:rPr lang="en-GB" sz="1300" dirty="0">
                          <a:effectLst/>
                          <a:latin typeface="Agency FB" panose="020B0503020202020204" pitchFamily="34" charset="0"/>
                          <a:cs typeface="Arial" panose="020B0604020202020204" pitchFamily="34" charset="0"/>
                        </a:rPr>
                        <a:t> </a:t>
                      </a:r>
                      <a:endParaRPr lang="en-ZA" sz="13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Bef>
                          <a:spcPts val="150"/>
                        </a:spcBef>
                        <a:spcAft>
                          <a:spcPts val="150"/>
                        </a:spcAft>
                      </a:pPr>
                      <a:r>
                        <a:rPr lang="en-GB" sz="1100" dirty="0">
                          <a:effectLst/>
                          <a:latin typeface="Agency FB" panose="020B0503020202020204" pitchFamily="34" charset="0"/>
                          <a:cs typeface="Arial" panose="020B0604020202020204" pitchFamily="34" charset="0"/>
                        </a:rPr>
                        <a:t> </a:t>
                      </a:r>
                      <a:endParaRPr lang="en-ZA" sz="11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03"/>
                  </a:ext>
                </a:extLst>
              </a:tr>
              <a:tr h="20825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lnSpc>
                          <a:spcPts val="1300"/>
                        </a:lnSpc>
                        <a:spcBef>
                          <a:spcPts val="150"/>
                        </a:spcBef>
                        <a:spcAft>
                          <a:spcPts val="150"/>
                        </a:spcAft>
                      </a:pPr>
                      <a:r>
                        <a:rPr lang="en-GB" sz="1300" dirty="0">
                          <a:effectLst/>
                          <a:latin typeface="Agency FB" panose="020B0503020202020204" pitchFamily="34" charset="0"/>
                          <a:cs typeface="Arial" panose="020B0604020202020204" pitchFamily="34" charset="0"/>
                        </a:rPr>
                        <a:t>Compensation of employees</a:t>
                      </a:r>
                      <a:endParaRPr lang="en-ZA" sz="13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578 887</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497 360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81 527</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85.9%</a:t>
                      </a: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558 559</a:t>
                      </a:r>
                    </a:p>
                  </a:txBody>
                  <a:tcPr marL="9525" marR="9525" marT="9525"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484 898</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04"/>
                  </a:ext>
                </a:extLst>
              </a:tr>
              <a:tr h="20825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lnSpc>
                          <a:spcPts val="1300"/>
                        </a:lnSpc>
                        <a:spcBef>
                          <a:spcPts val="150"/>
                        </a:spcBef>
                        <a:spcAft>
                          <a:spcPts val="150"/>
                        </a:spcAft>
                      </a:pPr>
                      <a:r>
                        <a:rPr lang="en-GB" sz="1300" dirty="0">
                          <a:effectLst/>
                          <a:latin typeface="Agency FB" panose="020B0503020202020204" pitchFamily="34" charset="0"/>
                          <a:cs typeface="Arial" panose="020B0604020202020204" pitchFamily="34" charset="0"/>
                        </a:rPr>
                        <a:t>Goods and services</a:t>
                      </a:r>
                      <a:endParaRPr lang="en-ZA" sz="13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392 955</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279 591</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113 364</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71.2%</a:t>
                      </a: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346 013</a:t>
                      </a:r>
                    </a:p>
                  </a:txBody>
                  <a:tcPr marL="9525" marR="9525" marT="9525"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236 411</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05"/>
                  </a:ext>
                </a:extLst>
              </a:tr>
              <a:tr h="20825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lnSpc>
                          <a:spcPts val="1300"/>
                        </a:lnSpc>
                        <a:spcBef>
                          <a:spcPts val="150"/>
                        </a:spcBef>
                        <a:spcAft>
                          <a:spcPts val="150"/>
                        </a:spcAft>
                      </a:pPr>
                      <a:r>
                        <a:rPr lang="en-GB" sz="1300" dirty="0">
                          <a:effectLst/>
                          <a:latin typeface="Agency FB" panose="020B0503020202020204" pitchFamily="34" charset="0"/>
                          <a:cs typeface="Arial" panose="020B0604020202020204" pitchFamily="34" charset="0"/>
                        </a:rPr>
                        <a:t>Interest</a:t>
                      </a:r>
                      <a:endParaRPr lang="en-ZA" sz="13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a:lnSpc>
                          <a:spcPts val="1300"/>
                        </a:lnSpc>
                        <a:spcBef>
                          <a:spcPts val="150"/>
                        </a:spcBef>
                        <a:spcAft>
                          <a:spcPts val="150"/>
                        </a:spcAft>
                      </a:pPr>
                      <a:r>
                        <a:rPr lang="en-GB" sz="1200" dirty="0">
                          <a:effectLst/>
                          <a:latin typeface="+mn-lt"/>
                          <a:ea typeface="Times New Roman" panose="02020603050405020304" pitchFamily="18" charset="0"/>
                          <a:cs typeface="Arial" panose="020B0604020202020204" pitchFamily="34" charset="0"/>
                        </a:rPr>
                        <a:t>-</a:t>
                      </a:r>
                      <a:endParaRPr lang="en-ZA" sz="1200" dirty="0">
                        <a:effectLst/>
                        <a:latin typeface="+mn-lt"/>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a:lnSpc>
                          <a:spcPts val="1300"/>
                        </a:lnSpc>
                        <a:spcBef>
                          <a:spcPts val="150"/>
                        </a:spcBef>
                        <a:spcAft>
                          <a:spcPts val="150"/>
                        </a:spcAft>
                      </a:pPr>
                      <a:r>
                        <a:rPr lang="en-GB" sz="1200" dirty="0">
                          <a:effectLst/>
                          <a:latin typeface="+mn-lt"/>
                          <a:ea typeface="Times New Roman" panose="02020603050405020304" pitchFamily="18" charset="0"/>
                          <a:cs typeface="Arial" panose="020B0604020202020204" pitchFamily="34" charset="0"/>
                        </a:rPr>
                        <a:t>-</a:t>
                      </a:r>
                      <a:endParaRPr lang="en-ZA" sz="1200" dirty="0">
                        <a:effectLst/>
                        <a:latin typeface="+mn-lt"/>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a:lnSpc>
                          <a:spcPts val="1300"/>
                        </a:lnSpc>
                        <a:spcBef>
                          <a:spcPts val="150"/>
                        </a:spcBef>
                        <a:spcAft>
                          <a:spcPts val="150"/>
                        </a:spcAft>
                      </a:pPr>
                      <a:r>
                        <a:rPr lang="en-GB" sz="1200" dirty="0">
                          <a:effectLst/>
                          <a:latin typeface="+mn-lt"/>
                          <a:ea typeface="Times New Roman" panose="02020603050405020304" pitchFamily="18" charset="0"/>
                          <a:cs typeface="Arial" panose="020B0604020202020204" pitchFamily="34" charset="0"/>
                        </a:rPr>
                        <a:t>-</a:t>
                      </a:r>
                      <a:endParaRPr lang="en-ZA" sz="1200" dirty="0">
                        <a:effectLst/>
                        <a:latin typeface="+mn-lt"/>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a:lnSpc>
                          <a:spcPts val="1300"/>
                        </a:lnSpc>
                        <a:spcBef>
                          <a:spcPts val="150"/>
                        </a:spcBef>
                        <a:spcAft>
                          <a:spcPts val="150"/>
                        </a:spcAft>
                        <a:tabLst>
                          <a:tab pos="604520" algn="l"/>
                        </a:tabLst>
                      </a:pPr>
                      <a:r>
                        <a:rPr lang="en-GB" sz="1200" dirty="0">
                          <a:effectLst/>
                          <a:latin typeface="+mn-lt"/>
                          <a:ea typeface="Times New Roman" panose="02020603050405020304" pitchFamily="18" charset="0"/>
                          <a:cs typeface="Arial" panose="020B0604020202020204" pitchFamily="34" charset="0"/>
                        </a:rPr>
                        <a:t>-</a:t>
                      </a:r>
                      <a:endParaRPr lang="en-ZA" sz="1200" dirty="0">
                        <a:effectLst/>
                        <a:latin typeface="+mn-lt"/>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a:lnSpc>
                          <a:spcPts val="1300"/>
                        </a:lnSpc>
                        <a:spcBef>
                          <a:spcPts val="150"/>
                        </a:spcBef>
                        <a:spcAft>
                          <a:spcPts val="150"/>
                        </a:spcAft>
                      </a:pPr>
                      <a:r>
                        <a:rPr lang="en-GB" sz="1200" dirty="0">
                          <a:effectLst/>
                          <a:latin typeface="+mn-lt"/>
                          <a:ea typeface="Times New Roman" panose="02020603050405020304" pitchFamily="18" charset="0"/>
                          <a:cs typeface="Arial" panose="020B0604020202020204" pitchFamily="34" charset="0"/>
                        </a:rPr>
                        <a:t>-</a:t>
                      </a:r>
                      <a:endParaRPr lang="en-ZA" sz="12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p>
                      <a:pPr marL="102870" algn="r">
                        <a:lnSpc>
                          <a:spcPts val="1300"/>
                        </a:lnSpc>
                        <a:spcBef>
                          <a:spcPts val="150"/>
                        </a:spcBef>
                        <a:spcAft>
                          <a:spcPts val="150"/>
                        </a:spcAft>
                      </a:pPr>
                      <a:r>
                        <a:rPr lang="en-GB" sz="1200" dirty="0">
                          <a:effectLst/>
                          <a:latin typeface="+mn-lt"/>
                          <a:ea typeface="Times New Roman" panose="02020603050405020304" pitchFamily="18" charset="0"/>
                          <a:cs typeface="Arial" panose="020B0604020202020204" pitchFamily="34" charset="0"/>
                        </a:rPr>
                        <a:t>-</a:t>
                      </a:r>
                      <a:endParaRPr lang="en-ZA" sz="1200" dirty="0">
                        <a:effectLst/>
                        <a:latin typeface="+mn-lt"/>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06"/>
                  </a:ext>
                </a:extLst>
              </a:tr>
              <a:tr h="19870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ts val="1300"/>
                        </a:lnSpc>
                        <a:spcBef>
                          <a:spcPts val="150"/>
                        </a:spcBef>
                        <a:spcAft>
                          <a:spcPts val="150"/>
                        </a:spcAft>
                      </a:pPr>
                      <a:r>
                        <a:rPr lang="en-GB" sz="1300" dirty="0">
                          <a:effectLst/>
                          <a:latin typeface="Agency FB" panose="020B0503020202020204" pitchFamily="34" charset="0"/>
                          <a:cs typeface="Arial" panose="020B0604020202020204" pitchFamily="34" charset="0"/>
                        </a:rPr>
                        <a:t> </a:t>
                      </a:r>
                      <a:endParaRPr lang="en-ZA" sz="13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07"/>
                  </a:ext>
                </a:extLst>
              </a:tr>
              <a:tr h="255371">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ts val="1300"/>
                        </a:lnSpc>
                        <a:spcBef>
                          <a:spcPts val="150"/>
                        </a:spcBef>
                        <a:spcAft>
                          <a:spcPts val="150"/>
                        </a:spcAft>
                      </a:pPr>
                      <a:r>
                        <a:rPr lang="en-GB" sz="1300" b="1" dirty="0">
                          <a:effectLst/>
                          <a:latin typeface="Agency FB" panose="020B0503020202020204" pitchFamily="34" charset="0"/>
                          <a:cs typeface="Arial" panose="020B0604020202020204" pitchFamily="34" charset="0"/>
                        </a:rPr>
                        <a:t>Transfers and subsidies </a:t>
                      </a:r>
                      <a:endParaRPr lang="en-ZA" sz="1300" b="1"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08"/>
                  </a:ext>
                </a:extLst>
              </a:tr>
              <a:tr h="20825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lnSpc>
                          <a:spcPts val="1300"/>
                        </a:lnSpc>
                        <a:spcBef>
                          <a:spcPts val="150"/>
                        </a:spcBef>
                        <a:spcAft>
                          <a:spcPts val="150"/>
                        </a:spcAft>
                      </a:pPr>
                      <a:r>
                        <a:rPr lang="en-GB" sz="1300" dirty="0">
                          <a:effectLst/>
                          <a:latin typeface="Agency FB" panose="020B0503020202020204" pitchFamily="34" charset="0"/>
                          <a:cs typeface="Arial" panose="020B0604020202020204" pitchFamily="34" charset="0"/>
                        </a:rPr>
                        <a:t>Provinces and municipalities</a:t>
                      </a:r>
                      <a:endParaRPr lang="en-ZA" sz="13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1 595 629</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1 594 154</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1 475</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99.9%</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1 582 393</a:t>
                      </a:r>
                    </a:p>
                  </a:txBody>
                  <a:tcPr marL="9525" marR="9525" marT="9525"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1 580 545</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09"/>
                  </a:ext>
                </a:extLst>
              </a:tr>
              <a:tr h="20825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lnSpc>
                          <a:spcPts val="1300"/>
                        </a:lnSpc>
                        <a:spcBef>
                          <a:spcPts val="150"/>
                        </a:spcBef>
                        <a:spcAft>
                          <a:spcPts val="150"/>
                        </a:spcAft>
                      </a:pPr>
                      <a:r>
                        <a:rPr lang="en-GB" sz="1300" dirty="0">
                          <a:effectLst/>
                          <a:latin typeface="Agency FB" panose="020B0503020202020204" pitchFamily="34" charset="0"/>
                          <a:cs typeface="Arial" panose="020B0604020202020204" pitchFamily="34" charset="0"/>
                        </a:rPr>
                        <a:t>Departmental agencies and accounts</a:t>
                      </a:r>
                      <a:endParaRPr lang="en-ZA" sz="13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4 526 375</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4 526 375</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       4 402 071</a:t>
                      </a:r>
                    </a:p>
                  </a:txBody>
                  <a:tcPr marL="9525" marR="9525" marT="9525"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4 402 071</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10"/>
                  </a:ext>
                </a:extLst>
              </a:tr>
              <a:tr h="325091">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lnSpc>
                          <a:spcPts val="1300"/>
                        </a:lnSpc>
                        <a:spcBef>
                          <a:spcPts val="150"/>
                        </a:spcBef>
                        <a:spcAft>
                          <a:spcPts val="150"/>
                        </a:spcAft>
                      </a:pPr>
                      <a:r>
                        <a:rPr lang="en-GB" sz="1300" dirty="0">
                          <a:effectLst/>
                          <a:latin typeface="Agency FB" panose="020B0503020202020204" pitchFamily="34" charset="0"/>
                          <a:cs typeface="Arial" panose="020B0604020202020204" pitchFamily="34" charset="0"/>
                        </a:rPr>
                        <a:t>Foreign governments and international organisations </a:t>
                      </a:r>
                      <a:endParaRPr lang="en-ZA" sz="13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28 265</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28 265</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                 - </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29 013</a:t>
                      </a:r>
                    </a:p>
                  </a:txBody>
                  <a:tcPr marL="9525" marR="9525" marT="9525"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29 013</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11"/>
                  </a:ext>
                </a:extLst>
              </a:tr>
              <a:tr h="30739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lnSpc>
                          <a:spcPts val="1300"/>
                        </a:lnSpc>
                        <a:spcBef>
                          <a:spcPts val="150"/>
                        </a:spcBef>
                        <a:spcAft>
                          <a:spcPts val="150"/>
                        </a:spcAft>
                      </a:pPr>
                      <a:r>
                        <a:rPr lang="en-GB" sz="1300" dirty="0">
                          <a:effectLst/>
                          <a:latin typeface="Agency FB" panose="020B0503020202020204" pitchFamily="34" charset="0"/>
                          <a:cs typeface="Arial" panose="020B0604020202020204" pitchFamily="34" charset="0"/>
                        </a:rPr>
                        <a:t>Public corporations and private enterprises</a:t>
                      </a:r>
                      <a:endParaRPr lang="en-ZA" sz="13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180 972</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180 972</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                 - </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209 301</a:t>
                      </a:r>
                    </a:p>
                  </a:txBody>
                  <a:tcPr marL="9525" marR="9525" marT="9525"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209 301</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12"/>
                  </a:ext>
                </a:extLst>
              </a:tr>
              <a:tr h="20825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lnSpc>
                          <a:spcPts val="1300"/>
                        </a:lnSpc>
                        <a:spcBef>
                          <a:spcPts val="150"/>
                        </a:spcBef>
                        <a:spcAft>
                          <a:spcPts val="150"/>
                        </a:spcAft>
                      </a:pPr>
                      <a:r>
                        <a:rPr lang="en-GB" sz="1300" dirty="0">
                          <a:effectLst/>
                          <a:latin typeface="Agency FB" panose="020B0503020202020204" pitchFamily="34" charset="0"/>
                          <a:cs typeface="Arial" panose="020B0604020202020204" pitchFamily="34" charset="0"/>
                        </a:rPr>
                        <a:t>Non-profit institutions </a:t>
                      </a:r>
                      <a:endParaRPr lang="en-ZA" sz="13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1 020 414           </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956 134</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64 280</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93.7%</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578 484</a:t>
                      </a:r>
                    </a:p>
                  </a:txBody>
                  <a:tcPr marL="9525" marR="9525" marT="9525"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578 484</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13"/>
                  </a:ext>
                </a:extLst>
              </a:tr>
              <a:tr h="20825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lnSpc>
                          <a:spcPts val="1300"/>
                        </a:lnSpc>
                        <a:spcBef>
                          <a:spcPts val="150"/>
                        </a:spcBef>
                        <a:spcAft>
                          <a:spcPts val="150"/>
                        </a:spcAft>
                      </a:pPr>
                      <a:r>
                        <a:rPr lang="en-GB" sz="1300" dirty="0">
                          <a:effectLst/>
                          <a:latin typeface="Agency FB" panose="020B0503020202020204" pitchFamily="34" charset="0"/>
                          <a:cs typeface="Arial" panose="020B0604020202020204" pitchFamily="34" charset="0"/>
                        </a:rPr>
                        <a:t>Households </a:t>
                      </a:r>
                      <a:endParaRPr lang="en-ZA" sz="13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13</a:t>
                      </a:r>
                      <a:r>
                        <a:rPr lang="en-ZA" sz="1200" kern="1200" baseline="0" dirty="0">
                          <a:solidFill>
                            <a:schemeClr val="dk1"/>
                          </a:solidFill>
                          <a:effectLst/>
                          <a:latin typeface="+mn-lt"/>
                          <a:ea typeface="Times New Roman" panose="02020603050405020304" pitchFamily="18" charset="0"/>
                          <a:cs typeface="Arial" panose="020B0604020202020204" pitchFamily="34" charset="0"/>
                        </a:rPr>
                        <a:t> 256</a:t>
                      </a: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13 256</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7 628</a:t>
                      </a:r>
                    </a:p>
                  </a:txBody>
                  <a:tcPr marL="9525" marR="9525" marT="9525"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7 628</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14"/>
                  </a:ext>
                </a:extLst>
              </a:tr>
              <a:tr h="19870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ts val="1300"/>
                        </a:lnSpc>
                        <a:spcBef>
                          <a:spcPts val="150"/>
                        </a:spcBef>
                        <a:spcAft>
                          <a:spcPts val="150"/>
                        </a:spcAft>
                      </a:pPr>
                      <a:r>
                        <a:rPr lang="en-GB" sz="1300" dirty="0">
                          <a:effectLst/>
                          <a:latin typeface="Agency FB" panose="020B0503020202020204" pitchFamily="34" charset="0"/>
                          <a:cs typeface="Arial" panose="020B0604020202020204" pitchFamily="34" charset="0"/>
                        </a:rPr>
                        <a:t> </a:t>
                      </a:r>
                      <a:endParaRPr lang="en-ZA" sz="13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15"/>
                  </a:ext>
                </a:extLst>
              </a:tr>
              <a:tr h="255371">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ts val="1300"/>
                        </a:lnSpc>
                        <a:spcBef>
                          <a:spcPts val="150"/>
                        </a:spcBef>
                        <a:spcAft>
                          <a:spcPts val="150"/>
                        </a:spcAft>
                      </a:pPr>
                      <a:r>
                        <a:rPr lang="en-GB" sz="1300" b="1" dirty="0">
                          <a:effectLst/>
                          <a:latin typeface="Agency FB" panose="020B0503020202020204" pitchFamily="34" charset="0"/>
                          <a:cs typeface="Arial" panose="020B0604020202020204" pitchFamily="34" charset="0"/>
                        </a:rPr>
                        <a:t>Payments for capital assets</a:t>
                      </a:r>
                      <a:endParaRPr lang="en-ZA" sz="1300" b="1"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p>
                      <a:pPr algn="r">
                        <a:lnSpc>
                          <a:spcPts val="1300"/>
                        </a:lnSpc>
                        <a:spcBef>
                          <a:spcPts val="150"/>
                        </a:spcBef>
                        <a:spcAft>
                          <a:spcPts val="150"/>
                        </a:spcAft>
                      </a:pPr>
                      <a:endParaRPr lang="en-ZA" sz="1200" dirty="0">
                        <a:effectLst/>
                        <a:latin typeface="+mn-lt"/>
                        <a:ea typeface="Times New Roman"/>
                        <a:cs typeface="Arial" panose="020B0604020202020204" pitchFamily="34" charset="0"/>
                      </a:endParaRPr>
                    </a:p>
                  </a:txBody>
                  <a:tcPr marL="63850" marR="6385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16"/>
                  </a:ext>
                </a:extLst>
              </a:tr>
              <a:tr h="20825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lnSpc>
                          <a:spcPts val="1300"/>
                        </a:lnSpc>
                        <a:spcBef>
                          <a:spcPts val="150"/>
                        </a:spcBef>
                        <a:spcAft>
                          <a:spcPts val="150"/>
                        </a:spcAft>
                      </a:pPr>
                      <a:r>
                        <a:rPr lang="en-GB" sz="1300" dirty="0">
                          <a:effectLst/>
                          <a:latin typeface="Agency FB" panose="020B0503020202020204" pitchFamily="34" charset="0"/>
                          <a:cs typeface="Arial" panose="020B0604020202020204" pitchFamily="34" charset="0"/>
                        </a:rPr>
                        <a:t>Machinery and equipment</a:t>
                      </a:r>
                      <a:endParaRPr lang="en-ZA" sz="13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17 322</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5 953</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11 369</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34.4%</a:t>
                      </a: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10 747</a:t>
                      </a:r>
                    </a:p>
                  </a:txBody>
                  <a:tcPr marL="9525" marR="9525" marT="9525"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2 422</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17"/>
                  </a:ext>
                </a:extLst>
              </a:tr>
              <a:tr h="22483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lnSpc>
                          <a:spcPts val="1300"/>
                        </a:lnSpc>
                        <a:spcBef>
                          <a:spcPts val="150"/>
                        </a:spcBef>
                        <a:spcAft>
                          <a:spcPts val="150"/>
                        </a:spcAft>
                      </a:pPr>
                      <a:r>
                        <a:rPr lang="en-GB" sz="1300" dirty="0">
                          <a:effectLst/>
                          <a:latin typeface="Agency FB" panose="020B0503020202020204" pitchFamily="34" charset="0"/>
                          <a:cs typeface="Arial" panose="020B0604020202020204" pitchFamily="34" charset="0"/>
                        </a:rPr>
                        <a:t>Software and other intangible assets</a:t>
                      </a:r>
                      <a:endParaRPr lang="en-ZA" sz="13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a:t>
                      </a: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a:t>
                      </a:r>
                    </a:p>
                  </a:txBody>
                  <a:tcPr marL="9525" marR="9525" marT="9525"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18"/>
                  </a:ext>
                </a:extLst>
              </a:tr>
              <a:tr h="20454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lnSpc>
                          <a:spcPts val="1300"/>
                        </a:lnSpc>
                        <a:spcBef>
                          <a:spcPts val="150"/>
                        </a:spcBef>
                        <a:spcAft>
                          <a:spcPts val="150"/>
                        </a:spcAft>
                      </a:pPr>
                      <a:endParaRPr lang="en-ZA" sz="1300"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0" algn="r" defTabSz="914400" rtl="0" eaLnBrk="1" latinLnBrk="0" hangingPunct="1">
                        <a:lnSpc>
                          <a:spcPts val="1300"/>
                        </a:lnSpc>
                        <a:spcBef>
                          <a:spcPts val="150"/>
                        </a:spcBef>
                        <a:spcAft>
                          <a:spcPts val="150"/>
                        </a:spcAft>
                      </a:pP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0" algn="r" defTabSz="914400" rtl="0" eaLnBrk="1" latinLnBrk="0" hangingPunct="1">
                        <a:lnSpc>
                          <a:spcPts val="1300"/>
                        </a:lnSpc>
                        <a:spcBef>
                          <a:spcPts val="150"/>
                        </a:spcBef>
                        <a:spcAft>
                          <a:spcPts val="150"/>
                        </a:spcAft>
                      </a:pP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0" algn="r" defTabSz="914400" rtl="0" eaLnBrk="1" latinLnBrk="0" hangingPunct="1">
                        <a:lnSpc>
                          <a:spcPts val="1300"/>
                        </a:lnSpc>
                        <a:spcBef>
                          <a:spcPts val="150"/>
                        </a:spcBef>
                        <a:spcAft>
                          <a:spcPts val="150"/>
                        </a:spcAft>
                      </a:pP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0" algn="r" defTabSz="914400" rtl="0" eaLnBrk="1" latinLnBrk="0" hangingPunct="1">
                        <a:lnSpc>
                          <a:spcPts val="1300"/>
                        </a:lnSpc>
                        <a:spcBef>
                          <a:spcPts val="150"/>
                        </a:spcBef>
                        <a:spcAft>
                          <a:spcPts val="150"/>
                        </a:spcAft>
                      </a:pP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0" algn="r" defTabSz="914400" rtl="0" eaLnBrk="1" latinLnBrk="0" hangingPunct="1">
                        <a:lnSpc>
                          <a:spcPts val="1300"/>
                        </a:lnSpc>
                        <a:spcBef>
                          <a:spcPts val="150"/>
                        </a:spcBef>
                        <a:spcAft>
                          <a:spcPts val="150"/>
                        </a:spcAft>
                      </a:pP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p>
                      <a:pPr marL="0" algn="r" defTabSz="914400" rtl="0" eaLnBrk="1" latinLnBrk="0" hangingPunct="1">
                        <a:lnSpc>
                          <a:spcPts val="1300"/>
                        </a:lnSpc>
                        <a:spcBef>
                          <a:spcPts val="150"/>
                        </a:spcBef>
                        <a:spcAft>
                          <a:spcPts val="150"/>
                        </a:spcAft>
                      </a:pPr>
                      <a:endParaRPr lang="en-ZA"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19"/>
                  </a:ext>
                </a:extLst>
              </a:tr>
              <a:tr h="20825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ts val="1300"/>
                        </a:lnSpc>
                        <a:spcBef>
                          <a:spcPts val="150"/>
                        </a:spcBef>
                        <a:spcAft>
                          <a:spcPts val="150"/>
                        </a:spcAft>
                      </a:pPr>
                      <a:r>
                        <a:rPr lang="en-GB" sz="1300" b="1" dirty="0">
                          <a:effectLst/>
                          <a:latin typeface="Agency FB" panose="020B0503020202020204" pitchFamily="34" charset="0"/>
                          <a:cs typeface="Arial" panose="020B0604020202020204" pitchFamily="34" charset="0"/>
                        </a:rPr>
                        <a:t>Payments for financial assets</a:t>
                      </a:r>
                      <a:endParaRPr lang="en-ZA" sz="1300" b="1"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135</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135</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                 - </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100.0%</a:t>
                      </a: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170</a:t>
                      </a:r>
                    </a:p>
                  </a:txBody>
                  <a:tcPr marL="9525" marR="9525" marT="9525"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tc>
                  <a:txBody>
                    <a:bodyPr/>
                    <a:lstStyle/>
                    <a:p>
                      <a:pPr marL="102870" algn="r" defTabSz="914400" rtl="0" eaLnBrk="1" fontAlgn="b" latinLnBrk="0" hangingPunct="1">
                        <a:lnSpc>
                          <a:spcPts val="1300"/>
                        </a:lnSpc>
                        <a:spcBef>
                          <a:spcPts val="150"/>
                        </a:spcBef>
                        <a:spcAft>
                          <a:spcPts val="150"/>
                        </a:spcAft>
                      </a:pPr>
                      <a:r>
                        <a:rPr lang="en-ZA" sz="1200" kern="1200" dirty="0">
                          <a:solidFill>
                            <a:schemeClr val="dk1"/>
                          </a:solidFill>
                          <a:effectLst/>
                          <a:latin typeface="+mn-lt"/>
                          <a:ea typeface="Times New Roman" panose="02020603050405020304" pitchFamily="18" charset="0"/>
                          <a:cs typeface="Arial" panose="020B0604020202020204" pitchFamily="34" charset="0"/>
                        </a:rPr>
                        <a:t>170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20"/>
                  </a:ext>
                </a:extLst>
              </a:tr>
              <a:tr h="175138">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ts val="1300"/>
                        </a:lnSpc>
                        <a:spcBef>
                          <a:spcPts val="150"/>
                        </a:spcBef>
                        <a:spcAft>
                          <a:spcPts val="150"/>
                        </a:spcAft>
                      </a:pPr>
                      <a:r>
                        <a:rPr lang="en-GB" sz="1200" b="1" dirty="0">
                          <a:effectLst/>
                          <a:latin typeface="Agency FB" panose="020B0503020202020204" pitchFamily="34" charset="0"/>
                          <a:cs typeface="Arial" panose="020B0604020202020204" pitchFamily="34" charset="0"/>
                        </a:rPr>
                        <a:t>Total</a:t>
                      </a:r>
                      <a:endParaRPr lang="en-ZA" sz="1200" b="1" dirty="0">
                        <a:effectLst/>
                        <a:latin typeface="Agency FB" panose="020B0503020202020204" pitchFamily="34" charset="0"/>
                        <a:ea typeface="Times New Roman"/>
                        <a:cs typeface="Arial" panose="020B0604020202020204" pitchFamily="34" charset="0"/>
                      </a:endParaRPr>
                    </a:p>
                  </a:txBody>
                  <a:tcPr marL="63850" marR="6385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0" algn="r" defTabSz="914400" rtl="0" eaLnBrk="1" fontAlgn="b" latinLnBrk="0" hangingPunct="1">
                        <a:lnSpc>
                          <a:spcPts val="1300"/>
                        </a:lnSpc>
                        <a:spcBef>
                          <a:spcPts val="150"/>
                        </a:spcBef>
                        <a:spcAft>
                          <a:spcPts val="150"/>
                        </a:spcAft>
                      </a:pPr>
                      <a:r>
                        <a:rPr lang="en-ZA" sz="1200" b="1" kern="1200" dirty="0">
                          <a:solidFill>
                            <a:schemeClr val="dk1"/>
                          </a:solidFill>
                          <a:effectLst/>
                          <a:latin typeface="+mn-lt"/>
                          <a:ea typeface="Times New Roman" panose="02020603050405020304" pitchFamily="18" charset="0"/>
                          <a:cs typeface="Arial" panose="020B0604020202020204" pitchFamily="34" charset="0"/>
                        </a:rPr>
                        <a:t>8 354 210</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p>
                      <a:pPr marL="0" algn="r" defTabSz="914400" rtl="0" eaLnBrk="1" fontAlgn="b" latinLnBrk="0" hangingPunct="1">
                        <a:lnSpc>
                          <a:spcPts val="1300"/>
                        </a:lnSpc>
                        <a:spcBef>
                          <a:spcPts val="150"/>
                        </a:spcBef>
                        <a:spcAft>
                          <a:spcPts val="150"/>
                        </a:spcAft>
                      </a:pPr>
                      <a:r>
                        <a:rPr lang="en-ZA" sz="1200" b="1" kern="1200" dirty="0">
                          <a:solidFill>
                            <a:schemeClr val="dk1"/>
                          </a:solidFill>
                          <a:effectLst/>
                          <a:latin typeface="+mn-lt"/>
                          <a:ea typeface="Times New Roman" panose="02020603050405020304" pitchFamily="18" charset="0"/>
                          <a:cs typeface="Arial" panose="020B0604020202020204" pitchFamily="34" charset="0"/>
                        </a:rPr>
                        <a:t>8 082 195</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p>
                      <a:pPr marL="0" algn="r" defTabSz="914400" rtl="0" eaLnBrk="1" fontAlgn="b" latinLnBrk="0" hangingPunct="1">
                        <a:lnSpc>
                          <a:spcPts val="1300"/>
                        </a:lnSpc>
                        <a:spcBef>
                          <a:spcPts val="150"/>
                        </a:spcBef>
                        <a:spcAft>
                          <a:spcPts val="150"/>
                        </a:spcAft>
                      </a:pPr>
                      <a:r>
                        <a:rPr lang="en-ZA" sz="1200" b="1" kern="1200" dirty="0">
                          <a:solidFill>
                            <a:schemeClr val="dk1"/>
                          </a:solidFill>
                          <a:effectLst/>
                          <a:latin typeface="+mn-lt"/>
                          <a:ea typeface="Times New Roman" panose="02020603050405020304" pitchFamily="18" charset="0"/>
                          <a:cs typeface="Arial" panose="020B0604020202020204" pitchFamily="34" charset="0"/>
                        </a:rPr>
                        <a:t>272 015</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p>
                      <a:pPr marL="0" algn="r" defTabSz="914400" rtl="0" eaLnBrk="1" fontAlgn="b" latinLnBrk="0" hangingPunct="1">
                        <a:lnSpc>
                          <a:spcPts val="1300"/>
                        </a:lnSpc>
                        <a:spcBef>
                          <a:spcPts val="150"/>
                        </a:spcBef>
                        <a:spcAft>
                          <a:spcPts val="150"/>
                        </a:spcAft>
                      </a:pPr>
                      <a:r>
                        <a:rPr lang="en-ZA" sz="1200" b="1" kern="1200" dirty="0">
                          <a:solidFill>
                            <a:schemeClr val="dk1"/>
                          </a:solidFill>
                          <a:effectLst/>
                          <a:latin typeface="+mn-lt"/>
                          <a:ea typeface="Times New Roman" panose="02020603050405020304" pitchFamily="18" charset="0"/>
                          <a:cs typeface="Arial" panose="020B0604020202020204" pitchFamily="34" charset="0"/>
                        </a:rPr>
                        <a:t>96.7%</a:t>
                      </a: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p>
                      <a:pPr marL="0" algn="r" defTabSz="914400" rtl="0" eaLnBrk="1" fontAlgn="b" latinLnBrk="0" hangingPunct="1">
                        <a:lnSpc>
                          <a:spcPts val="1300"/>
                        </a:lnSpc>
                        <a:spcBef>
                          <a:spcPts val="150"/>
                        </a:spcBef>
                        <a:spcAft>
                          <a:spcPts val="150"/>
                        </a:spcAft>
                      </a:pPr>
                      <a:r>
                        <a:rPr lang="en-ZA" sz="1200" b="1" kern="1200" dirty="0">
                          <a:solidFill>
                            <a:schemeClr val="dk1"/>
                          </a:solidFill>
                          <a:effectLst/>
                          <a:latin typeface="+mn-lt"/>
                          <a:ea typeface="Times New Roman" panose="02020603050405020304" pitchFamily="18" charset="0"/>
                          <a:cs typeface="Arial" panose="020B0604020202020204" pitchFamily="34" charset="0"/>
                        </a:rPr>
                        <a:t>7 724 379</a:t>
                      </a:r>
                    </a:p>
                  </a:txBody>
                  <a:tcPr marL="9525" marR="9525" marT="9525"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tc>
                  <a:txBody>
                    <a:bodyPr/>
                    <a:lstStyle/>
                    <a:p>
                      <a:pPr marL="0" algn="r" defTabSz="914400" rtl="0" eaLnBrk="1" fontAlgn="b" latinLnBrk="0" hangingPunct="1">
                        <a:lnSpc>
                          <a:spcPts val="1300"/>
                        </a:lnSpc>
                        <a:spcBef>
                          <a:spcPts val="150"/>
                        </a:spcBef>
                        <a:spcAft>
                          <a:spcPts val="150"/>
                        </a:spcAft>
                      </a:pPr>
                      <a:r>
                        <a:rPr lang="en-ZA" sz="1200" b="1" kern="1200" dirty="0">
                          <a:solidFill>
                            <a:schemeClr val="dk1"/>
                          </a:solidFill>
                          <a:effectLst/>
                          <a:latin typeface="+mn-lt"/>
                          <a:ea typeface="Times New Roman" panose="02020603050405020304" pitchFamily="18" charset="0"/>
                          <a:cs typeface="Arial" panose="020B0604020202020204" pitchFamily="34" charset="0"/>
                        </a:rPr>
                        <a:t>7 531 034</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21"/>
                  </a:ext>
                </a:extLst>
              </a:tr>
            </a:tbl>
          </a:graphicData>
        </a:graphic>
      </p:graphicFrame>
      <p:sp>
        <p:nvSpPr>
          <p:cNvPr id="2" name="Rectangle 1"/>
          <p:cNvSpPr/>
          <p:nvPr/>
        </p:nvSpPr>
        <p:spPr>
          <a:xfrm>
            <a:off x="978793" y="1152282"/>
            <a:ext cx="3124573" cy="369332"/>
          </a:xfrm>
          <a:prstGeom prst="rect">
            <a:avLst/>
          </a:prstGeom>
        </p:spPr>
        <p:txBody>
          <a:bodyPr wrap="none">
            <a:spAutoFit/>
          </a:bodyPr>
          <a:lstStyle/>
          <a:p>
            <a:r>
              <a:rPr lang="en-US" b="1" dirty="0">
                <a:solidFill>
                  <a:srgbClr val="ED7D31"/>
                </a:solidFill>
                <a:latin typeface="Agency FB" panose="020B0503020202020204" pitchFamily="34" charset="0"/>
              </a:rPr>
              <a:t>Spending Per Economic Classification</a:t>
            </a:r>
            <a:endParaRPr lang="en-ZA" dirty="0">
              <a:solidFill>
                <a:srgbClr val="ED7D31"/>
              </a:solidFill>
              <a:latin typeface="Agency FB" panose="020B0503020202020204" pitchFamily="34" charset="0"/>
            </a:endParaRPr>
          </a:p>
        </p:txBody>
      </p:sp>
    </p:spTree>
    <p:extLst>
      <p:ext uri="{BB962C8B-B14F-4D97-AF65-F5344CB8AC3E}">
        <p14:creationId xmlns:p14="http://schemas.microsoft.com/office/powerpoint/2010/main" val="1927467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Explanatory Notes To Expenditure Variance</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solidFill>
                  <a:prstClr val="black">
                    <a:tint val="75000"/>
                  </a:prstClr>
                </a:solidFill>
              </a:rPr>
              <a:pPr/>
              <a:t>18</a:t>
            </a:fld>
            <a:endParaRPr lang="en-US" dirty="0">
              <a:solidFill>
                <a:prstClr val="black">
                  <a:tint val="75000"/>
                </a:prstClr>
              </a:solidFill>
            </a:endParaRPr>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5090" y="1221038"/>
            <a:ext cx="11470745" cy="68193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Font typeface="Arial" pitchFamily="34" charset="0"/>
              <a:buNone/>
              <a:defRPr/>
            </a:pPr>
            <a:r>
              <a:rPr lang="en-ZA" sz="1800" dirty="0">
                <a:solidFill>
                  <a:sysClr val="windowText" lastClr="000000"/>
                </a:solidFill>
                <a:latin typeface="Agency FB" panose="020B0503020202020204" pitchFamily="34" charset="0"/>
              </a:rPr>
              <a:t>Total expenditure for the month ended March 2022 is R8.082 billion and equivalent to 97% of the total adjusted budget allocation of R8.354 billion. The variance between expenditure and the drawings amount to R272 million and this will be discussed below under the economic classifications analysis:</a:t>
            </a:r>
          </a:p>
          <a:p>
            <a:pPr marL="0" indent="0" algn="just">
              <a:lnSpc>
                <a:spcPct val="90000"/>
              </a:lnSpc>
              <a:buFont typeface="Arial" pitchFamily="34" charset="0"/>
              <a:buNone/>
              <a:defRPr/>
            </a:pPr>
            <a:endParaRPr lang="en-ZA" sz="1800" dirty="0">
              <a:solidFill>
                <a:sysClr val="windowText" lastClr="000000"/>
              </a:solidFill>
              <a:latin typeface="Agency FB" panose="020B0503020202020204" pitchFamily="34" charset="0"/>
            </a:endParaRPr>
          </a:p>
          <a:p>
            <a:pPr algn="just">
              <a:lnSpc>
                <a:spcPct val="90000"/>
              </a:lnSpc>
              <a:buFont typeface="Wingdings" panose="05000000000000000000" pitchFamily="2" charset="2"/>
              <a:buChar char="§"/>
              <a:defRPr/>
            </a:pPr>
            <a:r>
              <a:rPr lang="en-ZA" sz="1800" dirty="0">
                <a:solidFill>
                  <a:sysClr val="windowText" lastClr="000000"/>
                </a:solidFill>
                <a:latin typeface="Agency FB" panose="020B0503020202020204" pitchFamily="34" charset="0"/>
              </a:rPr>
              <a:t>Compensation of employees’ total expenditure as at the end of March is R497 million, and the expenditure is equivalent to 86% of the adjusted budget allocation of R579 million, the unspent balance is R81 million. The variance between actuals and drawings is attributed to the delay in filling of critical positions during the financial year. </a:t>
            </a:r>
          </a:p>
          <a:p>
            <a:pPr algn="just">
              <a:lnSpc>
                <a:spcPct val="90000"/>
              </a:lnSpc>
              <a:buFont typeface="Wingdings" panose="05000000000000000000" pitchFamily="2" charset="2"/>
              <a:buChar char="§"/>
              <a:defRPr/>
            </a:pPr>
            <a:endParaRPr lang="en-ZA" sz="1800" dirty="0">
              <a:solidFill>
                <a:sysClr val="windowText" lastClr="000000"/>
              </a:solidFill>
              <a:latin typeface="Agency FB" panose="020B0503020202020204" pitchFamily="34" charset="0"/>
            </a:endParaRPr>
          </a:p>
          <a:p>
            <a:pPr algn="just">
              <a:lnSpc>
                <a:spcPct val="90000"/>
              </a:lnSpc>
              <a:buFont typeface="Wingdings" panose="05000000000000000000" pitchFamily="2" charset="2"/>
              <a:buChar char="§"/>
              <a:defRPr/>
            </a:pPr>
            <a:r>
              <a:rPr lang="en-ZA" sz="1800" dirty="0">
                <a:solidFill>
                  <a:sysClr val="windowText" lastClr="000000"/>
                </a:solidFill>
                <a:latin typeface="Agency FB" panose="020B0503020202020204" pitchFamily="34" charset="0"/>
              </a:rPr>
              <a:t>Goods and Services total expenditure as at the end of March 2022 amounts to R279 million and the expenditure is equivalent to 71% of the adjusted budget allocation of R393 million. The balance of R113 million remained unspent at the end of the financial year. Under spending on goods and services due to national lockdown </a:t>
            </a:r>
            <a:r>
              <a:rPr lang="en-US" sz="1800" dirty="0">
                <a:solidFill>
                  <a:sysClr val="windowText" lastClr="000000"/>
                </a:solidFill>
                <a:latin typeface="Agency FB" panose="020B0503020202020204" pitchFamily="34" charset="0"/>
              </a:rPr>
              <a:t>with the bulk of the activities being performed minimally resulting in lower than projected expenditure. </a:t>
            </a:r>
          </a:p>
          <a:p>
            <a:pPr algn="just">
              <a:lnSpc>
                <a:spcPct val="90000"/>
              </a:lnSpc>
              <a:buFont typeface="Wingdings" panose="05000000000000000000" pitchFamily="2" charset="2"/>
              <a:buChar char="§"/>
              <a:defRPr/>
            </a:pPr>
            <a:endParaRPr lang="en-ZA" sz="1800" dirty="0">
              <a:solidFill>
                <a:sysClr val="windowText" lastClr="000000"/>
              </a:solidFill>
              <a:latin typeface="Agency FB" panose="020B0503020202020204" pitchFamily="34" charset="0"/>
            </a:endParaRPr>
          </a:p>
          <a:p>
            <a:pPr algn="just">
              <a:lnSpc>
                <a:spcPct val="90000"/>
              </a:lnSpc>
              <a:buFont typeface="Wingdings" panose="05000000000000000000" pitchFamily="2" charset="2"/>
              <a:buChar char="§"/>
              <a:defRPr/>
            </a:pPr>
            <a:r>
              <a:rPr lang="en-ZA" sz="1800" dirty="0">
                <a:solidFill>
                  <a:sysClr val="windowText" lastClr="000000"/>
                </a:solidFill>
                <a:latin typeface="Agency FB" panose="020B0503020202020204" pitchFamily="34" charset="0"/>
              </a:rPr>
              <a:t>Transfers and Subsidies expenditure amounts to R7.299 billion and the expenditure is equivalent to 99% of the adjusted budget allocation of R7.365 billion. </a:t>
            </a:r>
            <a:r>
              <a:rPr lang="en-US" sz="1800" dirty="0">
                <a:solidFill>
                  <a:sysClr val="windowText" lastClr="000000"/>
                </a:solidFill>
                <a:latin typeface="Agency FB" panose="020B0503020202020204" pitchFamily="34" charset="0"/>
              </a:rPr>
              <a:t>R64.3 million for transfer payment to EPWP Non-State Sector </a:t>
            </a:r>
            <a:r>
              <a:rPr lang="en-US" sz="1800" dirty="0" err="1">
                <a:solidFill>
                  <a:sysClr val="windowText" lastClr="000000"/>
                </a:solidFill>
                <a:latin typeface="Agency FB" panose="020B0503020202020204" pitchFamily="34" charset="0"/>
              </a:rPr>
              <a:t>programme</a:t>
            </a:r>
            <a:r>
              <a:rPr lang="en-US" sz="1800" dirty="0">
                <a:solidFill>
                  <a:sysClr val="windowText" lastClr="000000"/>
                </a:solidFill>
                <a:latin typeface="Agency FB" panose="020B0503020202020204" pitchFamily="34" charset="0"/>
              </a:rPr>
              <a:t> was not paid due to non-purchase of the personal protective equipment (PPE) as the appointed service provider failed to deliver the tendered goods resulting in the cancellation of the tender. R1.5 million for EPWP Integrated Grant for Provinces which was not paid as scheduled due to non-compliance to DORA requirements. The Department of Sport, Arts and Culture in the Gauteng Province failed to implement and report on all the projects funded by the grant</a:t>
            </a:r>
          </a:p>
          <a:p>
            <a:pPr algn="just">
              <a:lnSpc>
                <a:spcPct val="90000"/>
              </a:lnSpc>
              <a:buFont typeface="Wingdings" panose="05000000000000000000" pitchFamily="2" charset="2"/>
              <a:buChar char="§"/>
              <a:defRPr/>
            </a:pPr>
            <a:endParaRPr lang="en-US" sz="1800" dirty="0">
              <a:solidFill>
                <a:sysClr val="windowText" lastClr="000000"/>
              </a:solidFill>
              <a:latin typeface="Agency FB" panose="020B0503020202020204" pitchFamily="34" charset="0"/>
            </a:endParaRPr>
          </a:p>
          <a:p>
            <a:pPr algn="just">
              <a:lnSpc>
                <a:spcPct val="90000"/>
              </a:lnSpc>
              <a:buFont typeface="Wingdings" panose="05000000000000000000" pitchFamily="2" charset="2"/>
              <a:buChar char="§"/>
              <a:defRPr/>
            </a:pPr>
            <a:r>
              <a:rPr lang="en-ZA" sz="1800" dirty="0">
                <a:solidFill>
                  <a:sysClr val="windowText" lastClr="000000"/>
                </a:solidFill>
                <a:latin typeface="Agency FB" panose="020B0503020202020204" pitchFamily="34" charset="0"/>
              </a:rPr>
              <a:t>Machinery and Equipment expenditure for the end of March 2022 is R6 million, and the expenditure is equivalent to 34% of the adjusted budget allocation of R17 million. The  unspent budget is R11 million and the underspending is due </a:t>
            </a:r>
            <a:r>
              <a:rPr lang="en-US" sz="1800" dirty="0">
                <a:solidFill>
                  <a:sysClr val="windowText" lastClr="000000"/>
                </a:solidFill>
                <a:latin typeface="Agency FB" panose="020B0503020202020204" pitchFamily="34" charset="0"/>
              </a:rPr>
              <a:t>to delay in acquisition of assets for vacant positions planned to be filled during the financial year. </a:t>
            </a:r>
            <a:endParaRPr lang="en-ZA" sz="1800" dirty="0">
              <a:solidFill>
                <a:sysClr val="windowText" lastClr="000000"/>
              </a:solidFill>
              <a:latin typeface="Agency FB" panose="020B0503020202020204" pitchFamily="34" charset="0"/>
            </a:endParaRPr>
          </a:p>
        </p:txBody>
      </p:sp>
    </p:spTree>
    <p:extLst>
      <p:ext uri="{BB962C8B-B14F-4D97-AF65-F5344CB8AC3E}">
        <p14:creationId xmlns:p14="http://schemas.microsoft.com/office/powerpoint/2010/main" val="2091695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ln w="1905"/>
                <a:solidFill>
                  <a:schemeClr val="bg1"/>
                </a:solidFill>
                <a:effectLst>
                  <a:innerShdw blurRad="69850" dist="43180" dir="5400000">
                    <a:srgbClr val="000000">
                      <a:alpha val="65000"/>
                    </a:srgbClr>
                  </a:innerShdw>
                  <a:reflection blurRad="6350" stA="55000" endA="300" endPos="45500" dir="5400000" sy="-100000" algn="bl" rotWithShape="0"/>
                </a:effectLst>
                <a:latin typeface="Agency FB" panose="020B0503020202020204" pitchFamily="34" charset="0"/>
              </a:rPr>
              <a:t> </a:t>
            </a:r>
            <a:r>
              <a:rPr lang="en-US" sz="3600" b="1" dirty="0">
                <a:solidFill>
                  <a:schemeClr val="tx1">
                    <a:lumMod val="65000"/>
                    <a:lumOff val="35000"/>
                  </a:schemeClr>
                </a:solidFill>
                <a:latin typeface="Agency FB" panose="020B0503020202020204" pitchFamily="34" charset="0"/>
              </a:rPr>
              <a:t>FINANCIAL STATEMENTS - </a:t>
            </a:r>
            <a:r>
              <a:rPr lang="en-US" sz="3600" b="1" dirty="0">
                <a:latin typeface="Agency FB" panose="020B0503020202020204" pitchFamily="34" charset="0"/>
              </a:rPr>
              <a:t>STATEMENT OF FINANCIAL PERFORMANCE</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solidFill>
                  <a:prstClr val="black">
                    <a:tint val="75000"/>
                  </a:prstClr>
                </a:solidFill>
              </a:rPr>
              <a:pPr/>
              <a:t>19</a:t>
            </a:fld>
            <a:endParaRPr lang="en-US" dirty="0">
              <a:solidFill>
                <a:prstClr val="black">
                  <a:tint val="75000"/>
                </a:prstClr>
              </a:solidFill>
            </a:endParaRPr>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nvGraphicFramePr>
        <p:xfrm>
          <a:off x="768517" y="1322877"/>
          <a:ext cx="10951258" cy="4322702"/>
        </p:xfrm>
        <a:graphic>
          <a:graphicData uri="http://schemas.openxmlformats.org/drawingml/2006/table">
            <a:tbl>
              <a:tblPr firstRow="1" bandRow="1"/>
              <a:tblGrid>
                <a:gridCol w="4358373">
                  <a:extLst>
                    <a:ext uri="{9D8B030D-6E8A-4147-A177-3AD203B41FA5}">
                      <a16:colId xmlns:a16="http://schemas.microsoft.com/office/drawing/2014/main" val="20000"/>
                    </a:ext>
                  </a:extLst>
                </a:gridCol>
                <a:gridCol w="1095833">
                  <a:extLst>
                    <a:ext uri="{9D8B030D-6E8A-4147-A177-3AD203B41FA5}">
                      <a16:colId xmlns:a16="http://schemas.microsoft.com/office/drawing/2014/main" val="20001"/>
                    </a:ext>
                  </a:extLst>
                </a:gridCol>
                <a:gridCol w="1445040">
                  <a:extLst>
                    <a:ext uri="{9D8B030D-6E8A-4147-A177-3AD203B41FA5}">
                      <a16:colId xmlns:a16="http://schemas.microsoft.com/office/drawing/2014/main" val="20002"/>
                    </a:ext>
                  </a:extLst>
                </a:gridCol>
                <a:gridCol w="1943449">
                  <a:extLst>
                    <a:ext uri="{9D8B030D-6E8A-4147-A177-3AD203B41FA5}">
                      <a16:colId xmlns:a16="http://schemas.microsoft.com/office/drawing/2014/main" val="20003"/>
                    </a:ext>
                  </a:extLst>
                </a:gridCol>
                <a:gridCol w="2108563">
                  <a:extLst>
                    <a:ext uri="{9D8B030D-6E8A-4147-A177-3AD203B41FA5}">
                      <a16:colId xmlns:a16="http://schemas.microsoft.com/office/drawing/2014/main" val="20004"/>
                    </a:ext>
                  </a:extLst>
                </a:gridCol>
              </a:tblGrid>
              <a:tr h="602658">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endParaRPr lang="en-ZA" sz="1400" dirty="0">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r"/>
                      <a:r>
                        <a:rPr lang="en-ZA" sz="1400" dirty="0">
                          <a:solidFill>
                            <a:schemeClr val="bg1"/>
                          </a:solidFill>
                          <a:latin typeface="Agency FB" panose="020B0503020202020204" pitchFamily="34" charset="0"/>
                        </a:rPr>
                        <a:t>Note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r"/>
                      <a:r>
                        <a:rPr lang="en-ZA" sz="1400" dirty="0">
                          <a:latin typeface="Agency FB" panose="020B0503020202020204" pitchFamily="34" charset="0"/>
                        </a:rPr>
                        <a:t>2021/22</a:t>
                      </a:r>
                    </a:p>
                    <a:p>
                      <a:pPr algn="r"/>
                      <a:r>
                        <a:rPr lang="en-ZA" sz="1400" dirty="0">
                          <a:latin typeface="Agency FB" panose="020B0503020202020204" pitchFamily="34" charset="0"/>
                        </a:rPr>
                        <a:t>R’000</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r"/>
                      <a:r>
                        <a:rPr lang="en-ZA" sz="1400" dirty="0">
                          <a:latin typeface="Agency FB" panose="020B0503020202020204" pitchFamily="34" charset="0"/>
                        </a:rPr>
                        <a:t>2020/21</a:t>
                      </a:r>
                    </a:p>
                    <a:p>
                      <a:pPr algn="r"/>
                      <a:r>
                        <a:rPr lang="en-ZA" sz="1400" dirty="0">
                          <a:latin typeface="Agency FB" panose="020B0503020202020204" pitchFamily="34" charset="0"/>
                        </a:rPr>
                        <a:t>R’000</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lt1"/>
                          </a:solidFill>
                          <a:latin typeface="Agency FB" panose="020B0503020202020204" pitchFamily="34" charset="0"/>
                          <a:ea typeface="+mn-ea"/>
                          <a:cs typeface="+mn-cs"/>
                        </a:rPr>
                        <a:t>Year on Year comparative - Increase /(decrease)</a:t>
                      </a:r>
                    </a:p>
                    <a:p>
                      <a:pPr marL="0" marR="0" indent="0" algn="r"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lt1"/>
                          </a:solidFill>
                          <a:latin typeface="Agency FB" panose="020B0503020202020204" pitchFamily="34" charset="0"/>
                          <a:ea typeface="+mn-ea"/>
                          <a:cs typeface="+mn-cs"/>
                        </a:rPr>
                        <a:t>R’000</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0"/>
                  </a:ext>
                </a:extLst>
              </a:tr>
              <a:tr h="44196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ZA" sz="1400" b="1" baseline="0" dirty="0">
                          <a:solidFill>
                            <a:schemeClr val="tx1"/>
                          </a:solidFill>
                          <a:latin typeface="Agency FB" panose="020B0503020202020204" pitchFamily="34" charset="0"/>
                        </a:rPr>
                        <a:t>Revenue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endParaRPr lang="en-ZA" sz="1400" b="0" dirty="0">
                        <a:solidFill>
                          <a:schemeClr val="tx1"/>
                        </a:solidFill>
                        <a:latin typeface="Agency FB" panose="020B0503020202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rtl="0" fontAlgn="b"/>
                      <a:r>
                        <a:rPr lang="en-ZA" sz="1400" b="1" i="0" u="none" strike="noStrike" dirty="0">
                          <a:solidFill>
                            <a:srgbClr val="000000"/>
                          </a:solidFill>
                          <a:effectLst/>
                          <a:latin typeface="Agency FB" panose="020B0503020202020204" pitchFamily="34" charset="0"/>
                        </a:rPr>
                        <a:t>8 369 678</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GB" sz="1400" b="1" kern="1200" dirty="0">
                          <a:solidFill>
                            <a:schemeClr val="dk1"/>
                          </a:solidFill>
                          <a:effectLst/>
                          <a:latin typeface="Agency FB" panose="020B0503020202020204" pitchFamily="34" charset="0"/>
                          <a:ea typeface="+mn-ea"/>
                          <a:cs typeface="+mn-cs"/>
                        </a:rPr>
                        <a:t>7 733 455</a:t>
                      </a:r>
                      <a:endParaRPr lang="en-ZA" sz="1400" b="1" kern="1200" baseline="0" dirty="0">
                        <a:solidFill>
                          <a:schemeClr val="tx1"/>
                        </a:solidFill>
                        <a:latin typeface="Agency FB" panose="020B0503020202020204" pitchFamily="34" charset="0"/>
                        <a:ea typeface="+mn-ea"/>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r>
                        <a:rPr lang="en-ZA" sz="1400" b="1" i="0" u="none" strike="noStrike" dirty="0">
                          <a:solidFill>
                            <a:srgbClr val="000000"/>
                          </a:solidFill>
                          <a:effectLst/>
                          <a:latin typeface="Agency FB" panose="020B0503020202020204" pitchFamily="34" charset="0"/>
                        </a:rPr>
                        <a:t>636 223</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r>
                        <a:rPr lang="en-ZA" sz="1400" b="0" baseline="0" dirty="0">
                          <a:solidFill>
                            <a:schemeClr val="tx1"/>
                          </a:solidFill>
                          <a:latin typeface="Agency FB" panose="020B0503020202020204" pitchFamily="34" charset="0"/>
                        </a:rPr>
                        <a:t>Annual appropriation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ZA" sz="1400" b="0" dirty="0">
                          <a:solidFill>
                            <a:schemeClr val="tx1"/>
                          </a:solidFill>
                          <a:latin typeface="Agency FB" panose="020B0503020202020204" pitchFamily="34" charset="0"/>
                        </a:rPr>
                        <a:t>1</a:t>
                      </a:r>
                    </a:p>
                  </a:txBody>
                  <a:tcPr marL="90000" marR="90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rtl="0" fontAlgn="b"/>
                      <a:r>
                        <a:rPr lang="en-ZA" sz="1400" b="0" i="0" u="none" strike="noStrike" dirty="0">
                          <a:solidFill>
                            <a:srgbClr val="000000"/>
                          </a:solidFill>
                          <a:effectLst/>
                          <a:latin typeface="Agency FB" panose="020B0503020202020204" pitchFamily="34" charset="0"/>
                        </a:rPr>
                        <a:t>8 354 210</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latinLnBrk="0" hangingPunct="1">
                        <a:lnSpc>
                          <a:spcPts val="1300"/>
                        </a:lnSpc>
                        <a:spcBef>
                          <a:spcPts val="650"/>
                        </a:spcBef>
                        <a:spcAft>
                          <a:spcPts val="0"/>
                        </a:spcAft>
                      </a:pPr>
                      <a:r>
                        <a:rPr lang="en-GB" sz="1400" kern="1200" dirty="0">
                          <a:solidFill>
                            <a:schemeClr val="dk1"/>
                          </a:solidFill>
                          <a:effectLst/>
                          <a:latin typeface="Agency FB" panose="020B0503020202020204" pitchFamily="34" charset="0"/>
                          <a:ea typeface="Times New Roman" panose="02020603050405020304" pitchFamily="18" charset="0"/>
                          <a:cs typeface="+mn-cs"/>
                        </a:rPr>
                        <a:t>7 724 379</a:t>
                      </a:r>
                      <a:endParaRPr lang="en-ZA" sz="1400" kern="1200" dirty="0">
                        <a:solidFill>
                          <a:schemeClr val="dk1"/>
                        </a:solidFill>
                        <a:effectLst/>
                        <a:latin typeface="Agency FB" panose="020B0503020202020204" pitchFamily="34" charset="0"/>
                        <a:ea typeface="Times New Roman" panose="02020603050405020304" pitchFamily="18" charset="0"/>
                        <a:cs typeface="+mn-cs"/>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r>
                        <a:rPr lang="en-ZA" sz="1400" b="0" i="0" u="none" strike="noStrike" dirty="0">
                          <a:solidFill>
                            <a:srgbClr val="000000"/>
                          </a:solidFill>
                          <a:effectLst/>
                          <a:latin typeface="Agency FB" panose="020B0503020202020204" pitchFamily="34" charset="0"/>
                        </a:rPr>
                        <a:t>629 831</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2"/>
                  </a:ext>
                </a:extLst>
              </a:tr>
              <a:tr h="38100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r>
                        <a:rPr lang="en-ZA" sz="1400" dirty="0">
                          <a:latin typeface="Agency FB" panose="020B0503020202020204" pitchFamily="34" charset="0"/>
                        </a:rPr>
                        <a:t>Departmental</a:t>
                      </a:r>
                      <a:r>
                        <a:rPr lang="en-ZA" sz="1400" baseline="0" dirty="0">
                          <a:latin typeface="Agency FB" panose="020B0503020202020204" pitchFamily="34" charset="0"/>
                        </a:rPr>
                        <a:t> revenue</a:t>
                      </a:r>
                      <a:endParaRPr lang="en-ZA" sz="1400" b="1" baseline="0" dirty="0">
                        <a:solidFill>
                          <a:srgbClr val="FF0000"/>
                        </a:solidFill>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ZA" sz="1400" b="0" dirty="0">
                          <a:solidFill>
                            <a:schemeClr val="tx1"/>
                          </a:solidFill>
                          <a:latin typeface="Agency FB" panose="020B0503020202020204" pitchFamily="34" charset="0"/>
                        </a:rPr>
                        <a:t>2</a:t>
                      </a:r>
                    </a:p>
                  </a:txBody>
                  <a:tcPr marL="90000" marR="90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rtl="0" fontAlgn="b"/>
                      <a:r>
                        <a:rPr lang="en-ZA" sz="1400" b="0" i="0" u="none" strike="noStrike" dirty="0">
                          <a:solidFill>
                            <a:srgbClr val="000000"/>
                          </a:solidFill>
                          <a:effectLst/>
                          <a:latin typeface="Agency FB" panose="020B0503020202020204" pitchFamily="34" charset="0"/>
                        </a:rPr>
                        <a:t>15</a:t>
                      </a:r>
                      <a:r>
                        <a:rPr lang="en-ZA" sz="1400" b="0" i="0" u="none" strike="noStrike" baseline="0" dirty="0">
                          <a:solidFill>
                            <a:srgbClr val="000000"/>
                          </a:solidFill>
                          <a:effectLst/>
                          <a:latin typeface="Agency FB" panose="020B0503020202020204" pitchFamily="34" charset="0"/>
                        </a:rPr>
                        <a:t> 468</a:t>
                      </a:r>
                      <a:endParaRPr lang="en-ZA" sz="1400" b="0" i="0" u="none" strike="noStrike" dirty="0">
                        <a:solidFill>
                          <a:srgbClr val="000000"/>
                        </a:solidFill>
                        <a:effectLst/>
                        <a:latin typeface="Agency FB" panose="020B0503020202020204" pitchFamily="34" charset="0"/>
                      </a:endParaRP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latinLnBrk="0" hangingPunct="1">
                        <a:lnSpc>
                          <a:spcPts val="1300"/>
                        </a:lnSpc>
                        <a:spcBef>
                          <a:spcPts val="650"/>
                        </a:spcBef>
                        <a:spcAft>
                          <a:spcPts val="0"/>
                        </a:spcAft>
                      </a:pPr>
                      <a:r>
                        <a:rPr lang="en-GB" sz="1400" kern="1200" dirty="0">
                          <a:solidFill>
                            <a:schemeClr val="dk1"/>
                          </a:solidFill>
                          <a:effectLst/>
                          <a:latin typeface="Agency FB" panose="020B0503020202020204" pitchFamily="34" charset="0"/>
                          <a:ea typeface="Times New Roman" panose="02020603050405020304" pitchFamily="18" charset="0"/>
                          <a:cs typeface="+mn-cs"/>
                        </a:rPr>
                        <a:t>9 076</a:t>
                      </a:r>
                      <a:endParaRPr lang="en-ZA" sz="1400" kern="1200" dirty="0">
                        <a:solidFill>
                          <a:schemeClr val="dk1"/>
                        </a:solidFill>
                        <a:effectLst/>
                        <a:latin typeface="Agency FB" panose="020B0503020202020204" pitchFamily="34" charset="0"/>
                        <a:ea typeface="Times New Roman" panose="02020603050405020304" pitchFamily="18" charset="0"/>
                        <a:cs typeface="+mn-cs"/>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r>
                        <a:rPr lang="en-ZA" sz="1400" b="0" i="0" u="none" strike="noStrike" dirty="0">
                          <a:solidFill>
                            <a:srgbClr val="000000"/>
                          </a:solidFill>
                          <a:effectLst/>
                          <a:latin typeface="Agency FB" panose="020B0503020202020204" pitchFamily="34" charset="0"/>
                        </a:rPr>
                        <a:t>6 392</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3"/>
                  </a:ext>
                </a:extLst>
              </a:tr>
              <a:tr h="28956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baseline="0" dirty="0">
                          <a:latin typeface="Agency FB" panose="020B0503020202020204" pitchFamily="34" charset="0"/>
                        </a:rPr>
                        <a:t>Expenditure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ZA" sz="1400" b="0" kern="1200" dirty="0">
                        <a:solidFill>
                          <a:schemeClr val="tx1"/>
                        </a:solidFill>
                        <a:latin typeface="Agency FB" panose="020B0503020202020204" pitchFamily="34" charset="0"/>
                        <a:ea typeface="+mn-ea"/>
                        <a:cs typeface="+mn-cs"/>
                      </a:endParaRPr>
                    </a:p>
                  </a:txBody>
                  <a:tcPr marL="90000" marR="90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r>
                        <a:rPr lang="en-ZA" sz="1400" b="1" i="0" u="none" strike="noStrike" dirty="0">
                          <a:solidFill>
                            <a:srgbClr val="000000"/>
                          </a:solidFill>
                          <a:effectLst/>
                          <a:latin typeface="Agency FB" panose="020B0503020202020204" pitchFamily="34" charset="0"/>
                        </a:rPr>
                        <a:t>8 082 195</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400" b="1" kern="1200" dirty="0">
                          <a:solidFill>
                            <a:schemeClr val="dk1"/>
                          </a:solidFill>
                          <a:effectLst/>
                          <a:latin typeface="Agency FB" panose="020B0503020202020204" pitchFamily="34" charset="0"/>
                          <a:ea typeface="+mn-ea"/>
                          <a:cs typeface="+mn-cs"/>
                        </a:rPr>
                        <a:t>7 531 034</a:t>
                      </a:r>
                      <a:endParaRPr lang="en-ZA" sz="1400" b="1" i="0" u="none" strike="noStrike" dirty="0">
                        <a:solidFill>
                          <a:srgbClr val="000000"/>
                        </a:solidFill>
                        <a:effectLst/>
                        <a:latin typeface="Agency FB" panose="020B0503020202020204" pitchFamily="34" charset="0"/>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r>
                        <a:rPr lang="en-ZA" sz="1400" b="1" i="0" u="none" strike="noStrike" dirty="0">
                          <a:solidFill>
                            <a:srgbClr val="000000"/>
                          </a:solidFill>
                          <a:effectLst/>
                          <a:latin typeface="Agency FB" panose="020B0503020202020204" pitchFamily="34" charset="0"/>
                        </a:rPr>
                        <a:t>551 161</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4"/>
                  </a:ext>
                </a:extLst>
              </a:tr>
              <a:tr h="35052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r>
                        <a:rPr lang="en-ZA" sz="1400" baseline="0" dirty="0">
                          <a:latin typeface="Agency FB" panose="020B0503020202020204" pitchFamily="34" charset="0"/>
                        </a:rPr>
                        <a:t>Compensation of employees</a:t>
                      </a:r>
                      <a:endParaRPr lang="en-ZA" sz="1400" b="0" baseline="0" dirty="0">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GB" sz="1400" b="0" kern="1200" dirty="0">
                          <a:solidFill>
                            <a:schemeClr val="tx1"/>
                          </a:solidFill>
                          <a:latin typeface="Agency FB" panose="020B0503020202020204" pitchFamily="34" charset="0"/>
                          <a:ea typeface="+mn-ea"/>
                          <a:cs typeface="+mn-cs"/>
                        </a:rPr>
                        <a:t>3</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rtl="0" fontAlgn="b"/>
                      <a:r>
                        <a:rPr lang="en-ZA" sz="1400" b="0" i="0" u="none" strike="noStrike" dirty="0">
                          <a:solidFill>
                            <a:srgbClr val="000000"/>
                          </a:solidFill>
                          <a:effectLst/>
                          <a:latin typeface="Agency FB" panose="020B0503020202020204" pitchFamily="34" charset="0"/>
                        </a:rPr>
                        <a:t>497 360</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latinLnBrk="0" hangingPunct="1">
                        <a:lnSpc>
                          <a:spcPts val="1300"/>
                        </a:lnSpc>
                        <a:spcBef>
                          <a:spcPts val="650"/>
                        </a:spcBef>
                        <a:spcAft>
                          <a:spcPts val="0"/>
                        </a:spcAft>
                      </a:pPr>
                      <a:r>
                        <a:rPr lang="en-GB" sz="1400" kern="1200" dirty="0">
                          <a:solidFill>
                            <a:schemeClr val="dk1"/>
                          </a:solidFill>
                          <a:effectLst/>
                          <a:latin typeface="Agency FB" panose="020B0503020202020204" pitchFamily="34" charset="0"/>
                          <a:ea typeface="Times New Roman" panose="02020603050405020304" pitchFamily="18" charset="0"/>
                          <a:cs typeface="+mn-cs"/>
                        </a:rPr>
                        <a:t>484 989</a:t>
                      </a:r>
                      <a:endParaRPr lang="en-ZA" sz="1400" kern="1200" dirty="0">
                        <a:solidFill>
                          <a:schemeClr val="dk1"/>
                        </a:solidFill>
                        <a:effectLst/>
                        <a:latin typeface="Agency FB" panose="020B0503020202020204" pitchFamily="34" charset="0"/>
                        <a:ea typeface="Times New Roman" panose="02020603050405020304" pitchFamily="18" charset="0"/>
                        <a:cs typeface="+mn-cs"/>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r>
                        <a:rPr lang="en-ZA" sz="1400" b="0" i="0" u="none" strike="noStrike" dirty="0">
                          <a:solidFill>
                            <a:srgbClr val="000000"/>
                          </a:solidFill>
                          <a:effectLst/>
                          <a:latin typeface="Agency FB" panose="020B0503020202020204" pitchFamily="34" charset="0"/>
                        </a:rPr>
                        <a:t>12 371</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5"/>
                  </a:ext>
                </a:extLst>
              </a:tr>
              <a:tr h="28450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r>
                        <a:rPr lang="en-ZA" sz="1400" dirty="0">
                          <a:latin typeface="Agency FB" panose="020B0503020202020204" pitchFamily="34" charset="0"/>
                        </a:rPr>
                        <a:t>Goods and services</a:t>
                      </a:r>
                      <a:endParaRPr lang="en-ZA" sz="1400" b="0" baseline="0" dirty="0">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GB" sz="1400" b="0" kern="1200" dirty="0">
                          <a:solidFill>
                            <a:schemeClr val="tx1"/>
                          </a:solidFill>
                          <a:latin typeface="Agency FB" panose="020B0503020202020204" pitchFamily="34" charset="0"/>
                          <a:ea typeface="+mn-ea"/>
                          <a:cs typeface="+mn-cs"/>
                        </a:rPr>
                        <a:t>4</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rtl="0" fontAlgn="b"/>
                      <a:r>
                        <a:rPr lang="en-ZA" sz="1400" b="0" i="0" u="none" strike="noStrike" dirty="0">
                          <a:solidFill>
                            <a:srgbClr val="000000"/>
                          </a:solidFill>
                          <a:effectLst/>
                          <a:latin typeface="Agency FB" panose="020B0503020202020204" pitchFamily="34" charset="0"/>
                        </a:rPr>
                        <a:t>279 591</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latinLnBrk="0" hangingPunct="1">
                        <a:lnSpc>
                          <a:spcPts val="1300"/>
                        </a:lnSpc>
                        <a:spcBef>
                          <a:spcPts val="650"/>
                        </a:spcBef>
                        <a:spcAft>
                          <a:spcPts val="0"/>
                        </a:spcAft>
                      </a:pPr>
                      <a:r>
                        <a:rPr lang="en-GB" sz="1400" kern="1200" dirty="0">
                          <a:solidFill>
                            <a:schemeClr val="dk1"/>
                          </a:solidFill>
                          <a:effectLst/>
                          <a:latin typeface="Agency FB" panose="020B0503020202020204" pitchFamily="34" charset="0"/>
                          <a:ea typeface="Times New Roman" panose="02020603050405020304" pitchFamily="18" charset="0"/>
                          <a:cs typeface="+mn-cs"/>
                        </a:rPr>
                        <a:t>236</a:t>
                      </a:r>
                      <a:r>
                        <a:rPr lang="en-GB" sz="1400" kern="1200" baseline="0" dirty="0">
                          <a:solidFill>
                            <a:schemeClr val="dk1"/>
                          </a:solidFill>
                          <a:effectLst/>
                          <a:latin typeface="Agency FB" panose="020B0503020202020204" pitchFamily="34" charset="0"/>
                          <a:ea typeface="Times New Roman" panose="02020603050405020304" pitchFamily="18" charset="0"/>
                          <a:cs typeface="+mn-cs"/>
                        </a:rPr>
                        <a:t> 411</a:t>
                      </a:r>
                      <a:endParaRPr lang="en-ZA" sz="1400" kern="1200" dirty="0">
                        <a:solidFill>
                          <a:schemeClr val="dk1"/>
                        </a:solidFill>
                        <a:effectLst/>
                        <a:latin typeface="Agency FB" panose="020B0503020202020204" pitchFamily="34" charset="0"/>
                        <a:ea typeface="Times New Roman" panose="02020603050405020304" pitchFamily="18" charset="0"/>
                        <a:cs typeface="+mn-cs"/>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r>
                        <a:rPr lang="en-ZA" sz="1400" b="0" i="0" u="none" strike="noStrike" dirty="0">
                          <a:solidFill>
                            <a:srgbClr val="000000"/>
                          </a:solidFill>
                          <a:effectLst/>
                          <a:latin typeface="Agency FB" panose="020B0503020202020204" pitchFamily="34" charset="0"/>
                        </a:rPr>
                        <a:t>43 180</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6"/>
                  </a:ext>
                </a:extLst>
              </a:tr>
              <a:tr h="34142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r>
                        <a:rPr lang="en-ZA" sz="1400" baseline="0" dirty="0">
                          <a:latin typeface="Agency FB" panose="020B0503020202020204" pitchFamily="34" charset="0"/>
                        </a:rPr>
                        <a:t>Transfers and subsidies</a:t>
                      </a:r>
                      <a:endParaRPr lang="en-ZA" sz="1400" b="0" baseline="0" dirty="0">
                        <a:latin typeface="Agency FB" panose="020B0503020202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GB" sz="1400" b="0" kern="1200" dirty="0">
                          <a:solidFill>
                            <a:schemeClr val="tx1"/>
                          </a:solidFill>
                          <a:latin typeface="Agency FB" panose="020B0503020202020204" pitchFamily="34" charset="0"/>
                          <a:ea typeface="+mn-ea"/>
                          <a:cs typeface="+mn-cs"/>
                        </a:rPr>
                        <a:t>7</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rtl="0" fontAlgn="b"/>
                      <a:r>
                        <a:rPr lang="en-ZA" sz="1400" b="0" i="0" u="none" strike="noStrike" dirty="0">
                          <a:solidFill>
                            <a:srgbClr val="000000"/>
                          </a:solidFill>
                          <a:effectLst/>
                          <a:latin typeface="Agency FB" panose="020B0503020202020204" pitchFamily="34" charset="0"/>
                        </a:rPr>
                        <a:t>7 299 156</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lnSpc>
                          <a:spcPts val="1300"/>
                        </a:lnSpc>
                        <a:spcBef>
                          <a:spcPts val="650"/>
                        </a:spcBef>
                        <a:spcAft>
                          <a:spcPts val="0"/>
                        </a:spcAft>
                      </a:pPr>
                      <a:r>
                        <a:rPr lang="en-GB" sz="1400" kern="1200" dirty="0">
                          <a:solidFill>
                            <a:schemeClr val="dk1"/>
                          </a:solidFill>
                          <a:effectLst/>
                          <a:latin typeface="Agency FB" panose="020B0503020202020204" pitchFamily="34" charset="0"/>
                          <a:ea typeface="Times New Roman" panose="02020603050405020304" pitchFamily="18" charset="0"/>
                          <a:cs typeface="+mn-cs"/>
                        </a:rPr>
                        <a:t>6 807 042</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r>
                        <a:rPr lang="en-ZA" sz="1400" b="0" i="0" u="none" strike="noStrike" dirty="0">
                          <a:solidFill>
                            <a:srgbClr val="000000"/>
                          </a:solidFill>
                          <a:effectLst/>
                          <a:latin typeface="Agency FB" panose="020B0503020202020204" pitchFamily="34" charset="0"/>
                        </a:rPr>
                        <a:t>492 114</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7"/>
                  </a:ext>
                </a:extLst>
              </a:tr>
              <a:tr h="39840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r>
                        <a:rPr lang="en-ZA" sz="1400" baseline="0" dirty="0">
                          <a:latin typeface="Agency FB" panose="020B0503020202020204" pitchFamily="34" charset="0"/>
                        </a:rPr>
                        <a:t>Tangible capital assets</a:t>
                      </a:r>
                      <a:endParaRPr lang="en-ZA" sz="1400" b="0" baseline="0" dirty="0">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ctr" defTabSz="914400" rtl="0" eaLnBrk="1" fontAlgn="b" latinLnBrk="0" hangingPunct="1"/>
                      <a:r>
                        <a:rPr lang="en-ZA" sz="1400" b="0" kern="1200" dirty="0">
                          <a:solidFill>
                            <a:schemeClr val="tx1"/>
                          </a:solidFill>
                          <a:latin typeface="Agency FB" panose="020B0503020202020204" pitchFamily="34" charset="0"/>
                          <a:ea typeface="+mn-ea"/>
                          <a:cs typeface="+mn-cs"/>
                        </a:rPr>
                        <a:t>8</a:t>
                      </a:r>
                    </a:p>
                  </a:txBody>
                  <a:tcPr marL="90000" marR="90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rtl="0" fontAlgn="b"/>
                      <a:r>
                        <a:rPr lang="en-ZA" sz="1400" b="0" i="0" u="none" strike="noStrike" dirty="0">
                          <a:solidFill>
                            <a:srgbClr val="000000"/>
                          </a:solidFill>
                          <a:effectLst/>
                          <a:latin typeface="Agency FB" panose="020B0503020202020204" pitchFamily="34" charset="0"/>
                        </a:rPr>
                        <a:t>5 953</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latinLnBrk="0" hangingPunct="1">
                        <a:lnSpc>
                          <a:spcPts val="1300"/>
                        </a:lnSpc>
                        <a:spcBef>
                          <a:spcPts val="650"/>
                        </a:spcBef>
                        <a:spcAft>
                          <a:spcPts val="0"/>
                        </a:spcAft>
                      </a:pPr>
                      <a:r>
                        <a:rPr lang="en-GB" sz="1400" kern="1200" dirty="0">
                          <a:solidFill>
                            <a:schemeClr val="dk1"/>
                          </a:solidFill>
                          <a:effectLst/>
                          <a:latin typeface="Agency FB" panose="020B0503020202020204" pitchFamily="34" charset="0"/>
                          <a:ea typeface="Times New Roman" panose="02020603050405020304" pitchFamily="18" charset="0"/>
                          <a:cs typeface="+mn-cs"/>
                        </a:rPr>
                        <a:t>2 422</a:t>
                      </a:r>
                      <a:endParaRPr lang="en-ZA" sz="1400" kern="1200" dirty="0">
                        <a:solidFill>
                          <a:schemeClr val="dk1"/>
                        </a:solidFill>
                        <a:effectLst/>
                        <a:latin typeface="Agency FB" panose="020B0503020202020204" pitchFamily="34" charset="0"/>
                        <a:ea typeface="Times New Roman" panose="02020603050405020304" pitchFamily="18" charset="0"/>
                        <a:cs typeface="+mn-cs"/>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r>
                        <a:rPr lang="en-ZA" sz="1400" b="0" i="0" u="none" strike="noStrike" dirty="0">
                          <a:solidFill>
                            <a:srgbClr val="000000"/>
                          </a:solidFill>
                          <a:effectLst/>
                          <a:latin typeface="Agency FB" panose="020B0503020202020204" pitchFamily="34" charset="0"/>
                        </a:rPr>
                        <a:t>3 531</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8"/>
                  </a:ext>
                </a:extLst>
              </a:tr>
              <a:tr h="34437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r>
                        <a:rPr lang="en-ZA" sz="1400" b="0" baseline="0" dirty="0">
                          <a:latin typeface="Agency FB" panose="020B0503020202020204" pitchFamily="34" charset="0"/>
                        </a:rPr>
                        <a:t>Payments for financial assets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ctr" defTabSz="914400" rtl="0" eaLnBrk="1" fontAlgn="b" latinLnBrk="0" hangingPunct="1"/>
                      <a:r>
                        <a:rPr lang="en-ZA" sz="1400" b="0" kern="1200" dirty="0">
                          <a:solidFill>
                            <a:schemeClr val="tx1"/>
                          </a:solidFill>
                          <a:latin typeface="Agency FB" panose="020B0503020202020204" pitchFamily="34" charset="0"/>
                          <a:ea typeface="+mn-ea"/>
                          <a:cs typeface="+mn-cs"/>
                        </a:rPr>
                        <a:t>6</a:t>
                      </a:r>
                    </a:p>
                  </a:txBody>
                  <a:tcPr marL="90000" marR="9000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0" algn="r" defTabSz="914400" rtl="0" eaLnBrk="1" fontAlgn="b" latinLnBrk="0" hangingPunct="1"/>
                      <a:r>
                        <a:rPr lang="en-ZA" sz="1400" b="0" kern="1200" dirty="0">
                          <a:solidFill>
                            <a:schemeClr val="dk1"/>
                          </a:solidFill>
                          <a:effectLst/>
                          <a:latin typeface="Agency FB" panose="020B0503020202020204" pitchFamily="34" charset="0"/>
                          <a:ea typeface="+mn-ea"/>
                          <a:cs typeface="+mn-cs"/>
                        </a:rPr>
                        <a:t>135 </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lnSpc>
                          <a:spcPts val="1300"/>
                        </a:lnSpc>
                        <a:spcBef>
                          <a:spcPts val="650"/>
                        </a:spcBef>
                        <a:spcAft>
                          <a:spcPts val="0"/>
                        </a:spcAft>
                      </a:pPr>
                      <a:endParaRPr lang="en-GB" sz="1400" b="0" kern="1200" dirty="0">
                        <a:solidFill>
                          <a:schemeClr val="dk1"/>
                        </a:solidFill>
                        <a:effectLst/>
                        <a:latin typeface="Agency FB" panose="020B0503020202020204" pitchFamily="34" charset="0"/>
                        <a:ea typeface="Times New Roman" panose="02020603050405020304" pitchFamily="18" charset="0"/>
                        <a:cs typeface="+mn-cs"/>
                      </a:endParaRPr>
                    </a:p>
                    <a:p>
                      <a:pPr marL="0" algn="r" defTabSz="914400" rtl="0" eaLnBrk="1" fontAlgn="b" latinLnBrk="0" hangingPunct="1">
                        <a:lnSpc>
                          <a:spcPts val="1300"/>
                        </a:lnSpc>
                        <a:spcBef>
                          <a:spcPts val="650"/>
                        </a:spcBef>
                        <a:spcAft>
                          <a:spcPts val="0"/>
                        </a:spcAft>
                      </a:pPr>
                      <a:r>
                        <a:rPr lang="en-GB" sz="1400" b="0" kern="1200" dirty="0">
                          <a:solidFill>
                            <a:schemeClr val="dk1"/>
                          </a:solidFill>
                          <a:effectLst/>
                          <a:latin typeface="Agency FB" panose="020B0503020202020204" pitchFamily="34" charset="0"/>
                          <a:ea typeface="Times New Roman" panose="02020603050405020304" pitchFamily="18" charset="0"/>
                          <a:cs typeface="+mn-cs"/>
                        </a:rPr>
                        <a:t>170</a:t>
                      </a:r>
                      <a:endParaRPr lang="en-ZA" sz="1400" b="0" kern="1200" dirty="0">
                        <a:solidFill>
                          <a:schemeClr val="dk1"/>
                        </a:solidFill>
                        <a:effectLst/>
                        <a:latin typeface="Agency FB" panose="020B0503020202020204" pitchFamily="34" charset="0"/>
                        <a:ea typeface="Times New Roman" panose="02020603050405020304" pitchFamily="18" charset="0"/>
                        <a:cs typeface="+mn-cs"/>
                      </a:endParaRPr>
                    </a:p>
                  </a:txBody>
                  <a:tcPr marL="90000" marR="90000" marT="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r>
                        <a:rPr lang="en-ZA" sz="1400" b="0" i="0" u="none" strike="noStrike" dirty="0">
                          <a:solidFill>
                            <a:srgbClr val="000000"/>
                          </a:solidFill>
                          <a:effectLst/>
                          <a:latin typeface="Agency FB" panose="020B0503020202020204" pitchFamily="34" charset="0"/>
                        </a:rPr>
                        <a:t>(35)</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9"/>
                  </a:ext>
                </a:extLst>
              </a:tr>
              <a:tr h="34437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ZA" sz="1400" b="1" baseline="0" dirty="0">
                          <a:latin typeface="Agency FB" panose="020B0503020202020204" pitchFamily="34" charset="0"/>
                        </a:rPr>
                        <a:t>Surplus for the year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endParaRPr lang="en-ZA" sz="1400" b="1" kern="1200" baseline="0" dirty="0">
                        <a:solidFill>
                          <a:schemeClr val="dk1"/>
                        </a:solidFill>
                        <a:latin typeface="Agency FB" panose="020B0503020202020204" pitchFamily="34" charset="0"/>
                        <a:ea typeface="+mn-ea"/>
                        <a:cs typeface="+mn-cs"/>
                      </a:endParaRPr>
                    </a:p>
                  </a:txBody>
                  <a:tcPr marL="90000" marR="9000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0" algn="r" defTabSz="914400" rtl="0" eaLnBrk="1" fontAlgn="b" latinLnBrk="0" hangingPunct="1"/>
                      <a:r>
                        <a:rPr lang="en-ZA" sz="1400" b="1" kern="1200" dirty="0">
                          <a:solidFill>
                            <a:schemeClr val="dk1"/>
                          </a:solidFill>
                          <a:effectLst/>
                          <a:latin typeface="Agency FB" panose="020B0503020202020204" pitchFamily="34" charset="0"/>
                          <a:ea typeface="+mn-ea"/>
                          <a:cs typeface="+mn-cs"/>
                        </a:rPr>
                        <a:t>287 483</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GB" sz="1400" b="1" kern="1200" dirty="0">
                          <a:solidFill>
                            <a:schemeClr val="dk1"/>
                          </a:solidFill>
                          <a:effectLst/>
                          <a:latin typeface="Agency FB" panose="020B0503020202020204" pitchFamily="34" charset="0"/>
                          <a:ea typeface="+mn-ea"/>
                          <a:cs typeface="+mn-cs"/>
                        </a:rPr>
                        <a:t>202 421</a:t>
                      </a:r>
                      <a:endParaRPr lang="en-ZA" sz="1400" b="1" i="0" u="none" strike="noStrike" dirty="0">
                        <a:solidFill>
                          <a:srgbClr val="000000"/>
                        </a:solidFill>
                        <a:effectLst/>
                        <a:latin typeface="Agency FB" panose="020B0503020202020204" pitchFamily="34" charset="0"/>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r>
                        <a:rPr lang="en-ZA" sz="1400" b="1" i="0" u="none" strike="noStrike" dirty="0">
                          <a:solidFill>
                            <a:srgbClr val="000000"/>
                          </a:solidFill>
                          <a:effectLst/>
                          <a:latin typeface="Agency FB" panose="020B0503020202020204" pitchFamily="34" charset="0"/>
                        </a:rPr>
                        <a:t>85 062</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92778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Contents </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t>2</a:t>
            </a:fld>
            <a:endParaRPr lang="en-US" dirty="0"/>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3789327308"/>
              </p:ext>
            </p:extLst>
          </p:nvPr>
        </p:nvGraphicFramePr>
        <p:xfrm>
          <a:off x="2846231" y="1326293"/>
          <a:ext cx="8180947" cy="48154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2962140" y="1840746"/>
            <a:ext cx="875764" cy="523220"/>
          </a:xfrm>
          <a:prstGeom prst="rect">
            <a:avLst/>
          </a:prstGeom>
          <a:noFill/>
        </p:spPr>
        <p:txBody>
          <a:bodyPr wrap="square" rtlCol="0">
            <a:spAutoFit/>
          </a:bodyPr>
          <a:lstStyle/>
          <a:p>
            <a:pPr algn="ctr"/>
            <a:r>
              <a:rPr lang="en-US" sz="2800" b="1" dirty="0">
                <a:solidFill>
                  <a:schemeClr val="accent2"/>
                </a:solidFill>
                <a:latin typeface="Agency FB" panose="020B0503020202020204" pitchFamily="34" charset="0"/>
              </a:rPr>
              <a:t>1</a:t>
            </a:r>
            <a:endParaRPr lang="en-ZA" sz="2800" b="1" dirty="0">
              <a:solidFill>
                <a:schemeClr val="accent2"/>
              </a:solidFill>
              <a:latin typeface="Agency FB" panose="020B0503020202020204" pitchFamily="34" charset="0"/>
            </a:endParaRPr>
          </a:p>
        </p:txBody>
      </p:sp>
      <p:sp>
        <p:nvSpPr>
          <p:cNvPr id="14" name="TextBox 13"/>
          <p:cNvSpPr txBox="1"/>
          <p:nvPr/>
        </p:nvSpPr>
        <p:spPr>
          <a:xfrm>
            <a:off x="3374264" y="2932233"/>
            <a:ext cx="875764" cy="584775"/>
          </a:xfrm>
          <a:prstGeom prst="rect">
            <a:avLst/>
          </a:prstGeom>
          <a:noFill/>
        </p:spPr>
        <p:txBody>
          <a:bodyPr wrap="square" rtlCol="0">
            <a:spAutoFit/>
          </a:bodyPr>
          <a:lstStyle/>
          <a:p>
            <a:pPr algn="ctr"/>
            <a:r>
              <a:rPr lang="en-US" sz="3200" b="1" dirty="0">
                <a:solidFill>
                  <a:schemeClr val="accent2"/>
                </a:solidFill>
                <a:latin typeface="Agency FB" panose="020B0503020202020204" pitchFamily="34" charset="0"/>
              </a:rPr>
              <a:t>2</a:t>
            </a:r>
            <a:endParaRPr lang="en-ZA" sz="3200" b="1" dirty="0">
              <a:solidFill>
                <a:schemeClr val="accent2"/>
              </a:solidFill>
              <a:latin typeface="Agency FB" panose="020B0503020202020204" pitchFamily="34" charset="0"/>
            </a:endParaRPr>
          </a:p>
        </p:txBody>
      </p:sp>
      <p:sp>
        <p:nvSpPr>
          <p:cNvPr id="16" name="TextBox 15"/>
          <p:cNvSpPr txBox="1"/>
          <p:nvPr/>
        </p:nvSpPr>
        <p:spPr>
          <a:xfrm>
            <a:off x="2962140" y="5132030"/>
            <a:ext cx="875764" cy="584775"/>
          </a:xfrm>
          <a:prstGeom prst="rect">
            <a:avLst/>
          </a:prstGeom>
          <a:noFill/>
        </p:spPr>
        <p:txBody>
          <a:bodyPr wrap="square" rtlCol="0">
            <a:spAutoFit/>
          </a:bodyPr>
          <a:lstStyle/>
          <a:p>
            <a:pPr algn="ctr"/>
            <a:r>
              <a:rPr lang="en-US" sz="3200" b="1" dirty="0">
                <a:solidFill>
                  <a:schemeClr val="accent2"/>
                </a:solidFill>
                <a:latin typeface="Agency FB" panose="020B0503020202020204" pitchFamily="34" charset="0"/>
              </a:rPr>
              <a:t>4</a:t>
            </a:r>
            <a:endParaRPr lang="en-ZA" sz="3200" b="1" dirty="0">
              <a:solidFill>
                <a:schemeClr val="accent2"/>
              </a:solidFill>
              <a:latin typeface="Agency FB" panose="020B0503020202020204" pitchFamily="34" charset="0"/>
            </a:endParaRPr>
          </a:p>
        </p:txBody>
      </p:sp>
      <p:sp>
        <p:nvSpPr>
          <p:cNvPr id="12" name="TextBox 11"/>
          <p:cNvSpPr txBox="1"/>
          <p:nvPr/>
        </p:nvSpPr>
        <p:spPr>
          <a:xfrm>
            <a:off x="3400022" y="4011913"/>
            <a:ext cx="875764" cy="584775"/>
          </a:xfrm>
          <a:prstGeom prst="rect">
            <a:avLst/>
          </a:prstGeom>
          <a:noFill/>
        </p:spPr>
        <p:txBody>
          <a:bodyPr wrap="square" rtlCol="0">
            <a:spAutoFit/>
          </a:bodyPr>
          <a:lstStyle/>
          <a:p>
            <a:pPr algn="ctr"/>
            <a:r>
              <a:rPr lang="en-US" sz="3200" b="1" dirty="0">
                <a:solidFill>
                  <a:schemeClr val="accent2"/>
                </a:solidFill>
                <a:latin typeface="Agency FB" panose="020B0503020202020204" pitchFamily="34" charset="0"/>
              </a:rPr>
              <a:t>3</a:t>
            </a:r>
            <a:endParaRPr lang="en-ZA" sz="3200" b="1" dirty="0">
              <a:solidFill>
                <a:schemeClr val="accent2"/>
              </a:solidFill>
              <a:latin typeface="Agency FB" panose="020B0503020202020204" pitchFamily="34" charset="0"/>
            </a:endParaRPr>
          </a:p>
        </p:txBody>
      </p:sp>
      <p:pic>
        <p:nvPicPr>
          <p:cNvPr id="2" name="Picture 1"/>
          <p:cNvPicPr>
            <a:picLocks noChangeAspect="1"/>
          </p:cNvPicPr>
          <p:nvPr/>
        </p:nvPicPr>
        <p:blipFill>
          <a:blip r:embed="rId10"/>
          <a:stretch>
            <a:fillRect/>
          </a:stretch>
        </p:blipFill>
        <p:spPr>
          <a:xfrm>
            <a:off x="283334" y="1987731"/>
            <a:ext cx="2550120" cy="3609275"/>
          </a:xfrm>
          <a:prstGeom prst="rect">
            <a:avLst/>
          </a:prstGeom>
          <a:ln>
            <a:solidFill>
              <a:schemeClr val="accent2">
                <a:lumMod val="75000"/>
              </a:schemeClr>
            </a:solidFill>
          </a:ln>
        </p:spPr>
      </p:pic>
    </p:spTree>
    <p:extLst>
      <p:ext uri="{BB962C8B-B14F-4D97-AF65-F5344CB8AC3E}">
        <p14:creationId xmlns:p14="http://schemas.microsoft.com/office/powerpoint/2010/main" val="2289983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Explanatory Notes To Expenditure Variance</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solidFill>
                  <a:prstClr val="black">
                    <a:tint val="75000"/>
                  </a:prstClr>
                </a:solidFill>
              </a:rPr>
              <a:pPr/>
              <a:t>20</a:t>
            </a:fld>
            <a:endParaRPr lang="en-US" dirty="0">
              <a:solidFill>
                <a:prstClr val="black">
                  <a:tint val="75000"/>
                </a:prstClr>
              </a:solidFill>
            </a:endParaRPr>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1219200" y="1439980"/>
            <a:ext cx="10230118" cy="5211763"/>
          </a:xfrm>
        </p:spPr>
        <p:txBody>
          <a:bodyPr>
            <a:noAutofit/>
          </a:bodyPr>
          <a:lstStyle/>
          <a:p>
            <a:pPr algn="just">
              <a:buFont typeface="Wingdings" pitchFamily="2" charset="2"/>
              <a:buChar char="q"/>
            </a:pPr>
            <a:r>
              <a:rPr lang="en-ZA" sz="1600" b="1" dirty="0">
                <a:latin typeface="Agency FB" panose="020B0503020202020204" pitchFamily="34" charset="0"/>
              </a:rPr>
              <a:t>Annual appropriation</a:t>
            </a:r>
          </a:p>
          <a:p>
            <a:pPr lvl="1" algn="just">
              <a:spcBef>
                <a:spcPts val="0"/>
              </a:spcBef>
              <a:buFont typeface="Wingdings" pitchFamily="2" charset="2"/>
              <a:buChar char="§"/>
            </a:pPr>
            <a:r>
              <a:rPr lang="en-ZA" sz="1600" dirty="0">
                <a:latin typeface="Agency FB" panose="020B0503020202020204" pitchFamily="34" charset="0"/>
              </a:rPr>
              <a:t>Year on year budget increase with additional funding mainly on current payments and  transfers and subsidies</a:t>
            </a:r>
            <a:endParaRPr lang="en-GB" sz="1600" dirty="0">
              <a:latin typeface="Agency FB" panose="020B0503020202020204" pitchFamily="34" charset="0"/>
            </a:endParaRPr>
          </a:p>
          <a:p>
            <a:pPr marL="342900" lvl="1" indent="-342900" algn="just">
              <a:buFont typeface="Wingdings" pitchFamily="2" charset="2"/>
              <a:buChar char="q"/>
            </a:pPr>
            <a:r>
              <a:rPr lang="en-ZA" sz="1600" b="1" dirty="0">
                <a:latin typeface="Agency FB" panose="020B0503020202020204" pitchFamily="34" charset="0"/>
              </a:rPr>
              <a:t>Departmental revenue</a:t>
            </a:r>
          </a:p>
          <a:p>
            <a:pPr lvl="1" algn="just">
              <a:buFont typeface="Wingdings" pitchFamily="2" charset="2"/>
              <a:buChar char="§"/>
            </a:pPr>
            <a:r>
              <a:rPr lang="en-GB" sz="1600" dirty="0">
                <a:latin typeface="Agency FB" panose="020B0503020202020204" pitchFamily="34" charset="0"/>
              </a:rPr>
              <a:t>Interest revenue of R11 million from transfer payment for the Non-state Sector Programme</a:t>
            </a:r>
            <a:endParaRPr lang="en-US" sz="1600" dirty="0">
              <a:latin typeface="Agency FB" panose="020B0503020202020204" pitchFamily="34" charset="0"/>
            </a:endParaRPr>
          </a:p>
          <a:p>
            <a:pPr algn="just">
              <a:buFont typeface="Wingdings" pitchFamily="2" charset="2"/>
              <a:buChar char="q"/>
            </a:pPr>
            <a:r>
              <a:rPr lang="en-ZA" sz="1600" b="1" dirty="0">
                <a:latin typeface="Agency FB" panose="020B0503020202020204" pitchFamily="34" charset="0"/>
              </a:rPr>
              <a:t>Goods and services</a:t>
            </a:r>
          </a:p>
          <a:p>
            <a:pPr lvl="1" algn="just">
              <a:buFont typeface="Wingdings" pitchFamily="2" charset="2"/>
              <a:buChar char="§"/>
            </a:pPr>
            <a:r>
              <a:rPr lang="en-ZA" sz="1600" dirty="0">
                <a:latin typeface="Agency FB" panose="020B0503020202020204" pitchFamily="34" charset="0"/>
              </a:rPr>
              <a:t>Significant decrease on Legal Costs, Consultants and Travel and Subsistence services mainly due to the National Lockdown.</a:t>
            </a:r>
          </a:p>
          <a:p>
            <a:pPr algn="just">
              <a:buFont typeface="Wingdings" pitchFamily="2" charset="2"/>
              <a:buChar char="q"/>
            </a:pPr>
            <a:r>
              <a:rPr lang="en-ZA" sz="1600" b="1" dirty="0">
                <a:latin typeface="Agency FB" panose="020B0503020202020204" pitchFamily="34" charset="0"/>
              </a:rPr>
              <a:t>Transfers and subsidies</a:t>
            </a:r>
          </a:p>
          <a:p>
            <a:pPr lvl="1" algn="just">
              <a:spcBef>
                <a:spcPts val="0"/>
              </a:spcBef>
              <a:buFont typeface="Wingdings" pitchFamily="2" charset="2"/>
              <a:buChar char="§"/>
            </a:pPr>
            <a:r>
              <a:rPr lang="en-ZA" sz="1600" dirty="0">
                <a:latin typeface="Agency FB" panose="020B0503020202020204" pitchFamily="34" charset="0"/>
              </a:rPr>
              <a:t>Increase in budget for the 2021/22</a:t>
            </a:r>
            <a:r>
              <a:rPr lang="en-US" sz="1600" dirty="0">
                <a:latin typeface="Agency FB" panose="020B0503020202020204" pitchFamily="34" charset="0"/>
              </a:rPr>
              <a:t> mainly on the transfer payments for the Non-State Sector Programme. </a:t>
            </a:r>
            <a:endParaRPr lang="en-ZA" sz="1600" dirty="0">
              <a:latin typeface="Agency FB" panose="020B0503020202020204" pitchFamily="34" charset="0"/>
            </a:endParaRPr>
          </a:p>
          <a:p>
            <a:pPr algn="just">
              <a:buFont typeface="Wingdings" pitchFamily="2" charset="2"/>
              <a:buChar char="q"/>
            </a:pPr>
            <a:r>
              <a:rPr lang="en-ZA" sz="1600" b="1" dirty="0">
                <a:latin typeface="Agency FB" panose="020B0503020202020204" pitchFamily="34" charset="0"/>
              </a:rPr>
              <a:t>Payments for capital assets</a:t>
            </a:r>
          </a:p>
          <a:p>
            <a:pPr lvl="1" algn="just">
              <a:buFont typeface="Wingdings" pitchFamily="2" charset="2"/>
              <a:buChar char="§"/>
            </a:pPr>
            <a:r>
              <a:rPr lang="en-ZA" sz="1600" dirty="0">
                <a:latin typeface="Agency FB" panose="020B0503020202020204" pitchFamily="34" charset="0"/>
              </a:rPr>
              <a:t>Procurement of additional machinery and equipment (ICT) and domestic furniture under Prestige.</a:t>
            </a:r>
          </a:p>
          <a:p>
            <a:pPr algn="just">
              <a:buFont typeface="Wingdings" pitchFamily="2" charset="2"/>
              <a:buChar char="q"/>
            </a:pPr>
            <a:r>
              <a:rPr lang="en-ZA" sz="1600" b="1" dirty="0">
                <a:latin typeface="Agency FB" panose="020B0503020202020204" pitchFamily="34" charset="0"/>
              </a:rPr>
              <a:t>Surplus for the year</a:t>
            </a:r>
          </a:p>
          <a:p>
            <a:pPr lvl="1" algn="just">
              <a:buFont typeface="Wingdings" pitchFamily="2" charset="2"/>
              <a:buChar char="§"/>
            </a:pPr>
            <a:r>
              <a:rPr lang="en-ZA" sz="1600" dirty="0">
                <a:latin typeface="Agency FB" panose="020B0503020202020204" pitchFamily="34" charset="0"/>
              </a:rPr>
              <a:t>Under spending of compensation of employees and goods and services</a:t>
            </a:r>
          </a:p>
          <a:p>
            <a:pPr lvl="1" algn="just">
              <a:buFont typeface="Wingdings" pitchFamily="2" charset="2"/>
              <a:buChar char="§"/>
            </a:pPr>
            <a:endParaRPr lang="en-ZA" sz="1600" dirty="0">
              <a:latin typeface="Agency FB" panose="020B0503020202020204" pitchFamily="34" charset="0"/>
            </a:endParaRPr>
          </a:p>
        </p:txBody>
      </p:sp>
    </p:spTree>
    <p:extLst>
      <p:ext uri="{BB962C8B-B14F-4D97-AF65-F5344CB8AC3E}">
        <p14:creationId xmlns:p14="http://schemas.microsoft.com/office/powerpoint/2010/main" val="893688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STATEMENT OF FINANCIAL POSITION</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solidFill>
                  <a:prstClr val="black">
                    <a:tint val="75000"/>
                  </a:prstClr>
                </a:solidFill>
              </a:rPr>
              <a:pPr/>
              <a:t>21</a:t>
            </a:fld>
            <a:endParaRPr lang="en-US" dirty="0">
              <a:solidFill>
                <a:prstClr val="black">
                  <a:tint val="75000"/>
                </a:prstClr>
              </a:solidFill>
            </a:endParaRPr>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nvGraphicFramePr>
        <p:xfrm>
          <a:off x="550571" y="1485656"/>
          <a:ext cx="11079051" cy="4919019"/>
        </p:xfrm>
        <a:graphic>
          <a:graphicData uri="http://schemas.openxmlformats.org/drawingml/2006/table">
            <a:tbl>
              <a:tblPr firstRow="1" bandRow="1"/>
              <a:tblGrid>
                <a:gridCol w="4675560">
                  <a:extLst>
                    <a:ext uri="{9D8B030D-6E8A-4147-A177-3AD203B41FA5}">
                      <a16:colId xmlns:a16="http://schemas.microsoft.com/office/drawing/2014/main" val="20000"/>
                    </a:ext>
                  </a:extLst>
                </a:gridCol>
                <a:gridCol w="813142">
                  <a:extLst>
                    <a:ext uri="{9D8B030D-6E8A-4147-A177-3AD203B41FA5}">
                      <a16:colId xmlns:a16="http://schemas.microsoft.com/office/drawing/2014/main" val="20001"/>
                    </a:ext>
                  </a:extLst>
                </a:gridCol>
                <a:gridCol w="1732517">
                  <a:extLst>
                    <a:ext uri="{9D8B030D-6E8A-4147-A177-3AD203B41FA5}">
                      <a16:colId xmlns:a16="http://schemas.microsoft.com/office/drawing/2014/main" val="20002"/>
                    </a:ext>
                  </a:extLst>
                </a:gridCol>
                <a:gridCol w="1928916">
                  <a:extLst>
                    <a:ext uri="{9D8B030D-6E8A-4147-A177-3AD203B41FA5}">
                      <a16:colId xmlns:a16="http://schemas.microsoft.com/office/drawing/2014/main" val="20003"/>
                    </a:ext>
                  </a:extLst>
                </a:gridCol>
                <a:gridCol w="1928916">
                  <a:extLst>
                    <a:ext uri="{9D8B030D-6E8A-4147-A177-3AD203B41FA5}">
                      <a16:colId xmlns:a16="http://schemas.microsoft.com/office/drawing/2014/main" val="20004"/>
                    </a:ext>
                  </a:extLst>
                </a:gridCol>
              </a:tblGrid>
              <a:tr h="685805">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endParaRPr lang="en-ZA" sz="1200" dirty="0">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r"/>
                      <a:r>
                        <a:rPr lang="en-ZA" sz="1200" b="1" kern="1200" dirty="0">
                          <a:solidFill>
                            <a:schemeClr val="lt1"/>
                          </a:solidFill>
                          <a:latin typeface="Agency FB" panose="020B0503020202020204" pitchFamily="34" charset="0"/>
                          <a:ea typeface="+mn-ea"/>
                          <a:cs typeface="+mn-cs"/>
                        </a:rPr>
                        <a:t>Note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r"/>
                      <a:r>
                        <a:rPr lang="en-ZA" sz="1400" dirty="0">
                          <a:latin typeface="Agency FB" panose="020B0503020202020204" pitchFamily="34" charset="0"/>
                        </a:rPr>
                        <a:t>2021/22</a:t>
                      </a:r>
                    </a:p>
                    <a:p>
                      <a:pPr algn="r"/>
                      <a:r>
                        <a:rPr lang="en-ZA" sz="1400" dirty="0">
                          <a:latin typeface="Agency FB" panose="020B0503020202020204" pitchFamily="34" charset="0"/>
                        </a:rPr>
                        <a:t>R’000</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r"/>
                      <a:r>
                        <a:rPr lang="en-ZA" sz="1400" dirty="0">
                          <a:latin typeface="Agency FB" panose="020B0503020202020204" pitchFamily="34" charset="0"/>
                        </a:rPr>
                        <a:t>2020/21</a:t>
                      </a:r>
                    </a:p>
                    <a:p>
                      <a:pPr algn="r"/>
                      <a:r>
                        <a:rPr lang="en-ZA" sz="1400" dirty="0">
                          <a:latin typeface="Agency FB" panose="020B0503020202020204" pitchFamily="34" charset="0"/>
                        </a:rPr>
                        <a:t>R’000</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bg1"/>
                          </a:solidFill>
                          <a:latin typeface="Agency FB" panose="020B0503020202020204" pitchFamily="34" charset="0"/>
                          <a:ea typeface="+mn-ea"/>
                          <a:cs typeface="+mn-cs"/>
                        </a:rPr>
                        <a:t>Year on Year comparative </a:t>
                      </a:r>
                      <a:r>
                        <a:rPr lang="en-ZA" sz="1200" kern="1200" dirty="0">
                          <a:solidFill>
                            <a:schemeClr val="bg1"/>
                          </a:solidFill>
                          <a:latin typeface="Agency FB" panose="020B0503020202020204" pitchFamily="34" charset="0"/>
                        </a:rPr>
                        <a:t>- Increase /(decrease)</a:t>
                      </a:r>
                    </a:p>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bg1"/>
                          </a:solidFill>
                          <a:latin typeface="Agency FB" panose="020B0503020202020204" pitchFamily="34" charset="0"/>
                        </a:rPr>
                        <a:t>R’000</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0"/>
                  </a:ext>
                </a:extLst>
              </a:tr>
              <a:tr h="31990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ZA" sz="1200" b="1" baseline="0" dirty="0">
                          <a:solidFill>
                            <a:schemeClr val="tx1"/>
                          </a:solidFill>
                          <a:latin typeface="Agency FB" panose="020B0503020202020204" pitchFamily="34" charset="0"/>
                        </a:rPr>
                        <a:t>Assets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endParaRPr lang="en-ZA" sz="1200" b="0" dirty="0">
                        <a:solidFill>
                          <a:schemeClr val="tx1"/>
                        </a:solidFill>
                        <a:latin typeface="Agency FB" panose="020B0503020202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ZA" sz="1400" b="1" i="0" u="none" strike="noStrike" kern="1200" dirty="0">
                          <a:solidFill>
                            <a:srgbClr val="000000"/>
                          </a:solidFill>
                          <a:effectLst/>
                          <a:latin typeface="Agency FB" panose="020B0503020202020204" pitchFamily="34" charset="0"/>
                          <a:ea typeface="+mn-ea"/>
                          <a:cs typeface="+mn-cs"/>
                        </a:rPr>
                        <a:t>566 268</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GB" sz="1400" b="1" kern="1200" dirty="0">
                          <a:solidFill>
                            <a:schemeClr val="dk1"/>
                          </a:solidFill>
                          <a:effectLst/>
                          <a:latin typeface="Agency FB" panose="020B0503020202020204" pitchFamily="34" charset="0"/>
                          <a:ea typeface="+mn-ea"/>
                          <a:cs typeface="+mn-cs"/>
                        </a:rPr>
                        <a:t>347 511</a:t>
                      </a:r>
                      <a:endParaRPr lang="en-ZA" sz="1400" b="1" kern="1200" dirty="0">
                        <a:solidFill>
                          <a:schemeClr val="dk1"/>
                        </a:solidFill>
                        <a:effectLst/>
                        <a:latin typeface="Agency FB" panose="020B0503020202020204" pitchFamily="34" charset="0"/>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ZA" sz="1400" b="1" i="0" u="none" strike="noStrike" kern="1200" dirty="0">
                          <a:solidFill>
                            <a:srgbClr val="000000"/>
                          </a:solidFill>
                          <a:effectLst/>
                          <a:latin typeface="Agency FB" panose="020B0503020202020204" pitchFamily="34" charset="0"/>
                          <a:ea typeface="+mn-ea"/>
                          <a:cs typeface="+mn-cs"/>
                        </a:rPr>
                        <a:t>218 757</a:t>
                      </a:r>
                    </a:p>
                  </a:txBody>
                  <a:tcPr marL="7620" marR="7620" marT="762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1"/>
                  </a:ext>
                </a:extLst>
              </a:tr>
              <a:tr h="27755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ZA" sz="1200" b="1" baseline="0" dirty="0">
                          <a:solidFill>
                            <a:schemeClr val="tx1"/>
                          </a:solidFill>
                          <a:latin typeface="Agency FB" panose="020B0503020202020204" pitchFamily="34" charset="0"/>
                        </a:rPr>
                        <a:t>Current Assets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endParaRPr lang="en-ZA" sz="1200" b="0" dirty="0">
                        <a:solidFill>
                          <a:schemeClr val="tx1"/>
                        </a:solidFill>
                        <a:latin typeface="Agency FB" panose="020B0503020202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ZA" sz="1400" b="1" i="0" u="none" strike="noStrike" kern="1200" dirty="0">
                          <a:solidFill>
                            <a:srgbClr val="000000"/>
                          </a:solidFill>
                          <a:effectLst/>
                          <a:latin typeface="Agency FB" panose="020B0503020202020204" pitchFamily="34" charset="0"/>
                          <a:ea typeface="+mn-ea"/>
                          <a:cs typeface="+mn-cs"/>
                        </a:rPr>
                        <a:t>500</a:t>
                      </a:r>
                      <a:r>
                        <a:rPr lang="en-ZA" sz="1400" b="1" i="0" u="none" strike="noStrike" kern="1200" baseline="0" dirty="0">
                          <a:solidFill>
                            <a:srgbClr val="000000"/>
                          </a:solidFill>
                          <a:effectLst/>
                          <a:latin typeface="Agency FB" panose="020B0503020202020204" pitchFamily="34" charset="0"/>
                          <a:ea typeface="+mn-ea"/>
                          <a:cs typeface="+mn-cs"/>
                        </a:rPr>
                        <a:t> 420</a:t>
                      </a:r>
                      <a:r>
                        <a:rPr lang="en-ZA" sz="1400" b="1" i="0" u="none" strike="noStrike" kern="1200" dirty="0">
                          <a:solidFill>
                            <a:srgbClr val="000000"/>
                          </a:solidFill>
                          <a:effectLst/>
                          <a:latin typeface="Agency FB" panose="020B0503020202020204" pitchFamily="34" charset="0"/>
                          <a:ea typeface="+mn-ea"/>
                          <a:cs typeface="+mn-cs"/>
                        </a:rPr>
                        <a:t> </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GB" sz="1400" b="1" kern="1200" baseline="0" dirty="0">
                          <a:solidFill>
                            <a:schemeClr val="dk1"/>
                          </a:solidFill>
                          <a:latin typeface="Agency FB" panose="020B0503020202020204" pitchFamily="34" charset="0"/>
                          <a:ea typeface="+mn-ea"/>
                          <a:cs typeface="Arial" panose="020B0604020202020204" pitchFamily="34" charset="0"/>
                        </a:rPr>
                        <a:t>278 576</a:t>
                      </a:r>
                      <a:endParaRPr lang="en-ZA" sz="1400" b="1" kern="1200" baseline="0" dirty="0">
                        <a:solidFill>
                          <a:schemeClr val="dk1"/>
                        </a:solidFill>
                        <a:latin typeface="Agency FB" panose="020B0503020202020204" pitchFamily="34" charset="0"/>
                        <a:ea typeface="+mn-ea"/>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ZA" sz="1400" b="1" i="0" u="none" strike="noStrike" kern="1200" dirty="0">
                          <a:solidFill>
                            <a:srgbClr val="000000"/>
                          </a:solidFill>
                          <a:effectLst/>
                          <a:latin typeface="Agency FB" panose="020B0503020202020204" pitchFamily="34" charset="0"/>
                          <a:ea typeface="+mn-ea"/>
                          <a:cs typeface="+mn-cs"/>
                        </a:rPr>
                        <a:t>221 844</a:t>
                      </a:r>
                    </a:p>
                  </a:txBody>
                  <a:tcPr marL="7620" marR="7620" marT="762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2"/>
                  </a:ext>
                </a:extLst>
              </a:tr>
              <a:tr h="27755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r>
                        <a:rPr lang="en-ZA" sz="1200" b="0" baseline="0" dirty="0">
                          <a:solidFill>
                            <a:schemeClr val="tx1"/>
                          </a:solidFill>
                          <a:latin typeface="Agency FB" panose="020B0503020202020204" pitchFamily="34" charset="0"/>
                        </a:rPr>
                        <a:t>Unauthorised expenditure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r>
                        <a:rPr lang="en-ZA" sz="1200" b="0" dirty="0">
                          <a:solidFill>
                            <a:schemeClr val="tx1"/>
                          </a:solidFill>
                          <a:latin typeface="Agency FB" panose="020B0503020202020204" pitchFamily="34" charset="0"/>
                        </a:rPr>
                        <a:t>9</a:t>
                      </a:r>
                    </a:p>
                  </a:txBody>
                  <a:tcPr marL="90000" marR="9000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0" algn="r" defTabSz="914400" rtl="0" eaLnBrk="1" fontAlgn="b" latinLnBrk="0" hangingPunct="1"/>
                      <a:r>
                        <a:rPr lang="en-ZA" sz="1400" b="0" kern="1200" dirty="0">
                          <a:solidFill>
                            <a:schemeClr val="tx1"/>
                          </a:solidFill>
                          <a:latin typeface="Agency FB" panose="020B0503020202020204" pitchFamily="34" charset="0"/>
                          <a:ea typeface="+mn-ea"/>
                          <a:cs typeface="+mn-cs"/>
                        </a:rPr>
                        <a:t>          261 169 </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latinLnBrk="0" hangingPunct="1">
                        <a:lnSpc>
                          <a:spcPts val="1300"/>
                        </a:lnSpc>
                        <a:spcBef>
                          <a:spcPts val="650"/>
                        </a:spcBef>
                        <a:spcAft>
                          <a:spcPts val="0"/>
                        </a:spcAft>
                      </a:pPr>
                      <a:r>
                        <a:rPr lang="en-GB" sz="1400" kern="1200" dirty="0">
                          <a:solidFill>
                            <a:schemeClr val="dk1"/>
                          </a:solidFill>
                          <a:effectLst/>
                          <a:latin typeface="Agency FB" panose="020B0503020202020204" pitchFamily="34" charset="0"/>
                          <a:ea typeface="Times New Roman" panose="02020603050405020304" pitchFamily="18" charset="0"/>
                          <a:cs typeface="+mn-cs"/>
                        </a:rPr>
                        <a:t>261 169</a:t>
                      </a:r>
                      <a:endParaRPr lang="en-ZA" sz="1400" kern="1200" dirty="0">
                        <a:solidFill>
                          <a:schemeClr val="dk1"/>
                        </a:solidFill>
                        <a:effectLst/>
                        <a:latin typeface="Agency FB" panose="020B0503020202020204" pitchFamily="34" charset="0"/>
                        <a:ea typeface="Times New Roman" panose="02020603050405020304" pitchFamily="18" charset="0"/>
                        <a:cs typeface="+mn-cs"/>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r>
                        <a:rPr lang="en-ZA" sz="1400" b="0" i="0" u="none" strike="noStrike" dirty="0">
                          <a:solidFill>
                            <a:srgbClr val="000000"/>
                          </a:solidFill>
                          <a:effectLst/>
                          <a:latin typeface="Agency FB" panose="020B0503020202020204" pitchFamily="34" charset="0"/>
                        </a:rPr>
                        <a:t>-</a:t>
                      </a:r>
                    </a:p>
                  </a:txBody>
                  <a:tcPr marL="7620" marR="7620" marT="762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3"/>
                  </a:ext>
                </a:extLst>
              </a:tr>
              <a:tr h="27755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r>
                        <a:rPr lang="en-ZA" sz="1200" b="0" baseline="0" dirty="0">
                          <a:solidFill>
                            <a:schemeClr val="dk1"/>
                          </a:solidFill>
                          <a:latin typeface="Agency FB" panose="020B0503020202020204" pitchFamily="34" charset="0"/>
                        </a:rPr>
                        <a:t>Cash and cash equivalents</a:t>
                      </a:r>
                      <a:endParaRPr lang="en-ZA" sz="1200" b="1" baseline="0" dirty="0">
                        <a:solidFill>
                          <a:srgbClr val="FF0000"/>
                        </a:solidFill>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latinLnBrk="0" hangingPunct="1"/>
                      <a:r>
                        <a:rPr lang="en-ZA" sz="1200" b="0" kern="1200" dirty="0">
                          <a:solidFill>
                            <a:schemeClr val="tx1"/>
                          </a:solidFill>
                          <a:latin typeface="Agency FB" panose="020B0503020202020204" pitchFamily="34" charset="0"/>
                          <a:ea typeface="+mn-ea"/>
                          <a:cs typeface="+mn-cs"/>
                        </a:rPr>
                        <a:t>10</a:t>
                      </a:r>
                    </a:p>
                  </a:txBody>
                  <a:tcPr marL="90000" marR="9000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0" algn="r" defTabSz="914400" rtl="0" eaLnBrk="1" fontAlgn="b" latinLnBrk="0" hangingPunct="1"/>
                      <a:r>
                        <a:rPr lang="en-ZA" sz="1400" b="0" kern="1200" dirty="0">
                          <a:solidFill>
                            <a:schemeClr val="tx1"/>
                          </a:solidFill>
                          <a:latin typeface="Agency FB" panose="020B0503020202020204" pitchFamily="34" charset="0"/>
                          <a:ea typeface="+mn-ea"/>
                          <a:cs typeface="+mn-cs"/>
                        </a:rPr>
                        <a:t>216 440                 </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latinLnBrk="0" hangingPunct="1">
                        <a:lnSpc>
                          <a:spcPts val="1300"/>
                        </a:lnSpc>
                        <a:spcBef>
                          <a:spcPts val="650"/>
                        </a:spcBef>
                        <a:spcAft>
                          <a:spcPts val="0"/>
                        </a:spcAft>
                      </a:pPr>
                      <a:r>
                        <a:rPr lang="en-GB" sz="1400" kern="1200" dirty="0">
                          <a:solidFill>
                            <a:schemeClr val="dk1"/>
                          </a:solidFill>
                          <a:effectLst/>
                          <a:latin typeface="Agency FB" panose="020B0503020202020204" pitchFamily="34" charset="0"/>
                          <a:ea typeface="Times New Roman" panose="02020603050405020304" pitchFamily="18" charset="0"/>
                          <a:cs typeface="+mn-cs"/>
                        </a:rPr>
                        <a:t>125</a:t>
                      </a:r>
                      <a:endParaRPr lang="en-ZA" sz="1400" kern="1200" dirty="0">
                        <a:solidFill>
                          <a:schemeClr val="dk1"/>
                        </a:solidFill>
                        <a:effectLst/>
                        <a:latin typeface="Agency FB" panose="020B0503020202020204" pitchFamily="34" charset="0"/>
                        <a:ea typeface="Times New Roman" panose="02020603050405020304" pitchFamily="18" charset="0"/>
                        <a:cs typeface="+mn-cs"/>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r>
                        <a:rPr lang="en-ZA" sz="1400" b="0" i="0" u="none" strike="noStrike" dirty="0">
                          <a:solidFill>
                            <a:srgbClr val="000000"/>
                          </a:solidFill>
                          <a:effectLst/>
                          <a:latin typeface="Agency FB" panose="020B0503020202020204" pitchFamily="34" charset="0"/>
                        </a:rPr>
                        <a:t>216 315</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4"/>
                  </a:ext>
                </a:extLst>
              </a:tr>
              <a:tr h="27755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r>
                        <a:rPr lang="en-ZA" sz="1200" b="0" baseline="0" dirty="0">
                          <a:latin typeface="Agency FB" panose="020B0503020202020204" pitchFamily="34" charset="0"/>
                        </a:rPr>
                        <a:t>Prepayments and advances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ZA" sz="1200" b="0" kern="1200" dirty="0">
                          <a:solidFill>
                            <a:schemeClr val="tx1"/>
                          </a:solidFill>
                          <a:latin typeface="Agency FB" panose="020B0503020202020204" pitchFamily="34" charset="0"/>
                          <a:ea typeface="+mn-ea"/>
                          <a:cs typeface="+mn-cs"/>
                        </a:rPr>
                        <a:t>11</a:t>
                      </a:r>
                    </a:p>
                  </a:txBody>
                  <a:tcPr marL="90000" marR="9000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0" algn="r" defTabSz="914400" rtl="0" eaLnBrk="1" fontAlgn="b" latinLnBrk="0" hangingPunct="1"/>
                      <a:r>
                        <a:rPr lang="en-ZA" sz="1400" b="0" kern="1200" dirty="0">
                          <a:solidFill>
                            <a:schemeClr val="tx1"/>
                          </a:solidFill>
                          <a:latin typeface="Agency FB" panose="020B0503020202020204" pitchFamily="34" charset="0"/>
                          <a:ea typeface="+mn-ea"/>
                          <a:cs typeface="+mn-cs"/>
                        </a:rPr>
                        <a:t>            3 616</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latinLnBrk="0" hangingPunct="1">
                        <a:lnSpc>
                          <a:spcPts val="1300"/>
                        </a:lnSpc>
                        <a:spcBef>
                          <a:spcPts val="650"/>
                        </a:spcBef>
                        <a:spcAft>
                          <a:spcPts val="0"/>
                        </a:spcAft>
                      </a:pPr>
                      <a:r>
                        <a:rPr lang="en-GB" sz="1400" kern="1200" dirty="0">
                          <a:solidFill>
                            <a:schemeClr val="dk1"/>
                          </a:solidFill>
                          <a:effectLst/>
                          <a:latin typeface="Agency FB" panose="020B0503020202020204" pitchFamily="34" charset="0"/>
                          <a:ea typeface="Times New Roman" panose="02020603050405020304" pitchFamily="18" charset="0"/>
                          <a:cs typeface="+mn-cs"/>
                        </a:rPr>
                        <a:t>11 676</a:t>
                      </a:r>
                      <a:endParaRPr lang="en-ZA" sz="1400" kern="1200" dirty="0">
                        <a:solidFill>
                          <a:schemeClr val="dk1"/>
                        </a:solidFill>
                        <a:effectLst/>
                        <a:latin typeface="Agency FB" panose="020B0503020202020204" pitchFamily="34" charset="0"/>
                        <a:ea typeface="Times New Roman" panose="02020603050405020304" pitchFamily="18" charset="0"/>
                        <a:cs typeface="+mn-cs"/>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r>
                        <a:rPr lang="en-ZA" sz="1400" b="0" i="0" u="none" strike="noStrike" dirty="0">
                          <a:solidFill>
                            <a:srgbClr val="000000"/>
                          </a:solidFill>
                          <a:effectLst/>
                          <a:latin typeface="Agency FB" panose="020B0503020202020204" pitchFamily="34" charset="0"/>
                        </a:rPr>
                        <a:t>(8 060)</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5"/>
                  </a:ext>
                </a:extLst>
              </a:tr>
              <a:tr h="27755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r>
                        <a:rPr lang="en-ZA" sz="1200" b="0" baseline="0" dirty="0">
                          <a:latin typeface="Agency FB" panose="020B0503020202020204" pitchFamily="34" charset="0"/>
                        </a:rPr>
                        <a:t>Receivables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ZA" sz="1200" b="0" kern="1200" dirty="0">
                          <a:solidFill>
                            <a:schemeClr val="tx1"/>
                          </a:solidFill>
                          <a:latin typeface="Agency FB" panose="020B0503020202020204" pitchFamily="34" charset="0"/>
                          <a:ea typeface="+mn-ea"/>
                          <a:cs typeface="+mn-cs"/>
                        </a:rPr>
                        <a:t>12</a:t>
                      </a:r>
                    </a:p>
                  </a:txBody>
                  <a:tcPr marL="90000" marR="9000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0" algn="r" defTabSz="914400" rtl="0" eaLnBrk="1" fontAlgn="b" latinLnBrk="0" hangingPunct="1"/>
                      <a:r>
                        <a:rPr lang="en-ZA" sz="1400" b="0" kern="1200" dirty="0">
                          <a:solidFill>
                            <a:schemeClr val="tx1"/>
                          </a:solidFill>
                          <a:latin typeface="Agency FB" panose="020B0503020202020204" pitchFamily="34" charset="0"/>
                          <a:ea typeface="+mn-ea"/>
                          <a:cs typeface="+mn-cs"/>
                        </a:rPr>
                        <a:t>19 195</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latinLnBrk="0" hangingPunct="1">
                        <a:lnSpc>
                          <a:spcPts val="1300"/>
                        </a:lnSpc>
                        <a:spcBef>
                          <a:spcPts val="650"/>
                        </a:spcBef>
                        <a:spcAft>
                          <a:spcPts val="0"/>
                        </a:spcAft>
                      </a:pPr>
                      <a:r>
                        <a:rPr lang="en-GB" sz="1400" kern="1200" dirty="0">
                          <a:solidFill>
                            <a:schemeClr val="dk1"/>
                          </a:solidFill>
                          <a:effectLst/>
                          <a:latin typeface="Agency FB" panose="020B0503020202020204" pitchFamily="34" charset="0"/>
                          <a:ea typeface="Times New Roman" panose="02020603050405020304" pitchFamily="18" charset="0"/>
                          <a:cs typeface="+mn-cs"/>
                        </a:rPr>
                        <a:t>5 606</a:t>
                      </a:r>
                      <a:endParaRPr lang="en-ZA" sz="1400" kern="1200" dirty="0">
                        <a:solidFill>
                          <a:schemeClr val="dk1"/>
                        </a:solidFill>
                        <a:effectLst/>
                        <a:latin typeface="Agency FB" panose="020B0503020202020204" pitchFamily="34" charset="0"/>
                        <a:ea typeface="Times New Roman" panose="02020603050405020304" pitchFamily="18" charset="0"/>
                        <a:cs typeface="+mn-cs"/>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r>
                        <a:rPr lang="en-ZA" sz="1400" b="0" i="0" u="none" strike="noStrike" dirty="0">
                          <a:solidFill>
                            <a:srgbClr val="000000"/>
                          </a:solidFill>
                          <a:effectLst/>
                          <a:latin typeface="Agency FB" panose="020B0503020202020204" pitchFamily="34" charset="0"/>
                        </a:rPr>
                        <a:t>13 589</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6"/>
                  </a:ext>
                </a:extLst>
              </a:tr>
              <a:tr h="397611">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ZA" sz="1200" b="1" baseline="0" dirty="0">
                          <a:latin typeface="Agency FB" panose="020B0503020202020204" pitchFamily="34" charset="0"/>
                        </a:rPr>
                        <a:t>Non-current assets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endParaRPr lang="en-ZA" sz="1200" b="0" kern="1200" dirty="0">
                        <a:solidFill>
                          <a:schemeClr val="tx1"/>
                        </a:solidFill>
                        <a:latin typeface="Agency FB" panose="020B0503020202020204" pitchFamily="34" charset="0"/>
                        <a:ea typeface="+mn-ea"/>
                        <a:cs typeface="+mn-cs"/>
                      </a:endParaRPr>
                    </a:p>
                  </a:txBody>
                  <a:tcPr marL="90000" marR="9000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ZA" sz="1400" b="1" kern="1200" dirty="0">
                          <a:solidFill>
                            <a:schemeClr val="tx1"/>
                          </a:solidFill>
                          <a:latin typeface="Agency FB" panose="020B0503020202020204" pitchFamily="34" charset="0"/>
                          <a:ea typeface="+mn-ea"/>
                          <a:cs typeface="+mn-cs"/>
                        </a:rPr>
                        <a:t>65 848</a:t>
                      </a:r>
                    </a:p>
                  </a:txBody>
                  <a:tcPr marL="9525" marR="857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GB" sz="1400" b="1" kern="1200" dirty="0">
                          <a:solidFill>
                            <a:schemeClr val="dk1"/>
                          </a:solidFill>
                          <a:effectLst/>
                          <a:latin typeface="Agency FB" panose="020B0503020202020204" pitchFamily="34" charset="0"/>
                          <a:ea typeface="+mn-ea"/>
                          <a:cs typeface="+mn-cs"/>
                        </a:rPr>
                        <a:t>68 935</a:t>
                      </a:r>
                      <a:endParaRPr lang="en-US" sz="1400" b="1" kern="1200" dirty="0">
                        <a:solidFill>
                          <a:schemeClr val="dk1"/>
                        </a:solidFill>
                        <a:effectLst/>
                        <a:latin typeface="Agency FB" panose="020B0503020202020204" pitchFamily="34" charset="0"/>
                        <a:ea typeface="+mn-ea"/>
                        <a:cs typeface="+mn-cs"/>
                      </a:endParaRPr>
                    </a:p>
                  </a:txBody>
                  <a:tcPr marL="9525" marR="857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ZA" sz="1400" b="1" i="0" u="none" strike="noStrike" dirty="0">
                          <a:solidFill>
                            <a:srgbClr val="000000"/>
                          </a:solidFill>
                          <a:effectLst/>
                          <a:latin typeface="Agency FB" panose="020B0503020202020204" pitchFamily="34" charset="0"/>
                        </a:rPr>
                        <a:t>(3 087)</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7"/>
                  </a:ext>
                </a:extLst>
              </a:tr>
              <a:tr h="27755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ZA" sz="1200" b="0" baseline="0" dirty="0">
                          <a:latin typeface="Agency FB" panose="020B0503020202020204" pitchFamily="34" charset="0"/>
                        </a:rPr>
                        <a:t>          Receivables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ZA" sz="1200" b="0" kern="1200" dirty="0">
                          <a:solidFill>
                            <a:schemeClr val="tx1"/>
                          </a:solidFill>
                          <a:latin typeface="Agency FB" panose="020B0503020202020204" pitchFamily="34" charset="0"/>
                          <a:ea typeface="+mn-ea"/>
                          <a:cs typeface="+mn-cs"/>
                        </a:rPr>
                        <a:t>12</a:t>
                      </a:r>
                    </a:p>
                  </a:txBody>
                  <a:tcPr marL="90000" marR="9000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0" algn="r" defTabSz="914400" rtl="0" eaLnBrk="1" fontAlgn="b" latinLnBrk="0" hangingPunct="1"/>
                      <a:r>
                        <a:rPr lang="en-ZA" sz="1400" b="0" kern="1200" dirty="0">
                          <a:solidFill>
                            <a:schemeClr val="tx1"/>
                          </a:solidFill>
                          <a:latin typeface="Agency FB" panose="020B0503020202020204" pitchFamily="34" charset="0"/>
                          <a:ea typeface="+mn-ea"/>
                          <a:cs typeface="+mn-cs"/>
                        </a:rPr>
                        <a:t>65 848</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GB" sz="1400" kern="1200" dirty="0">
                          <a:solidFill>
                            <a:schemeClr val="dk1"/>
                          </a:solidFill>
                          <a:effectLst/>
                          <a:latin typeface="Agency FB" panose="020B0503020202020204" pitchFamily="34" charset="0"/>
                          <a:ea typeface="+mn-ea"/>
                          <a:cs typeface="+mn-cs"/>
                        </a:rPr>
                        <a:t>68 935</a:t>
                      </a:r>
                      <a:endParaRPr lang="en-ZA" sz="1400" kern="1200" dirty="0">
                        <a:solidFill>
                          <a:schemeClr val="dk1"/>
                        </a:solidFill>
                        <a:effectLst/>
                        <a:latin typeface="Agency FB" panose="020B0503020202020204" pitchFamily="34" charset="0"/>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r>
                        <a:rPr lang="en-ZA" sz="1400" b="0" i="0" u="none" strike="noStrike" dirty="0">
                          <a:solidFill>
                            <a:srgbClr val="000000"/>
                          </a:solidFill>
                          <a:effectLst/>
                          <a:latin typeface="Agency FB" panose="020B0503020202020204" pitchFamily="34" charset="0"/>
                        </a:rPr>
                        <a:t>(3 087)</a:t>
                      </a:r>
                    </a:p>
                  </a:txBody>
                  <a:tcPr marL="7620" marR="7620" marT="762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8"/>
                  </a:ext>
                </a:extLst>
              </a:tr>
              <a:tr h="27755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ZA" sz="1200" b="1" baseline="0" dirty="0">
                          <a:latin typeface="Agency FB" panose="020B0503020202020204" pitchFamily="34" charset="0"/>
                        </a:rPr>
                        <a:t>Liabilities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endParaRPr lang="en-ZA" sz="1200" b="0" kern="1200" dirty="0">
                        <a:solidFill>
                          <a:schemeClr val="tx1"/>
                        </a:solidFill>
                        <a:latin typeface="Agency FB" panose="020B0503020202020204" pitchFamily="34" charset="0"/>
                        <a:ea typeface="+mn-ea"/>
                        <a:cs typeface="+mn-cs"/>
                      </a:endParaRPr>
                    </a:p>
                  </a:txBody>
                  <a:tcPr marL="90000" marR="9000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0" algn="r" defTabSz="914400" rtl="0" eaLnBrk="1" fontAlgn="b" latinLnBrk="0" hangingPunct="1"/>
                      <a:r>
                        <a:rPr lang="en-ZA" sz="1400" b="1" kern="1200" baseline="0" dirty="0">
                          <a:solidFill>
                            <a:schemeClr val="dk1"/>
                          </a:solidFill>
                          <a:latin typeface="Agency FB" panose="020B0503020202020204" pitchFamily="34" charset="0"/>
                          <a:ea typeface="+mn-ea"/>
                          <a:cs typeface="+mn-cs"/>
                        </a:rPr>
                        <a:t>562 086</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GB" sz="1400" b="1" kern="1200" baseline="0" dirty="0">
                          <a:solidFill>
                            <a:schemeClr val="dk1"/>
                          </a:solidFill>
                          <a:latin typeface="Agency FB" panose="020B0503020202020204" pitchFamily="34" charset="0"/>
                          <a:ea typeface="+mn-ea"/>
                          <a:cs typeface="Arial" panose="020B0604020202020204" pitchFamily="34" charset="0"/>
                        </a:rPr>
                        <a:t>343 731</a:t>
                      </a:r>
                      <a:endParaRPr lang="en-ZA" sz="1400" b="1" kern="1200" baseline="0" dirty="0">
                        <a:solidFill>
                          <a:schemeClr val="dk1"/>
                        </a:solidFill>
                        <a:latin typeface="Agency FB" panose="020B0503020202020204" pitchFamily="34" charset="0"/>
                        <a:ea typeface="+mn-ea"/>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r>
                        <a:rPr lang="en-ZA" sz="1400" b="1" i="0" u="none" strike="noStrike" dirty="0">
                          <a:solidFill>
                            <a:srgbClr val="000000"/>
                          </a:solidFill>
                          <a:effectLst/>
                          <a:latin typeface="Agency FB" panose="020B0503020202020204" pitchFamily="34" charset="0"/>
                        </a:rPr>
                        <a:t>218 355</a:t>
                      </a:r>
                    </a:p>
                  </a:txBody>
                  <a:tcPr marL="7620" marR="7620" marT="762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9"/>
                  </a:ext>
                </a:extLst>
              </a:tr>
              <a:tr h="27755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r>
                        <a:rPr lang="en-ZA" sz="1200" b="0" baseline="0" dirty="0">
                          <a:latin typeface="Agency FB" panose="020B0503020202020204" pitchFamily="34" charset="0"/>
                        </a:rPr>
                        <a:t>Voted funds to be surrendered to the Revenue Fund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latinLnBrk="0" hangingPunct="1"/>
                      <a:r>
                        <a:rPr lang="en-ZA" sz="1200" b="0" kern="1200" baseline="0" dirty="0">
                          <a:solidFill>
                            <a:schemeClr val="dk1"/>
                          </a:solidFill>
                          <a:latin typeface="Agency FB" panose="020B0503020202020204" pitchFamily="34" charset="0"/>
                          <a:ea typeface="+mn-ea"/>
                          <a:cs typeface="+mn-cs"/>
                        </a:rPr>
                        <a:t>13</a:t>
                      </a:r>
                    </a:p>
                  </a:txBody>
                  <a:tcPr marL="90000" marR="9000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0" algn="r" defTabSz="914400" rtl="0" eaLnBrk="1" fontAlgn="b" latinLnBrk="0" hangingPunct="1"/>
                      <a:r>
                        <a:rPr lang="en-ZA" sz="1400" b="0" kern="1200" baseline="0" dirty="0">
                          <a:solidFill>
                            <a:schemeClr val="dk1"/>
                          </a:solidFill>
                          <a:latin typeface="Agency FB" panose="020B0503020202020204" pitchFamily="34" charset="0"/>
                          <a:ea typeface="+mn-ea"/>
                          <a:cs typeface="+mn-cs"/>
                        </a:rPr>
                        <a:t>272 015</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latinLnBrk="0" hangingPunct="1">
                        <a:lnSpc>
                          <a:spcPts val="1300"/>
                        </a:lnSpc>
                        <a:spcBef>
                          <a:spcPts val="650"/>
                        </a:spcBef>
                        <a:spcAft>
                          <a:spcPts val="0"/>
                        </a:spcAft>
                      </a:pPr>
                      <a:r>
                        <a:rPr lang="en-GB" sz="1400" kern="1200" dirty="0">
                          <a:solidFill>
                            <a:schemeClr val="dk1"/>
                          </a:solidFill>
                          <a:effectLst/>
                          <a:latin typeface="Agency FB" panose="020B0503020202020204" pitchFamily="34" charset="0"/>
                          <a:ea typeface="Times New Roman" panose="02020603050405020304" pitchFamily="18" charset="0"/>
                          <a:cs typeface="+mn-cs"/>
                        </a:rPr>
                        <a:t>193 343</a:t>
                      </a:r>
                      <a:endParaRPr lang="en-ZA" sz="1400" kern="1200" dirty="0">
                        <a:solidFill>
                          <a:schemeClr val="dk1"/>
                        </a:solidFill>
                        <a:effectLst/>
                        <a:latin typeface="Agency FB" panose="020B0503020202020204" pitchFamily="34" charset="0"/>
                        <a:ea typeface="Times New Roman" panose="02020603050405020304" pitchFamily="18" charset="0"/>
                        <a:cs typeface="+mn-cs"/>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r>
                        <a:rPr lang="en-ZA" sz="1400" b="0" i="0" u="none" strike="noStrike" dirty="0">
                          <a:solidFill>
                            <a:srgbClr val="000000"/>
                          </a:solidFill>
                          <a:effectLst/>
                          <a:latin typeface="Agency FB" panose="020B0503020202020204" pitchFamily="34" charset="0"/>
                        </a:rPr>
                        <a:t>78 672</a:t>
                      </a:r>
                    </a:p>
                  </a:txBody>
                  <a:tcPr marL="7620" marR="7620" marT="762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10"/>
                  </a:ext>
                </a:extLst>
              </a:tr>
              <a:tr h="462591">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ZA" sz="1200" b="0" baseline="0" dirty="0">
                          <a:latin typeface="Agency FB" panose="020B0503020202020204" pitchFamily="34" charset="0"/>
                        </a:rPr>
                        <a:t>Departmental revenue to be surrendered to the Revenue Fund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ZA" sz="1200" b="0" kern="1200" baseline="0" dirty="0">
                          <a:solidFill>
                            <a:schemeClr val="dk1"/>
                          </a:solidFill>
                          <a:latin typeface="Agency FB" panose="020B0503020202020204" pitchFamily="34" charset="0"/>
                          <a:ea typeface="+mn-ea"/>
                          <a:cs typeface="+mn-cs"/>
                        </a:rPr>
                        <a:t>14</a:t>
                      </a:r>
                    </a:p>
                  </a:txBody>
                  <a:tcPr marL="90000" marR="9000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0" algn="r" defTabSz="914400" rtl="0" eaLnBrk="1" fontAlgn="b" latinLnBrk="0" hangingPunct="1"/>
                      <a:r>
                        <a:rPr lang="en-ZA" sz="1400" b="0" kern="1200" baseline="0" dirty="0">
                          <a:solidFill>
                            <a:schemeClr val="dk1"/>
                          </a:solidFill>
                          <a:latin typeface="Agency FB" panose="020B0503020202020204" pitchFamily="34" charset="0"/>
                          <a:ea typeface="+mn-ea"/>
                          <a:cs typeface="+mn-cs"/>
                        </a:rPr>
                        <a:t>11 728</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latinLnBrk="0" hangingPunct="1">
                        <a:lnSpc>
                          <a:spcPts val="1300"/>
                        </a:lnSpc>
                        <a:spcBef>
                          <a:spcPts val="650"/>
                        </a:spcBef>
                        <a:spcAft>
                          <a:spcPts val="0"/>
                        </a:spcAft>
                      </a:pPr>
                      <a:r>
                        <a:rPr lang="en-GB" sz="1400" kern="1200" dirty="0">
                          <a:solidFill>
                            <a:schemeClr val="dk1"/>
                          </a:solidFill>
                          <a:effectLst/>
                          <a:latin typeface="Agency FB" panose="020B0503020202020204" pitchFamily="34" charset="0"/>
                          <a:ea typeface="Times New Roman" panose="02020603050405020304" pitchFamily="18" charset="0"/>
                          <a:cs typeface="+mn-cs"/>
                        </a:rPr>
                        <a:t>7 574</a:t>
                      </a:r>
                      <a:endParaRPr lang="en-ZA" sz="1400" kern="1200" dirty="0">
                        <a:solidFill>
                          <a:schemeClr val="dk1"/>
                        </a:solidFill>
                        <a:effectLst/>
                        <a:latin typeface="Agency FB" panose="020B0503020202020204" pitchFamily="34" charset="0"/>
                        <a:ea typeface="Times New Roman" panose="02020603050405020304" pitchFamily="18" charset="0"/>
                        <a:cs typeface="+mn-cs"/>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r>
                        <a:rPr lang="en-ZA" sz="1400" b="0" i="0" u="none" strike="noStrike" dirty="0">
                          <a:solidFill>
                            <a:srgbClr val="000000"/>
                          </a:solidFill>
                          <a:effectLst/>
                          <a:latin typeface="Agency FB" panose="020B0503020202020204" pitchFamily="34" charset="0"/>
                        </a:rPr>
                        <a:t>4 154</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11"/>
                  </a:ext>
                </a:extLst>
              </a:tr>
              <a:tr h="27755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r>
                        <a:rPr lang="en-ZA" sz="1200" b="0" baseline="0" dirty="0">
                          <a:latin typeface="Agency FB" panose="020B0503020202020204" pitchFamily="34" charset="0"/>
                        </a:rPr>
                        <a:t>Bank overdraft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ZA" sz="1200" b="0" kern="1200" baseline="0" dirty="0">
                          <a:solidFill>
                            <a:schemeClr val="dk1"/>
                          </a:solidFill>
                          <a:latin typeface="Agency FB" panose="020B0503020202020204" pitchFamily="34" charset="0"/>
                          <a:ea typeface="+mn-ea"/>
                          <a:cs typeface="+mn-cs"/>
                        </a:rPr>
                        <a:t>15</a:t>
                      </a:r>
                    </a:p>
                  </a:txBody>
                  <a:tcPr marL="90000" marR="9000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0" algn="r" defTabSz="914400" rtl="0" eaLnBrk="1" fontAlgn="b" latinLnBrk="0" hangingPunct="1"/>
                      <a:r>
                        <a:rPr lang="en-ZA" sz="1400" b="0" kern="1200" baseline="0" dirty="0">
                          <a:solidFill>
                            <a:schemeClr val="dk1"/>
                          </a:solidFill>
                          <a:latin typeface="Agency FB" panose="020B0503020202020204" pitchFamily="34" charset="0"/>
                          <a:ea typeface="+mn-ea"/>
                          <a:cs typeface="+mn-cs"/>
                        </a:rPr>
                        <a:t>44 475</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latinLnBrk="0" hangingPunct="1">
                        <a:lnSpc>
                          <a:spcPts val="1300"/>
                        </a:lnSpc>
                        <a:spcBef>
                          <a:spcPts val="650"/>
                        </a:spcBef>
                        <a:spcAft>
                          <a:spcPts val="0"/>
                        </a:spcAft>
                      </a:pPr>
                      <a:r>
                        <a:rPr lang="en-GB" sz="1400" kern="1200" dirty="0">
                          <a:solidFill>
                            <a:schemeClr val="dk1"/>
                          </a:solidFill>
                          <a:effectLst/>
                          <a:latin typeface="Agency FB" panose="020B0503020202020204" pitchFamily="34" charset="0"/>
                          <a:ea typeface="Times New Roman" panose="02020603050405020304" pitchFamily="18" charset="0"/>
                          <a:cs typeface="+mn-cs"/>
                        </a:rPr>
                        <a:t>83 112</a:t>
                      </a:r>
                      <a:endParaRPr lang="en-ZA" sz="1400" kern="1200" dirty="0">
                        <a:solidFill>
                          <a:schemeClr val="dk1"/>
                        </a:solidFill>
                        <a:effectLst/>
                        <a:latin typeface="Agency FB" panose="020B0503020202020204" pitchFamily="34" charset="0"/>
                        <a:ea typeface="Times New Roman" panose="02020603050405020304" pitchFamily="18" charset="0"/>
                        <a:cs typeface="+mn-cs"/>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r>
                        <a:rPr lang="en-ZA" sz="1400" b="0" i="0" u="none" strike="noStrike" dirty="0">
                          <a:solidFill>
                            <a:srgbClr val="000000"/>
                          </a:solidFill>
                          <a:effectLst/>
                          <a:latin typeface="Agency FB" panose="020B0503020202020204" pitchFamily="34" charset="0"/>
                        </a:rPr>
                        <a:t>(38</a:t>
                      </a:r>
                      <a:r>
                        <a:rPr lang="en-ZA" sz="1400" b="0" i="0" u="none" strike="noStrike" baseline="0" dirty="0">
                          <a:solidFill>
                            <a:srgbClr val="000000"/>
                          </a:solidFill>
                          <a:effectLst/>
                          <a:latin typeface="Agency FB" panose="020B0503020202020204" pitchFamily="34" charset="0"/>
                        </a:rPr>
                        <a:t> 637</a:t>
                      </a:r>
                      <a:r>
                        <a:rPr lang="en-ZA" sz="1400" b="0" i="0" u="none" strike="noStrike" dirty="0">
                          <a:solidFill>
                            <a:srgbClr val="000000"/>
                          </a:solidFill>
                          <a:effectLst/>
                          <a:latin typeface="Agency FB" panose="020B0503020202020204" pitchFamily="34" charset="0"/>
                        </a:rPr>
                        <a:t>)</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12"/>
                  </a:ext>
                </a:extLst>
              </a:tr>
              <a:tr h="27755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r>
                        <a:rPr lang="en-ZA" sz="1200" b="0" baseline="0" dirty="0">
                          <a:latin typeface="Agency FB" panose="020B0503020202020204" pitchFamily="34" charset="0"/>
                        </a:rPr>
                        <a:t>Payables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ZA" sz="1200" b="0" kern="1200" baseline="0" dirty="0">
                          <a:solidFill>
                            <a:schemeClr val="dk1"/>
                          </a:solidFill>
                          <a:latin typeface="Agency FB" panose="020B0503020202020204" pitchFamily="34" charset="0"/>
                          <a:ea typeface="+mn-ea"/>
                          <a:cs typeface="+mn-cs"/>
                        </a:rPr>
                        <a:t>16</a:t>
                      </a:r>
                    </a:p>
                  </a:txBody>
                  <a:tcPr marL="90000" marR="9000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0" algn="r" defTabSz="914400" rtl="0" eaLnBrk="1" fontAlgn="b" latinLnBrk="0" hangingPunct="1"/>
                      <a:r>
                        <a:rPr lang="en-ZA" sz="1400" b="0" kern="1200" baseline="0" dirty="0">
                          <a:solidFill>
                            <a:schemeClr val="dk1"/>
                          </a:solidFill>
                          <a:latin typeface="Agency FB" panose="020B0503020202020204" pitchFamily="34" charset="0"/>
                          <a:ea typeface="+mn-ea"/>
                          <a:cs typeface="+mn-cs"/>
                        </a:rPr>
                        <a:t>233 868</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latinLnBrk="0" hangingPunct="1">
                        <a:lnSpc>
                          <a:spcPts val="1300"/>
                        </a:lnSpc>
                        <a:spcBef>
                          <a:spcPts val="650"/>
                        </a:spcBef>
                        <a:spcAft>
                          <a:spcPts val="0"/>
                        </a:spcAft>
                      </a:pPr>
                      <a:r>
                        <a:rPr lang="en-GB" sz="1400" kern="1200" dirty="0">
                          <a:solidFill>
                            <a:schemeClr val="dk1"/>
                          </a:solidFill>
                          <a:effectLst/>
                          <a:latin typeface="Agency FB" panose="020B0503020202020204" pitchFamily="34" charset="0"/>
                          <a:ea typeface="Times New Roman" panose="02020603050405020304" pitchFamily="18" charset="0"/>
                          <a:cs typeface="+mn-cs"/>
                        </a:rPr>
                        <a:t>59 702</a:t>
                      </a:r>
                      <a:endParaRPr lang="en-ZA" sz="1400" kern="1200" dirty="0">
                        <a:solidFill>
                          <a:schemeClr val="dk1"/>
                        </a:solidFill>
                        <a:effectLst/>
                        <a:latin typeface="Agency FB" panose="020B0503020202020204" pitchFamily="34" charset="0"/>
                        <a:ea typeface="Times New Roman" panose="02020603050405020304" pitchFamily="18" charset="0"/>
                        <a:cs typeface="+mn-cs"/>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r>
                        <a:rPr lang="en-ZA" sz="1400" b="0" i="0" u="none" strike="noStrike" dirty="0">
                          <a:solidFill>
                            <a:srgbClr val="000000"/>
                          </a:solidFill>
                          <a:effectLst/>
                          <a:latin typeface="Agency FB" panose="020B0503020202020204" pitchFamily="34" charset="0"/>
                        </a:rPr>
                        <a:t>174 166</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13"/>
                  </a:ext>
                </a:extLst>
              </a:tr>
              <a:tr h="27755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ZA" sz="1200" b="1" baseline="0" dirty="0">
                          <a:latin typeface="Agency FB" panose="020B0503020202020204" pitchFamily="34" charset="0"/>
                        </a:rPr>
                        <a:t>Net assets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endParaRPr lang="en-ZA" sz="1200" b="1" kern="1200" baseline="0" dirty="0">
                        <a:solidFill>
                          <a:schemeClr val="dk1"/>
                        </a:solidFill>
                        <a:latin typeface="Agency FB" panose="020B0503020202020204" pitchFamily="34" charset="0"/>
                        <a:ea typeface="+mn-ea"/>
                        <a:cs typeface="+mn-cs"/>
                      </a:endParaRPr>
                    </a:p>
                  </a:txBody>
                  <a:tcPr marL="90000" marR="9000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0" algn="r" defTabSz="914400" rtl="0" eaLnBrk="1" fontAlgn="b" latinLnBrk="0" hangingPunct="1"/>
                      <a:r>
                        <a:rPr lang="en-ZA" sz="1400" b="1" kern="1200" baseline="0" dirty="0">
                          <a:solidFill>
                            <a:schemeClr val="dk1"/>
                          </a:solidFill>
                          <a:latin typeface="Agency FB" panose="020B0503020202020204" pitchFamily="34" charset="0"/>
                          <a:ea typeface="+mn-ea"/>
                          <a:cs typeface="+mn-cs"/>
                        </a:rPr>
                        <a:t>4 182</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GB" sz="1400" b="1" kern="1200" dirty="0">
                          <a:solidFill>
                            <a:schemeClr val="dk1"/>
                          </a:solidFill>
                          <a:effectLst/>
                          <a:latin typeface="Agency FB" panose="020B0503020202020204" pitchFamily="34" charset="0"/>
                          <a:ea typeface="+mn-ea"/>
                          <a:cs typeface="+mn-cs"/>
                        </a:rPr>
                        <a:t>3 780</a:t>
                      </a:r>
                      <a:endParaRPr lang="en-ZA" sz="1400" b="1" kern="1200" dirty="0">
                        <a:solidFill>
                          <a:schemeClr val="dk1"/>
                        </a:solidFill>
                        <a:effectLst/>
                        <a:latin typeface="Agency FB" panose="020B0503020202020204" pitchFamily="34" charset="0"/>
                        <a:ea typeface="+mn-ea"/>
                        <a:cs typeface="+mn-cs"/>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r>
                        <a:rPr lang="en-ZA" sz="1400" b="1" i="0" u="none" strike="noStrike" dirty="0">
                          <a:solidFill>
                            <a:srgbClr val="000000"/>
                          </a:solidFill>
                          <a:effectLst/>
                          <a:latin typeface="Agency FB" panose="020B0503020202020204" pitchFamily="34" charset="0"/>
                        </a:rPr>
                        <a:t>402</a:t>
                      </a:r>
                    </a:p>
                  </a:txBody>
                  <a:tcPr marL="7620" marR="7620" marT="762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840879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EXPLANATORY NOTES FINANCIAL POSITION</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solidFill>
                  <a:prstClr val="black">
                    <a:tint val="75000"/>
                  </a:prstClr>
                </a:solidFill>
              </a:rPr>
              <a:pPr/>
              <a:t>22</a:t>
            </a:fld>
            <a:endParaRPr lang="en-US" dirty="0">
              <a:solidFill>
                <a:prstClr val="black">
                  <a:tint val="75000"/>
                </a:prstClr>
              </a:solidFill>
            </a:endParaRPr>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78792" y="1543104"/>
            <a:ext cx="10728103" cy="3637919"/>
          </a:xfrm>
          <a:prstGeom prst="rect">
            <a:avLst/>
          </a:prstGeom>
        </p:spPr>
        <p:txBody>
          <a:bodyPr wrap="square">
            <a:spAutoFit/>
          </a:bodyPr>
          <a:lstStyle/>
          <a:p>
            <a:pPr marL="342900" indent="-342900" algn="just">
              <a:spcBef>
                <a:spcPct val="20000"/>
              </a:spcBef>
              <a:buFont typeface="Wingdings" pitchFamily="2" charset="2"/>
              <a:buChar char="q"/>
              <a:defRPr/>
            </a:pPr>
            <a:r>
              <a:rPr lang="en-ZA" b="1" kern="0" dirty="0">
                <a:solidFill>
                  <a:prstClr val="black"/>
                </a:solidFill>
                <a:latin typeface="Agency FB" panose="020B0503020202020204" pitchFamily="34" charset="0"/>
              </a:rPr>
              <a:t>Prepayments and advances</a:t>
            </a:r>
          </a:p>
          <a:p>
            <a:pPr lvl="1" algn="just">
              <a:buFont typeface="Wingdings" pitchFamily="2" charset="2"/>
              <a:buChar char="§"/>
            </a:pPr>
            <a:r>
              <a:rPr lang="en-ZA" dirty="0">
                <a:solidFill>
                  <a:prstClr val="black"/>
                </a:solidFill>
                <a:latin typeface="Agency FB" panose="020B0503020202020204" pitchFamily="34" charset="0"/>
              </a:rPr>
              <a:t>The decrease is mainly due to the Department expensing the majority of the Advances paid out in respect of  EPWP programmes</a:t>
            </a:r>
            <a:r>
              <a:rPr lang="en-ZA" dirty="0">
                <a:solidFill>
                  <a:prstClr val="black"/>
                </a:solidFill>
              </a:rPr>
              <a:t>. </a:t>
            </a:r>
          </a:p>
          <a:p>
            <a:pPr marL="342900" lvl="1" indent="-342900" algn="just">
              <a:spcBef>
                <a:spcPct val="20000"/>
              </a:spcBef>
              <a:buFont typeface="Wingdings" pitchFamily="2" charset="2"/>
              <a:buChar char="q"/>
              <a:defRPr/>
            </a:pPr>
            <a:r>
              <a:rPr lang="en-ZA" b="1" kern="0" dirty="0">
                <a:solidFill>
                  <a:prstClr val="black"/>
                </a:solidFill>
                <a:latin typeface="Agency FB" panose="020B0503020202020204" pitchFamily="34" charset="0"/>
              </a:rPr>
              <a:t>Receivables</a:t>
            </a:r>
          </a:p>
          <a:p>
            <a:pPr lvl="1" algn="just">
              <a:buFont typeface="Wingdings" pitchFamily="2" charset="2"/>
              <a:buChar char="§"/>
            </a:pPr>
            <a:r>
              <a:rPr lang="en-ZA" dirty="0">
                <a:solidFill>
                  <a:prstClr val="black"/>
                </a:solidFill>
                <a:latin typeface="Agency FB" panose="020B0503020202020204" pitchFamily="34" charset="0"/>
              </a:rPr>
              <a:t>Increase in receivables is mainly in respect of the Department of Defence for Bailey bridges project (R16 million). </a:t>
            </a:r>
          </a:p>
          <a:p>
            <a:pPr marL="342900" lvl="1" indent="-342900" algn="just">
              <a:spcBef>
                <a:spcPct val="20000"/>
              </a:spcBef>
              <a:buFont typeface="Wingdings" pitchFamily="2" charset="2"/>
              <a:buChar char="q"/>
              <a:defRPr/>
            </a:pPr>
            <a:r>
              <a:rPr lang="en-ZA" b="1" dirty="0">
                <a:solidFill>
                  <a:prstClr val="black"/>
                </a:solidFill>
                <a:latin typeface="Agency FB" panose="020B0503020202020204" pitchFamily="34" charset="0"/>
              </a:rPr>
              <a:t>Cash and cash equivalents</a:t>
            </a:r>
            <a:endParaRPr lang="en-ZA" b="1" kern="0" dirty="0">
              <a:solidFill>
                <a:prstClr val="black"/>
              </a:solidFill>
              <a:latin typeface="Agency FB" panose="020B0503020202020204" pitchFamily="34" charset="0"/>
            </a:endParaRPr>
          </a:p>
          <a:p>
            <a:pPr lvl="1" algn="just">
              <a:buFont typeface="Wingdings" pitchFamily="2" charset="2"/>
              <a:buChar char="§"/>
            </a:pPr>
            <a:r>
              <a:rPr lang="en-ZA" dirty="0">
                <a:solidFill>
                  <a:prstClr val="black"/>
                </a:solidFill>
                <a:latin typeface="Agency FB" panose="020B0503020202020204" pitchFamily="34" charset="0"/>
              </a:rPr>
              <a:t>The increase is as a result of funds deposited into the Department’s commercial bank account on the last two days of the financial year</a:t>
            </a:r>
          </a:p>
          <a:p>
            <a:pPr marL="342900" indent="-342900" algn="just">
              <a:spcBef>
                <a:spcPct val="20000"/>
              </a:spcBef>
              <a:buFont typeface="Wingdings" pitchFamily="2" charset="2"/>
              <a:buChar char="q"/>
              <a:defRPr/>
            </a:pPr>
            <a:r>
              <a:rPr lang="en-ZA" b="1" kern="0" dirty="0">
                <a:solidFill>
                  <a:prstClr val="black"/>
                </a:solidFill>
                <a:latin typeface="Agency FB" panose="020B0503020202020204" pitchFamily="34" charset="0"/>
              </a:rPr>
              <a:t>Bank overdraft</a:t>
            </a:r>
          </a:p>
          <a:p>
            <a:pPr lvl="1" algn="just">
              <a:buFont typeface="Wingdings" panose="05000000000000000000" pitchFamily="2" charset="2"/>
              <a:buChar char="§"/>
            </a:pPr>
            <a:r>
              <a:rPr lang="en-ZA" dirty="0">
                <a:solidFill>
                  <a:prstClr val="black"/>
                </a:solidFill>
                <a:latin typeface="Agency FB" panose="020B0503020202020204" pitchFamily="34" charset="0"/>
              </a:rPr>
              <a:t>T</a:t>
            </a:r>
            <a:r>
              <a:rPr lang="en-US" dirty="0">
                <a:solidFill>
                  <a:prstClr val="black"/>
                </a:solidFill>
                <a:latin typeface="Agency FB" panose="020B0503020202020204" pitchFamily="34" charset="0"/>
              </a:rPr>
              <a:t>he decrease is mainly as a result of the decrease in prepayments and advances made not yet expensed as well as an increase in unspent voted funds</a:t>
            </a:r>
            <a:r>
              <a:rPr lang="en-US" dirty="0">
                <a:solidFill>
                  <a:prstClr val="black"/>
                </a:solidFill>
              </a:rPr>
              <a:t>. </a:t>
            </a:r>
            <a:endParaRPr lang="en-ZA" b="1" dirty="0">
              <a:solidFill>
                <a:prstClr val="black"/>
              </a:solidFill>
            </a:endParaRPr>
          </a:p>
          <a:p>
            <a:pPr algn="just">
              <a:buFont typeface="Wingdings" pitchFamily="2" charset="2"/>
              <a:buChar char="q"/>
            </a:pPr>
            <a:r>
              <a:rPr lang="en-ZA" b="1" dirty="0">
                <a:solidFill>
                  <a:prstClr val="black"/>
                </a:solidFill>
                <a:latin typeface="Agency FB" panose="020B0503020202020204" pitchFamily="34" charset="0"/>
              </a:rPr>
              <a:t>Payables</a:t>
            </a:r>
          </a:p>
          <a:p>
            <a:pPr lvl="1" algn="just">
              <a:buFont typeface="Wingdings" pitchFamily="2" charset="2"/>
              <a:buChar char="§"/>
            </a:pPr>
            <a:r>
              <a:rPr lang="en-ZA" dirty="0">
                <a:solidFill>
                  <a:prstClr val="black"/>
                </a:solidFill>
                <a:latin typeface="Agency FB" panose="020B0503020202020204" pitchFamily="34" charset="0"/>
              </a:rPr>
              <a:t>Funds surrendered by IDT on the last two days of the financial year to be paid over to National Treasury.</a:t>
            </a:r>
          </a:p>
          <a:p>
            <a:pPr lvl="1" algn="just">
              <a:spcBef>
                <a:spcPct val="20000"/>
              </a:spcBef>
              <a:defRPr/>
            </a:pPr>
            <a:endParaRPr lang="en-ZA" kern="0" dirty="0">
              <a:solidFill>
                <a:prstClr val="black"/>
              </a:solidFill>
              <a:latin typeface="Agency FB" panose="020B0503020202020204" pitchFamily="34" charset="0"/>
            </a:endParaRPr>
          </a:p>
        </p:txBody>
      </p:sp>
    </p:spTree>
    <p:extLst>
      <p:ext uri="{BB962C8B-B14F-4D97-AF65-F5344CB8AC3E}">
        <p14:creationId xmlns:p14="http://schemas.microsoft.com/office/powerpoint/2010/main" val="1154656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Bank Overdraft Analysis</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solidFill>
                  <a:prstClr val="black">
                    <a:tint val="75000"/>
                  </a:prstClr>
                </a:solidFill>
              </a:rPr>
              <a:pPr/>
              <a:t>23</a:t>
            </a:fld>
            <a:endParaRPr lang="en-US" dirty="0">
              <a:solidFill>
                <a:prstClr val="black">
                  <a:tint val="75000"/>
                </a:prstClr>
              </a:solidFill>
            </a:endParaRPr>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nvGraphicFramePr>
        <p:xfrm>
          <a:off x="661182" y="1368380"/>
          <a:ext cx="11127544" cy="5482787"/>
        </p:xfrm>
        <a:graphic>
          <a:graphicData uri="http://schemas.openxmlformats.org/drawingml/2006/table">
            <a:tbl>
              <a:tblPr firstRow="1" bandRow="1"/>
              <a:tblGrid>
                <a:gridCol w="6172024">
                  <a:extLst>
                    <a:ext uri="{9D8B030D-6E8A-4147-A177-3AD203B41FA5}">
                      <a16:colId xmlns:a16="http://schemas.microsoft.com/office/drawing/2014/main" val="20000"/>
                    </a:ext>
                  </a:extLst>
                </a:gridCol>
                <a:gridCol w="1735882">
                  <a:extLst>
                    <a:ext uri="{9D8B030D-6E8A-4147-A177-3AD203B41FA5}">
                      <a16:colId xmlns:a16="http://schemas.microsoft.com/office/drawing/2014/main" val="20001"/>
                    </a:ext>
                  </a:extLst>
                </a:gridCol>
                <a:gridCol w="1350129">
                  <a:extLst>
                    <a:ext uri="{9D8B030D-6E8A-4147-A177-3AD203B41FA5}">
                      <a16:colId xmlns:a16="http://schemas.microsoft.com/office/drawing/2014/main" val="20002"/>
                    </a:ext>
                  </a:extLst>
                </a:gridCol>
                <a:gridCol w="1869509">
                  <a:extLst>
                    <a:ext uri="{9D8B030D-6E8A-4147-A177-3AD203B41FA5}">
                      <a16:colId xmlns:a16="http://schemas.microsoft.com/office/drawing/2014/main" val="20003"/>
                    </a:ext>
                  </a:extLst>
                </a:gridCol>
              </a:tblGrid>
              <a:tr h="1117405">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endParaRPr lang="en-ZA" sz="1400" dirty="0">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r"/>
                      <a:r>
                        <a:rPr lang="en-ZA" sz="1400" dirty="0">
                          <a:latin typeface="Agency FB" panose="020B0503020202020204" pitchFamily="34" charset="0"/>
                        </a:rPr>
                        <a:t>2021/22</a:t>
                      </a:r>
                    </a:p>
                    <a:p>
                      <a:pPr algn="r"/>
                      <a:endParaRPr lang="en-ZA" sz="1400" dirty="0">
                        <a:latin typeface="Agency FB" panose="020B0503020202020204" pitchFamily="34" charset="0"/>
                      </a:endParaRPr>
                    </a:p>
                    <a:p>
                      <a:pPr algn="r"/>
                      <a:endParaRPr lang="en-ZA" sz="1400" dirty="0">
                        <a:latin typeface="Agency FB" panose="020B0503020202020204" pitchFamily="34" charset="0"/>
                      </a:endParaRPr>
                    </a:p>
                    <a:p>
                      <a:pPr algn="r"/>
                      <a:endParaRPr lang="en-ZA" sz="1400" dirty="0">
                        <a:latin typeface="Agency FB" panose="020B0503020202020204" pitchFamily="34" charset="0"/>
                      </a:endParaRPr>
                    </a:p>
                    <a:p>
                      <a:pPr algn="r"/>
                      <a:r>
                        <a:rPr lang="en-ZA" sz="1400" dirty="0">
                          <a:latin typeface="Agency FB" panose="020B0503020202020204" pitchFamily="34" charset="0"/>
                        </a:rPr>
                        <a:t>R’000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r"/>
                      <a:r>
                        <a:rPr lang="en-ZA" sz="1400" dirty="0">
                          <a:latin typeface="Agency FB" panose="020B0503020202020204" pitchFamily="34" charset="0"/>
                        </a:rPr>
                        <a:t>2020/21</a:t>
                      </a:r>
                    </a:p>
                    <a:p>
                      <a:pPr marL="0" algn="r" defTabSz="914400" rtl="0" eaLnBrk="1" latinLnBrk="0" hangingPunct="1"/>
                      <a:endParaRPr lang="en-ZA" sz="1400" kern="1200" dirty="0">
                        <a:latin typeface="Agency FB" panose="020B0503020202020204" pitchFamily="34" charset="0"/>
                      </a:endParaRPr>
                    </a:p>
                    <a:p>
                      <a:pPr marL="0" algn="r" defTabSz="914400" rtl="0" eaLnBrk="1" latinLnBrk="0" hangingPunct="1"/>
                      <a:endParaRPr lang="en-ZA" sz="1400" kern="1200" dirty="0">
                        <a:latin typeface="Agency FB" panose="020B0503020202020204" pitchFamily="34" charset="0"/>
                      </a:endParaRPr>
                    </a:p>
                    <a:p>
                      <a:pPr marL="0" algn="r" defTabSz="914400" rtl="0" eaLnBrk="1" latinLnBrk="0" hangingPunct="1"/>
                      <a:endParaRPr lang="en-ZA" sz="1400" kern="1200" dirty="0">
                        <a:latin typeface="Agency FB" panose="020B0503020202020204" pitchFamily="34" charset="0"/>
                      </a:endParaRPr>
                    </a:p>
                    <a:p>
                      <a:pPr marL="0" algn="r" defTabSz="914400" rtl="0" eaLnBrk="1" latinLnBrk="0" hangingPunct="1"/>
                      <a:r>
                        <a:rPr lang="en-ZA" sz="1400" kern="1200" dirty="0">
                          <a:latin typeface="Agency FB" panose="020B0503020202020204" pitchFamily="34" charset="0"/>
                        </a:rPr>
                        <a:t>R’000</a:t>
                      </a:r>
                      <a:endParaRPr lang="en-ZA" sz="1400" b="1" kern="1200" dirty="0">
                        <a:solidFill>
                          <a:schemeClr val="lt1"/>
                        </a:solidFill>
                        <a:latin typeface="Agency FB" panose="020B0503020202020204" pitchFamily="34"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lt1"/>
                          </a:solidFill>
                          <a:latin typeface="Agency FB" panose="020B0503020202020204" pitchFamily="34" charset="0"/>
                          <a:ea typeface="+mn-ea"/>
                          <a:cs typeface="+mn-cs"/>
                        </a:rPr>
                        <a:t>Year on Year comparative </a:t>
                      </a:r>
                      <a:r>
                        <a:rPr lang="en-ZA" sz="1400" kern="1200" dirty="0">
                          <a:latin typeface="Agency FB" panose="020B0503020202020204" pitchFamily="34" charset="0"/>
                        </a:rPr>
                        <a:t>- Increase /(decrease)</a:t>
                      </a:r>
                    </a:p>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a:latin typeface="Agency FB" panose="020B0503020202020204" pitchFamily="34" charset="0"/>
                        </a:rPr>
                        <a:t>R’000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0"/>
                  </a:ext>
                </a:extLst>
              </a:tr>
              <a:tr h="27782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GB" sz="1400" b="1" u="none" strike="noStrike" dirty="0">
                          <a:effectLst/>
                          <a:latin typeface="Agency FB" panose="020B0503020202020204" pitchFamily="34" charset="0"/>
                        </a:rPr>
                        <a:t>The bank overdraft analysis:</a:t>
                      </a:r>
                      <a:endParaRPr lang="en-GB" sz="1400" b="1" i="0" u="none" strike="noStrike" dirty="0">
                        <a:solidFill>
                          <a:srgbClr val="000000"/>
                        </a:solidFill>
                        <a:effectLst/>
                        <a:latin typeface="Agency FB" panose="020B0503020202020204" pitchFamily="34" charset="0"/>
                      </a:endParaRP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en-ZA" dirty="0">
                        <a:latin typeface="Agency FB" panose="020B0503020202020204" pitchFamily="34" charset="0"/>
                      </a:endParaRPr>
                    </a:p>
                  </a:txBody>
                  <a:tcPr marL="9525" marR="9525" marT="952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en-ZA" dirty="0">
                        <a:latin typeface="Agency FB" panose="020B0503020202020204" pitchFamily="34" charset="0"/>
                      </a:endParaRPr>
                    </a:p>
                  </a:txBody>
                  <a:tcPr marL="9525" marR="9525" marT="952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en-ZA" dirty="0">
                        <a:latin typeface="Agency FB" panose="020B0503020202020204" pitchFamily="34" charset="0"/>
                      </a:endParaRPr>
                    </a:p>
                  </a:txBody>
                  <a:tcPr marL="9525" marR="9525" marT="952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1"/>
                  </a:ext>
                </a:extLst>
              </a:tr>
              <a:tr h="24488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GB" sz="1400" b="1" u="none" strike="noStrike" dirty="0">
                          <a:effectLst/>
                          <a:latin typeface="Agency FB" panose="020B0503020202020204" pitchFamily="34" charset="0"/>
                        </a:rPr>
                        <a:t>Unauthorised expenditure</a:t>
                      </a:r>
                      <a:endParaRPr lang="en-GB" sz="1400" b="1" i="0" u="none" strike="noStrike" dirty="0">
                        <a:solidFill>
                          <a:srgbClr val="000000"/>
                        </a:solidFill>
                        <a:effectLst/>
                        <a:latin typeface="Agency FB" panose="020B0503020202020204" pitchFamily="34" charset="0"/>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ZA" sz="1600" b="0" i="0" u="none" strike="noStrike" dirty="0">
                          <a:solidFill>
                            <a:srgbClr val="000000"/>
                          </a:solidFill>
                          <a:effectLst/>
                          <a:latin typeface="Agency FB" panose="020B0503020202020204" pitchFamily="34" charset="0"/>
                        </a:rPr>
                        <a:t>261 169</a:t>
                      </a: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ZA" sz="1600" b="0" i="0" u="none" strike="noStrike" dirty="0">
                          <a:solidFill>
                            <a:srgbClr val="000000"/>
                          </a:solidFill>
                          <a:effectLst/>
                          <a:latin typeface="Agency FB" panose="020B0503020202020204" pitchFamily="34" charset="0"/>
                        </a:rPr>
                        <a:t>261 169</a:t>
                      </a: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ZA" sz="1600" b="0" i="0" u="none" strike="noStrike" dirty="0">
                          <a:solidFill>
                            <a:srgbClr val="000000"/>
                          </a:solidFill>
                          <a:effectLst/>
                          <a:latin typeface="Agency FB" panose="020B0503020202020204" pitchFamily="34" charset="0"/>
                        </a:rPr>
                        <a:t>-</a:t>
                      </a: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2"/>
                  </a:ext>
                </a:extLst>
              </a:tr>
              <a:tr h="27095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ZA" sz="1200" u="none" strike="noStrike" dirty="0">
                          <a:effectLst/>
                          <a:latin typeface="Agency FB" panose="020B0503020202020204" pitchFamily="34" charset="0"/>
                        </a:rPr>
                        <a:t> </a:t>
                      </a:r>
                      <a:endParaRPr lang="en-ZA" sz="1200" b="0" i="0" u="none" strike="noStrike" dirty="0">
                        <a:solidFill>
                          <a:srgbClr val="000000"/>
                        </a:solidFill>
                        <a:effectLst/>
                        <a:latin typeface="Agency FB" panose="020B0503020202020204" pitchFamily="34" charset="0"/>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ZA" sz="1600" b="0" i="0" u="none" strike="noStrike" dirty="0">
                          <a:solidFill>
                            <a:srgbClr val="000000"/>
                          </a:solidFill>
                          <a:effectLst/>
                          <a:latin typeface="Agency FB" panose="020B0503020202020204" pitchFamily="34" charset="0"/>
                        </a:rPr>
                        <a:t> </a:t>
                      </a: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ZA" sz="1600" b="0" i="0" u="none" strike="noStrike" dirty="0">
                          <a:solidFill>
                            <a:srgbClr val="000000"/>
                          </a:solidFill>
                          <a:effectLst/>
                          <a:latin typeface="Agency FB" panose="020B0503020202020204" pitchFamily="34" charset="0"/>
                        </a:rPr>
                        <a:t> </a:t>
                      </a: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ZA" sz="1600" b="0" i="0" u="none" strike="noStrike" dirty="0">
                          <a:solidFill>
                            <a:srgbClr val="000000"/>
                          </a:solidFill>
                          <a:effectLst/>
                          <a:latin typeface="Agency FB" panose="020B0503020202020204" pitchFamily="34" charset="0"/>
                        </a:rPr>
                        <a:t> </a:t>
                      </a: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3"/>
                  </a:ext>
                </a:extLst>
              </a:tr>
              <a:tr h="42699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GB" sz="1400" b="1" u="none" strike="noStrike" dirty="0">
                          <a:effectLst/>
                          <a:latin typeface="Agency FB" panose="020B0503020202020204" pitchFamily="34" charset="0"/>
                        </a:rPr>
                        <a:t>Add:  Payments made to be recovered from other parties (receivables) or advance payments not yet expensed</a:t>
                      </a:r>
                      <a:endParaRPr lang="en-GB" sz="1400" b="1" i="1" u="none" strike="noStrike" dirty="0">
                        <a:solidFill>
                          <a:srgbClr val="000000"/>
                        </a:solidFill>
                        <a:effectLst/>
                        <a:latin typeface="Agency FB" panose="020B0503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r>
                        <a:rPr lang="en-ZA" sz="1600" b="1" u="none" strike="noStrike" dirty="0">
                          <a:effectLst/>
                          <a:latin typeface="Agency FB" panose="020B0503020202020204" pitchFamily="34" charset="0"/>
                        </a:rPr>
                        <a:t>305 099</a:t>
                      </a:r>
                      <a:endParaRPr lang="en-ZA" sz="1600" b="1" i="0" u="none" strike="noStrike" dirty="0">
                        <a:solidFill>
                          <a:srgbClr val="000000"/>
                        </a:solidFill>
                        <a:effectLst/>
                        <a:latin typeface="Agency FB" panose="020B0503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ZA" sz="1600" b="1" i="0" u="none" strike="noStrike" dirty="0">
                          <a:solidFill>
                            <a:srgbClr val="000000"/>
                          </a:solidFill>
                          <a:effectLst/>
                          <a:latin typeface="Agency FB" panose="020B0503020202020204" pitchFamily="34" charset="0"/>
                        </a:rPr>
                        <a:t>84 356</a:t>
                      </a:r>
                    </a:p>
                  </a:txBody>
                  <a:tcPr marL="6350" marR="6350" marT="635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r>
                        <a:rPr lang="en-ZA" sz="1600" b="1" i="0" u="none" strike="noStrike" dirty="0">
                          <a:solidFill>
                            <a:srgbClr val="000000"/>
                          </a:solidFill>
                          <a:effectLst/>
                          <a:latin typeface="Agency FB" panose="020B0503020202020204" pitchFamily="34" charset="0"/>
                        </a:rPr>
                        <a:t>220 743</a:t>
                      </a:r>
                    </a:p>
                  </a:txBody>
                  <a:tcPr marL="7620" marR="7620" marT="762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4"/>
                  </a:ext>
                </a:extLst>
              </a:tr>
              <a:tr h="30470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lgn="l" fontAlgn="b"/>
                      <a:r>
                        <a:rPr lang="en-ZA" sz="1400" u="none" strike="noStrike" dirty="0">
                          <a:effectLst/>
                          <a:latin typeface="Agency FB" panose="020B0503020202020204" pitchFamily="34" charset="0"/>
                        </a:rPr>
                        <a:t>Prepayments and advances</a:t>
                      </a:r>
                      <a:endParaRPr lang="en-ZA" sz="1400" b="0" i="0" u="none" strike="noStrike" dirty="0">
                        <a:solidFill>
                          <a:srgbClr val="000000"/>
                        </a:solidFill>
                        <a:effectLst/>
                        <a:latin typeface="Agency FB" panose="020B0503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r>
                        <a:rPr lang="en-ZA" sz="1600" b="0" i="0" u="none" strike="noStrike" dirty="0">
                          <a:solidFill>
                            <a:schemeClr val="tx1"/>
                          </a:solidFill>
                          <a:effectLst/>
                          <a:latin typeface="Agency FB" panose="020B0503020202020204" pitchFamily="34" charset="0"/>
                        </a:rPr>
                        <a:t>3</a:t>
                      </a:r>
                      <a:r>
                        <a:rPr lang="en-ZA" sz="1600" b="0" i="0" u="none" strike="noStrike" baseline="0" dirty="0">
                          <a:solidFill>
                            <a:schemeClr val="tx1"/>
                          </a:solidFill>
                          <a:effectLst/>
                          <a:latin typeface="Agency FB" panose="020B0503020202020204" pitchFamily="34" charset="0"/>
                        </a:rPr>
                        <a:t> 616</a:t>
                      </a:r>
                      <a:endParaRPr lang="en-ZA" sz="1600" b="0" i="0" u="none" strike="noStrike" dirty="0">
                        <a:solidFill>
                          <a:schemeClr val="tx1"/>
                        </a:solidFill>
                        <a:effectLst/>
                        <a:latin typeface="Agency FB" panose="020B0503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ZA" sz="1600" b="0" i="0" u="none" strike="noStrike" dirty="0">
                          <a:solidFill>
                            <a:srgbClr val="000000"/>
                          </a:solidFill>
                          <a:effectLst/>
                          <a:latin typeface="Agency FB" panose="020B0503020202020204" pitchFamily="34" charset="0"/>
                        </a:rPr>
                        <a:t>10 067</a:t>
                      </a:r>
                    </a:p>
                  </a:txBody>
                  <a:tcPr marL="6350" marR="6350" marT="635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r>
                        <a:rPr lang="en-ZA" sz="1600" b="0" i="0" u="none" strike="noStrike" dirty="0">
                          <a:solidFill>
                            <a:srgbClr val="000000"/>
                          </a:solidFill>
                          <a:effectLst/>
                          <a:latin typeface="Agency FB" panose="020B0503020202020204" pitchFamily="34" charset="0"/>
                        </a:rPr>
                        <a:t>(6 451)</a:t>
                      </a:r>
                    </a:p>
                  </a:txBody>
                  <a:tcPr marL="7620" marR="7620" marT="762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5"/>
                  </a:ext>
                </a:extLst>
              </a:tr>
              <a:tr h="24488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lgn="l" fontAlgn="b"/>
                      <a:r>
                        <a:rPr lang="en-ZA" sz="1400" u="none" strike="noStrike" dirty="0">
                          <a:effectLst/>
                          <a:latin typeface="Agency FB" panose="020B0503020202020204" pitchFamily="34" charset="0"/>
                        </a:rPr>
                        <a:t>Receivables</a:t>
                      </a:r>
                      <a:endParaRPr lang="en-ZA" sz="1400" b="0" i="0" u="none" strike="noStrike" dirty="0">
                        <a:solidFill>
                          <a:srgbClr val="000000"/>
                        </a:solidFill>
                        <a:effectLst/>
                        <a:latin typeface="Agency FB" panose="020B0503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r>
                        <a:rPr lang="en-ZA" sz="1600" b="0" i="0" u="none" strike="noStrike" dirty="0">
                          <a:solidFill>
                            <a:schemeClr val="tx1"/>
                          </a:solidFill>
                          <a:effectLst/>
                          <a:latin typeface="Agency FB" panose="020B0503020202020204" pitchFamily="34" charset="0"/>
                        </a:rPr>
                        <a:t>85</a:t>
                      </a:r>
                      <a:r>
                        <a:rPr lang="en-ZA" sz="1600" b="0" i="0" u="none" strike="noStrike" baseline="0" dirty="0">
                          <a:solidFill>
                            <a:schemeClr val="tx1"/>
                          </a:solidFill>
                          <a:effectLst/>
                          <a:latin typeface="Agency FB" panose="020B0503020202020204" pitchFamily="34" charset="0"/>
                        </a:rPr>
                        <a:t> 043</a:t>
                      </a:r>
                      <a:endParaRPr lang="en-ZA" sz="1600" b="0" i="0" u="none" strike="noStrike" dirty="0">
                        <a:solidFill>
                          <a:schemeClr val="tx1"/>
                        </a:solidFill>
                        <a:effectLst/>
                        <a:latin typeface="Agency FB" panose="020B0503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ZA" sz="1600" b="0" i="0" u="none" strike="noStrike" dirty="0">
                          <a:solidFill>
                            <a:srgbClr val="000000"/>
                          </a:solidFill>
                          <a:effectLst/>
                          <a:latin typeface="Agency FB" panose="020B0503020202020204" pitchFamily="34" charset="0"/>
                        </a:rPr>
                        <a:t>74 164</a:t>
                      </a:r>
                    </a:p>
                  </a:txBody>
                  <a:tcPr marL="6350" marR="6350" marT="635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r>
                        <a:rPr lang="en-ZA" sz="1600" b="0" i="0" u="none" strike="noStrike" dirty="0">
                          <a:solidFill>
                            <a:srgbClr val="000000"/>
                          </a:solidFill>
                          <a:effectLst/>
                          <a:latin typeface="Agency FB" panose="020B0503020202020204" pitchFamily="34" charset="0"/>
                        </a:rPr>
                        <a:t>10 879</a:t>
                      </a:r>
                    </a:p>
                  </a:txBody>
                  <a:tcPr marL="7620" marR="7620" marT="762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6"/>
                  </a:ext>
                </a:extLst>
              </a:tr>
              <a:tr h="32469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lgn="l" fontAlgn="b"/>
                      <a:r>
                        <a:rPr lang="en-ZA" sz="1400" b="0" i="0" u="none" strike="noStrike" dirty="0">
                          <a:solidFill>
                            <a:schemeClr val="dk1"/>
                          </a:solidFill>
                          <a:effectLst/>
                          <a:latin typeface="Agency FB" panose="020B0503020202020204" pitchFamily="34" charset="0"/>
                        </a:rPr>
                        <a:t>Petty cash</a:t>
                      </a:r>
                      <a:endParaRPr lang="en-ZA" sz="1400" b="0" i="0" u="none" strike="noStrike" dirty="0">
                        <a:solidFill>
                          <a:srgbClr val="000000"/>
                        </a:solidFill>
                        <a:effectLst/>
                        <a:latin typeface="Agency FB" panose="020B0503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r>
                        <a:rPr lang="en-ZA" sz="1600" u="none" strike="noStrike" dirty="0">
                          <a:solidFill>
                            <a:schemeClr val="tx1"/>
                          </a:solidFill>
                          <a:effectLst/>
                          <a:latin typeface="Agency FB" panose="020B0503020202020204" pitchFamily="34" charset="0"/>
                        </a:rPr>
                        <a:t>                125 </a:t>
                      </a:r>
                      <a:endParaRPr lang="en-ZA" sz="1600" b="0" i="0" u="none" strike="noStrike" dirty="0">
                        <a:solidFill>
                          <a:schemeClr val="tx1"/>
                        </a:solidFill>
                        <a:effectLst/>
                        <a:latin typeface="Agency FB" panose="020B0503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ZA" sz="1600" b="0" i="0" u="none" strike="noStrike" dirty="0">
                          <a:solidFill>
                            <a:srgbClr val="000000"/>
                          </a:solidFill>
                          <a:effectLst/>
                          <a:latin typeface="Agency FB" panose="020B0503020202020204" pitchFamily="34" charset="0"/>
                        </a:rPr>
                        <a:t>125</a:t>
                      </a:r>
                    </a:p>
                  </a:txBody>
                  <a:tcPr marL="6350" marR="6350" marT="635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r>
                        <a:rPr lang="en-ZA" sz="1600" b="0" i="0" u="none" strike="noStrike" dirty="0">
                          <a:solidFill>
                            <a:srgbClr val="000000"/>
                          </a:solidFill>
                          <a:effectLst/>
                          <a:latin typeface="Agency FB" panose="020B0503020202020204" pitchFamily="34" charset="0"/>
                        </a:rPr>
                        <a:t>-</a:t>
                      </a:r>
                    </a:p>
                  </a:txBody>
                  <a:tcPr marL="7620" marR="7620" marT="762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7"/>
                  </a:ext>
                </a:extLst>
              </a:tr>
              <a:tr h="244886">
                <a:tc>
                  <a:txBody>
                    <a:bodyPr/>
                    <a:lstStyle/>
                    <a:p>
                      <a:pPr lvl="1" algn="l" fontAlgn="b"/>
                      <a:r>
                        <a:rPr lang="en-ZA" sz="1400" b="0" i="0" u="none" strike="noStrike" dirty="0">
                          <a:solidFill>
                            <a:srgbClr val="000000"/>
                          </a:solidFill>
                          <a:effectLst/>
                          <a:latin typeface="Agency FB" panose="020B0503020202020204" pitchFamily="34" charset="0"/>
                        </a:rPr>
                        <a:t>Cash with commercial banks</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r>
                        <a:rPr lang="en-ZA" sz="1600" b="0" i="0" u="none" strike="noStrike" dirty="0">
                          <a:solidFill>
                            <a:schemeClr val="tx1"/>
                          </a:solidFill>
                          <a:effectLst/>
                          <a:latin typeface="Agency FB" panose="020B0503020202020204" pitchFamily="34" charset="0"/>
                        </a:rPr>
                        <a:t>216 315</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r>
                        <a:rPr lang="en-ZA" sz="1600" b="0" i="0" u="none" strike="noStrike" dirty="0">
                          <a:solidFill>
                            <a:srgbClr val="000000"/>
                          </a:solidFill>
                          <a:effectLst/>
                          <a:latin typeface="Agency FB" panose="020B0503020202020204" pitchFamily="34" charset="0"/>
                        </a:rPr>
                        <a:t>-</a:t>
                      </a:r>
                    </a:p>
                  </a:txBody>
                  <a:tcPr marL="6350" marR="6350" marT="635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r>
                        <a:rPr lang="en-ZA" sz="1600" b="0" i="0" u="none" strike="noStrike" dirty="0">
                          <a:solidFill>
                            <a:srgbClr val="000000"/>
                          </a:solidFill>
                          <a:effectLst/>
                          <a:latin typeface="Agency FB" panose="020B0503020202020204" pitchFamily="34" charset="0"/>
                        </a:rPr>
                        <a:t>216 315</a:t>
                      </a:r>
                    </a:p>
                  </a:txBody>
                  <a:tcPr marL="7620" marR="7620" marT="762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8"/>
                  </a:ext>
                </a:extLst>
              </a:tr>
              <a:tr h="24488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ZA" sz="1200" u="none" strike="noStrike" dirty="0">
                          <a:effectLst/>
                          <a:latin typeface="Agency FB" panose="020B0503020202020204" pitchFamily="34" charset="0"/>
                        </a:rPr>
                        <a:t> </a:t>
                      </a:r>
                      <a:endParaRPr lang="en-ZA" sz="1200" b="0" i="0" u="none" strike="noStrike" dirty="0">
                        <a:solidFill>
                          <a:srgbClr val="000000"/>
                        </a:solidFill>
                        <a:effectLst/>
                        <a:latin typeface="Agency FB" panose="020B0503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endParaRPr lang="en-ZA" sz="1600" dirty="0">
                        <a:latin typeface="Agency FB" panose="020B0503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ZA" sz="1600" b="0" i="0" u="none" strike="noStrike" dirty="0">
                          <a:solidFill>
                            <a:srgbClr val="000000"/>
                          </a:solidFill>
                          <a:effectLst/>
                          <a:latin typeface="Agency FB" panose="020B0503020202020204" pitchFamily="34" charset="0"/>
                        </a:rPr>
                        <a:t> </a:t>
                      </a:r>
                    </a:p>
                  </a:txBody>
                  <a:tcPr marL="6350" marR="6350" marT="635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endParaRPr lang="en-ZA" sz="1600" b="0" i="0" u="none" strike="noStrike" dirty="0">
                        <a:solidFill>
                          <a:srgbClr val="000000"/>
                        </a:solidFill>
                        <a:effectLst/>
                        <a:latin typeface="Agency FB" panose="020B0503020202020204" pitchFamily="34" charset="0"/>
                      </a:endParaRPr>
                    </a:p>
                  </a:txBody>
                  <a:tcPr marL="7620" marR="7620" marT="762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9"/>
                  </a:ext>
                </a:extLst>
              </a:tr>
              <a:tr h="24488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GB" sz="1400" b="1" u="none" strike="noStrike" dirty="0">
                          <a:effectLst/>
                          <a:latin typeface="Agency FB" panose="020B0503020202020204" pitchFamily="34" charset="0"/>
                        </a:rPr>
                        <a:t>Less:  Liabilities (monies received not yet paid)</a:t>
                      </a:r>
                      <a:endParaRPr lang="en-GB" sz="1400" b="1" i="1" u="none" strike="noStrike" dirty="0">
                        <a:solidFill>
                          <a:srgbClr val="000000"/>
                        </a:solidFill>
                        <a:effectLst/>
                        <a:latin typeface="Agency FB" panose="020B0503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r>
                        <a:rPr lang="en-ZA" sz="1600" b="1" i="0" u="none" strike="noStrike" dirty="0">
                          <a:solidFill>
                            <a:srgbClr val="000000"/>
                          </a:solidFill>
                          <a:effectLst/>
                          <a:latin typeface="Agency FB" panose="020B0503020202020204" pitchFamily="34" charset="0"/>
                        </a:rPr>
                        <a:t>521 793</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ZA" sz="1600" b="1" i="0" u="none" strike="noStrike" dirty="0">
                          <a:solidFill>
                            <a:srgbClr val="000000"/>
                          </a:solidFill>
                          <a:effectLst/>
                          <a:latin typeface="Agency FB" panose="020B0503020202020204" pitchFamily="34" charset="0"/>
                        </a:rPr>
                        <a:t>262 413</a:t>
                      </a:r>
                    </a:p>
                  </a:txBody>
                  <a:tcPr marL="6350" marR="6350" marT="635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r>
                        <a:rPr lang="en-ZA" sz="1600" b="1" i="0" u="none" strike="noStrike" dirty="0">
                          <a:solidFill>
                            <a:srgbClr val="000000"/>
                          </a:solidFill>
                          <a:effectLst/>
                          <a:latin typeface="Agency FB" panose="020B0503020202020204" pitchFamily="34" charset="0"/>
                        </a:rPr>
                        <a:t>259</a:t>
                      </a:r>
                      <a:r>
                        <a:rPr lang="en-ZA" sz="1600" b="1" i="0" u="none" strike="noStrike" baseline="0" dirty="0">
                          <a:solidFill>
                            <a:srgbClr val="000000"/>
                          </a:solidFill>
                          <a:effectLst/>
                          <a:latin typeface="Agency FB" panose="020B0503020202020204" pitchFamily="34" charset="0"/>
                        </a:rPr>
                        <a:t> 380</a:t>
                      </a:r>
                      <a:endParaRPr lang="en-ZA" sz="1600" b="1" i="0" u="none" strike="noStrike" dirty="0">
                        <a:solidFill>
                          <a:srgbClr val="000000"/>
                        </a:solidFill>
                        <a:effectLst/>
                        <a:latin typeface="Agency FB" panose="020B0503020202020204" pitchFamily="34" charset="0"/>
                      </a:endParaRPr>
                    </a:p>
                  </a:txBody>
                  <a:tcPr marL="7620" marR="7620" marT="762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10"/>
                  </a:ext>
                </a:extLst>
              </a:tr>
              <a:tr h="42699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lgn="l" fontAlgn="b"/>
                      <a:r>
                        <a:rPr lang="en-GB" sz="1400" u="none" strike="noStrike" dirty="0">
                          <a:effectLst/>
                          <a:latin typeface="Agency FB" panose="020B0503020202020204" pitchFamily="34" charset="0"/>
                        </a:rPr>
                        <a:t>National Treasury (voted funds* and departmental revenue not yet paid over)</a:t>
                      </a:r>
                      <a:endParaRPr lang="en-GB" sz="1400" b="0" i="0" u="none" strike="noStrike" dirty="0">
                        <a:solidFill>
                          <a:srgbClr val="000000"/>
                        </a:solidFill>
                        <a:effectLst/>
                        <a:latin typeface="Agency FB" panose="020B0503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r>
                        <a:rPr lang="en-ZA" sz="1600" u="none" strike="noStrike" dirty="0">
                          <a:effectLst/>
                          <a:latin typeface="Agency FB" panose="020B0503020202020204" pitchFamily="34" charset="0"/>
                        </a:rPr>
                        <a:t> 283</a:t>
                      </a:r>
                      <a:r>
                        <a:rPr lang="en-ZA" sz="1600" u="none" strike="noStrike" baseline="0" dirty="0">
                          <a:effectLst/>
                          <a:latin typeface="Agency FB" panose="020B0503020202020204" pitchFamily="34" charset="0"/>
                        </a:rPr>
                        <a:t> 743</a:t>
                      </a:r>
                      <a:r>
                        <a:rPr lang="en-ZA" sz="1600" u="none" strike="noStrike" dirty="0">
                          <a:effectLst/>
                          <a:latin typeface="Agency FB" panose="020B0503020202020204" pitchFamily="34" charset="0"/>
                        </a:rPr>
                        <a:t>        </a:t>
                      </a:r>
                      <a:endParaRPr lang="en-ZA" sz="1600" b="0" i="0" u="none" strike="noStrike" dirty="0">
                        <a:solidFill>
                          <a:srgbClr val="000000"/>
                        </a:solidFill>
                        <a:effectLst/>
                        <a:latin typeface="Agency FB" panose="020B0503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ZA" sz="1600" b="0" i="0" u="none" strike="noStrike" dirty="0">
                          <a:solidFill>
                            <a:srgbClr val="000000"/>
                          </a:solidFill>
                          <a:effectLst/>
                          <a:latin typeface="Agency FB" panose="020B0503020202020204" pitchFamily="34" charset="0"/>
                        </a:rPr>
                        <a:t>198 931</a:t>
                      </a:r>
                    </a:p>
                  </a:txBody>
                  <a:tcPr marL="6350" marR="6350" marT="635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r>
                        <a:rPr lang="en-ZA" sz="1600" b="0" i="0" u="none" strike="noStrike" dirty="0">
                          <a:solidFill>
                            <a:srgbClr val="000000"/>
                          </a:solidFill>
                          <a:effectLst/>
                          <a:latin typeface="Agency FB" panose="020B0503020202020204" pitchFamily="34" charset="0"/>
                        </a:rPr>
                        <a:t>84</a:t>
                      </a:r>
                      <a:r>
                        <a:rPr lang="en-ZA" sz="1600" b="0" i="0" u="none" strike="noStrike" baseline="0" dirty="0">
                          <a:solidFill>
                            <a:srgbClr val="000000"/>
                          </a:solidFill>
                          <a:effectLst/>
                          <a:latin typeface="Agency FB" panose="020B0503020202020204" pitchFamily="34" charset="0"/>
                        </a:rPr>
                        <a:t> 812</a:t>
                      </a:r>
                      <a:endParaRPr lang="en-ZA" sz="1600" b="0" i="0" u="none" strike="noStrike" dirty="0">
                        <a:solidFill>
                          <a:srgbClr val="000000"/>
                        </a:solidFill>
                        <a:effectLst/>
                        <a:latin typeface="Agency FB" panose="020B0503020202020204" pitchFamily="34" charset="0"/>
                      </a:endParaRPr>
                    </a:p>
                  </a:txBody>
                  <a:tcPr marL="7620" marR="7620" marT="762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11"/>
                  </a:ext>
                </a:extLst>
              </a:tr>
              <a:tr h="24488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lgn="l" fontAlgn="b"/>
                      <a:r>
                        <a:rPr lang="en-GB" sz="1400" u="none" strike="noStrike" dirty="0">
                          <a:effectLst/>
                          <a:latin typeface="Agency FB" panose="020B0503020202020204" pitchFamily="34" charset="0"/>
                        </a:rPr>
                        <a:t>Other payables (e.g. Advances received)</a:t>
                      </a:r>
                      <a:endParaRPr lang="en-GB" sz="1400" b="0" i="0" u="none" strike="noStrike" dirty="0">
                        <a:solidFill>
                          <a:srgbClr val="000000"/>
                        </a:solidFill>
                        <a:effectLst/>
                        <a:latin typeface="Agency FB" panose="020B0503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r>
                        <a:rPr lang="en-ZA" sz="1600" u="none" strike="noStrike" dirty="0">
                          <a:solidFill>
                            <a:schemeClr val="tx1"/>
                          </a:solidFill>
                          <a:effectLst/>
                          <a:latin typeface="Agency FB" panose="020B0503020202020204" pitchFamily="34" charset="0"/>
                        </a:rPr>
                        <a:t>233 868</a:t>
                      </a:r>
                      <a:endParaRPr lang="en-ZA" sz="1600" b="0" i="0" u="none" strike="noStrike" dirty="0">
                        <a:solidFill>
                          <a:schemeClr val="tx1"/>
                        </a:solidFill>
                        <a:effectLst/>
                        <a:latin typeface="Agency FB" panose="020B0503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ZA" sz="1600" b="0" i="0" u="none" strike="noStrike" dirty="0">
                          <a:solidFill>
                            <a:srgbClr val="000000"/>
                          </a:solidFill>
                          <a:effectLst/>
                          <a:latin typeface="Agency FB" panose="020B0503020202020204" pitchFamily="34" charset="0"/>
                        </a:rPr>
                        <a:t>59 702</a:t>
                      </a:r>
                    </a:p>
                  </a:txBody>
                  <a:tcPr marL="6350" marR="6350" marT="635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r>
                        <a:rPr lang="en-ZA" sz="1600" b="0" i="0" u="none" strike="noStrike" dirty="0">
                          <a:solidFill>
                            <a:srgbClr val="000000"/>
                          </a:solidFill>
                          <a:effectLst/>
                          <a:latin typeface="Agency FB" panose="020B0503020202020204" pitchFamily="34" charset="0"/>
                        </a:rPr>
                        <a:t>174</a:t>
                      </a:r>
                      <a:r>
                        <a:rPr lang="en-ZA" sz="1600" b="0" i="0" u="none" strike="noStrike" baseline="0" dirty="0">
                          <a:solidFill>
                            <a:srgbClr val="000000"/>
                          </a:solidFill>
                          <a:effectLst/>
                          <a:latin typeface="Agency FB" panose="020B0503020202020204" pitchFamily="34" charset="0"/>
                        </a:rPr>
                        <a:t> 166</a:t>
                      </a:r>
                      <a:endParaRPr lang="en-ZA" sz="1600" b="0" i="0" u="none" strike="noStrike" dirty="0">
                        <a:solidFill>
                          <a:srgbClr val="000000"/>
                        </a:solidFill>
                        <a:effectLst/>
                        <a:latin typeface="Agency FB" panose="020B0503020202020204" pitchFamily="34" charset="0"/>
                      </a:endParaRPr>
                    </a:p>
                  </a:txBody>
                  <a:tcPr marL="7620" marR="7620" marT="762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12"/>
                  </a:ext>
                </a:extLst>
              </a:tr>
              <a:tr h="24488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lvl="1" algn="l" fontAlgn="b"/>
                      <a:r>
                        <a:rPr lang="en-ZA" sz="1400" u="none" strike="noStrike" dirty="0">
                          <a:effectLst/>
                          <a:latin typeface="Agency FB" panose="020B0503020202020204" pitchFamily="34" charset="0"/>
                        </a:rPr>
                        <a:t>Recoverable revenue</a:t>
                      </a:r>
                      <a:endParaRPr lang="en-ZA" sz="1400" b="0" i="0" u="none" strike="noStrike" dirty="0">
                        <a:solidFill>
                          <a:srgbClr val="000000"/>
                        </a:solidFill>
                        <a:effectLst/>
                        <a:latin typeface="Agency FB" panose="020B0503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r>
                        <a:rPr lang="en-ZA" sz="1600" u="none" strike="noStrike" dirty="0">
                          <a:solidFill>
                            <a:schemeClr val="tx1"/>
                          </a:solidFill>
                          <a:effectLst/>
                          <a:latin typeface="Agency FB" panose="020B0503020202020204" pitchFamily="34" charset="0"/>
                        </a:rPr>
                        <a:t>4 182</a:t>
                      </a:r>
                      <a:endParaRPr lang="en-ZA" sz="1600" b="0" i="0" u="none" strike="noStrike" dirty="0">
                        <a:solidFill>
                          <a:schemeClr val="tx1"/>
                        </a:solidFill>
                        <a:effectLst/>
                        <a:latin typeface="Agency FB" panose="020B0503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ZA" sz="1600" b="0" i="0" u="none" strike="noStrike" dirty="0">
                          <a:solidFill>
                            <a:srgbClr val="000000"/>
                          </a:solidFill>
                          <a:effectLst/>
                          <a:latin typeface="Agency FB" panose="020B0503020202020204" pitchFamily="34" charset="0"/>
                        </a:rPr>
                        <a:t>3 780</a:t>
                      </a:r>
                    </a:p>
                  </a:txBody>
                  <a:tcPr marL="6350" marR="6350" marT="635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r>
                        <a:rPr lang="en-ZA" sz="1600" b="0" i="0" u="none" strike="noStrike" dirty="0">
                          <a:solidFill>
                            <a:srgbClr val="000000"/>
                          </a:solidFill>
                          <a:effectLst/>
                          <a:latin typeface="Agency FB" panose="020B0503020202020204" pitchFamily="34" charset="0"/>
                        </a:rPr>
                        <a:t>402</a:t>
                      </a:r>
                    </a:p>
                  </a:txBody>
                  <a:tcPr marL="7620" marR="7620" marT="762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13"/>
                  </a:ext>
                </a:extLst>
              </a:tr>
              <a:tr h="24443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ZA" sz="1200" u="none" strike="noStrike" dirty="0">
                          <a:effectLst/>
                          <a:latin typeface="Agency FB" panose="020B0503020202020204" pitchFamily="34" charset="0"/>
                        </a:rPr>
                        <a:t> </a:t>
                      </a:r>
                      <a:endParaRPr lang="en-ZA" sz="1200" b="0" i="0" u="none" strike="noStrike" dirty="0">
                        <a:solidFill>
                          <a:srgbClr val="000000"/>
                        </a:solidFill>
                        <a:effectLst/>
                        <a:latin typeface="Agency FB" panose="020B0503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endParaRPr lang="en-ZA" sz="1600" b="1" i="0" u="none" strike="noStrike" dirty="0">
                        <a:solidFill>
                          <a:srgbClr val="000000"/>
                        </a:solidFill>
                        <a:effectLst/>
                        <a:latin typeface="Agency FB" panose="020B0503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ZA" sz="1600" b="0" i="0" u="none" strike="noStrike" dirty="0">
                          <a:solidFill>
                            <a:srgbClr val="000000"/>
                          </a:solidFill>
                          <a:effectLst/>
                          <a:latin typeface="Agency FB" panose="020B0503020202020204" pitchFamily="34" charset="0"/>
                        </a:rPr>
                        <a:t> </a:t>
                      </a:r>
                    </a:p>
                  </a:txBody>
                  <a:tcPr marL="6350" marR="6350" marT="635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algn="r" fontAlgn="b"/>
                      <a:endParaRPr lang="en-ZA" sz="1600" b="1" i="0" u="none" strike="noStrike" dirty="0">
                        <a:solidFill>
                          <a:srgbClr val="000000"/>
                        </a:solidFill>
                        <a:effectLst/>
                        <a:latin typeface="Agency FB" panose="020B050302020202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14"/>
                  </a:ext>
                </a:extLst>
              </a:tr>
              <a:tr h="24488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ZA" sz="1400" b="1" u="none" strike="noStrike" dirty="0">
                          <a:effectLst/>
                          <a:latin typeface="Agency FB" panose="020B0503020202020204" pitchFamily="34" charset="0"/>
                        </a:rPr>
                        <a:t>Bank overdraft</a:t>
                      </a:r>
                      <a:endParaRPr lang="en-ZA" sz="1400" b="1" i="0" u="none" strike="noStrike" dirty="0">
                        <a:solidFill>
                          <a:srgbClr val="000000"/>
                        </a:solidFill>
                        <a:effectLst/>
                        <a:latin typeface="Agency FB" panose="020B0503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r>
                        <a:rPr lang="en-ZA" sz="1600" b="1" i="0" u="none" strike="noStrike" dirty="0">
                          <a:solidFill>
                            <a:schemeClr val="tx1"/>
                          </a:solidFill>
                          <a:effectLst/>
                          <a:latin typeface="Agency FB" panose="020B0503020202020204" pitchFamily="34" charset="0"/>
                        </a:rPr>
                        <a:t>44</a:t>
                      </a:r>
                      <a:r>
                        <a:rPr lang="en-ZA" sz="1600" b="1" i="0" u="none" strike="noStrike" baseline="0" dirty="0">
                          <a:solidFill>
                            <a:schemeClr val="tx1"/>
                          </a:solidFill>
                          <a:effectLst/>
                          <a:latin typeface="Agency FB" panose="020B0503020202020204" pitchFamily="34" charset="0"/>
                        </a:rPr>
                        <a:t> 475</a:t>
                      </a:r>
                      <a:endParaRPr lang="en-ZA" sz="1600" b="1" i="0" u="none" strike="noStrike" dirty="0">
                        <a:solidFill>
                          <a:schemeClr val="tx1"/>
                        </a:solidFill>
                        <a:effectLst/>
                        <a:latin typeface="Agency FB" panose="020B0503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ZA" sz="1600" b="1" i="0" u="none" strike="noStrike" dirty="0">
                          <a:solidFill>
                            <a:srgbClr val="000000"/>
                          </a:solidFill>
                          <a:effectLst/>
                          <a:latin typeface="Agency FB" panose="020B0503020202020204" pitchFamily="34" charset="0"/>
                        </a:rPr>
                        <a:t>83 112</a:t>
                      </a:r>
                    </a:p>
                  </a:txBody>
                  <a:tcPr marL="6350" marR="6350" marT="635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algn="r" fontAlgn="b"/>
                      <a:r>
                        <a:rPr lang="en-ZA" sz="1600" b="1" u="none" strike="noStrike" dirty="0">
                          <a:effectLst/>
                          <a:latin typeface="Agency FB" panose="020B0503020202020204" pitchFamily="34" charset="0"/>
                        </a:rPr>
                        <a:t>     (38</a:t>
                      </a:r>
                      <a:r>
                        <a:rPr lang="en-ZA" sz="1600" b="1" u="none" strike="noStrike" baseline="0" dirty="0">
                          <a:effectLst/>
                          <a:latin typeface="Agency FB" panose="020B0503020202020204" pitchFamily="34" charset="0"/>
                        </a:rPr>
                        <a:t> 637</a:t>
                      </a:r>
                      <a:r>
                        <a:rPr lang="en-ZA" sz="1600" b="1" u="none" strike="noStrike" dirty="0">
                          <a:effectLst/>
                          <a:latin typeface="Agency FB" panose="020B0503020202020204" pitchFamily="34" charset="0"/>
                        </a:rPr>
                        <a:t>)</a:t>
                      </a:r>
                      <a:endParaRPr lang="en-ZA" sz="1600" b="1" i="0" u="none" strike="noStrike" dirty="0">
                        <a:solidFill>
                          <a:srgbClr val="000000"/>
                        </a:solidFill>
                        <a:effectLst/>
                        <a:latin typeface="Agency FB" panose="020B050302020202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599173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ZA" sz="3600" b="1" dirty="0">
                <a:solidFill>
                  <a:schemeClr val="tx1">
                    <a:lumMod val="65000"/>
                    <a:lumOff val="35000"/>
                  </a:schemeClr>
                </a:solidFill>
                <a:latin typeface="Agency FB" panose="020B0503020202020204" pitchFamily="34" charset="0"/>
              </a:rPr>
              <a:t>Disclosure notes</a:t>
            </a:r>
          </a:p>
        </p:txBody>
      </p:sp>
      <p:sp>
        <p:nvSpPr>
          <p:cNvPr id="6" name="Slide Number Placeholder 5"/>
          <p:cNvSpPr>
            <a:spLocks noGrp="1"/>
          </p:cNvSpPr>
          <p:nvPr>
            <p:ph type="sldNum" sz="quarter" idx="12"/>
          </p:nvPr>
        </p:nvSpPr>
        <p:spPr/>
        <p:txBody>
          <a:bodyPr/>
          <a:lstStyle/>
          <a:p>
            <a:fld id="{F0CD0AED-B4D5-4032-9A76-11BCD2D1BB13}" type="slidenum">
              <a:rPr lang="en-US" smtClean="0">
                <a:solidFill>
                  <a:prstClr val="black">
                    <a:tint val="75000"/>
                  </a:prstClr>
                </a:solidFill>
              </a:rPr>
              <a:pPr/>
              <a:t>24</a:t>
            </a:fld>
            <a:endParaRPr lang="en-US" dirty="0">
              <a:solidFill>
                <a:prstClr val="black">
                  <a:tint val="75000"/>
                </a:prstClr>
              </a:solidFill>
            </a:endParaRPr>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48828139"/>
              </p:ext>
            </p:extLst>
          </p:nvPr>
        </p:nvGraphicFramePr>
        <p:xfrm>
          <a:off x="768517" y="1495022"/>
          <a:ext cx="10925500" cy="3596640"/>
        </p:xfrm>
        <a:graphic>
          <a:graphicData uri="http://schemas.openxmlformats.org/drawingml/2006/table">
            <a:tbl>
              <a:tblPr firstRow="1" bandRow="1"/>
              <a:tblGrid>
                <a:gridCol w="4560209">
                  <a:extLst>
                    <a:ext uri="{9D8B030D-6E8A-4147-A177-3AD203B41FA5}">
                      <a16:colId xmlns:a16="http://schemas.microsoft.com/office/drawing/2014/main" val="20000"/>
                    </a:ext>
                  </a:extLst>
                </a:gridCol>
                <a:gridCol w="1615074">
                  <a:extLst>
                    <a:ext uri="{9D8B030D-6E8A-4147-A177-3AD203B41FA5}">
                      <a16:colId xmlns:a16="http://schemas.microsoft.com/office/drawing/2014/main" val="20001"/>
                    </a:ext>
                  </a:extLst>
                </a:gridCol>
                <a:gridCol w="1615074">
                  <a:extLst>
                    <a:ext uri="{9D8B030D-6E8A-4147-A177-3AD203B41FA5}">
                      <a16:colId xmlns:a16="http://schemas.microsoft.com/office/drawing/2014/main" val="20002"/>
                    </a:ext>
                  </a:extLst>
                </a:gridCol>
                <a:gridCol w="3135143">
                  <a:extLst>
                    <a:ext uri="{9D8B030D-6E8A-4147-A177-3AD203B41FA5}">
                      <a16:colId xmlns:a16="http://schemas.microsoft.com/office/drawing/2014/main" val="20003"/>
                    </a:ext>
                  </a:extLst>
                </a:gridCol>
              </a:tblGrid>
              <a:tr h="602658">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endParaRPr lang="en-ZA" sz="1200" dirty="0">
                        <a:solidFill>
                          <a:schemeClr val="bg1"/>
                        </a:solidFill>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r"/>
                      <a:r>
                        <a:rPr lang="en-ZA" sz="1200" dirty="0">
                          <a:solidFill>
                            <a:schemeClr val="bg1"/>
                          </a:solidFill>
                          <a:latin typeface="Agency FB" panose="020B0503020202020204" pitchFamily="34" charset="0"/>
                        </a:rPr>
                        <a:t>2021/22</a:t>
                      </a:r>
                    </a:p>
                    <a:p>
                      <a:pPr algn="r"/>
                      <a:endParaRPr lang="en-ZA" sz="1200" dirty="0">
                        <a:solidFill>
                          <a:schemeClr val="bg1"/>
                        </a:solidFill>
                        <a:latin typeface="Agency FB" panose="020B0503020202020204" pitchFamily="34" charset="0"/>
                      </a:endParaRPr>
                    </a:p>
                    <a:p>
                      <a:pPr algn="r"/>
                      <a:endParaRPr lang="en-ZA" sz="1200" dirty="0">
                        <a:solidFill>
                          <a:schemeClr val="bg1"/>
                        </a:solidFill>
                        <a:latin typeface="Agency FB" panose="020B0503020202020204" pitchFamily="34" charset="0"/>
                      </a:endParaRPr>
                    </a:p>
                    <a:p>
                      <a:pPr algn="r"/>
                      <a:r>
                        <a:rPr lang="en-ZA" sz="1200" dirty="0">
                          <a:solidFill>
                            <a:schemeClr val="bg1"/>
                          </a:solidFill>
                          <a:latin typeface="Agency FB" panose="020B0503020202020204" pitchFamily="34" charset="0"/>
                        </a:rPr>
                        <a:t>R’000</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r"/>
                      <a:r>
                        <a:rPr lang="en-ZA" sz="1200" dirty="0">
                          <a:solidFill>
                            <a:schemeClr val="bg1"/>
                          </a:solidFill>
                          <a:latin typeface="Agency FB" panose="020B0503020202020204" pitchFamily="34" charset="0"/>
                        </a:rPr>
                        <a:t>2020/21</a:t>
                      </a:r>
                    </a:p>
                    <a:p>
                      <a:pPr algn="r"/>
                      <a:endParaRPr lang="en-ZA" sz="1200" dirty="0">
                        <a:solidFill>
                          <a:schemeClr val="bg1"/>
                        </a:solidFill>
                        <a:latin typeface="Agency FB" panose="020B0503020202020204" pitchFamily="34" charset="0"/>
                      </a:endParaRPr>
                    </a:p>
                    <a:p>
                      <a:pPr algn="r"/>
                      <a:endParaRPr lang="en-ZA" sz="1200" dirty="0">
                        <a:solidFill>
                          <a:schemeClr val="bg1"/>
                        </a:solidFill>
                        <a:latin typeface="Agency FB" panose="020B0503020202020204" pitchFamily="34" charset="0"/>
                      </a:endParaRPr>
                    </a:p>
                    <a:p>
                      <a:pPr algn="r"/>
                      <a:r>
                        <a:rPr lang="en-ZA" sz="1200" dirty="0">
                          <a:solidFill>
                            <a:schemeClr val="bg1"/>
                          </a:solidFill>
                          <a:latin typeface="Agency FB" panose="020B0503020202020204" pitchFamily="34" charset="0"/>
                        </a:rPr>
                        <a:t>R’000</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bg1"/>
                          </a:solidFill>
                          <a:latin typeface="Agency FB" panose="020B0503020202020204" pitchFamily="34" charset="0"/>
                          <a:ea typeface="+mn-ea"/>
                          <a:cs typeface="+mn-cs"/>
                        </a:rPr>
                        <a:t>Comments</a:t>
                      </a:r>
                      <a:endParaRPr lang="en-ZA" sz="1200" kern="1200" dirty="0">
                        <a:solidFill>
                          <a:schemeClr val="bg1"/>
                        </a:solidFill>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0"/>
                  </a:ext>
                </a:extLst>
              </a:tr>
              <a:tr h="30480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ZA" sz="1400" b="0" dirty="0">
                          <a:solidFill>
                            <a:schemeClr val="tx1"/>
                          </a:solidFill>
                          <a:latin typeface="Agency FB" panose="020B0503020202020204" pitchFamily="34" charset="0"/>
                        </a:rPr>
                        <a:t>Contingent liabilities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0" algn="r" defTabSz="914400" rtl="0" eaLnBrk="1" fontAlgn="b" latinLnBrk="0" hangingPunct="1"/>
                      <a:r>
                        <a:rPr lang="en-ZA" sz="1400" b="0" kern="1200" dirty="0">
                          <a:solidFill>
                            <a:schemeClr val="tx1"/>
                          </a:solidFill>
                          <a:latin typeface="Agency FB" panose="020B0503020202020204" pitchFamily="34" charset="0"/>
                          <a:ea typeface="+mn-ea"/>
                          <a:cs typeface="+mn-cs"/>
                        </a:rPr>
                        <a:t>18</a:t>
                      </a:r>
                      <a:r>
                        <a:rPr lang="en-ZA" sz="1400" b="0" kern="1200" baseline="0" dirty="0">
                          <a:solidFill>
                            <a:schemeClr val="tx1"/>
                          </a:solidFill>
                          <a:latin typeface="Agency FB" panose="020B0503020202020204" pitchFamily="34" charset="0"/>
                          <a:ea typeface="+mn-ea"/>
                          <a:cs typeface="+mn-cs"/>
                        </a:rPr>
                        <a:t> 420</a:t>
                      </a:r>
                      <a:endParaRPr lang="en-ZA" sz="1400" b="0" kern="1200" dirty="0">
                        <a:solidFill>
                          <a:schemeClr val="tx1"/>
                        </a:solidFill>
                        <a:latin typeface="Agency FB" panose="020B0503020202020204" pitchFamily="34" charset="0"/>
                        <a:ea typeface="+mn-ea"/>
                        <a:cs typeface="+mn-cs"/>
                      </a:endParaRP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GB" sz="1400" b="0" i="0" u="none" strike="noStrike" kern="1200" dirty="0">
                          <a:solidFill>
                            <a:schemeClr val="tx1"/>
                          </a:solidFill>
                          <a:effectLst/>
                          <a:latin typeface="Agency FB" panose="020B0503020202020204" pitchFamily="34" charset="0"/>
                          <a:ea typeface="+mn-ea"/>
                          <a:cs typeface="+mn-cs"/>
                        </a:rPr>
                        <a:t>17 215</a:t>
                      </a:r>
                      <a:endParaRPr lang="en-ZA" sz="1400" b="0" i="0" u="none" strike="noStrike" kern="1200" dirty="0">
                        <a:solidFill>
                          <a:schemeClr val="tx1"/>
                        </a:solidFill>
                        <a:effectLst/>
                        <a:latin typeface="Agency FB" panose="020B0503020202020204" pitchFamily="34" charset="0"/>
                        <a:ea typeface="+mn-ea"/>
                        <a:cs typeface="+mn-cs"/>
                      </a:endParaRPr>
                    </a:p>
                  </a:txBody>
                  <a:tcPr marL="6350" marR="6350" marT="635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just" fontAlgn="b"/>
                      <a:r>
                        <a:rPr lang="en-ZA" sz="1400" b="0" i="0" u="none" strike="noStrike" dirty="0">
                          <a:solidFill>
                            <a:schemeClr val="tx1"/>
                          </a:solidFill>
                          <a:effectLst/>
                          <a:latin typeface="Agency FB" panose="020B0503020202020204" pitchFamily="34" charset="0"/>
                        </a:rPr>
                        <a:t>The increase is mainly</a:t>
                      </a:r>
                      <a:r>
                        <a:rPr lang="en-ZA" sz="1400" b="0" i="0" u="none" strike="noStrike" baseline="0" dirty="0">
                          <a:solidFill>
                            <a:schemeClr val="tx1"/>
                          </a:solidFill>
                          <a:effectLst/>
                          <a:latin typeface="Agency FB" panose="020B0503020202020204" pitchFamily="34" charset="0"/>
                        </a:rPr>
                        <a:t> due to labour relation matters</a:t>
                      </a:r>
                      <a:endParaRPr lang="en-ZA" sz="1400" b="0" i="0" u="none" strike="noStrike" dirty="0">
                        <a:solidFill>
                          <a:schemeClr val="tx1"/>
                        </a:solidFill>
                        <a:effectLst/>
                        <a:latin typeface="Agency FB" panose="020B0503020202020204" pitchFamily="34" charset="0"/>
                      </a:endParaRP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1"/>
                  </a:ext>
                </a:extLst>
              </a:tr>
              <a:tr h="30480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l" defTabSz="914400" rtl="0" eaLnBrk="1" latinLnBrk="0" hangingPunct="1"/>
                      <a:r>
                        <a:rPr lang="en-ZA" sz="1400" b="0" kern="1200" dirty="0">
                          <a:solidFill>
                            <a:schemeClr val="tx1"/>
                          </a:solidFill>
                          <a:latin typeface="Agency FB" panose="020B0503020202020204" pitchFamily="34" charset="0"/>
                          <a:ea typeface="+mn-ea"/>
                          <a:cs typeface="+mn-cs"/>
                        </a:rPr>
                        <a:t>Commitments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0" algn="r" defTabSz="914400" rtl="0" eaLnBrk="1" fontAlgn="b" latinLnBrk="0" hangingPunct="1"/>
                      <a:r>
                        <a:rPr lang="en-ZA" sz="1400" b="0" kern="1200" dirty="0">
                          <a:solidFill>
                            <a:schemeClr val="tx1"/>
                          </a:solidFill>
                          <a:latin typeface="Agency FB" panose="020B0503020202020204" pitchFamily="34" charset="0"/>
                          <a:ea typeface="+mn-ea"/>
                          <a:cs typeface="+mn-cs"/>
                        </a:rPr>
                        <a:t>244</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GB" sz="1400" b="0" i="0" u="none" strike="noStrike" kern="1200" dirty="0">
                          <a:solidFill>
                            <a:schemeClr val="tx1"/>
                          </a:solidFill>
                          <a:effectLst/>
                          <a:latin typeface="Agency FB" panose="020B0503020202020204" pitchFamily="34" charset="0"/>
                          <a:ea typeface="+mn-ea"/>
                          <a:cs typeface="+mn-cs"/>
                        </a:rPr>
                        <a:t>85</a:t>
                      </a:r>
                      <a:r>
                        <a:rPr lang="en-GB" sz="1400" b="0" i="0" u="none" strike="noStrike" kern="1200" dirty="0">
                          <a:solidFill>
                            <a:srgbClr val="FF0000"/>
                          </a:solidFill>
                          <a:effectLst/>
                          <a:latin typeface="Agency FB" panose="020B0503020202020204" pitchFamily="34" charset="0"/>
                          <a:ea typeface="+mn-ea"/>
                          <a:cs typeface="+mn-cs"/>
                        </a:rPr>
                        <a:t>1</a:t>
                      </a:r>
                      <a:endParaRPr lang="en-ZA" sz="1400" b="0" i="0" u="none" strike="noStrike" kern="1200" dirty="0">
                        <a:solidFill>
                          <a:schemeClr val="tx1"/>
                        </a:solidFill>
                        <a:effectLst/>
                        <a:latin typeface="Agency FB" panose="020B0503020202020204" pitchFamily="34" charset="0"/>
                        <a:ea typeface="+mn-ea"/>
                        <a:cs typeface="+mn-cs"/>
                      </a:endParaRPr>
                    </a:p>
                  </a:txBody>
                  <a:tcPr marL="6350" marR="6350" marT="635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just" fontAlgn="b"/>
                      <a:r>
                        <a:rPr lang="en-US" sz="1400" b="0" i="0" u="none" strike="noStrike" dirty="0">
                          <a:solidFill>
                            <a:schemeClr val="tx1"/>
                          </a:solidFill>
                          <a:effectLst/>
                          <a:latin typeface="Agency FB" panose="020B0503020202020204" pitchFamily="34" charset="0"/>
                        </a:rPr>
                        <a:t>The decrease is mainly on Computer Equipment</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2"/>
                  </a:ext>
                </a:extLst>
              </a:tr>
              <a:tr h="3962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l" defTabSz="914400" rtl="0" eaLnBrk="1" latinLnBrk="0" hangingPunct="1"/>
                      <a:r>
                        <a:rPr lang="en-ZA" sz="1400" b="0" kern="1200" dirty="0">
                          <a:solidFill>
                            <a:schemeClr val="tx1"/>
                          </a:solidFill>
                          <a:latin typeface="Agency FB" panose="020B0503020202020204" pitchFamily="34" charset="0"/>
                          <a:ea typeface="+mn-ea"/>
                          <a:cs typeface="+mn-cs"/>
                        </a:rPr>
                        <a:t>Accruals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0" algn="r" defTabSz="914400" rtl="0" eaLnBrk="1" fontAlgn="b" latinLnBrk="0" hangingPunct="1"/>
                      <a:r>
                        <a:rPr lang="en-ZA" sz="1400" b="0" kern="1200" dirty="0">
                          <a:solidFill>
                            <a:schemeClr val="tx1"/>
                          </a:solidFill>
                          <a:latin typeface="Agency FB" panose="020B0503020202020204" pitchFamily="34" charset="0"/>
                          <a:ea typeface="+mn-ea"/>
                          <a:cs typeface="+mn-cs"/>
                        </a:rPr>
                        <a:t>21</a:t>
                      </a:r>
                      <a:r>
                        <a:rPr lang="en-ZA" sz="1400" b="0" kern="1200" baseline="0" dirty="0">
                          <a:solidFill>
                            <a:schemeClr val="tx1"/>
                          </a:solidFill>
                          <a:latin typeface="Agency FB" panose="020B0503020202020204" pitchFamily="34" charset="0"/>
                          <a:ea typeface="+mn-ea"/>
                          <a:cs typeface="+mn-cs"/>
                        </a:rPr>
                        <a:t> 090</a:t>
                      </a:r>
                      <a:endParaRPr lang="en-ZA" sz="1400" b="0" kern="1200" dirty="0">
                        <a:solidFill>
                          <a:schemeClr val="tx1"/>
                        </a:solidFill>
                        <a:latin typeface="Agency FB" panose="020B0503020202020204" pitchFamily="34" charset="0"/>
                        <a:ea typeface="+mn-ea"/>
                        <a:cs typeface="+mn-cs"/>
                      </a:endParaRP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ZA" sz="1400" b="0" i="0" u="none" strike="noStrike" dirty="0">
                          <a:solidFill>
                            <a:schemeClr val="tx1"/>
                          </a:solidFill>
                          <a:effectLst/>
                          <a:latin typeface="Agency FB" panose="020B0503020202020204" pitchFamily="34" charset="0"/>
                        </a:rPr>
                        <a:t>15 354</a:t>
                      </a:r>
                    </a:p>
                  </a:txBody>
                  <a:tcPr marL="6350" marR="6350" marT="635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just" fontAlgn="b"/>
                      <a:r>
                        <a:rPr lang="en-US" sz="1400" b="0" i="0" u="none" strike="noStrike" dirty="0">
                          <a:solidFill>
                            <a:schemeClr val="tx1"/>
                          </a:solidFill>
                          <a:effectLst/>
                          <a:latin typeface="Agency FB" panose="020B0503020202020204" pitchFamily="34" charset="0"/>
                        </a:rPr>
                        <a:t>The increase is mainly on accruals  in respect of other Government Entities.</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3"/>
                  </a:ext>
                </a:extLst>
              </a:tr>
              <a:tr h="3962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l" defTabSz="914400" rtl="0" eaLnBrk="1" latinLnBrk="0" hangingPunct="1"/>
                      <a:r>
                        <a:rPr lang="en-ZA" sz="1400" b="0" kern="1200" dirty="0">
                          <a:solidFill>
                            <a:schemeClr val="tx1"/>
                          </a:solidFill>
                          <a:latin typeface="Agency FB" panose="020B0503020202020204" pitchFamily="34" charset="0"/>
                          <a:ea typeface="+mn-ea"/>
                          <a:cs typeface="+mn-cs"/>
                        </a:rPr>
                        <a:t>Payables not recognised</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0" algn="r" defTabSz="914400" rtl="0" eaLnBrk="1" fontAlgn="b" latinLnBrk="0" hangingPunct="1"/>
                      <a:r>
                        <a:rPr lang="en-ZA" sz="1400" b="0" kern="1200" dirty="0">
                          <a:solidFill>
                            <a:schemeClr val="tx1"/>
                          </a:solidFill>
                          <a:latin typeface="Agency FB" panose="020B0503020202020204" pitchFamily="34" charset="0"/>
                          <a:ea typeface="+mn-ea"/>
                          <a:cs typeface="+mn-cs"/>
                        </a:rPr>
                        <a:t>956</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ZA" sz="1400" b="0" i="0" u="none" strike="noStrike" dirty="0">
                          <a:solidFill>
                            <a:schemeClr val="tx1"/>
                          </a:solidFill>
                          <a:effectLst/>
                          <a:latin typeface="Agency FB" panose="020B0503020202020204" pitchFamily="34" charset="0"/>
                        </a:rPr>
                        <a:t>737</a:t>
                      </a:r>
                    </a:p>
                  </a:txBody>
                  <a:tcPr marL="6350" marR="6350" marT="635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just" fontAlgn="b"/>
                      <a:r>
                        <a:rPr lang="en-US" sz="1400" b="0" i="0" u="none" strike="noStrike" dirty="0">
                          <a:solidFill>
                            <a:schemeClr val="tx1"/>
                          </a:solidFill>
                          <a:effectLst/>
                          <a:latin typeface="Agency FB" panose="020B0503020202020204" pitchFamily="34" charset="0"/>
                        </a:rPr>
                        <a:t>Variance is mainly caused by increase on payables in respect of car rental service of R182k, travelling service of R35k .</a:t>
                      </a:r>
                      <a:endParaRPr lang="en-ZA" sz="1400" b="0" i="0" u="none" strike="noStrike" dirty="0">
                        <a:solidFill>
                          <a:schemeClr val="tx1"/>
                        </a:solidFill>
                        <a:effectLst/>
                        <a:latin typeface="Agency FB" panose="020B0503020202020204" pitchFamily="34" charset="0"/>
                      </a:endParaRP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4"/>
                  </a:ext>
                </a:extLst>
              </a:tr>
              <a:tr h="39840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l" defTabSz="914400" rtl="0" eaLnBrk="1" latinLnBrk="0" hangingPunct="1"/>
                      <a:r>
                        <a:rPr lang="en-ZA" sz="1400" b="0" kern="1200" dirty="0">
                          <a:solidFill>
                            <a:schemeClr val="tx1"/>
                          </a:solidFill>
                          <a:latin typeface="Agency FB" panose="020B0503020202020204" pitchFamily="34" charset="0"/>
                          <a:ea typeface="+mn-ea"/>
                          <a:cs typeface="+mn-cs"/>
                        </a:rPr>
                        <a:t>Employee benefits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p>
                      <a:pPr marL="0" algn="r" defTabSz="914400" rtl="0" eaLnBrk="1" fontAlgn="b" latinLnBrk="0" hangingPunct="1"/>
                      <a:r>
                        <a:rPr lang="en-ZA" sz="1400" b="0" kern="1200" dirty="0">
                          <a:solidFill>
                            <a:schemeClr val="tx1"/>
                          </a:solidFill>
                          <a:latin typeface="Agency FB" panose="020B0503020202020204" pitchFamily="34" charset="0"/>
                          <a:ea typeface="+mn-ea"/>
                          <a:cs typeface="+mn-cs"/>
                        </a:rPr>
                        <a:t>54 299</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ZA" sz="1400" b="0" i="0" u="none" strike="noStrike" dirty="0">
                          <a:solidFill>
                            <a:schemeClr val="tx1"/>
                          </a:solidFill>
                          <a:effectLst/>
                          <a:latin typeface="Agency FB" panose="020B0503020202020204" pitchFamily="34" charset="0"/>
                        </a:rPr>
                        <a:t>60 870</a:t>
                      </a:r>
                    </a:p>
                  </a:txBody>
                  <a:tcPr marL="6350" marR="6350" marT="635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just" fontAlgn="b"/>
                      <a:r>
                        <a:rPr lang="en-ZA" sz="1400" b="0" i="0" u="none" strike="noStrike" kern="1200" dirty="0">
                          <a:solidFill>
                            <a:schemeClr val="tx1"/>
                          </a:solidFill>
                          <a:effectLst/>
                          <a:latin typeface="Agency FB" panose="020B0503020202020204" pitchFamily="34" charset="0"/>
                          <a:ea typeface=""/>
                          <a:cs typeface=""/>
                        </a:rPr>
                        <a:t>The decrease on leave entitlement as a result of Department’s employees  utilising more leave days as compared to the previous year. </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5"/>
                  </a:ext>
                </a:extLst>
              </a:tr>
              <a:tr h="34437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kern="1200" dirty="0">
                          <a:solidFill>
                            <a:schemeClr val="tx1"/>
                          </a:solidFill>
                          <a:latin typeface="Agency FB" panose="020B0503020202020204" pitchFamily="34" charset="0"/>
                          <a:ea typeface="+mn-ea"/>
                          <a:cs typeface="+mn-cs"/>
                        </a:rPr>
                        <a:t>Finance leases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p>
                      <a:pPr marL="0" algn="r" defTabSz="914400" rtl="0" eaLnBrk="1" fontAlgn="b" latinLnBrk="0" hangingPunct="1"/>
                      <a:r>
                        <a:rPr lang="en-ZA" sz="1400" b="0" kern="1200" dirty="0">
                          <a:solidFill>
                            <a:schemeClr val="tx1"/>
                          </a:solidFill>
                          <a:latin typeface="Agency FB" panose="020B0503020202020204" pitchFamily="34" charset="0"/>
                          <a:ea typeface="+mn-ea"/>
                          <a:cs typeface="+mn-cs"/>
                        </a:rPr>
                        <a:t>3 036</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n-ZA" sz="1400" b="0" i="0" u="none" strike="noStrike" dirty="0">
                          <a:solidFill>
                            <a:schemeClr val="tx1"/>
                          </a:solidFill>
                          <a:effectLst/>
                          <a:latin typeface="Agency FB" panose="020B0503020202020204" pitchFamily="34" charset="0"/>
                        </a:rPr>
                        <a:t>3 637</a:t>
                      </a:r>
                    </a:p>
                  </a:txBody>
                  <a:tcPr marL="6350" marR="6350" marT="635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just" fontAlgn="b"/>
                      <a:r>
                        <a:rPr lang="en-ZA" sz="1400" b="0" i="0" u="none" strike="noStrike" dirty="0">
                          <a:solidFill>
                            <a:schemeClr val="tx1"/>
                          </a:solidFill>
                          <a:effectLst/>
                          <a:latin typeface="Agency FB" panose="020B0503020202020204" pitchFamily="34" charset="0"/>
                        </a:rPr>
                        <a:t>Lease</a:t>
                      </a:r>
                      <a:r>
                        <a:rPr lang="en-ZA" sz="1400" b="0" i="0" u="none" strike="noStrike" baseline="0" dirty="0">
                          <a:solidFill>
                            <a:schemeClr val="tx1"/>
                          </a:solidFill>
                          <a:effectLst/>
                          <a:latin typeface="Agency FB" panose="020B0503020202020204" pitchFamily="34" charset="0"/>
                        </a:rPr>
                        <a:t> contracts for most machine  were ending in the first quarter of the 2021/22 fy</a:t>
                      </a:r>
                      <a:endParaRPr lang="en-ZA" sz="1400" b="0" i="0" u="none" strike="noStrike" dirty="0">
                        <a:solidFill>
                          <a:schemeClr val="tx1"/>
                        </a:solidFill>
                        <a:effectLst/>
                        <a:latin typeface="Agency FB" panose="020B0503020202020204" pitchFamily="34" charset="0"/>
                      </a:endParaRP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79408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UNAUTHORISED EXPENDITURE</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solidFill>
                  <a:prstClr val="black">
                    <a:tint val="75000"/>
                  </a:prstClr>
                </a:solidFill>
              </a:rPr>
              <a:pPr/>
              <a:t>25</a:t>
            </a:fld>
            <a:endParaRPr lang="en-US" dirty="0">
              <a:solidFill>
                <a:prstClr val="black">
                  <a:tint val="75000"/>
                </a:prstClr>
              </a:solidFill>
            </a:endParaRPr>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nvGraphicFramePr>
        <p:xfrm>
          <a:off x="978792" y="1503497"/>
          <a:ext cx="10496283" cy="2910138"/>
        </p:xfrm>
        <a:graphic>
          <a:graphicData uri="http://schemas.openxmlformats.org/drawingml/2006/table">
            <a:tbl>
              <a:tblPr firstRow="1" bandRow="1"/>
              <a:tblGrid>
                <a:gridCol w="5751388">
                  <a:extLst>
                    <a:ext uri="{9D8B030D-6E8A-4147-A177-3AD203B41FA5}">
                      <a16:colId xmlns:a16="http://schemas.microsoft.com/office/drawing/2014/main" val="20000"/>
                    </a:ext>
                  </a:extLst>
                </a:gridCol>
                <a:gridCol w="2300556">
                  <a:extLst>
                    <a:ext uri="{9D8B030D-6E8A-4147-A177-3AD203B41FA5}">
                      <a16:colId xmlns:a16="http://schemas.microsoft.com/office/drawing/2014/main" val="20001"/>
                    </a:ext>
                  </a:extLst>
                </a:gridCol>
                <a:gridCol w="2444339">
                  <a:extLst>
                    <a:ext uri="{9D8B030D-6E8A-4147-A177-3AD203B41FA5}">
                      <a16:colId xmlns:a16="http://schemas.microsoft.com/office/drawing/2014/main" val="20002"/>
                    </a:ext>
                  </a:extLst>
                </a:gridCol>
              </a:tblGrid>
              <a:tr h="416322">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endParaRPr lang="en-ZA" dirty="0">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r"/>
                      <a:r>
                        <a:rPr lang="en-ZA" dirty="0">
                          <a:latin typeface="Agency FB" panose="020B0503020202020204" pitchFamily="34" charset="0"/>
                        </a:rPr>
                        <a:t>2021/22</a:t>
                      </a:r>
                    </a:p>
                    <a:p>
                      <a:pPr algn="r"/>
                      <a:r>
                        <a:rPr lang="en-ZA" dirty="0">
                          <a:latin typeface="Agency FB" panose="020B0503020202020204" pitchFamily="34" charset="0"/>
                        </a:rPr>
                        <a:t>R’000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algn="r" defTabSz="914400" rtl="0" eaLnBrk="1" latinLnBrk="0" hangingPunct="1"/>
                      <a:r>
                        <a:rPr lang="en-ZA" sz="1800" kern="1200" dirty="0">
                          <a:latin typeface="Agency FB" panose="020B0503020202020204" pitchFamily="34" charset="0"/>
                        </a:rPr>
                        <a:t>Prior</a:t>
                      </a:r>
                      <a:r>
                        <a:rPr lang="en-ZA" sz="1800" kern="1200" baseline="0" dirty="0">
                          <a:latin typeface="Agency FB" panose="020B0503020202020204" pitchFamily="34" charset="0"/>
                        </a:rPr>
                        <a:t> years</a:t>
                      </a:r>
                      <a:r>
                        <a:rPr lang="en-ZA" sz="1800" kern="1200" dirty="0">
                          <a:latin typeface="Agency FB" panose="020B0503020202020204" pitchFamily="34" charset="0"/>
                        </a:rPr>
                        <a:t> </a:t>
                      </a:r>
                    </a:p>
                    <a:p>
                      <a:pPr marL="0" algn="r" defTabSz="914400" rtl="0" eaLnBrk="1" latinLnBrk="0" hangingPunct="1"/>
                      <a:r>
                        <a:rPr lang="en-ZA" sz="1800" kern="1200" dirty="0">
                          <a:latin typeface="Agency FB" panose="020B0503020202020204" pitchFamily="34" charset="0"/>
                        </a:rPr>
                        <a:t>R’000</a:t>
                      </a:r>
                      <a:endParaRPr lang="en-ZA" sz="1800" b="1" kern="1200" dirty="0">
                        <a:solidFill>
                          <a:schemeClr val="lt1"/>
                        </a:solidFill>
                        <a:latin typeface="Agency FB" panose="020B0503020202020204" pitchFamily="34"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0"/>
                  </a:ext>
                </a:extLst>
              </a:tr>
              <a:tr h="37834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b="0" dirty="0">
                          <a:latin typeface="Agency FB" panose="020B0503020202020204" pitchFamily="34" charset="0"/>
                        </a:rPr>
                        <a:t>Overspending</a:t>
                      </a:r>
                      <a:r>
                        <a:rPr lang="en-ZA" b="0" baseline="0" dirty="0">
                          <a:latin typeface="Agency FB" panose="020B0503020202020204" pitchFamily="34" charset="0"/>
                        </a:rPr>
                        <a:t> on compensation of employees</a:t>
                      </a:r>
                      <a:endParaRPr lang="en-ZA" b="0" dirty="0">
                        <a:latin typeface="Agency FB" panose="020B0503020202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ZA" sz="1800" b="0" kern="1200" dirty="0">
                          <a:solidFill>
                            <a:schemeClr val="dk1"/>
                          </a:solidFill>
                          <a:latin typeface="Agency FB" panose="020B0503020202020204" pitchFamily="34" charset="0"/>
                          <a:ea typeface="+mn-ea"/>
                          <a:cs typeface="+mn-cs"/>
                        </a:rPr>
                        <a:t>67 135</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ZA" sz="1800" b="0" kern="1200" dirty="0">
                          <a:solidFill>
                            <a:schemeClr val="dk1"/>
                          </a:solidFill>
                          <a:latin typeface="Agency FB" panose="020B0503020202020204" pitchFamily="34" charset="0"/>
                          <a:ea typeface="+mn-ea"/>
                          <a:cs typeface="+mn-cs"/>
                        </a:rPr>
                        <a:t>67 135</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1"/>
                  </a:ext>
                </a:extLst>
              </a:tr>
              <a:tr h="37834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ZA" b="0" dirty="0">
                          <a:latin typeface="Agency FB" panose="020B0503020202020204" pitchFamily="34" charset="0"/>
                        </a:rPr>
                        <a:t>Overspending</a:t>
                      </a:r>
                      <a:r>
                        <a:rPr lang="en-ZA" b="0" baseline="0" dirty="0">
                          <a:latin typeface="Agency FB" panose="020B0503020202020204" pitchFamily="34" charset="0"/>
                        </a:rPr>
                        <a:t> on goods and services</a:t>
                      </a:r>
                      <a:endParaRPr lang="en-ZA" b="0" dirty="0">
                        <a:latin typeface="Agency FB" panose="020B0503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ZA" sz="1800" b="0" kern="1200" dirty="0">
                          <a:solidFill>
                            <a:schemeClr val="dk1"/>
                          </a:solidFill>
                          <a:latin typeface="Agency FB" panose="020B0503020202020204" pitchFamily="34" charset="0"/>
                          <a:ea typeface="+mn-ea"/>
                          <a:cs typeface="+mn-cs"/>
                        </a:rPr>
                        <a:t>13 620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ZA" sz="1800" b="0" kern="1200" dirty="0">
                          <a:solidFill>
                            <a:schemeClr val="dk1"/>
                          </a:solidFill>
                          <a:latin typeface="Agency FB" panose="020B0503020202020204" pitchFamily="34" charset="0"/>
                          <a:ea typeface="+mn-ea"/>
                          <a:cs typeface="+mn-cs"/>
                        </a:rPr>
                        <a:t>13 620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2"/>
                  </a:ext>
                </a:extLst>
              </a:tr>
              <a:tr h="37834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ZA" b="0" dirty="0">
                          <a:latin typeface="Agency FB" panose="020B0503020202020204" pitchFamily="34" charset="0"/>
                        </a:rPr>
                        <a:t>Unauthorised expenditure as a result of capital expenditure on schools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ZA" sz="1800" b="0" kern="1200" dirty="0">
                          <a:solidFill>
                            <a:schemeClr val="dk1"/>
                          </a:solidFill>
                          <a:latin typeface="Agency FB" panose="020B0503020202020204" pitchFamily="34" charset="0"/>
                          <a:ea typeface="+mn-ea"/>
                          <a:cs typeface="+mn-cs"/>
                        </a:rPr>
                        <a:t>178 087</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ZA" sz="1800" b="0" kern="1200" dirty="0">
                          <a:solidFill>
                            <a:schemeClr val="dk1"/>
                          </a:solidFill>
                          <a:latin typeface="Agency FB" panose="020B0503020202020204" pitchFamily="34" charset="0"/>
                          <a:ea typeface="+mn-ea"/>
                          <a:cs typeface="+mn-cs"/>
                        </a:rPr>
                        <a:t>178 087</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3"/>
                  </a:ext>
                </a:extLst>
              </a:tr>
              <a:tr h="37834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ZA" b="0" dirty="0">
                          <a:latin typeface="Agency FB" panose="020B0503020202020204" pitchFamily="34" charset="0"/>
                        </a:rPr>
                        <a:t>Overspending on transfer and</a:t>
                      </a:r>
                      <a:r>
                        <a:rPr lang="en-ZA" b="0" baseline="0" dirty="0">
                          <a:latin typeface="Agency FB" panose="020B0503020202020204" pitchFamily="34" charset="0"/>
                        </a:rPr>
                        <a:t> subsidies</a:t>
                      </a:r>
                      <a:endParaRPr lang="en-ZA" b="0" dirty="0">
                        <a:latin typeface="Agency FB" panose="020B0503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ZA" sz="1800" b="0" kern="1200" dirty="0">
                          <a:solidFill>
                            <a:schemeClr val="dk1"/>
                          </a:solidFill>
                          <a:latin typeface="Agency FB" panose="020B0503020202020204" pitchFamily="34" charset="0"/>
                          <a:ea typeface="+mn-ea"/>
                          <a:cs typeface="+mn-cs"/>
                        </a:rPr>
                        <a:t>2 327</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ZA" sz="1800" b="0" kern="1200" dirty="0">
                          <a:solidFill>
                            <a:schemeClr val="dk1"/>
                          </a:solidFill>
                          <a:latin typeface="Agency FB" panose="020B0503020202020204" pitchFamily="34" charset="0"/>
                          <a:ea typeface="+mn-ea"/>
                          <a:cs typeface="+mn-cs"/>
                        </a:rPr>
                        <a:t>2 327</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4"/>
                  </a:ext>
                </a:extLst>
              </a:tr>
              <a:tr h="37834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en-ZA" b="1" dirty="0">
                        <a:latin typeface="Agency FB" panose="020B0503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endParaRPr lang="en-ZA" sz="1800" b="1" kern="1200" dirty="0">
                        <a:solidFill>
                          <a:schemeClr val="dk1"/>
                        </a:solidFill>
                        <a:latin typeface="Agency FB" panose="020B0503020202020204" pitchFamily="34" charset="0"/>
                        <a:ea typeface="+mn-ea"/>
                        <a:cs typeface="+mn-cs"/>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endParaRPr lang="en-ZA" sz="1800" b="1" kern="1200" dirty="0">
                        <a:solidFill>
                          <a:schemeClr val="dk1"/>
                        </a:solidFill>
                        <a:latin typeface="Agency FB" panose="020B0503020202020204" pitchFamily="34" charset="0"/>
                        <a:ea typeface="+mn-ea"/>
                        <a:cs typeface="+mn-cs"/>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5"/>
                  </a:ext>
                </a:extLst>
              </a:tr>
              <a:tr h="37834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ZA" b="1" dirty="0">
                          <a:latin typeface="Agency FB" panose="020B0503020202020204" pitchFamily="34" charset="0"/>
                        </a:rPr>
                        <a:t>Closing balance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ZA" sz="1800" kern="1200" dirty="0">
                          <a:latin typeface="Agency FB" panose="020B0503020202020204" pitchFamily="34" charset="0"/>
                        </a:rPr>
                        <a:t> </a:t>
                      </a:r>
                      <a:r>
                        <a:rPr lang="en-ZA" sz="1800" b="1" kern="1200" dirty="0">
                          <a:latin typeface="Agency FB" panose="020B0503020202020204" pitchFamily="34" charset="0"/>
                        </a:rPr>
                        <a:t>261 169 </a:t>
                      </a:r>
                      <a:endParaRPr lang="en-ZA" sz="1800" b="1" kern="1200" dirty="0">
                        <a:solidFill>
                          <a:schemeClr val="dk1"/>
                        </a:solidFill>
                        <a:latin typeface="Agency FB" panose="020B0503020202020204" pitchFamily="34" charset="0"/>
                        <a:ea typeface="+mn-ea"/>
                        <a:cs typeface="+mn-cs"/>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lgn="r" defTabSz="914400" rtl="0" eaLnBrk="1" fontAlgn="b" latinLnBrk="0" hangingPunct="1"/>
                      <a:r>
                        <a:rPr lang="en-ZA" sz="1800" b="1" kern="1200" dirty="0">
                          <a:latin typeface="Agency FB" panose="020B0503020202020204" pitchFamily="34" charset="0"/>
                        </a:rPr>
                        <a:t>261 169 </a:t>
                      </a:r>
                      <a:endParaRPr lang="en-ZA" sz="1800" b="1" kern="1200" dirty="0">
                        <a:solidFill>
                          <a:schemeClr val="dk1"/>
                        </a:solidFill>
                        <a:latin typeface="Agency FB" panose="020B0503020202020204" pitchFamily="34" charset="0"/>
                        <a:ea typeface="+mn-ea"/>
                        <a:cs typeface="+mn-cs"/>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6"/>
                  </a:ext>
                </a:extLst>
              </a:tr>
            </a:tbl>
          </a:graphicData>
        </a:graphic>
      </p:graphicFrame>
      <p:sp>
        <p:nvSpPr>
          <p:cNvPr id="10" name="TextBox 9"/>
          <p:cNvSpPr txBox="1"/>
          <p:nvPr/>
        </p:nvSpPr>
        <p:spPr>
          <a:xfrm>
            <a:off x="978794" y="5327561"/>
            <a:ext cx="10522040" cy="369332"/>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285750" indent="-285750">
              <a:buFont typeface="Wingdings" pitchFamily="2" charset="2"/>
              <a:buChar char="q"/>
              <a:defRPr/>
            </a:pPr>
            <a:r>
              <a:rPr lang="en-US" kern="0" dirty="0">
                <a:solidFill>
                  <a:prstClr val="black"/>
                </a:solidFill>
                <a:latin typeface="Agency FB" panose="020B0503020202020204" pitchFamily="34" charset="0"/>
              </a:rPr>
              <a:t>No </a:t>
            </a:r>
            <a:r>
              <a:rPr lang="en-ZA" kern="0" dirty="0">
                <a:solidFill>
                  <a:prstClr val="black"/>
                </a:solidFill>
                <a:latin typeface="Agency FB" panose="020B0503020202020204" pitchFamily="34" charset="0"/>
              </a:rPr>
              <a:t>unauthorised</a:t>
            </a:r>
            <a:r>
              <a:rPr lang="en-US" kern="0" dirty="0">
                <a:solidFill>
                  <a:prstClr val="black"/>
                </a:solidFill>
                <a:latin typeface="Agency FB" panose="020B0503020202020204" pitchFamily="34" charset="0"/>
              </a:rPr>
              <a:t> expenditure incurred in the current financial year.</a:t>
            </a:r>
          </a:p>
        </p:txBody>
      </p:sp>
    </p:spTree>
    <p:extLst>
      <p:ext uri="{BB962C8B-B14F-4D97-AF65-F5344CB8AC3E}">
        <p14:creationId xmlns:p14="http://schemas.microsoft.com/office/powerpoint/2010/main" val="2156754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ZA" sz="3600" b="1" dirty="0">
                <a:solidFill>
                  <a:schemeClr val="tx1">
                    <a:lumMod val="65000"/>
                    <a:lumOff val="35000"/>
                  </a:schemeClr>
                </a:solidFill>
                <a:latin typeface="Agency FB" panose="020B0503020202020204" pitchFamily="34" charset="0"/>
              </a:rPr>
              <a:t>IRREGULAR EXPENDITURE</a:t>
            </a:r>
          </a:p>
        </p:txBody>
      </p:sp>
      <p:sp>
        <p:nvSpPr>
          <p:cNvPr id="6" name="Slide Number Placeholder 5"/>
          <p:cNvSpPr>
            <a:spLocks noGrp="1"/>
          </p:cNvSpPr>
          <p:nvPr>
            <p:ph type="sldNum" sz="quarter" idx="12"/>
          </p:nvPr>
        </p:nvSpPr>
        <p:spPr/>
        <p:txBody>
          <a:bodyPr/>
          <a:lstStyle/>
          <a:p>
            <a:fld id="{F0CD0AED-B4D5-4032-9A76-11BCD2D1BB13}" type="slidenum">
              <a:rPr lang="en-US" smtClean="0">
                <a:solidFill>
                  <a:prstClr val="black">
                    <a:tint val="75000"/>
                  </a:prstClr>
                </a:solidFill>
              </a:rPr>
              <a:pPr/>
              <a:t>26</a:t>
            </a:fld>
            <a:endParaRPr lang="en-US" dirty="0">
              <a:solidFill>
                <a:prstClr val="black">
                  <a:tint val="75000"/>
                </a:prstClr>
              </a:solidFill>
            </a:endParaRPr>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nvGraphicFramePr>
        <p:xfrm>
          <a:off x="978792" y="1366233"/>
          <a:ext cx="10560677" cy="3397251"/>
        </p:xfrm>
        <a:graphic>
          <a:graphicData uri="http://schemas.openxmlformats.org/drawingml/2006/table">
            <a:tbl>
              <a:tblPr firstRow="1" bandRow="1"/>
              <a:tblGrid>
                <a:gridCol w="5776781">
                  <a:extLst>
                    <a:ext uri="{9D8B030D-6E8A-4147-A177-3AD203B41FA5}">
                      <a16:colId xmlns:a16="http://schemas.microsoft.com/office/drawing/2014/main" val="20000"/>
                    </a:ext>
                  </a:extLst>
                </a:gridCol>
                <a:gridCol w="1967717">
                  <a:extLst>
                    <a:ext uri="{9D8B030D-6E8A-4147-A177-3AD203B41FA5}">
                      <a16:colId xmlns:a16="http://schemas.microsoft.com/office/drawing/2014/main" val="20001"/>
                    </a:ext>
                  </a:extLst>
                </a:gridCol>
                <a:gridCol w="2816179">
                  <a:extLst>
                    <a:ext uri="{9D8B030D-6E8A-4147-A177-3AD203B41FA5}">
                      <a16:colId xmlns:a16="http://schemas.microsoft.com/office/drawing/2014/main" val="20002"/>
                    </a:ext>
                  </a:extLst>
                </a:gridCol>
              </a:tblGrid>
              <a:tr h="1123814">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endParaRPr lang="en-ZA" dirty="0">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r"/>
                      <a:r>
                        <a:rPr lang="en-ZA" sz="1600" dirty="0">
                          <a:latin typeface="Agency FB" panose="020B0503020202020204" pitchFamily="34" charset="0"/>
                        </a:rPr>
                        <a:t>2021/22</a:t>
                      </a:r>
                    </a:p>
                    <a:p>
                      <a:pPr algn="r"/>
                      <a:endParaRPr lang="en-ZA" sz="1600" dirty="0">
                        <a:latin typeface="Agency FB" panose="020B0503020202020204" pitchFamily="34" charset="0"/>
                      </a:endParaRPr>
                    </a:p>
                    <a:p>
                      <a:pPr algn="r"/>
                      <a:r>
                        <a:rPr lang="en-ZA" sz="1600" dirty="0">
                          <a:latin typeface="Agency FB" panose="020B0503020202020204" pitchFamily="34" charset="0"/>
                        </a:rPr>
                        <a:t>R’000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r"/>
                      <a:r>
                        <a:rPr lang="en-ZA" sz="1600" dirty="0">
                          <a:latin typeface="Agency FB" panose="020B0503020202020204" pitchFamily="34" charset="0"/>
                        </a:rPr>
                        <a:t>2020/21</a:t>
                      </a:r>
                    </a:p>
                    <a:p>
                      <a:pPr algn="r"/>
                      <a:endParaRPr lang="en-ZA" sz="1600" dirty="0">
                        <a:latin typeface="Agency FB" panose="020B0503020202020204" pitchFamily="34" charset="0"/>
                      </a:endParaRPr>
                    </a:p>
                    <a:p>
                      <a:pPr algn="r"/>
                      <a:r>
                        <a:rPr lang="en-ZA" sz="1600" dirty="0">
                          <a:latin typeface="Agency FB" panose="020B0503020202020204" pitchFamily="34" charset="0"/>
                        </a:rPr>
                        <a:t>R’000</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extLst>
                  <a:ext uri="{0D108BD9-81ED-4DB2-BD59-A6C34878D82A}">
                    <a16:rowId xmlns:a16="http://schemas.microsoft.com/office/drawing/2014/main" val="10000"/>
                  </a:ext>
                </a:extLst>
              </a:tr>
              <a:tr h="394311">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just">
                        <a:lnSpc>
                          <a:spcPts val="1300"/>
                        </a:lnSpc>
                        <a:spcAft>
                          <a:spcPts val="0"/>
                        </a:spcAft>
                      </a:pPr>
                      <a:r>
                        <a:rPr lang="en-GB" sz="1600" dirty="0">
                          <a:effectLst/>
                          <a:latin typeface="Agency FB" panose="020B0503020202020204" pitchFamily="34" charset="0"/>
                          <a:ea typeface="Times New Roman" panose="02020603050405020304" pitchFamily="18" charset="0"/>
                        </a:rPr>
                        <a:t>Opening Balance</a:t>
                      </a:r>
                      <a:endParaRPr lang="en-ZA" sz="1600" dirty="0">
                        <a:effectLst/>
                        <a:latin typeface="Agency FB" panose="020B0503020202020204" pitchFamily="34"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600" dirty="0">
                          <a:effectLst/>
                          <a:latin typeface="Agency FB" panose="020B0503020202020204" pitchFamily="34" charset="0"/>
                          <a:ea typeface="Times New Roman" panose="02020603050405020304" pitchFamily="18" charset="0"/>
                        </a:rPr>
                        <a:t>193 948</a:t>
                      </a:r>
                      <a:endParaRPr lang="en-ZA" sz="1600" dirty="0">
                        <a:effectLst/>
                        <a:latin typeface="Agency FB" panose="020B0503020202020204" pitchFamily="34" charset="0"/>
                        <a:ea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600" dirty="0">
                          <a:effectLst/>
                          <a:latin typeface="Agency FB" panose="020B0503020202020204" pitchFamily="34" charset="0"/>
                          <a:ea typeface="Times New Roman" panose="02020603050405020304" pitchFamily="18" charset="0"/>
                        </a:rPr>
                        <a:t>190 872</a:t>
                      </a:r>
                      <a:endParaRPr lang="en-ZA" sz="1600" dirty="0">
                        <a:effectLst/>
                        <a:latin typeface="Agency FB" panose="020B0503020202020204" pitchFamily="34"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0001"/>
                  </a:ext>
                </a:extLst>
              </a:tr>
              <a:tr h="4151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ZA" sz="1600" dirty="0">
                          <a:latin typeface="Agency FB" panose="020B0503020202020204" pitchFamily="34" charset="0"/>
                        </a:rPr>
                        <a:t>Prior period error</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600" dirty="0">
                          <a:effectLst/>
                          <a:latin typeface="Agency FB" panose="020B0503020202020204" pitchFamily="34" charset="0"/>
                          <a:ea typeface="Times New Roman" panose="02020603050405020304" pitchFamily="18" charset="0"/>
                        </a:rPr>
                        <a:t>-</a:t>
                      </a:r>
                      <a:endParaRPr lang="en-ZA" sz="1600" dirty="0">
                        <a:effectLst/>
                        <a:latin typeface="Agency FB" panose="020B0503020202020204" pitchFamily="34" charset="0"/>
                        <a:ea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600" dirty="0">
                          <a:effectLst/>
                          <a:latin typeface="Agency FB" panose="020B0503020202020204" pitchFamily="34" charset="0"/>
                          <a:ea typeface="Times New Roman" panose="02020603050405020304" pitchFamily="18" charset="0"/>
                        </a:rPr>
                        <a:t>(2</a:t>
                      </a:r>
                      <a:r>
                        <a:rPr lang="en-GB" sz="1600" baseline="0" dirty="0">
                          <a:effectLst/>
                          <a:latin typeface="Agency FB" panose="020B0503020202020204" pitchFamily="34" charset="0"/>
                          <a:ea typeface="Times New Roman" panose="02020603050405020304" pitchFamily="18" charset="0"/>
                        </a:rPr>
                        <a:t> 177)</a:t>
                      </a:r>
                      <a:endParaRPr lang="en-ZA" sz="1600" dirty="0">
                        <a:effectLst/>
                        <a:latin typeface="Agency FB" panose="020B0503020202020204" pitchFamily="34"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0002"/>
                  </a:ext>
                </a:extLst>
              </a:tr>
              <a:tr h="419831">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just">
                        <a:lnSpc>
                          <a:spcPts val="1300"/>
                        </a:lnSpc>
                        <a:spcAft>
                          <a:spcPts val="0"/>
                        </a:spcAft>
                      </a:pPr>
                      <a:r>
                        <a:rPr lang="en-GB" sz="1600" dirty="0">
                          <a:effectLst/>
                          <a:latin typeface="Agency FB" panose="020B0503020202020204" pitchFamily="34" charset="0"/>
                          <a:ea typeface="Times New Roman" panose="02020603050405020304" pitchFamily="18" charset="0"/>
                        </a:rPr>
                        <a:t>Add: Irregular expenditure – relating to current year</a:t>
                      </a:r>
                      <a:endParaRPr lang="en-ZA" sz="1600" dirty="0">
                        <a:effectLst/>
                        <a:latin typeface="Agency FB" panose="020B0503020202020204" pitchFamily="34"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600" dirty="0">
                          <a:effectLst/>
                          <a:latin typeface="Agency FB" panose="020B0503020202020204" pitchFamily="34" charset="0"/>
                          <a:ea typeface="Times New Roman" panose="02020603050405020304" pitchFamily="18" charset="0"/>
                        </a:rPr>
                        <a:t>3 759</a:t>
                      </a:r>
                      <a:endParaRPr lang="en-ZA" sz="1600" dirty="0">
                        <a:effectLst/>
                        <a:latin typeface="Agency FB" panose="020B0503020202020204" pitchFamily="34" charset="0"/>
                        <a:ea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600" dirty="0">
                          <a:effectLst/>
                          <a:latin typeface="Agency FB" panose="020B0503020202020204" pitchFamily="34" charset="0"/>
                          <a:ea typeface="Times New Roman" panose="02020603050405020304" pitchFamily="18" charset="0"/>
                        </a:rPr>
                        <a:t>5 253</a:t>
                      </a:r>
                      <a:endParaRPr lang="en-ZA" sz="1600" dirty="0">
                        <a:effectLst/>
                        <a:latin typeface="Agency FB" panose="020B0503020202020204" pitchFamily="34"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0003"/>
                  </a:ext>
                </a:extLst>
              </a:tr>
              <a:tr h="43703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just">
                        <a:lnSpc>
                          <a:spcPts val="1300"/>
                        </a:lnSpc>
                        <a:spcAft>
                          <a:spcPts val="0"/>
                        </a:spcAft>
                      </a:pPr>
                      <a:r>
                        <a:rPr lang="en-GB" sz="1600" dirty="0">
                          <a:effectLst/>
                          <a:latin typeface="Agency FB" panose="020B0503020202020204" pitchFamily="34" charset="0"/>
                          <a:ea typeface="Times New Roman" panose="02020603050405020304" pitchFamily="18" charset="0"/>
                        </a:rPr>
                        <a:t>Less: Current year amounts condoned</a:t>
                      </a:r>
                      <a:endParaRPr lang="en-ZA" sz="1600" dirty="0">
                        <a:effectLst/>
                        <a:latin typeface="Agency FB" panose="020B0503020202020204" pitchFamily="34"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600" dirty="0">
                          <a:effectLst/>
                          <a:latin typeface="Agency FB" panose="020B0503020202020204" pitchFamily="34" charset="0"/>
                          <a:ea typeface="Times New Roman" panose="02020603050405020304" pitchFamily="18" charset="0"/>
                        </a:rPr>
                        <a:t>-</a:t>
                      </a:r>
                      <a:endParaRPr lang="en-ZA" sz="1600" dirty="0">
                        <a:effectLst/>
                        <a:latin typeface="Agency FB" panose="020B0503020202020204" pitchFamily="34" charset="0"/>
                        <a:ea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600" dirty="0">
                          <a:effectLst/>
                          <a:latin typeface="Agency FB" panose="020B0503020202020204" pitchFamily="34" charset="0"/>
                          <a:ea typeface="Times New Roman" panose="02020603050405020304" pitchFamily="18" charset="0"/>
                        </a:rPr>
                        <a:t>-</a:t>
                      </a:r>
                      <a:endParaRPr lang="en-ZA" sz="1600" dirty="0">
                        <a:effectLst/>
                        <a:latin typeface="Agency FB" panose="020B0503020202020204" pitchFamily="34"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0004"/>
                  </a:ext>
                </a:extLst>
              </a:tr>
              <a:tr h="60713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1600" b="1" dirty="0">
                          <a:latin typeface="Agency FB" panose="020B0503020202020204" pitchFamily="34" charset="0"/>
                        </a:rPr>
                        <a:t>Closing</a:t>
                      </a:r>
                      <a:r>
                        <a:rPr lang="en-US" sz="1600" baseline="0" dirty="0">
                          <a:latin typeface="Agency FB" panose="020B0503020202020204" pitchFamily="34" charset="0"/>
                        </a:rPr>
                        <a:t> </a:t>
                      </a:r>
                      <a:r>
                        <a:rPr lang="en-US" sz="1600" b="1" baseline="0" dirty="0">
                          <a:latin typeface="Agency FB" panose="020B0503020202020204" pitchFamily="34" charset="0"/>
                        </a:rPr>
                        <a:t>balance</a:t>
                      </a:r>
                      <a:endParaRPr lang="en-ZA" sz="1600" b="1" dirty="0">
                        <a:latin typeface="Agency FB" panose="020B0503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Bef>
                          <a:spcPts val="650"/>
                        </a:spcBef>
                        <a:spcAft>
                          <a:spcPts val="0"/>
                        </a:spcAft>
                      </a:pPr>
                      <a:r>
                        <a:rPr lang="en-GB" sz="1600" b="1" dirty="0">
                          <a:effectLst/>
                          <a:latin typeface="Agency FB" panose="020B0503020202020204" pitchFamily="34" charset="0"/>
                          <a:ea typeface="Times New Roman" panose="02020603050405020304" pitchFamily="18" charset="0"/>
                        </a:rPr>
                        <a:t>197 707</a:t>
                      </a:r>
                      <a:endParaRPr lang="en-ZA" sz="1600" dirty="0">
                        <a:effectLst/>
                        <a:latin typeface="Agency FB" panose="020B0503020202020204" pitchFamily="34" charset="0"/>
                        <a:ea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Bef>
                          <a:spcPts val="650"/>
                        </a:spcBef>
                        <a:spcAft>
                          <a:spcPts val="0"/>
                        </a:spcAft>
                      </a:pPr>
                      <a:r>
                        <a:rPr lang="en-GB" sz="1600" b="1" dirty="0">
                          <a:effectLst/>
                          <a:latin typeface="Agency FB" panose="020B0503020202020204" pitchFamily="34" charset="0"/>
                          <a:ea typeface="Times New Roman" panose="02020603050405020304" pitchFamily="18" charset="0"/>
                        </a:rPr>
                        <a:t>193 948</a:t>
                      </a:r>
                      <a:endParaRPr lang="en-ZA" sz="1600" dirty="0">
                        <a:effectLst/>
                        <a:latin typeface="Agency FB" panose="020B0503020202020204" pitchFamily="34"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0005"/>
                  </a:ext>
                </a:extLst>
              </a:tr>
            </a:tbl>
          </a:graphicData>
        </a:graphic>
      </p:graphicFrame>
      <p:sp>
        <p:nvSpPr>
          <p:cNvPr id="10" name="TextBox 9"/>
          <p:cNvSpPr txBox="1"/>
          <p:nvPr/>
        </p:nvSpPr>
        <p:spPr>
          <a:xfrm>
            <a:off x="978792" y="5252434"/>
            <a:ext cx="10560677" cy="1077218"/>
          </a:xfrm>
          <a:prstGeom prst="rect">
            <a:avLst/>
          </a:prstGeom>
          <a:solidFill>
            <a:srgbClr val="F79646">
              <a:lumMod val="20000"/>
              <a:lumOff val="80000"/>
            </a:srgb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285750" indent="-285750">
              <a:buFontTx/>
              <a:buChar char="-"/>
              <a:defRPr/>
            </a:pPr>
            <a:r>
              <a:rPr lang="en-ZA" sz="1600" kern="0" dirty="0">
                <a:solidFill>
                  <a:prstClr val="black"/>
                </a:solidFill>
                <a:latin typeface="Agency FB" panose="020B0503020202020204" pitchFamily="34" charset="0"/>
              </a:rPr>
              <a:t>New irregular expenditure reported in the current financial year is in respect of irregular appointments in terms of the PSC report.</a:t>
            </a:r>
          </a:p>
          <a:p>
            <a:pPr marL="285750" indent="-285750">
              <a:buFontTx/>
              <a:buChar char="-"/>
              <a:defRPr/>
            </a:pPr>
            <a:r>
              <a:rPr lang="en-US" sz="1600" dirty="0">
                <a:solidFill>
                  <a:prstClr val="black"/>
                </a:solidFill>
                <a:latin typeface="Agency FB" panose="020B0503020202020204" pitchFamily="34" charset="0"/>
              </a:rPr>
              <a:t>An application for condonation amounting to R188 million has been sent to National Treasury on 02 August 2022. The Department is currently awaiting feedback.</a:t>
            </a:r>
          </a:p>
          <a:p>
            <a:pPr>
              <a:defRPr/>
            </a:pPr>
            <a:endParaRPr lang="en-ZA" sz="1600" kern="0" dirty="0">
              <a:solidFill>
                <a:prstClr val="black"/>
              </a:solidFill>
              <a:latin typeface="Agency FB" panose="020B0503020202020204" pitchFamily="34" charset="0"/>
            </a:endParaRPr>
          </a:p>
        </p:txBody>
      </p:sp>
      <p:sp>
        <p:nvSpPr>
          <p:cNvPr id="11" name="Down Arrow 10"/>
          <p:cNvSpPr/>
          <p:nvPr/>
        </p:nvSpPr>
        <p:spPr>
          <a:xfrm>
            <a:off x="5300799" y="5023834"/>
            <a:ext cx="267897" cy="152400"/>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ZA" kern="0" dirty="0">
              <a:solidFill>
                <a:prstClr val="white"/>
              </a:solidFill>
            </a:endParaRPr>
          </a:p>
        </p:txBody>
      </p:sp>
    </p:spTree>
    <p:extLst>
      <p:ext uri="{BB962C8B-B14F-4D97-AF65-F5344CB8AC3E}">
        <p14:creationId xmlns:p14="http://schemas.microsoft.com/office/powerpoint/2010/main" val="943537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DPWI FRUITLESS AND WASTEFUL EXPENDITURE</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solidFill>
                  <a:prstClr val="black">
                    <a:tint val="75000"/>
                  </a:prstClr>
                </a:solidFill>
              </a:rPr>
              <a:pPr/>
              <a:t>27</a:t>
            </a:fld>
            <a:endParaRPr lang="en-US" dirty="0">
              <a:solidFill>
                <a:prstClr val="black">
                  <a:tint val="75000"/>
                </a:prstClr>
              </a:solidFill>
            </a:endParaRPr>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nvGraphicFramePr>
        <p:xfrm>
          <a:off x="885420" y="1354216"/>
          <a:ext cx="10808596" cy="3571800"/>
        </p:xfrm>
        <a:graphic>
          <a:graphicData uri="http://schemas.openxmlformats.org/drawingml/2006/table">
            <a:tbl>
              <a:tblPr firstRow="1" bandRow="1"/>
              <a:tblGrid>
                <a:gridCol w="5993857">
                  <a:extLst>
                    <a:ext uri="{9D8B030D-6E8A-4147-A177-3AD203B41FA5}">
                      <a16:colId xmlns:a16="http://schemas.microsoft.com/office/drawing/2014/main" val="20000"/>
                    </a:ext>
                  </a:extLst>
                </a:gridCol>
                <a:gridCol w="2554759">
                  <a:extLst>
                    <a:ext uri="{9D8B030D-6E8A-4147-A177-3AD203B41FA5}">
                      <a16:colId xmlns:a16="http://schemas.microsoft.com/office/drawing/2014/main" val="20001"/>
                    </a:ext>
                  </a:extLst>
                </a:gridCol>
                <a:gridCol w="2259980">
                  <a:extLst>
                    <a:ext uri="{9D8B030D-6E8A-4147-A177-3AD203B41FA5}">
                      <a16:colId xmlns:a16="http://schemas.microsoft.com/office/drawing/2014/main" val="20002"/>
                    </a:ext>
                  </a:extLst>
                </a:gridCol>
              </a:tblGrid>
              <a:tr h="396810">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endParaRPr lang="en-ZA" dirty="0">
                        <a:latin typeface="Agency FB" panose="020B05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baseline="0" dirty="0">
                          <a:latin typeface="Agency FB" panose="020B0503020202020204" pitchFamily="34" charset="0"/>
                        </a:rPr>
                        <a:t>Note to AFS:</a:t>
                      </a:r>
                      <a:endParaRPr lang="en-ZA" sz="1800" b="1" baseline="0" dirty="0">
                        <a:solidFill>
                          <a:srgbClr val="FF0000"/>
                        </a:solidFill>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r"/>
                      <a:r>
                        <a:rPr lang="en-ZA" sz="1600" dirty="0">
                          <a:latin typeface="Agency FB" panose="020B0503020202020204" pitchFamily="34" charset="0"/>
                        </a:rPr>
                        <a:t>2021/22</a:t>
                      </a:r>
                    </a:p>
                    <a:p>
                      <a:pPr algn="r"/>
                      <a:endParaRPr lang="en-ZA" sz="1600" dirty="0">
                        <a:latin typeface="Agency FB" panose="020B0503020202020204" pitchFamily="34" charset="0"/>
                      </a:endParaRPr>
                    </a:p>
                    <a:p>
                      <a:pPr algn="r"/>
                      <a:r>
                        <a:rPr lang="en-ZA" sz="1600" dirty="0">
                          <a:latin typeface="Agency FB" panose="020B0503020202020204" pitchFamily="34" charset="0"/>
                        </a:rPr>
                        <a:t>R’000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r"/>
                      <a:r>
                        <a:rPr lang="en-ZA" sz="1600" dirty="0">
                          <a:latin typeface="Agency FB" panose="020B0503020202020204" pitchFamily="34" charset="0"/>
                        </a:rPr>
                        <a:t>2020/21</a:t>
                      </a:r>
                    </a:p>
                    <a:p>
                      <a:pPr algn="r"/>
                      <a:endParaRPr lang="en-ZA" sz="1600" dirty="0">
                        <a:latin typeface="Agency FB" panose="020B0503020202020204" pitchFamily="34" charset="0"/>
                      </a:endParaRPr>
                    </a:p>
                    <a:p>
                      <a:pPr algn="r"/>
                      <a:r>
                        <a:rPr lang="en-ZA" sz="1600" dirty="0">
                          <a:latin typeface="Agency FB" panose="020B0503020202020204" pitchFamily="34" charset="0"/>
                        </a:rPr>
                        <a:t>R’000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0"/>
                  </a:ext>
                </a:extLst>
              </a:tr>
              <a:tr h="15200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ZA" b="1" dirty="0">
                          <a:latin typeface="Agency FB" panose="020B0503020202020204" pitchFamily="34" charset="0"/>
                        </a:rPr>
                        <a:t>Opening balance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r>
                        <a:rPr lang="en-ZA" b="1" dirty="0">
                          <a:latin typeface="Agency FB" panose="020B0503020202020204" pitchFamily="34" charset="0"/>
                        </a:rPr>
                        <a:t>973</a:t>
                      </a:r>
                      <a:endParaRPr lang="en-ZA" b="1" dirty="0">
                        <a:solidFill>
                          <a:schemeClr val="tx1"/>
                        </a:solidFill>
                        <a:latin typeface="Agency FB" panose="020B0503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r>
                        <a:rPr lang="en-ZA" b="1" dirty="0">
                          <a:latin typeface="Agency FB" panose="020B0503020202020204" pitchFamily="34" charset="0"/>
                        </a:rPr>
                        <a:t>973</a:t>
                      </a:r>
                      <a:endParaRPr lang="en-ZA" b="1" dirty="0">
                        <a:solidFill>
                          <a:schemeClr val="tx1"/>
                        </a:solidFill>
                        <a:latin typeface="Agency FB" panose="020B0503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1"/>
                  </a:ext>
                </a:extLst>
              </a:tr>
              <a:tr h="14628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ZA" dirty="0">
                          <a:latin typeface="Agency FB" panose="020B0503020202020204" pitchFamily="34" charset="0"/>
                        </a:rPr>
                        <a:t>Prior period</a:t>
                      </a:r>
                      <a:r>
                        <a:rPr lang="en-ZA" baseline="0" dirty="0">
                          <a:latin typeface="Agency FB" panose="020B0503020202020204" pitchFamily="34" charset="0"/>
                        </a:rPr>
                        <a:t> errors</a:t>
                      </a:r>
                      <a:endParaRPr lang="en-ZA" dirty="0">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r>
                        <a:rPr lang="en-ZA" dirty="0">
                          <a:solidFill>
                            <a:schemeClr val="tx1"/>
                          </a:solidFill>
                          <a:latin typeface="Agency FB" panose="020B0503020202020204" pitchFamily="34" charset="0"/>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r>
                        <a:rPr lang="en-ZA" dirty="0">
                          <a:solidFill>
                            <a:schemeClr val="tx1"/>
                          </a:solidFill>
                          <a:latin typeface="Agency FB" panose="020B0503020202020204" pitchFamily="34" charset="0"/>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2"/>
                  </a:ext>
                </a:extLst>
              </a:tr>
              <a:tr h="14628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dirty="0">
                          <a:latin typeface="Agency FB" panose="020B0503020202020204" pitchFamily="34" charset="0"/>
                        </a:rPr>
                        <a:t>Add: F&amp;W</a:t>
                      </a:r>
                      <a:r>
                        <a:rPr lang="en-US" baseline="0" dirty="0">
                          <a:latin typeface="Agency FB" panose="020B0503020202020204" pitchFamily="34" charset="0"/>
                        </a:rPr>
                        <a:t> relating to the prior year</a:t>
                      </a:r>
                      <a:endParaRPr lang="en-ZA" dirty="0">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r>
                        <a:rPr lang="en-ZA" dirty="0">
                          <a:latin typeface="Agency FB" panose="020B0503020202020204" pitchFamily="34" charset="0"/>
                        </a:rPr>
                        <a:t>-</a:t>
                      </a:r>
                      <a:endParaRPr lang="en-ZA" dirty="0">
                        <a:solidFill>
                          <a:schemeClr val="tx1"/>
                        </a:solidFill>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r>
                        <a:rPr lang="en-ZA" dirty="0">
                          <a:latin typeface="Agency FB" panose="020B0503020202020204" pitchFamily="34" charset="0"/>
                        </a:rPr>
                        <a:t>-</a:t>
                      </a:r>
                      <a:endParaRPr lang="en-ZA" dirty="0">
                        <a:solidFill>
                          <a:schemeClr val="tx1"/>
                        </a:solidFill>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3"/>
                  </a:ext>
                </a:extLst>
              </a:tr>
              <a:tr h="42860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dirty="0">
                          <a:latin typeface="Agency FB" panose="020B0503020202020204" pitchFamily="34" charset="0"/>
                        </a:rPr>
                        <a:t>Add: F&amp;W</a:t>
                      </a:r>
                      <a:r>
                        <a:rPr lang="en-US" baseline="0" dirty="0">
                          <a:latin typeface="Agency FB" panose="020B0503020202020204" pitchFamily="34" charset="0"/>
                        </a:rPr>
                        <a:t> relating to the current year</a:t>
                      </a:r>
                      <a:endParaRPr lang="en-ZA" dirty="0">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a:solidFill>
                            <a:schemeClr val="tx1"/>
                          </a:solidFill>
                          <a:latin typeface="Agency FB" panose="020B0503020202020204" pitchFamily="34" charset="0"/>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a:solidFill>
                            <a:schemeClr val="tx1"/>
                          </a:solidFill>
                          <a:latin typeface="Agency FB" panose="020B0503020202020204" pitchFamily="34" charset="0"/>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4"/>
                  </a:ext>
                </a:extLst>
              </a:tr>
              <a:tr h="42860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ZA" dirty="0">
                          <a:latin typeface="Agency FB" panose="020B0503020202020204" pitchFamily="34" charset="0"/>
                        </a:rPr>
                        <a:t>Less: Amounts resolved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a:solidFill>
                            <a:schemeClr val="tx1"/>
                          </a:solidFill>
                          <a:latin typeface="Agency FB" panose="020B0503020202020204" pitchFamily="34" charset="0"/>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a:solidFill>
                            <a:schemeClr val="dk1"/>
                          </a:solidFill>
                          <a:latin typeface="Agency FB" panose="020B0503020202020204" pitchFamily="34" charset="0"/>
                        </a:rPr>
                        <a:t>-</a:t>
                      </a:r>
                      <a:endParaRPr lang="en-ZA" dirty="0">
                        <a:solidFill>
                          <a:schemeClr val="tx1"/>
                        </a:solidFill>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5"/>
                  </a:ext>
                </a:extLst>
              </a:tr>
              <a:tr h="42860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ZA" dirty="0">
                          <a:latin typeface="Agency FB" panose="020B0503020202020204" pitchFamily="34" charset="0"/>
                        </a:rPr>
                        <a:t>Less: Amounts transferred to receivables for recovery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a:latin typeface="Agency FB" panose="020B0503020202020204" pitchFamily="34" charset="0"/>
                        </a:rPr>
                        <a:t>-</a:t>
                      </a:r>
                      <a:endParaRPr lang="en-ZA" dirty="0">
                        <a:solidFill>
                          <a:schemeClr val="tx1"/>
                        </a:solidFill>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a:latin typeface="Agency FB" panose="020B0503020202020204" pitchFamily="34" charset="0"/>
                        </a:rPr>
                        <a:t>-</a:t>
                      </a:r>
                      <a:endParaRPr lang="en-ZA" dirty="0">
                        <a:solidFill>
                          <a:schemeClr val="tx1"/>
                        </a:solidFill>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6"/>
                  </a:ext>
                </a:extLst>
              </a:tr>
              <a:tr h="12912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a:r>
                        <a:rPr lang="en-US" b="1" dirty="0">
                          <a:latin typeface="Agency FB" panose="020B0503020202020204" pitchFamily="34" charset="0"/>
                        </a:rPr>
                        <a:t>Closing</a:t>
                      </a:r>
                      <a:r>
                        <a:rPr lang="en-US" b="1" baseline="0" dirty="0">
                          <a:latin typeface="Agency FB" panose="020B0503020202020204" pitchFamily="34" charset="0"/>
                        </a:rPr>
                        <a:t> balance</a:t>
                      </a:r>
                      <a:endParaRPr lang="en-ZA" b="1" dirty="0">
                        <a:latin typeface="Agency FB" panose="020B0503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r>
                        <a:rPr lang="en-ZA" b="1" baseline="0" dirty="0">
                          <a:latin typeface="Agency FB" panose="020B0503020202020204" pitchFamily="34" charset="0"/>
                        </a:rPr>
                        <a:t>973</a:t>
                      </a:r>
                      <a:endParaRPr lang="en-ZA" b="1" dirty="0">
                        <a:solidFill>
                          <a:schemeClr val="tx1"/>
                        </a:solidFill>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r>
                        <a:rPr lang="en-ZA" b="1" dirty="0">
                          <a:latin typeface="Agency FB" panose="020B0503020202020204" pitchFamily="34" charset="0"/>
                        </a:rPr>
                        <a:t>973</a:t>
                      </a:r>
                      <a:endParaRPr lang="en-ZA" b="1" dirty="0">
                        <a:solidFill>
                          <a:schemeClr val="tx1"/>
                        </a:solidFill>
                        <a:latin typeface="Agency FB" panose="020B0503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0007"/>
                  </a:ext>
                </a:extLst>
              </a:tr>
            </a:tbl>
          </a:graphicData>
        </a:graphic>
      </p:graphicFrame>
      <p:sp>
        <p:nvSpPr>
          <p:cNvPr id="10" name="Rectangle 9"/>
          <p:cNvSpPr/>
          <p:nvPr/>
        </p:nvSpPr>
        <p:spPr>
          <a:xfrm>
            <a:off x="871471" y="5367271"/>
            <a:ext cx="10822546" cy="533400"/>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defRPr/>
            </a:pPr>
            <a:r>
              <a:rPr lang="en-US" sz="1400" b="1" kern="0" dirty="0">
                <a:solidFill>
                  <a:prstClr val="black"/>
                </a:solidFill>
                <a:latin typeface="Agency FB" panose="020B0503020202020204" pitchFamily="34" charset="0"/>
              </a:rPr>
              <a:t>- No new cases of fruitless and wasteful expenditure reported in the current financial year</a:t>
            </a:r>
          </a:p>
        </p:txBody>
      </p:sp>
    </p:spTree>
    <p:extLst>
      <p:ext uri="{BB962C8B-B14F-4D97-AF65-F5344CB8AC3E}">
        <p14:creationId xmlns:p14="http://schemas.microsoft.com/office/powerpoint/2010/main" val="451961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8603088" y="1"/>
            <a:ext cx="3588912" cy="6854422"/>
          </a:xfrm>
          <a:prstGeom prst="rect">
            <a:avLst/>
          </a:prstGeom>
          <a:effectLst>
            <a:softEdge rad="63500"/>
          </a:effectLst>
        </p:spPr>
      </p:pic>
      <p:sp>
        <p:nvSpPr>
          <p:cNvPr id="3" name="Subtitle 2"/>
          <p:cNvSpPr>
            <a:spLocks noGrp="1"/>
          </p:cNvSpPr>
          <p:nvPr>
            <p:ph type="subTitle" idx="1"/>
          </p:nvPr>
        </p:nvSpPr>
        <p:spPr>
          <a:xfrm>
            <a:off x="2690217" y="3105755"/>
            <a:ext cx="6479540" cy="1594439"/>
          </a:xfrm>
          <a:noFill/>
        </p:spPr>
        <p:txBody>
          <a:bodyPr>
            <a:noAutofit/>
          </a:bodyPr>
          <a:lstStyle/>
          <a:p>
            <a:pPr lvl="0" algn="l"/>
            <a:r>
              <a:rPr lang="en-US" sz="4000" b="1" dirty="0">
                <a:solidFill>
                  <a:schemeClr val="bg1">
                    <a:lumMod val="75000"/>
                  </a:schemeClr>
                </a:solidFill>
                <a:latin typeface="Agency FB" panose="020B0503020202020204" pitchFamily="34" charset="0"/>
                <a:cs typeface="Arial" panose="020B0604020202020204" pitchFamily="34" charset="0"/>
              </a:rPr>
              <a:t>Section 3 </a:t>
            </a:r>
            <a:r>
              <a:rPr lang="en-US" sz="4000" b="1" dirty="0">
                <a:solidFill>
                  <a:schemeClr val="tx1">
                    <a:lumMod val="50000"/>
                    <a:lumOff val="50000"/>
                  </a:schemeClr>
                </a:solidFill>
                <a:latin typeface="Agency FB" panose="020B0503020202020204" pitchFamily="34" charset="0"/>
                <a:cs typeface="Arial" panose="020B0604020202020204" pitchFamily="34" charset="0"/>
              </a:rPr>
              <a:t>–</a:t>
            </a:r>
            <a:r>
              <a:rPr lang="en-ZA" sz="4000" b="1" dirty="0">
                <a:solidFill>
                  <a:schemeClr val="tx1">
                    <a:lumMod val="50000"/>
                    <a:lumOff val="50000"/>
                  </a:schemeClr>
                </a:solidFill>
                <a:latin typeface="Agency FB" panose="020B0503020202020204" pitchFamily="34" charset="0"/>
                <a:cs typeface="Arial" panose="020B0604020202020204" pitchFamily="34" charset="0"/>
              </a:rPr>
              <a:t>PMTE:</a:t>
            </a:r>
          </a:p>
          <a:p>
            <a:pPr lvl="0" algn="l"/>
            <a:r>
              <a:rPr lang="en-ZA" sz="4000" b="1" dirty="0">
                <a:solidFill>
                  <a:schemeClr val="tx1">
                    <a:lumMod val="50000"/>
                    <a:lumOff val="50000"/>
                  </a:schemeClr>
                </a:solidFill>
                <a:latin typeface="Agency FB" panose="020B0503020202020204" pitchFamily="34" charset="0"/>
                <a:cs typeface="Arial" panose="020B0604020202020204" pitchFamily="34" charset="0"/>
              </a:rPr>
              <a:t>Financial Performance </a:t>
            </a:r>
          </a:p>
          <a:p>
            <a:pPr algn="l"/>
            <a:r>
              <a:rPr lang="en-US" sz="4000" b="1" dirty="0">
                <a:solidFill>
                  <a:schemeClr val="tx1">
                    <a:lumMod val="50000"/>
                    <a:lumOff val="50000"/>
                  </a:schemeClr>
                </a:solidFill>
                <a:latin typeface="Agency FB" panose="020B0503020202020204" pitchFamily="34" charset="0"/>
                <a:cs typeface="Arial" panose="020B0604020202020204" pitchFamily="34" charset="0"/>
              </a:rPr>
              <a:t> </a:t>
            </a:r>
            <a:endParaRPr lang="en-ZA" sz="4000" i="1" dirty="0">
              <a:solidFill>
                <a:schemeClr val="tx1">
                  <a:lumMod val="50000"/>
                  <a:lumOff val="50000"/>
                </a:schemeClr>
              </a:solidFill>
              <a:latin typeface="Agency FB" panose="020B0503020202020204" pitchFamily="34" charset="0"/>
            </a:endParaRPr>
          </a:p>
        </p:txBody>
      </p:sp>
      <p:cxnSp>
        <p:nvCxnSpPr>
          <p:cNvPr id="4" name="Straight Connector 3"/>
          <p:cNvCxnSpPr/>
          <p:nvPr/>
        </p:nvCxnSpPr>
        <p:spPr>
          <a:xfrm flipH="1">
            <a:off x="2629379" y="3011819"/>
            <a:ext cx="2" cy="1359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2" descr="C:\Users\Nkululeko Mahlangu\Pictures\imagesCA0CNHJ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709" y="2710152"/>
            <a:ext cx="1483897" cy="1963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68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Financial Results – Executive Summary</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solidFill>
                  <a:prstClr val="black">
                    <a:tint val="75000"/>
                  </a:prstClr>
                </a:solidFill>
              </a:rPr>
              <a:pPr/>
              <a:t>29</a:t>
            </a:fld>
            <a:endParaRPr lang="en-US" dirty="0">
              <a:solidFill>
                <a:prstClr val="black">
                  <a:tint val="75000"/>
                </a:prstClr>
              </a:solidFill>
            </a:endParaRPr>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19954" y="1376190"/>
            <a:ext cx="11368229" cy="5170646"/>
          </a:xfrm>
          <a:prstGeom prst="rect">
            <a:avLst/>
          </a:prstGeom>
        </p:spPr>
        <p:txBody>
          <a:bodyPr wrap="square">
            <a:spAutoFit/>
          </a:bodyPr>
          <a:lstStyle/>
          <a:p>
            <a:pPr marL="285750" indent="-285750" fontAlgn="t">
              <a:buFont typeface="Arial" panose="020B0604020202020204" pitchFamily="34" charset="0"/>
              <a:buChar char="•"/>
              <a:defRPr/>
            </a:pPr>
            <a:r>
              <a:rPr lang="en-ZA" kern="0" dirty="0">
                <a:solidFill>
                  <a:prstClr val="black"/>
                </a:solidFill>
                <a:latin typeface="Agency FB" panose="020B0503020202020204" pitchFamily="34" charset="0"/>
              </a:rPr>
              <a:t>No changes in accounting policies</a:t>
            </a:r>
          </a:p>
          <a:p>
            <a:pPr marL="285750" indent="-285750" fontAlgn="t">
              <a:buFont typeface="Arial" panose="020B0604020202020204" pitchFamily="34" charset="0"/>
              <a:buChar char="•"/>
              <a:defRPr/>
            </a:pPr>
            <a:endParaRPr lang="en-ZA" sz="800" kern="0" dirty="0">
              <a:solidFill>
                <a:prstClr val="black"/>
              </a:solidFill>
              <a:latin typeface="Agency FB" panose="020B0503020202020204" pitchFamily="34" charset="0"/>
            </a:endParaRPr>
          </a:p>
          <a:p>
            <a:pPr marL="285750" indent="-285750" fontAlgn="t">
              <a:buFont typeface="Arial" panose="020B0604020202020204" pitchFamily="34" charset="0"/>
              <a:buChar char="•"/>
              <a:defRPr/>
            </a:pPr>
            <a:r>
              <a:rPr lang="en-US" b="1" kern="0" dirty="0">
                <a:solidFill>
                  <a:prstClr val="black"/>
                </a:solidFill>
                <a:latin typeface="Agency FB" panose="020B0503020202020204" pitchFamily="34" charset="0"/>
              </a:rPr>
              <a:t>Disclaimer </a:t>
            </a:r>
            <a:r>
              <a:rPr lang="en-US" kern="0" dirty="0">
                <a:solidFill>
                  <a:prstClr val="black"/>
                </a:solidFill>
                <a:latin typeface="Agency FB" panose="020B0503020202020204" pitchFamily="34" charset="0"/>
              </a:rPr>
              <a:t>due to material:</a:t>
            </a:r>
          </a:p>
          <a:p>
            <a:pPr marL="742950" lvl="1" indent="-285750" fontAlgn="t">
              <a:buFont typeface="Arial" panose="020B0604020202020204" pitchFamily="34" charset="0"/>
              <a:buChar char="•"/>
              <a:defRPr/>
            </a:pPr>
            <a:r>
              <a:rPr lang="en-US" kern="0" dirty="0">
                <a:solidFill>
                  <a:prstClr val="black"/>
                </a:solidFill>
                <a:latin typeface="Agency FB" panose="020B0503020202020204" pitchFamily="34" charset="0"/>
              </a:rPr>
              <a:t>Property Plant and Equipment (PPE)</a:t>
            </a:r>
          </a:p>
          <a:p>
            <a:pPr marL="742950" lvl="1" indent="-285750" fontAlgn="t">
              <a:buFont typeface="Arial" panose="020B0604020202020204" pitchFamily="34" charset="0"/>
              <a:buChar char="•"/>
              <a:defRPr/>
            </a:pPr>
            <a:r>
              <a:rPr lang="en-US" kern="0" dirty="0">
                <a:solidFill>
                  <a:prstClr val="black"/>
                </a:solidFill>
                <a:latin typeface="Agency FB" panose="020B0503020202020204" pitchFamily="34" charset="0"/>
              </a:rPr>
              <a:t>Payables from exchange transactions understated by R245m</a:t>
            </a:r>
          </a:p>
          <a:p>
            <a:pPr marL="742950" lvl="1" indent="-285750" fontAlgn="t">
              <a:buFont typeface="Arial" panose="020B0604020202020204" pitchFamily="34" charset="0"/>
              <a:buChar char="•"/>
              <a:defRPr/>
            </a:pPr>
            <a:r>
              <a:rPr lang="en-US" kern="0" dirty="0">
                <a:solidFill>
                  <a:prstClr val="black"/>
                </a:solidFill>
                <a:latin typeface="Agency FB" panose="020B0503020202020204" pitchFamily="34" charset="0"/>
              </a:rPr>
              <a:t>Payables from exchange transactions- Accrued expenses; Municipal services overstated by R217m</a:t>
            </a:r>
          </a:p>
          <a:p>
            <a:pPr marL="742950" lvl="1" indent="-285750" fontAlgn="t">
              <a:buFont typeface="Arial" panose="020B0604020202020204" pitchFamily="34" charset="0"/>
              <a:buChar char="•"/>
              <a:defRPr/>
            </a:pPr>
            <a:r>
              <a:rPr lang="en-US" kern="0" dirty="0">
                <a:solidFill>
                  <a:prstClr val="black"/>
                </a:solidFill>
                <a:latin typeface="Agency FB" panose="020B0503020202020204" pitchFamily="34" charset="0"/>
              </a:rPr>
              <a:t>Payables from exchange transactions- Accrued expenses; Leases </a:t>
            </a:r>
          </a:p>
          <a:p>
            <a:pPr marL="1200150" lvl="2" indent="-285750" fontAlgn="t">
              <a:buFont typeface="Arial" panose="020B0604020202020204" pitchFamily="34" charset="0"/>
              <a:buChar char="•"/>
              <a:defRPr/>
            </a:pPr>
            <a:r>
              <a:rPr lang="en-US" kern="0" dirty="0">
                <a:solidFill>
                  <a:prstClr val="black"/>
                </a:solidFill>
                <a:latin typeface="Agency FB" panose="020B0503020202020204" pitchFamily="34" charset="0"/>
              </a:rPr>
              <a:t>Lease accruals overstated by R172.9m;</a:t>
            </a:r>
          </a:p>
          <a:p>
            <a:pPr marL="1200150" lvl="2" indent="-285750" fontAlgn="t">
              <a:buFont typeface="Arial" panose="020B0604020202020204" pitchFamily="34" charset="0"/>
              <a:buChar char="•"/>
              <a:defRPr/>
            </a:pPr>
            <a:r>
              <a:rPr lang="en-US" kern="0" dirty="0">
                <a:solidFill>
                  <a:prstClr val="black"/>
                </a:solidFill>
                <a:latin typeface="Agency FB" panose="020B0503020202020204" pitchFamily="34" charset="0"/>
              </a:rPr>
              <a:t>Revenue accrual- recoverable leases overstated  by R104m; and</a:t>
            </a:r>
          </a:p>
          <a:p>
            <a:pPr marL="1200150" lvl="2" indent="-285750" fontAlgn="t">
              <a:buFont typeface="Arial" panose="020B0604020202020204" pitchFamily="34" charset="0"/>
              <a:buChar char="•"/>
              <a:defRPr/>
            </a:pPr>
            <a:r>
              <a:rPr lang="en-US" kern="0" dirty="0">
                <a:solidFill>
                  <a:prstClr val="black"/>
                </a:solidFill>
                <a:latin typeface="Agency FB" panose="020B0503020202020204" pitchFamily="34" charset="0"/>
              </a:rPr>
              <a:t>Operating lease expense overstated by R67.9m.</a:t>
            </a:r>
          </a:p>
          <a:p>
            <a:pPr fontAlgn="t">
              <a:defRPr/>
            </a:pPr>
            <a:endParaRPr lang="en-US" sz="800" kern="0" dirty="0">
              <a:solidFill>
                <a:prstClr val="black"/>
              </a:solidFill>
              <a:latin typeface="Agency FB" panose="020B0503020202020204" pitchFamily="34" charset="0"/>
            </a:endParaRPr>
          </a:p>
          <a:p>
            <a:pPr marL="285750" indent="-285750" fontAlgn="t">
              <a:buFont typeface="Arial" panose="020B0604020202020204" pitchFamily="34" charset="0"/>
              <a:buChar char="•"/>
              <a:defRPr/>
            </a:pPr>
            <a:r>
              <a:rPr lang="en-US" b="1" kern="0" dirty="0">
                <a:solidFill>
                  <a:prstClr val="black"/>
                </a:solidFill>
                <a:latin typeface="Agency FB" panose="020B0503020202020204" pitchFamily="34" charset="0"/>
              </a:rPr>
              <a:t>Emphasis of matter </a:t>
            </a:r>
            <a:r>
              <a:rPr lang="en-US" kern="0" dirty="0">
                <a:solidFill>
                  <a:prstClr val="black"/>
                </a:solidFill>
                <a:latin typeface="Agency FB" panose="020B0503020202020204" pitchFamily="34" charset="0"/>
              </a:rPr>
              <a:t>draws attention to: </a:t>
            </a:r>
          </a:p>
          <a:p>
            <a:pPr fontAlgn="t">
              <a:defRPr/>
            </a:pPr>
            <a:endParaRPr lang="en-US" sz="800" kern="0" dirty="0">
              <a:solidFill>
                <a:prstClr val="black"/>
              </a:solidFill>
              <a:latin typeface="Agency FB" panose="020B0503020202020204" pitchFamily="34" charset="0"/>
            </a:endParaRPr>
          </a:p>
          <a:p>
            <a:pPr marL="742950" lvl="1" indent="-285750" fontAlgn="t">
              <a:buFont typeface="Arial" panose="020B0604020202020204" pitchFamily="34" charset="0"/>
              <a:buChar char="•"/>
              <a:defRPr/>
            </a:pPr>
            <a:r>
              <a:rPr lang="en-US" b="1" kern="0" dirty="0">
                <a:solidFill>
                  <a:prstClr val="black"/>
                </a:solidFill>
                <a:latin typeface="Agency FB" panose="020B0503020202020204" pitchFamily="34" charset="0"/>
              </a:rPr>
              <a:t>Impairment on Receivables</a:t>
            </a:r>
            <a:r>
              <a:rPr lang="en-US" kern="0" dirty="0">
                <a:solidFill>
                  <a:prstClr val="black"/>
                </a:solidFill>
                <a:latin typeface="Agency FB" panose="020B0503020202020204" pitchFamily="34" charset="0"/>
              </a:rPr>
              <a:t> of R2,820billion (2021 R1,433 billion)</a:t>
            </a:r>
          </a:p>
          <a:p>
            <a:pPr marL="1200150" lvl="2" indent="-285750" fontAlgn="t">
              <a:buFont typeface="Arial" panose="020B0604020202020204" pitchFamily="34" charset="0"/>
              <a:buChar char="•"/>
              <a:defRPr/>
            </a:pPr>
            <a:r>
              <a:rPr lang="en-US" kern="0" dirty="0">
                <a:solidFill>
                  <a:prstClr val="black"/>
                </a:solidFill>
                <a:latin typeface="Agency FB" panose="020B0503020202020204" pitchFamily="34" charset="0"/>
              </a:rPr>
              <a:t>This results primarily on impairments on r</a:t>
            </a:r>
            <a:r>
              <a:rPr lang="en-US" kern="0" dirty="0" err="1">
                <a:solidFill>
                  <a:prstClr val="black"/>
                </a:solidFill>
                <a:latin typeface="Agency FB" panose="020B0503020202020204" pitchFamily="34" charset="0"/>
              </a:rPr>
              <a:t>ecoverable</a:t>
            </a:r>
            <a:r>
              <a:rPr lang="en-US" kern="0" dirty="0">
                <a:solidFill>
                  <a:prstClr val="black"/>
                </a:solidFill>
                <a:latin typeface="Agency FB" panose="020B0503020202020204" pitchFamily="34" charset="0"/>
              </a:rPr>
              <a:t> Municipal Services, recoverable Operating Lease Payments and recoverable Projects. </a:t>
            </a:r>
          </a:p>
          <a:p>
            <a:pPr marL="742950" lvl="1" indent="-285750">
              <a:buFont typeface="Arial" panose="020B0604020202020204" pitchFamily="34" charset="0"/>
              <a:buChar char="•"/>
              <a:defRPr/>
            </a:pPr>
            <a:r>
              <a:rPr lang="en-ZA" b="1" kern="0" dirty="0">
                <a:solidFill>
                  <a:prstClr val="black"/>
                </a:solidFill>
                <a:latin typeface="Agency FB" panose="020B0503020202020204" pitchFamily="34" charset="0"/>
              </a:rPr>
              <a:t>Going concern due to:</a:t>
            </a:r>
          </a:p>
          <a:p>
            <a:pPr marL="1200150" lvl="2" indent="-285750">
              <a:buFont typeface="Arial" panose="020B0604020202020204" pitchFamily="34" charset="0"/>
              <a:buChar char="•"/>
              <a:defRPr/>
            </a:pPr>
            <a:r>
              <a:rPr lang="en-ZA" kern="0" dirty="0">
                <a:solidFill>
                  <a:prstClr val="black"/>
                </a:solidFill>
                <a:latin typeface="Agency FB" panose="020B0503020202020204" pitchFamily="34" charset="0"/>
              </a:rPr>
              <a:t>Bank overdraft</a:t>
            </a:r>
            <a:r>
              <a:rPr lang="en-ZA" b="1" kern="0" dirty="0">
                <a:solidFill>
                  <a:prstClr val="black"/>
                </a:solidFill>
                <a:latin typeface="Agency FB" panose="020B0503020202020204" pitchFamily="34" charset="0"/>
              </a:rPr>
              <a:t> </a:t>
            </a:r>
            <a:r>
              <a:rPr lang="en-ZA" kern="0" dirty="0">
                <a:solidFill>
                  <a:prstClr val="black"/>
                </a:solidFill>
                <a:latin typeface="Agency FB" panose="020B0503020202020204" pitchFamily="34" charset="0"/>
              </a:rPr>
              <a:t>of R1,02billion (2021: R905 million) with SA Reserve Bank</a:t>
            </a:r>
          </a:p>
          <a:p>
            <a:pPr marL="1200150" lvl="2" indent="-285750">
              <a:buFont typeface="Arial" panose="020B0604020202020204" pitchFamily="34" charset="0"/>
              <a:buChar char="•"/>
              <a:defRPr/>
            </a:pPr>
            <a:r>
              <a:rPr lang="en-ZA" kern="0" dirty="0">
                <a:solidFill>
                  <a:prstClr val="black"/>
                </a:solidFill>
                <a:latin typeface="Agency FB" panose="020B0503020202020204" pitchFamily="34" charset="0"/>
              </a:rPr>
              <a:t>Current liabilities exceeding current assets by R6,7 billion (2021: R4,4 billion)</a:t>
            </a:r>
          </a:p>
          <a:p>
            <a:pPr marL="742950" lvl="1" indent="-285750">
              <a:buFont typeface="Arial" panose="020B0604020202020204" pitchFamily="34" charset="0"/>
              <a:buChar char="•"/>
              <a:defRPr/>
            </a:pPr>
            <a:r>
              <a:rPr lang="en-US" b="1" kern="0" dirty="0">
                <a:solidFill>
                  <a:prstClr val="black"/>
                </a:solidFill>
                <a:latin typeface="Agency FB" panose="020B0503020202020204" pitchFamily="34" charset="0"/>
              </a:rPr>
              <a:t>Irregular expenditure </a:t>
            </a:r>
            <a:r>
              <a:rPr lang="en-US" kern="0" dirty="0">
                <a:solidFill>
                  <a:prstClr val="black"/>
                </a:solidFill>
                <a:latin typeface="Agency FB" panose="020B0503020202020204" pitchFamily="34" charset="0"/>
              </a:rPr>
              <a:t>of R188m that was incurred in the previous years was disclosed as amounts not recoverable and not condoned.</a:t>
            </a:r>
          </a:p>
        </p:txBody>
      </p:sp>
    </p:spTree>
    <p:extLst>
      <p:ext uri="{BB962C8B-B14F-4D97-AF65-F5344CB8AC3E}">
        <p14:creationId xmlns:p14="http://schemas.microsoft.com/office/powerpoint/2010/main" val="1952456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Autofit/>
          </a:bodyPr>
          <a:lstStyle/>
          <a:p>
            <a:r>
              <a:rPr lang="en-ZA" sz="3200" b="1" dirty="0">
                <a:solidFill>
                  <a:schemeClr val="tx1">
                    <a:lumMod val="65000"/>
                    <a:lumOff val="35000"/>
                  </a:schemeClr>
                </a:solidFill>
                <a:latin typeface="Agency FB" panose="020B0503020202020204" pitchFamily="34" charset="0"/>
              </a:rPr>
              <a:t>Structure of the Annual Report  </a:t>
            </a:r>
          </a:p>
        </p:txBody>
      </p:sp>
      <p:sp>
        <p:nvSpPr>
          <p:cNvPr id="6" name="Slide Number Placeholder 5"/>
          <p:cNvSpPr>
            <a:spLocks noGrp="1"/>
          </p:cNvSpPr>
          <p:nvPr>
            <p:ph type="sldNum" sz="quarter" idx="12"/>
          </p:nvPr>
        </p:nvSpPr>
        <p:spPr/>
        <p:txBody>
          <a:bodyPr/>
          <a:lstStyle/>
          <a:p>
            <a:fld id="{F0CD0AED-B4D5-4032-9A76-11BCD2D1BB13}" type="slidenum">
              <a:rPr lang="en-US" smtClean="0"/>
              <a:t>3</a:t>
            </a:fld>
            <a:endParaRPr lang="en-US" dirty="0"/>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105127"/>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lowchart: Multidocument 1"/>
          <p:cNvSpPr/>
          <p:nvPr/>
        </p:nvSpPr>
        <p:spPr>
          <a:xfrm>
            <a:off x="538803" y="1455309"/>
            <a:ext cx="879979" cy="824248"/>
          </a:xfrm>
          <a:prstGeom prst="flowChartMultidocument">
            <a:avLst/>
          </a:prstGeom>
          <a:solidFill>
            <a:schemeClr val="tx1">
              <a:lumMod val="50000"/>
              <a:lumOff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gency FB" panose="020B0503020202020204" pitchFamily="34" charset="0"/>
              </a:rPr>
              <a:t>Chapt </a:t>
            </a:r>
          </a:p>
          <a:p>
            <a:pPr algn="ctr"/>
            <a:r>
              <a:rPr lang="en-US" b="1" dirty="0">
                <a:latin typeface="Agency FB" panose="020B0503020202020204" pitchFamily="34" charset="0"/>
              </a:rPr>
              <a:t>1</a:t>
            </a:r>
            <a:endParaRPr lang="en-ZA" b="1" dirty="0">
              <a:latin typeface="Agency FB" panose="020B0503020202020204" pitchFamily="34" charset="0"/>
            </a:endParaRPr>
          </a:p>
        </p:txBody>
      </p:sp>
      <p:sp>
        <p:nvSpPr>
          <p:cNvPr id="3" name="Rectangle 2"/>
          <p:cNvSpPr/>
          <p:nvPr/>
        </p:nvSpPr>
        <p:spPr>
          <a:xfrm>
            <a:off x="1751527" y="1523765"/>
            <a:ext cx="9602273" cy="58965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lumMod val="50000"/>
                    <a:lumOff val="50000"/>
                  </a:schemeClr>
                </a:solidFill>
                <a:latin typeface="Agency FB" panose="020B0503020202020204" pitchFamily="34" charset="0"/>
              </a:rPr>
              <a:t>General Information </a:t>
            </a:r>
            <a:endParaRPr lang="en-ZA" sz="2400" b="1" dirty="0">
              <a:solidFill>
                <a:schemeClr val="tx1">
                  <a:lumMod val="50000"/>
                  <a:lumOff val="50000"/>
                </a:schemeClr>
              </a:solidFill>
              <a:latin typeface="Agency FB" panose="020B0503020202020204" pitchFamily="34" charset="0"/>
            </a:endParaRPr>
          </a:p>
        </p:txBody>
      </p:sp>
      <p:sp>
        <p:nvSpPr>
          <p:cNvPr id="10" name="Flowchart: Multidocument 9"/>
          <p:cNvSpPr/>
          <p:nvPr/>
        </p:nvSpPr>
        <p:spPr>
          <a:xfrm>
            <a:off x="538803" y="2499365"/>
            <a:ext cx="879979" cy="824248"/>
          </a:xfrm>
          <a:prstGeom prst="flowChartMultidocument">
            <a:avLst/>
          </a:prstGeom>
          <a:solidFill>
            <a:schemeClr val="tx1">
              <a:lumMod val="50000"/>
              <a:lumOff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gency FB" panose="020B0503020202020204" pitchFamily="34" charset="0"/>
              </a:rPr>
              <a:t>Chapt 2</a:t>
            </a:r>
            <a:endParaRPr lang="en-ZA" b="1" dirty="0">
              <a:latin typeface="Agency FB" panose="020B0503020202020204" pitchFamily="34" charset="0"/>
            </a:endParaRPr>
          </a:p>
        </p:txBody>
      </p:sp>
      <p:sp>
        <p:nvSpPr>
          <p:cNvPr id="11" name="Rectangle 10"/>
          <p:cNvSpPr/>
          <p:nvPr/>
        </p:nvSpPr>
        <p:spPr>
          <a:xfrm>
            <a:off x="1751527" y="2567821"/>
            <a:ext cx="9602273" cy="58965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lumMod val="50000"/>
                    <a:lumOff val="50000"/>
                  </a:schemeClr>
                </a:solidFill>
                <a:latin typeface="Agency FB" panose="020B0503020202020204" pitchFamily="34" charset="0"/>
              </a:rPr>
              <a:t>Performance Information </a:t>
            </a:r>
            <a:endParaRPr lang="en-ZA" sz="2400" b="1" dirty="0">
              <a:solidFill>
                <a:schemeClr val="tx1">
                  <a:lumMod val="50000"/>
                  <a:lumOff val="50000"/>
                </a:schemeClr>
              </a:solidFill>
              <a:latin typeface="Agency FB" panose="020B0503020202020204" pitchFamily="34" charset="0"/>
            </a:endParaRPr>
          </a:p>
        </p:txBody>
      </p:sp>
      <p:sp>
        <p:nvSpPr>
          <p:cNvPr id="13" name="Flowchart: Multidocument 12"/>
          <p:cNvSpPr/>
          <p:nvPr/>
        </p:nvSpPr>
        <p:spPr>
          <a:xfrm>
            <a:off x="538803" y="3687795"/>
            <a:ext cx="879979" cy="824248"/>
          </a:xfrm>
          <a:prstGeom prst="flowChartMultidocument">
            <a:avLst/>
          </a:prstGeom>
          <a:solidFill>
            <a:schemeClr val="tx1">
              <a:lumMod val="50000"/>
              <a:lumOff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gency FB" panose="020B0503020202020204" pitchFamily="34" charset="0"/>
              </a:rPr>
              <a:t>Chapt 3</a:t>
            </a:r>
            <a:endParaRPr lang="en-ZA" b="1" dirty="0">
              <a:latin typeface="Agency FB" panose="020B0503020202020204" pitchFamily="34" charset="0"/>
            </a:endParaRPr>
          </a:p>
        </p:txBody>
      </p:sp>
      <p:sp>
        <p:nvSpPr>
          <p:cNvPr id="14" name="Rectangle 13"/>
          <p:cNvSpPr/>
          <p:nvPr/>
        </p:nvSpPr>
        <p:spPr>
          <a:xfrm>
            <a:off x="1751527" y="3756251"/>
            <a:ext cx="9602273" cy="58965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lumMod val="50000"/>
                    <a:lumOff val="50000"/>
                  </a:schemeClr>
                </a:solidFill>
                <a:latin typeface="Agency FB" panose="020B0503020202020204" pitchFamily="34" charset="0"/>
              </a:rPr>
              <a:t>Governance</a:t>
            </a:r>
            <a:endParaRPr lang="en-ZA" sz="2400" b="1" dirty="0">
              <a:solidFill>
                <a:schemeClr val="tx1">
                  <a:lumMod val="50000"/>
                  <a:lumOff val="50000"/>
                </a:schemeClr>
              </a:solidFill>
              <a:latin typeface="Agency FB" panose="020B0503020202020204" pitchFamily="34" charset="0"/>
            </a:endParaRPr>
          </a:p>
        </p:txBody>
      </p:sp>
      <p:sp>
        <p:nvSpPr>
          <p:cNvPr id="15" name="Flowchart: Multidocument 14"/>
          <p:cNvSpPr/>
          <p:nvPr/>
        </p:nvSpPr>
        <p:spPr>
          <a:xfrm>
            <a:off x="489393" y="4762810"/>
            <a:ext cx="879979" cy="824248"/>
          </a:xfrm>
          <a:prstGeom prst="flowChartMultidocument">
            <a:avLst/>
          </a:prstGeom>
          <a:solidFill>
            <a:schemeClr val="tx1">
              <a:lumMod val="50000"/>
              <a:lumOff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gency FB" panose="020B0503020202020204" pitchFamily="34" charset="0"/>
              </a:rPr>
              <a:t>Chapt 4</a:t>
            </a:r>
            <a:endParaRPr lang="en-ZA" b="1" dirty="0">
              <a:latin typeface="Agency FB" panose="020B0503020202020204" pitchFamily="34" charset="0"/>
            </a:endParaRPr>
          </a:p>
        </p:txBody>
      </p:sp>
      <p:sp>
        <p:nvSpPr>
          <p:cNvPr id="16" name="Rectangle 15"/>
          <p:cNvSpPr/>
          <p:nvPr/>
        </p:nvSpPr>
        <p:spPr>
          <a:xfrm>
            <a:off x="1702117" y="4831266"/>
            <a:ext cx="9602273" cy="58965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lumMod val="50000"/>
                    <a:lumOff val="50000"/>
                  </a:schemeClr>
                </a:solidFill>
                <a:latin typeface="Agency FB" panose="020B0503020202020204" pitchFamily="34" charset="0"/>
              </a:rPr>
              <a:t>Human Resource Management </a:t>
            </a:r>
            <a:endParaRPr lang="en-ZA" sz="2400" b="1" dirty="0">
              <a:solidFill>
                <a:schemeClr val="tx1">
                  <a:lumMod val="50000"/>
                  <a:lumOff val="50000"/>
                </a:schemeClr>
              </a:solidFill>
              <a:latin typeface="Agency FB" panose="020B0503020202020204" pitchFamily="34" charset="0"/>
            </a:endParaRPr>
          </a:p>
        </p:txBody>
      </p:sp>
      <p:sp>
        <p:nvSpPr>
          <p:cNvPr id="17" name="Flowchart: Multidocument 16"/>
          <p:cNvSpPr/>
          <p:nvPr/>
        </p:nvSpPr>
        <p:spPr>
          <a:xfrm>
            <a:off x="467847" y="5811696"/>
            <a:ext cx="879979" cy="824248"/>
          </a:xfrm>
          <a:prstGeom prst="flowChartMultidocument">
            <a:avLst/>
          </a:prstGeom>
          <a:solidFill>
            <a:schemeClr val="tx1">
              <a:lumMod val="50000"/>
              <a:lumOff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gency FB" panose="020B0503020202020204" pitchFamily="34" charset="0"/>
              </a:rPr>
              <a:t>Chapt 5</a:t>
            </a:r>
            <a:endParaRPr lang="en-ZA" b="1" dirty="0">
              <a:latin typeface="Agency FB" panose="020B0503020202020204" pitchFamily="34" charset="0"/>
            </a:endParaRPr>
          </a:p>
        </p:txBody>
      </p:sp>
      <p:sp>
        <p:nvSpPr>
          <p:cNvPr id="18" name="Rectangle 17"/>
          <p:cNvSpPr/>
          <p:nvPr/>
        </p:nvSpPr>
        <p:spPr>
          <a:xfrm>
            <a:off x="1680571" y="5880152"/>
            <a:ext cx="9602273" cy="58965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lumMod val="50000"/>
                    <a:lumOff val="50000"/>
                  </a:schemeClr>
                </a:solidFill>
                <a:latin typeface="Agency FB" panose="020B0503020202020204" pitchFamily="34" charset="0"/>
              </a:rPr>
              <a:t>Financial Performance </a:t>
            </a:r>
            <a:endParaRPr lang="en-ZA" sz="2400" b="1" dirty="0">
              <a:solidFill>
                <a:schemeClr val="tx1">
                  <a:lumMod val="50000"/>
                  <a:lumOff val="50000"/>
                </a:schemeClr>
              </a:solidFill>
              <a:latin typeface="Agency FB" panose="020B0503020202020204" pitchFamily="34" charset="0"/>
            </a:endParaRPr>
          </a:p>
        </p:txBody>
      </p:sp>
    </p:spTree>
    <p:extLst>
      <p:ext uri="{BB962C8B-B14F-4D97-AF65-F5344CB8AC3E}">
        <p14:creationId xmlns:p14="http://schemas.microsoft.com/office/powerpoint/2010/main" val="117271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solidFill>
                  <a:prstClr val="black"/>
                </a:solidFill>
                <a:latin typeface="Times" pitchFamily="18" charset="0"/>
              </a:rPr>
              <a:pPr/>
              <a:t>30</a:t>
            </a:fld>
            <a:endParaRPr lang="en-US" altLang="en-US" sz="1400">
              <a:solidFill>
                <a:prstClr val="black"/>
              </a:solidFill>
              <a:latin typeface="Times" pitchFamily="18" charset="0"/>
            </a:endParaRPr>
          </a:p>
        </p:txBody>
      </p:sp>
      <p:sp>
        <p:nvSpPr>
          <p:cNvPr id="3" name="Rectangle 2"/>
          <p:cNvSpPr>
            <a:spLocks noChangeArrowheads="1"/>
          </p:cNvSpPr>
          <p:nvPr/>
        </p:nvSpPr>
        <p:spPr bwMode="auto">
          <a:xfrm>
            <a:off x="6003635"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endParaRPr lang="en-US" altLang="en-US">
              <a:solidFill>
                <a:prstClr val="black"/>
              </a:solidFill>
              <a:latin typeface="Arial" pitchFamily="34" charset="0"/>
              <a:cs typeface="Arial"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3665786480"/>
              </p:ext>
            </p:extLst>
          </p:nvPr>
        </p:nvGraphicFramePr>
        <p:xfrm>
          <a:off x="3527072" y="5542671"/>
          <a:ext cx="5083528" cy="813680"/>
        </p:xfrm>
        <a:graphic>
          <a:graphicData uri="http://schemas.openxmlformats.org/drawingml/2006/table">
            <a:tbl>
              <a:tblPr firstRow="1" bandRow="1">
                <a:tableStyleId>{073A0DAA-6AF3-43AB-8588-CEC1D06C72B9}</a:tableStyleId>
              </a:tblPr>
              <a:tblGrid>
                <a:gridCol w="1270882">
                  <a:extLst>
                    <a:ext uri="{9D8B030D-6E8A-4147-A177-3AD203B41FA5}">
                      <a16:colId xmlns:a16="http://schemas.microsoft.com/office/drawing/2014/main" val="20000"/>
                    </a:ext>
                  </a:extLst>
                </a:gridCol>
                <a:gridCol w="1270882">
                  <a:extLst>
                    <a:ext uri="{9D8B030D-6E8A-4147-A177-3AD203B41FA5}">
                      <a16:colId xmlns:a16="http://schemas.microsoft.com/office/drawing/2014/main" val="20001"/>
                    </a:ext>
                  </a:extLst>
                </a:gridCol>
                <a:gridCol w="1270882">
                  <a:extLst>
                    <a:ext uri="{9D8B030D-6E8A-4147-A177-3AD203B41FA5}">
                      <a16:colId xmlns:a16="http://schemas.microsoft.com/office/drawing/2014/main" val="20002"/>
                    </a:ext>
                  </a:extLst>
                </a:gridCol>
                <a:gridCol w="1270882">
                  <a:extLst>
                    <a:ext uri="{9D8B030D-6E8A-4147-A177-3AD203B41FA5}">
                      <a16:colId xmlns:a16="http://schemas.microsoft.com/office/drawing/2014/main" val="20003"/>
                    </a:ext>
                  </a:extLst>
                </a:gridCol>
              </a:tblGrid>
              <a:tr h="508550">
                <a:tc>
                  <a:txBody>
                    <a:bodyPr/>
                    <a:lstStyle/>
                    <a:p>
                      <a:r>
                        <a:rPr lang="en-US" sz="1200" dirty="0">
                          <a:latin typeface="Agency FB" panose="020B0503020202020204" pitchFamily="34" charset="0"/>
                        </a:rPr>
                        <a:t>2019/2020</a:t>
                      </a:r>
                      <a:endParaRPr lang="en-ZA" sz="1200" dirty="0">
                        <a:latin typeface="Agency FB" panose="020B0503020202020204" pitchFamily="34" charset="0"/>
                      </a:endParaRPr>
                    </a:p>
                  </a:txBody>
                  <a:tcPr/>
                </a:tc>
                <a:tc>
                  <a:txBody>
                    <a:bodyPr/>
                    <a:lstStyle/>
                    <a:p>
                      <a:r>
                        <a:rPr lang="en-US" sz="1200" dirty="0"/>
                        <a:t>2020/21</a:t>
                      </a:r>
                      <a:endParaRPr lang="en-ZA" sz="1200" dirty="0"/>
                    </a:p>
                  </a:txBody>
                  <a:tcPr/>
                </a:tc>
                <a:tc>
                  <a:txBody>
                    <a:bodyPr/>
                    <a:lstStyle/>
                    <a:p>
                      <a:r>
                        <a:rPr lang="en-ZA" sz="1200" dirty="0"/>
                        <a:t>2021/22</a:t>
                      </a:r>
                    </a:p>
                  </a:txBody>
                  <a:tcPr/>
                </a:tc>
                <a:tc>
                  <a:txBody>
                    <a:bodyPr/>
                    <a:lstStyle/>
                    <a:p>
                      <a:r>
                        <a:rPr lang="en-US" sz="1200" dirty="0"/>
                        <a:t>Analysis</a:t>
                      </a:r>
                      <a:r>
                        <a:rPr lang="en-US" sz="1200" baseline="0" dirty="0"/>
                        <a:t> of performance </a:t>
                      </a:r>
                      <a:endParaRPr lang="en-ZA" sz="1200" dirty="0"/>
                    </a:p>
                  </a:txBody>
                  <a:tcPr/>
                </a:tc>
                <a:extLst>
                  <a:ext uri="{0D108BD9-81ED-4DB2-BD59-A6C34878D82A}">
                    <a16:rowId xmlns:a16="http://schemas.microsoft.com/office/drawing/2014/main" val="10000"/>
                  </a:ext>
                </a:extLst>
              </a:tr>
              <a:tr h="305130">
                <a:tc>
                  <a:txBody>
                    <a:bodyPr/>
                    <a:lstStyle/>
                    <a:p>
                      <a:r>
                        <a:rPr lang="en-US" sz="1200" dirty="0"/>
                        <a:t>Qualified</a:t>
                      </a:r>
                      <a:endParaRPr lang="en-ZA" sz="1200" dirty="0"/>
                    </a:p>
                  </a:txBody>
                  <a:tcPr/>
                </a:tc>
                <a:tc>
                  <a:txBody>
                    <a:bodyPr/>
                    <a:lstStyle/>
                    <a:p>
                      <a:r>
                        <a:rPr lang="en-US" sz="1200" dirty="0"/>
                        <a:t>Qualified </a:t>
                      </a:r>
                      <a:endParaRPr lang="en-ZA" sz="1200" dirty="0"/>
                    </a:p>
                  </a:txBody>
                  <a:tcPr/>
                </a:tc>
                <a:tc>
                  <a:txBody>
                    <a:bodyPr/>
                    <a:lstStyle/>
                    <a:p>
                      <a:r>
                        <a:rPr lang="en-ZA" sz="1200" dirty="0"/>
                        <a:t>Disclaimer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Changed</a:t>
                      </a:r>
                      <a:endParaRPr lang="en-ZA" sz="1200" dirty="0"/>
                    </a:p>
                  </a:txBody>
                  <a:tcPr>
                    <a:solidFill>
                      <a:schemeClr val="accent1">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35" name="Chart 34"/>
          <p:cNvGraphicFramePr>
            <a:graphicFrameLocks/>
          </p:cNvGraphicFramePr>
          <p:nvPr/>
        </p:nvGraphicFramePr>
        <p:xfrm>
          <a:off x="3104159" y="1453991"/>
          <a:ext cx="6321195" cy="3905800"/>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2019109" y="2268610"/>
            <a:ext cx="535360" cy="2880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ZA" sz="1100" b="1" dirty="0">
                <a:solidFill>
                  <a:prstClr val="black"/>
                </a:solidFill>
              </a:rPr>
              <a:t>Clean</a:t>
            </a:r>
            <a:endParaRPr lang="en-US" sz="1100" b="1" dirty="0">
              <a:solidFill>
                <a:prstClr val="black"/>
              </a:solidFill>
            </a:endParaRPr>
          </a:p>
        </p:txBody>
      </p:sp>
      <p:sp>
        <p:nvSpPr>
          <p:cNvPr id="24" name="Rectangle 23"/>
          <p:cNvSpPr/>
          <p:nvPr/>
        </p:nvSpPr>
        <p:spPr>
          <a:xfrm>
            <a:off x="1992241" y="2759290"/>
            <a:ext cx="1534833" cy="249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a:solidFill>
                  <a:prstClr val="black"/>
                </a:solidFill>
              </a:rPr>
              <a:t>Unqualified</a:t>
            </a:r>
            <a:endParaRPr lang="en-US" sz="1100" b="1" dirty="0">
              <a:solidFill>
                <a:prstClr val="black"/>
              </a:solidFill>
            </a:endParaRPr>
          </a:p>
        </p:txBody>
      </p:sp>
      <p:sp>
        <p:nvSpPr>
          <p:cNvPr id="25" name="Rectangle 24"/>
          <p:cNvSpPr/>
          <p:nvPr/>
        </p:nvSpPr>
        <p:spPr>
          <a:xfrm>
            <a:off x="2106877" y="3173637"/>
            <a:ext cx="1534833" cy="30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a:solidFill>
                  <a:prstClr val="black"/>
                </a:solidFill>
              </a:rPr>
              <a:t>Qualified</a:t>
            </a:r>
            <a:endParaRPr lang="en-US" sz="1100" b="1" dirty="0">
              <a:solidFill>
                <a:prstClr val="black"/>
              </a:solidFill>
            </a:endParaRPr>
          </a:p>
        </p:txBody>
      </p:sp>
      <p:sp>
        <p:nvSpPr>
          <p:cNvPr id="27" name="Rectangle 26"/>
          <p:cNvSpPr/>
          <p:nvPr/>
        </p:nvSpPr>
        <p:spPr>
          <a:xfrm>
            <a:off x="2106877" y="4132743"/>
            <a:ext cx="1534833" cy="264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a:solidFill>
                  <a:prstClr val="black"/>
                </a:solidFill>
              </a:rPr>
              <a:t>Adverse</a:t>
            </a:r>
            <a:endParaRPr lang="en-US" sz="1100" b="1" dirty="0">
              <a:solidFill>
                <a:prstClr val="black"/>
              </a:solidFill>
            </a:endParaRPr>
          </a:p>
        </p:txBody>
      </p:sp>
      <p:sp>
        <p:nvSpPr>
          <p:cNvPr id="28" name="Rectangle 27"/>
          <p:cNvSpPr/>
          <p:nvPr/>
        </p:nvSpPr>
        <p:spPr>
          <a:xfrm>
            <a:off x="2106877" y="4542652"/>
            <a:ext cx="1420197" cy="268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a:solidFill>
                  <a:prstClr val="black"/>
                </a:solidFill>
              </a:rPr>
              <a:t>Disclaimer</a:t>
            </a:r>
            <a:endParaRPr lang="en-US" sz="1100" b="1" dirty="0">
              <a:solidFill>
                <a:prstClr val="black"/>
              </a:solidFill>
            </a:endParaRPr>
          </a:p>
        </p:txBody>
      </p:sp>
      <p:pic>
        <p:nvPicPr>
          <p:cNvPr id="26" name="Picture 25"/>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brightnessContrast bright="20000" contrast="-40000"/>
                    </a14:imgEffect>
                  </a14:imgLayer>
                </a14:imgProps>
              </a:ext>
            </a:extLst>
          </a:blip>
          <a:stretch>
            <a:fillRect/>
          </a:stretch>
        </p:blipFill>
        <p:spPr>
          <a:xfrm>
            <a:off x="57413" y="-5028"/>
            <a:ext cx="12192000" cy="1230008"/>
          </a:xfrm>
          <a:prstGeom prst="rect">
            <a:avLst/>
          </a:prstGeom>
        </p:spPr>
      </p:pic>
      <p:sp>
        <p:nvSpPr>
          <p:cNvPr id="2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Financial Results – Executive Summary</a:t>
            </a:r>
            <a:endParaRPr lang="en-ZA" sz="3600" b="1" dirty="0">
              <a:solidFill>
                <a:schemeClr val="tx1">
                  <a:lumMod val="65000"/>
                  <a:lumOff val="35000"/>
                </a:schemeClr>
              </a:solidFill>
              <a:latin typeface="Agency FB" panose="020B0503020202020204" pitchFamily="34" charset="0"/>
            </a:endParaRPr>
          </a:p>
        </p:txBody>
      </p:sp>
      <p:pic>
        <p:nvPicPr>
          <p:cNvPr id="30" name="Picture 2" descr="C:\Users\Nkululeko Mahlangu\Pictures\imagesCA0CNHJ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952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569829" y="4653136"/>
            <a:ext cx="960256" cy="1059076"/>
          </a:xfrm>
        </p:spPr>
        <p:txBody>
          <a:bodyPr/>
          <a:lstStyle/>
          <a:p>
            <a:fld id="{06FDB8B8-F605-4586-B934-FF56C8C71DDE}" type="slidenum">
              <a:rPr lang="en-US" smtClean="0">
                <a:solidFill>
                  <a:prstClr val="black">
                    <a:tint val="75000"/>
                  </a:prstClr>
                </a:solidFill>
              </a:rPr>
              <a:pPr/>
              <a:t>31</a:t>
            </a:fld>
            <a:endParaRPr lang="en-US" dirty="0">
              <a:solidFill>
                <a:prstClr val="black">
                  <a:tint val="75000"/>
                </a:prstClr>
              </a:solidFill>
            </a:endParaRPr>
          </a:p>
        </p:txBody>
      </p:sp>
      <p:graphicFrame>
        <p:nvGraphicFramePr>
          <p:cNvPr id="7" name="Diagram 6"/>
          <p:cNvGraphicFramePr/>
          <p:nvPr/>
        </p:nvGraphicFramePr>
        <p:xfrm>
          <a:off x="1162052" y="1002096"/>
          <a:ext cx="7756837" cy="5170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a:off x="3385643" y="2789544"/>
            <a:ext cx="2106234" cy="38999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ZA" sz="1200" dirty="0">
                <a:solidFill>
                  <a:prstClr val="black"/>
                </a:solidFill>
              </a:rPr>
              <a:t>Jan 2013 – Turnaround  initiative introduced</a:t>
            </a:r>
          </a:p>
        </p:txBody>
      </p:sp>
      <p:sp>
        <p:nvSpPr>
          <p:cNvPr id="15" name="Isosceles Triangle 14"/>
          <p:cNvSpPr/>
          <p:nvPr/>
        </p:nvSpPr>
        <p:spPr>
          <a:xfrm rot="10800000">
            <a:off x="3800745" y="3358057"/>
            <a:ext cx="270030" cy="204069"/>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solidFill>
                <a:prstClr val="white"/>
              </a:solidFill>
            </a:endParaRPr>
          </a:p>
        </p:txBody>
      </p:sp>
      <p:sp>
        <p:nvSpPr>
          <p:cNvPr id="3" name="Rectangle 2"/>
          <p:cNvSpPr/>
          <p:nvPr/>
        </p:nvSpPr>
        <p:spPr>
          <a:xfrm>
            <a:off x="1508463" y="24987"/>
            <a:ext cx="4572000" cy="646331"/>
          </a:xfrm>
          <a:prstGeom prst="rect">
            <a:avLst/>
          </a:prstGeom>
        </p:spPr>
        <p:txBody>
          <a:bodyPr>
            <a:spAutoFit/>
          </a:bodyPr>
          <a:lstStyle/>
          <a:p>
            <a:r>
              <a:rPr lang="en-US" b="1" dirty="0">
                <a:solidFill>
                  <a:prstClr val="white"/>
                </a:solidFill>
              </a:rPr>
              <a:t>Progress on Audit Outcomes</a:t>
            </a:r>
          </a:p>
          <a:p>
            <a:r>
              <a:rPr lang="en-US" b="1" dirty="0">
                <a:solidFill>
                  <a:prstClr val="white"/>
                </a:solidFill>
              </a:rPr>
              <a:t>PMTE Main Vote</a:t>
            </a:r>
          </a:p>
        </p:txBody>
      </p:sp>
      <p:sp>
        <p:nvSpPr>
          <p:cNvPr id="11" name="Rectangle 10"/>
          <p:cNvSpPr/>
          <p:nvPr/>
        </p:nvSpPr>
        <p:spPr>
          <a:xfrm>
            <a:off x="7939367" y="4339931"/>
            <a:ext cx="979522" cy="1532939"/>
          </a:xfrm>
          <a:prstGeom prst="rect">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3" name="Group 12"/>
          <p:cNvGrpSpPr/>
          <p:nvPr/>
        </p:nvGrpSpPr>
        <p:grpSpPr>
          <a:xfrm>
            <a:off x="7994904" y="3610345"/>
            <a:ext cx="1267475" cy="2178097"/>
            <a:chOff x="6668518" y="2527796"/>
            <a:chExt cx="1267475" cy="2178097"/>
          </a:xfrm>
        </p:grpSpPr>
        <p:sp>
          <p:nvSpPr>
            <p:cNvPr id="17" name="Rectangle 16"/>
            <p:cNvSpPr/>
            <p:nvPr/>
          </p:nvSpPr>
          <p:spPr>
            <a:xfrm>
              <a:off x="7207546" y="2527796"/>
              <a:ext cx="728447" cy="1211536"/>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17"/>
            <p:cNvSpPr/>
            <p:nvPr/>
          </p:nvSpPr>
          <p:spPr>
            <a:xfrm>
              <a:off x="6668518" y="3494357"/>
              <a:ext cx="802432" cy="12115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t" anchorCtr="0">
              <a:noAutofit/>
            </a:bodyPr>
            <a:lstStyle/>
            <a:p>
              <a:pPr defTabSz="444500">
                <a:lnSpc>
                  <a:spcPct val="90000"/>
                </a:lnSpc>
                <a:spcBef>
                  <a:spcPct val="0"/>
                </a:spcBef>
                <a:spcAft>
                  <a:spcPct val="35000"/>
                </a:spcAft>
              </a:pPr>
              <a:r>
                <a:rPr lang="en-US" sz="1000" b="1" u="sng" dirty="0">
                  <a:solidFill>
                    <a:prstClr val="black"/>
                  </a:solidFill>
                </a:rPr>
                <a:t>Qualification matter</a:t>
              </a:r>
              <a:endParaRPr lang="en-ZA" sz="1000" b="1" u="sng" dirty="0">
                <a:solidFill>
                  <a:prstClr val="black"/>
                </a:solidFill>
              </a:endParaRPr>
            </a:p>
            <a:p>
              <a:pPr defTabSz="444500">
                <a:lnSpc>
                  <a:spcPct val="90000"/>
                </a:lnSpc>
                <a:spcBef>
                  <a:spcPct val="0"/>
                </a:spcBef>
                <a:spcAft>
                  <a:spcPct val="35000"/>
                </a:spcAft>
              </a:pPr>
              <a:r>
                <a:rPr lang="en-US" sz="1000" dirty="0">
                  <a:solidFill>
                    <a:prstClr val="black"/>
                  </a:solidFill>
                </a:rPr>
                <a:t>1. Immovable Assets</a:t>
              </a:r>
              <a:endParaRPr lang="en-ZA" sz="1000" dirty="0">
                <a:solidFill>
                  <a:prstClr val="black"/>
                </a:solidFill>
              </a:endParaRPr>
            </a:p>
          </p:txBody>
        </p:sp>
      </p:grpSp>
      <p:sp>
        <p:nvSpPr>
          <p:cNvPr id="19" name="Oval 18"/>
          <p:cNvSpPr/>
          <p:nvPr/>
        </p:nvSpPr>
        <p:spPr>
          <a:xfrm>
            <a:off x="1021548" y="1362811"/>
            <a:ext cx="1296144" cy="543820"/>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ZA" sz="1100" b="1" dirty="0">
                <a:solidFill>
                  <a:prstClr val="white"/>
                </a:solidFill>
              </a:rPr>
              <a:t>2011/12 - </a:t>
            </a:r>
          </a:p>
          <a:p>
            <a:r>
              <a:rPr lang="en-ZA" sz="1100" b="1" dirty="0">
                <a:solidFill>
                  <a:prstClr val="white"/>
                </a:solidFill>
              </a:rPr>
              <a:t>Disclaimer</a:t>
            </a:r>
          </a:p>
        </p:txBody>
      </p:sp>
      <p:sp>
        <p:nvSpPr>
          <p:cNvPr id="20" name="Oval 19"/>
          <p:cNvSpPr/>
          <p:nvPr/>
        </p:nvSpPr>
        <p:spPr>
          <a:xfrm>
            <a:off x="2185771" y="1925658"/>
            <a:ext cx="1368152"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ZA" sz="1100" b="1" dirty="0">
                <a:solidFill>
                  <a:prstClr val="black"/>
                </a:solidFill>
              </a:rPr>
              <a:t>2012/13 –</a:t>
            </a:r>
          </a:p>
          <a:p>
            <a:r>
              <a:rPr lang="en-ZA" sz="1100" b="1" dirty="0">
                <a:solidFill>
                  <a:prstClr val="black"/>
                </a:solidFill>
              </a:rPr>
              <a:t> Disclaimer</a:t>
            </a:r>
          </a:p>
        </p:txBody>
      </p:sp>
      <p:sp>
        <p:nvSpPr>
          <p:cNvPr id="21" name="Oval 20"/>
          <p:cNvSpPr/>
          <p:nvPr/>
        </p:nvSpPr>
        <p:spPr>
          <a:xfrm>
            <a:off x="3440876" y="3536445"/>
            <a:ext cx="1047471" cy="678036"/>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ZA" sz="1100" b="1" dirty="0">
                <a:solidFill>
                  <a:prstClr val="black"/>
                </a:solidFill>
              </a:rPr>
              <a:t>2013/14 – </a:t>
            </a:r>
          </a:p>
          <a:p>
            <a:r>
              <a:rPr lang="en-ZA" sz="1100" b="1" dirty="0">
                <a:solidFill>
                  <a:prstClr val="black"/>
                </a:solidFill>
              </a:rPr>
              <a:t>Qualified</a:t>
            </a:r>
          </a:p>
        </p:txBody>
      </p:sp>
      <p:sp>
        <p:nvSpPr>
          <p:cNvPr id="22" name="Oval 21"/>
          <p:cNvSpPr/>
          <p:nvPr/>
        </p:nvSpPr>
        <p:spPr>
          <a:xfrm>
            <a:off x="4334057" y="3720521"/>
            <a:ext cx="1107123"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ZA" sz="1100" b="1" dirty="0">
                <a:solidFill>
                  <a:prstClr val="black"/>
                </a:solidFill>
              </a:rPr>
              <a:t>2014/15 – </a:t>
            </a:r>
          </a:p>
          <a:p>
            <a:r>
              <a:rPr lang="en-ZA" sz="1100" b="1" dirty="0">
                <a:solidFill>
                  <a:prstClr val="black"/>
                </a:solidFill>
              </a:rPr>
              <a:t> Qualified</a:t>
            </a:r>
          </a:p>
        </p:txBody>
      </p:sp>
      <p:sp>
        <p:nvSpPr>
          <p:cNvPr id="23" name="Oval 22"/>
          <p:cNvSpPr/>
          <p:nvPr/>
        </p:nvSpPr>
        <p:spPr>
          <a:xfrm>
            <a:off x="5242615" y="3777884"/>
            <a:ext cx="1157826"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ZA" sz="1100" b="1" dirty="0">
                <a:solidFill>
                  <a:prstClr val="black"/>
                </a:solidFill>
              </a:rPr>
              <a:t>2015/16 – </a:t>
            </a:r>
          </a:p>
          <a:p>
            <a:r>
              <a:rPr lang="en-ZA" sz="1100" b="1" dirty="0">
                <a:solidFill>
                  <a:prstClr val="black"/>
                </a:solidFill>
              </a:rPr>
              <a:t>Qualified</a:t>
            </a:r>
          </a:p>
        </p:txBody>
      </p:sp>
      <p:sp>
        <p:nvSpPr>
          <p:cNvPr id="24" name="Oval 23"/>
          <p:cNvSpPr/>
          <p:nvPr/>
        </p:nvSpPr>
        <p:spPr>
          <a:xfrm>
            <a:off x="6154531" y="3694119"/>
            <a:ext cx="1217810"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100" b="1" dirty="0">
                <a:solidFill>
                  <a:prstClr val="black"/>
                </a:solidFill>
              </a:rPr>
              <a:t>2016/17 – Adverse </a:t>
            </a:r>
            <a:endParaRPr lang="en-ZA" sz="1100" b="1" dirty="0">
              <a:solidFill>
                <a:prstClr val="black"/>
              </a:solidFill>
            </a:endParaRPr>
          </a:p>
        </p:txBody>
      </p:sp>
      <p:sp>
        <p:nvSpPr>
          <p:cNvPr id="25" name="Oval 24"/>
          <p:cNvSpPr/>
          <p:nvPr/>
        </p:nvSpPr>
        <p:spPr>
          <a:xfrm>
            <a:off x="7154709" y="3736002"/>
            <a:ext cx="1217810"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ZA" sz="1100" b="1" dirty="0">
                <a:solidFill>
                  <a:prstClr val="black"/>
                </a:solidFill>
              </a:rPr>
              <a:t>2017/18 –</a:t>
            </a:r>
          </a:p>
          <a:p>
            <a:r>
              <a:rPr lang="en-US" sz="1100" b="1" dirty="0">
                <a:solidFill>
                  <a:prstClr val="black"/>
                </a:solidFill>
              </a:rPr>
              <a:t>Qualified </a:t>
            </a:r>
            <a:endParaRPr lang="en-ZA" sz="1100" b="1" dirty="0">
              <a:solidFill>
                <a:prstClr val="black"/>
              </a:solidFill>
            </a:endParaRPr>
          </a:p>
        </p:txBody>
      </p:sp>
      <p:sp>
        <p:nvSpPr>
          <p:cNvPr id="26" name="Oval 25"/>
          <p:cNvSpPr/>
          <p:nvPr/>
        </p:nvSpPr>
        <p:spPr>
          <a:xfrm>
            <a:off x="7816113" y="3719154"/>
            <a:ext cx="1217810"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622300">
              <a:lnSpc>
                <a:spcPct val="90000"/>
              </a:lnSpc>
              <a:spcBef>
                <a:spcPct val="0"/>
              </a:spcBef>
              <a:spcAft>
                <a:spcPct val="35000"/>
              </a:spcAft>
            </a:pPr>
            <a:r>
              <a:rPr lang="en-ZA" sz="1100" b="1" dirty="0">
                <a:solidFill>
                  <a:prstClr val="black"/>
                </a:solidFill>
              </a:rPr>
              <a:t>2018/19 –</a:t>
            </a:r>
          </a:p>
          <a:p>
            <a:pPr algn="r" defTabSz="622300">
              <a:lnSpc>
                <a:spcPct val="90000"/>
              </a:lnSpc>
              <a:spcBef>
                <a:spcPct val="0"/>
              </a:spcBef>
              <a:spcAft>
                <a:spcPct val="35000"/>
              </a:spcAft>
            </a:pPr>
            <a:r>
              <a:rPr lang="en-US" sz="1100" b="1" dirty="0">
                <a:solidFill>
                  <a:prstClr val="black"/>
                </a:solidFill>
              </a:rPr>
              <a:t>Qualified </a:t>
            </a:r>
            <a:endParaRPr lang="en-ZA" sz="1100" b="1" dirty="0">
              <a:solidFill>
                <a:prstClr val="black"/>
              </a:solidFill>
            </a:endParaRPr>
          </a:p>
        </p:txBody>
      </p:sp>
      <p:sp>
        <p:nvSpPr>
          <p:cNvPr id="28" name="Rectangle 27"/>
          <p:cNvSpPr/>
          <p:nvPr/>
        </p:nvSpPr>
        <p:spPr>
          <a:xfrm>
            <a:off x="8997806" y="4269461"/>
            <a:ext cx="979522" cy="1621970"/>
          </a:xfrm>
          <a:prstGeom prst="rect">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444500">
              <a:lnSpc>
                <a:spcPct val="90000"/>
              </a:lnSpc>
              <a:spcBef>
                <a:spcPct val="0"/>
              </a:spcBef>
              <a:spcAft>
                <a:spcPct val="35000"/>
              </a:spcAft>
            </a:pPr>
            <a:endParaRPr lang="en-US" sz="1000" b="1" u="sng" dirty="0">
              <a:solidFill>
                <a:prstClr val="black"/>
              </a:solidFill>
            </a:endParaRPr>
          </a:p>
          <a:p>
            <a:pPr defTabSz="444500">
              <a:lnSpc>
                <a:spcPct val="90000"/>
              </a:lnSpc>
              <a:spcBef>
                <a:spcPct val="0"/>
              </a:spcBef>
              <a:spcAft>
                <a:spcPct val="35000"/>
              </a:spcAft>
            </a:pPr>
            <a:r>
              <a:rPr lang="en-US" sz="1000" b="1" u="sng" dirty="0">
                <a:solidFill>
                  <a:prstClr val="black"/>
                </a:solidFill>
              </a:rPr>
              <a:t>Qualification</a:t>
            </a:r>
          </a:p>
          <a:p>
            <a:pPr defTabSz="444500">
              <a:lnSpc>
                <a:spcPct val="90000"/>
              </a:lnSpc>
              <a:spcBef>
                <a:spcPct val="0"/>
              </a:spcBef>
              <a:spcAft>
                <a:spcPct val="35000"/>
              </a:spcAft>
            </a:pPr>
            <a:r>
              <a:rPr lang="en-US" sz="1000" b="1" u="sng" dirty="0">
                <a:solidFill>
                  <a:prstClr val="black"/>
                </a:solidFill>
              </a:rPr>
              <a:t>matters</a:t>
            </a:r>
            <a:endParaRPr lang="en-ZA" sz="1000" b="1" u="sng" dirty="0">
              <a:solidFill>
                <a:prstClr val="black"/>
              </a:solidFill>
            </a:endParaRPr>
          </a:p>
          <a:p>
            <a:pPr defTabSz="444500">
              <a:lnSpc>
                <a:spcPct val="90000"/>
              </a:lnSpc>
              <a:spcBef>
                <a:spcPct val="0"/>
              </a:spcBef>
              <a:spcAft>
                <a:spcPct val="35000"/>
              </a:spcAft>
            </a:pPr>
            <a:r>
              <a:rPr lang="en-US" sz="1000" dirty="0">
                <a:solidFill>
                  <a:prstClr val="black"/>
                </a:solidFill>
              </a:rPr>
              <a:t>1. Immovable Assets</a:t>
            </a:r>
            <a:endParaRPr lang="en-ZA" sz="1000" dirty="0">
              <a:solidFill>
                <a:prstClr val="black"/>
              </a:solidFill>
            </a:endParaRPr>
          </a:p>
          <a:p>
            <a:pPr defTabSz="444500">
              <a:lnSpc>
                <a:spcPct val="90000"/>
              </a:lnSpc>
              <a:spcBef>
                <a:spcPct val="0"/>
              </a:spcBef>
              <a:spcAft>
                <a:spcPct val="35000"/>
              </a:spcAft>
            </a:pPr>
            <a:r>
              <a:rPr lang="en-ZA" sz="1000" dirty="0">
                <a:solidFill>
                  <a:prstClr val="black"/>
                </a:solidFill>
              </a:rPr>
              <a:t>2. Lease payments and Lease Revenue</a:t>
            </a:r>
          </a:p>
        </p:txBody>
      </p:sp>
      <p:sp>
        <p:nvSpPr>
          <p:cNvPr id="27" name="Rectangle 26"/>
          <p:cNvSpPr/>
          <p:nvPr/>
        </p:nvSpPr>
        <p:spPr>
          <a:xfrm>
            <a:off x="10066919" y="4295415"/>
            <a:ext cx="979522" cy="1621970"/>
          </a:xfrm>
          <a:prstGeom prst="rect">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444500">
              <a:lnSpc>
                <a:spcPct val="90000"/>
              </a:lnSpc>
              <a:spcBef>
                <a:spcPct val="0"/>
              </a:spcBef>
              <a:spcAft>
                <a:spcPct val="35000"/>
              </a:spcAft>
            </a:pPr>
            <a:endParaRPr lang="en-US" sz="1000" b="1" u="sng" dirty="0">
              <a:solidFill>
                <a:prstClr val="black"/>
              </a:solidFill>
            </a:endParaRPr>
          </a:p>
          <a:p>
            <a:pPr defTabSz="444500">
              <a:lnSpc>
                <a:spcPct val="90000"/>
              </a:lnSpc>
              <a:spcBef>
                <a:spcPct val="0"/>
              </a:spcBef>
              <a:spcAft>
                <a:spcPct val="35000"/>
              </a:spcAft>
            </a:pPr>
            <a:r>
              <a:rPr lang="en-US" sz="1000" b="1" u="sng" dirty="0">
                <a:solidFill>
                  <a:prstClr val="black"/>
                </a:solidFill>
              </a:rPr>
              <a:t>Qualification</a:t>
            </a:r>
          </a:p>
          <a:p>
            <a:pPr defTabSz="444500">
              <a:lnSpc>
                <a:spcPct val="90000"/>
              </a:lnSpc>
              <a:spcBef>
                <a:spcPct val="0"/>
              </a:spcBef>
              <a:spcAft>
                <a:spcPct val="35000"/>
              </a:spcAft>
            </a:pPr>
            <a:r>
              <a:rPr lang="en-US" sz="1000" b="1" u="sng" dirty="0">
                <a:solidFill>
                  <a:prstClr val="black"/>
                </a:solidFill>
              </a:rPr>
              <a:t>matters</a:t>
            </a:r>
            <a:endParaRPr lang="en-ZA" sz="1000" b="1" u="sng" dirty="0">
              <a:solidFill>
                <a:prstClr val="black"/>
              </a:solidFill>
            </a:endParaRPr>
          </a:p>
          <a:p>
            <a:pPr defTabSz="444500">
              <a:lnSpc>
                <a:spcPct val="90000"/>
              </a:lnSpc>
              <a:spcBef>
                <a:spcPct val="0"/>
              </a:spcBef>
              <a:spcAft>
                <a:spcPct val="35000"/>
              </a:spcAft>
            </a:pPr>
            <a:r>
              <a:rPr lang="en-ZA" sz="1000" dirty="0">
                <a:solidFill>
                  <a:prstClr val="black"/>
                </a:solidFill>
              </a:rPr>
              <a:t>2. Lease Asset and Lease Accruals</a:t>
            </a:r>
          </a:p>
        </p:txBody>
      </p:sp>
      <p:sp>
        <p:nvSpPr>
          <p:cNvPr id="30" name="Oval 29"/>
          <p:cNvSpPr/>
          <p:nvPr/>
        </p:nvSpPr>
        <p:spPr>
          <a:xfrm>
            <a:off x="8988256" y="3824785"/>
            <a:ext cx="1163145"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622300">
              <a:lnSpc>
                <a:spcPct val="90000"/>
              </a:lnSpc>
              <a:spcBef>
                <a:spcPct val="0"/>
              </a:spcBef>
              <a:spcAft>
                <a:spcPct val="35000"/>
              </a:spcAft>
            </a:pPr>
            <a:r>
              <a:rPr lang="en-ZA" sz="1100" b="1" dirty="0">
                <a:solidFill>
                  <a:prstClr val="black"/>
                </a:solidFill>
              </a:rPr>
              <a:t>2019/20 –</a:t>
            </a:r>
          </a:p>
          <a:p>
            <a:pPr algn="r" defTabSz="622300">
              <a:lnSpc>
                <a:spcPct val="90000"/>
              </a:lnSpc>
              <a:spcBef>
                <a:spcPct val="0"/>
              </a:spcBef>
              <a:spcAft>
                <a:spcPct val="35000"/>
              </a:spcAft>
            </a:pPr>
            <a:r>
              <a:rPr lang="en-US" sz="1100" b="1" dirty="0">
                <a:solidFill>
                  <a:prstClr val="black"/>
                </a:solidFill>
              </a:rPr>
              <a:t>Qualified </a:t>
            </a:r>
            <a:endParaRPr lang="en-ZA" sz="1100" b="1" dirty="0">
              <a:solidFill>
                <a:prstClr val="black"/>
              </a:solidFill>
            </a:endParaRPr>
          </a:p>
        </p:txBody>
      </p:sp>
      <p:sp>
        <p:nvSpPr>
          <p:cNvPr id="29" name="Oval 28"/>
          <p:cNvSpPr/>
          <p:nvPr/>
        </p:nvSpPr>
        <p:spPr>
          <a:xfrm>
            <a:off x="9969706" y="3838131"/>
            <a:ext cx="1163145"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622300">
              <a:lnSpc>
                <a:spcPct val="90000"/>
              </a:lnSpc>
              <a:spcBef>
                <a:spcPct val="0"/>
              </a:spcBef>
              <a:spcAft>
                <a:spcPct val="35000"/>
              </a:spcAft>
            </a:pPr>
            <a:r>
              <a:rPr lang="en-ZA" sz="1100" b="1" dirty="0">
                <a:solidFill>
                  <a:prstClr val="black"/>
                </a:solidFill>
              </a:rPr>
              <a:t>2020/21 –</a:t>
            </a:r>
          </a:p>
          <a:p>
            <a:pPr algn="r" defTabSz="622300">
              <a:lnSpc>
                <a:spcPct val="90000"/>
              </a:lnSpc>
              <a:spcBef>
                <a:spcPct val="0"/>
              </a:spcBef>
              <a:spcAft>
                <a:spcPct val="35000"/>
              </a:spcAft>
            </a:pPr>
            <a:r>
              <a:rPr lang="en-US" sz="1100" b="1" dirty="0">
                <a:solidFill>
                  <a:prstClr val="black"/>
                </a:solidFill>
              </a:rPr>
              <a:t>Qualified </a:t>
            </a:r>
            <a:endParaRPr lang="en-ZA" sz="1100" b="1" dirty="0">
              <a:solidFill>
                <a:prstClr val="black"/>
              </a:solidFill>
            </a:endParaRPr>
          </a:p>
        </p:txBody>
      </p:sp>
      <p:pic>
        <p:nvPicPr>
          <p:cNvPr id="31" name="Picture 2" descr="C:\Users\Nkululeko Mahlangu\Pictures\imagesCA0CNHJ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Audit outcomes for PMTE</a:t>
            </a:r>
            <a:endParaRPr lang="en-ZA" sz="3600" b="1" dirty="0">
              <a:solidFill>
                <a:schemeClr val="tx1">
                  <a:lumMod val="65000"/>
                  <a:lumOff val="35000"/>
                </a:schemeClr>
              </a:solidFill>
              <a:latin typeface="Agency FB" panose="020B0503020202020204" pitchFamily="34" charset="0"/>
            </a:endParaRPr>
          </a:p>
        </p:txBody>
      </p:sp>
      <p:sp>
        <p:nvSpPr>
          <p:cNvPr id="34" name="Rectangle 33"/>
          <p:cNvSpPr/>
          <p:nvPr/>
        </p:nvSpPr>
        <p:spPr>
          <a:xfrm>
            <a:off x="11102108" y="3012907"/>
            <a:ext cx="979522" cy="2942071"/>
          </a:xfrm>
          <a:prstGeom prst="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444500">
              <a:lnSpc>
                <a:spcPct val="90000"/>
              </a:lnSpc>
              <a:spcBef>
                <a:spcPct val="0"/>
              </a:spcBef>
              <a:spcAft>
                <a:spcPct val="35000"/>
              </a:spcAft>
            </a:pPr>
            <a:endParaRPr lang="en-US" sz="1000" b="1" u="sng" dirty="0">
              <a:solidFill>
                <a:prstClr val="black"/>
              </a:solidFill>
            </a:endParaRPr>
          </a:p>
          <a:p>
            <a:pPr defTabSz="444500">
              <a:lnSpc>
                <a:spcPct val="90000"/>
              </a:lnSpc>
              <a:spcBef>
                <a:spcPct val="0"/>
              </a:spcBef>
              <a:spcAft>
                <a:spcPct val="35000"/>
              </a:spcAft>
            </a:pPr>
            <a:r>
              <a:rPr lang="en-US" sz="1000" b="1" u="sng" dirty="0">
                <a:solidFill>
                  <a:prstClr val="black"/>
                </a:solidFill>
              </a:rPr>
              <a:t>     </a:t>
            </a:r>
          </a:p>
          <a:p>
            <a:pPr defTabSz="444500">
              <a:lnSpc>
                <a:spcPct val="90000"/>
              </a:lnSpc>
              <a:spcBef>
                <a:spcPct val="0"/>
              </a:spcBef>
              <a:spcAft>
                <a:spcPct val="35000"/>
              </a:spcAft>
            </a:pPr>
            <a:r>
              <a:rPr lang="en-US" sz="1000" b="1" u="sng" dirty="0">
                <a:solidFill>
                  <a:prstClr val="black"/>
                </a:solidFill>
              </a:rPr>
              <a:t>Matters</a:t>
            </a:r>
            <a:endParaRPr lang="en-ZA" sz="1000" b="1" u="sng" dirty="0">
              <a:solidFill>
                <a:prstClr val="black"/>
              </a:solidFill>
            </a:endParaRPr>
          </a:p>
          <a:p>
            <a:pPr marL="228600" indent="-228600" defTabSz="444500">
              <a:lnSpc>
                <a:spcPct val="90000"/>
              </a:lnSpc>
              <a:spcBef>
                <a:spcPct val="0"/>
              </a:spcBef>
              <a:spcAft>
                <a:spcPct val="35000"/>
              </a:spcAft>
              <a:buAutoNum type="arabicPeriod"/>
            </a:pPr>
            <a:r>
              <a:rPr lang="en-ZA" sz="1000" dirty="0">
                <a:solidFill>
                  <a:prstClr val="white"/>
                </a:solidFill>
              </a:rPr>
              <a:t>PPE</a:t>
            </a:r>
          </a:p>
          <a:p>
            <a:pPr defTabSz="444500">
              <a:lnSpc>
                <a:spcPct val="90000"/>
              </a:lnSpc>
              <a:spcBef>
                <a:spcPct val="0"/>
              </a:spcBef>
              <a:spcAft>
                <a:spcPct val="35000"/>
              </a:spcAft>
            </a:pPr>
            <a:r>
              <a:rPr lang="en-ZA" sz="1000" dirty="0">
                <a:solidFill>
                  <a:prstClr val="white"/>
                </a:solidFill>
              </a:rPr>
              <a:t>2. Payables from exchange transactions. understated</a:t>
            </a:r>
          </a:p>
          <a:p>
            <a:pPr defTabSz="444500">
              <a:lnSpc>
                <a:spcPct val="90000"/>
              </a:lnSpc>
              <a:spcBef>
                <a:spcPct val="0"/>
              </a:spcBef>
              <a:spcAft>
                <a:spcPct val="35000"/>
              </a:spcAft>
            </a:pPr>
            <a:r>
              <a:rPr lang="en-US" sz="1000" dirty="0">
                <a:solidFill>
                  <a:prstClr val="white"/>
                </a:solidFill>
              </a:rPr>
              <a:t>3. Payable from exchange accrued expenses municipal services  overstated</a:t>
            </a:r>
            <a:endParaRPr lang="en-ZA" sz="1000" dirty="0">
              <a:solidFill>
                <a:prstClr val="white"/>
              </a:solidFill>
            </a:endParaRPr>
          </a:p>
          <a:p>
            <a:pPr defTabSz="444500">
              <a:lnSpc>
                <a:spcPct val="90000"/>
              </a:lnSpc>
              <a:spcBef>
                <a:spcPct val="0"/>
              </a:spcBef>
              <a:spcAft>
                <a:spcPct val="35000"/>
              </a:spcAft>
            </a:pPr>
            <a:r>
              <a:rPr lang="en-ZA" sz="1000" dirty="0">
                <a:solidFill>
                  <a:prstClr val="white"/>
                </a:solidFill>
              </a:rPr>
              <a:t>4. Lease  Accruals and expense </a:t>
            </a:r>
          </a:p>
        </p:txBody>
      </p:sp>
      <p:sp>
        <p:nvSpPr>
          <p:cNvPr id="35" name="Oval 34"/>
          <p:cNvSpPr/>
          <p:nvPr/>
        </p:nvSpPr>
        <p:spPr>
          <a:xfrm>
            <a:off x="10955907" y="2338730"/>
            <a:ext cx="1246360"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622300">
              <a:lnSpc>
                <a:spcPct val="90000"/>
              </a:lnSpc>
              <a:spcBef>
                <a:spcPct val="0"/>
              </a:spcBef>
              <a:spcAft>
                <a:spcPct val="35000"/>
              </a:spcAft>
            </a:pPr>
            <a:endParaRPr lang="en-ZA" sz="1100" b="1" dirty="0">
              <a:solidFill>
                <a:prstClr val="black"/>
              </a:solidFill>
            </a:endParaRPr>
          </a:p>
          <a:p>
            <a:pPr algn="r" defTabSz="622300">
              <a:lnSpc>
                <a:spcPct val="90000"/>
              </a:lnSpc>
              <a:spcBef>
                <a:spcPct val="0"/>
              </a:spcBef>
              <a:spcAft>
                <a:spcPct val="35000"/>
              </a:spcAft>
            </a:pPr>
            <a:endParaRPr lang="en-ZA" sz="1100" b="1" dirty="0">
              <a:solidFill>
                <a:prstClr val="black"/>
              </a:solidFill>
            </a:endParaRPr>
          </a:p>
          <a:p>
            <a:pPr algn="r" defTabSz="622300">
              <a:lnSpc>
                <a:spcPct val="90000"/>
              </a:lnSpc>
              <a:spcBef>
                <a:spcPct val="0"/>
              </a:spcBef>
              <a:spcAft>
                <a:spcPct val="35000"/>
              </a:spcAft>
            </a:pPr>
            <a:endParaRPr lang="en-ZA" sz="1100" b="1" dirty="0">
              <a:solidFill>
                <a:prstClr val="black"/>
              </a:solidFill>
            </a:endParaRPr>
          </a:p>
          <a:p>
            <a:pPr algn="r" defTabSz="622300">
              <a:lnSpc>
                <a:spcPct val="90000"/>
              </a:lnSpc>
              <a:spcBef>
                <a:spcPct val="0"/>
              </a:spcBef>
              <a:spcAft>
                <a:spcPct val="35000"/>
              </a:spcAft>
            </a:pPr>
            <a:endParaRPr lang="en-ZA" sz="1100" b="1" dirty="0">
              <a:solidFill>
                <a:prstClr val="black"/>
              </a:solidFill>
            </a:endParaRPr>
          </a:p>
          <a:p>
            <a:pPr algn="r" defTabSz="622300">
              <a:lnSpc>
                <a:spcPct val="90000"/>
              </a:lnSpc>
              <a:spcBef>
                <a:spcPct val="0"/>
              </a:spcBef>
              <a:spcAft>
                <a:spcPct val="35000"/>
              </a:spcAft>
            </a:pPr>
            <a:endParaRPr lang="en-ZA" sz="1100" b="1" dirty="0">
              <a:solidFill>
                <a:prstClr val="black"/>
              </a:solidFill>
            </a:endParaRPr>
          </a:p>
          <a:p>
            <a:pPr algn="r" defTabSz="622300">
              <a:lnSpc>
                <a:spcPct val="90000"/>
              </a:lnSpc>
              <a:spcBef>
                <a:spcPct val="0"/>
              </a:spcBef>
              <a:spcAft>
                <a:spcPct val="35000"/>
              </a:spcAft>
            </a:pPr>
            <a:endParaRPr lang="en-ZA" sz="1100" b="1" dirty="0">
              <a:solidFill>
                <a:prstClr val="black"/>
              </a:solidFill>
            </a:endParaRPr>
          </a:p>
          <a:p>
            <a:pPr algn="r" defTabSz="622300">
              <a:lnSpc>
                <a:spcPct val="90000"/>
              </a:lnSpc>
              <a:spcBef>
                <a:spcPct val="0"/>
              </a:spcBef>
              <a:spcAft>
                <a:spcPct val="35000"/>
              </a:spcAft>
            </a:pPr>
            <a:endParaRPr lang="en-ZA" sz="1100" b="1" dirty="0">
              <a:solidFill>
                <a:prstClr val="black"/>
              </a:solidFill>
            </a:endParaRPr>
          </a:p>
          <a:p>
            <a:pPr algn="r" defTabSz="622300">
              <a:lnSpc>
                <a:spcPct val="90000"/>
              </a:lnSpc>
              <a:spcBef>
                <a:spcPct val="0"/>
              </a:spcBef>
              <a:spcAft>
                <a:spcPct val="35000"/>
              </a:spcAft>
            </a:pPr>
            <a:endParaRPr lang="en-ZA" sz="1100" b="1" dirty="0">
              <a:solidFill>
                <a:prstClr val="black"/>
              </a:solidFill>
            </a:endParaRPr>
          </a:p>
          <a:p>
            <a:pPr algn="r" defTabSz="622300">
              <a:lnSpc>
                <a:spcPct val="90000"/>
              </a:lnSpc>
              <a:spcBef>
                <a:spcPct val="0"/>
              </a:spcBef>
              <a:spcAft>
                <a:spcPct val="35000"/>
              </a:spcAft>
            </a:pPr>
            <a:endParaRPr lang="en-ZA" sz="1100" b="1" dirty="0">
              <a:solidFill>
                <a:prstClr val="black"/>
              </a:solidFill>
            </a:endParaRPr>
          </a:p>
          <a:p>
            <a:pPr algn="r" defTabSz="622300">
              <a:lnSpc>
                <a:spcPct val="90000"/>
              </a:lnSpc>
              <a:spcBef>
                <a:spcPct val="0"/>
              </a:spcBef>
              <a:spcAft>
                <a:spcPct val="35000"/>
              </a:spcAft>
            </a:pPr>
            <a:endParaRPr lang="en-ZA" sz="1100" b="1" dirty="0">
              <a:solidFill>
                <a:prstClr val="black"/>
              </a:solidFill>
            </a:endParaRPr>
          </a:p>
          <a:p>
            <a:pPr algn="r" defTabSz="622300">
              <a:lnSpc>
                <a:spcPct val="90000"/>
              </a:lnSpc>
              <a:spcBef>
                <a:spcPct val="0"/>
              </a:spcBef>
              <a:spcAft>
                <a:spcPct val="35000"/>
              </a:spcAft>
            </a:pPr>
            <a:endParaRPr lang="en-ZA" sz="1100" b="1" dirty="0">
              <a:solidFill>
                <a:prstClr val="black"/>
              </a:solidFill>
            </a:endParaRPr>
          </a:p>
          <a:p>
            <a:pPr algn="r" defTabSz="622300">
              <a:lnSpc>
                <a:spcPct val="90000"/>
              </a:lnSpc>
              <a:spcBef>
                <a:spcPct val="0"/>
              </a:spcBef>
              <a:spcAft>
                <a:spcPct val="35000"/>
              </a:spcAft>
            </a:pPr>
            <a:endParaRPr lang="en-ZA" sz="1100" b="1" dirty="0">
              <a:solidFill>
                <a:prstClr val="black"/>
              </a:solidFill>
            </a:endParaRPr>
          </a:p>
          <a:p>
            <a:pPr algn="r" defTabSz="622300">
              <a:lnSpc>
                <a:spcPct val="90000"/>
              </a:lnSpc>
              <a:spcBef>
                <a:spcPct val="0"/>
              </a:spcBef>
              <a:spcAft>
                <a:spcPct val="35000"/>
              </a:spcAft>
            </a:pPr>
            <a:endParaRPr lang="en-ZA" sz="1100" b="1" dirty="0">
              <a:solidFill>
                <a:prstClr val="black"/>
              </a:solidFill>
            </a:endParaRPr>
          </a:p>
          <a:p>
            <a:pPr algn="ctr" defTabSz="622300">
              <a:lnSpc>
                <a:spcPct val="90000"/>
              </a:lnSpc>
              <a:spcBef>
                <a:spcPct val="0"/>
              </a:spcBef>
              <a:spcAft>
                <a:spcPct val="35000"/>
              </a:spcAft>
            </a:pPr>
            <a:r>
              <a:rPr lang="en-ZA" sz="1100" b="1" dirty="0">
                <a:solidFill>
                  <a:prstClr val="black"/>
                </a:solidFill>
              </a:rPr>
              <a:t>2021/22</a:t>
            </a:r>
          </a:p>
          <a:p>
            <a:pPr algn="ctr" defTabSz="622300">
              <a:lnSpc>
                <a:spcPct val="90000"/>
              </a:lnSpc>
              <a:spcBef>
                <a:spcPct val="0"/>
              </a:spcBef>
              <a:spcAft>
                <a:spcPct val="35000"/>
              </a:spcAft>
            </a:pPr>
            <a:r>
              <a:rPr lang="en-US" sz="1100" b="1" dirty="0">
                <a:solidFill>
                  <a:prstClr val="black"/>
                </a:solidFill>
              </a:rPr>
              <a:t>Disclaimer</a:t>
            </a:r>
            <a:endParaRPr lang="en-ZA" sz="1100" b="1" dirty="0">
              <a:solidFill>
                <a:prstClr val="black"/>
              </a:solidFill>
            </a:endParaRPr>
          </a:p>
          <a:p>
            <a:pPr algn="ctr" defTabSz="622300">
              <a:lnSpc>
                <a:spcPct val="90000"/>
              </a:lnSpc>
              <a:spcBef>
                <a:spcPct val="0"/>
              </a:spcBef>
              <a:spcAft>
                <a:spcPct val="35000"/>
              </a:spcAft>
            </a:pPr>
            <a:endParaRPr lang="en-US" sz="1100" b="1" dirty="0">
              <a:solidFill>
                <a:prstClr val="black"/>
              </a:solidFill>
            </a:endParaRPr>
          </a:p>
          <a:p>
            <a:pPr defTabSz="622300">
              <a:lnSpc>
                <a:spcPct val="90000"/>
              </a:lnSpc>
              <a:spcBef>
                <a:spcPct val="0"/>
              </a:spcBef>
              <a:spcAft>
                <a:spcPct val="35000"/>
              </a:spcAft>
            </a:pPr>
            <a:r>
              <a:rPr lang="en-US" sz="1100" b="1" u="sng" dirty="0">
                <a:solidFill>
                  <a:prstClr val="black"/>
                </a:solidFill>
              </a:rPr>
              <a:t>Disclaimer</a:t>
            </a:r>
          </a:p>
          <a:p>
            <a:pPr algn="ctr" defTabSz="622300">
              <a:lnSpc>
                <a:spcPct val="90000"/>
              </a:lnSpc>
              <a:spcBef>
                <a:spcPct val="0"/>
              </a:spcBef>
              <a:spcAft>
                <a:spcPct val="35000"/>
              </a:spcAft>
            </a:pPr>
            <a:endParaRPr lang="en-US" sz="1100" b="1" dirty="0">
              <a:solidFill>
                <a:prstClr val="black"/>
              </a:solidFill>
            </a:endParaRPr>
          </a:p>
          <a:p>
            <a:pPr algn="ctr" defTabSz="622300">
              <a:lnSpc>
                <a:spcPct val="90000"/>
              </a:lnSpc>
              <a:spcBef>
                <a:spcPct val="0"/>
              </a:spcBef>
              <a:spcAft>
                <a:spcPct val="35000"/>
              </a:spcAft>
            </a:pPr>
            <a:endParaRPr lang="en-ZA" sz="1100" b="1" dirty="0">
              <a:solidFill>
                <a:prstClr val="black"/>
              </a:solidFill>
            </a:endParaRPr>
          </a:p>
          <a:p>
            <a:pPr algn="r" defTabSz="622300">
              <a:lnSpc>
                <a:spcPct val="90000"/>
              </a:lnSpc>
              <a:spcBef>
                <a:spcPct val="0"/>
              </a:spcBef>
              <a:spcAft>
                <a:spcPct val="35000"/>
              </a:spcAft>
            </a:pPr>
            <a:endParaRPr lang="en-ZA" sz="1100" b="1" dirty="0">
              <a:solidFill>
                <a:prstClr val="black"/>
              </a:solidFill>
            </a:endParaRPr>
          </a:p>
          <a:p>
            <a:pPr algn="r" defTabSz="622300">
              <a:lnSpc>
                <a:spcPct val="90000"/>
              </a:lnSpc>
              <a:spcBef>
                <a:spcPct val="0"/>
              </a:spcBef>
              <a:spcAft>
                <a:spcPct val="35000"/>
              </a:spcAft>
            </a:pPr>
            <a:endParaRPr lang="en-ZA" sz="1100" b="1" dirty="0">
              <a:solidFill>
                <a:prstClr val="black"/>
              </a:solidFill>
            </a:endParaRPr>
          </a:p>
          <a:p>
            <a:pPr algn="r" defTabSz="622300">
              <a:lnSpc>
                <a:spcPct val="90000"/>
              </a:lnSpc>
              <a:spcBef>
                <a:spcPct val="0"/>
              </a:spcBef>
              <a:spcAft>
                <a:spcPct val="35000"/>
              </a:spcAft>
            </a:pPr>
            <a:endParaRPr lang="en-ZA" sz="1100" b="1" dirty="0">
              <a:solidFill>
                <a:prstClr val="black"/>
              </a:solidFill>
            </a:endParaRPr>
          </a:p>
          <a:p>
            <a:pPr algn="r" defTabSz="622300">
              <a:lnSpc>
                <a:spcPct val="90000"/>
              </a:lnSpc>
              <a:spcBef>
                <a:spcPct val="0"/>
              </a:spcBef>
              <a:spcAft>
                <a:spcPct val="35000"/>
              </a:spcAft>
            </a:pPr>
            <a:endParaRPr lang="en-ZA" sz="1100" b="1" dirty="0">
              <a:solidFill>
                <a:prstClr val="black"/>
              </a:solidFill>
            </a:endParaRPr>
          </a:p>
          <a:p>
            <a:pPr algn="r" defTabSz="622300">
              <a:lnSpc>
                <a:spcPct val="90000"/>
              </a:lnSpc>
              <a:spcBef>
                <a:spcPct val="0"/>
              </a:spcBef>
              <a:spcAft>
                <a:spcPct val="35000"/>
              </a:spcAft>
            </a:pPr>
            <a:endParaRPr lang="en-ZA" sz="1100" b="1" dirty="0">
              <a:solidFill>
                <a:prstClr val="black"/>
              </a:solidFill>
            </a:endParaRPr>
          </a:p>
          <a:p>
            <a:pPr algn="r" defTabSz="622300">
              <a:lnSpc>
                <a:spcPct val="90000"/>
              </a:lnSpc>
              <a:spcBef>
                <a:spcPct val="0"/>
              </a:spcBef>
              <a:spcAft>
                <a:spcPct val="35000"/>
              </a:spcAft>
            </a:pPr>
            <a:endParaRPr lang="en-ZA" sz="1100" b="1" dirty="0">
              <a:solidFill>
                <a:prstClr val="black"/>
              </a:solidFill>
            </a:endParaRPr>
          </a:p>
          <a:p>
            <a:pPr algn="r" defTabSz="622300">
              <a:lnSpc>
                <a:spcPct val="90000"/>
              </a:lnSpc>
              <a:spcBef>
                <a:spcPct val="0"/>
              </a:spcBef>
              <a:spcAft>
                <a:spcPct val="35000"/>
              </a:spcAft>
            </a:pPr>
            <a:endParaRPr lang="en-ZA" sz="1100" b="1" dirty="0">
              <a:solidFill>
                <a:prstClr val="black"/>
              </a:solidFill>
            </a:endParaRPr>
          </a:p>
          <a:p>
            <a:pPr algn="r" defTabSz="622300">
              <a:lnSpc>
                <a:spcPct val="90000"/>
              </a:lnSpc>
              <a:spcBef>
                <a:spcPct val="0"/>
              </a:spcBef>
              <a:spcAft>
                <a:spcPct val="35000"/>
              </a:spcAft>
            </a:pPr>
            <a:endParaRPr lang="en-ZA" sz="1100" b="1" dirty="0">
              <a:solidFill>
                <a:prstClr val="black"/>
              </a:solidFill>
            </a:endParaRPr>
          </a:p>
          <a:p>
            <a:pPr algn="r" defTabSz="622300">
              <a:lnSpc>
                <a:spcPct val="90000"/>
              </a:lnSpc>
              <a:spcBef>
                <a:spcPct val="0"/>
              </a:spcBef>
              <a:spcAft>
                <a:spcPct val="35000"/>
              </a:spcAft>
            </a:pPr>
            <a:r>
              <a:rPr lang="en-ZA" sz="1100" b="1" dirty="0">
                <a:solidFill>
                  <a:prstClr val="black"/>
                </a:solidFill>
              </a:rPr>
              <a:t> </a:t>
            </a:r>
          </a:p>
        </p:txBody>
      </p:sp>
    </p:spTree>
    <p:extLst>
      <p:ext uri="{BB962C8B-B14F-4D97-AF65-F5344CB8AC3E}">
        <p14:creationId xmlns:p14="http://schemas.microsoft.com/office/powerpoint/2010/main" val="494271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a:solidFill>
                  <a:prstClr val="black"/>
                </a:solidFill>
                <a:latin typeface="Times" pitchFamily="18" charset="0"/>
              </a:rPr>
              <a:pPr/>
              <a:t>32</a:t>
            </a:fld>
            <a:endParaRPr lang="en-US" altLang="en-US" sz="1400">
              <a:solidFill>
                <a:prstClr val="black"/>
              </a:solidFill>
              <a:latin typeface="Times" pitchFamily="18" charset="0"/>
            </a:endParaRPr>
          </a:p>
        </p:txBody>
      </p:sp>
      <p:sp>
        <p:nvSpPr>
          <p:cNvPr id="3" name="Rectangle 2"/>
          <p:cNvSpPr>
            <a:spLocks noChangeArrowheads="1"/>
          </p:cNvSpPr>
          <p:nvPr/>
        </p:nvSpPr>
        <p:spPr bwMode="auto">
          <a:xfrm>
            <a:off x="6003635"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endParaRPr lang="en-US" altLang="en-US">
              <a:solidFill>
                <a:prstClr val="black"/>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71009283"/>
              </p:ext>
            </p:extLst>
          </p:nvPr>
        </p:nvGraphicFramePr>
        <p:xfrm>
          <a:off x="231820" y="1504374"/>
          <a:ext cx="11838260" cy="4614496"/>
        </p:xfrm>
        <a:graphic>
          <a:graphicData uri="http://schemas.openxmlformats.org/drawingml/2006/table">
            <a:tbl>
              <a:tblPr firstRow="1" bandRow="1">
                <a:tableStyleId>{21E4AEA4-8DFA-4A89-87EB-49C32662AFE0}</a:tableStyleId>
              </a:tblPr>
              <a:tblGrid>
                <a:gridCol w="1919130">
                  <a:extLst>
                    <a:ext uri="{9D8B030D-6E8A-4147-A177-3AD203B41FA5}">
                      <a16:colId xmlns:a16="http://schemas.microsoft.com/office/drawing/2014/main" val="20000"/>
                    </a:ext>
                  </a:extLst>
                </a:gridCol>
                <a:gridCol w="1249795">
                  <a:extLst>
                    <a:ext uri="{9D8B030D-6E8A-4147-A177-3AD203B41FA5}">
                      <a16:colId xmlns:a16="http://schemas.microsoft.com/office/drawing/2014/main" val="20001"/>
                    </a:ext>
                  </a:extLst>
                </a:gridCol>
                <a:gridCol w="1249795">
                  <a:extLst>
                    <a:ext uri="{9D8B030D-6E8A-4147-A177-3AD203B41FA5}">
                      <a16:colId xmlns:a16="http://schemas.microsoft.com/office/drawing/2014/main" val="20002"/>
                    </a:ext>
                  </a:extLst>
                </a:gridCol>
                <a:gridCol w="1186785">
                  <a:extLst>
                    <a:ext uri="{9D8B030D-6E8A-4147-A177-3AD203B41FA5}">
                      <a16:colId xmlns:a16="http://schemas.microsoft.com/office/drawing/2014/main" val="20003"/>
                    </a:ext>
                  </a:extLst>
                </a:gridCol>
                <a:gridCol w="922219">
                  <a:extLst>
                    <a:ext uri="{9D8B030D-6E8A-4147-A177-3AD203B41FA5}">
                      <a16:colId xmlns:a16="http://schemas.microsoft.com/office/drawing/2014/main" val="20004"/>
                    </a:ext>
                  </a:extLst>
                </a:gridCol>
                <a:gridCol w="5310536">
                  <a:extLst>
                    <a:ext uri="{9D8B030D-6E8A-4147-A177-3AD203B41FA5}">
                      <a16:colId xmlns:a16="http://schemas.microsoft.com/office/drawing/2014/main" val="20005"/>
                    </a:ext>
                  </a:extLst>
                </a:gridCol>
              </a:tblGrid>
              <a:tr h="470518">
                <a:tc>
                  <a:txBody>
                    <a:bodyPr/>
                    <a:lstStyle/>
                    <a:p>
                      <a:endParaRPr lang="en-ZA" sz="900" dirty="0">
                        <a:latin typeface="Agency FB" panose="020B0503020202020204" pitchFamily="34" charset="0"/>
                      </a:endParaRPr>
                    </a:p>
                  </a:txBody>
                  <a:tcPr marL="68580" marR="68580" marT="34290" marB="34290"/>
                </a:tc>
                <a:tc>
                  <a:txBody>
                    <a:bodyPr/>
                    <a:lstStyle/>
                    <a:p>
                      <a:pPr algn="ctr"/>
                      <a:r>
                        <a:rPr lang="en-ZA" sz="1200" dirty="0">
                          <a:latin typeface="Agency FB" panose="020B0503020202020204" pitchFamily="34" charset="0"/>
                        </a:rPr>
                        <a:t>2022</a:t>
                      </a:r>
                      <a:endParaRPr lang="en-ZA" sz="1400" dirty="0">
                        <a:latin typeface="Agency FB" panose="020B0503020202020204" pitchFamily="34" charset="0"/>
                      </a:endParaRPr>
                    </a:p>
                    <a:p>
                      <a:pPr algn="ctr"/>
                      <a:r>
                        <a:rPr lang="en-ZA" sz="800" dirty="0">
                          <a:latin typeface="Agency FB" panose="020B0503020202020204" pitchFamily="34" charset="0"/>
                        </a:rPr>
                        <a:t>R’000</a:t>
                      </a:r>
                    </a:p>
                  </a:txBody>
                  <a:tcPr marL="68580" marR="68580" marT="34290" marB="34290" anchor="ctr"/>
                </a:tc>
                <a:tc>
                  <a:txBody>
                    <a:bodyPr/>
                    <a:lstStyle/>
                    <a:p>
                      <a:pPr algn="ctr"/>
                      <a:r>
                        <a:rPr lang="en-ZA" sz="1200" dirty="0">
                          <a:latin typeface="Agency FB" panose="020B0503020202020204" pitchFamily="34" charset="0"/>
                        </a:rPr>
                        <a:t>2021</a:t>
                      </a:r>
                      <a:endParaRPr lang="en-ZA" sz="1400" dirty="0">
                        <a:latin typeface="Agency FB" panose="020B0503020202020204" pitchFamily="34" charset="0"/>
                      </a:endParaRPr>
                    </a:p>
                    <a:p>
                      <a:pPr algn="ctr"/>
                      <a:r>
                        <a:rPr lang="en-ZA" sz="800" dirty="0">
                          <a:latin typeface="Agency FB" panose="020B0503020202020204" pitchFamily="34" charset="0"/>
                        </a:rPr>
                        <a:t>R’000</a:t>
                      </a:r>
                    </a:p>
                  </a:txBody>
                  <a:tcPr marL="68580" marR="68580" marT="34290" marB="34290" anchor="ctr"/>
                </a:tc>
                <a:tc>
                  <a:txBody>
                    <a:bodyPr/>
                    <a:lstStyle/>
                    <a:p>
                      <a:pPr algn="ctr"/>
                      <a:r>
                        <a:rPr lang="en-ZA" sz="900" dirty="0">
                          <a:latin typeface="Agency FB" panose="020B0503020202020204" pitchFamily="34" charset="0"/>
                        </a:rPr>
                        <a:t>Year</a:t>
                      </a:r>
                      <a:r>
                        <a:rPr lang="en-ZA" sz="900" baseline="0" dirty="0">
                          <a:latin typeface="Agency FB" panose="020B0503020202020204" pitchFamily="34" charset="0"/>
                        </a:rPr>
                        <a:t> on Year </a:t>
                      </a:r>
                      <a:r>
                        <a:rPr lang="en-ZA" sz="800" baseline="0" dirty="0">
                          <a:latin typeface="Agency FB" panose="020B0503020202020204" pitchFamily="34" charset="0"/>
                        </a:rPr>
                        <a:t>R’000</a:t>
                      </a:r>
                      <a:endParaRPr lang="en-ZA" sz="800" dirty="0">
                        <a:latin typeface="Agency FB" panose="020B0503020202020204" pitchFamily="34" charset="0"/>
                      </a:endParaRPr>
                    </a:p>
                  </a:txBody>
                  <a:tcPr marL="68580" marR="68580" marT="34290" marB="34290" anchor="ctr"/>
                </a:tc>
                <a:tc>
                  <a:txBody>
                    <a:bodyPr/>
                    <a:lstStyle/>
                    <a:p>
                      <a:pPr algn="ctr"/>
                      <a:r>
                        <a:rPr lang="en-ZA" sz="1200" dirty="0">
                          <a:latin typeface="Agency FB" panose="020B0503020202020204" pitchFamily="34" charset="0"/>
                        </a:rPr>
                        <a:t>% change</a:t>
                      </a:r>
                    </a:p>
                  </a:txBody>
                  <a:tcPr marL="68580" marR="68580" marT="34290" marB="34290" anchor="ctr"/>
                </a:tc>
                <a:tc>
                  <a:txBody>
                    <a:bodyPr/>
                    <a:lstStyle/>
                    <a:p>
                      <a:pPr algn="ctr"/>
                      <a:r>
                        <a:rPr lang="en-ZA" sz="1200" dirty="0">
                          <a:latin typeface="Agency FB" panose="020B0503020202020204" pitchFamily="34" charset="0"/>
                        </a:rPr>
                        <a:t>Comments</a:t>
                      </a:r>
                      <a:endParaRPr lang="en-ZA" sz="900" dirty="0">
                        <a:latin typeface="Agency FB" panose="020B0503020202020204" pitchFamily="34" charset="0"/>
                      </a:endParaRPr>
                    </a:p>
                  </a:txBody>
                  <a:tcPr marL="68580" marR="68580" marT="34290" marB="34290" anchor="ctr"/>
                </a:tc>
                <a:extLst>
                  <a:ext uri="{0D108BD9-81ED-4DB2-BD59-A6C34878D82A}">
                    <a16:rowId xmlns:a16="http://schemas.microsoft.com/office/drawing/2014/main" val="10000"/>
                  </a:ext>
                </a:extLst>
              </a:tr>
              <a:tr h="506029">
                <a:tc>
                  <a:txBody>
                    <a:bodyPr/>
                    <a:lstStyle/>
                    <a:p>
                      <a:pPr algn="l" rtl="0" fontAlgn="ctr"/>
                      <a:r>
                        <a:rPr lang="en-US" sz="1400" b="1" i="0" u="none" strike="noStrike" dirty="0">
                          <a:solidFill>
                            <a:schemeClr val="tx1"/>
                          </a:solidFill>
                          <a:effectLst/>
                          <a:latin typeface="Agency FB" panose="020B0503020202020204" pitchFamily="34" charset="0"/>
                        </a:rPr>
                        <a:t>Current assets</a:t>
                      </a:r>
                    </a:p>
                  </a:txBody>
                  <a:tcPr marL="7620" marR="7620" marT="7620" marB="0" anchor="ctr"/>
                </a:tc>
                <a:tc>
                  <a:txBody>
                    <a:bodyPr/>
                    <a:lstStyle/>
                    <a:p>
                      <a:pPr algn="r" rtl="0" fontAlgn="ctr"/>
                      <a:r>
                        <a:rPr lang="en-US" sz="1400" b="1" i="0" u="none" strike="noStrike" dirty="0">
                          <a:solidFill>
                            <a:schemeClr val="tx1"/>
                          </a:solidFill>
                          <a:effectLst/>
                          <a:latin typeface="Agency FB" panose="020B0503020202020204" pitchFamily="34" charset="0"/>
                        </a:rPr>
                        <a:t>4,843,865</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r" rtl="0" fontAlgn="ctr"/>
                      <a:r>
                        <a:rPr lang="en-US" sz="1400" b="1" i="0" u="none" strike="noStrike" dirty="0">
                          <a:solidFill>
                            <a:schemeClr val="tx1"/>
                          </a:solidFill>
                          <a:effectLst/>
                          <a:latin typeface="Agency FB" panose="020B0503020202020204" pitchFamily="34" charset="0"/>
                        </a:rPr>
                        <a:t>   5,662,706 </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chemeClr val="tx1"/>
                          </a:solidFill>
                          <a:effectLst/>
                          <a:latin typeface="Agency FB" panose="020B0503020202020204" pitchFamily="34" charset="0"/>
                        </a:rPr>
                        <a:t>   (798,841) </a:t>
                      </a:r>
                    </a:p>
                  </a:txBody>
                  <a:tcPr marL="7620" marR="7620" marT="7620" marB="0" anchor="ctr">
                    <a:lnR w="12700" cap="flat" cmpd="sng" algn="ctr">
                      <a:solidFill>
                        <a:schemeClr val="bg1"/>
                      </a:solidFill>
                      <a:prstDash val="solid"/>
                      <a:round/>
                      <a:headEnd type="none" w="med" len="med"/>
                      <a:tailEnd type="none" w="med" len="med"/>
                    </a:lnR>
                  </a:tcPr>
                </a:tc>
                <a:tc>
                  <a:txBody>
                    <a:bodyPr/>
                    <a:lstStyle/>
                    <a:p>
                      <a:pPr algn="r" rtl="0" fontAlgn="b"/>
                      <a:r>
                        <a:rPr lang="en-US" sz="1400" b="0" i="0" u="none" strike="noStrike" dirty="0">
                          <a:solidFill>
                            <a:schemeClr val="tx1"/>
                          </a:solidFill>
                          <a:effectLst/>
                          <a:latin typeface="Agency FB" panose="020B0503020202020204" pitchFamily="34" charset="0"/>
                        </a:rPr>
                        <a:t>-16%</a:t>
                      </a:r>
                    </a:p>
                  </a:txBody>
                  <a:tcPr marL="7620" marR="7620" marT="7620" marB="0" anchor="ctr">
                    <a:lnL w="12700" cap="flat" cmpd="sng" algn="ctr">
                      <a:solidFill>
                        <a:schemeClr val="bg1"/>
                      </a:solidFill>
                      <a:prstDash val="solid"/>
                      <a:round/>
                      <a:headEnd type="none" w="med" len="med"/>
                      <a:tailEnd type="none" w="med" len="med"/>
                    </a:lnL>
                  </a:tcPr>
                </a:tc>
                <a:tc>
                  <a:txBody>
                    <a:bodyPr/>
                    <a:lstStyle/>
                    <a:p>
                      <a:endParaRPr lang="en-ZA" sz="1200" dirty="0">
                        <a:latin typeface="Agency FB" panose="020B0503020202020204" pitchFamily="34" charset="0"/>
                      </a:endParaRPr>
                    </a:p>
                  </a:txBody>
                  <a:tcPr marL="68580" marR="68580" marT="34290" marB="34290"/>
                </a:tc>
                <a:extLst>
                  <a:ext uri="{0D108BD9-81ED-4DB2-BD59-A6C34878D82A}">
                    <a16:rowId xmlns:a16="http://schemas.microsoft.com/office/drawing/2014/main" val="10001"/>
                  </a:ext>
                </a:extLst>
              </a:tr>
              <a:tr h="551585">
                <a:tc>
                  <a:txBody>
                    <a:bodyPr/>
                    <a:lstStyle/>
                    <a:p>
                      <a:pPr algn="l" rtl="0" fontAlgn="ctr"/>
                      <a:r>
                        <a:rPr lang="en-US" sz="1400" b="0" i="0" u="none" strike="noStrike" dirty="0">
                          <a:solidFill>
                            <a:schemeClr val="tx1"/>
                          </a:solidFill>
                          <a:effectLst/>
                          <a:latin typeface="Agency FB" panose="020B0503020202020204" pitchFamily="34" charset="0"/>
                        </a:rPr>
                        <a:t>Receivables from exchange</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4,460,790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r" defTabSz="914400" rtl="0" eaLnBrk="1" fontAlgn="ctr" latinLnBrk="0" hangingPunct="1"/>
                      <a:r>
                        <a:rPr lang="en-US" sz="1400" b="0" i="0" u="none" strike="noStrike" kern="1200" dirty="0">
                          <a:solidFill>
                            <a:schemeClr val="tx1"/>
                          </a:solidFill>
                          <a:effectLst/>
                          <a:latin typeface="Agency FB" panose="020B0503020202020204" pitchFamily="34" charset="0"/>
                          <a:ea typeface="+mn-ea"/>
                          <a:cs typeface="+mn-cs"/>
                        </a:rPr>
                        <a:t>5,228,826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0" fontAlgn="b"/>
                      <a:r>
                        <a:rPr lang="en-US" sz="1400" b="0" i="0" u="none" strike="noStrike" dirty="0">
                          <a:solidFill>
                            <a:schemeClr val="tx1"/>
                          </a:solidFill>
                          <a:effectLst/>
                          <a:latin typeface="Agency FB" panose="020B0503020202020204" pitchFamily="34" charset="0"/>
                        </a:rPr>
                        <a:t>     (768,036)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4E9E9"/>
                    </a:solidFill>
                  </a:tcPr>
                </a:tc>
                <a:tc>
                  <a:txBody>
                    <a:bodyPr/>
                    <a:lstStyle/>
                    <a:p>
                      <a:pPr algn="r" rtl="0" fontAlgn="b"/>
                      <a:r>
                        <a:rPr lang="en-US" sz="1400" b="0" i="0" u="none" strike="noStrike" dirty="0">
                          <a:solidFill>
                            <a:schemeClr val="tx1"/>
                          </a:solidFill>
                          <a:effectLst/>
                          <a:latin typeface="Agency FB" panose="020B0503020202020204" pitchFamily="34" charset="0"/>
                        </a:rPr>
                        <a:t>-17%</a:t>
                      </a:r>
                    </a:p>
                  </a:txBody>
                  <a:tcPr marL="7620" marR="7620" marT="7620" marB="0" anchor="ctr">
                    <a:lnL w="12700" cap="flat" cmpd="sng" algn="ctr">
                      <a:solidFill>
                        <a:schemeClr val="bg1"/>
                      </a:solidFill>
                      <a:prstDash val="solid"/>
                      <a:round/>
                      <a:headEnd type="none" w="med" len="med"/>
                      <a:tailEnd type="none" w="med" len="med"/>
                    </a:lnL>
                    <a:solidFill>
                      <a:srgbClr val="F4E9E9"/>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gency FB" panose="020B0503020202020204" pitchFamily="34" charset="0"/>
                          <a:ea typeface="+mn-ea"/>
                          <a:cs typeface="+mn-cs"/>
                        </a:rPr>
                        <a:t>Receivable decreased in 2022 due to increase in the recoverable rate for current year. The most noted impact is under the Municipal Services portfolio where a movement of collection rate  has increased from 63%  to 75%  and further 1% increase in the collection rate for State-Owned previous balances.  Furthermore</a:t>
                      </a:r>
                      <a:r>
                        <a:rPr lang="en-US" sz="1400" b="0" i="0" u="none" strike="noStrike" kern="1200" baseline="0" dirty="0">
                          <a:solidFill>
                            <a:schemeClr val="tx1"/>
                          </a:solidFill>
                          <a:effectLst/>
                          <a:latin typeface="Agency FB" panose="020B0503020202020204" pitchFamily="34" charset="0"/>
                          <a:ea typeface="+mn-ea"/>
                          <a:cs typeface="+mn-cs"/>
                        </a:rPr>
                        <a:t> there has been an increase on impairment.</a:t>
                      </a:r>
                      <a:endParaRPr lang="en-ZA" sz="1400" b="0" i="0" u="none" strike="noStrike" kern="1200" dirty="0">
                        <a:solidFill>
                          <a:schemeClr val="tx1"/>
                        </a:solidFill>
                        <a:effectLst/>
                        <a:latin typeface="Agency FB" panose="020B0503020202020204" pitchFamily="34" charset="0"/>
                        <a:ea typeface="+mn-ea"/>
                        <a:cs typeface="+mn-cs"/>
                      </a:endParaRPr>
                    </a:p>
                    <a:p>
                      <a:pPr algn="just"/>
                      <a:endParaRPr lang="en-ZA" sz="1400" b="0" i="0" u="none" strike="noStrike" kern="1200" dirty="0">
                        <a:solidFill>
                          <a:schemeClr val="tx1"/>
                        </a:solidFill>
                        <a:effectLst/>
                        <a:latin typeface="Agency FB" panose="020B0503020202020204" pitchFamily="34" charset="0"/>
                        <a:ea typeface="+mn-ea"/>
                        <a:cs typeface="+mn-cs"/>
                      </a:endParaRPr>
                    </a:p>
                  </a:txBody>
                  <a:tcPr marL="68580" marR="68580" marT="34290" marB="34290"/>
                </a:tc>
                <a:extLst>
                  <a:ext uri="{0D108BD9-81ED-4DB2-BD59-A6C34878D82A}">
                    <a16:rowId xmlns:a16="http://schemas.microsoft.com/office/drawing/2014/main" val="10002"/>
                  </a:ext>
                </a:extLst>
              </a:tr>
              <a:tr h="506029">
                <a:tc>
                  <a:txBody>
                    <a:bodyPr/>
                    <a:lstStyle/>
                    <a:p>
                      <a:pPr algn="l" rtl="0" fontAlgn="ctr"/>
                      <a:r>
                        <a:rPr lang="en-US" sz="1400" b="0" i="0" u="none" strike="noStrike" dirty="0">
                          <a:solidFill>
                            <a:schemeClr val="tx1"/>
                          </a:solidFill>
                          <a:effectLst/>
                          <a:latin typeface="Agency FB" panose="020B0503020202020204" pitchFamily="34" charset="0"/>
                        </a:rPr>
                        <a:t>Receivables from non-exchange</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1,028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914400" rtl="0" eaLnBrk="1" fontAlgn="ctr" latinLnBrk="0" hangingPunct="1"/>
                      <a:r>
                        <a:rPr lang="en-US" sz="1400" b="0" i="0" u="none" strike="noStrike" kern="1200" dirty="0">
                          <a:solidFill>
                            <a:schemeClr val="tx1"/>
                          </a:solidFill>
                          <a:effectLst/>
                          <a:latin typeface="Agency FB" panose="020B0503020202020204" pitchFamily="34" charset="0"/>
                          <a:ea typeface="+mn-ea"/>
                          <a:cs typeface="+mn-cs"/>
                        </a:rPr>
                        <a:t>         1,411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US" sz="1400" b="0" i="0" u="none" strike="noStrike" dirty="0">
                          <a:solidFill>
                            <a:schemeClr val="tx1"/>
                          </a:solidFill>
                          <a:effectLst/>
                          <a:latin typeface="Agency FB" panose="020B0503020202020204" pitchFamily="34" charset="0"/>
                        </a:rPr>
                        <a:t>           (383)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D0D0"/>
                    </a:solidFill>
                  </a:tcPr>
                </a:tc>
                <a:tc>
                  <a:txBody>
                    <a:bodyPr/>
                    <a:lstStyle/>
                    <a:p>
                      <a:pPr algn="r" rtl="0" fontAlgn="b"/>
                      <a:r>
                        <a:rPr lang="en-US" sz="1400" b="0" i="0" u="none" strike="noStrike" dirty="0">
                          <a:solidFill>
                            <a:schemeClr val="tx1"/>
                          </a:solidFill>
                          <a:effectLst/>
                          <a:latin typeface="Agency FB" panose="020B0503020202020204" pitchFamily="34" charset="0"/>
                        </a:rPr>
                        <a:t>-37%</a:t>
                      </a:r>
                    </a:p>
                  </a:txBody>
                  <a:tcPr marL="7620" marR="7620" marT="7620" marB="0" anchor="ctr">
                    <a:lnL w="12700" cap="flat" cmpd="sng" algn="ctr">
                      <a:solidFill>
                        <a:schemeClr val="bg1"/>
                      </a:solidFill>
                      <a:prstDash val="solid"/>
                      <a:round/>
                      <a:headEnd type="none" w="med" len="med"/>
                      <a:tailEnd type="none" w="med" len="med"/>
                    </a:lnL>
                    <a:solidFill>
                      <a:srgbClr val="E8D0D0"/>
                    </a:solidFill>
                  </a:tcPr>
                </a:tc>
                <a:tc>
                  <a:txBody>
                    <a:bodyPr/>
                    <a:lstStyle/>
                    <a:p>
                      <a:pPr algn="just"/>
                      <a:r>
                        <a:rPr lang="en-US" sz="1400" b="0" i="0" u="none" strike="noStrike" kern="1200" dirty="0">
                          <a:solidFill>
                            <a:schemeClr val="tx1"/>
                          </a:solidFill>
                          <a:effectLst/>
                          <a:latin typeface="Agency FB" panose="020B0503020202020204" pitchFamily="34" charset="0"/>
                          <a:ea typeface="+mn-ea"/>
                          <a:cs typeface="+mn-cs"/>
                        </a:rPr>
                        <a:t>Not</a:t>
                      </a:r>
                      <a:r>
                        <a:rPr lang="en-US" sz="1400" b="0" i="0" u="none" strike="noStrike" kern="1200" baseline="0" dirty="0">
                          <a:solidFill>
                            <a:schemeClr val="tx1"/>
                          </a:solidFill>
                          <a:effectLst/>
                          <a:latin typeface="Agency FB" panose="020B0503020202020204" pitchFamily="34" charset="0"/>
                          <a:ea typeface="+mn-ea"/>
                          <a:cs typeface="+mn-cs"/>
                        </a:rPr>
                        <a:t> material in value</a:t>
                      </a:r>
                      <a:endParaRPr lang="en-ZA" sz="1400" b="0" i="0" u="none" strike="noStrike" kern="1200" dirty="0">
                        <a:solidFill>
                          <a:schemeClr val="tx1"/>
                        </a:solidFill>
                        <a:effectLst/>
                        <a:latin typeface="Agency FB" panose="020B0503020202020204" pitchFamily="34" charset="0"/>
                        <a:ea typeface="+mn-ea"/>
                        <a:cs typeface="+mn-cs"/>
                      </a:endParaRPr>
                    </a:p>
                  </a:txBody>
                  <a:tcPr marL="68580" marR="68580" marT="34290" marB="34290"/>
                </a:tc>
                <a:extLst>
                  <a:ext uri="{0D108BD9-81ED-4DB2-BD59-A6C34878D82A}">
                    <a16:rowId xmlns:a16="http://schemas.microsoft.com/office/drawing/2014/main" val="10003"/>
                  </a:ext>
                </a:extLst>
              </a:tr>
              <a:tr h="437255">
                <a:tc>
                  <a:txBody>
                    <a:bodyPr/>
                    <a:lstStyle/>
                    <a:p>
                      <a:pPr algn="l" rtl="0" fontAlgn="ctr"/>
                      <a:r>
                        <a:rPr lang="en-US" sz="1400" b="0" i="0" u="none" strike="noStrike" dirty="0">
                          <a:solidFill>
                            <a:schemeClr val="tx1"/>
                          </a:solidFill>
                          <a:effectLst/>
                          <a:latin typeface="Agency FB" panose="020B0503020202020204" pitchFamily="34" charset="0"/>
                        </a:rPr>
                        <a:t>Operating lease asset</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379,241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914400" rtl="0" eaLnBrk="1" fontAlgn="ctr" latinLnBrk="0" hangingPunct="1"/>
                      <a:r>
                        <a:rPr lang="en-US" sz="1400" b="0" i="0" u="none" strike="noStrike" kern="1200" dirty="0">
                          <a:solidFill>
                            <a:schemeClr val="tx1"/>
                          </a:solidFill>
                          <a:effectLst/>
                          <a:latin typeface="Agency FB" panose="020B0503020202020204" pitchFamily="34" charset="0"/>
                          <a:ea typeface="+mn-ea"/>
                          <a:cs typeface="+mn-cs"/>
                        </a:rPr>
                        <a:t>     427,791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US" sz="1400" b="0" i="0" u="none" strike="noStrike" dirty="0">
                          <a:solidFill>
                            <a:schemeClr val="tx1"/>
                          </a:solidFill>
                          <a:effectLst/>
                          <a:latin typeface="Agency FB" panose="020B0503020202020204" pitchFamily="34" charset="0"/>
                        </a:rPr>
                        <a:t>   (48,550)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rtl="0" fontAlgn="b"/>
                      <a:r>
                        <a:rPr lang="en-US" sz="1400" b="0" i="0" u="none" strike="noStrike" dirty="0">
                          <a:solidFill>
                            <a:schemeClr val="tx1"/>
                          </a:solidFill>
                          <a:effectLst/>
                          <a:latin typeface="Agency FB" panose="020B0503020202020204" pitchFamily="34" charset="0"/>
                        </a:rPr>
                        <a:t>-13%</a:t>
                      </a:r>
                    </a:p>
                  </a:txBody>
                  <a:tcPr marL="7620" marR="7620" marT="7620" marB="0" anchor="ctr">
                    <a:lnL w="12700" cap="flat" cmpd="sng" algn="ctr">
                      <a:solidFill>
                        <a:schemeClr val="bg1"/>
                      </a:solidFill>
                      <a:prstDash val="solid"/>
                      <a:round/>
                      <a:headEnd type="none" w="med" len="med"/>
                      <a:tailEnd type="none" w="med" len="med"/>
                    </a:ln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gency FB" panose="020B0503020202020204" pitchFamily="34" charset="0"/>
                          <a:ea typeface="+mn-ea"/>
                          <a:cs typeface="+mn-cs"/>
                        </a:rPr>
                        <a:t>The decreas</a:t>
                      </a:r>
                      <a:r>
                        <a:rPr lang="en-US" sz="1400" b="0" i="0" u="none" strike="noStrike" kern="1200" baseline="0" dirty="0">
                          <a:solidFill>
                            <a:schemeClr val="tx1"/>
                          </a:solidFill>
                          <a:effectLst/>
                          <a:latin typeface="Agency FB" panose="020B0503020202020204" pitchFamily="34" charset="0"/>
                          <a:ea typeface="+mn-ea"/>
                          <a:cs typeface="+mn-cs"/>
                        </a:rPr>
                        <a:t>e is as the result of leases that expired during the year and renewed closer to the end of 2021/22 financial year.</a:t>
                      </a:r>
                      <a:endParaRPr lang="en-US" sz="1400" b="0" i="0" u="none" strike="noStrike" kern="1200" dirty="0">
                        <a:solidFill>
                          <a:schemeClr val="tx1"/>
                        </a:solidFill>
                        <a:effectLst/>
                        <a:latin typeface="Agency FB" panose="020B0503020202020204" pitchFamily="34" charset="0"/>
                        <a:ea typeface="+mn-ea"/>
                        <a:cs typeface="+mn-cs"/>
                      </a:endParaRPr>
                    </a:p>
                  </a:txBody>
                  <a:tcPr marL="68580" marR="68580" marT="34290" marB="34290"/>
                </a:tc>
                <a:extLst>
                  <a:ext uri="{0D108BD9-81ED-4DB2-BD59-A6C34878D82A}">
                    <a16:rowId xmlns:a16="http://schemas.microsoft.com/office/drawing/2014/main" val="10004"/>
                  </a:ext>
                </a:extLst>
              </a:tr>
              <a:tr h="506029">
                <a:tc>
                  <a:txBody>
                    <a:bodyPr/>
                    <a:lstStyle/>
                    <a:p>
                      <a:pPr algn="l" rtl="0" fontAlgn="ctr"/>
                      <a:r>
                        <a:rPr lang="en-US" sz="1400" b="0" i="0" u="none" strike="noStrike" dirty="0">
                          <a:solidFill>
                            <a:schemeClr val="tx1"/>
                          </a:solidFill>
                          <a:effectLst/>
                          <a:latin typeface="Agency FB" panose="020B0503020202020204" pitchFamily="34" charset="0"/>
                        </a:rPr>
                        <a:t>Cash and cash equivalent </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2,086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US" sz="1400" b="0" i="0" u="none" strike="noStrike" kern="1200" dirty="0">
                          <a:solidFill>
                            <a:schemeClr val="tx1"/>
                          </a:solidFill>
                          <a:effectLst/>
                          <a:latin typeface="Agency FB" panose="020B0503020202020204" pitchFamily="34" charset="0"/>
                          <a:ea typeface="+mn-ea"/>
                          <a:cs typeface="+mn-cs"/>
                        </a:rPr>
                        <a:t>     4,678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chemeClr val="tx1"/>
                          </a:solidFill>
                          <a:effectLst/>
                          <a:latin typeface="Agency FB" panose="020B0503020202020204" pitchFamily="34" charset="0"/>
                        </a:rPr>
                        <a:t>     (2,592)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D0D0"/>
                    </a:solidFill>
                  </a:tcPr>
                </a:tc>
                <a:tc>
                  <a:txBody>
                    <a:bodyPr/>
                    <a:lstStyle/>
                    <a:p>
                      <a:pPr algn="r" rtl="0" fontAlgn="b"/>
                      <a:r>
                        <a:rPr lang="en-US" sz="1400" b="0" i="0" u="none" strike="noStrike" dirty="0">
                          <a:solidFill>
                            <a:schemeClr val="tx1"/>
                          </a:solidFill>
                          <a:effectLst/>
                          <a:latin typeface="Agency FB" panose="020B0503020202020204" pitchFamily="34" charset="0"/>
                        </a:rPr>
                        <a:t>-124%</a:t>
                      </a:r>
                    </a:p>
                  </a:txBody>
                  <a:tcPr marL="7620" marR="7620" marT="7620" marB="0" anchor="ctr">
                    <a:lnL w="12700" cap="flat" cmpd="sng" algn="ctr">
                      <a:solidFill>
                        <a:schemeClr val="bg1"/>
                      </a:solidFill>
                      <a:prstDash val="solid"/>
                      <a:round/>
                      <a:headEnd type="none" w="med" len="med"/>
                      <a:tailEnd type="none" w="med" len="med"/>
                    </a:lnL>
                    <a:solidFill>
                      <a:srgbClr val="E8D0D0"/>
                    </a:solidFill>
                  </a:tcPr>
                </a:tc>
                <a:tc>
                  <a:txBody>
                    <a:bodyPr/>
                    <a:lstStyle/>
                    <a:p>
                      <a:pPr algn="just"/>
                      <a:r>
                        <a:rPr lang="en-ZA" sz="1400" b="0" i="0" u="none" strike="noStrike" kern="1200" dirty="0">
                          <a:solidFill>
                            <a:schemeClr val="tx1"/>
                          </a:solidFill>
                          <a:effectLst/>
                          <a:latin typeface="Agency FB" panose="020B0503020202020204" pitchFamily="34" charset="0"/>
                          <a:ea typeface="+mn-ea"/>
                          <a:cs typeface="+mn-cs"/>
                        </a:rPr>
                        <a:t>Decrease in deposits received in commercial bank account immediately before YE. </a:t>
                      </a:r>
                    </a:p>
                  </a:txBody>
                  <a:tcPr marL="68580" marR="68580" marT="34290" marB="34290"/>
                </a:tc>
                <a:extLst>
                  <a:ext uri="{0D108BD9-81ED-4DB2-BD59-A6C34878D82A}">
                    <a16:rowId xmlns:a16="http://schemas.microsoft.com/office/drawing/2014/main" val="10005"/>
                  </a:ext>
                </a:extLst>
              </a:tr>
              <a:tr h="511117">
                <a:tc>
                  <a:txBody>
                    <a:bodyPr/>
                    <a:lstStyle/>
                    <a:p>
                      <a:pPr algn="l" rtl="0" fontAlgn="ctr"/>
                      <a:r>
                        <a:rPr lang="en-US" sz="1400" b="1" i="0" u="none" strike="noStrike" dirty="0">
                          <a:solidFill>
                            <a:schemeClr val="tx1"/>
                          </a:solidFill>
                          <a:effectLst/>
                          <a:latin typeface="Agency FB" panose="020B0503020202020204" pitchFamily="34" charset="0"/>
                        </a:rPr>
                        <a:t>Non-current assets</a:t>
                      </a:r>
                    </a:p>
                  </a:txBody>
                  <a:tcPr marL="7620" marR="7620" marT="7620" marB="0" anchor="ctr"/>
                </a:tc>
                <a:tc>
                  <a:txBody>
                    <a:bodyPr/>
                    <a:lstStyle/>
                    <a:p>
                      <a:pPr algn="r" rtl="0" fontAlgn="ctr"/>
                      <a:r>
                        <a:rPr lang="en-US" sz="1400" b="1" i="0" u="none" strike="noStrike" dirty="0">
                          <a:solidFill>
                            <a:schemeClr val="tx1"/>
                          </a:solidFill>
                          <a:effectLst/>
                          <a:latin typeface="Agency FB" panose="020B0503020202020204" pitchFamily="34" charset="0"/>
                        </a:rPr>
                        <a:t>140,773,722</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400" b="1" i="0" u="none" strike="noStrike" dirty="0">
                          <a:solidFill>
                            <a:schemeClr val="tx1"/>
                          </a:solidFill>
                          <a:effectLst/>
                          <a:latin typeface="Agency FB" panose="020B0503020202020204" pitchFamily="34" charset="0"/>
                        </a:rPr>
                        <a:t>  140,898,727 </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chemeClr val="tx1"/>
                          </a:solidFill>
                          <a:effectLst/>
                          <a:latin typeface="Agency FB" panose="020B0503020202020204" pitchFamily="34" charset="0"/>
                        </a:rPr>
                        <a:t>   (125,005)</a:t>
                      </a:r>
                    </a:p>
                  </a:txBody>
                  <a:tcPr marL="7620" marR="7620" marT="7620" marB="0" anchor="ctr">
                    <a:lnR w="12700" cap="flat" cmpd="sng" algn="ctr">
                      <a:solidFill>
                        <a:schemeClr val="bg1"/>
                      </a:solidFill>
                      <a:prstDash val="solid"/>
                      <a:round/>
                      <a:headEnd type="none" w="med" len="med"/>
                      <a:tailEnd type="none" w="med" len="med"/>
                    </a:lnR>
                    <a:solidFill>
                      <a:srgbClr val="F4E9E9"/>
                    </a:solidFill>
                  </a:tcPr>
                </a:tc>
                <a:tc>
                  <a:txBody>
                    <a:bodyPr/>
                    <a:lstStyle/>
                    <a:p>
                      <a:pPr algn="r" rtl="0" fontAlgn="b"/>
                      <a:r>
                        <a:rPr lang="en-US" sz="1400" b="0" i="0" u="none" strike="noStrike" dirty="0">
                          <a:solidFill>
                            <a:schemeClr val="tx1"/>
                          </a:solidFill>
                          <a:effectLst/>
                          <a:latin typeface="Agency FB" panose="020B0503020202020204" pitchFamily="34" charset="0"/>
                        </a:rPr>
                        <a:t>-0,09%</a:t>
                      </a:r>
                    </a:p>
                  </a:txBody>
                  <a:tcPr marL="7620" marR="7620" marT="7620" marB="0" anchor="ctr">
                    <a:lnL w="12700" cap="flat" cmpd="sng" algn="ctr">
                      <a:solidFill>
                        <a:schemeClr val="bg1"/>
                      </a:solidFill>
                      <a:prstDash val="solid"/>
                      <a:round/>
                      <a:headEnd type="none" w="med" len="med"/>
                      <a:tailEnd type="none" w="med" len="med"/>
                    </a:lnL>
                    <a:solidFill>
                      <a:srgbClr val="F4E9E9"/>
                    </a:solidFill>
                  </a:tcPr>
                </a:tc>
                <a:tc>
                  <a:txBody>
                    <a:bodyPr/>
                    <a:lstStyle/>
                    <a:p>
                      <a:endParaRPr lang="en-ZA" sz="1200" dirty="0">
                        <a:latin typeface="Agency FB" panose="020B0503020202020204" pitchFamily="34" charset="0"/>
                      </a:endParaRPr>
                    </a:p>
                  </a:txBody>
                  <a:tcPr marL="68580" marR="68580" marT="34290" marB="34290"/>
                </a:tc>
                <a:extLst>
                  <a:ext uri="{0D108BD9-81ED-4DB2-BD59-A6C34878D82A}">
                    <a16:rowId xmlns:a16="http://schemas.microsoft.com/office/drawing/2014/main" val="10006"/>
                  </a:ext>
                </a:extLst>
              </a:tr>
              <a:tr h="484094">
                <a:tc>
                  <a:txBody>
                    <a:bodyPr/>
                    <a:lstStyle/>
                    <a:p>
                      <a:pPr algn="l" rtl="0" fontAlgn="ctr"/>
                      <a:r>
                        <a:rPr lang="en-US" sz="1400" b="1" i="0" u="none" strike="noStrike" dirty="0">
                          <a:solidFill>
                            <a:schemeClr val="tx1"/>
                          </a:solidFill>
                          <a:effectLst/>
                          <a:latin typeface="Agency FB" panose="020B0503020202020204" pitchFamily="34" charset="0"/>
                        </a:rPr>
                        <a:t>TOTAL ASSETS</a:t>
                      </a:r>
                    </a:p>
                  </a:txBody>
                  <a:tcPr marL="7620" marR="7620" marT="7620" marB="0" anchor="ctr"/>
                </a:tc>
                <a:tc>
                  <a:txBody>
                    <a:bodyPr/>
                    <a:lstStyle/>
                    <a:p>
                      <a:pPr algn="r" rtl="0" fontAlgn="ctr"/>
                      <a:r>
                        <a:rPr lang="en-US" sz="1400" b="1" i="0" u="none" strike="noStrike" dirty="0">
                          <a:solidFill>
                            <a:schemeClr val="tx1"/>
                          </a:solidFill>
                          <a:effectLst/>
                          <a:latin typeface="Agency FB" panose="020B0503020202020204" pitchFamily="34" charset="0"/>
                        </a:rPr>
                        <a:t>145,617,587</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400" b="1" i="0" u="none" strike="noStrike" dirty="0">
                          <a:solidFill>
                            <a:schemeClr val="tx1"/>
                          </a:solidFill>
                          <a:effectLst/>
                          <a:latin typeface="Agency FB" panose="020B0503020202020204" pitchFamily="34" charset="0"/>
                        </a:rPr>
                        <a:t> 146,561,433 </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chemeClr val="tx1"/>
                          </a:solidFill>
                          <a:effectLst/>
                          <a:latin typeface="Agency FB" panose="020B0503020202020204" pitchFamily="34" charset="0"/>
                        </a:rPr>
                        <a:t>   (943,846)</a:t>
                      </a:r>
                    </a:p>
                  </a:txBody>
                  <a:tcPr marL="7620" marR="7620" marT="7620" marB="0" anchor="ctr"/>
                </a:tc>
                <a:tc>
                  <a:txBody>
                    <a:bodyPr/>
                    <a:lstStyle/>
                    <a:p>
                      <a:pPr algn="r" rtl="0" fontAlgn="b"/>
                      <a:r>
                        <a:rPr lang="en-US" sz="1400" b="0" i="0" u="none" strike="noStrike" dirty="0">
                          <a:solidFill>
                            <a:schemeClr val="tx1"/>
                          </a:solidFill>
                          <a:effectLst/>
                          <a:latin typeface="Agency FB" panose="020B0503020202020204" pitchFamily="34" charset="0"/>
                        </a:rPr>
                        <a:t>-0,6%</a:t>
                      </a:r>
                    </a:p>
                  </a:txBody>
                  <a:tcPr marL="7620" marR="7620" marT="7620" marB="0" anchor="ctr"/>
                </a:tc>
                <a:tc>
                  <a:txBody>
                    <a:bodyPr/>
                    <a:lstStyle/>
                    <a:p>
                      <a:endParaRPr lang="en-ZA" sz="1200" dirty="0">
                        <a:latin typeface="Agency FB" panose="020B0503020202020204" pitchFamily="34" charset="0"/>
                      </a:endParaRPr>
                    </a:p>
                  </a:txBody>
                  <a:tcPr marL="68580" marR="68580" marT="34290" marB="34290"/>
                </a:tc>
                <a:extLst>
                  <a:ext uri="{0D108BD9-81ED-4DB2-BD59-A6C34878D82A}">
                    <a16:rowId xmlns:a16="http://schemas.microsoft.com/office/drawing/2014/main" val="10007"/>
                  </a:ext>
                </a:extLst>
              </a:tr>
            </a:tbl>
          </a:graphicData>
        </a:graphic>
      </p:graphicFrame>
      <p:pic>
        <p:nvPicPr>
          <p:cNvPr id="9" name="Picture 8"/>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pic>
        <p:nvPicPr>
          <p:cNvPr id="10" name="Picture 2" descr="C:\Users\Nkululeko Mahlangu\Pictures\imagesCA0CNHJ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Financial Position - Assets</a:t>
            </a:r>
            <a:endParaRPr lang="en-ZA" sz="3600" b="1" dirty="0">
              <a:solidFill>
                <a:schemeClr val="tx1">
                  <a:lumMod val="65000"/>
                  <a:lumOff val="35000"/>
                </a:schemeClr>
              </a:solidFill>
              <a:latin typeface="Agency FB" panose="020B0503020202020204" pitchFamily="34" charset="0"/>
            </a:endParaRPr>
          </a:p>
        </p:txBody>
      </p:sp>
      <p:cxnSp>
        <p:nvCxnSpPr>
          <p:cNvPr id="15" name="Straight Connector 14"/>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244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a:solidFill>
                  <a:prstClr val="black"/>
                </a:solidFill>
                <a:latin typeface="Times" pitchFamily="18" charset="0"/>
              </a:rPr>
              <a:pPr/>
              <a:t>33</a:t>
            </a:fld>
            <a:endParaRPr lang="en-US" altLang="en-US" sz="1400">
              <a:solidFill>
                <a:prstClr val="black"/>
              </a:solidFill>
              <a:latin typeface="Times" pitchFamily="18" charset="0"/>
            </a:endParaRPr>
          </a:p>
        </p:txBody>
      </p:sp>
      <p:sp>
        <p:nvSpPr>
          <p:cNvPr id="3" name="Rectangle 2"/>
          <p:cNvSpPr>
            <a:spLocks noChangeArrowheads="1"/>
          </p:cNvSpPr>
          <p:nvPr/>
        </p:nvSpPr>
        <p:spPr bwMode="auto">
          <a:xfrm>
            <a:off x="6003635"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endParaRPr lang="en-US" altLang="en-US">
              <a:solidFill>
                <a:prstClr val="black"/>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431611067"/>
              </p:ext>
            </p:extLst>
          </p:nvPr>
        </p:nvGraphicFramePr>
        <p:xfrm>
          <a:off x="208240" y="1315036"/>
          <a:ext cx="11651800" cy="5595556"/>
        </p:xfrm>
        <a:graphic>
          <a:graphicData uri="http://schemas.openxmlformats.org/drawingml/2006/table">
            <a:tbl>
              <a:tblPr firstRow="1" bandRow="1">
                <a:tableStyleId>{21E4AEA4-8DFA-4A89-87EB-49C32662AFE0}</a:tableStyleId>
              </a:tblPr>
              <a:tblGrid>
                <a:gridCol w="1957240">
                  <a:extLst>
                    <a:ext uri="{9D8B030D-6E8A-4147-A177-3AD203B41FA5}">
                      <a16:colId xmlns:a16="http://schemas.microsoft.com/office/drawing/2014/main" val="20000"/>
                    </a:ext>
                  </a:extLst>
                </a:gridCol>
                <a:gridCol w="1099422">
                  <a:extLst>
                    <a:ext uri="{9D8B030D-6E8A-4147-A177-3AD203B41FA5}">
                      <a16:colId xmlns:a16="http://schemas.microsoft.com/office/drawing/2014/main" val="20001"/>
                    </a:ext>
                  </a:extLst>
                </a:gridCol>
                <a:gridCol w="1247836">
                  <a:extLst>
                    <a:ext uri="{9D8B030D-6E8A-4147-A177-3AD203B41FA5}">
                      <a16:colId xmlns:a16="http://schemas.microsoft.com/office/drawing/2014/main" val="20002"/>
                    </a:ext>
                  </a:extLst>
                </a:gridCol>
                <a:gridCol w="1015851">
                  <a:extLst>
                    <a:ext uri="{9D8B030D-6E8A-4147-A177-3AD203B41FA5}">
                      <a16:colId xmlns:a16="http://schemas.microsoft.com/office/drawing/2014/main" val="20003"/>
                    </a:ext>
                  </a:extLst>
                </a:gridCol>
                <a:gridCol w="1084866">
                  <a:extLst>
                    <a:ext uri="{9D8B030D-6E8A-4147-A177-3AD203B41FA5}">
                      <a16:colId xmlns:a16="http://schemas.microsoft.com/office/drawing/2014/main" val="20004"/>
                    </a:ext>
                  </a:extLst>
                </a:gridCol>
                <a:gridCol w="5246585">
                  <a:extLst>
                    <a:ext uri="{9D8B030D-6E8A-4147-A177-3AD203B41FA5}">
                      <a16:colId xmlns:a16="http://schemas.microsoft.com/office/drawing/2014/main" val="20005"/>
                    </a:ext>
                  </a:extLst>
                </a:gridCol>
              </a:tblGrid>
              <a:tr h="389284">
                <a:tc>
                  <a:txBody>
                    <a:bodyPr/>
                    <a:lstStyle/>
                    <a:p>
                      <a:endParaRPr lang="en-ZA" sz="900" dirty="0">
                        <a:latin typeface="Agency FB" panose="020B0503020202020204" pitchFamily="34" charset="0"/>
                      </a:endParaRPr>
                    </a:p>
                  </a:txBody>
                  <a:tcPr marL="68580" marR="68580" marT="34290" marB="34290"/>
                </a:tc>
                <a:tc>
                  <a:txBody>
                    <a:bodyPr/>
                    <a:lstStyle/>
                    <a:p>
                      <a:pPr algn="ctr"/>
                      <a:r>
                        <a:rPr lang="en-ZA" sz="1200" dirty="0">
                          <a:latin typeface="Agency FB" panose="020B0503020202020204" pitchFamily="34" charset="0"/>
                        </a:rPr>
                        <a:t>2022</a:t>
                      </a:r>
                      <a:r>
                        <a:rPr lang="en-ZA" sz="1400" dirty="0">
                          <a:latin typeface="Agency FB" panose="020B0503020202020204" pitchFamily="34" charset="0"/>
                        </a:rPr>
                        <a:t> </a:t>
                      </a:r>
                    </a:p>
                    <a:p>
                      <a:pPr algn="ctr"/>
                      <a:r>
                        <a:rPr lang="en-ZA" sz="800" dirty="0">
                          <a:latin typeface="Agency FB" panose="020B0503020202020204" pitchFamily="34" charset="0"/>
                        </a:rPr>
                        <a:t>R’000</a:t>
                      </a:r>
                    </a:p>
                  </a:txBody>
                  <a:tcPr marL="68580" marR="68580" marT="34290" marB="34290" anchor="ctr"/>
                </a:tc>
                <a:tc>
                  <a:txBody>
                    <a:bodyPr/>
                    <a:lstStyle/>
                    <a:p>
                      <a:pPr algn="ctr"/>
                      <a:r>
                        <a:rPr lang="en-ZA" sz="1200" dirty="0">
                          <a:latin typeface="Agency FB" panose="020B0503020202020204" pitchFamily="34" charset="0"/>
                        </a:rPr>
                        <a:t>2021</a:t>
                      </a:r>
                      <a:r>
                        <a:rPr lang="en-ZA" sz="1400" dirty="0">
                          <a:latin typeface="Agency FB" panose="020B0503020202020204" pitchFamily="34" charset="0"/>
                        </a:rPr>
                        <a:t> </a:t>
                      </a:r>
                    </a:p>
                    <a:p>
                      <a:pPr algn="ctr"/>
                      <a:r>
                        <a:rPr lang="en-ZA" sz="800" dirty="0">
                          <a:latin typeface="Agency FB" panose="020B0503020202020204" pitchFamily="34" charset="0"/>
                        </a:rPr>
                        <a:t>R’000</a:t>
                      </a:r>
                    </a:p>
                  </a:txBody>
                  <a:tcPr marL="68580" marR="68580" marT="34290" marB="34290" anchor="ctr"/>
                </a:tc>
                <a:tc>
                  <a:txBody>
                    <a:bodyPr/>
                    <a:lstStyle/>
                    <a:p>
                      <a:pPr algn="ctr"/>
                      <a:r>
                        <a:rPr lang="en-ZA" sz="900" dirty="0">
                          <a:latin typeface="Agency FB" panose="020B0503020202020204" pitchFamily="34" charset="0"/>
                        </a:rPr>
                        <a:t>Year</a:t>
                      </a:r>
                      <a:r>
                        <a:rPr lang="en-ZA" sz="900" baseline="0" dirty="0">
                          <a:latin typeface="Agency FB" panose="020B0503020202020204" pitchFamily="34" charset="0"/>
                        </a:rPr>
                        <a:t> on Year </a:t>
                      </a:r>
                      <a:r>
                        <a:rPr lang="en-ZA" sz="700" baseline="0" dirty="0">
                          <a:latin typeface="Agency FB" panose="020B0503020202020204" pitchFamily="34" charset="0"/>
                        </a:rPr>
                        <a:t>R’000</a:t>
                      </a:r>
                      <a:endParaRPr lang="en-ZA" sz="700" dirty="0">
                        <a:latin typeface="Agency FB" panose="020B0503020202020204" pitchFamily="34" charset="0"/>
                      </a:endParaRPr>
                    </a:p>
                  </a:txBody>
                  <a:tcPr marL="68580" marR="68580" marT="34290" marB="34290" anchor="ctr"/>
                </a:tc>
                <a:tc>
                  <a:txBody>
                    <a:bodyPr/>
                    <a:lstStyle/>
                    <a:p>
                      <a:pPr algn="ctr"/>
                      <a:r>
                        <a:rPr lang="en-ZA" sz="1200" dirty="0">
                          <a:latin typeface="Agency FB" panose="020B0503020202020204" pitchFamily="34" charset="0"/>
                        </a:rPr>
                        <a:t>% change</a:t>
                      </a:r>
                    </a:p>
                  </a:txBody>
                  <a:tcPr marL="68580" marR="68580" marT="34290" marB="34290" anchor="ctr"/>
                </a:tc>
                <a:tc>
                  <a:txBody>
                    <a:bodyPr/>
                    <a:lstStyle/>
                    <a:p>
                      <a:pPr algn="ctr"/>
                      <a:r>
                        <a:rPr lang="en-ZA" sz="1200" dirty="0">
                          <a:solidFill>
                            <a:schemeClr val="tx1"/>
                          </a:solidFill>
                          <a:latin typeface="Agency FB" panose="020B0503020202020204" pitchFamily="34" charset="0"/>
                        </a:rPr>
                        <a:t>Comments</a:t>
                      </a:r>
                      <a:endParaRPr lang="en-ZA" sz="900" dirty="0">
                        <a:solidFill>
                          <a:schemeClr val="tx1"/>
                        </a:solidFill>
                        <a:latin typeface="Agency FB" panose="020B0503020202020204" pitchFamily="34" charset="0"/>
                      </a:endParaRPr>
                    </a:p>
                  </a:txBody>
                  <a:tcPr marL="68580" marR="68580" marT="34290" marB="34290" anchor="ctr"/>
                </a:tc>
                <a:extLst>
                  <a:ext uri="{0D108BD9-81ED-4DB2-BD59-A6C34878D82A}">
                    <a16:rowId xmlns:a16="http://schemas.microsoft.com/office/drawing/2014/main" val="10000"/>
                  </a:ext>
                </a:extLst>
              </a:tr>
              <a:tr h="231367">
                <a:tc>
                  <a:txBody>
                    <a:bodyPr/>
                    <a:lstStyle/>
                    <a:p>
                      <a:pPr algn="l" rtl="0" fontAlgn="ctr"/>
                      <a:r>
                        <a:rPr lang="en-US" sz="1400" b="1" i="0" u="none" strike="noStrike" dirty="0">
                          <a:solidFill>
                            <a:schemeClr val="tx1"/>
                          </a:solidFill>
                          <a:effectLst/>
                          <a:latin typeface="Agency FB" panose="020B0503020202020204" pitchFamily="34" charset="0"/>
                        </a:rPr>
                        <a:t>Current liabilities</a:t>
                      </a:r>
                    </a:p>
                  </a:txBody>
                  <a:tcPr marL="7620" marR="7620" marT="7620" marB="0" anchor="ctr"/>
                </a:tc>
                <a:tc>
                  <a:txBody>
                    <a:bodyPr/>
                    <a:lstStyle/>
                    <a:p>
                      <a:pPr algn="r" rtl="0" fontAlgn="ctr"/>
                      <a:r>
                        <a:rPr lang="en-US" sz="1400" b="1" i="0" u="none" strike="noStrike" dirty="0">
                          <a:solidFill>
                            <a:schemeClr val="tx1"/>
                          </a:solidFill>
                          <a:effectLst/>
                          <a:latin typeface="Agency FB" panose="020B0503020202020204" pitchFamily="34" charset="0"/>
                        </a:rPr>
                        <a:t>11,702,603</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r" rtl="0" fontAlgn="ctr"/>
                      <a:r>
                        <a:rPr lang="en-US" sz="1400" b="1" i="0" u="none" strike="noStrike" dirty="0">
                          <a:solidFill>
                            <a:schemeClr val="tx1"/>
                          </a:solidFill>
                          <a:effectLst/>
                          <a:latin typeface="Agency FB" panose="020B0503020202020204" pitchFamily="34" charset="0"/>
                        </a:rPr>
                        <a:t>        10,791,079 </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chemeClr val="tx1"/>
                          </a:solidFill>
                          <a:effectLst/>
                          <a:latin typeface="Agency FB" panose="020B0503020202020204" pitchFamily="34" charset="0"/>
                        </a:rPr>
                        <a:t>911,524</a:t>
                      </a:r>
                    </a:p>
                  </a:txBody>
                  <a:tcPr marL="7620" marR="7620" marT="7620" marB="0" anchor="ctr">
                    <a:lnR w="12700" cap="flat" cmpd="sng" algn="ctr">
                      <a:solidFill>
                        <a:schemeClr val="bg1"/>
                      </a:solidFill>
                      <a:prstDash val="solid"/>
                      <a:round/>
                      <a:headEnd type="none" w="med" len="med"/>
                      <a:tailEnd type="none" w="med" len="med"/>
                    </a:lnR>
                  </a:tcPr>
                </a:tc>
                <a:tc>
                  <a:txBody>
                    <a:bodyPr/>
                    <a:lstStyle/>
                    <a:p>
                      <a:pPr algn="r" rtl="0" fontAlgn="b"/>
                      <a:r>
                        <a:rPr lang="en-US" sz="1400" b="0" i="0" u="none" strike="noStrike" dirty="0">
                          <a:solidFill>
                            <a:srgbClr val="000000"/>
                          </a:solidFill>
                          <a:effectLst/>
                          <a:latin typeface="Agency FB" panose="020B0503020202020204" pitchFamily="34" charset="0"/>
                        </a:rPr>
                        <a:t>8%</a:t>
                      </a:r>
                    </a:p>
                  </a:txBody>
                  <a:tcPr marL="7620" marR="7620" marT="7620" marB="0" anchor="ctr">
                    <a:lnL w="12700" cap="flat" cmpd="sng" algn="ctr">
                      <a:solidFill>
                        <a:schemeClr val="bg1"/>
                      </a:solidFill>
                      <a:prstDash val="solid"/>
                      <a:round/>
                      <a:headEnd type="none" w="med" len="med"/>
                      <a:tailEnd type="none" w="med" len="med"/>
                    </a:lnL>
                  </a:tcPr>
                </a:tc>
                <a:tc>
                  <a:txBody>
                    <a:bodyPr/>
                    <a:lstStyle/>
                    <a:p>
                      <a:endParaRPr lang="en-ZA" sz="1100" dirty="0">
                        <a:solidFill>
                          <a:schemeClr val="tx1"/>
                        </a:solidFill>
                        <a:latin typeface="Agency FB" panose="020B0503020202020204" pitchFamily="34" charset="0"/>
                      </a:endParaRPr>
                    </a:p>
                  </a:txBody>
                  <a:tcPr marL="68580" marR="68580" marT="34290" marB="34290"/>
                </a:tc>
                <a:extLst>
                  <a:ext uri="{0D108BD9-81ED-4DB2-BD59-A6C34878D82A}">
                    <a16:rowId xmlns:a16="http://schemas.microsoft.com/office/drawing/2014/main" val="10001"/>
                  </a:ext>
                </a:extLst>
              </a:tr>
              <a:tr h="679442">
                <a:tc>
                  <a:txBody>
                    <a:bodyPr/>
                    <a:lstStyle/>
                    <a:p>
                      <a:pPr algn="l" rtl="0" fontAlgn="ctr"/>
                      <a:r>
                        <a:rPr lang="en-US" sz="1400" b="0" i="0" u="none" strike="noStrike" dirty="0">
                          <a:solidFill>
                            <a:srgbClr val="000000"/>
                          </a:solidFill>
                          <a:effectLst/>
                          <a:latin typeface="Agency FB" panose="020B0503020202020204" pitchFamily="34" charset="0"/>
                        </a:rPr>
                        <a:t>Operating lease liability</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rgbClr val="000000"/>
                          </a:solidFill>
                          <a:effectLst/>
                          <a:latin typeface="Agency FB" panose="020B0503020202020204" pitchFamily="34" charset="0"/>
                        </a:rPr>
                        <a:t>370,600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0" fontAlgn="ctr"/>
                      <a:r>
                        <a:rPr lang="en-US" sz="1400" b="0" i="0" u="none" strike="noStrike" dirty="0">
                          <a:solidFill>
                            <a:srgbClr val="000000"/>
                          </a:solidFill>
                          <a:effectLst/>
                          <a:latin typeface="Agency FB" panose="020B0503020202020204" pitchFamily="34" charset="0"/>
                        </a:rPr>
                        <a:t>         426,706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0" fontAlgn="b"/>
                      <a:r>
                        <a:rPr lang="en-US" sz="1400" b="0" i="0" u="none" strike="noStrike" dirty="0">
                          <a:solidFill>
                            <a:srgbClr val="000000"/>
                          </a:solidFill>
                          <a:effectLst/>
                          <a:latin typeface="Agency FB" panose="020B0503020202020204" pitchFamily="34" charset="0"/>
                        </a:rPr>
                        <a:t>(56,106)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rtl="0" fontAlgn="b"/>
                      <a:r>
                        <a:rPr lang="en-US" sz="1400" b="0" i="0" u="none" strike="noStrike" dirty="0">
                          <a:solidFill>
                            <a:srgbClr val="000000"/>
                          </a:solidFill>
                          <a:effectLst/>
                          <a:latin typeface="Agency FB" panose="020B0503020202020204" pitchFamily="34" charset="0"/>
                        </a:rPr>
                        <a:t>-15%</a:t>
                      </a:r>
                    </a:p>
                  </a:txBody>
                  <a:tcPr marL="7620" marR="7620" marT="7620" marB="0" anchor="ctr">
                    <a:lnL w="12700" cap="flat" cmpd="sng" algn="ctr">
                      <a:solidFill>
                        <a:schemeClr val="bg1"/>
                      </a:solidFill>
                      <a:prstDash val="solid"/>
                      <a:round/>
                      <a:headEnd type="none" w="med" len="med"/>
                      <a:tailEnd type="none" w="med" len="med"/>
                    </a:ln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gency FB" panose="020B0503020202020204" pitchFamily="34" charset="0"/>
                          <a:ea typeface="+mn-ea"/>
                          <a:cs typeface="+mn-cs"/>
                        </a:rPr>
                        <a:t>The decrease is as the result of leases that expired during the year and renewed closer to the end of 2021/22 financial year.</a:t>
                      </a:r>
                    </a:p>
                  </a:txBody>
                  <a:tcPr marL="68580" marR="68580" marT="34290" marB="34290"/>
                </a:tc>
                <a:extLst>
                  <a:ext uri="{0D108BD9-81ED-4DB2-BD59-A6C34878D82A}">
                    <a16:rowId xmlns:a16="http://schemas.microsoft.com/office/drawing/2014/main" val="10002"/>
                  </a:ext>
                </a:extLst>
              </a:tr>
              <a:tr h="271764">
                <a:tc>
                  <a:txBody>
                    <a:bodyPr/>
                    <a:lstStyle/>
                    <a:p>
                      <a:pPr algn="l" rtl="0" fontAlgn="ctr"/>
                      <a:r>
                        <a:rPr lang="en-US" sz="1400" b="0" i="0" u="none" strike="noStrike" dirty="0">
                          <a:solidFill>
                            <a:srgbClr val="000000"/>
                          </a:solidFill>
                          <a:effectLst/>
                          <a:latin typeface="Agency FB" panose="020B0503020202020204" pitchFamily="34" charset="0"/>
                        </a:rPr>
                        <a:t>Bank overdraft</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rgbClr val="000000"/>
                          </a:solidFill>
                          <a:effectLst/>
                          <a:latin typeface="Agency FB" panose="020B0503020202020204" pitchFamily="34" charset="0"/>
                        </a:rPr>
                        <a:t>1,023,162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rgbClr val="000000"/>
                          </a:solidFill>
                          <a:effectLst/>
                          <a:latin typeface="Agency FB" panose="020B0503020202020204" pitchFamily="34" charset="0"/>
                        </a:rPr>
                        <a:t>              905,574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US" sz="1400" b="0" i="0" u="none" strike="noStrike" dirty="0">
                          <a:solidFill>
                            <a:srgbClr val="000000"/>
                          </a:solidFill>
                          <a:effectLst/>
                          <a:latin typeface="Agency FB" panose="020B0503020202020204" pitchFamily="34" charset="0"/>
                        </a:rPr>
                        <a:t>117,588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D0D0"/>
                    </a:solidFill>
                  </a:tcPr>
                </a:tc>
                <a:tc>
                  <a:txBody>
                    <a:bodyPr/>
                    <a:lstStyle/>
                    <a:p>
                      <a:pPr algn="r" rtl="0" fontAlgn="b"/>
                      <a:r>
                        <a:rPr lang="en-US" sz="1400" b="0" i="0" u="none" strike="noStrike" dirty="0">
                          <a:solidFill>
                            <a:srgbClr val="000000"/>
                          </a:solidFill>
                          <a:effectLst/>
                          <a:latin typeface="Agency FB" panose="020B0503020202020204" pitchFamily="34" charset="0"/>
                        </a:rPr>
                        <a:t>11%</a:t>
                      </a:r>
                    </a:p>
                  </a:txBody>
                  <a:tcPr marL="7620" marR="7620" marT="7620" marB="0" anchor="ctr">
                    <a:lnL w="12700" cap="flat" cmpd="sng" algn="ctr">
                      <a:solidFill>
                        <a:schemeClr val="bg1"/>
                      </a:solidFill>
                      <a:prstDash val="solid"/>
                      <a:round/>
                      <a:headEnd type="none" w="med" len="med"/>
                      <a:tailEnd type="none" w="med" len="med"/>
                    </a:lnL>
                    <a:solidFill>
                      <a:srgbClr val="E8D0D0"/>
                    </a:solidFill>
                  </a:tcPr>
                </a:tc>
                <a:tc>
                  <a:txBody>
                    <a:bodyPr/>
                    <a:lstStyle/>
                    <a:p>
                      <a:pPr algn="just"/>
                      <a:endParaRPr lang="en-ZA" sz="1400" b="0" i="0" u="none" strike="noStrike" kern="1200" dirty="0">
                        <a:solidFill>
                          <a:schemeClr val="tx1"/>
                        </a:solidFill>
                        <a:effectLst/>
                        <a:latin typeface="Agency FB" panose="020B0503020202020204" pitchFamily="34" charset="0"/>
                        <a:ea typeface="+mn-ea"/>
                        <a:cs typeface="+mn-cs"/>
                      </a:endParaRPr>
                    </a:p>
                  </a:txBody>
                  <a:tcPr marL="68580" marR="68580" marT="34290" marB="34290"/>
                </a:tc>
                <a:extLst>
                  <a:ext uri="{0D108BD9-81ED-4DB2-BD59-A6C34878D82A}">
                    <a16:rowId xmlns:a16="http://schemas.microsoft.com/office/drawing/2014/main" val="10003"/>
                  </a:ext>
                </a:extLst>
              </a:tr>
              <a:tr h="888742">
                <a:tc>
                  <a:txBody>
                    <a:bodyPr/>
                    <a:lstStyle/>
                    <a:p>
                      <a:pPr algn="l" rtl="0" fontAlgn="ctr"/>
                      <a:r>
                        <a:rPr lang="en-US" sz="1400" b="0" i="0" u="none" strike="noStrike">
                          <a:solidFill>
                            <a:srgbClr val="000000"/>
                          </a:solidFill>
                          <a:effectLst/>
                          <a:latin typeface="Agency FB" panose="020B0503020202020204" pitchFamily="34" charset="0"/>
                        </a:rPr>
                        <a:t>Deferred revenue</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rgbClr val="000000"/>
                          </a:solidFill>
                          <a:effectLst/>
                          <a:latin typeface="Agency FB" panose="020B0503020202020204" pitchFamily="34" charset="0"/>
                        </a:rPr>
                        <a:t>4,073,690</a:t>
                      </a:r>
                    </a:p>
                    <a:p>
                      <a:pPr algn="r" rtl="0" fontAlgn="ctr"/>
                      <a:endParaRPr lang="en-US" sz="1400" b="0" i="0" u="none" strike="noStrike" dirty="0">
                        <a:solidFill>
                          <a:srgbClr val="000000"/>
                        </a:solidFill>
                        <a:effectLst/>
                        <a:latin typeface="Agency FB" panose="020B05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rgbClr val="000000"/>
                          </a:solidFill>
                          <a:effectLst/>
                          <a:latin typeface="Agency FB" panose="020B0503020202020204" pitchFamily="34" charset="0"/>
                        </a:rPr>
                        <a:t>          3,409,179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US" sz="1400" b="0" i="0" u="none" strike="noStrike" dirty="0">
                          <a:solidFill>
                            <a:srgbClr val="000000"/>
                          </a:solidFill>
                          <a:effectLst/>
                          <a:latin typeface="Agency FB" panose="020B0503020202020204" pitchFamily="34" charset="0"/>
                        </a:rPr>
                        <a:t>604,511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4E9E9"/>
                    </a:solidFill>
                  </a:tcPr>
                </a:tc>
                <a:tc>
                  <a:txBody>
                    <a:bodyPr/>
                    <a:lstStyle/>
                    <a:p>
                      <a:pPr algn="r" rtl="0" fontAlgn="b"/>
                      <a:r>
                        <a:rPr lang="en-US" sz="1400" b="0" i="0" u="none" strike="noStrike" dirty="0">
                          <a:solidFill>
                            <a:srgbClr val="000000"/>
                          </a:solidFill>
                          <a:effectLst/>
                          <a:latin typeface="Agency FB" panose="020B0503020202020204" pitchFamily="34" charset="0"/>
                        </a:rPr>
                        <a:t>16%</a:t>
                      </a:r>
                    </a:p>
                  </a:txBody>
                  <a:tcPr marL="7620" marR="7620" marT="7620" marB="0" anchor="ctr">
                    <a:lnL w="12700" cap="flat" cmpd="sng" algn="ctr">
                      <a:solidFill>
                        <a:schemeClr val="bg1"/>
                      </a:solidFill>
                      <a:prstDash val="solid"/>
                      <a:round/>
                      <a:headEnd type="none" w="med" len="med"/>
                      <a:tailEnd type="none" w="med" len="med"/>
                    </a:lnL>
                    <a:solidFill>
                      <a:srgbClr val="F4E9E9"/>
                    </a:solidFill>
                  </a:tcPr>
                </a:tc>
                <a:tc>
                  <a:txBody>
                    <a:bodyPr/>
                    <a:lstStyle/>
                    <a:p>
                      <a:pPr algn="just"/>
                      <a:r>
                        <a:rPr lang="en-ZA" sz="1400" b="0" i="0" u="none" strike="noStrike" kern="1200" dirty="0">
                          <a:solidFill>
                            <a:schemeClr val="tx1"/>
                          </a:solidFill>
                          <a:effectLst/>
                          <a:latin typeface="Agency FB" panose="020B0503020202020204" pitchFamily="34" charset="0"/>
                          <a:ea typeface="+mn-ea"/>
                          <a:cs typeface="+mn-cs"/>
                        </a:rPr>
                        <a:t>This liability is a function of how many new recoverable Construction projects were started during the year and how many recoverable constructions projects have reached practical completion</a:t>
                      </a:r>
                      <a:r>
                        <a:rPr lang="en-ZA" sz="1400" b="0" i="0" u="none" strike="noStrike" kern="1200" baseline="0" dirty="0">
                          <a:solidFill>
                            <a:schemeClr val="tx1"/>
                          </a:solidFill>
                          <a:effectLst/>
                          <a:latin typeface="Agency FB" panose="020B0503020202020204" pitchFamily="34" charset="0"/>
                          <a:ea typeface="+mn-ea"/>
                          <a:cs typeface="+mn-cs"/>
                        </a:rPr>
                        <a:t> in</a:t>
                      </a:r>
                      <a:r>
                        <a:rPr lang="en-ZA" sz="1400" b="0" i="0" u="none" strike="noStrike" kern="1200" dirty="0">
                          <a:solidFill>
                            <a:schemeClr val="tx1"/>
                          </a:solidFill>
                          <a:effectLst/>
                          <a:latin typeface="Agency FB" panose="020B0503020202020204" pitchFamily="34" charset="0"/>
                          <a:ea typeface="+mn-ea"/>
                          <a:cs typeface="+mn-cs"/>
                        </a:rPr>
                        <a:t> 2021/22 financial year, </a:t>
                      </a:r>
                    </a:p>
                    <a:p>
                      <a:pPr algn="just"/>
                      <a:endParaRPr lang="en-ZA" sz="800" b="0" i="0" u="none" strike="noStrike" kern="1200" dirty="0">
                        <a:solidFill>
                          <a:schemeClr val="tx1"/>
                        </a:solidFill>
                        <a:effectLst/>
                        <a:latin typeface="Agency FB" panose="020B0503020202020204" pitchFamily="34" charset="0"/>
                        <a:ea typeface="+mn-ea"/>
                        <a:cs typeface="+mn-cs"/>
                      </a:endParaRPr>
                    </a:p>
                    <a:p>
                      <a:pPr algn="just"/>
                      <a:r>
                        <a:rPr lang="en-ZA" sz="1400" b="0" i="0" u="none" strike="noStrike" kern="1200" dirty="0">
                          <a:solidFill>
                            <a:schemeClr val="tx1"/>
                          </a:solidFill>
                          <a:effectLst/>
                          <a:latin typeface="Agency FB" panose="020B0503020202020204" pitchFamily="34" charset="0"/>
                          <a:ea typeface="+mn-ea"/>
                          <a:cs typeface="+mn-cs"/>
                        </a:rPr>
                        <a:t>The increase relates</a:t>
                      </a:r>
                      <a:r>
                        <a:rPr lang="en-ZA" sz="1400" b="0" i="0" u="none" strike="noStrike" kern="1200" baseline="0" dirty="0">
                          <a:solidFill>
                            <a:schemeClr val="tx1"/>
                          </a:solidFill>
                          <a:effectLst/>
                          <a:latin typeface="Agency FB" panose="020B0503020202020204" pitchFamily="34" charset="0"/>
                          <a:ea typeface="+mn-ea"/>
                          <a:cs typeface="+mn-cs"/>
                        </a:rPr>
                        <a:t> to more recoverable projects that are under construction which were deferred in the 2021/22 financial year.</a:t>
                      </a:r>
                      <a:r>
                        <a:rPr lang="en-ZA" sz="1400" b="0" i="0" u="none" strike="noStrike" kern="1200" dirty="0">
                          <a:solidFill>
                            <a:schemeClr val="tx1"/>
                          </a:solidFill>
                          <a:effectLst/>
                          <a:latin typeface="Agency FB" panose="020B0503020202020204" pitchFamily="34" charset="0"/>
                          <a:ea typeface="+mn-ea"/>
                          <a:cs typeface="+mn-cs"/>
                        </a:rPr>
                        <a:t> </a:t>
                      </a:r>
                    </a:p>
                  </a:txBody>
                  <a:tcPr marL="68580" marR="68580" marT="34290" marB="34290"/>
                </a:tc>
                <a:extLst>
                  <a:ext uri="{0D108BD9-81ED-4DB2-BD59-A6C34878D82A}">
                    <a16:rowId xmlns:a16="http://schemas.microsoft.com/office/drawing/2014/main" val="10004"/>
                  </a:ext>
                </a:extLst>
              </a:tr>
              <a:tr h="374594">
                <a:tc>
                  <a:txBody>
                    <a:bodyPr/>
                    <a:lstStyle/>
                    <a:p>
                      <a:pPr algn="l" rtl="0" fontAlgn="ctr"/>
                      <a:r>
                        <a:rPr lang="en-US" sz="1400" b="0" i="0" u="none" strike="noStrike">
                          <a:solidFill>
                            <a:srgbClr val="000000"/>
                          </a:solidFill>
                          <a:effectLst/>
                          <a:latin typeface="Agency FB" panose="020B0503020202020204" pitchFamily="34" charset="0"/>
                        </a:rPr>
                        <a:t>Payables from exchange</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rgbClr val="000000"/>
                          </a:solidFill>
                          <a:effectLst/>
                          <a:latin typeface="Agency FB" panose="020B0503020202020204" pitchFamily="34" charset="0"/>
                        </a:rPr>
                        <a:t>4,773,789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rgbClr val="000000"/>
                          </a:solidFill>
                          <a:effectLst/>
                          <a:latin typeface="Agency FB" panose="020B0503020202020204" pitchFamily="34" charset="0"/>
                        </a:rPr>
                        <a:t>          4,729,504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US" sz="1400" b="0" i="0" u="none" strike="noStrike" dirty="0">
                          <a:solidFill>
                            <a:srgbClr val="000000"/>
                          </a:solidFill>
                          <a:effectLst/>
                          <a:latin typeface="Agency FB" panose="020B0503020202020204" pitchFamily="34" charset="0"/>
                        </a:rPr>
                        <a:t>44 285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D0D0"/>
                    </a:solidFill>
                  </a:tcPr>
                </a:tc>
                <a:tc>
                  <a:txBody>
                    <a:bodyPr/>
                    <a:lstStyle/>
                    <a:p>
                      <a:pPr algn="r" rtl="0" fontAlgn="b"/>
                      <a:r>
                        <a:rPr lang="en-US" sz="1400" b="0" i="0" u="none" strike="noStrike" dirty="0">
                          <a:solidFill>
                            <a:srgbClr val="000000"/>
                          </a:solidFill>
                          <a:effectLst/>
                          <a:latin typeface="Agency FB" panose="020B0503020202020204" pitchFamily="34" charset="0"/>
                        </a:rPr>
                        <a:t>0,9%</a:t>
                      </a:r>
                    </a:p>
                  </a:txBody>
                  <a:tcPr marL="7620" marR="7620" marT="7620" marB="0" anchor="ctr">
                    <a:lnL w="12700" cap="flat" cmpd="sng" algn="ctr">
                      <a:solidFill>
                        <a:schemeClr val="bg1"/>
                      </a:solidFill>
                      <a:prstDash val="solid"/>
                      <a:round/>
                      <a:headEnd type="none" w="med" len="med"/>
                      <a:tailEnd type="none" w="med" len="med"/>
                    </a:lnL>
                    <a:solidFill>
                      <a:srgbClr val="E8D0D0"/>
                    </a:solidFill>
                  </a:tcPr>
                </a:tc>
                <a:tc>
                  <a:txBody>
                    <a:bodyPr/>
                    <a:lstStyle/>
                    <a:p>
                      <a:pPr algn="just"/>
                      <a:endParaRPr lang="en-ZA" sz="1400" b="0" i="0" u="none" strike="noStrike" kern="1200" dirty="0">
                        <a:solidFill>
                          <a:schemeClr val="tx1"/>
                        </a:solidFill>
                        <a:effectLst/>
                        <a:latin typeface="Agency FB" panose="020B0503020202020204" pitchFamily="34" charset="0"/>
                        <a:ea typeface="+mn-ea"/>
                        <a:cs typeface="+mn-cs"/>
                      </a:endParaRPr>
                    </a:p>
                  </a:txBody>
                  <a:tcPr marL="68580" marR="68580" marT="34290" marB="34290"/>
                </a:tc>
                <a:extLst>
                  <a:ext uri="{0D108BD9-81ED-4DB2-BD59-A6C34878D82A}">
                    <a16:rowId xmlns:a16="http://schemas.microsoft.com/office/drawing/2014/main" val="10005"/>
                  </a:ext>
                </a:extLst>
              </a:tr>
              <a:tr h="271764">
                <a:tc>
                  <a:txBody>
                    <a:bodyPr/>
                    <a:lstStyle/>
                    <a:p>
                      <a:pPr algn="l" rtl="0" fontAlgn="ctr"/>
                      <a:r>
                        <a:rPr lang="en-US" sz="1400" b="0" i="0" u="none" strike="noStrike">
                          <a:solidFill>
                            <a:srgbClr val="000000"/>
                          </a:solidFill>
                          <a:effectLst/>
                          <a:latin typeface="Agency FB" panose="020B0503020202020204" pitchFamily="34" charset="0"/>
                        </a:rPr>
                        <a:t>Retention liabilities</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rgbClr val="000000"/>
                          </a:solidFill>
                          <a:effectLst/>
                          <a:latin typeface="Agency FB" panose="020B0503020202020204" pitchFamily="34" charset="0"/>
                        </a:rPr>
                        <a:t>329,191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rgbClr val="000000"/>
                          </a:solidFill>
                          <a:effectLst/>
                          <a:latin typeface="Agency FB" panose="020B0503020202020204" pitchFamily="34" charset="0"/>
                        </a:rPr>
                        <a:t>             309,433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US" sz="1400" b="0" i="0" u="none" strike="noStrike" dirty="0">
                          <a:solidFill>
                            <a:srgbClr val="000000"/>
                          </a:solidFill>
                          <a:effectLst/>
                          <a:latin typeface="Agency FB" panose="020B0503020202020204" pitchFamily="34" charset="0"/>
                        </a:rPr>
                        <a:t>19,758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rtl="0" fontAlgn="b"/>
                      <a:r>
                        <a:rPr lang="en-US" sz="1400" b="0" i="0" u="none" strike="noStrike" dirty="0">
                          <a:solidFill>
                            <a:srgbClr val="000000"/>
                          </a:solidFill>
                          <a:effectLst/>
                          <a:latin typeface="Agency FB" panose="020B0503020202020204" pitchFamily="34" charset="0"/>
                        </a:rPr>
                        <a:t>6%</a:t>
                      </a:r>
                    </a:p>
                  </a:txBody>
                  <a:tcPr marL="7620" marR="7620" marT="7620" marB="0" anchor="ctr">
                    <a:lnL w="12700" cap="flat" cmpd="sng" algn="ctr">
                      <a:solidFill>
                        <a:schemeClr val="bg1"/>
                      </a:solidFill>
                      <a:prstDash val="solid"/>
                      <a:round/>
                      <a:headEnd type="none" w="med" len="med"/>
                      <a:tailEnd type="none" w="med" len="med"/>
                    </a:lnL>
                  </a:tcPr>
                </a:tc>
                <a:tc>
                  <a:txBody>
                    <a:bodyPr/>
                    <a:lstStyle/>
                    <a:p>
                      <a:pPr algn="just"/>
                      <a:endParaRPr lang="en-ZA" sz="1400" b="0" i="0" u="none" strike="noStrike" kern="1200" dirty="0">
                        <a:solidFill>
                          <a:schemeClr val="tx1"/>
                        </a:solidFill>
                        <a:effectLst/>
                        <a:latin typeface="Agency FB" panose="020B0503020202020204" pitchFamily="34" charset="0"/>
                        <a:ea typeface="+mn-ea"/>
                        <a:cs typeface="+mn-cs"/>
                      </a:endParaRPr>
                    </a:p>
                  </a:txBody>
                  <a:tcPr marL="68580" marR="68580" marT="34290" marB="34290"/>
                </a:tc>
                <a:extLst>
                  <a:ext uri="{0D108BD9-81ED-4DB2-BD59-A6C34878D82A}">
                    <a16:rowId xmlns:a16="http://schemas.microsoft.com/office/drawing/2014/main" val="10006"/>
                  </a:ext>
                </a:extLst>
              </a:tr>
              <a:tr h="271764">
                <a:tc>
                  <a:txBody>
                    <a:bodyPr/>
                    <a:lstStyle/>
                    <a:p>
                      <a:pPr algn="l" rtl="0" fontAlgn="ctr"/>
                      <a:r>
                        <a:rPr lang="en-US" sz="1400" b="0" i="0" u="none" strike="noStrike" dirty="0">
                          <a:solidFill>
                            <a:srgbClr val="000000"/>
                          </a:solidFill>
                          <a:effectLst/>
                          <a:latin typeface="Agency FB" panose="020B0503020202020204" pitchFamily="34" charset="0"/>
                        </a:rPr>
                        <a:t>Employee obligation</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rgbClr val="000000"/>
                          </a:solidFill>
                          <a:effectLst/>
                          <a:latin typeface="Agency FB" panose="020B0503020202020204" pitchFamily="34" charset="0"/>
                        </a:rPr>
                        <a:t>206,273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rgbClr val="000000"/>
                          </a:solidFill>
                          <a:effectLst/>
                          <a:latin typeface="Agency FB" panose="020B0503020202020204" pitchFamily="34" charset="0"/>
                        </a:rPr>
                        <a:t>242,329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US" sz="1400" b="0" i="0" u="none" strike="noStrike" dirty="0">
                          <a:solidFill>
                            <a:srgbClr val="000000"/>
                          </a:solidFill>
                          <a:effectLst/>
                          <a:latin typeface="Agency FB" panose="020B0503020202020204" pitchFamily="34" charset="0"/>
                        </a:rPr>
                        <a:t>(36,106)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rtl="0" fontAlgn="b"/>
                      <a:r>
                        <a:rPr lang="en-US" sz="1400" b="0" i="0" u="none" strike="noStrike" dirty="0">
                          <a:solidFill>
                            <a:srgbClr val="000000"/>
                          </a:solidFill>
                          <a:effectLst/>
                          <a:latin typeface="Agency FB" panose="020B0503020202020204" pitchFamily="34" charset="0"/>
                        </a:rPr>
                        <a:t>-17,5%</a:t>
                      </a:r>
                    </a:p>
                  </a:txBody>
                  <a:tcPr marL="7620" marR="7620" marT="7620" marB="0" anchor="ctr">
                    <a:lnL w="12700" cap="flat" cmpd="sng" algn="ctr">
                      <a:solidFill>
                        <a:schemeClr val="bg1"/>
                      </a:solidFill>
                      <a:prstDash val="solid"/>
                      <a:round/>
                      <a:headEnd type="none" w="med" len="med"/>
                      <a:tailEnd type="none" w="med" len="med"/>
                    </a:ln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gency FB" panose="020B0503020202020204" pitchFamily="34" charset="0"/>
                          <a:ea typeface="+mn-ea"/>
                          <a:cs typeface="+mn-cs"/>
                        </a:rPr>
                        <a:t>Due to decrease in Leave and Performance bonus provision.</a:t>
                      </a:r>
                      <a:endParaRPr lang="en-ZA" sz="1400" b="0" i="0" u="none" strike="noStrike" kern="1200" dirty="0">
                        <a:solidFill>
                          <a:schemeClr val="tx1"/>
                        </a:solidFill>
                        <a:effectLst/>
                        <a:latin typeface="Agency FB" panose="020B0503020202020204" pitchFamily="34" charset="0"/>
                        <a:ea typeface="+mn-ea"/>
                        <a:cs typeface="+mn-cs"/>
                      </a:endParaRPr>
                    </a:p>
                  </a:txBody>
                  <a:tcPr marL="68580" marR="68580" marT="34290" marB="34290"/>
                </a:tc>
                <a:extLst>
                  <a:ext uri="{0D108BD9-81ED-4DB2-BD59-A6C34878D82A}">
                    <a16:rowId xmlns:a16="http://schemas.microsoft.com/office/drawing/2014/main" val="10007"/>
                  </a:ext>
                </a:extLst>
              </a:tr>
              <a:tr h="271764">
                <a:tc>
                  <a:txBody>
                    <a:bodyPr/>
                    <a:lstStyle/>
                    <a:p>
                      <a:pPr algn="l" rtl="0" fontAlgn="ctr"/>
                      <a:r>
                        <a:rPr lang="en-US" sz="1400" b="0" i="0" u="none" strike="noStrike">
                          <a:solidFill>
                            <a:srgbClr val="000000"/>
                          </a:solidFill>
                          <a:effectLst/>
                          <a:latin typeface="Agency FB" panose="020B0503020202020204" pitchFamily="34" charset="0"/>
                        </a:rPr>
                        <a:t>Finance lease obligation</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gency FB" panose="020B0503020202020204" pitchFamily="34" charset="0"/>
                        </a:rPr>
                        <a:t>2 ,661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gency FB" panose="020B0503020202020204" pitchFamily="34" charset="0"/>
                        </a:rPr>
                        <a:t>2,085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US" sz="1400" b="0" i="0" u="none" strike="noStrike" dirty="0">
                          <a:solidFill>
                            <a:srgbClr val="000000"/>
                          </a:solidFill>
                          <a:effectLst/>
                          <a:latin typeface="Agency FB" panose="020B0503020202020204" pitchFamily="34" charset="0"/>
                        </a:rPr>
                        <a:t>576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4E9E9"/>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gency FB" panose="020B0503020202020204" pitchFamily="34" charset="0"/>
                        </a:rPr>
                        <a:t>21%</a:t>
                      </a:r>
                    </a:p>
                  </a:txBody>
                  <a:tcPr marL="7620" marR="7620" marT="7620" marB="0" anchor="ctr">
                    <a:lnL w="12700" cap="flat" cmpd="sng" algn="ctr">
                      <a:solidFill>
                        <a:schemeClr val="bg1"/>
                      </a:solidFill>
                      <a:prstDash val="solid"/>
                      <a:round/>
                      <a:headEnd type="none" w="med" len="med"/>
                      <a:tailEnd type="none" w="med" len="med"/>
                    </a:lnL>
                    <a:solidFill>
                      <a:srgbClr val="F4E9E9"/>
                    </a:solidFill>
                  </a:tcPr>
                </a:tc>
                <a:tc>
                  <a:txBody>
                    <a:bodyPr/>
                    <a:lstStyle/>
                    <a:p>
                      <a:pPr algn="just"/>
                      <a:r>
                        <a:rPr lang="en-ZA" sz="1400" b="0" i="0" u="none" strike="noStrike" kern="1200" dirty="0">
                          <a:solidFill>
                            <a:schemeClr val="tx1"/>
                          </a:solidFill>
                          <a:effectLst/>
                          <a:latin typeface="Agency FB" panose="020B0503020202020204" pitchFamily="34" charset="0"/>
                          <a:ea typeface="+mn-ea"/>
                          <a:cs typeface="+mn-cs"/>
                        </a:rPr>
                        <a:t>Not material</a:t>
                      </a:r>
                    </a:p>
                  </a:txBody>
                  <a:tcPr marL="68580" marR="68580" marT="34290" marB="34290"/>
                </a:tc>
                <a:extLst>
                  <a:ext uri="{0D108BD9-81ED-4DB2-BD59-A6C34878D82A}">
                    <a16:rowId xmlns:a16="http://schemas.microsoft.com/office/drawing/2014/main" val="10008"/>
                  </a:ext>
                </a:extLst>
              </a:tr>
              <a:tr h="271764">
                <a:tc>
                  <a:txBody>
                    <a:bodyPr/>
                    <a:lstStyle/>
                    <a:p>
                      <a:pPr algn="l" rtl="0" fontAlgn="ctr"/>
                      <a:r>
                        <a:rPr lang="en-US" sz="1400" b="0" i="0" u="none" strike="noStrike">
                          <a:solidFill>
                            <a:srgbClr val="000000"/>
                          </a:solidFill>
                          <a:effectLst/>
                          <a:latin typeface="Agency FB" panose="020B0503020202020204" pitchFamily="34" charset="0"/>
                        </a:rPr>
                        <a:t>Provision</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rgbClr val="000000"/>
                          </a:solidFill>
                          <a:effectLst/>
                          <a:latin typeface="Agency FB" panose="020B0503020202020204" pitchFamily="34" charset="0"/>
                        </a:rPr>
                        <a:t>923,327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latin typeface="Agency FB" panose="020B0503020202020204" pitchFamily="34" charset="0"/>
                        </a:rPr>
                        <a:t>              766,269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Agency FB" panose="020B0503020202020204" pitchFamily="34" charset="0"/>
                        </a:rPr>
                        <a:t>157,058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D0D0"/>
                    </a:solidFill>
                  </a:tcPr>
                </a:tc>
                <a:tc>
                  <a:txBody>
                    <a:bodyPr/>
                    <a:lstStyle/>
                    <a:p>
                      <a:pPr algn="r" rtl="0" fontAlgn="b"/>
                      <a:r>
                        <a:rPr lang="en-US" sz="1400" b="0" i="0" u="none" strike="noStrike" dirty="0">
                          <a:solidFill>
                            <a:srgbClr val="000000"/>
                          </a:solidFill>
                          <a:effectLst/>
                          <a:latin typeface="Agency FB" panose="020B0503020202020204" pitchFamily="34" charset="0"/>
                        </a:rPr>
                        <a:t>17%</a:t>
                      </a:r>
                    </a:p>
                  </a:txBody>
                  <a:tcPr marL="7620" marR="7620" marT="7620" marB="0" anchor="ctr">
                    <a:lnL w="12700" cap="flat" cmpd="sng" algn="ctr">
                      <a:solidFill>
                        <a:schemeClr val="bg1"/>
                      </a:solidFill>
                      <a:prstDash val="solid"/>
                      <a:round/>
                      <a:headEnd type="none" w="med" len="med"/>
                      <a:tailEnd type="none" w="med" len="med"/>
                    </a:lnL>
                    <a:solidFill>
                      <a:srgbClr val="E8D0D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Agency FB" panose="020B0503020202020204" pitchFamily="34" charset="0"/>
                          <a:ea typeface="+mn-ea"/>
                          <a:cs typeface="+mn-cs"/>
                        </a:rPr>
                        <a:t>Increase of 157 million in Day to Day maintenance provision. </a:t>
                      </a:r>
                    </a:p>
                  </a:txBody>
                  <a:tcPr marL="68580" marR="68580" marT="34290" marB="34290"/>
                </a:tc>
                <a:extLst>
                  <a:ext uri="{0D108BD9-81ED-4DB2-BD59-A6C34878D82A}">
                    <a16:rowId xmlns:a16="http://schemas.microsoft.com/office/drawing/2014/main" val="10009"/>
                  </a:ext>
                </a:extLst>
              </a:tr>
              <a:tr h="271764">
                <a:tc>
                  <a:txBody>
                    <a:bodyPr/>
                    <a:lstStyle/>
                    <a:p>
                      <a:pPr algn="l" rtl="0" fontAlgn="ctr"/>
                      <a:r>
                        <a:rPr lang="en-US" sz="1400" b="1" i="0" u="none" strike="noStrike">
                          <a:solidFill>
                            <a:srgbClr val="000000"/>
                          </a:solidFill>
                          <a:effectLst/>
                          <a:latin typeface="Agency FB" panose="020B0503020202020204" pitchFamily="34" charset="0"/>
                        </a:rPr>
                        <a:t>Non-current liabilities</a:t>
                      </a:r>
                    </a:p>
                  </a:txBody>
                  <a:tcPr marL="7620" marR="7620" marT="7620" marB="0" anchor="ctr"/>
                </a:tc>
                <a:tc>
                  <a:txBody>
                    <a:bodyPr/>
                    <a:lstStyle/>
                    <a:p>
                      <a:pPr algn="r" rtl="0" fontAlgn="ctr"/>
                      <a:r>
                        <a:rPr lang="en-US" sz="1400" b="1" i="0" u="none" strike="noStrike" dirty="0">
                          <a:solidFill>
                            <a:srgbClr val="000000"/>
                          </a:solidFill>
                          <a:effectLst/>
                          <a:latin typeface="Agency FB" panose="020B0503020202020204" pitchFamily="34" charset="0"/>
                        </a:rPr>
                        <a:t>3,032 836</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400" b="1" i="0" u="none" strike="noStrike" dirty="0">
                          <a:solidFill>
                            <a:srgbClr val="000000"/>
                          </a:solidFill>
                          <a:effectLst/>
                          <a:latin typeface="Agency FB" panose="020B0503020202020204" pitchFamily="34" charset="0"/>
                        </a:rPr>
                        <a:t>          2,976,377 </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Agency FB" panose="020B0503020202020204" pitchFamily="34" charset="0"/>
                        </a:rPr>
                        <a:t>     56,459</a:t>
                      </a:r>
                    </a:p>
                  </a:txBody>
                  <a:tcPr marL="7620" marR="7620" marT="7620" marB="0" anchor="ctr">
                    <a:lnR w="12700" cap="flat" cmpd="sng" algn="ctr">
                      <a:solidFill>
                        <a:schemeClr val="bg1"/>
                      </a:solidFill>
                      <a:prstDash val="solid"/>
                      <a:round/>
                      <a:headEnd type="none" w="med" len="med"/>
                      <a:tailEnd type="none" w="med" len="med"/>
                    </a:lnR>
                  </a:tcPr>
                </a:tc>
                <a:tc>
                  <a:txBody>
                    <a:bodyPr/>
                    <a:lstStyle/>
                    <a:p>
                      <a:pPr algn="r" rtl="0" fontAlgn="b"/>
                      <a:r>
                        <a:rPr lang="en-US" sz="1400" b="0" i="0" u="none" strike="noStrike" dirty="0">
                          <a:solidFill>
                            <a:srgbClr val="000000"/>
                          </a:solidFill>
                          <a:effectLst/>
                          <a:latin typeface="Agency FB" panose="020B0503020202020204" pitchFamily="34" charset="0"/>
                        </a:rPr>
                        <a:t>2%</a:t>
                      </a:r>
                    </a:p>
                  </a:txBody>
                  <a:tcPr marL="7620" marR="7620" marT="7620" marB="0" anchor="ctr">
                    <a:lnL w="12700" cap="flat" cmpd="sng" algn="ctr">
                      <a:solidFill>
                        <a:schemeClr val="bg1"/>
                      </a:solidFill>
                      <a:prstDash val="solid"/>
                      <a:round/>
                      <a:headEnd type="none" w="med" len="med"/>
                      <a:tailEnd type="none" w="med" len="med"/>
                    </a:lnL>
                  </a:tcPr>
                </a:tc>
                <a:tc>
                  <a:txBody>
                    <a:bodyPr/>
                    <a:lstStyle/>
                    <a:p>
                      <a:endParaRPr lang="en-ZA" sz="1400" b="0" i="0" u="none" strike="noStrike" kern="1200" dirty="0">
                        <a:solidFill>
                          <a:schemeClr val="tx1"/>
                        </a:solidFill>
                        <a:effectLst/>
                        <a:latin typeface="Agency FB" panose="020B0503020202020204" pitchFamily="34" charset="0"/>
                        <a:ea typeface="+mn-ea"/>
                        <a:cs typeface="+mn-cs"/>
                      </a:endParaRPr>
                    </a:p>
                  </a:txBody>
                  <a:tcPr marL="68580" marR="68580" marT="34290" marB="34290"/>
                </a:tc>
                <a:extLst>
                  <a:ext uri="{0D108BD9-81ED-4DB2-BD59-A6C34878D82A}">
                    <a16:rowId xmlns:a16="http://schemas.microsoft.com/office/drawing/2014/main" val="10010"/>
                  </a:ext>
                </a:extLst>
              </a:tr>
              <a:tr h="271764">
                <a:tc>
                  <a:txBody>
                    <a:bodyPr/>
                    <a:lstStyle/>
                    <a:p>
                      <a:pPr algn="l" rtl="0" fontAlgn="ctr"/>
                      <a:r>
                        <a:rPr lang="en-US" sz="1400" b="1" i="0" u="none" strike="noStrike">
                          <a:solidFill>
                            <a:srgbClr val="000000"/>
                          </a:solidFill>
                          <a:effectLst/>
                          <a:latin typeface="Agency FB" panose="020B0503020202020204" pitchFamily="34" charset="0"/>
                        </a:rPr>
                        <a:t>TOTAL LIABILITIES</a:t>
                      </a:r>
                    </a:p>
                  </a:txBody>
                  <a:tcPr marL="7620" marR="7620" marT="7620" marB="0" anchor="ctr"/>
                </a:tc>
                <a:tc>
                  <a:txBody>
                    <a:bodyPr/>
                    <a:lstStyle/>
                    <a:p>
                      <a:pPr algn="r" rtl="0" fontAlgn="ctr"/>
                      <a:r>
                        <a:rPr lang="en-US" sz="1400" b="1" i="0" u="none" strike="noStrike" dirty="0">
                          <a:solidFill>
                            <a:srgbClr val="000000"/>
                          </a:solidFill>
                          <a:effectLst/>
                          <a:latin typeface="Agency FB" panose="020B0503020202020204" pitchFamily="34" charset="0"/>
                        </a:rPr>
                        <a:t>14,735,439</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400" b="1" i="0" u="none" strike="noStrike" dirty="0">
                          <a:solidFill>
                            <a:srgbClr val="000000"/>
                          </a:solidFill>
                          <a:effectLst/>
                          <a:latin typeface="Agency FB" panose="020B0503020202020204" pitchFamily="34" charset="0"/>
                        </a:rPr>
                        <a:t>        13,767,456 </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Agency FB" panose="020B0503020202020204" pitchFamily="34" charset="0"/>
                        </a:rPr>
                        <a:t> 967,983</a:t>
                      </a:r>
                    </a:p>
                  </a:txBody>
                  <a:tcPr marL="7620" marR="7620" marT="7620" marB="0" anchor="ctr">
                    <a:lnR w="12700" cap="flat" cmpd="sng" algn="ctr">
                      <a:solidFill>
                        <a:schemeClr val="bg1"/>
                      </a:solidFill>
                      <a:prstDash val="solid"/>
                      <a:round/>
                      <a:headEnd type="none" w="med" len="med"/>
                      <a:tailEnd type="none" w="med" len="med"/>
                    </a:lnR>
                  </a:tcPr>
                </a:tc>
                <a:tc>
                  <a:txBody>
                    <a:bodyPr/>
                    <a:lstStyle/>
                    <a:p>
                      <a:pPr algn="r" rtl="0" fontAlgn="b"/>
                      <a:r>
                        <a:rPr lang="en-US" sz="1400" b="0" i="0" u="none" strike="noStrike" dirty="0">
                          <a:solidFill>
                            <a:srgbClr val="000000"/>
                          </a:solidFill>
                          <a:effectLst/>
                          <a:latin typeface="Agency FB" panose="020B0503020202020204" pitchFamily="34" charset="0"/>
                        </a:rPr>
                        <a:t>6%</a:t>
                      </a:r>
                    </a:p>
                  </a:txBody>
                  <a:tcPr marL="7620" marR="7620" marT="7620" marB="0" anchor="ctr">
                    <a:lnL w="12700" cap="flat" cmpd="sng" algn="ctr">
                      <a:solidFill>
                        <a:schemeClr val="bg1"/>
                      </a:solidFill>
                      <a:prstDash val="solid"/>
                      <a:round/>
                      <a:headEnd type="none" w="med" len="med"/>
                      <a:tailEnd type="none" w="med" len="med"/>
                    </a:lnL>
                  </a:tcPr>
                </a:tc>
                <a:tc>
                  <a:txBody>
                    <a:bodyPr/>
                    <a:lstStyle/>
                    <a:p>
                      <a:endParaRPr lang="en-ZA" sz="1400" b="0" i="0" u="none" strike="noStrike" kern="1200" dirty="0">
                        <a:solidFill>
                          <a:schemeClr val="tx1"/>
                        </a:solidFill>
                        <a:effectLst/>
                        <a:latin typeface="Agency FB" panose="020B0503020202020204" pitchFamily="34" charset="0"/>
                        <a:ea typeface="+mn-ea"/>
                        <a:cs typeface="+mn-cs"/>
                      </a:endParaRPr>
                    </a:p>
                  </a:txBody>
                  <a:tcPr marL="68580" marR="68580" marT="34290" marB="34290"/>
                </a:tc>
                <a:extLst>
                  <a:ext uri="{0D108BD9-81ED-4DB2-BD59-A6C34878D82A}">
                    <a16:rowId xmlns:a16="http://schemas.microsoft.com/office/drawing/2014/main" val="10011"/>
                  </a:ext>
                </a:extLst>
              </a:tr>
              <a:tr h="418664">
                <a:tc>
                  <a:txBody>
                    <a:bodyPr/>
                    <a:lstStyle/>
                    <a:p>
                      <a:pPr algn="l" rtl="0" fontAlgn="ctr"/>
                      <a:r>
                        <a:rPr lang="en-US" sz="1400" b="1" i="0" u="none" strike="noStrike">
                          <a:solidFill>
                            <a:srgbClr val="000000"/>
                          </a:solidFill>
                          <a:effectLst/>
                          <a:latin typeface="Agency FB" panose="020B0503020202020204" pitchFamily="34" charset="0"/>
                        </a:rPr>
                        <a:t>NET ASSETS (Accumulated Surplus)</a:t>
                      </a:r>
                    </a:p>
                  </a:txBody>
                  <a:tcPr marL="7620" marR="7620" marT="7620" marB="0" anchor="ctr"/>
                </a:tc>
                <a:tc>
                  <a:txBody>
                    <a:bodyPr/>
                    <a:lstStyle/>
                    <a:p>
                      <a:pPr algn="r" rtl="0" fontAlgn="ctr"/>
                      <a:r>
                        <a:rPr lang="en-US" sz="1400" b="1" i="0" u="none" strike="noStrike" dirty="0">
                          <a:solidFill>
                            <a:srgbClr val="000000"/>
                          </a:solidFill>
                          <a:effectLst/>
                          <a:latin typeface="Agency FB" panose="020B0503020202020204" pitchFamily="34" charset="0"/>
                        </a:rPr>
                        <a:t>130,882,148</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400" b="1" i="0" u="none" strike="noStrike" dirty="0">
                          <a:solidFill>
                            <a:srgbClr val="000000"/>
                          </a:solidFill>
                          <a:effectLst/>
                          <a:latin typeface="Agency FB" panose="020B0503020202020204" pitchFamily="34" charset="0"/>
                        </a:rPr>
                        <a:t>      132,793,977 </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Agency FB" panose="020B0503020202020204" pitchFamily="34" charset="0"/>
                        </a:rPr>
                        <a:t>  - 1,911,829 </a:t>
                      </a:r>
                    </a:p>
                  </a:txBody>
                  <a:tcPr marL="7620" marR="7620" marT="7620" marB="0" anchor="ctr">
                    <a:lnR w="12700" cap="flat" cmpd="sng" algn="ctr">
                      <a:solidFill>
                        <a:schemeClr val="bg1"/>
                      </a:solidFill>
                      <a:prstDash val="solid"/>
                      <a:round/>
                      <a:headEnd type="none" w="med" len="med"/>
                      <a:tailEnd type="none" w="med" len="med"/>
                    </a:lnR>
                  </a:tcPr>
                </a:tc>
                <a:tc>
                  <a:txBody>
                    <a:bodyPr/>
                    <a:lstStyle/>
                    <a:p>
                      <a:pPr algn="r" rtl="0" fontAlgn="b"/>
                      <a:r>
                        <a:rPr lang="en-US" sz="1400" b="0" i="0" u="none" strike="noStrike" dirty="0">
                          <a:solidFill>
                            <a:srgbClr val="000000"/>
                          </a:solidFill>
                          <a:effectLst/>
                          <a:latin typeface="Agency FB" panose="020B0503020202020204" pitchFamily="34" charset="0"/>
                        </a:rPr>
                        <a:t>-1%</a:t>
                      </a:r>
                    </a:p>
                  </a:txBody>
                  <a:tcPr marL="7620" marR="7620" marT="7620" marB="0" anchor="ctr">
                    <a:lnL w="12700" cap="flat" cmpd="sng" algn="ctr">
                      <a:solidFill>
                        <a:schemeClr val="bg1"/>
                      </a:solidFill>
                      <a:prstDash val="solid"/>
                      <a:round/>
                      <a:headEnd type="none" w="med" len="med"/>
                      <a:tailEnd type="none" w="med" len="med"/>
                    </a:lnL>
                  </a:tcPr>
                </a:tc>
                <a:tc>
                  <a:txBody>
                    <a:bodyPr/>
                    <a:lstStyle/>
                    <a:p>
                      <a:endParaRPr lang="en-ZA" sz="1400" b="0" i="0" u="none" strike="noStrike" kern="1200" dirty="0">
                        <a:solidFill>
                          <a:schemeClr val="tx1"/>
                        </a:solidFill>
                        <a:effectLst/>
                        <a:latin typeface="Agency FB" panose="020B0503020202020204" pitchFamily="34" charset="0"/>
                        <a:ea typeface="+mn-ea"/>
                        <a:cs typeface="+mn-cs"/>
                      </a:endParaRPr>
                    </a:p>
                  </a:txBody>
                  <a:tcPr marL="68580" marR="68580" marT="34290" marB="34290"/>
                </a:tc>
                <a:extLst>
                  <a:ext uri="{0D108BD9-81ED-4DB2-BD59-A6C34878D82A}">
                    <a16:rowId xmlns:a16="http://schemas.microsoft.com/office/drawing/2014/main" val="10012"/>
                  </a:ext>
                </a:extLst>
              </a:tr>
              <a:tr h="227694">
                <a:tc>
                  <a:txBody>
                    <a:bodyPr/>
                    <a:lstStyle/>
                    <a:p>
                      <a:pPr algn="l" rtl="0" fontAlgn="ctr"/>
                      <a:r>
                        <a:rPr lang="en-US" sz="1400" b="1" i="0" u="none" strike="noStrike" dirty="0">
                          <a:solidFill>
                            <a:schemeClr val="tx1"/>
                          </a:solidFill>
                          <a:effectLst/>
                          <a:latin typeface="Agency FB" panose="020B0503020202020204" pitchFamily="34" charset="0"/>
                        </a:rPr>
                        <a:t>Current liabilities</a:t>
                      </a:r>
                    </a:p>
                  </a:txBody>
                  <a:tcPr marL="7620" marR="7620" marT="7620" marB="0" anchor="ctr"/>
                </a:tc>
                <a:tc>
                  <a:txBody>
                    <a:bodyPr/>
                    <a:lstStyle/>
                    <a:p>
                      <a:pPr algn="r" rtl="0" fontAlgn="ctr"/>
                      <a:r>
                        <a:rPr lang="en-US" sz="1400" b="1" i="0" u="none" strike="noStrike" dirty="0">
                          <a:solidFill>
                            <a:schemeClr val="tx1"/>
                          </a:solidFill>
                          <a:effectLst/>
                          <a:latin typeface="Agency FB" panose="020B0503020202020204" pitchFamily="34" charset="0"/>
                        </a:rPr>
                        <a:t>11,702,603</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400" b="1" i="0" u="none" strike="noStrike" dirty="0">
                          <a:solidFill>
                            <a:schemeClr val="tx1"/>
                          </a:solidFill>
                          <a:effectLst/>
                          <a:latin typeface="Agency FB" panose="020B0503020202020204" pitchFamily="34" charset="0"/>
                        </a:rPr>
                        <a:t>        10,791,079 </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chemeClr val="tx1"/>
                          </a:solidFill>
                          <a:effectLst/>
                          <a:latin typeface="Agency FB" panose="020B0503020202020204" pitchFamily="34" charset="0"/>
                        </a:rPr>
                        <a:t>911,524</a:t>
                      </a:r>
                    </a:p>
                  </a:txBody>
                  <a:tcPr marL="7620" marR="7620" marT="7620" marB="0" anchor="ctr">
                    <a:lnR w="12700" cap="flat" cmpd="sng" algn="ctr">
                      <a:solidFill>
                        <a:schemeClr val="bg1"/>
                      </a:solidFill>
                      <a:prstDash val="solid"/>
                      <a:round/>
                      <a:headEnd type="none" w="med" len="med"/>
                      <a:tailEnd type="none" w="med" len="med"/>
                    </a:lnR>
                  </a:tcPr>
                </a:tc>
                <a:tc>
                  <a:txBody>
                    <a:bodyPr/>
                    <a:lstStyle/>
                    <a:p>
                      <a:pPr algn="r" rtl="0" fontAlgn="b"/>
                      <a:r>
                        <a:rPr lang="en-US" sz="1400" b="0" i="0" u="none" strike="noStrike" dirty="0">
                          <a:solidFill>
                            <a:srgbClr val="000000"/>
                          </a:solidFill>
                          <a:effectLst/>
                          <a:latin typeface="Agency FB" panose="020B0503020202020204" pitchFamily="34" charset="0"/>
                        </a:rPr>
                        <a:t>8%</a:t>
                      </a:r>
                    </a:p>
                  </a:txBody>
                  <a:tcPr marL="7620" marR="7620" marT="7620" marB="0" anchor="ctr">
                    <a:lnL w="127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gency FB" panose="020B0503020202020204" pitchFamily="34" charset="0"/>
                        </a:rPr>
                        <a:t> </a:t>
                      </a:r>
                      <a:endParaRPr lang="en-ZA" sz="1100" dirty="0">
                        <a:latin typeface="Agency FB" panose="020B0503020202020204" pitchFamily="34" charset="0"/>
                      </a:endParaRPr>
                    </a:p>
                  </a:txBody>
                  <a:tcPr marL="68580" marR="68580" marT="34290" marB="34290"/>
                </a:tc>
                <a:extLst>
                  <a:ext uri="{0D108BD9-81ED-4DB2-BD59-A6C34878D82A}">
                    <a16:rowId xmlns:a16="http://schemas.microsoft.com/office/drawing/2014/main" val="10013"/>
                  </a:ext>
                </a:extLst>
              </a:tr>
            </a:tbl>
          </a:graphicData>
        </a:graphic>
      </p:graphicFrame>
      <p:pic>
        <p:nvPicPr>
          <p:cNvPr id="9" name="Picture 8"/>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pic>
        <p:nvPicPr>
          <p:cNvPr id="10" name="Picture 2" descr="C:\Users\Nkululeko Mahlangu\Pictures\imagesCA0CNHJ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Financial Position - Liabilities</a:t>
            </a:r>
            <a:endParaRPr lang="en-ZA" sz="3600" b="1" dirty="0">
              <a:solidFill>
                <a:schemeClr val="tx1">
                  <a:lumMod val="65000"/>
                  <a:lumOff val="35000"/>
                </a:schemeClr>
              </a:solidFill>
              <a:latin typeface="Agency FB" panose="020B0503020202020204" pitchFamily="34" charset="0"/>
            </a:endParaRPr>
          </a:p>
        </p:txBody>
      </p:sp>
      <p:cxnSp>
        <p:nvCxnSpPr>
          <p:cNvPr id="15" name="Straight Connector 14"/>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092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5402" y="2175705"/>
            <a:ext cx="4146071" cy="3862477"/>
          </a:xfrm>
          <a:ln w="38100">
            <a:solidFill>
              <a:schemeClr val="accent2"/>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sz="1200" dirty="0">
              <a:latin typeface="Agency FB" panose="020B0503020202020204" pitchFamily="34" charset="0"/>
            </a:endParaRPr>
          </a:p>
          <a:p>
            <a:r>
              <a:rPr lang="en-US" dirty="0">
                <a:latin typeface="Agency FB" panose="020B0503020202020204" pitchFamily="34" charset="0"/>
              </a:rPr>
              <a:t>Revenue </a:t>
            </a:r>
            <a:r>
              <a:rPr lang="en-US" dirty="0" err="1">
                <a:latin typeface="Agency FB" panose="020B0503020202020204" pitchFamily="34" charset="0"/>
              </a:rPr>
              <a:t>recognised</a:t>
            </a:r>
            <a:r>
              <a:rPr lang="en-US" dirty="0">
                <a:latin typeface="Agency FB" panose="020B0503020202020204" pitchFamily="34" charset="0"/>
              </a:rPr>
              <a:t> for deferred revenue decreased from R1,2b to R960million</a:t>
            </a:r>
            <a:endParaRPr lang="en-US" dirty="0">
              <a:solidFill>
                <a:schemeClr val="tx1"/>
              </a:solidFill>
              <a:latin typeface="Agency FB" panose="020B0503020202020204" pitchFamily="34" charset="0"/>
            </a:endParaRPr>
          </a:p>
          <a:p>
            <a:pPr lvl="1"/>
            <a:r>
              <a:rPr lang="en-US" dirty="0">
                <a:solidFill>
                  <a:schemeClr val="tx1"/>
                </a:solidFill>
                <a:latin typeface="Agency FB" panose="020B0503020202020204" pitchFamily="34" charset="0"/>
              </a:rPr>
              <a:t>Impacted by lower completion of capital projects</a:t>
            </a:r>
          </a:p>
          <a:p>
            <a:r>
              <a:rPr lang="en-US" dirty="0">
                <a:latin typeface="Agency FB" panose="020B0503020202020204" pitchFamily="34" charset="0"/>
              </a:rPr>
              <a:t>Impairment loss on receivables increased from R1.4 billion to R2,8 billion</a:t>
            </a:r>
          </a:p>
          <a:p>
            <a:endParaRPr lang="en-US" dirty="0">
              <a:latin typeface="Agency FB" panose="020B0503020202020204" pitchFamily="34" charset="0"/>
            </a:endParaRPr>
          </a:p>
        </p:txBody>
      </p:sp>
      <p:graphicFrame>
        <p:nvGraphicFramePr>
          <p:cNvPr id="7" name="Diagram 6"/>
          <p:cNvGraphicFramePr/>
          <p:nvPr/>
        </p:nvGraphicFramePr>
        <p:xfrm>
          <a:off x="5914502" y="1982531"/>
          <a:ext cx="4146071" cy="4109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2"/>
          <p:cNvSpPr>
            <a:spLocks noGrp="1"/>
          </p:cNvSpPr>
          <p:nvPr>
            <p:ph type="sldNum" sz="quarter" idx="12"/>
          </p:nvPr>
        </p:nvSpPr>
        <p:spPr>
          <a:xfrm>
            <a:off x="8077200" y="6356351"/>
            <a:ext cx="2133600" cy="365125"/>
          </a:xfrm>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a:solidFill>
                  <a:prstClr val="black"/>
                </a:solidFill>
                <a:latin typeface="Times" pitchFamily="18" charset="0"/>
              </a:rPr>
              <a:pPr/>
              <a:t>34</a:t>
            </a:fld>
            <a:endParaRPr lang="en-US" altLang="en-US" sz="1400" dirty="0">
              <a:solidFill>
                <a:prstClr val="black"/>
              </a:solidFill>
              <a:latin typeface="Times" pitchFamily="18" charset="0"/>
            </a:endParaRPr>
          </a:p>
        </p:txBody>
      </p:sp>
      <p:pic>
        <p:nvPicPr>
          <p:cNvPr id="12"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0200" y="6435045"/>
            <a:ext cx="823392" cy="39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pic>
        <p:nvPicPr>
          <p:cNvPr id="13" name="Picture 2" descr="C:\Users\Nkululeko Mahlangu\Pictures\imagesCA0CNHJA.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Statement of Financial Performance Highlights</a:t>
            </a:r>
            <a:endParaRPr lang="en-ZA" sz="3600" b="1" dirty="0">
              <a:solidFill>
                <a:schemeClr val="tx1">
                  <a:lumMod val="65000"/>
                  <a:lumOff val="35000"/>
                </a:schemeClr>
              </a:solidFill>
              <a:latin typeface="Agency FB" panose="020B0503020202020204" pitchFamily="34" charset="0"/>
            </a:endParaRPr>
          </a:p>
        </p:txBody>
      </p:sp>
      <p:cxnSp>
        <p:nvCxnSpPr>
          <p:cNvPr id="15" name="Straight Connector 14"/>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56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a:solidFill>
                  <a:prstClr val="black"/>
                </a:solidFill>
                <a:latin typeface="Times" pitchFamily="18" charset="0"/>
              </a:rPr>
              <a:pPr/>
              <a:t>35</a:t>
            </a:fld>
            <a:endParaRPr lang="en-US" altLang="en-US" sz="1400">
              <a:solidFill>
                <a:prstClr val="black"/>
              </a:solidFill>
              <a:latin typeface="Times" pitchFamily="18" charset="0"/>
            </a:endParaRPr>
          </a:p>
        </p:txBody>
      </p:sp>
      <p:sp>
        <p:nvSpPr>
          <p:cNvPr id="3" name="Rectangle 2"/>
          <p:cNvSpPr>
            <a:spLocks noChangeArrowheads="1"/>
          </p:cNvSpPr>
          <p:nvPr/>
        </p:nvSpPr>
        <p:spPr bwMode="auto">
          <a:xfrm>
            <a:off x="6003635"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endParaRPr lang="en-US" altLang="en-US">
              <a:solidFill>
                <a:prstClr val="black"/>
              </a:solidFill>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236486149"/>
              </p:ext>
            </p:extLst>
          </p:nvPr>
        </p:nvGraphicFramePr>
        <p:xfrm>
          <a:off x="0" y="1311191"/>
          <a:ext cx="12192000" cy="6012733"/>
        </p:xfrm>
        <a:graphic>
          <a:graphicData uri="http://schemas.openxmlformats.org/drawingml/2006/table">
            <a:tbl>
              <a:tblPr firstRow="1" bandRow="1">
                <a:tableStyleId>{21E4AEA4-8DFA-4A89-87EB-49C32662AFE0}</a:tableStyleId>
              </a:tblPr>
              <a:tblGrid>
                <a:gridCol w="2475914">
                  <a:extLst>
                    <a:ext uri="{9D8B030D-6E8A-4147-A177-3AD203B41FA5}">
                      <a16:colId xmlns:a16="http://schemas.microsoft.com/office/drawing/2014/main" val="20000"/>
                    </a:ext>
                  </a:extLst>
                </a:gridCol>
                <a:gridCol w="1055077">
                  <a:extLst>
                    <a:ext uri="{9D8B030D-6E8A-4147-A177-3AD203B41FA5}">
                      <a16:colId xmlns:a16="http://schemas.microsoft.com/office/drawing/2014/main" val="20001"/>
                    </a:ext>
                  </a:extLst>
                </a:gridCol>
                <a:gridCol w="1069144">
                  <a:extLst>
                    <a:ext uri="{9D8B030D-6E8A-4147-A177-3AD203B41FA5}">
                      <a16:colId xmlns:a16="http://schemas.microsoft.com/office/drawing/2014/main" val="20002"/>
                    </a:ext>
                  </a:extLst>
                </a:gridCol>
                <a:gridCol w="956603">
                  <a:extLst>
                    <a:ext uri="{9D8B030D-6E8A-4147-A177-3AD203B41FA5}">
                      <a16:colId xmlns:a16="http://schemas.microsoft.com/office/drawing/2014/main" val="20003"/>
                    </a:ext>
                  </a:extLst>
                </a:gridCol>
                <a:gridCol w="1083213">
                  <a:extLst>
                    <a:ext uri="{9D8B030D-6E8A-4147-A177-3AD203B41FA5}">
                      <a16:colId xmlns:a16="http://schemas.microsoft.com/office/drawing/2014/main" val="20004"/>
                    </a:ext>
                  </a:extLst>
                </a:gridCol>
                <a:gridCol w="5552049">
                  <a:extLst>
                    <a:ext uri="{9D8B030D-6E8A-4147-A177-3AD203B41FA5}">
                      <a16:colId xmlns:a16="http://schemas.microsoft.com/office/drawing/2014/main" val="20005"/>
                    </a:ext>
                  </a:extLst>
                </a:gridCol>
              </a:tblGrid>
              <a:tr h="134507">
                <a:tc>
                  <a:txBody>
                    <a:bodyPr/>
                    <a:lstStyle/>
                    <a:p>
                      <a:endParaRPr lang="en-ZA" sz="900" dirty="0">
                        <a:latin typeface="Agency FB" panose="020B0503020202020204" pitchFamily="34" charset="0"/>
                      </a:endParaRPr>
                    </a:p>
                  </a:txBody>
                  <a:tcPr marL="68580" marR="68580" marT="34290" marB="34290"/>
                </a:tc>
                <a:tc>
                  <a:txBody>
                    <a:bodyPr/>
                    <a:lstStyle/>
                    <a:p>
                      <a:pPr algn="ctr"/>
                      <a:r>
                        <a:rPr lang="en-ZA" sz="1200" dirty="0">
                          <a:latin typeface="Agency FB" panose="020B0503020202020204" pitchFamily="34" charset="0"/>
                        </a:rPr>
                        <a:t>2022</a:t>
                      </a:r>
                    </a:p>
                    <a:p>
                      <a:pPr algn="ctr"/>
                      <a:r>
                        <a:rPr lang="en-ZA" sz="1200" dirty="0">
                          <a:latin typeface="Agency FB" panose="020B0503020202020204" pitchFamily="34" charset="0"/>
                        </a:rPr>
                        <a:t>R’000</a:t>
                      </a:r>
                    </a:p>
                  </a:txBody>
                  <a:tcPr marL="68580" marR="68580" marT="34290" marB="34290" anchor="ctr"/>
                </a:tc>
                <a:tc>
                  <a:txBody>
                    <a:bodyPr/>
                    <a:lstStyle/>
                    <a:p>
                      <a:pPr algn="ctr"/>
                      <a:r>
                        <a:rPr lang="en-ZA" sz="1200" dirty="0">
                          <a:latin typeface="Agency FB" panose="020B0503020202020204" pitchFamily="34" charset="0"/>
                        </a:rPr>
                        <a:t>2021 </a:t>
                      </a:r>
                    </a:p>
                    <a:p>
                      <a:pPr algn="ctr"/>
                      <a:r>
                        <a:rPr lang="en-ZA" sz="1200" dirty="0">
                          <a:latin typeface="Agency FB" panose="020B0503020202020204" pitchFamily="34" charset="0"/>
                        </a:rPr>
                        <a:t>R’000</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a:latin typeface="Agency FB" panose="020B0503020202020204" pitchFamily="34" charset="0"/>
                        </a:rPr>
                        <a:t>Year</a:t>
                      </a:r>
                      <a:r>
                        <a:rPr lang="en-ZA" sz="1200" baseline="0" dirty="0">
                          <a:latin typeface="Agency FB" panose="020B0503020202020204" pitchFamily="34" charset="0"/>
                        </a:rPr>
                        <a:t> on Year R’000</a:t>
                      </a:r>
                      <a:endParaRPr lang="en-ZA" sz="1200" dirty="0">
                        <a:latin typeface="Agency FB" panose="020B0503020202020204" pitchFamily="34" charset="0"/>
                      </a:endParaRPr>
                    </a:p>
                  </a:txBody>
                  <a:tcPr marL="68580" marR="68580" marT="34290" marB="34290"/>
                </a:tc>
                <a:tc>
                  <a:txBody>
                    <a:bodyPr/>
                    <a:lstStyle/>
                    <a:p>
                      <a:pPr algn="ctr"/>
                      <a:r>
                        <a:rPr lang="en-ZA" sz="1200" dirty="0">
                          <a:latin typeface="Agency FB" panose="020B0503020202020204" pitchFamily="34" charset="0"/>
                        </a:rPr>
                        <a:t>% change</a:t>
                      </a:r>
                    </a:p>
                  </a:txBody>
                  <a:tcPr marL="68580" marR="68580" marT="34290" marB="34290"/>
                </a:tc>
                <a:tc>
                  <a:txBody>
                    <a:bodyPr/>
                    <a:lstStyle/>
                    <a:p>
                      <a:pPr algn="ctr"/>
                      <a:r>
                        <a:rPr lang="en-ZA" sz="1400" dirty="0">
                          <a:latin typeface="Agency FB" panose="020B0503020202020204" pitchFamily="34" charset="0"/>
                        </a:rPr>
                        <a:t>Comments</a:t>
                      </a:r>
                      <a:endParaRPr lang="en-ZA" sz="900" dirty="0">
                        <a:latin typeface="Agency FB" panose="020B0503020202020204" pitchFamily="34" charset="0"/>
                      </a:endParaRPr>
                    </a:p>
                  </a:txBody>
                  <a:tcPr marL="68580" marR="68580" marT="34290" marB="34290"/>
                </a:tc>
                <a:extLst>
                  <a:ext uri="{0D108BD9-81ED-4DB2-BD59-A6C34878D82A}">
                    <a16:rowId xmlns:a16="http://schemas.microsoft.com/office/drawing/2014/main" val="10000"/>
                  </a:ext>
                </a:extLst>
              </a:tr>
              <a:tr h="231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a:solidFill>
                            <a:schemeClr val="tx1"/>
                          </a:solidFill>
                          <a:latin typeface="Agency FB" panose="020B0503020202020204" pitchFamily="34" charset="0"/>
                        </a:rPr>
                        <a:t>TOTAL REVENUE</a:t>
                      </a:r>
                    </a:p>
                  </a:txBody>
                  <a:tcPr marL="68580" marR="68580" marT="34290" marB="34290" anchor="ctr"/>
                </a:tc>
                <a:tc>
                  <a:txBody>
                    <a:bodyPr/>
                    <a:lstStyle/>
                    <a:p>
                      <a:pPr algn="r" rtl="0" fontAlgn="ctr"/>
                      <a:r>
                        <a:rPr lang="en-US" sz="1400" b="1" i="0" u="none" strike="noStrike" dirty="0">
                          <a:solidFill>
                            <a:schemeClr val="tx1"/>
                          </a:solidFill>
                          <a:effectLst/>
                          <a:latin typeface="Agency FB" panose="020B0503020202020204" pitchFamily="34" charset="0"/>
                        </a:rPr>
                        <a:t>17,153,271</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r" rtl="0" fontAlgn="ctr"/>
                      <a:r>
                        <a:rPr lang="en-US" sz="1400" b="1" i="0" u="none" strike="noStrike" dirty="0">
                          <a:solidFill>
                            <a:schemeClr val="tx1"/>
                          </a:solidFill>
                          <a:effectLst/>
                          <a:latin typeface="Agency FB" panose="020B0503020202020204" pitchFamily="34" charset="0"/>
                        </a:rPr>
                        <a:t>     17,428,040 </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chemeClr val="tx1"/>
                          </a:solidFill>
                          <a:effectLst/>
                          <a:latin typeface="Agency FB" panose="020B0503020202020204" pitchFamily="34" charset="0"/>
                        </a:rPr>
                        <a:t>(274,769)</a:t>
                      </a:r>
                    </a:p>
                  </a:txBody>
                  <a:tcPr marL="7620" marR="7620" marT="7620" marB="0" anchor="b">
                    <a:lnR w="12700" cap="flat" cmpd="sng" algn="ctr">
                      <a:solidFill>
                        <a:schemeClr val="bg1"/>
                      </a:solidFill>
                      <a:prstDash val="solid"/>
                      <a:round/>
                      <a:headEnd type="none" w="med" len="med"/>
                      <a:tailEnd type="none" w="med" len="med"/>
                    </a:lnR>
                  </a:tcPr>
                </a:tc>
                <a:tc>
                  <a:txBody>
                    <a:bodyPr/>
                    <a:lstStyle/>
                    <a:p>
                      <a:pPr algn="r" rtl="0" fontAlgn="b"/>
                      <a:r>
                        <a:rPr lang="en-US" sz="1400" b="0" i="0" u="none" strike="noStrike">
                          <a:solidFill>
                            <a:schemeClr val="tx1"/>
                          </a:solidFill>
                          <a:effectLst/>
                          <a:latin typeface="Agency FB" panose="020B0503020202020204" pitchFamily="34" charset="0"/>
                        </a:rPr>
                        <a:t>-1,6%</a:t>
                      </a:r>
                    </a:p>
                  </a:txBody>
                  <a:tcPr marL="7620" marR="7620" marT="7620" marB="0" anchor="b">
                    <a:lnL w="12700" cap="flat" cmpd="sng" algn="ctr">
                      <a:solidFill>
                        <a:schemeClr val="bg1"/>
                      </a:solidFill>
                      <a:prstDash val="solid"/>
                      <a:round/>
                      <a:headEnd type="none" w="med" len="med"/>
                      <a:tailEnd type="none" w="med" len="med"/>
                    </a:lnL>
                  </a:tcPr>
                </a:tc>
                <a:tc>
                  <a:txBody>
                    <a:bodyPr/>
                    <a:lstStyle/>
                    <a:p>
                      <a:pPr algn="just"/>
                      <a:endParaRPr lang="en-ZA" sz="1400" b="0" i="0" u="none" strike="noStrike" kern="1200" dirty="0">
                        <a:solidFill>
                          <a:schemeClr val="tx1"/>
                        </a:solidFill>
                        <a:effectLst/>
                        <a:latin typeface="Agency FB" panose="020B0503020202020204" pitchFamily="34" charset="0"/>
                        <a:ea typeface="+mn-ea"/>
                        <a:cs typeface="+mn-cs"/>
                      </a:endParaRPr>
                    </a:p>
                  </a:txBody>
                  <a:tcPr marL="68580" marR="68580" marT="34290" marB="34290"/>
                </a:tc>
                <a:extLst>
                  <a:ext uri="{0D108BD9-81ED-4DB2-BD59-A6C34878D82A}">
                    <a16:rowId xmlns:a16="http://schemas.microsoft.com/office/drawing/2014/main" val="10001"/>
                  </a:ext>
                </a:extLst>
              </a:tr>
              <a:tr h="0">
                <a:tc>
                  <a:txBody>
                    <a:bodyPr/>
                    <a:lstStyle/>
                    <a:p>
                      <a:pPr marL="271463" lvl="1" indent="0"/>
                      <a:r>
                        <a:rPr lang="en-ZA" sz="1400" dirty="0">
                          <a:solidFill>
                            <a:schemeClr val="tx1"/>
                          </a:solidFill>
                          <a:latin typeface="Agency FB" panose="020B0503020202020204" pitchFamily="34" charset="0"/>
                        </a:rPr>
                        <a:t>Revenue</a:t>
                      </a:r>
                      <a:r>
                        <a:rPr lang="en-ZA" sz="1400" baseline="0" dirty="0">
                          <a:solidFill>
                            <a:schemeClr val="tx1"/>
                          </a:solidFill>
                          <a:latin typeface="Agency FB" panose="020B0503020202020204" pitchFamily="34" charset="0"/>
                        </a:rPr>
                        <a:t> from exchange</a:t>
                      </a:r>
                      <a:endParaRPr lang="en-ZA" sz="1400" dirty="0">
                        <a:solidFill>
                          <a:schemeClr val="tx1"/>
                        </a:solidFill>
                        <a:latin typeface="Agency FB" panose="020B0503020202020204" pitchFamily="34" charset="0"/>
                      </a:endParaRP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12,726,667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0" fontAlgn="ctr"/>
                      <a:r>
                        <a:rPr lang="en-US" sz="1400" b="0" i="0" u="none" strike="noStrike" dirty="0">
                          <a:solidFill>
                            <a:schemeClr val="tx1"/>
                          </a:solidFill>
                          <a:effectLst/>
                          <a:latin typeface="Agency FB" panose="020B0503020202020204" pitchFamily="34" charset="0"/>
                        </a:rPr>
                        <a:t>     13,101,717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0" fontAlgn="b"/>
                      <a:r>
                        <a:rPr lang="en-US" sz="1400" b="0" i="0" u="none" strike="noStrike" dirty="0">
                          <a:solidFill>
                            <a:schemeClr val="tx1"/>
                          </a:solidFill>
                          <a:effectLst/>
                          <a:latin typeface="Agency FB" panose="020B0503020202020204" pitchFamily="34" charset="0"/>
                        </a:rPr>
                        <a:t>(375,050)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4E9E9"/>
                    </a:solidFill>
                  </a:tcPr>
                </a:tc>
                <a:tc>
                  <a:txBody>
                    <a:bodyPr/>
                    <a:lstStyle/>
                    <a:p>
                      <a:pPr algn="r" rtl="0" fontAlgn="b"/>
                      <a:r>
                        <a:rPr lang="en-US" sz="1400" b="0" i="0" u="none" strike="noStrike" dirty="0">
                          <a:solidFill>
                            <a:schemeClr val="tx1"/>
                          </a:solidFill>
                          <a:effectLst/>
                          <a:latin typeface="Agency FB" panose="020B0503020202020204" pitchFamily="34" charset="0"/>
                        </a:rPr>
                        <a:t>-3%</a:t>
                      </a:r>
                    </a:p>
                  </a:txBody>
                  <a:tcPr marL="7620" marR="7620" marT="7620" marB="0" anchor="b">
                    <a:lnL w="12700" cap="flat" cmpd="sng" algn="ctr">
                      <a:solidFill>
                        <a:schemeClr val="bg1"/>
                      </a:solidFill>
                      <a:prstDash val="solid"/>
                      <a:round/>
                      <a:headEnd type="none" w="med" len="med"/>
                      <a:tailEnd type="none" w="med" len="med"/>
                    </a:lnL>
                    <a:solidFill>
                      <a:srgbClr val="F4E9E9"/>
                    </a:solidFill>
                  </a:tcPr>
                </a:tc>
                <a:tc>
                  <a:txBody>
                    <a:bodyPr/>
                    <a:lstStyle/>
                    <a:p>
                      <a:pPr algn="just"/>
                      <a:r>
                        <a:rPr lang="en-ZA" sz="1400" b="0" i="0" u="none" strike="noStrike" kern="1200" dirty="0">
                          <a:solidFill>
                            <a:schemeClr val="tx1"/>
                          </a:solidFill>
                          <a:effectLst/>
                          <a:latin typeface="Agency FB" panose="020B0503020202020204" pitchFamily="34" charset="0"/>
                          <a:ea typeface="+mn-ea"/>
                          <a:cs typeface="+mn-cs"/>
                        </a:rPr>
                        <a:t>Due to decreased revenue recognised from deferred revenue. </a:t>
                      </a:r>
                    </a:p>
                  </a:txBody>
                  <a:tcPr marL="68580" marR="68580" marT="34290" marB="34290"/>
                </a:tc>
                <a:extLst>
                  <a:ext uri="{0D108BD9-81ED-4DB2-BD59-A6C34878D82A}">
                    <a16:rowId xmlns:a16="http://schemas.microsoft.com/office/drawing/2014/main" val="10002"/>
                  </a:ext>
                </a:extLst>
              </a:tr>
              <a:tr h="101704">
                <a:tc>
                  <a:txBody>
                    <a:bodyPr/>
                    <a:lstStyle/>
                    <a:p>
                      <a:pPr marL="271463" lvl="1" indent="0"/>
                      <a:r>
                        <a:rPr lang="en-ZA" sz="1400" dirty="0">
                          <a:solidFill>
                            <a:schemeClr val="tx1"/>
                          </a:solidFill>
                          <a:latin typeface="Agency FB" panose="020B0503020202020204" pitchFamily="34" charset="0"/>
                        </a:rPr>
                        <a:t>Revenue from non-exchange</a:t>
                      </a: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4,358,863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r" rtl="0" fontAlgn="ctr"/>
                      <a:r>
                        <a:rPr lang="en-US" sz="1400" b="0" i="0" u="none" strike="noStrike" dirty="0">
                          <a:solidFill>
                            <a:schemeClr val="tx1"/>
                          </a:solidFill>
                          <a:effectLst/>
                          <a:latin typeface="Agency FB" panose="020B0503020202020204" pitchFamily="34" charset="0"/>
                        </a:rPr>
                        <a:t>       4,242,173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r" rtl="0" fontAlgn="b"/>
                      <a:r>
                        <a:rPr lang="en-US" sz="1400" b="0" i="0" u="none" strike="noStrike" dirty="0">
                          <a:solidFill>
                            <a:schemeClr val="tx1"/>
                          </a:solidFill>
                          <a:effectLst/>
                          <a:latin typeface="Agency FB" panose="020B0503020202020204" pitchFamily="34" charset="0"/>
                        </a:rPr>
                        <a:t>116,690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D0D0"/>
                    </a:solidFill>
                  </a:tcPr>
                </a:tc>
                <a:tc>
                  <a:txBody>
                    <a:bodyPr/>
                    <a:lstStyle/>
                    <a:p>
                      <a:pPr algn="r" rtl="0" fontAlgn="b"/>
                      <a:r>
                        <a:rPr lang="en-US" sz="1400" b="0" i="0" u="none" strike="noStrike" dirty="0">
                          <a:solidFill>
                            <a:schemeClr val="tx1"/>
                          </a:solidFill>
                          <a:effectLst/>
                          <a:latin typeface="Agency FB" panose="020B0503020202020204" pitchFamily="34" charset="0"/>
                        </a:rPr>
                        <a:t>3%</a:t>
                      </a:r>
                    </a:p>
                  </a:txBody>
                  <a:tcPr marL="7620" marR="7620" marT="7620" marB="0" anchor="ctr">
                    <a:lnL w="12700" cap="flat" cmpd="sng" algn="ctr">
                      <a:solidFill>
                        <a:schemeClr val="bg1"/>
                      </a:solidFill>
                      <a:prstDash val="solid"/>
                      <a:round/>
                      <a:headEnd type="none" w="med" len="med"/>
                      <a:tailEnd type="none" w="med" len="med"/>
                    </a:lnL>
                    <a:solidFill>
                      <a:srgbClr val="E8D0D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gency FB" panose="020B0503020202020204" pitchFamily="34" charset="0"/>
                          <a:ea typeface="+mn-ea"/>
                          <a:cs typeface="+mn-cs"/>
                        </a:rPr>
                        <a:t>Due to an increase in transfer received from DPWI to PMTE-Augmentation. </a:t>
                      </a:r>
                    </a:p>
                  </a:txBody>
                  <a:tcPr marL="68580" marR="68580" marT="34290" marB="34290"/>
                </a:tc>
                <a:extLst>
                  <a:ext uri="{0D108BD9-81ED-4DB2-BD59-A6C34878D82A}">
                    <a16:rowId xmlns:a16="http://schemas.microsoft.com/office/drawing/2014/main" val="10003"/>
                  </a:ext>
                </a:extLst>
              </a:tr>
              <a:tr h="169956">
                <a:tc>
                  <a:txBody>
                    <a:bodyPr/>
                    <a:lstStyle/>
                    <a:p>
                      <a:pPr marL="271463" lvl="1" indent="0"/>
                      <a:r>
                        <a:rPr lang="en-US" sz="1400" dirty="0">
                          <a:solidFill>
                            <a:schemeClr val="tx1"/>
                          </a:solidFill>
                          <a:latin typeface="Agency FB" panose="020B0503020202020204" pitchFamily="34" charset="0"/>
                        </a:rPr>
                        <a:t>Construction revenue</a:t>
                      </a:r>
                      <a:endParaRPr lang="en-ZA" sz="1400" dirty="0">
                        <a:solidFill>
                          <a:schemeClr val="tx1"/>
                        </a:solidFill>
                        <a:latin typeface="Agency FB" panose="020B0503020202020204" pitchFamily="34" charset="0"/>
                      </a:endParaRP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67,741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400" b="0" i="0" u="none" strike="noStrike" dirty="0">
                          <a:solidFill>
                            <a:schemeClr val="tx1"/>
                          </a:solidFill>
                          <a:effectLst/>
                          <a:latin typeface="Agency FB" panose="020B0503020202020204" pitchFamily="34" charset="0"/>
                        </a:rPr>
                        <a:t>             84,150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chemeClr val="tx1"/>
                          </a:solidFill>
                          <a:effectLst/>
                          <a:latin typeface="Agency FB" panose="020B0503020202020204" pitchFamily="34" charset="0"/>
                        </a:rPr>
                        <a:t>(16,409)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4E9E9"/>
                    </a:solidFill>
                  </a:tcPr>
                </a:tc>
                <a:tc>
                  <a:txBody>
                    <a:bodyPr/>
                    <a:lstStyle/>
                    <a:p>
                      <a:pPr algn="r" rtl="0" fontAlgn="b"/>
                      <a:r>
                        <a:rPr lang="en-US" sz="1400" b="0" i="0" u="none" strike="noStrike" dirty="0">
                          <a:solidFill>
                            <a:schemeClr val="tx1"/>
                          </a:solidFill>
                          <a:effectLst/>
                          <a:latin typeface="Agency FB" panose="020B0503020202020204" pitchFamily="34" charset="0"/>
                        </a:rPr>
                        <a:t>-24%</a:t>
                      </a:r>
                    </a:p>
                  </a:txBody>
                  <a:tcPr marL="7620" marR="7620" marT="7620" marB="0" anchor="b">
                    <a:lnL w="12700" cap="flat" cmpd="sng" algn="ctr">
                      <a:solidFill>
                        <a:schemeClr val="bg1"/>
                      </a:solidFill>
                      <a:prstDash val="solid"/>
                      <a:round/>
                      <a:headEnd type="none" w="med" len="med"/>
                      <a:tailEnd type="none" w="med" len="med"/>
                    </a:lnL>
                    <a:solidFill>
                      <a:srgbClr val="F4E9E9"/>
                    </a:solidFill>
                  </a:tcPr>
                </a:tc>
                <a:tc>
                  <a:txBody>
                    <a:bodyPr/>
                    <a:lstStyle/>
                    <a:p>
                      <a:pPr algn="just"/>
                      <a:r>
                        <a:rPr lang="en-ZA" sz="1400" b="0" i="0" u="none" strike="noStrike" kern="1200" dirty="0">
                          <a:solidFill>
                            <a:schemeClr val="tx1"/>
                          </a:solidFill>
                          <a:effectLst/>
                          <a:latin typeface="Agency FB" panose="020B0503020202020204" pitchFamily="34" charset="0"/>
                          <a:ea typeface="+mn-ea"/>
                          <a:cs typeface="+mn-cs"/>
                        </a:rPr>
                        <a:t>Due to the decrease in recoverable maintenance projects. </a:t>
                      </a:r>
                    </a:p>
                  </a:txBody>
                  <a:tcPr marL="68580" marR="68580" marT="34290" marB="34290"/>
                </a:tc>
                <a:extLst>
                  <a:ext uri="{0D108BD9-81ED-4DB2-BD59-A6C34878D82A}">
                    <a16:rowId xmlns:a16="http://schemas.microsoft.com/office/drawing/2014/main" val="10004"/>
                  </a:ext>
                </a:extLst>
              </a:tr>
              <a:tr h="231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a:solidFill>
                            <a:schemeClr val="tx1"/>
                          </a:solidFill>
                          <a:latin typeface="Agency FB" panose="020B0503020202020204" pitchFamily="34" charset="0"/>
                        </a:rPr>
                        <a:t>TOTAL EXPENSES</a:t>
                      </a:r>
                    </a:p>
                  </a:txBody>
                  <a:tcPr marL="68580" marR="68580" marT="34290" marB="34290" anchor="ctr"/>
                </a:tc>
                <a:tc>
                  <a:txBody>
                    <a:bodyPr/>
                    <a:lstStyle/>
                    <a:p>
                      <a:pPr algn="r" rtl="0" fontAlgn="ctr"/>
                      <a:r>
                        <a:rPr lang="en-US" sz="1400" b="1" i="0" u="none" strike="noStrike" dirty="0">
                          <a:solidFill>
                            <a:schemeClr val="tx1"/>
                          </a:solidFill>
                          <a:effectLst/>
                          <a:latin typeface="Agency FB" panose="020B0503020202020204" pitchFamily="34" charset="0"/>
                        </a:rPr>
                        <a:t>19,065,100</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400" b="1" i="0" u="none" strike="noStrike" dirty="0">
                          <a:solidFill>
                            <a:schemeClr val="tx1"/>
                          </a:solidFill>
                          <a:effectLst/>
                          <a:latin typeface="Agency FB" panose="020B0503020202020204" pitchFamily="34" charset="0"/>
                        </a:rPr>
                        <a:t>  16,482,169 </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chemeClr val="tx1"/>
                          </a:solidFill>
                          <a:effectLst/>
                          <a:latin typeface="Agency FB" panose="020B0503020202020204" pitchFamily="34" charset="0"/>
                        </a:rPr>
                        <a:t>2,582,931</a:t>
                      </a:r>
                    </a:p>
                  </a:txBody>
                  <a:tcPr marL="7620" marR="7620" marT="7620" marB="0" anchor="ctr">
                    <a:lnR w="12700" cap="flat" cmpd="sng" algn="ctr">
                      <a:solidFill>
                        <a:schemeClr val="bg1"/>
                      </a:solidFill>
                      <a:prstDash val="solid"/>
                      <a:round/>
                      <a:headEnd type="none" w="med" len="med"/>
                      <a:tailEnd type="none" w="med" len="med"/>
                    </a:lnR>
                  </a:tcPr>
                </a:tc>
                <a:tc>
                  <a:txBody>
                    <a:bodyPr/>
                    <a:lstStyle/>
                    <a:p>
                      <a:pPr algn="r" rtl="0" fontAlgn="b"/>
                      <a:r>
                        <a:rPr lang="en-US" sz="1400" b="0" i="0" u="none" strike="noStrike" dirty="0">
                          <a:solidFill>
                            <a:schemeClr val="tx1"/>
                          </a:solidFill>
                          <a:effectLst/>
                          <a:latin typeface="Agency FB" panose="020B0503020202020204" pitchFamily="34" charset="0"/>
                        </a:rPr>
                        <a:t>13%</a:t>
                      </a:r>
                    </a:p>
                  </a:txBody>
                  <a:tcPr marL="7620" marR="7620" marT="7620" marB="0" anchor="ctr">
                    <a:lnL w="12700" cap="flat" cmpd="sng" algn="ctr">
                      <a:solidFill>
                        <a:schemeClr val="bg1"/>
                      </a:solidFill>
                      <a:prstDash val="solid"/>
                      <a:round/>
                      <a:headEnd type="none" w="med" len="med"/>
                      <a:tailEnd type="none" w="med" len="med"/>
                    </a:lnL>
                  </a:tcPr>
                </a:tc>
                <a:tc>
                  <a:txBody>
                    <a:bodyPr/>
                    <a:lstStyle/>
                    <a:p>
                      <a:pPr algn="just"/>
                      <a:endParaRPr lang="en-ZA" sz="1400" b="0" i="0" u="none" strike="noStrike" kern="1200" dirty="0">
                        <a:solidFill>
                          <a:schemeClr val="tx1"/>
                        </a:solidFill>
                        <a:effectLst/>
                        <a:latin typeface="Agency FB" panose="020B0503020202020204" pitchFamily="34" charset="0"/>
                        <a:ea typeface="+mn-ea"/>
                        <a:cs typeface="+mn-cs"/>
                      </a:endParaRPr>
                    </a:p>
                  </a:txBody>
                  <a:tcPr marL="68580" marR="68580" marT="34290" marB="34290"/>
                </a:tc>
                <a:extLst>
                  <a:ext uri="{0D108BD9-81ED-4DB2-BD59-A6C34878D82A}">
                    <a16:rowId xmlns:a16="http://schemas.microsoft.com/office/drawing/2014/main" val="10005"/>
                  </a:ext>
                </a:extLst>
              </a:tr>
              <a:tr h="0">
                <a:tc>
                  <a:txBody>
                    <a:bodyPr/>
                    <a:lstStyle/>
                    <a:p>
                      <a:pPr marL="271463" indent="0"/>
                      <a:r>
                        <a:rPr lang="en-US" sz="1400" dirty="0">
                          <a:solidFill>
                            <a:schemeClr val="tx1"/>
                          </a:solidFill>
                          <a:latin typeface="Agency FB" panose="020B0503020202020204" pitchFamily="34" charset="0"/>
                        </a:rPr>
                        <a:t>Construction expenses</a:t>
                      </a:r>
                      <a:endParaRPr lang="en-ZA" sz="1400" dirty="0">
                        <a:solidFill>
                          <a:schemeClr val="tx1"/>
                        </a:solidFill>
                        <a:latin typeface="Agency FB" panose="020B0503020202020204" pitchFamily="34" charset="0"/>
                      </a:endParaRP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67,741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0" fontAlgn="ctr"/>
                      <a:r>
                        <a:rPr lang="en-US" sz="1400" b="0" i="0" u="none" strike="noStrike" dirty="0">
                          <a:solidFill>
                            <a:schemeClr val="tx1"/>
                          </a:solidFill>
                          <a:effectLst/>
                          <a:latin typeface="Agency FB" panose="020B0503020202020204" pitchFamily="34" charset="0"/>
                        </a:rPr>
                        <a:t>         84,150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0" fontAlgn="b"/>
                      <a:r>
                        <a:rPr lang="en-US" sz="1400" b="0" i="0" u="none" strike="noStrike" dirty="0">
                          <a:solidFill>
                            <a:schemeClr val="tx1"/>
                          </a:solidFill>
                          <a:effectLst/>
                          <a:latin typeface="Agency FB" panose="020B0503020202020204" pitchFamily="34" charset="0"/>
                        </a:rPr>
                        <a:t>(16,409)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rtl="0" fontAlgn="b"/>
                      <a:r>
                        <a:rPr lang="en-US" sz="1400" b="0" i="0" u="none" strike="noStrike" dirty="0">
                          <a:solidFill>
                            <a:schemeClr val="tx1"/>
                          </a:solidFill>
                          <a:effectLst/>
                          <a:latin typeface="Agency FB" panose="020B0503020202020204" pitchFamily="34" charset="0"/>
                        </a:rPr>
                        <a:t>-24%</a:t>
                      </a:r>
                    </a:p>
                  </a:txBody>
                  <a:tcPr marL="7620" marR="7620" marT="7620" marB="0" anchor="b">
                    <a:lnL w="12700" cap="flat" cmpd="sng" algn="ctr">
                      <a:solidFill>
                        <a:schemeClr val="bg1"/>
                      </a:solidFill>
                      <a:prstDash val="solid"/>
                      <a:round/>
                      <a:headEnd type="none" w="med" len="med"/>
                      <a:tailEnd type="none" w="med" len="med"/>
                    </a:ln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Agency FB" panose="020B0503020202020204" pitchFamily="34" charset="0"/>
                          <a:ea typeface="+mn-ea"/>
                          <a:cs typeface="+mn-cs"/>
                        </a:rPr>
                        <a:t>Due to the decrease in recoverable maintenance projects. </a:t>
                      </a:r>
                    </a:p>
                  </a:txBody>
                  <a:tcPr marL="68580" marR="68580" marT="34290" marB="34290"/>
                </a:tc>
                <a:extLst>
                  <a:ext uri="{0D108BD9-81ED-4DB2-BD59-A6C34878D82A}">
                    <a16:rowId xmlns:a16="http://schemas.microsoft.com/office/drawing/2014/main" val="10006"/>
                  </a:ext>
                </a:extLst>
              </a:tr>
              <a:tr h="179697">
                <a:tc>
                  <a:txBody>
                    <a:bodyPr/>
                    <a:lstStyle/>
                    <a:p>
                      <a:pPr marL="271463" marR="0" lvl="0" indent="0" algn="l"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latin typeface="Agency FB" panose="020B0503020202020204" pitchFamily="34" charset="0"/>
                        </a:rPr>
                        <a:t>Depreciation, amortisation</a:t>
                      </a:r>
                      <a:r>
                        <a:rPr lang="en-ZA" sz="1400" baseline="0" dirty="0">
                          <a:solidFill>
                            <a:schemeClr val="tx1"/>
                          </a:solidFill>
                          <a:latin typeface="Agency FB" panose="020B0503020202020204" pitchFamily="34" charset="0"/>
                        </a:rPr>
                        <a:t> and impairment</a:t>
                      </a:r>
                      <a:endParaRPr lang="en-ZA" sz="1400" dirty="0">
                        <a:solidFill>
                          <a:schemeClr val="tx1"/>
                        </a:solidFill>
                        <a:latin typeface="Agency FB" panose="020B0503020202020204" pitchFamily="34" charset="0"/>
                      </a:endParaRP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3,109,210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    2,924,150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US" sz="1400" b="0" i="0" u="none" strike="noStrike" dirty="0">
                          <a:solidFill>
                            <a:schemeClr val="tx1"/>
                          </a:solidFill>
                          <a:effectLst/>
                          <a:latin typeface="Agency FB" panose="020B0503020202020204" pitchFamily="34" charset="0"/>
                        </a:rPr>
                        <a:t>185,060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rtl="0" fontAlgn="b"/>
                      <a:r>
                        <a:rPr lang="en-US" sz="1400" b="0" i="0" u="none" strike="noStrike" dirty="0">
                          <a:solidFill>
                            <a:schemeClr val="tx1"/>
                          </a:solidFill>
                          <a:effectLst/>
                          <a:latin typeface="Agency FB" panose="020B0503020202020204" pitchFamily="34" charset="0"/>
                        </a:rPr>
                        <a:t>6%</a:t>
                      </a:r>
                    </a:p>
                  </a:txBody>
                  <a:tcPr marL="7620" marR="7620" marT="7620" marB="0" anchor="ctr">
                    <a:lnL w="12700" cap="flat" cmpd="sng" algn="ctr">
                      <a:solidFill>
                        <a:schemeClr val="bg1"/>
                      </a:solidFill>
                      <a:prstDash val="solid"/>
                      <a:round/>
                      <a:headEnd type="none" w="med" len="med"/>
                      <a:tailEnd type="none" w="med" len="med"/>
                    </a:lnL>
                  </a:tcPr>
                </a:tc>
                <a:tc>
                  <a:txBody>
                    <a:bodyPr/>
                    <a:lstStyle/>
                    <a:p>
                      <a:pPr algn="just"/>
                      <a:endParaRPr lang="en-ZA" sz="1400" b="0" i="0" u="none" strike="noStrike" kern="1200" dirty="0">
                        <a:solidFill>
                          <a:schemeClr val="tx1"/>
                        </a:solidFill>
                        <a:effectLst/>
                        <a:latin typeface="Agency FB" panose="020B0503020202020204" pitchFamily="34" charset="0"/>
                        <a:ea typeface="+mn-ea"/>
                        <a:cs typeface="+mn-cs"/>
                      </a:endParaRPr>
                    </a:p>
                  </a:txBody>
                  <a:tcPr marL="68580" marR="68580" marT="34290" marB="34290"/>
                </a:tc>
                <a:extLst>
                  <a:ext uri="{0D108BD9-81ED-4DB2-BD59-A6C34878D82A}">
                    <a16:rowId xmlns:a16="http://schemas.microsoft.com/office/drawing/2014/main" val="10007"/>
                  </a:ext>
                </a:extLst>
              </a:tr>
              <a:tr h="0">
                <a:tc>
                  <a:txBody>
                    <a:bodyPr/>
                    <a:lstStyle/>
                    <a:p>
                      <a:pPr marL="271463" indent="0"/>
                      <a:r>
                        <a:rPr lang="en-ZA" sz="1400" dirty="0">
                          <a:solidFill>
                            <a:schemeClr val="tx1"/>
                          </a:solidFill>
                          <a:latin typeface="Agency FB" panose="020B0503020202020204" pitchFamily="34" charset="0"/>
                        </a:rPr>
                        <a:t>Employee</a:t>
                      </a:r>
                      <a:r>
                        <a:rPr lang="en-ZA" sz="1400" baseline="0" dirty="0">
                          <a:solidFill>
                            <a:schemeClr val="tx1"/>
                          </a:solidFill>
                          <a:latin typeface="Agency FB" panose="020B0503020202020204" pitchFamily="34" charset="0"/>
                        </a:rPr>
                        <a:t> related costs</a:t>
                      </a:r>
                      <a:endParaRPr lang="en-ZA" sz="1400" dirty="0">
                        <a:solidFill>
                          <a:schemeClr val="tx1"/>
                        </a:solidFill>
                        <a:latin typeface="Agency FB" panose="020B0503020202020204" pitchFamily="34" charset="0"/>
                      </a:endParaRP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1,933,547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a:solidFill>
                            <a:schemeClr val="tx1"/>
                          </a:solidFill>
                          <a:effectLst/>
                          <a:latin typeface="Agency FB" panose="020B0503020202020204" pitchFamily="34" charset="0"/>
                        </a:rPr>
                        <a:t>    1,914,526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US" sz="1400" b="0" i="0" u="none" strike="noStrike" dirty="0">
                          <a:solidFill>
                            <a:schemeClr val="tx1"/>
                          </a:solidFill>
                          <a:effectLst/>
                          <a:latin typeface="Agency FB" panose="020B0503020202020204" pitchFamily="34" charset="0"/>
                        </a:rPr>
                        <a:t>19,021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rtl="0" fontAlgn="b"/>
                      <a:r>
                        <a:rPr lang="en-US" sz="1400" b="0" i="0" u="none" strike="noStrike" dirty="0">
                          <a:solidFill>
                            <a:schemeClr val="tx1"/>
                          </a:solidFill>
                          <a:effectLst/>
                          <a:latin typeface="Agency FB" panose="020B0503020202020204" pitchFamily="34" charset="0"/>
                        </a:rPr>
                        <a:t>0,9%</a:t>
                      </a:r>
                    </a:p>
                  </a:txBody>
                  <a:tcPr marL="7620" marR="7620" marT="7620" marB="0" anchor="ctr">
                    <a:lnL w="12700" cap="flat" cmpd="sng" algn="ctr">
                      <a:solidFill>
                        <a:schemeClr val="bg1"/>
                      </a:solidFill>
                      <a:prstDash val="solid"/>
                      <a:round/>
                      <a:headEnd type="none" w="med" len="med"/>
                      <a:tailEnd type="none" w="med" len="med"/>
                    </a:lnL>
                  </a:tcPr>
                </a:tc>
                <a:tc>
                  <a:txBody>
                    <a:bodyPr/>
                    <a:lstStyle/>
                    <a:p>
                      <a:pPr algn="just"/>
                      <a:endParaRPr lang="en-ZA" sz="1400" b="0" i="0" u="none" strike="noStrike" kern="1200" dirty="0">
                        <a:solidFill>
                          <a:schemeClr val="tx1"/>
                        </a:solidFill>
                        <a:effectLst/>
                        <a:latin typeface="Agency FB" panose="020B0503020202020204" pitchFamily="34" charset="0"/>
                        <a:ea typeface="+mn-ea"/>
                        <a:cs typeface="+mn-cs"/>
                      </a:endParaRPr>
                    </a:p>
                  </a:txBody>
                  <a:tcPr marL="68580" marR="68580" marT="34290" marB="34290"/>
                </a:tc>
                <a:extLst>
                  <a:ext uri="{0D108BD9-81ED-4DB2-BD59-A6C34878D82A}">
                    <a16:rowId xmlns:a16="http://schemas.microsoft.com/office/drawing/2014/main" val="10008"/>
                  </a:ext>
                </a:extLst>
              </a:tr>
              <a:tr h="303042">
                <a:tc>
                  <a:txBody>
                    <a:bodyPr/>
                    <a:lstStyle/>
                    <a:p>
                      <a:pPr marL="271463" indent="0"/>
                      <a:r>
                        <a:rPr lang="en-ZA" sz="1400" dirty="0">
                          <a:solidFill>
                            <a:schemeClr val="tx1"/>
                          </a:solidFill>
                          <a:latin typeface="Agency FB" panose="020B0503020202020204" pitchFamily="34" charset="0"/>
                        </a:rPr>
                        <a:t>Impairment on receivables</a:t>
                      </a: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2,820,062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      1,428,410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US" sz="1400" b="0" i="0" u="none" strike="noStrike" dirty="0">
                          <a:solidFill>
                            <a:schemeClr val="tx1"/>
                          </a:solidFill>
                          <a:effectLst/>
                          <a:latin typeface="Agency FB" panose="020B0503020202020204" pitchFamily="34" charset="0"/>
                        </a:rPr>
                        <a:t>1,391,652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D0D0"/>
                    </a:solidFill>
                  </a:tcPr>
                </a:tc>
                <a:tc>
                  <a:txBody>
                    <a:bodyPr/>
                    <a:lstStyle/>
                    <a:p>
                      <a:pPr algn="r" rtl="0" fontAlgn="b"/>
                      <a:r>
                        <a:rPr lang="en-US" sz="1400" b="0" i="0" u="none" strike="noStrike" dirty="0">
                          <a:solidFill>
                            <a:schemeClr val="tx1"/>
                          </a:solidFill>
                          <a:effectLst/>
                          <a:latin typeface="Agency FB" panose="020B0503020202020204" pitchFamily="34" charset="0"/>
                        </a:rPr>
                        <a:t>49%</a:t>
                      </a:r>
                    </a:p>
                  </a:txBody>
                  <a:tcPr marL="7620" marR="7620" marT="7620" marB="0" anchor="ctr">
                    <a:lnL w="12700" cap="flat" cmpd="sng" algn="ctr">
                      <a:solidFill>
                        <a:schemeClr val="bg1"/>
                      </a:solidFill>
                      <a:prstDash val="solid"/>
                      <a:round/>
                      <a:headEnd type="none" w="med" len="med"/>
                      <a:tailEnd type="none" w="med" len="med"/>
                    </a:lnL>
                    <a:solidFill>
                      <a:srgbClr val="E8D0D0"/>
                    </a:solidFill>
                  </a:tcPr>
                </a:tc>
                <a:tc>
                  <a:txBody>
                    <a:bodyPr/>
                    <a:lstStyle/>
                    <a:p>
                      <a:pPr algn="just"/>
                      <a:r>
                        <a:rPr lang="en-US" sz="1400" b="0" i="0" u="none" strike="noStrike" kern="1200" dirty="0">
                          <a:solidFill>
                            <a:schemeClr val="tx1"/>
                          </a:solidFill>
                          <a:effectLst/>
                          <a:latin typeface="Agency FB" panose="020B0503020202020204" pitchFamily="34" charset="0"/>
                          <a:ea typeface="+mn-ea"/>
                          <a:cs typeface="+mn-cs"/>
                        </a:rPr>
                        <a:t>The increase is due to the non-payment</a:t>
                      </a:r>
                      <a:r>
                        <a:rPr lang="en-US" sz="1400" b="0" i="0" u="none" strike="noStrike" kern="1200" baseline="0" dirty="0">
                          <a:solidFill>
                            <a:schemeClr val="tx1"/>
                          </a:solidFill>
                          <a:effectLst/>
                          <a:latin typeface="Agency FB" panose="020B0503020202020204" pitchFamily="34" charset="0"/>
                          <a:ea typeface="+mn-ea"/>
                          <a:cs typeface="+mn-cs"/>
                        </a:rPr>
                        <a:t> by the client departments and the disputes raised.</a:t>
                      </a:r>
                    </a:p>
                  </a:txBody>
                  <a:tcPr marL="68580" marR="68580" marT="34290" marB="34290"/>
                </a:tc>
                <a:extLst>
                  <a:ext uri="{0D108BD9-81ED-4DB2-BD59-A6C34878D82A}">
                    <a16:rowId xmlns:a16="http://schemas.microsoft.com/office/drawing/2014/main" val="10009"/>
                  </a:ext>
                </a:extLst>
              </a:tr>
              <a:tr h="0">
                <a:tc>
                  <a:txBody>
                    <a:bodyPr/>
                    <a:lstStyle/>
                    <a:p>
                      <a:pPr marL="271463" indent="0"/>
                      <a:r>
                        <a:rPr lang="en-ZA" sz="1400" dirty="0">
                          <a:solidFill>
                            <a:schemeClr val="tx1"/>
                          </a:solidFill>
                          <a:latin typeface="Agency FB" panose="020B0503020202020204" pitchFamily="34" charset="0"/>
                        </a:rPr>
                        <a:t>Interest expense</a:t>
                      </a: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413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            7,208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US" sz="1400" b="0" i="0" u="none" strike="noStrike" dirty="0">
                          <a:solidFill>
                            <a:schemeClr val="tx1"/>
                          </a:solidFill>
                          <a:effectLst/>
                          <a:latin typeface="Agency FB" panose="020B0503020202020204" pitchFamily="34" charset="0"/>
                        </a:rPr>
                        <a:t>(6,795)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4E9E9"/>
                    </a:solidFill>
                  </a:tcPr>
                </a:tc>
                <a:tc>
                  <a:txBody>
                    <a:bodyPr/>
                    <a:lstStyle/>
                    <a:p>
                      <a:pPr algn="r" rtl="0" fontAlgn="b"/>
                      <a:r>
                        <a:rPr lang="en-US" sz="1400" b="0" i="0" u="none" strike="noStrike" dirty="0">
                          <a:solidFill>
                            <a:schemeClr val="tx1"/>
                          </a:solidFill>
                          <a:effectLst/>
                          <a:latin typeface="Agency FB" panose="020B0503020202020204" pitchFamily="34" charset="0"/>
                        </a:rPr>
                        <a:t>-1 645%</a:t>
                      </a:r>
                    </a:p>
                  </a:txBody>
                  <a:tcPr marL="7620" marR="7620" marT="7620" marB="0" anchor="ctr">
                    <a:lnL w="12700" cap="flat" cmpd="sng" algn="ctr">
                      <a:solidFill>
                        <a:schemeClr val="bg1"/>
                      </a:solidFill>
                      <a:prstDash val="solid"/>
                      <a:round/>
                      <a:headEnd type="none" w="med" len="med"/>
                      <a:tailEnd type="none" w="med" len="med"/>
                    </a:lnL>
                    <a:solidFill>
                      <a:srgbClr val="F4E9E9"/>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Agency FB" panose="020B0503020202020204" pitchFamily="34" charset="0"/>
                          <a:ea typeface="+mn-ea"/>
                          <a:cs typeface="+mn-cs"/>
                        </a:rPr>
                        <a:t>Due to PMTE not incurring Interest on Overdue account in 2021/22 FY</a:t>
                      </a:r>
                    </a:p>
                  </a:txBody>
                  <a:tcPr marL="68580" marR="68580" marT="34290" marB="34290"/>
                </a:tc>
                <a:extLst>
                  <a:ext uri="{0D108BD9-81ED-4DB2-BD59-A6C34878D82A}">
                    <a16:rowId xmlns:a16="http://schemas.microsoft.com/office/drawing/2014/main" val="10010"/>
                  </a:ext>
                </a:extLst>
              </a:tr>
              <a:tr h="395265">
                <a:tc>
                  <a:txBody>
                    <a:bodyPr/>
                    <a:lstStyle/>
                    <a:p>
                      <a:pPr marL="271463" indent="0"/>
                      <a:r>
                        <a:rPr lang="en-ZA" sz="1400" dirty="0">
                          <a:solidFill>
                            <a:schemeClr val="tx1"/>
                          </a:solidFill>
                          <a:latin typeface="Agency FB" panose="020B0503020202020204" pitchFamily="34" charset="0"/>
                        </a:rPr>
                        <a:t>Loss on disposal/transfer</a:t>
                      </a:r>
                      <a:r>
                        <a:rPr lang="en-ZA" sz="1400" baseline="0" dirty="0">
                          <a:solidFill>
                            <a:schemeClr val="tx1"/>
                          </a:solidFill>
                          <a:latin typeface="Agency FB" panose="020B0503020202020204" pitchFamily="34" charset="0"/>
                        </a:rPr>
                        <a:t> of assets</a:t>
                      </a:r>
                      <a:endParaRPr lang="en-ZA" sz="1400" dirty="0">
                        <a:solidFill>
                          <a:schemeClr val="tx1"/>
                        </a:solidFill>
                        <a:latin typeface="Agency FB" panose="020B0503020202020204" pitchFamily="34" charset="0"/>
                      </a:endParaRP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5,004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         39,257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US" sz="1400" b="0" i="0" u="none" strike="noStrike" dirty="0">
                          <a:solidFill>
                            <a:schemeClr val="tx1"/>
                          </a:solidFill>
                          <a:effectLst/>
                          <a:latin typeface="Agency FB" panose="020B0503020202020204" pitchFamily="34" charset="0"/>
                        </a:rPr>
                        <a:t>(34,253)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D0D0"/>
                    </a:solidFill>
                  </a:tcPr>
                </a:tc>
                <a:tc>
                  <a:txBody>
                    <a:bodyPr/>
                    <a:lstStyle/>
                    <a:p>
                      <a:pPr algn="r" rtl="0" fontAlgn="b"/>
                      <a:r>
                        <a:rPr lang="en-US" sz="1400" b="0" i="0" u="none" strike="noStrike" dirty="0">
                          <a:solidFill>
                            <a:schemeClr val="tx1"/>
                          </a:solidFill>
                          <a:effectLst/>
                          <a:latin typeface="Agency FB" panose="020B0503020202020204" pitchFamily="34" charset="0"/>
                        </a:rPr>
                        <a:t>-684%</a:t>
                      </a:r>
                    </a:p>
                  </a:txBody>
                  <a:tcPr marL="7620" marR="7620" marT="7620" marB="0" anchor="ctr">
                    <a:lnL w="12700" cap="flat" cmpd="sng" algn="ctr">
                      <a:solidFill>
                        <a:schemeClr val="bg1"/>
                      </a:solidFill>
                      <a:prstDash val="solid"/>
                      <a:round/>
                      <a:headEnd type="none" w="med" len="med"/>
                      <a:tailEnd type="none" w="med" len="med"/>
                    </a:lnL>
                    <a:solidFill>
                      <a:srgbClr val="E8D0D0"/>
                    </a:solidFill>
                  </a:tcPr>
                </a:tc>
                <a:tc>
                  <a:txBody>
                    <a:bodyPr/>
                    <a:lstStyle/>
                    <a:p>
                      <a:pPr algn="just"/>
                      <a:r>
                        <a:rPr lang="en-ZA" sz="1400" b="0" i="0" u="none" strike="noStrike" kern="1200" dirty="0">
                          <a:solidFill>
                            <a:schemeClr val="tx1"/>
                          </a:solidFill>
                          <a:effectLst/>
                          <a:latin typeface="Agency FB" panose="020B0503020202020204" pitchFamily="34" charset="0"/>
                          <a:ea typeface="+mn-ea"/>
                          <a:cs typeface="+mn-cs"/>
                        </a:rPr>
                        <a:t>Due to decrease in the number of properties donated to other spheres of government during the 2021/22 financial year. </a:t>
                      </a:r>
                    </a:p>
                  </a:txBody>
                  <a:tcPr marL="68580" marR="68580" marT="34290" marB="34290"/>
                </a:tc>
                <a:extLst>
                  <a:ext uri="{0D108BD9-81ED-4DB2-BD59-A6C34878D82A}">
                    <a16:rowId xmlns:a16="http://schemas.microsoft.com/office/drawing/2014/main" val="10011"/>
                  </a:ext>
                </a:extLst>
              </a:tr>
              <a:tr h="171805">
                <a:tc>
                  <a:txBody>
                    <a:bodyPr/>
                    <a:lstStyle/>
                    <a:p>
                      <a:pPr marL="271463" indent="0"/>
                      <a:r>
                        <a:rPr lang="en-ZA" sz="1400" dirty="0">
                          <a:solidFill>
                            <a:schemeClr val="tx1"/>
                          </a:solidFill>
                          <a:latin typeface="Agency FB" panose="020B0503020202020204" pitchFamily="34" charset="0"/>
                        </a:rPr>
                        <a:t>Operating leases</a:t>
                      </a: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5,264,648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    5,128,644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US" sz="1400" b="0" i="0" u="none" strike="noStrike" dirty="0">
                          <a:solidFill>
                            <a:schemeClr val="tx1"/>
                          </a:solidFill>
                          <a:effectLst/>
                          <a:latin typeface="Agency FB" panose="020B0503020202020204" pitchFamily="34" charset="0"/>
                        </a:rPr>
                        <a:t>136,004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4E9E9"/>
                    </a:solidFill>
                  </a:tcPr>
                </a:tc>
                <a:tc>
                  <a:txBody>
                    <a:bodyPr/>
                    <a:lstStyle/>
                    <a:p>
                      <a:pPr algn="r" rtl="0" fontAlgn="b"/>
                      <a:r>
                        <a:rPr lang="en-US" sz="1400" b="0" i="0" u="none" strike="noStrike" dirty="0">
                          <a:solidFill>
                            <a:schemeClr val="tx1"/>
                          </a:solidFill>
                          <a:effectLst/>
                          <a:latin typeface="Agency FB" panose="020B0503020202020204" pitchFamily="34" charset="0"/>
                        </a:rPr>
                        <a:t>2%</a:t>
                      </a:r>
                    </a:p>
                  </a:txBody>
                  <a:tcPr marL="7620" marR="7620" marT="7620" marB="0" anchor="ctr">
                    <a:lnL w="12700" cap="flat" cmpd="sng" algn="ctr">
                      <a:solidFill>
                        <a:schemeClr val="bg1"/>
                      </a:solidFill>
                      <a:prstDash val="solid"/>
                      <a:round/>
                      <a:headEnd type="none" w="med" len="med"/>
                      <a:tailEnd type="none" w="med" len="med"/>
                    </a:lnL>
                    <a:solidFill>
                      <a:srgbClr val="F4E9E9"/>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i="0" u="none" strike="noStrike" kern="1200" dirty="0">
                        <a:solidFill>
                          <a:schemeClr val="tx1"/>
                        </a:solidFill>
                        <a:effectLst/>
                        <a:latin typeface="Agency FB" panose="020B0503020202020204" pitchFamily="34" charset="0"/>
                        <a:ea typeface="+mn-ea"/>
                        <a:cs typeface="+mn-cs"/>
                      </a:endParaRPr>
                    </a:p>
                  </a:txBody>
                  <a:tcPr marL="68580" marR="68580" marT="34290" marB="34290"/>
                </a:tc>
                <a:extLst>
                  <a:ext uri="{0D108BD9-81ED-4DB2-BD59-A6C34878D82A}">
                    <a16:rowId xmlns:a16="http://schemas.microsoft.com/office/drawing/2014/main" val="10012"/>
                  </a:ext>
                </a:extLst>
              </a:tr>
              <a:tr h="388069">
                <a:tc>
                  <a:txBody>
                    <a:bodyPr/>
                    <a:lstStyle/>
                    <a:p>
                      <a:pPr marL="271463" indent="0"/>
                      <a:r>
                        <a:rPr lang="en-ZA" sz="1400" dirty="0">
                          <a:solidFill>
                            <a:schemeClr val="tx1"/>
                          </a:solidFill>
                          <a:latin typeface="Agency FB" panose="020B0503020202020204" pitchFamily="34" charset="0"/>
                        </a:rPr>
                        <a:t>Property maintenance</a:t>
                      </a: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2,769,388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    2,113,758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US" sz="1400" b="0" i="0" u="none" strike="noStrike" dirty="0">
                          <a:solidFill>
                            <a:schemeClr val="tx1"/>
                          </a:solidFill>
                          <a:effectLst/>
                          <a:latin typeface="Agency FB" panose="020B0503020202020204" pitchFamily="34" charset="0"/>
                        </a:rPr>
                        <a:t>655,630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D0D0"/>
                    </a:solidFill>
                  </a:tcPr>
                </a:tc>
                <a:tc>
                  <a:txBody>
                    <a:bodyPr/>
                    <a:lstStyle/>
                    <a:p>
                      <a:pPr algn="r" rtl="0" fontAlgn="b"/>
                      <a:r>
                        <a:rPr lang="en-US" sz="1400" b="0" i="0" u="none" strike="noStrike" dirty="0">
                          <a:solidFill>
                            <a:schemeClr val="tx1"/>
                          </a:solidFill>
                          <a:effectLst/>
                          <a:latin typeface="Agency FB" panose="020B0503020202020204" pitchFamily="34" charset="0"/>
                        </a:rPr>
                        <a:t>2%</a:t>
                      </a:r>
                    </a:p>
                  </a:txBody>
                  <a:tcPr marL="7620" marR="7620" marT="7620" marB="0" anchor="ctr">
                    <a:lnL w="12700" cap="flat" cmpd="sng" algn="ctr">
                      <a:solidFill>
                        <a:schemeClr val="bg1"/>
                      </a:solidFill>
                      <a:prstDash val="solid"/>
                      <a:round/>
                      <a:headEnd type="none" w="med" len="med"/>
                      <a:tailEnd type="none" w="med" len="med"/>
                    </a:lnL>
                    <a:solidFill>
                      <a:srgbClr val="E8D0D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Agency FB" panose="020B0503020202020204" pitchFamily="34" charset="0"/>
                          <a:ea typeface="+mn-ea"/>
                          <a:cs typeface="+mn-cs"/>
                        </a:rPr>
                        <a:t>There was a increase in Unplanned maintenance expenditure during the year.</a:t>
                      </a:r>
                    </a:p>
                  </a:txBody>
                  <a:tcPr marL="68580" marR="68580" marT="34290" marB="34290"/>
                </a:tc>
                <a:extLst>
                  <a:ext uri="{0D108BD9-81ED-4DB2-BD59-A6C34878D82A}">
                    <a16:rowId xmlns:a16="http://schemas.microsoft.com/office/drawing/2014/main" val="10013"/>
                  </a:ext>
                </a:extLst>
              </a:tr>
              <a:tr h="0">
                <a:tc>
                  <a:txBody>
                    <a:bodyPr/>
                    <a:lstStyle/>
                    <a:p>
                      <a:pPr marL="271463" indent="0"/>
                      <a:r>
                        <a:rPr lang="en-ZA" sz="1400" dirty="0">
                          <a:solidFill>
                            <a:schemeClr val="tx1"/>
                          </a:solidFill>
                          <a:latin typeface="Agency FB" panose="020B0503020202020204" pitchFamily="34" charset="0"/>
                        </a:rPr>
                        <a:t>Property</a:t>
                      </a:r>
                      <a:r>
                        <a:rPr lang="en-ZA" sz="1400" baseline="0" dirty="0">
                          <a:solidFill>
                            <a:schemeClr val="tx1"/>
                          </a:solidFill>
                          <a:latin typeface="Agency FB" panose="020B0503020202020204" pitchFamily="34" charset="0"/>
                        </a:rPr>
                        <a:t> rates</a:t>
                      </a:r>
                      <a:endParaRPr lang="en-ZA" sz="1400" dirty="0">
                        <a:solidFill>
                          <a:schemeClr val="tx1"/>
                        </a:solidFill>
                        <a:latin typeface="Agency FB" panose="020B0503020202020204" pitchFamily="34" charset="0"/>
                      </a:endParaRP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1,765,250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ctr"/>
                      <a:r>
                        <a:rPr lang="en-US" sz="1400" b="0" i="0" u="none" strike="noStrike" dirty="0">
                          <a:solidFill>
                            <a:schemeClr val="tx1"/>
                          </a:solidFill>
                          <a:effectLst/>
                          <a:latin typeface="Agency FB" panose="020B0503020202020204" pitchFamily="34" charset="0"/>
                        </a:rPr>
                        <a:t>    1,253,885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0" fontAlgn="b"/>
                      <a:r>
                        <a:rPr lang="en-US" sz="1400" b="0" i="0" u="none" strike="noStrike" dirty="0">
                          <a:solidFill>
                            <a:schemeClr val="tx1"/>
                          </a:solidFill>
                          <a:effectLst/>
                          <a:latin typeface="Agency FB" panose="020B0503020202020204" pitchFamily="34" charset="0"/>
                        </a:rPr>
                        <a:t>511,365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4E9E9"/>
                    </a:solidFill>
                  </a:tcPr>
                </a:tc>
                <a:tc>
                  <a:txBody>
                    <a:bodyPr/>
                    <a:lstStyle/>
                    <a:p>
                      <a:pPr algn="r" rtl="0" fontAlgn="b"/>
                      <a:r>
                        <a:rPr lang="en-US" sz="1400" b="0" i="0" u="none" strike="noStrike" dirty="0">
                          <a:solidFill>
                            <a:schemeClr val="tx1"/>
                          </a:solidFill>
                          <a:effectLst/>
                          <a:latin typeface="Agency FB" panose="020B0503020202020204" pitchFamily="34" charset="0"/>
                        </a:rPr>
                        <a:t>29%</a:t>
                      </a:r>
                    </a:p>
                  </a:txBody>
                  <a:tcPr marL="7620" marR="7620" marT="7620" marB="0" anchor="ctr">
                    <a:lnL w="12700" cap="flat" cmpd="sng" algn="ctr">
                      <a:solidFill>
                        <a:schemeClr val="bg1"/>
                      </a:solidFill>
                      <a:prstDash val="solid"/>
                      <a:round/>
                      <a:headEnd type="none" w="med" len="med"/>
                      <a:tailEnd type="none" w="med" len="med"/>
                    </a:lnL>
                    <a:solidFill>
                      <a:srgbClr val="F4E9E9"/>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gency FB" panose="020B0503020202020204" pitchFamily="34" charset="0"/>
                          <a:ea typeface="+mn-ea"/>
                          <a:cs typeface="+mn-cs"/>
                        </a:rPr>
                        <a:t>Due to increase in Market Values of properties in 2021/22 FY</a:t>
                      </a:r>
                      <a:endParaRPr lang="en-ZA" sz="1400" b="0" i="0" u="none" strike="noStrike" kern="1200" dirty="0">
                        <a:solidFill>
                          <a:schemeClr val="tx1"/>
                        </a:solidFill>
                        <a:effectLst/>
                        <a:latin typeface="Agency FB" panose="020B0503020202020204" pitchFamily="34" charset="0"/>
                        <a:ea typeface="+mn-ea"/>
                        <a:cs typeface="+mn-cs"/>
                      </a:endParaRPr>
                    </a:p>
                  </a:txBody>
                  <a:tcPr marL="68580" marR="68580" marT="34290" marB="34290"/>
                </a:tc>
                <a:extLst>
                  <a:ext uri="{0D108BD9-81ED-4DB2-BD59-A6C34878D82A}">
                    <a16:rowId xmlns:a16="http://schemas.microsoft.com/office/drawing/2014/main" val="10014"/>
                  </a:ext>
                </a:extLst>
              </a:tr>
              <a:tr h="480060">
                <a:tc>
                  <a:txBody>
                    <a:bodyPr/>
                    <a:lstStyle/>
                    <a:p>
                      <a:pPr marL="271463" marR="0" indent="0" algn="l"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latin typeface="Agency FB" panose="020B0503020202020204" pitchFamily="34" charset="0"/>
                        </a:rPr>
                        <a:t>Sundry operating</a:t>
                      </a:r>
                      <a:r>
                        <a:rPr lang="en-ZA" sz="1400" baseline="0" dirty="0">
                          <a:solidFill>
                            <a:schemeClr val="tx1"/>
                          </a:solidFill>
                          <a:latin typeface="Agency FB" panose="020B0503020202020204" pitchFamily="34" charset="0"/>
                        </a:rPr>
                        <a:t> expenses</a:t>
                      </a:r>
                      <a:endParaRPr lang="en-ZA" sz="1400" dirty="0">
                        <a:solidFill>
                          <a:schemeClr val="tx1"/>
                        </a:solidFill>
                        <a:latin typeface="Agency FB" panose="020B0503020202020204" pitchFamily="34" charset="0"/>
                      </a:endParaRP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pPr algn="r" rtl="0" fontAlgn="ctr"/>
                      <a:endParaRPr lang="en-US" sz="1400" b="0" i="0" u="none" strike="noStrike" dirty="0">
                        <a:solidFill>
                          <a:schemeClr val="tx1"/>
                        </a:solidFill>
                        <a:effectLst/>
                        <a:latin typeface="Agency FB" panose="020B0503020202020204" pitchFamily="34" charset="0"/>
                      </a:endParaRPr>
                    </a:p>
                    <a:p>
                      <a:pPr algn="r" rtl="0" fontAlgn="ctr"/>
                      <a:r>
                        <a:rPr lang="en-US" sz="1400" b="0" i="0" u="none" strike="noStrike" dirty="0">
                          <a:solidFill>
                            <a:schemeClr val="tx1"/>
                          </a:solidFill>
                          <a:effectLst/>
                          <a:latin typeface="Agency FB" panose="020B0503020202020204" pitchFamily="34" charset="0"/>
                        </a:rPr>
                        <a:t>1,329,837</a:t>
                      </a:r>
                    </a:p>
                    <a:p>
                      <a:pPr algn="r" rtl="0" fontAlgn="ctr"/>
                      <a:endParaRPr lang="en-US" sz="1400" b="0" i="0" u="none" strike="noStrike" dirty="0">
                        <a:solidFill>
                          <a:schemeClr val="tx1"/>
                        </a:solidFill>
                        <a:effectLst/>
                        <a:latin typeface="Agency FB" panose="020B05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r>
                        <a:rPr lang="en-US" sz="1400" b="0" i="0" u="none" strike="noStrike" dirty="0">
                          <a:solidFill>
                            <a:schemeClr val="tx1"/>
                          </a:solidFill>
                          <a:effectLst/>
                          <a:latin typeface="Agency FB" panose="020B0503020202020204" pitchFamily="34" charset="0"/>
                        </a:rPr>
                        <a:t>   1,588,181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chemeClr val="tx1"/>
                          </a:solidFill>
                          <a:effectLst/>
                          <a:latin typeface="Agency FB" panose="020B0503020202020204" pitchFamily="34" charset="0"/>
                        </a:rPr>
                        <a:t>(258,344)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D0D0"/>
                    </a:solidFill>
                  </a:tcPr>
                </a:tc>
                <a:tc>
                  <a:txBody>
                    <a:bodyPr/>
                    <a:lstStyle/>
                    <a:p>
                      <a:pPr algn="r" rtl="0" fontAlgn="b"/>
                      <a:r>
                        <a:rPr lang="en-US" sz="1400" b="0" i="0" u="none" strike="noStrike" dirty="0">
                          <a:solidFill>
                            <a:schemeClr val="tx1"/>
                          </a:solidFill>
                          <a:effectLst/>
                          <a:latin typeface="Agency FB" panose="020B0503020202020204" pitchFamily="34" charset="0"/>
                        </a:rPr>
                        <a:t>-19%</a:t>
                      </a:r>
                    </a:p>
                  </a:txBody>
                  <a:tcPr marL="7620" marR="7620" marT="7620" marB="0" anchor="ctr">
                    <a:lnL w="12700" cap="flat" cmpd="sng" algn="ctr">
                      <a:solidFill>
                        <a:schemeClr val="bg1"/>
                      </a:solidFill>
                      <a:prstDash val="solid"/>
                      <a:round/>
                      <a:headEnd type="none" w="med" len="med"/>
                      <a:tailEnd type="none" w="med" len="med"/>
                    </a:lnL>
                    <a:solidFill>
                      <a:srgbClr val="E8D0D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gency FB" panose="020B0503020202020204" pitchFamily="34" charset="0"/>
                          <a:ea typeface="+mn-ea"/>
                          <a:cs typeface="+mn-cs"/>
                        </a:rPr>
                        <a:t>There was no </a:t>
                      </a:r>
                      <a:r>
                        <a:rPr lang="en-ZA" sz="1400" b="0" i="0" u="none" strike="noStrike" kern="1200" dirty="0">
                          <a:solidFill>
                            <a:schemeClr val="tx1"/>
                          </a:solidFill>
                          <a:effectLst/>
                          <a:latin typeface="Agency FB" panose="020B0503020202020204" pitchFamily="34" charset="0"/>
                          <a:ea typeface="+mn-ea"/>
                          <a:cs typeface="+mn-cs"/>
                        </a:rPr>
                        <a:t>Covid-19 quarantine related expenditure in 2021/22 financial year.</a:t>
                      </a:r>
                    </a:p>
                  </a:txBody>
                  <a:tcPr marL="68580" marR="68580" marT="34290" marB="34290" anchor="ctr"/>
                </a:tc>
                <a:extLst>
                  <a:ext uri="{0D108BD9-81ED-4DB2-BD59-A6C34878D82A}">
                    <a16:rowId xmlns:a16="http://schemas.microsoft.com/office/drawing/2014/main" val="10015"/>
                  </a:ext>
                </a:extLst>
              </a:tr>
              <a:tr h="0">
                <a:tc>
                  <a:txBody>
                    <a:bodyPr/>
                    <a:lstStyle/>
                    <a:p>
                      <a:endParaRPr lang="en-ZA" sz="100" b="1" dirty="0">
                        <a:solidFill>
                          <a:schemeClr val="tx1"/>
                        </a:solidFill>
                        <a:latin typeface="Agency FB" panose="020B0503020202020204" pitchFamily="34" charset="0"/>
                      </a:endParaRPr>
                    </a:p>
                  </a:txBody>
                  <a:tcPr marL="68580" marR="68580" marT="34290" marB="34290" anchor="ctr"/>
                </a:tc>
                <a:tc>
                  <a:txBody>
                    <a:bodyPr/>
                    <a:lstStyle/>
                    <a:p>
                      <a:pPr algn="r" fontAlgn="t"/>
                      <a:endParaRPr lang="en-US" sz="100" b="0" i="0" u="none" strike="noStrike" dirty="0">
                        <a:solidFill>
                          <a:schemeClr val="tx1"/>
                        </a:solidFill>
                        <a:effectLst/>
                        <a:latin typeface="Agency FB" panose="020B0503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00" b="0" i="0" u="none" strike="noStrike" dirty="0">
                          <a:solidFill>
                            <a:schemeClr val="tx1"/>
                          </a:solidFill>
                          <a:effectLst/>
                          <a:latin typeface="Agency FB" panose="020B0503020202020204" pitchFamily="34" charset="0"/>
                        </a:rPr>
                        <a:t> </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00" b="0" i="0" u="none" strike="noStrike" dirty="0">
                        <a:solidFill>
                          <a:schemeClr val="tx1"/>
                        </a:solidFill>
                        <a:effectLst/>
                        <a:latin typeface="Agency FB" panose="020B0503020202020204" pitchFamily="34" charset="0"/>
                      </a:endParaRPr>
                    </a:p>
                  </a:txBody>
                  <a:tcPr marL="7620" marR="7620" marT="7620" marB="0" anchor="ctr">
                    <a:lnR w="12700" cap="flat" cmpd="sng" algn="ctr">
                      <a:solidFill>
                        <a:schemeClr val="bg1"/>
                      </a:solidFill>
                      <a:prstDash val="solid"/>
                      <a:round/>
                      <a:headEnd type="none" w="med" len="med"/>
                      <a:tailEnd type="none" w="med" len="med"/>
                    </a:lnR>
                  </a:tcPr>
                </a:tc>
                <a:tc>
                  <a:txBody>
                    <a:bodyPr/>
                    <a:lstStyle/>
                    <a:p>
                      <a:pPr algn="l" fontAlgn="b"/>
                      <a:endParaRPr lang="en-US" sz="100" b="0" i="0" u="none" strike="noStrike" dirty="0">
                        <a:solidFill>
                          <a:schemeClr val="tx1"/>
                        </a:solidFill>
                        <a:effectLst/>
                        <a:latin typeface="Agency FB" panose="020B0503020202020204" pitchFamily="34" charset="0"/>
                      </a:endParaRPr>
                    </a:p>
                  </a:txBody>
                  <a:tcPr marL="7620" marR="7620" marT="7620" marB="0" anchor="ctr">
                    <a:lnL w="12700" cap="flat" cmpd="sng" algn="ctr">
                      <a:solidFill>
                        <a:schemeClr val="bg1"/>
                      </a:solidFill>
                      <a:prstDash val="solid"/>
                      <a:round/>
                      <a:headEnd type="none" w="med" len="med"/>
                      <a:tailEnd type="none" w="med" len="med"/>
                    </a:lnL>
                  </a:tcPr>
                </a:tc>
                <a:tc>
                  <a:txBody>
                    <a:bodyPr/>
                    <a:lstStyle/>
                    <a:p>
                      <a:endParaRPr lang="en-ZA" sz="100" dirty="0">
                        <a:latin typeface="Agency FB" panose="020B0503020202020204" pitchFamily="34" charset="0"/>
                      </a:endParaRPr>
                    </a:p>
                  </a:txBody>
                  <a:tcPr marL="68580" marR="68580" marT="34290" marB="34290"/>
                </a:tc>
                <a:extLst>
                  <a:ext uri="{0D108BD9-81ED-4DB2-BD59-A6C34878D82A}">
                    <a16:rowId xmlns:a16="http://schemas.microsoft.com/office/drawing/2014/main" val="10016"/>
                  </a:ext>
                </a:extLst>
              </a:tr>
              <a:tr h="335602">
                <a:tc>
                  <a:txBody>
                    <a:bodyPr/>
                    <a:lstStyle/>
                    <a:p>
                      <a:r>
                        <a:rPr lang="en-ZA" sz="1400" b="1" dirty="0">
                          <a:solidFill>
                            <a:schemeClr val="tx1"/>
                          </a:solidFill>
                          <a:latin typeface="Agency FB" panose="020B0503020202020204" pitchFamily="34" charset="0"/>
                        </a:rPr>
                        <a:t>(DEFICIT) </a:t>
                      </a:r>
                      <a:r>
                        <a:rPr lang="en-ZA" sz="1400" b="1" baseline="0" dirty="0">
                          <a:solidFill>
                            <a:schemeClr val="tx1"/>
                          </a:solidFill>
                          <a:latin typeface="Agency FB" panose="020B0503020202020204" pitchFamily="34" charset="0"/>
                        </a:rPr>
                        <a:t>/ SURPLUS</a:t>
                      </a:r>
                      <a:endParaRPr lang="en-ZA" sz="1400" b="1" dirty="0">
                        <a:solidFill>
                          <a:schemeClr val="tx1"/>
                        </a:solidFill>
                        <a:latin typeface="Agency FB" panose="020B0503020202020204" pitchFamily="34" charset="0"/>
                      </a:endParaRPr>
                    </a:p>
                  </a:txBody>
                  <a:tcPr marL="68580" marR="68580" marT="34290" marB="34290" anchor="ctr"/>
                </a:tc>
                <a:tc>
                  <a:txBody>
                    <a:bodyPr/>
                    <a:lstStyle/>
                    <a:p>
                      <a:pPr algn="r" rtl="0" fontAlgn="ctr"/>
                      <a:r>
                        <a:rPr lang="en-US" sz="1400" b="1" i="0" u="none" strike="noStrike" dirty="0">
                          <a:solidFill>
                            <a:schemeClr val="tx1"/>
                          </a:solidFill>
                          <a:effectLst/>
                          <a:latin typeface="Agency FB" panose="020B0503020202020204" pitchFamily="34" charset="0"/>
                        </a:rPr>
                        <a:t>(1,911,829)</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400" b="1" i="0" u="none" strike="noStrike" dirty="0">
                          <a:solidFill>
                            <a:schemeClr val="tx1"/>
                          </a:solidFill>
                          <a:effectLst/>
                          <a:latin typeface="Agency FB" panose="020B0503020202020204" pitchFamily="34" charset="0"/>
                        </a:rPr>
                        <a:t>    945,871 </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400" b="0" i="0" u="none" strike="noStrike" dirty="0">
                          <a:solidFill>
                            <a:schemeClr val="tx1"/>
                          </a:solidFill>
                          <a:effectLst/>
                          <a:latin typeface="Agency FB" panose="020B0503020202020204" pitchFamily="34" charset="0"/>
                        </a:rPr>
                        <a:t> (2,857,700)</a:t>
                      </a:r>
                    </a:p>
                  </a:txBody>
                  <a:tcPr marL="7620" marR="7620" marT="7620" marB="0" anchor="ctr">
                    <a:lnR w="12700" cap="flat" cmpd="sng" algn="ctr">
                      <a:solidFill>
                        <a:schemeClr val="bg1"/>
                      </a:solidFill>
                      <a:prstDash val="solid"/>
                      <a:round/>
                      <a:headEnd type="none" w="med" len="med"/>
                      <a:tailEnd type="none" w="med" len="med"/>
                    </a:lnR>
                  </a:tcPr>
                </a:tc>
                <a:tc>
                  <a:txBody>
                    <a:bodyPr/>
                    <a:lstStyle/>
                    <a:p>
                      <a:pPr algn="r" rtl="0" fontAlgn="b"/>
                      <a:r>
                        <a:rPr lang="en-US" sz="1400" b="0" i="0" u="none" strike="noStrike" dirty="0">
                          <a:solidFill>
                            <a:schemeClr val="tx1"/>
                          </a:solidFill>
                          <a:effectLst/>
                          <a:latin typeface="Agency FB" panose="020B0503020202020204" pitchFamily="34" charset="0"/>
                        </a:rPr>
                        <a:t>-149%</a:t>
                      </a:r>
                    </a:p>
                  </a:txBody>
                  <a:tcPr marL="7620" marR="7620" marT="7620" marB="0" anchor="ctr">
                    <a:lnL w="12700" cap="flat" cmpd="sng" algn="ctr">
                      <a:solidFill>
                        <a:schemeClr val="bg1"/>
                      </a:solidFill>
                      <a:prstDash val="solid"/>
                      <a:round/>
                      <a:headEnd type="none" w="med" len="med"/>
                      <a:tailEnd type="none" w="med" len="med"/>
                    </a:lnL>
                  </a:tcPr>
                </a:tc>
                <a:tc>
                  <a:txBody>
                    <a:bodyPr/>
                    <a:lstStyle/>
                    <a:p>
                      <a:endParaRPr lang="en-ZA" sz="1100" dirty="0">
                        <a:latin typeface="Agency FB" panose="020B0503020202020204" pitchFamily="34" charset="0"/>
                      </a:endParaRPr>
                    </a:p>
                  </a:txBody>
                  <a:tcPr marL="68580" marR="68580" marT="34290" marB="34290"/>
                </a:tc>
                <a:extLst>
                  <a:ext uri="{0D108BD9-81ED-4DB2-BD59-A6C34878D82A}">
                    <a16:rowId xmlns:a16="http://schemas.microsoft.com/office/drawing/2014/main" val="10017"/>
                  </a:ext>
                </a:extLst>
              </a:tr>
            </a:tbl>
          </a:graphicData>
        </a:graphic>
      </p:graphicFrame>
      <p:pic>
        <p:nvPicPr>
          <p:cNvPr id="10" name="Picture 9"/>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pic>
        <p:nvPicPr>
          <p:cNvPr id="14" name="Picture 2" descr="C:\Users\Nkululeko Mahlangu\Pictures\imagesCA0CNHJ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Statement of Financial Performance</a:t>
            </a:r>
            <a:endParaRPr lang="en-ZA" sz="3600" b="1" dirty="0">
              <a:solidFill>
                <a:schemeClr val="tx1">
                  <a:lumMod val="65000"/>
                  <a:lumOff val="35000"/>
                </a:schemeClr>
              </a:solidFill>
              <a:latin typeface="Agency FB" panose="020B0503020202020204" pitchFamily="34" charset="0"/>
            </a:endParaRPr>
          </a:p>
        </p:txBody>
      </p:sp>
      <p:cxnSp>
        <p:nvCxnSpPr>
          <p:cNvPr id="18" name="Straight Connector 17"/>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293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a:solidFill>
                  <a:prstClr val="black"/>
                </a:solidFill>
                <a:latin typeface="Times" pitchFamily="18" charset="0"/>
              </a:rPr>
              <a:pPr/>
              <a:t>36</a:t>
            </a:fld>
            <a:endParaRPr lang="en-US" altLang="en-US" sz="1400">
              <a:solidFill>
                <a:prstClr val="black"/>
              </a:solidFill>
              <a:latin typeface="Times" pitchFamily="18" charset="0"/>
            </a:endParaRPr>
          </a:p>
        </p:txBody>
      </p:sp>
      <p:sp>
        <p:nvSpPr>
          <p:cNvPr id="3" name="Rectangle 2"/>
          <p:cNvSpPr>
            <a:spLocks noChangeArrowheads="1"/>
          </p:cNvSpPr>
          <p:nvPr/>
        </p:nvSpPr>
        <p:spPr bwMode="auto">
          <a:xfrm>
            <a:off x="6003635"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endParaRPr lang="en-US" altLang="en-US">
              <a:solidFill>
                <a:prstClr val="black"/>
              </a:solidFill>
              <a:latin typeface="Arial" pitchFamily="34" charset="0"/>
              <a:cs typeface="Arial" pitchFamily="34" charset="0"/>
            </a:endParaRPr>
          </a:p>
        </p:txBody>
      </p:sp>
      <p:pic>
        <p:nvPicPr>
          <p:cNvPr id="10" name="Picture 9"/>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pic>
        <p:nvPicPr>
          <p:cNvPr id="14" name="Picture 2" descr="C:\Users\Nkululeko Mahlangu\Pictures\imagesCA0CNHJ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Movement in the Accumulated Surplus</a:t>
            </a:r>
            <a:endParaRPr lang="en-ZA" sz="3600" b="1" dirty="0">
              <a:solidFill>
                <a:schemeClr val="tx1">
                  <a:lumMod val="65000"/>
                  <a:lumOff val="35000"/>
                </a:schemeClr>
              </a:solidFill>
              <a:latin typeface="Agency FB" panose="020B0503020202020204" pitchFamily="34" charset="0"/>
            </a:endParaRPr>
          </a:p>
        </p:txBody>
      </p:sp>
      <p:cxnSp>
        <p:nvCxnSpPr>
          <p:cNvPr id="16" name="Straight Connector 15"/>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9" name="Chart 8"/>
          <p:cNvGraphicFramePr>
            <a:graphicFrameLocks/>
          </p:cNvGraphicFramePr>
          <p:nvPr>
            <p:extLst>
              <p:ext uri="{D42A27DB-BD31-4B8C-83A1-F6EECF244321}">
                <p14:modId xmlns:p14="http://schemas.microsoft.com/office/powerpoint/2010/main" val="2744833863"/>
              </p:ext>
            </p:extLst>
          </p:nvPr>
        </p:nvGraphicFramePr>
        <p:xfrm>
          <a:off x="978793" y="1489676"/>
          <a:ext cx="10442242" cy="477366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23279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SUMMARY OF ACTUAL RECEIPTS</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t>37</a:t>
            </a:fld>
            <a:endParaRPr lang="en-US" dirty="0"/>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nvGraphicFramePr>
        <p:xfrm>
          <a:off x="768517" y="1391130"/>
          <a:ext cx="10811436" cy="4211814"/>
        </p:xfrm>
        <a:graphic>
          <a:graphicData uri="http://schemas.openxmlformats.org/drawingml/2006/table">
            <a:tbl>
              <a:tblPr firstRow="1" firstCol="1" bandRow="1"/>
              <a:tblGrid>
                <a:gridCol w="3412871">
                  <a:extLst>
                    <a:ext uri="{9D8B030D-6E8A-4147-A177-3AD203B41FA5}">
                      <a16:colId xmlns:a16="http://schemas.microsoft.com/office/drawing/2014/main" val="20000"/>
                    </a:ext>
                  </a:extLst>
                </a:gridCol>
                <a:gridCol w="1129749">
                  <a:extLst>
                    <a:ext uri="{9D8B030D-6E8A-4147-A177-3AD203B41FA5}">
                      <a16:colId xmlns:a16="http://schemas.microsoft.com/office/drawing/2014/main" val="20001"/>
                    </a:ext>
                  </a:extLst>
                </a:gridCol>
                <a:gridCol w="1090229">
                  <a:extLst>
                    <a:ext uri="{9D8B030D-6E8A-4147-A177-3AD203B41FA5}">
                      <a16:colId xmlns:a16="http://schemas.microsoft.com/office/drawing/2014/main" val="20002"/>
                    </a:ext>
                  </a:extLst>
                </a:gridCol>
                <a:gridCol w="999377">
                  <a:extLst>
                    <a:ext uri="{9D8B030D-6E8A-4147-A177-3AD203B41FA5}">
                      <a16:colId xmlns:a16="http://schemas.microsoft.com/office/drawing/2014/main" val="20003"/>
                    </a:ext>
                  </a:extLst>
                </a:gridCol>
                <a:gridCol w="635966">
                  <a:extLst>
                    <a:ext uri="{9D8B030D-6E8A-4147-A177-3AD203B41FA5}">
                      <a16:colId xmlns:a16="http://schemas.microsoft.com/office/drawing/2014/main" val="20004"/>
                    </a:ext>
                  </a:extLst>
                </a:gridCol>
                <a:gridCol w="999377">
                  <a:extLst>
                    <a:ext uri="{9D8B030D-6E8A-4147-A177-3AD203B41FA5}">
                      <a16:colId xmlns:a16="http://schemas.microsoft.com/office/drawing/2014/main" val="20005"/>
                    </a:ext>
                  </a:extLst>
                </a:gridCol>
                <a:gridCol w="1090229">
                  <a:extLst>
                    <a:ext uri="{9D8B030D-6E8A-4147-A177-3AD203B41FA5}">
                      <a16:colId xmlns:a16="http://schemas.microsoft.com/office/drawing/2014/main" val="20006"/>
                    </a:ext>
                  </a:extLst>
                </a:gridCol>
                <a:gridCol w="817672">
                  <a:extLst>
                    <a:ext uri="{9D8B030D-6E8A-4147-A177-3AD203B41FA5}">
                      <a16:colId xmlns:a16="http://schemas.microsoft.com/office/drawing/2014/main" val="20007"/>
                    </a:ext>
                  </a:extLst>
                </a:gridCol>
                <a:gridCol w="635966">
                  <a:extLst>
                    <a:ext uri="{9D8B030D-6E8A-4147-A177-3AD203B41FA5}">
                      <a16:colId xmlns:a16="http://schemas.microsoft.com/office/drawing/2014/main" val="20008"/>
                    </a:ext>
                  </a:extLst>
                </a:gridCol>
              </a:tblGrid>
              <a:tr h="246528">
                <a:tc rowSpan="3">
                  <a:txBody>
                    <a:bodyPr/>
                    <a:lstStyle/>
                    <a:p>
                      <a:pPr algn="l">
                        <a:lnSpc>
                          <a:spcPct val="107000"/>
                        </a:lnSpc>
                        <a:spcAft>
                          <a:spcPts val="0"/>
                        </a:spcAft>
                      </a:pPr>
                      <a:r>
                        <a:rPr lang="en-ZA" sz="1200" b="1" kern="1200" dirty="0">
                          <a:solidFill>
                            <a:schemeClr val="tx1"/>
                          </a:solidFill>
                          <a:effectLst/>
                          <a:latin typeface="Agency FB" panose="020B0503020202020204" pitchFamily="34" charset="0"/>
                          <a:ea typeface="Times New Roman" panose="02020603050405020304" pitchFamily="18" charset="0"/>
                          <a:cs typeface="Calibri" panose="020F0502020204030204" pitchFamily="34" charset="0"/>
                        </a:rPr>
                        <a:t>Revenue Items</a:t>
                      </a:r>
                    </a:p>
                  </a:txBody>
                  <a:tcPr marL="60013" marR="6001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gridSpan="4">
                  <a:txBody>
                    <a:bodyPr/>
                    <a:lstStyle/>
                    <a:p>
                      <a:pPr algn="ctr">
                        <a:lnSpc>
                          <a:spcPct val="107000"/>
                        </a:lnSpc>
                        <a:spcAft>
                          <a:spcPts val="0"/>
                        </a:spcAft>
                      </a:pPr>
                      <a:r>
                        <a:rPr lang="en-ZA" sz="1200" b="1" dirty="0">
                          <a:solidFill>
                            <a:schemeClr val="tx1"/>
                          </a:solidFill>
                          <a:effectLst/>
                          <a:latin typeface="Agency FB" panose="020B0503020202020204" pitchFamily="34" charset="0"/>
                          <a:ea typeface="Times New Roman" panose="02020603050405020304" pitchFamily="18" charset="0"/>
                          <a:cs typeface="Calibri" panose="020F0502020204030204" pitchFamily="34" charset="0"/>
                        </a:rPr>
                        <a:t>2021/22</a:t>
                      </a:r>
                      <a:endParaRPr lang="en-ZA" sz="1200" dirty="0">
                        <a:solidFill>
                          <a:schemeClr val="tx1"/>
                        </a:solidFill>
                        <a:effectLst/>
                        <a:latin typeface="Agency FB" panose="020B0503020202020204" pitchFamily="34" charset="0"/>
                        <a:ea typeface="Calibri" panose="020F0502020204030204" pitchFamily="34" charset="0"/>
                        <a:cs typeface="Times New Roman" panose="02020603050405020304" pitchFamily="18" charset="0"/>
                      </a:endParaRPr>
                    </a:p>
                  </a:txBody>
                  <a:tcPr marL="60013" marR="6001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07000"/>
                        </a:lnSpc>
                        <a:spcAft>
                          <a:spcPts val="0"/>
                        </a:spcAft>
                      </a:pPr>
                      <a:r>
                        <a:rPr lang="en-ZA" sz="1200" b="1" dirty="0">
                          <a:solidFill>
                            <a:schemeClr val="tx1"/>
                          </a:solidFill>
                          <a:effectLst/>
                          <a:latin typeface="Agency FB" panose="020B0503020202020204" pitchFamily="34" charset="0"/>
                          <a:ea typeface="Times New Roman" panose="02020603050405020304" pitchFamily="18" charset="0"/>
                          <a:cs typeface="Calibri" panose="020F0502020204030204" pitchFamily="34" charset="0"/>
                        </a:rPr>
                        <a:t>2020/21</a:t>
                      </a:r>
                    </a:p>
                  </a:txBody>
                  <a:tcPr marL="60013" marR="6001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hMerge="1">
                  <a:txBody>
                    <a:bodyPr/>
                    <a:lstStyle/>
                    <a:p>
                      <a:endParaRPr lang="en-ZA"/>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hMerge="1">
                  <a:txBody>
                    <a:bodyPr/>
                    <a:lstStyle/>
                    <a:p>
                      <a:endParaRPr lang="en-ZA"/>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hMerge="1">
                  <a:txBody>
                    <a:bodyPr/>
                    <a:lstStyle/>
                    <a:p>
                      <a:endParaRPr lang="en-ZA"/>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10000"/>
                  </a:ext>
                </a:extLst>
              </a:tr>
              <a:tr h="504437">
                <a:tc vMerge="1">
                  <a:txBody>
                    <a:bodyPr/>
                    <a:lstStyle/>
                    <a:p>
                      <a:pPr>
                        <a:lnSpc>
                          <a:spcPct val="107000"/>
                        </a:lnSpc>
                        <a:spcAft>
                          <a:spcPts val="0"/>
                        </a:spcAft>
                      </a:pPr>
                      <a:endParaRPr lang="en-ZA" sz="12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txBody>
                  <a:tcPr marL="60013" marR="6001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Agency FB" panose="020B0503020202020204" pitchFamily="34" charset="0"/>
                          <a:ea typeface="Times New Roman" panose="02020603050405020304" pitchFamily="18" charset="0"/>
                          <a:cs typeface="Calibri" panose="020F0502020204030204" pitchFamily="34" charset="0"/>
                        </a:rPr>
                        <a:t>Final budget</a:t>
                      </a:r>
                      <a:endParaRPr lang="en-ZA" sz="1200" dirty="0">
                        <a:solidFill>
                          <a:schemeClr val="tx1"/>
                        </a:solidFill>
                        <a:effectLst/>
                        <a:latin typeface="Agency FB" panose="020B0503020202020204" pitchFamily="34" charset="0"/>
                        <a:ea typeface="Calibri" panose="020F0502020204030204" pitchFamily="34" charset="0"/>
                        <a:cs typeface="Times New Roman" panose="02020603050405020304" pitchFamily="18" charset="0"/>
                      </a:endParaRPr>
                    </a:p>
                  </a:txBody>
                  <a:tcPr marL="60013" marR="6001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Agency FB" panose="020B0503020202020204" pitchFamily="34" charset="0"/>
                          <a:ea typeface="Times New Roman" panose="02020603050405020304" pitchFamily="18" charset="0"/>
                          <a:cs typeface="Calibri" panose="020F0502020204030204" pitchFamily="34" charset="0"/>
                        </a:rPr>
                        <a:t> Actual receipts</a:t>
                      </a:r>
                      <a:endParaRPr lang="en-ZA" sz="1200" dirty="0">
                        <a:solidFill>
                          <a:schemeClr val="tx1"/>
                        </a:solidFill>
                        <a:effectLst/>
                        <a:latin typeface="Agency FB" panose="020B0503020202020204" pitchFamily="34" charset="0"/>
                        <a:ea typeface="Calibri" panose="020F0502020204030204" pitchFamily="34" charset="0"/>
                        <a:cs typeface="Times New Roman" panose="02020603050405020304" pitchFamily="18" charset="0"/>
                      </a:endParaRPr>
                    </a:p>
                  </a:txBody>
                  <a:tcPr marL="60013" marR="6001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Agency FB" panose="020B0503020202020204" pitchFamily="34" charset="0"/>
                          <a:ea typeface="Times New Roman" panose="02020603050405020304" pitchFamily="18" charset="0"/>
                          <a:cs typeface="Calibri" panose="020F0502020204030204" pitchFamily="34" charset="0"/>
                        </a:rPr>
                        <a:t>Variance</a:t>
                      </a:r>
                      <a:endParaRPr lang="en-ZA" sz="1200" dirty="0">
                        <a:solidFill>
                          <a:schemeClr val="tx1"/>
                        </a:solidFill>
                        <a:effectLst/>
                        <a:latin typeface="Agency FB" panose="020B0503020202020204" pitchFamily="34" charset="0"/>
                        <a:ea typeface="Calibri" panose="020F0502020204030204" pitchFamily="34" charset="0"/>
                        <a:cs typeface="Times New Roman" panose="02020603050405020304" pitchFamily="18" charset="0"/>
                      </a:endParaRPr>
                    </a:p>
                  </a:txBody>
                  <a:tcPr marL="60013" marR="6001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Agency FB" panose="020B0503020202020204" pitchFamily="34" charset="0"/>
                          <a:ea typeface="Times New Roman" panose="02020603050405020304" pitchFamily="18" charset="0"/>
                          <a:cs typeface="Calibri" panose="020F0502020204030204" pitchFamily="34" charset="0"/>
                        </a:rPr>
                        <a:t>% Recov.</a:t>
                      </a:r>
                      <a:endParaRPr lang="en-ZA" sz="1200" dirty="0">
                        <a:solidFill>
                          <a:schemeClr val="tx1"/>
                        </a:solidFill>
                        <a:effectLst/>
                        <a:latin typeface="Agency FB" panose="020B0503020202020204" pitchFamily="34" charset="0"/>
                        <a:ea typeface="Calibri" panose="020F0502020204030204" pitchFamily="34" charset="0"/>
                        <a:cs typeface="Times New Roman" panose="02020603050405020304" pitchFamily="18" charset="0"/>
                      </a:endParaRPr>
                    </a:p>
                  </a:txBody>
                  <a:tcPr marL="60013" marR="6001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Agency FB" panose="020B0503020202020204" pitchFamily="34" charset="0"/>
                          <a:ea typeface="Times New Roman" panose="02020603050405020304" pitchFamily="18" charset="0"/>
                          <a:cs typeface="Calibri" panose="020F0502020204030204" pitchFamily="34" charset="0"/>
                        </a:rPr>
                        <a:t>Final budget</a:t>
                      </a:r>
                      <a:endParaRPr lang="en-ZA" sz="1200" dirty="0">
                        <a:solidFill>
                          <a:schemeClr val="tx1"/>
                        </a:solidFill>
                        <a:effectLst/>
                        <a:latin typeface="Agency FB" panose="020B0503020202020204" pitchFamily="34" charset="0"/>
                        <a:ea typeface="Calibri" panose="020F0502020204030204" pitchFamily="34" charset="0"/>
                        <a:cs typeface="Times New Roman" panose="02020603050405020304" pitchFamily="18" charset="0"/>
                      </a:endParaRPr>
                    </a:p>
                  </a:txBody>
                  <a:tcPr marL="60013" marR="6001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Agency FB" panose="020B0503020202020204" pitchFamily="34" charset="0"/>
                          <a:ea typeface="Times New Roman" panose="02020603050405020304" pitchFamily="18" charset="0"/>
                          <a:cs typeface="Calibri" panose="020F0502020204030204" pitchFamily="34" charset="0"/>
                        </a:rPr>
                        <a:t> Actual receipts</a:t>
                      </a:r>
                      <a:endParaRPr lang="en-ZA" sz="1200" dirty="0">
                        <a:solidFill>
                          <a:schemeClr val="tx1"/>
                        </a:solidFill>
                        <a:effectLst/>
                        <a:latin typeface="Agency FB" panose="020B0503020202020204" pitchFamily="34" charset="0"/>
                        <a:ea typeface="Calibri" panose="020F0502020204030204" pitchFamily="34" charset="0"/>
                        <a:cs typeface="Times New Roman" panose="02020603050405020304" pitchFamily="18" charset="0"/>
                      </a:endParaRPr>
                    </a:p>
                  </a:txBody>
                  <a:tcPr marL="60013" marR="6001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Agency FB" panose="020B0503020202020204" pitchFamily="34" charset="0"/>
                          <a:ea typeface="Times New Roman" panose="02020603050405020304" pitchFamily="18" charset="0"/>
                          <a:cs typeface="Calibri" panose="020F0502020204030204" pitchFamily="34" charset="0"/>
                        </a:rPr>
                        <a:t>Variance</a:t>
                      </a:r>
                      <a:endParaRPr lang="en-ZA" sz="1200" dirty="0">
                        <a:solidFill>
                          <a:schemeClr val="tx1"/>
                        </a:solidFill>
                        <a:effectLst/>
                        <a:latin typeface="Agency FB" panose="020B0503020202020204" pitchFamily="34" charset="0"/>
                        <a:ea typeface="Calibri" panose="020F0502020204030204" pitchFamily="34" charset="0"/>
                        <a:cs typeface="Times New Roman" panose="02020603050405020304" pitchFamily="18" charset="0"/>
                      </a:endParaRPr>
                    </a:p>
                  </a:txBody>
                  <a:tcPr marL="60013" marR="6001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Agency FB" panose="020B0503020202020204" pitchFamily="34" charset="0"/>
                          <a:ea typeface="Times New Roman" panose="02020603050405020304" pitchFamily="18" charset="0"/>
                          <a:cs typeface="Calibri" panose="020F0502020204030204" pitchFamily="34" charset="0"/>
                        </a:rPr>
                        <a:t>% Recov.</a:t>
                      </a:r>
                      <a:endParaRPr lang="en-ZA" sz="1200" dirty="0">
                        <a:solidFill>
                          <a:schemeClr val="tx1"/>
                        </a:solidFill>
                        <a:effectLst/>
                        <a:latin typeface="Agency FB" panose="020B0503020202020204" pitchFamily="34" charset="0"/>
                        <a:ea typeface="Calibri" panose="020F0502020204030204" pitchFamily="34" charset="0"/>
                        <a:cs typeface="Times New Roman" panose="02020603050405020304" pitchFamily="18" charset="0"/>
                      </a:endParaRPr>
                    </a:p>
                  </a:txBody>
                  <a:tcPr marL="60013" marR="6001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10001"/>
                  </a:ext>
                </a:extLst>
              </a:tr>
              <a:tr h="287730">
                <a:tc vMerge="1">
                  <a:txBody>
                    <a:bodyPr/>
                    <a:lstStyle/>
                    <a:p>
                      <a:pPr>
                        <a:lnSpc>
                          <a:spcPct val="107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013" marR="60013"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200" b="1" dirty="0">
                          <a:solidFill>
                            <a:schemeClr val="tx1"/>
                          </a:solidFill>
                          <a:effectLst/>
                          <a:latin typeface="Agency FB" panose="020B0503020202020204" pitchFamily="34" charset="0"/>
                          <a:ea typeface="Times New Roman" panose="02020603050405020304" pitchFamily="18" charset="0"/>
                          <a:cs typeface="Calibri" panose="020F0502020204030204" pitchFamily="34" charset="0"/>
                        </a:rPr>
                        <a:t>R'000</a:t>
                      </a:r>
                      <a:endParaRPr lang="en-ZA" sz="1200" dirty="0">
                        <a:solidFill>
                          <a:schemeClr val="tx1"/>
                        </a:solidFill>
                        <a:effectLst/>
                        <a:latin typeface="Agency FB" panose="020B0503020202020204" pitchFamily="34" charset="0"/>
                        <a:ea typeface="Calibri" panose="020F0502020204030204" pitchFamily="34" charset="0"/>
                        <a:cs typeface="Times New Roman" panose="02020603050405020304" pitchFamily="18" charset="0"/>
                      </a:endParaRPr>
                    </a:p>
                  </a:txBody>
                  <a:tcPr marL="60013" marR="60013"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a:lnSpc>
                          <a:spcPct val="107000"/>
                        </a:lnSpc>
                        <a:spcAft>
                          <a:spcPts val="0"/>
                        </a:spcAft>
                      </a:pPr>
                      <a:r>
                        <a:rPr lang="en-ZA" sz="1200" b="1" dirty="0">
                          <a:solidFill>
                            <a:schemeClr val="tx1"/>
                          </a:solidFill>
                          <a:effectLst/>
                          <a:latin typeface="Agency FB" panose="020B0503020202020204" pitchFamily="34" charset="0"/>
                          <a:ea typeface="Times New Roman" panose="02020603050405020304" pitchFamily="18" charset="0"/>
                          <a:cs typeface="Calibri" panose="020F0502020204030204" pitchFamily="34" charset="0"/>
                        </a:rPr>
                        <a:t>R'000</a:t>
                      </a:r>
                      <a:endParaRPr lang="en-ZA" sz="1200" dirty="0">
                        <a:solidFill>
                          <a:schemeClr val="tx1"/>
                        </a:solidFill>
                        <a:effectLst/>
                        <a:latin typeface="Agency FB" panose="020B0503020202020204" pitchFamily="34" charset="0"/>
                        <a:ea typeface="Calibri" panose="020F0502020204030204" pitchFamily="34" charset="0"/>
                        <a:cs typeface="Times New Roman" panose="02020603050405020304" pitchFamily="18" charset="0"/>
                      </a:endParaRPr>
                    </a:p>
                  </a:txBody>
                  <a:tcPr marL="60013" marR="60013"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a:lnSpc>
                          <a:spcPct val="107000"/>
                        </a:lnSpc>
                        <a:spcAft>
                          <a:spcPts val="0"/>
                        </a:spcAft>
                      </a:pPr>
                      <a:r>
                        <a:rPr lang="en-ZA" sz="1200" b="1" dirty="0">
                          <a:solidFill>
                            <a:schemeClr val="tx1"/>
                          </a:solidFill>
                          <a:effectLst/>
                          <a:latin typeface="Agency FB" panose="020B0503020202020204" pitchFamily="34" charset="0"/>
                          <a:ea typeface="Times New Roman" panose="02020603050405020304" pitchFamily="18" charset="0"/>
                          <a:cs typeface="Calibri" panose="020F0502020204030204" pitchFamily="34" charset="0"/>
                        </a:rPr>
                        <a:t>R'000</a:t>
                      </a:r>
                      <a:endParaRPr lang="en-ZA" sz="1200" dirty="0">
                        <a:solidFill>
                          <a:schemeClr val="tx1"/>
                        </a:solidFill>
                        <a:effectLst/>
                        <a:latin typeface="Agency FB" panose="020B0503020202020204" pitchFamily="34" charset="0"/>
                        <a:ea typeface="Calibri" panose="020F0502020204030204" pitchFamily="34" charset="0"/>
                        <a:cs typeface="Times New Roman" panose="02020603050405020304" pitchFamily="18" charset="0"/>
                      </a:endParaRPr>
                    </a:p>
                  </a:txBody>
                  <a:tcPr marL="60013" marR="60013"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a:lnSpc>
                          <a:spcPct val="107000"/>
                        </a:lnSpc>
                        <a:spcAft>
                          <a:spcPts val="0"/>
                        </a:spcAft>
                      </a:pPr>
                      <a:r>
                        <a:rPr lang="en-ZA" sz="1200" b="1" dirty="0">
                          <a:solidFill>
                            <a:schemeClr val="tx1"/>
                          </a:solidFill>
                          <a:effectLst/>
                          <a:latin typeface="Agency FB" panose="020B0503020202020204" pitchFamily="34" charset="0"/>
                          <a:ea typeface="Times New Roman" panose="02020603050405020304" pitchFamily="18" charset="0"/>
                          <a:cs typeface="Calibri" panose="020F0502020204030204" pitchFamily="34" charset="0"/>
                        </a:rPr>
                        <a:t> %</a:t>
                      </a:r>
                      <a:endParaRPr lang="en-ZA" sz="1200" dirty="0">
                        <a:solidFill>
                          <a:schemeClr val="tx1"/>
                        </a:solidFill>
                        <a:effectLst/>
                        <a:latin typeface="Agency FB" panose="020B0503020202020204" pitchFamily="34" charset="0"/>
                        <a:ea typeface="Calibri" panose="020F0502020204030204" pitchFamily="34" charset="0"/>
                        <a:cs typeface="Times New Roman" panose="02020603050405020304" pitchFamily="18" charset="0"/>
                      </a:endParaRPr>
                    </a:p>
                  </a:txBody>
                  <a:tcPr marL="60013" marR="60013"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a:lnSpc>
                          <a:spcPct val="107000"/>
                        </a:lnSpc>
                        <a:spcAft>
                          <a:spcPts val="0"/>
                        </a:spcAft>
                      </a:pPr>
                      <a:r>
                        <a:rPr lang="en-ZA" sz="1200" b="1" dirty="0">
                          <a:solidFill>
                            <a:schemeClr val="tx1"/>
                          </a:solidFill>
                          <a:effectLst/>
                          <a:latin typeface="Agency FB" panose="020B0503020202020204" pitchFamily="34" charset="0"/>
                          <a:ea typeface="Times New Roman" panose="02020603050405020304" pitchFamily="18" charset="0"/>
                          <a:cs typeface="Calibri" panose="020F0502020204030204" pitchFamily="34" charset="0"/>
                        </a:rPr>
                        <a:t>R'000</a:t>
                      </a:r>
                      <a:endParaRPr lang="en-ZA" sz="1200" dirty="0">
                        <a:solidFill>
                          <a:schemeClr val="tx1"/>
                        </a:solidFill>
                        <a:effectLst/>
                        <a:latin typeface="Agency FB" panose="020B0503020202020204" pitchFamily="34" charset="0"/>
                        <a:ea typeface="Calibri" panose="020F0502020204030204" pitchFamily="34" charset="0"/>
                        <a:cs typeface="Times New Roman" panose="02020603050405020304" pitchFamily="18" charset="0"/>
                      </a:endParaRPr>
                    </a:p>
                  </a:txBody>
                  <a:tcPr marL="60013" marR="60013"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a:lnSpc>
                          <a:spcPct val="107000"/>
                        </a:lnSpc>
                        <a:spcAft>
                          <a:spcPts val="0"/>
                        </a:spcAft>
                      </a:pPr>
                      <a:r>
                        <a:rPr lang="en-ZA" sz="1200" b="1" dirty="0">
                          <a:solidFill>
                            <a:schemeClr val="tx1"/>
                          </a:solidFill>
                          <a:effectLst/>
                          <a:latin typeface="Agency FB" panose="020B0503020202020204" pitchFamily="34" charset="0"/>
                          <a:ea typeface="Times New Roman" panose="02020603050405020304" pitchFamily="18" charset="0"/>
                          <a:cs typeface="Calibri" panose="020F0502020204030204" pitchFamily="34" charset="0"/>
                        </a:rPr>
                        <a:t>R'000</a:t>
                      </a:r>
                      <a:endParaRPr lang="en-ZA" sz="1200" dirty="0">
                        <a:solidFill>
                          <a:schemeClr val="tx1"/>
                        </a:solidFill>
                        <a:effectLst/>
                        <a:latin typeface="Agency FB" panose="020B0503020202020204" pitchFamily="34" charset="0"/>
                        <a:ea typeface="Calibri" panose="020F0502020204030204" pitchFamily="34" charset="0"/>
                        <a:cs typeface="Times New Roman" panose="02020603050405020304" pitchFamily="18" charset="0"/>
                      </a:endParaRPr>
                    </a:p>
                  </a:txBody>
                  <a:tcPr marL="60013" marR="60013"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a:lnSpc>
                          <a:spcPct val="107000"/>
                        </a:lnSpc>
                        <a:spcAft>
                          <a:spcPts val="0"/>
                        </a:spcAft>
                      </a:pPr>
                      <a:r>
                        <a:rPr lang="en-ZA" sz="1200" b="1" dirty="0">
                          <a:solidFill>
                            <a:schemeClr val="tx1"/>
                          </a:solidFill>
                          <a:effectLst/>
                          <a:latin typeface="Agency FB" panose="020B0503020202020204" pitchFamily="34" charset="0"/>
                          <a:ea typeface="Times New Roman" panose="02020603050405020304" pitchFamily="18" charset="0"/>
                          <a:cs typeface="Calibri" panose="020F0502020204030204" pitchFamily="34" charset="0"/>
                        </a:rPr>
                        <a:t>R'000</a:t>
                      </a:r>
                      <a:endParaRPr lang="en-ZA" sz="1200" dirty="0">
                        <a:solidFill>
                          <a:schemeClr val="tx1"/>
                        </a:solidFill>
                        <a:effectLst/>
                        <a:latin typeface="Agency FB" panose="020B0503020202020204" pitchFamily="34" charset="0"/>
                        <a:ea typeface="Calibri" panose="020F0502020204030204" pitchFamily="34" charset="0"/>
                        <a:cs typeface="Times New Roman" panose="02020603050405020304" pitchFamily="18" charset="0"/>
                      </a:endParaRPr>
                    </a:p>
                  </a:txBody>
                  <a:tcPr marL="60013" marR="60013"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a:lnSpc>
                          <a:spcPct val="107000"/>
                        </a:lnSpc>
                        <a:spcAft>
                          <a:spcPts val="0"/>
                        </a:spcAft>
                      </a:pPr>
                      <a:r>
                        <a:rPr lang="en-ZA" sz="1200" b="1" dirty="0">
                          <a:solidFill>
                            <a:schemeClr val="tx1"/>
                          </a:solidFill>
                          <a:effectLst/>
                          <a:latin typeface="Agency FB" panose="020B0503020202020204" pitchFamily="34" charset="0"/>
                          <a:ea typeface="Times New Roman" panose="02020603050405020304" pitchFamily="18" charset="0"/>
                          <a:cs typeface="Calibri" panose="020F0502020204030204" pitchFamily="34" charset="0"/>
                        </a:rPr>
                        <a:t> %</a:t>
                      </a:r>
                      <a:endParaRPr lang="en-ZA" sz="1200" dirty="0">
                        <a:solidFill>
                          <a:schemeClr val="tx1"/>
                        </a:solidFill>
                        <a:effectLst/>
                        <a:latin typeface="Agency FB" panose="020B0503020202020204" pitchFamily="34" charset="0"/>
                        <a:ea typeface="Calibri" panose="020F0502020204030204" pitchFamily="34" charset="0"/>
                        <a:cs typeface="Times New Roman" panose="02020603050405020304" pitchFamily="18" charset="0"/>
                      </a:endParaRPr>
                    </a:p>
                  </a:txBody>
                  <a:tcPr marL="60013" marR="60013"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10002"/>
                  </a:ext>
                </a:extLst>
              </a:tr>
              <a:tr h="287935">
                <a:tc>
                  <a:txBody>
                    <a:bodyPr/>
                    <a:lstStyle/>
                    <a:p>
                      <a:pPr algn="l" rtl="0" fontAlgn="ctr"/>
                      <a:r>
                        <a:rPr lang="en-ZA" sz="1200" b="0" i="0" u="none" strike="noStrike" dirty="0">
                          <a:solidFill>
                            <a:srgbClr val="000000"/>
                          </a:solidFill>
                          <a:effectLst/>
                          <a:latin typeface="Agency FB" panose="020B0503020202020204" pitchFamily="34" charset="0"/>
                        </a:rPr>
                        <a:t>Accommodation charges-leasehold</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dirty="0">
                          <a:solidFill>
                            <a:srgbClr val="000000"/>
                          </a:solidFill>
                          <a:effectLst/>
                          <a:latin typeface="Agency FB" panose="020B0503020202020204" pitchFamily="34" charset="0"/>
                        </a:rPr>
                        <a:t>5 371 909</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dirty="0">
                          <a:solidFill>
                            <a:schemeClr val="tx1"/>
                          </a:solidFill>
                          <a:effectLst/>
                          <a:latin typeface="Agency FB" panose="020B0503020202020204" pitchFamily="34" charset="0"/>
                        </a:rPr>
                        <a:t>5 069 279</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302 630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94%</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4 802 987</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a:solidFill>
                            <a:srgbClr val="000000"/>
                          </a:solidFill>
                          <a:effectLst/>
                          <a:latin typeface="Agency FB" panose="020B0503020202020204" pitchFamily="34" charset="0"/>
                        </a:rPr>
                        <a:t>5 064 584</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a:solidFill>
                            <a:srgbClr val="000000"/>
                          </a:solidFill>
                          <a:effectLst/>
                          <a:latin typeface="Agency FB" panose="020B0503020202020204" pitchFamily="34" charset="0"/>
                        </a:rPr>
                        <a:t>-261 597</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a:solidFill>
                            <a:srgbClr val="000000"/>
                          </a:solidFill>
                          <a:effectLst/>
                          <a:latin typeface="Agency FB" panose="020B0503020202020204" pitchFamily="34" charset="0"/>
                        </a:rPr>
                        <a:t>105%</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7730">
                <a:tc>
                  <a:txBody>
                    <a:bodyPr/>
                    <a:lstStyle/>
                    <a:p>
                      <a:pPr algn="l" rtl="0" fontAlgn="ctr"/>
                      <a:r>
                        <a:rPr lang="en-ZA" sz="1200" b="0" i="0" u="none" strike="noStrike" dirty="0">
                          <a:solidFill>
                            <a:srgbClr val="000000"/>
                          </a:solidFill>
                          <a:effectLst/>
                          <a:latin typeface="Agency FB" panose="020B0503020202020204" pitchFamily="34" charset="0"/>
                        </a:rPr>
                        <a:t>Accommodation charges – state owned</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8 057 366</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dirty="0">
                          <a:solidFill>
                            <a:schemeClr val="tx1"/>
                          </a:solidFill>
                          <a:effectLst/>
                          <a:latin typeface="Agency FB" panose="020B0503020202020204" pitchFamily="34" charset="0"/>
                        </a:rPr>
                        <a:t>6 626 292</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dirty="0">
                          <a:solidFill>
                            <a:srgbClr val="000000"/>
                          </a:solidFill>
                          <a:effectLst/>
                          <a:latin typeface="Agency FB" panose="020B0503020202020204" pitchFamily="34" charset="0"/>
                        </a:rPr>
                        <a:t>1 431 074</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dirty="0">
                          <a:solidFill>
                            <a:srgbClr val="000000"/>
                          </a:solidFill>
                          <a:effectLst/>
                          <a:latin typeface="Agency FB" panose="020B0503020202020204" pitchFamily="34" charset="0"/>
                        </a:rPr>
                        <a:t>82%</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6 922 694</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a:solidFill>
                            <a:srgbClr val="000000"/>
                          </a:solidFill>
                          <a:effectLst/>
                          <a:latin typeface="Agency FB" panose="020B0503020202020204" pitchFamily="34" charset="0"/>
                        </a:rPr>
                        <a:t>6 588 809</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a:solidFill>
                            <a:srgbClr val="000000"/>
                          </a:solidFill>
                          <a:effectLst/>
                          <a:latin typeface="Agency FB" panose="020B0503020202020204" pitchFamily="34" charset="0"/>
                        </a:rPr>
                        <a:t>333 885</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a:solidFill>
                            <a:srgbClr val="000000"/>
                          </a:solidFill>
                          <a:effectLst/>
                          <a:latin typeface="Agency FB" panose="020B0503020202020204" pitchFamily="34" charset="0"/>
                        </a:rPr>
                        <a:t>95%</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7730">
                <a:tc>
                  <a:txBody>
                    <a:bodyPr/>
                    <a:lstStyle/>
                    <a:p>
                      <a:pPr algn="l" rtl="0" fontAlgn="ctr"/>
                      <a:r>
                        <a:rPr lang="en-ZA" sz="1200" b="0" i="0" u="none" strike="noStrike" dirty="0">
                          <a:solidFill>
                            <a:srgbClr val="000000"/>
                          </a:solidFill>
                          <a:effectLst/>
                          <a:latin typeface="Agency FB" panose="020B0503020202020204" pitchFamily="34" charset="0"/>
                        </a:rPr>
                        <a:t>Accommodation charges freehold- private</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68 026</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dirty="0">
                          <a:solidFill>
                            <a:schemeClr val="tx1"/>
                          </a:solidFill>
                          <a:effectLst/>
                          <a:latin typeface="Agency FB" panose="020B0503020202020204" pitchFamily="34" charset="0"/>
                        </a:rPr>
                        <a:t>56 524</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11 502</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dirty="0">
                          <a:solidFill>
                            <a:srgbClr val="000000"/>
                          </a:solidFill>
                          <a:effectLst/>
                          <a:latin typeface="Agency FB" panose="020B0503020202020204" pitchFamily="34" charset="0"/>
                        </a:rPr>
                        <a:t>83%</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dirty="0">
                          <a:solidFill>
                            <a:srgbClr val="000000"/>
                          </a:solidFill>
                          <a:effectLst/>
                          <a:latin typeface="Agency FB" panose="020B0503020202020204" pitchFamily="34" charset="0"/>
                        </a:rPr>
                        <a:t>62 987</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a:solidFill>
                            <a:srgbClr val="000000"/>
                          </a:solidFill>
                          <a:effectLst/>
                          <a:latin typeface="Agency FB" panose="020B0503020202020204" pitchFamily="34" charset="0"/>
                        </a:rPr>
                        <a:t>53 455</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a:solidFill>
                            <a:srgbClr val="000000"/>
                          </a:solidFill>
                          <a:effectLst/>
                          <a:latin typeface="Agency FB" panose="020B0503020202020204" pitchFamily="34" charset="0"/>
                        </a:rPr>
                        <a:t>9 532</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a:solidFill>
                            <a:srgbClr val="000000"/>
                          </a:solidFill>
                          <a:effectLst/>
                          <a:latin typeface="Agency FB" panose="020B0503020202020204" pitchFamily="34" charset="0"/>
                        </a:rPr>
                        <a:t>85%</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87730">
                <a:tc>
                  <a:txBody>
                    <a:bodyPr/>
                    <a:lstStyle/>
                    <a:p>
                      <a:pPr algn="l" rtl="0" fontAlgn="ctr"/>
                      <a:r>
                        <a:rPr lang="en-ZA" sz="1200" b="0" i="0" u="none" strike="noStrike" dirty="0">
                          <a:solidFill>
                            <a:srgbClr val="000000"/>
                          </a:solidFill>
                          <a:effectLst/>
                          <a:latin typeface="Agency FB" panose="020B0503020202020204" pitchFamily="34" charset="0"/>
                        </a:rPr>
                        <a:t>Augmentation</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4 349 655</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dirty="0">
                          <a:solidFill>
                            <a:schemeClr val="tx1"/>
                          </a:solidFill>
                          <a:effectLst/>
                          <a:latin typeface="Agency FB" panose="020B0503020202020204" pitchFamily="34" charset="0"/>
                        </a:rPr>
                        <a:t>4 349 655</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100%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dirty="0">
                          <a:solidFill>
                            <a:srgbClr val="000000"/>
                          </a:solidFill>
                          <a:effectLst/>
                          <a:latin typeface="Agency FB" panose="020B0503020202020204" pitchFamily="34" charset="0"/>
                        </a:rPr>
                        <a:t>4 239 987</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dirty="0">
                          <a:solidFill>
                            <a:srgbClr val="000000"/>
                          </a:solidFill>
                          <a:effectLst/>
                          <a:latin typeface="Agency FB" panose="020B0503020202020204" pitchFamily="34" charset="0"/>
                        </a:rPr>
                        <a:t>4 239 987</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a:solidFill>
                            <a:srgbClr val="000000"/>
                          </a:solidFill>
                          <a:effectLst/>
                          <a:latin typeface="Agency FB" panose="020B0503020202020204" pitchFamily="34" charset="0"/>
                        </a:rPr>
                        <a:t>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a:solidFill>
                            <a:srgbClr val="000000"/>
                          </a:solidFill>
                          <a:effectLst/>
                          <a:latin typeface="Agency FB" panose="020B0503020202020204" pitchFamily="34" charset="0"/>
                        </a:rPr>
                        <a:t>100%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87730">
                <a:tc>
                  <a:txBody>
                    <a:bodyPr/>
                    <a:lstStyle/>
                    <a:p>
                      <a:pPr algn="l" rtl="0" fontAlgn="ctr"/>
                      <a:r>
                        <a:rPr lang="en-ZA" sz="1200" b="0" i="0" u="none" strike="noStrike" dirty="0">
                          <a:solidFill>
                            <a:srgbClr val="000000"/>
                          </a:solidFill>
                          <a:effectLst/>
                          <a:latin typeface="Agency FB" panose="020B0503020202020204" pitchFamily="34" charset="0"/>
                        </a:rPr>
                        <a:t>Interest, fines, recoveries and other receipts</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63 000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dirty="0">
                          <a:solidFill>
                            <a:schemeClr val="tx1"/>
                          </a:solidFill>
                          <a:effectLst/>
                          <a:latin typeface="Agency FB" panose="020B0503020202020204" pitchFamily="34" charset="0"/>
                        </a:rPr>
                        <a:t>1 350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61 650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dirty="0">
                          <a:solidFill>
                            <a:srgbClr val="000000"/>
                          </a:solidFill>
                          <a:effectLst/>
                          <a:latin typeface="Agency FB" panose="020B0503020202020204" pitchFamily="34" charset="0"/>
                        </a:rPr>
                        <a:t>2%</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60 000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dirty="0">
                          <a:solidFill>
                            <a:srgbClr val="000000"/>
                          </a:solidFill>
                          <a:effectLst/>
                          <a:latin typeface="Agency FB" panose="020B0503020202020204" pitchFamily="34" charset="0"/>
                        </a:rPr>
                        <a:t>24 880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a:solidFill>
                            <a:srgbClr val="000000"/>
                          </a:solidFill>
                          <a:effectLst/>
                          <a:latin typeface="Agency FB" panose="020B0503020202020204" pitchFamily="34" charset="0"/>
                        </a:rPr>
                        <a:t>35 120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a:solidFill>
                            <a:srgbClr val="000000"/>
                          </a:solidFill>
                          <a:effectLst/>
                          <a:latin typeface="Agency FB" panose="020B0503020202020204" pitchFamily="34" charset="0"/>
                        </a:rPr>
                        <a:t>41%</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87730">
                <a:tc>
                  <a:txBody>
                    <a:bodyPr/>
                    <a:lstStyle/>
                    <a:p>
                      <a:pPr algn="l" rtl="0" fontAlgn="ctr"/>
                      <a:r>
                        <a:rPr lang="en-ZA" sz="1200" b="0" i="0" u="none" strike="noStrike" dirty="0">
                          <a:solidFill>
                            <a:srgbClr val="000000"/>
                          </a:solidFill>
                          <a:effectLst/>
                          <a:latin typeface="Agency FB" panose="020B0503020202020204" pitchFamily="34" charset="0"/>
                        </a:rPr>
                        <a:t>Municipal Services Management Fees</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252 476</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dirty="0">
                          <a:solidFill>
                            <a:schemeClr val="tx1"/>
                          </a:solidFill>
                          <a:effectLst/>
                          <a:latin typeface="Agency FB" panose="020B0503020202020204" pitchFamily="34" charset="0"/>
                        </a:rPr>
                        <a:t>164 634</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87 842</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65%</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287 185</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dirty="0">
                          <a:solidFill>
                            <a:srgbClr val="000000"/>
                          </a:solidFill>
                          <a:effectLst/>
                          <a:latin typeface="Agency FB" panose="020B0503020202020204" pitchFamily="34" charset="0"/>
                        </a:rPr>
                        <a:t>181 113</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a:solidFill>
                            <a:srgbClr val="000000"/>
                          </a:solidFill>
                          <a:effectLst/>
                          <a:latin typeface="Agency FB" panose="020B0503020202020204" pitchFamily="34" charset="0"/>
                        </a:rPr>
                        <a:t>106 072</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a:solidFill>
                            <a:srgbClr val="000000"/>
                          </a:solidFill>
                          <a:effectLst/>
                          <a:latin typeface="Agency FB" panose="020B0503020202020204" pitchFamily="34" charset="0"/>
                        </a:rPr>
                        <a:t>63%</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87730">
                <a:tc>
                  <a:txBody>
                    <a:bodyPr/>
                    <a:lstStyle/>
                    <a:p>
                      <a:pPr algn="l" rtl="0" fontAlgn="ctr"/>
                      <a:r>
                        <a:rPr lang="en-ZA" sz="1200" b="0" i="0" u="none" strike="noStrike" dirty="0">
                          <a:solidFill>
                            <a:srgbClr val="000000"/>
                          </a:solidFill>
                          <a:effectLst/>
                          <a:latin typeface="Agency FB" panose="020B0503020202020204" pitchFamily="34" charset="0"/>
                        </a:rPr>
                        <a:t>Construction revenue</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67 741</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-67 741</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dirty="0">
                          <a:solidFill>
                            <a:srgbClr val="000000"/>
                          </a:solidFill>
                          <a:effectLst/>
                          <a:latin typeface="Agency FB" panose="020B0503020202020204" pitchFamily="34" charset="0"/>
                        </a:rPr>
                        <a:t>83 381</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dirty="0">
                          <a:solidFill>
                            <a:srgbClr val="000000"/>
                          </a:solidFill>
                          <a:effectLst/>
                          <a:latin typeface="Agency FB" panose="020B0503020202020204" pitchFamily="34" charset="0"/>
                        </a:rPr>
                        <a:t>-83 381</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a:solidFill>
                            <a:srgbClr val="000000"/>
                          </a:solidFill>
                          <a:effectLst/>
                          <a:latin typeface="Agency FB" panose="020B0503020202020204" pitchFamily="34" charset="0"/>
                        </a:rPr>
                        <a:t>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87730">
                <a:tc>
                  <a:txBody>
                    <a:bodyPr/>
                    <a:lstStyle/>
                    <a:p>
                      <a:pPr algn="l" rtl="0" fontAlgn="ctr"/>
                      <a:r>
                        <a:rPr lang="en-ZA" sz="1200" b="0" i="0" u="none" strike="noStrike" dirty="0">
                          <a:solidFill>
                            <a:srgbClr val="000000"/>
                          </a:solidFill>
                          <a:effectLst/>
                          <a:latin typeface="Agency FB" panose="020B0503020202020204" pitchFamily="34" charset="0"/>
                        </a:rPr>
                        <a:t>Cash Received in Advance</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200" b="0" i="0" u="none" strike="noStrike">
                          <a:solidFill>
                            <a:srgbClr val="000000"/>
                          </a:solidFill>
                          <a:effectLst/>
                          <a:latin typeface="Agency FB" panose="020B0503020202020204" pitchFamily="34" charset="0"/>
                        </a:rPr>
                        <a:t>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a:solidFill>
                            <a:srgbClr val="000000"/>
                          </a:solidFill>
                          <a:effectLst/>
                          <a:latin typeface="Agency FB" panose="020B0503020202020204" pitchFamily="34" charset="0"/>
                        </a:rPr>
                        <a:t>311 330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dirty="0">
                          <a:solidFill>
                            <a:srgbClr val="000000"/>
                          </a:solidFill>
                          <a:effectLst/>
                          <a:latin typeface="Agency FB" panose="020B0503020202020204" pitchFamily="34" charset="0"/>
                        </a:rPr>
                        <a:t>-311 330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200" b="0" i="0" u="none" strike="noStrike" dirty="0">
                          <a:solidFill>
                            <a:srgbClr val="000000"/>
                          </a:solidFill>
                          <a:effectLst/>
                          <a:latin typeface="Agency FB" panose="020B0503020202020204" pitchFamily="34" charset="0"/>
                        </a:rPr>
                        <a:t>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87730">
                <a:tc>
                  <a:txBody>
                    <a:bodyPr/>
                    <a:lstStyle/>
                    <a:p>
                      <a:pPr algn="l" rtl="0" fontAlgn="ctr"/>
                      <a:r>
                        <a:rPr lang="en-ZA" sz="1200" b="1" i="0" u="none" strike="noStrike" dirty="0">
                          <a:solidFill>
                            <a:srgbClr val="000000"/>
                          </a:solidFill>
                          <a:effectLst/>
                          <a:latin typeface="Agency FB" panose="020B0503020202020204" pitchFamily="34" charset="0"/>
                        </a:rPr>
                        <a:t>Total</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t"/>
                      <a:r>
                        <a:rPr lang="en-ZA" sz="1200" b="1" i="0" u="none" strike="noStrike" dirty="0">
                          <a:solidFill>
                            <a:srgbClr val="000000"/>
                          </a:solidFill>
                          <a:effectLst/>
                          <a:latin typeface="Agency FB" panose="020B0503020202020204" pitchFamily="34" charset="0"/>
                        </a:rPr>
                        <a:t>18 162 432</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t"/>
                      <a:r>
                        <a:rPr lang="en-ZA" sz="1200" b="1" i="0" u="none" strike="noStrike" dirty="0">
                          <a:solidFill>
                            <a:srgbClr val="000000"/>
                          </a:solidFill>
                          <a:effectLst/>
                          <a:latin typeface="Agency FB" panose="020B0503020202020204" pitchFamily="34" charset="0"/>
                        </a:rPr>
                        <a:t>16 335 475</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t"/>
                      <a:r>
                        <a:rPr lang="en-ZA" sz="1200" b="1" i="0" u="none" strike="noStrike" dirty="0">
                          <a:solidFill>
                            <a:srgbClr val="000000"/>
                          </a:solidFill>
                          <a:effectLst/>
                          <a:latin typeface="Agency FB" panose="020B0503020202020204" pitchFamily="34" charset="0"/>
                        </a:rPr>
                        <a:t>1 826 957</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t"/>
                      <a:r>
                        <a:rPr lang="en-ZA" sz="1200" b="1" i="0" u="none" strike="noStrike" dirty="0">
                          <a:solidFill>
                            <a:srgbClr val="000000"/>
                          </a:solidFill>
                          <a:effectLst/>
                          <a:latin typeface="Agency FB" panose="020B0503020202020204" pitchFamily="34" charset="0"/>
                        </a:rPr>
                        <a:t>90%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t"/>
                      <a:r>
                        <a:rPr lang="en-ZA" sz="1200" b="1" i="0" u="none" strike="noStrike" dirty="0">
                          <a:solidFill>
                            <a:srgbClr val="000000"/>
                          </a:solidFill>
                          <a:effectLst/>
                          <a:latin typeface="Agency FB" panose="020B0503020202020204" pitchFamily="34" charset="0"/>
                        </a:rPr>
                        <a:t>16 375 840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t"/>
                      <a:r>
                        <a:rPr lang="en-ZA" sz="1200" b="1" i="0" u="none" strike="noStrike" dirty="0">
                          <a:solidFill>
                            <a:srgbClr val="000000"/>
                          </a:solidFill>
                          <a:effectLst/>
                          <a:latin typeface="Agency FB" panose="020B0503020202020204" pitchFamily="34" charset="0"/>
                        </a:rPr>
                        <a:t>16 547 539</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t"/>
                      <a:r>
                        <a:rPr lang="en-ZA" sz="1200" b="1" i="0" u="none" strike="noStrike" dirty="0">
                          <a:solidFill>
                            <a:srgbClr val="000000"/>
                          </a:solidFill>
                          <a:effectLst/>
                          <a:latin typeface="Agency FB" panose="020B0503020202020204" pitchFamily="34" charset="0"/>
                        </a:rPr>
                        <a:t>-171 698</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t"/>
                      <a:r>
                        <a:rPr lang="en-ZA" sz="1200" b="1" i="0" u="none" strike="noStrike" dirty="0">
                          <a:solidFill>
                            <a:srgbClr val="000000"/>
                          </a:solidFill>
                          <a:effectLst/>
                          <a:latin typeface="Agency FB" panose="020B0503020202020204" pitchFamily="34" charset="0"/>
                        </a:rPr>
                        <a:t>101%</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1"/>
                  </a:ext>
                </a:extLst>
              </a:tr>
              <a:tr h="287730">
                <a:tc>
                  <a:txBody>
                    <a:bodyPr/>
                    <a:lstStyle/>
                    <a:p>
                      <a:pPr algn="l" rtl="0" fontAlgn="ctr"/>
                      <a:r>
                        <a:rPr lang="en-ZA" sz="1200" b="0" i="0" u="none" strike="noStrike" dirty="0">
                          <a:solidFill>
                            <a:srgbClr val="000000"/>
                          </a:solidFill>
                          <a:effectLst/>
                          <a:latin typeface="Agency FB" panose="020B0503020202020204" pitchFamily="34" charset="0"/>
                        </a:rPr>
                        <a:t> Municipal Services recovered </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gency FB" panose="020B0503020202020204" pitchFamily="34" charset="0"/>
                        </a:rPr>
                        <a:t>4 479 745</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1000" b="0" i="0" u="none" strike="noStrike" dirty="0">
                          <a:solidFill>
                            <a:schemeClr val="tx1"/>
                          </a:solidFill>
                          <a:effectLst/>
                          <a:latin typeface="Agency FB" panose="020B0503020202020204" pitchFamily="34" charset="0"/>
                        </a:rPr>
                        <a:t>3 292 673</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000" b="0" i="0" u="none" strike="noStrike">
                          <a:solidFill>
                            <a:srgbClr val="000000"/>
                          </a:solidFill>
                          <a:effectLst/>
                          <a:latin typeface="Agency FB" panose="020B0503020202020204" pitchFamily="34" charset="0"/>
                        </a:rPr>
                        <a:t>1 187 072</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t"/>
                      <a:r>
                        <a:rPr lang="en-ZA" sz="1000" b="0" i="0" u="none" strike="noStrike">
                          <a:solidFill>
                            <a:srgbClr val="000000"/>
                          </a:solidFill>
                          <a:effectLst/>
                          <a:latin typeface="Agency FB" panose="020B0503020202020204" pitchFamily="34" charset="0"/>
                        </a:rPr>
                        <a:t>74%</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gency FB" panose="020B0503020202020204" pitchFamily="34" charset="0"/>
                        </a:rPr>
                        <a:t>5 743 699</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ZA" sz="1000" b="0" i="0" u="none" strike="noStrike">
                          <a:solidFill>
                            <a:srgbClr val="000000"/>
                          </a:solidFill>
                          <a:effectLst/>
                          <a:latin typeface="Agency FB" panose="020B0503020202020204" pitchFamily="34" charset="0"/>
                        </a:rPr>
                        <a:t>3 622 268</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000" b="0" i="0" u="none" strike="noStrike">
                          <a:solidFill>
                            <a:srgbClr val="000000"/>
                          </a:solidFill>
                          <a:effectLst/>
                          <a:latin typeface="Agency FB" panose="020B0503020202020204" pitchFamily="34" charset="0"/>
                        </a:rPr>
                        <a:t>2 121 431</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t"/>
                      <a:r>
                        <a:rPr lang="en-ZA" sz="1000" b="0" i="0" u="none" strike="noStrike">
                          <a:solidFill>
                            <a:srgbClr val="000000"/>
                          </a:solidFill>
                          <a:effectLst/>
                          <a:latin typeface="Agency FB" panose="020B0503020202020204" pitchFamily="34" charset="0"/>
                        </a:rPr>
                        <a:t>63%</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95614">
                <a:tc>
                  <a:txBody>
                    <a:bodyPr/>
                    <a:lstStyle/>
                    <a:p>
                      <a:pPr algn="l" rtl="0" fontAlgn="ctr"/>
                      <a:r>
                        <a:rPr lang="en-ZA" sz="1200" b="1" i="0" u="none" strike="noStrike" dirty="0">
                          <a:solidFill>
                            <a:srgbClr val="000000"/>
                          </a:solidFill>
                          <a:effectLst/>
                          <a:latin typeface="Agency FB" panose="020B0503020202020204" pitchFamily="34" charset="0"/>
                        </a:rPr>
                        <a:t> Total revenue </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ZA" sz="1200" b="1" i="0" u="none" strike="noStrike" dirty="0">
                          <a:solidFill>
                            <a:srgbClr val="000000"/>
                          </a:solidFill>
                          <a:effectLst/>
                          <a:latin typeface="Agency FB" panose="020B0503020202020204" pitchFamily="34" charset="0"/>
                        </a:rPr>
                        <a:t>22 642 177</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ZA" sz="1200" b="1" i="0" u="none" strike="noStrike" dirty="0">
                          <a:solidFill>
                            <a:srgbClr val="000000"/>
                          </a:solidFill>
                          <a:effectLst/>
                          <a:latin typeface="Agency FB" panose="020B0503020202020204" pitchFamily="34" charset="0"/>
                        </a:rPr>
                        <a:t>19 628 148</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ZA" sz="1200" b="1" i="0" u="none" strike="noStrike" dirty="0">
                          <a:solidFill>
                            <a:srgbClr val="000000"/>
                          </a:solidFill>
                          <a:effectLst/>
                          <a:latin typeface="Agency FB" panose="020B0503020202020204" pitchFamily="34" charset="0"/>
                        </a:rPr>
                        <a:t>3 014 029</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t"/>
                      <a:r>
                        <a:rPr lang="en-ZA" sz="1200" b="1" i="0" u="none" strike="noStrike" dirty="0">
                          <a:solidFill>
                            <a:srgbClr val="000000"/>
                          </a:solidFill>
                          <a:effectLst/>
                          <a:latin typeface="Agency FB" panose="020B0503020202020204" pitchFamily="34" charset="0"/>
                        </a:rPr>
                        <a:t>87%</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ZA" sz="1200" b="1" i="0" u="none" strike="noStrike" dirty="0">
                          <a:solidFill>
                            <a:srgbClr val="000000"/>
                          </a:solidFill>
                          <a:effectLst/>
                          <a:latin typeface="Agency FB" panose="020B0503020202020204" pitchFamily="34" charset="0"/>
                        </a:rPr>
                        <a:t>22 119 539</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ZA" sz="1200" b="1" i="0" u="none" strike="noStrike" dirty="0">
                          <a:solidFill>
                            <a:srgbClr val="000000"/>
                          </a:solidFill>
                          <a:effectLst/>
                          <a:latin typeface="Agency FB" panose="020B0503020202020204" pitchFamily="34" charset="0"/>
                        </a:rPr>
                        <a:t>20 169 807</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ZA" sz="1200" b="1" i="0" u="none" strike="noStrike" dirty="0">
                          <a:solidFill>
                            <a:srgbClr val="000000"/>
                          </a:solidFill>
                          <a:effectLst/>
                          <a:latin typeface="Agency FB" panose="020B0503020202020204" pitchFamily="34" charset="0"/>
                        </a:rPr>
                        <a:t>1 949 733</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t"/>
                      <a:r>
                        <a:rPr lang="en-ZA" sz="1200" b="0" i="0" u="none" strike="noStrike" dirty="0">
                          <a:solidFill>
                            <a:srgbClr val="000000"/>
                          </a:solidFill>
                          <a:effectLst/>
                          <a:latin typeface="Agency FB" panose="020B0503020202020204" pitchFamily="34" charset="0"/>
                        </a:rPr>
                        <a:t>91%</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bl>
          </a:graphicData>
        </a:graphic>
      </p:graphicFrame>
      <p:sp>
        <p:nvSpPr>
          <p:cNvPr id="10" name="Content Placeholder 2"/>
          <p:cNvSpPr>
            <a:spLocks noGrp="1"/>
          </p:cNvSpPr>
          <p:nvPr>
            <p:ph idx="1"/>
          </p:nvPr>
        </p:nvSpPr>
        <p:spPr>
          <a:xfrm>
            <a:off x="768517" y="5701206"/>
            <a:ext cx="10831812" cy="652690"/>
          </a:xfrm>
          <a:solidFill>
            <a:schemeClr val="accent2">
              <a:lumMod val="20000"/>
              <a:lumOff val="80000"/>
            </a:schemeClr>
          </a:solidFill>
        </p:spPr>
        <p:txBody>
          <a:bodyPr>
            <a:noAutofit/>
          </a:bodyPr>
          <a:lstStyle/>
          <a:p>
            <a:pPr marL="0" indent="0">
              <a:buNone/>
            </a:pPr>
            <a:r>
              <a:rPr lang="en-US" sz="1400" b="1" dirty="0">
                <a:latin typeface="Agency FB" panose="020B0503020202020204" pitchFamily="34" charset="0"/>
              </a:rPr>
              <a:t>The actual receipts for the period ended 31 March 2022 amounts to R19.7 billion which represents 87% of the projected annual receipts.  This is mainly due to unpaid invoices for the State owned accommodation charges and Municipal Services paid on behalf of the Client Departments. </a:t>
            </a:r>
          </a:p>
          <a:p>
            <a:pPr marL="0" indent="0">
              <a:buNone/>
            </a:pPr>
            <a:r>
              <a:rPr lang="en-US" sz="1400" b="1" dirty="0">
                <a:latin typeface="Agency FB" panose="020B0503020202020204" pitchFamily="34" charset="0"/>
              </a:rPr>
              <a:t> </a:t>
            </a:r>
          </a:p>
        </p:txBody>
      </p:sp>
    </p:spTree>
    <p:extLst>
      <p:ext uri="{BB962C8B-B14F-4D97-AF65-F5344CB8AC3E}">
        <p14:creationId xmlns:p14="http://schemas.microsoft.com/office/powerpoint/2010/main" val="1014495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SUMMARY OF REVENUE OUTCOME</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t>38</a:t>
            </a:fld>
            <a:endParaRPr lang="en-US" dirty="0"/>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a:graphicFrameLocks/>
          </p:cNvGraphicFramePr>
          <p:nvPr/>
        </p:nvGraphicFramePr>
        <p:xfrm>
          <a:off x="360486" y="1397977"/>
          <a:ext cx="11632222" cy="49148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54813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Autofit/>
          </a:bodyPr>
          <a:lstStyle/>
          <a:p>
            <a:r>
              <a:rPr lang="en-US" sz="3200" b="1" dirty="0">
                <a:solidFill>
                  <a:schemeClr val="tx1">
                    <a:lumMod val="65000"/>
                    <a:lumOff val="35000"/>
                  </a:schemeClr>
                </a:solidFill>
                <a:latin typeface="Agency FB" panose="020B0503020202020204" pitchFamily="34" charset="0"/>
              </a:rPr>
              <a:t>SUMMARY OF EXPENDITURE OUTCOME PER ECONOMIC CLASSIFICATION</a:t>
            </a:r>
          </a:p>
        </p:txBody>
      </p:sp>
      <p:sp>
        <p:nvSpPr>
          <p:cNvPr id="6" name="Slide Number Placeholder 5"/>
          <p:cNvSpPr>
            <a:spLocks noGrp="1"/>
          </p:cNvSpPr>
          <p:nvPr>
            <p:ph type="sldNum" sz="quarter" idx="12"/>
          </p:nvPr>
        </p:nvSpPr>
        <p:spPr/>
        <p:txBody>
          <a:bodyPr/>
          <a:lstStyle/>
          <a:p>
            <a:fld id="{F0CD0AED-B4D5-4032-9A76-11BCD2D1BB13}" type="slidenum">
              <a:rPr lang="en-US" smtClean="0"/>
              <a:t>39</a:t>
            </a:fld>
            <a:endParaRPr lang="en-US" dirty="0"/>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nvGraphicFramePr>
        <p:xfrm>
          <a:off x="701039" y="1310054"/>
          <a:ext cx="10789920" cy="5056494"/>
        </p:xfrm>
        <a:graphic>
          <a:graphicData uri="http://schemas.openxmlformats.org/drawingml/2006/table">
            <a:tbl>
              <a:tblPr/>
              <a:tblGrid>
                <a:gridCol w="2877314">
                  <a:extLst>
                    <a:ext uri="{9D8B030D-6E8A-4147-A177-3AD203B41FA5}">
                      <a16:colId xmlns:a16="http://schemas.microsoft.com/office/drawing/2014/main" val="20000"/>
                    </a:ext>
                  </a:extLst>
                </a:gridCol>
                <a:gridCol w="1133281">
                  <a:extLst>
                    <a:ext uri="{9D8B030D-6E8A-4147-A177-3AD203B41FA5}">
                      <a16:colId xmlns:a16="http://schemas.microsoft.com/office/drawing/2014/main" val="20001"/>
                    </a:ext>
                  </a:extLst>
                </a:gridCol>
                <a:gridCol w="1190963">
                  <a:extLst>
                    <a:ext uri="{9D8B030D-6E8A-4147-A177-3AD203B41FA5}">
                      <a16:colId xmlns:a16="http://schemas.microsoft.com/office/drawing/2014/main" val="20002"/>
                    </a:ext>
                  </a:extLst>
                </a:gridCol>
                <a:gridCol w="1099350">
                  <a:extLst>
                    <a:ext uri="{9D8B030D-6E8A-4147-A177-3AD203B41FA5}">
                      <a16:colId xmlns:a16="http://schemas.microsoft.com/office/drawing/2014/main" val="20003"/>
                    </a:ext>
                  </a:extLst>
                </a:gridCol>
                <a:gridCol w="712540">
                  <a:extLst>
                    <a:ext uri="{9D8B030D-6E8A-4147-A177-3AD203B41FA5}">
                      <a16:colId xmlns:a16="http://schemas.microsoft.com/office/drawing/2014/main" val="20004"/>
                    </a:ext>
                  </a:extLst>
                </a:gridCol>
                <a:gridCol w="1078992">
                  <a:extLst>
                    <a:ext uri="{9D8B030D-6E8A-4147-A177-3AD203B41FA5}">
                      <a16:colId xmlns:a16="http://schemas.microsoft.com/office/drawing/2014/main" val="20005"/>
                    </a:ext>
                  </a:extLst>
                </a:gridCol>
                <a:gridCol w="1078992">
                  <a:extLst>
                    <a:ext uri="{9D8B030D-6E8A-4147-A177-3AD203B41FA5}">
                      <a16:colId xmlns:a16="http://schemas.microsoft.com/office/drawing/2014/main" val="20006"/>
                    </a:ext>
                  </a:extLst>
                </a:gridCol>
                <a:gridCol w="977202">
                  <a:extLst>
                    <a:ext uri="{9D8B030D-6E8A-4147-A177-3AD203B41FA5}">
                      <a16:colId xmlns:a16="http://schemas.microsoft.com/office/drawing/2014/main" val="20007"/>
                    </a:ext>
                  </a:extLst>
                </a:gridCol>
                <a:gridCol w="641286">
                  <a:extLst>
                    <a:ext uri="{9D8B030D-6E8A-4147-A177-3AD203B41FA5}">
                      <a16:colId xmlns:a16="http://schemas.microsoft.com/office/drawing/2014/main" val="20008"/>
                    </a:ext>
                  </a:extLst>
                </a:gridCol>
              </a:tblGrid>
              <a:tr h="206884">
                <a:tc row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200" b="1" i="0" u="none" strike="noStrike" dirty="0">
                          <a:effectLst/>
                          <a:latin typeface="+mn-lt"/>
                        </a:rPr>
                        <a:t>Expenditure</a:t>
                      </a:r>
                      <a:r>
                        <a:rPr lang="en-ZA" sz="1200" b="1" i="0" u="none" strike="noStrike" baseline="0" dirty="0">
                          <a:effectLst/>
                          <a:latin typeface="+mn-lt"/>
                        </a:rPr>
                        <a:t> </a:t>
                      </a:r>
                      <a:r>
                        <a:rPr lang="en-ZA" sz="1200" b="1" i="0" u="none" strike="noStrike" dirty="0">
                          <a:effectLst/>
                          <a:latin typeface="+mn-lt"/>
                        </a:rPr>
                        <a:t>Items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D7D31"/>
                    </a:solidFill>
                  </a:tcPr>
                </a:tc>
                <a:tc gridSpan="4">
                  <a:txBody>
                    <a:bodyPr/>
                    <a:lstStyle/>
                    <a:p>
                      <a:pPr algn="ctr">
                        <a:lnSpc>
                          <a:spcPct val="107000"/>
                        </a:lnSpc>
                        <a:spcAft>
                          <a:spcPts val="0"/>
                        </a:spcAft>
                      </a:pPr>
                      <a:r>
                        <a:rPr lang="en-ZA" sz="1200" b="1" dirty="0">
                          <a:solidFill>
                            <a:schemeClr val="tx1"/>
                          </a:solidFill>
                          <a:effectLst/>
                          <a:latin typeface="+mn-lt"/>
                          <a:ea typeface="Times New Roman" panose="02020603050405020304" pitchFamily="18" charset="0"/>
                          <a:cs typeface="Calibri" panose="020F0502020204030204" pitchFamily="34" charset="0"/>
                        </a:rPr>
                        <a:t>2021/22</a:t>
                      </a:r>
                      <a:endParaRPr lang="en-ZA" sz="1200" dirty="0">
                        <a:solidFill>
                          <a:schemeClr val="tx1"/>
                        </a:solidFill>
                        <a:effectLst/>
                        <a:latin typeface="+mn-lt"/>
                        <a:ea typeface="Calibri" panose="020F0502020204030204" pitchFamily="34" charset="0"/>
                        <a:cs typeface="Times New Roman" panose="02020603050405020304" pitchFamily="18" charset="0"/>
                      </a:endParaRPr>
                    </a:p>
                  </a:txBody>
                  <a:tcPr marL="60013" marR="6001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D7D31"/>
                    </a:solidFill>
                  </a:tcPr>
                </a:tc>
                <a:tc hMerge="1">
                  <a:txBody>
                    <a:bodyPr/>
                    <a:lstStyle/>
                    <a:p>
                      <a:endParaRPr lang="en-ZA"/>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n-ZA" sz="1200" b="1" dirty="0">
                          <a:solidFill>
                            <a:schemeClr val="tx1"/>
                          </a:solidFill>
                          <a:effectLst/>
                          <a:latin typeface="+mn-lt"/>
                          <a:ea typeface="Times New Roman" panose="02020603050405020304" pitchFamily="18" charset="0"/>
                          <a:cs typeface="Calibri" panose="020F0502020204030204" pitchFamily="34" charset="0"/>
                        </a:rPr>
                        <a:t>2020/21</a:t>
                      </a:r>
                    </a:p>
                  </a:txBody>
                  <a:tcPr marL="60013" marR="6001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D7D31"/>
                    </a:solidFill>
                  </a:tcPr>
                </a:tc>
                <a:tc hMerge="1">
                  <a:txBody>
                    <a:bodyPr/>
                    <a:lstStyle/>
                    <a:p>
                      <a:endParaRPr lang="en-ZA"/>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hMerge="1">
                  <a:txBody>
                    <a:bodyPr/>
                    <a:lstStyle/>
                    <a:p>
                      <a:endParaRPr lang="en-ZA"/>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130429">
                <a:tc vMerge="1">
                  <a:txBody>
                    <a:bodyPr/>
                    <a:lstStyle/>
                    <a:p>
                      <a:pPr algn="ctr" fontAlgn="b"/>
                      <a:endParaRPr lang="en-ZA" sz="800" b="0" i="0" u="none" strike="noStrike" dirty="0">
                        <a:effectLst/>
                        <a:latin typeface="+mn-lt"/>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200" b="1" kern="1200" dirty="0">
                          <a:solidFill>
                            <a:schemeClr val="tx1"/>
                          </a:solidFill>
                          <a:effectLst/>
                          <a:latin typeface="+mn-lt"/>
                          <a:ea typeface="Times New Roman" panose="02020603050405020304" pitchFamily="18" charset="0"/>
                          <a:cs typeface="Calibri" panose="020F0502020204030204" pitchFamily="34" charset="0"/>
                        </a:rPr>
                        <a:t>Final budget</a:t>
                      </a:r>
                    </a:p>
                  </a:txBody>
                  <a:tcPr marL="60013" marR="6001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mn-lt"/>
                          <a:ea typeface="Times New Roman" panose="02020603050405020304" pitchFamily="18" charset="0"/>
                          <a:cs typeface="Calibri" panose="020F0502020204030204" pitchFamily="34" charset="0"/>
                        </a:rPr>
                        <a:t> Total Expenditure</a:t>
                      </a:r>
                      <a:endParaRPr lang="en-ZA" sz="1200" dirty="0">
                        <a:solidFill>
                          <a:schemeClr val="tx1"/>
                        </a:solidFill>
                        <a:effectLst/>
                        <a:latin typeface="+mn-lt"/>
                        <a:ea typeface="Calibri" panose="020F0502020204030204" pitchFamily="34" charset="0"/>
                        <a:cs typeface="Times New Roman" panose="02020603050405020304" pitchFamily="18" charset="0"/>
                      </a:endParaRPr>
                    </a:p>
                  </a:txBody>
                  <a:tcPr marL="60013" marR="6001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mn-lt"/>
                          <a:ea typeface="Times New Roman" panose="02020603050405020304" pitchFamily="18" charset="0"/>
                          <a:cs typeface="Calibri" panose="020F0502020204030204" pitchFamily="34" charset="0"/>
                        </a:rPr>
                        <a:t>Variance</a:t>
                      </a:r>
                      <a:endParaRPr lang="en-ZA" sz="1200" dirty="0">
                        <a:solidFill>
                          <a:schemeClr val="tx1"/>
                        </a:solidFill>
                        <a:effectLst/>
                        <a:latin typeface="+mn-lt"/>
                        <a:ea typeface="Calibri" panose="020F0502020204030204" pitchFamily="34" charset="0"/>
                        <a:cs typeface="Times New Roman" panose="02020603050405020304" pitchFamily="18" charset="0"/>
                      </a:endParaRPr>
                    </a:p>
                  </a:txBody>
                  <a:tcPr marL="60013" marR="6001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mn-lt"/>
                          <a:ea typeface="Times New Roman" panose="02020603050405020304" pitchFamily="18" charset="0"/>
                          <a:cs typeface="Calibri" panose="020F0502020204030204" pitchFamily="34" charset="0"/>
                        </a:rPr>
                        <a:t>% Spent</a:t>
                      </a:r>
                      <a:endParaRPr lang="en-ZA" sz="1200" dirty="0">
                        <a:solidFill>
                          <a:schemeClr val="tx1"/>
                        </a:solidFill>
                        <a:effectLst/>
                        <a:latin typeface="+mn-lt"/>
                        <a:ea typeface="Calibri" panose="020F0502020204030204" pitchFamily="34" charset="0"/>
                        <a:cs typeface="Times New Roman" panose="02020603050405020304" pitchFamily="18" charset="0"/>
                      </a:endParaRPr>
                    </a:p>
                  </a:txBody>
                  <a:tcPr marL="60013" marR="6001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mn-lt"/>
                          <a:ea typeface="Times New Roman" panose="02020603050405020304" pitchFamily="18" charset="0"/>
                          <a:cs typeface="Calibri" panose="020F0502020204030204" pitchFamily="34" charset="0"/>
                        </a:rPr>
                        <a:t>Final budget</a:t>
                      </a:r>
                      <a:endParaRPr lang="en-ZA" sz="1200" dirty="0">
                        <a:solidFill>
                          <a:schemeClr val="tx1"/>
                        </a:solidFill>
                        <a:effectLst/>
                        <a:latin typeface="+mn-lt"/>
                        <a:ea typeface="Calibri" panose="020F0502020204030204" pitchFamily="34" charset="0"/>
                        <a:cs typeface="Times New Roman" panose="02020603050405020304" pitchFamily="18" charset="0"/>
                      </a:endParaRPr>
                    </a:p>
                  </a:txBody>
                  <a:tcPr marL="60013" marR="6001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mn-lt"/>
                          <a:ea typeface="Times New Roman" panose="02020603050405020304" pitchFamily="18" charset="0"/>
                          <a:cs typeface="Calibri" panose="020F0502020204030204" pitchFamily="34" charset="0"/>
                        </a:rPr>
                        <a:t> Total Expenditure</a:t>
                      </a:r>
                      <a:endParaRPr lang="en-ZA" sz="1200" dirty="0">
                        <a:solidFill>
                          <a:schemeClr val="tx1"/>
                        </a:solidFill>
                        <a:effectLst/>
                        <a:latin typeface="+mn-lt"/>
                        <a:ea typeface="Calibri" panose="020F0502020204030204" pitchFamily="34" charset="0"/>
                        <a:cs typeface="Times New Roman" panose="02020603050405020304" pitchFamily="18" charset="0"/>
                      </a:endParaRPr>
                    </a:p>
                  </a:txBody>
                  <a:tcPr marL="60013" marR="6001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mn-lt"/>
                          <a:ea typeface="Times New Roman" panose="02020603050405020304" pitchFamily="18" charset="0"/>
                          <a:cs typeface="Calibri" panose="020F0502020204030204" pitchFamily="34" charset="0"/>
                        </a:rPr>
                        <a:t>Variance</a:t>
                      </a:r>
                      <a:endParaRPr lang="en-ZA" sz="1200" dirty="0">
                        <a:solidFill>
                          <a:schemeClr val="tx1"/>
                        </a:solidFill>
                        <a:effectLst/>
                        <a:latin typeface="+mn-lt"/>
                        <a:ea typeface="Calibri" panose="020F0502020204030204" pitchFamily="34" charset="0"/>
                        <a:cs typeface="Times New Roman" panose="02020603050405020304" pitchFamily="18" charset="0"/>
                      </a:endParaRPr>
                    </a:p>
                  </a:txBody>
                  <a:tcPr marL="60013" marR="6001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mn-lt"/>
                          <a:ea typeface="Times New Roman" panose="02020603050405020304" pitchFamily="18" charset="0"/>
                          <a:cs typeface="Calibri" panose="020F0502020204030204" pitchFamily="34" charset="0"/>
                        </a:rPr>
                        <a:t>% Spent</a:t>
                      </a:r>
                      <a:endParaRPr lang="en-ZA" sz="1200" dirty="0">
                        <a:solidFill>
                          <a:schemeClr val="tx1"/>
                        </a:solidFill>
                        <a:effectLst/>
                        <a:latin typeface="+mn-lt"/>
                        <a:ea typeface="Calibri" panose="020F0502020204030204" pitchFamily="34" charset="0"/>
                        <a:cs typeface="Times New Roman" panose="02020603050405020304" pitchFamily="18" charset="0"/>
                      </a:endParaRPr>
                    </a:p>
                  </a:txBody>
                  <a:tcPr marL="60013" marR="6001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10001"/>
                  </a:ext>
                </a:extLst>
              </a:tr>
              <a:tr h="177993">
                <a:tc vMerge="1">
                  <a:txBody>
                    <a:bodyPr/>
                    <a:lstStyle/>
                    <a:p>
                      <a:pPr algn="ctr" fontAlgn="b"/>
                      <a:endParaRPr lang="en-ZA" sz="1000" b="0" i="0" u="none" strike="noStrike" dirty="0">
                        <a:effectLst/>
                        <a:latin typeface="+mn-lt"/>
                      </a:endParaRPr>
                    </a:p>
                  </a:txBody>
                  <a:tcPr marL="0" marR="0" marT="0" marB="0" anchor="b">
                    <a:lnL>
                      <a:noFill/>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a:solidFill>
                            <a:schemeClr val="tx1"/>
                          </a:solidFill>
                          <a:effectLst/>
                          <a:latin typeface="+mn-lt"/>
                          <a:ea typeface="Times New Roman" panose="02020603050405020304" pitchFamily="18" charset="0"/>
                          <a:cs typeface="Calibri" panose="020F0502020204030204" pitchFamily="34" charset="0"/>
                        </a:rPr>
                        <a:t>R'000</a:t>
                      </a:r>
                      <a:endParaRPr lang="en-ZA" sz="1200" dirty="0">
                        <a:solidFill>
                          <a:schemeClr val="tx1"/>
                        </a:solidFill>
                        <a:effectLst/>
                        <a:latin typeface="+mn-lt"/>
                        <a:ea typeface="Calibri" panose="020F0502020204030204" pitchFamily="34" charset="0"/>
                        <a:cs typeface="Times New Roman" panose="02020603050405020304" pitchFamily="18" charset="0"/>
                      </a:endParaRPr>
                    </a:p>
                  </a:txBody>
                  <a:tcPr marL="60013" marR="60013"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en-ZA" sz="1200" b="1" dirty="0">
                          <a:solidFill>
                            <a:schemeClr val="tx1"/>
                          </a:solidFill>
                          <a:effectLst/>
                          <a:latin typeface="+mn-lt"/>
                          <a:ea typeface="Times New Roman" panose="02020603050405020304" pitchFamily="18" charset="0"/>
                          <a:cs typeface="Calibri" panose="020F0502020204030204" pitchFamily="34" charset="0"/>
                        </a:rPr>
                        <a:t>R'000</a:t>
                      </a:r>
                      <a:endParaRPr lang="en-ZA" sz="1200" dirty="0">
                        <a:solidFill>
                          <a:schemeClr val="tx1"/>
                        </a:solidFill>
                        <a:effectLst/>
                        <a:latin typeface="+mn-lt"/>
                        <a:ea typeface="Calibri" panose="020F0502020204030204" pitchFamily="34" charset="0"/>
                        <a:cs typeface="Times New Roman" panose="02020603050405020304" pitchFamily="18" charset="0"/>
                      </a:endParaRPr>
                    </a:p>
                  </a:txBody>
                  <a:tcPr marL="60013" marR="60013"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en-ZA" sz="1200" b="1" dirty="0">
                          <a:solidFill>
                            <a:schemeClr val="tx1"/>
                          </a:solidFill>
                          <a:effectLst/>
                          <a:latin typeface="+mn-lt"/>
                          <a:ea typeface="Times New Roman" panose="02020603050405020304" pitchFamily="18" charset="0"/>
                          <a:cs typeface="Calibri" panose="020F0502020204030204" pitchFamily="34" charset="0"/>
                        </a:rPr>
                        <a:t>R'000</a:t>
                      </a:r>
                      <a:endParaRPr lang="en-ZA" sz="1200" dirty="0">
                        <a:solidFill>
                          <a:schemeClr val="tx1"/>
                        </a:solidFill>
                        <a:effectLst/>
                        <a:latin typeface="+mn-lt"/>
                        <a:ea typeface="Calibri" panose="020F0502020204030204" pitchFamily="34" charset="0"/>
                        <a:cs typeface="Times New Roman" panose="02020603050405020304" pitchFamily="18" charset="0"/>
                      </a:endParaRPr>
                    </a:p>
                  </a:txBody>
                  <a:tcPr marL="60013" marR="60013"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en-ZA" sz="1200" b="1" dirty="0">
                          <a:solidFill>
                            <a:schemeClr val="tx1"/>
                          </a:solidFill>
                          <a:effectLst/>
                          <a:latin typeface="+mn-lt"/>
                          <a:ea typeface="Times New Roman" panose="02020603050405020304" pitchFamily="18" charset="0"/>
                          <a:cs typeface="Calibri" panose="020F0502020204030204" pitchFamily="34" charset="0"/>
                        </a:rPr>
                        <a:t> %</a:t>
                      </a:r>
                      <a:endParaRPr lang="en-ZA" sz="1200" dirty="0">
                        <a:solidFill>
                          <a:schemeClr val="tx1"/>
                        </a:solidFill>
                        <a:effectLst/>
                        <a:latin typeface="+mn-lt"/>
                        <a:ea typeface="Calibri" panose="020F0502020204030204" pitchFamily="34" charset="0"/>
                        <a:cs typeface="Times New Roman" panose="02020603050405020304" pitchFamily="18" charset="0"/>
                      </a:endParaRPr>
                    </a:p>
                  </a:txBody>
                  <a:tcPr marL="60013" marR="60013"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a:solidFill>
                            <a:schemeClr val="tx1"/>
                          </a:solidFill>
                          <a:effectLst/>
                          <a:latin typeface="+mn-lt"/>
                          <a:ea typeface="Times New Roman" panose="02020603050405020304" pitchFamily="18" charset="0"/>
                          <a:cs typeface="Calibri" panose="020F0502020204030204" pitchFamily="34" charset="0"/>
                        </a:rPr>
                        <a:t>R'000</a:t>
                      </a:r>
                      <a:endParaRPr lang="en-ZA" sz="1200" dirty="0">
                        <a:solidFill>
                          <a:schemeClr val="tx1"/>
                        </a:solidFill>
                        <a:effectLst/>
                        <a:latin typeface="+mn-lt"/>
                        <a:ea typeface="Calibri" panose="020F0502020204030204" pitchFamily="34" charset="0"/>
                        <a:cs typeface="Times New Roman" panose="02020603050405020304" pitchFamily="18" charset="0"/>
                      </a:endParaRPr>
                    </a:p>
                  </a:txBody>
                  <a:tcPr marL="60013" marR="60013"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en-ZA" sz="1200" b="1" dirty="0">
                          <a:solidFill>
                            <a:schemeClr val="tx1"/>
                          </a:solidFill>
                          <a:effectLst/>
                          <a:latin typeface="+mn-lt"/>
                          <a:ea typeface="Times New Roman" panose="02020603050405020304" pitchFamily="18" charset="0"/>
                          <a:cs typeface="Calibri" panose="020F0502020204030204" pitchFamily="34" charset="0"/>
                        </a:rPr>
                        <a:t>R'000</a:t>
                      </a:r>
                      <a:endParaRPr lang="en-ZA" sz="1200" dirty="0">
                        <a:solidFill>
                          <a:schemeClr val="tx1"/>
                        </a:solidFill>
                        <a:effectLst/>
                        <a:latin typeface="+mn-lt"/>
                        <a:ea typeface="Calibri" panose="020F0502020204030204" pitchFamily="34" charset="0"/>
                        <a:cs typeface="Times New Roman" panose="02020603050405020304" pitchFamily="18" charset="0"/>
                      </a:endParaRPr>
                    </a:p>
                  </a:txBody>
                  <a:tcPr marL="60013" marR="60013"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en-ZA" sz="1200" b="1" dirty="0">
                          <a:solidFill>
                            <a:schemeClr val="tx1"/>
                          </a:solidFill>
                          <a:effectLst/>
                          <a:latin typeface="+mn-lt"/>
                          <a:ea typeface="Times New Roman" panose="02020603050405020304" pitchFamily="18" charset="0"/>
                          <a:cs typeface="Calibri" panose="020F0502020204030204" pitchFamily="34" charset="0"/>
                        </a:rPr>
                        <a:t>R'000</a:t>
                      </a:r>
                      <a:endParaRPr lang="en-ZA" sz="1200" dirty="0">
                        <a:solidFill>
                          <a:schemeClr val="tx1"/>
                        </a:solidFill>
                        <a:effectLst/>
                        <a:latin typeface="+mn-lt"/>
                        <a:ea typeface="Calibri" panose="020F0502020204030204" pitchFamily="34" charset="0"/>
                        <a:cs typeface="Times New Roman" panose="02020603050405020304" pitchFamily="18" charset="0"/>
                      </a:endParaRPr>
                    </a:p>
                  </a:txBody>
                  <a:tcPr marL="60013" marR="60013"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en-ZA" sz="1200" b="1" dirty="0">
                          <a:solidFill>
                            <a:schemeClr val="tx1"/>
                          </a:solidFill>
                          <a:effectLst/>
                          <a:latin typeface="+mn-lt"/>
                          <a:ea typeface="Times New Roman" panose="02020603050405020304" pitchFamily="18" charset="0"/>
                          <a:cs typeface="Calibri" panose="020F0502020204030204" pitchFamily="34" charset="0"/>
                        </a:rPr>
                        <a:t> %</a:t>
                      </a:r>
                      <a:endParaRPr lang="en-ZA" sz="1200" dirty="0">
                        <a:solidFill>
                          <a:schemeClr val="tx1"/>
                        </a:solidFill>
                        <a:effectLst/>
                        <a:latin typeface="+mn-lt"/>
                        <a:ea typeface="Calibri" panose="020F0502020204030204" pitchFamily="34" charset="0"/>
                        <a:cs typeface="Times New Roman" panose="02020603050405020304" pitchFamily="18" charset="0"/>
                      </a:endParaRPr>
                    </a:p>
                  </a:txBody>
                  <a:tcPr marL="60013" marR="60013" marT="0"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r h="160882">
                <a:tc>
                  <a:txBody>
                    <a:bodyPr/>
                    <a:lstStyle/>
                    <a:p>
                      <a:pPr algn="l" fontAlgn="b"/>
                      <a:r>
                        <a:rPr lang="en-ZA" sz="1200" b="1" i="0" u="none" strike="noStrike" dirty="0">
                          <a:effectLst/>
                          <a:latin typeface="+mn-lt"/>
                        </a:rPr>
                        <a:t>Current Payments</a:t>
                      </a:r>
                    </a:p>
                  </a:txBody>
                  <a:tcPr marL="0" marR="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a:effectLst/>
                        <a:latin typeface="+mn-lt"/>
                      </a:endParaRPr>
                    </a:p>
                  </a:txBody>
                  <a:tcPr marL="0" marR="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dirty="0">
                        <a:effectLst/>
                        <a:latin typeface="+mn-lt"/>
                      </a:endParaRPr>
                    </a:p>
                  </a:txBody>
                  <a:tcPr marL="0" marR="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a:effectLst/>
                        <a:latin typeface="+mn-lt"/>
                      </a:endParaRPr>
                    </a:p>
                  </a:txBody>
                  <a:tcPr marL="0" marR="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dirty="0">
                        <a:effectLst/>
                        <a:latin typeface="+mn-lt"/>
                      </a:endParaRPr>
                    </a:p>
                  </a:txBody>
                  <a:tcPr marL="0" marR="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a:effectLst/>
                        <a:latin typeface="+mn-lt"/>
                      </a:endParaRPr>
                    </a:p>
                  </a:txBody>
                  <a:tcPr marL="0" marR="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a:effectLst/>
                        <a:latin typeface="+mn-lt"/>
                      </a:endParaRPr>
                    </a:p>
                  </a:txBody>
                  <a:tcPr marL="0" marR="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a:effectLst/>
                        <a:latin typeface="+mn-lt"/>
                      </a:endParaRPr>
                    </a:p>
                  </a:txBody>
                  <a:tcPr marL="0" marR="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a:effectLst/>
                        <a:latin typeface="+mn-lt"/>
                      </a:endParaRPr>
                    </a:p>
                  </a:txBody>
                  <a:tcPr marL="0" marR="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56430">
                <a:tc>
                  <a:txBody>
                    <a:bodyPr/>
                    <a:lstStyle/>
                    <a:p>
                      <a:pPr algn="l" rtl="0" fontAlgn="ctr"/>
                      <a:r>
                        <a:rPr lang="en-ZA" sz="1200" b="0" i="0" u="none" strike="noStrike" dirty="0">
                          <a:solidFill>
                            <a:srgbClr val="000000"/>
                          </a:solidFill>
                          <a:effectLst/>
                          <a:latin typeface="Calibri" panose="020F0502020204030204" pitchFamily="34" charset="0"/>
                        </a:rPr>
                        <a:t>Cleaning and Gardening</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rgbClr val="000000"/>
                          </a:solidFill>
                          <a:effectLst/>
                          <a:latin typeface="Calibri" panose="020F0502020204030204" pitchFamily="34" charset="0"/>
                        </a:rPr>
                        <a:t>383 244</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346 451</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36 793</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90%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322 418</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307 542</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14 876</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95%</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56430">
                <a:tc>
                  <a:txBody>
                    <a:bodyPr/>
                    <a:lstStyle/>
                    <a:p>
                      <a:pPr algn="l" rtl="0" fontAlgn="ctr"/>
                      <a:r>
                        <a:rPr lang="en-ZA" sz="1200" b="0" i="0" u="none" strike="noStrike">
                          <a:solidFill>
                            <a:srgbClr val="000000"/>
                          </a:solidFill>
                          <a:effectLst/>
                          <a:latin typeface="Calibri" panose="020F0502020204030204" pitchFamily="34" charset="0"/>
                        </a:rPr>
                        <a:t>Admin Goods and Services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424 637</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rgbClr val="000000"/>
                          </a:solidFill>
                          <a:effectLst/>
                          <a:latin typeface="Calibri" panose="020F0502020204030204" pitchFamily="34" charset="0"/>
                        </a:rPr>
                        <a:t>383 417</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41 220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90%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434 755</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298 372</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136 383</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69%</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56430">
                <a:tc>
                  <a:txBody>
                    <a:bodyPr/>
                    <a:lstStyle/>
                    <a:p>
                      <a:pPr algn="l" rtl="0" fontAlgn="ctr"/>
                      <a:r>
                        <a:rPr lang="en-ZA" sz="1200" b="0" i="0" u="none" strike="noStrike" dirty="0">
                          <a:solidFill>
                            <a:srgbClr val="000000"/>
                          </a:solidFill>
                          <a:effectLst/>
                          <a:latin typeface="Calibri" panose="020F0502020204030204" pitchFamily="34" charset="0"/>
                        </a:rPr>
                        <a:t>Maintenance</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2 724 230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chemeClr val="tx1"/>
                          </a:solidFill>
                          <a:effectLst/>
                          <a:latin typeface="Calibri" panose="020F0502020204030204" pitchFamily="34" charset="0"/>
                        </a:rPr>
                        <a:t>2 486 053</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rgbClr val="000000"/>
                          </a:solidFill>
                          <a:effectLst/>
                          <a:latin typeface="Calibri" panose="020F0502020204030204" pitchFamily="34" charset="0"/>
                        </a:rPr>
                        <a:t>238 177</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91%</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2 447 925</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1 645 995</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801 930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67%</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56430">
                <a:tc>
                  <a:txBody>
                    <a:bodyPr/>
                    <a:lstStyle/>
                    <a:p>
                      <a:pPr algn="l" rtl="0" fontAlgn="ctr"/>
                      <a:r>
                        <a:rPr lang="en-ZA" sz="1200" b="0" i="0" u="none" strike="noStrike" dirty="0">
                          <a:solidFill>
                            <a:srgbClr val="000000"/>
                          </a:solidFill>
                          <a:effectLst/>
                          <a:latin typeface="Calibri" panose="020F0502020204030204" pitchFamily="34" charset="0"/>
                        </a:rPr>
                        <a:t>Municipal Services recovered</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4 479 745</a:t>
                      </a:r>
                    </a:p>
                  </a:txBody>
                  <a:tcPr marL="5443" marR="5443" marT="544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dirty="0">
                          <a:solidFill>
                            <a:schemeClr val="tx1"/>
                          </a:solidFill>
                          <a:effectLst/>
                          <a:latin typeface="Calibri" panose="020F0502020204030204" pitchFamily="34" charset="0"/>
                        </a:rPr>
                        <a:t>4 479 745</a:t>
                      </a:r>
                    </a:p>
                  </a:txBody>
                  <a:tcPr marL="5443" marR="5443" marT="544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rgbClr val="000000"/>
                          </a:solidFill>
                          <a:effectLst/>
                          <a:latin typeface="Calibri" panose="020F0502020204030204" pitchFamily="34" charset="0"/>
                        </a:rPr>
                        <a:t>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100%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5 743 699</a:t>
                      </a:r>
                    </a:p>
                  </a:txBody>
                  <a:tcPr marL="5443" marR="5443" marT="544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1200" b="0" i="0" u="none" strike="noStrike">
                          <a:solidFill>
                            <a:srgbClr val="000000"/>
                          </a:solidFill>
                          <a:effectLst/>
                          <a:latin typeface="Calibri" panose="020F0502020204030204" pitchFamily="34" charset="0"/>
                        </a:rPr>
                        <a:t>4 696 256</a:t>
                      </a:r>
                    </a:p>
                  </a:txBody>
                  <a:tcPr marL="5443" marR="5443" marT="544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1 047 443</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82%</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56430">
                <a:tc>
                  <a:txBody>
                    <a:bodyPr/>
                    <a:lstStyle/>
                    <a:p>
                      <a:pPr algn="l" rtl="0" fontAlgn="ctr"/>
                      <a:r>
                        <a:rPr lang="en-ZA" sz="1200" b="0" i="0" u="none" strike="noStrike">
                          <a:solidFill>
                            <a:srgbClr val="000000"/>
                          </a:solidFill>
                          <a:effectLst/>
                          <a:latin typeface="Calibri" panose="020F0502020204030204" pitchFamily="34" charset="0"/>
                        </a:rPr>
                        <a:t>Leasing (Private owned)</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5 526 170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chemeClr val="tx1"/>
                          </a:solidFill>
                          <a:effectLst/>
                          <a:latin typeface="Calibri" panose="020F0502020204030204" pitchFamily="34" charset="0"/>
                        </a:rPr>
                        <a:t>4 639 244</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886 926</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rgbClr val="000000"/>
                          </a:solidFill>
                          <a:effectLst/>
                          <a:latin typeface="Calibri" panose="020F0502020204030204" pitchFamily="34" charset="0"/>
                        </a:rPr>
                        <a:t>84%</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4 941 586</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4 933 887</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7 699</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100%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56430">
                <a:tc>
                  <a:txBody>
                    <a:bodyPr/>
                    <a:lstStyle/>
                    <a:p>
                      <a:pPr algn="l" rtl="0" fontAlgn="ctr"/>
                      <a:r>
                        <a:rPr lang="en-ZA" sz="1200" b="0" i="0" u="none" strike="noStrike" dirty="0">
                          <a:solidFill>
                            <a:srgbClr val="000000"/>
                          </a:solidFill>
                          <a:effectLst/>
                          <a:latin typeface="Calibri" panose="020F0502020204030204" pitchFamily="34" charset="0"/>
                        </a:rPr>
                        <a:t>Property Rates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1 918 660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chemeClr val="tx1"/>
                          </a:solidFill>
                          <a:effectLst/>
                          <a:latin typeface="Calibri" panose="020F0502020204030204" pitchFamily="34" charset="0"/>
                        </a:rPr>
                        <a:t>1 838 706</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79 954</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96%</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rgbClr val="000000"/>
                          </a:solidFill>
                          <a:effectLst/>
                          <a:latin typeface="Calibri" panose="020F0502020204030204" pitchFamily="34" charset="0"/>
                        </a:rPr>
                        <a:t>1 528 318</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1 273 334</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254 985</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83%</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56430">
                <a:tc>
                  <a:txBody>
                    <a:bodyPr/>
                    <a:lstStyle/>
                    <a:p>
                      <a:pPr algn="l" rtl="0" fontAlgn="ctr"/>
                      <a:r>
                        <a:rPr lang="en-ZA" sz="1200" b="0" i="0" u="none" strike="noStrike">
                          <a:solidFill>
                            <a:srgbClr val="000000"/>
                          </a:solidFill>
                          <a:effectLst/>
                          <a:latin typeface="Calibri" panose="020F0502020204030204" pitchFamily="34" charset="0"/>
                        </a:rPr>
                        <a:t>Compensation of Employees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2 030 733</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ZA" sz="1200" b="0" i="0" u="none" strike="noStrike" dirty="0">
                          <a:solidFill>
                            <a:schemeClr val="tx1"/>
                          </a:solidFill>
                          <a:effectLst/>
                          <a:latin typeface="Calibri" panose="020F0502020204030204" pitchFamily="34" charset="0"/>
                        </a:rPr>
                        <a:t>1 969 628</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dirty="0">
                          <a:solidFill>
                            <a:srgbClr val="000000"/>
                          </a:solidFill>
                          <a:effectLst/>
                          <a:latin typeface="Calibri" panose="020F0502020204030204" pitchFamily="34" charset="0"/>
                        </a:rPr>
                        <a:t>61 105</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97%</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rgbClr val="000000"/>
                          </a:solidFill>
                          <a:effectLst/>
                          <a:latin typeface="Calibri" panose="020F0502020204030204" pitchFamily="34" charset="0"/>
                        </a:rPr>
                        <a:t>1 896 057</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dirty="0">
                          <a:solidFill>
                            <a:srgbClr val="000000"/>
                          </a:solidFill>
                          <a:effectLst/>
                          <a:latin typeface="Calibri" panose="020F0502020204030204" pitchFamily="34" charset="0"/>
                        </a:rPr>
                        <a:t>1 867 317</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28 740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98%</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56430">
                <a:tc>
                  <a:txBody>
                    <a:bodyPr/>
                    <a:lstStyle/>
                    <a:p>
                      <a:pPr algn="l" rtl="0" fontAlgn="ctr"/>
                      <a:r>
                        <a:rPr lang="en-ZA" sz="1200" b="0" i="0" u="none" strike="noStrike">
                          <a:solidFill>
                            <a:srgbClr val="000000"/>
                          </a:solidFill>
                          <a:effectLst/>
                          <a:latin typeface="Calibri" panose="020F0502020204030204" pitchFamily="34" charset="0"/>
                        </a:rPr>
                        <a:t>Municipal Services non-recoverable</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564 053</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ZA" sz="1200" b="0" i="0" u="none" strike="noStrike">
                          <a:solidFill>
                            <a:schemeClr val="tx1"/>
                          </a:solidFill>
                          <a:effectLst/>
                          <a:latin typeface="Calibri" panose="020F0502020204030204" pitchFamily="34" charset="0"/>
                        </a:rPr>
                        <a:t>471 562</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dirty="0">
                          <a:solidFill>
                            <a:srgbClr val="000000"/>
                          </a:solidFill>
                          <a:effectLst/>
                          <a:latin typeface="Calibri" panose="020F0502020204030204" pitchFamily="34" charset="0"/>
                        </a:rPr>
                        <a:t>92 491</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84%</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411 039</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dirty="0">
                          <a:solidFill>
                            <a:srgbClr val="000000"/>
                          </a:solidFill>
                          <a:effectLst/>
                          <a:latin typeface="Calibri" panose="020F0502020204030204" pitchFamily="34" charset="0"/>
                        </a:rPr>
                        <a:t>411 033</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6</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100%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56430">
                <a:tc>
                  <a:txBody>
                    <a:bodyPr/>
                    <a:lstStyle/>
                    <a:p>
                      <a:pPr algn="l" rtl="0" fontAlgn="ctr"/>
                      <a:r>
                        <a:rPr lang="en-ZA" sz="1200" b="0" i="0" u="none" strike="noStrike">
                          <a:solidFill>
                            <a:srgbClr val="000000"/>
                          </a:solidFill>
                          <a:effectLst/>
                          <a:latin typeface="Calibri" panose="020F0502020204030204" pitchFamily="34" charset="0"/>
                        </a:rPr>
                        <a:t>Covid 19- Requirements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31 255</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chemeClr val="tx1"/>
                          </a:solidFill>
                          <a:effectLst/>
                          <a:latin typeface="Calibri" panose="020F0502020204030204" pitchFamily="34" charset="0"/>
                        </a:rPr>
                        <a:t>18 399</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dirty="0">
                          <a:solidFill>
                            <a:srgbClr val="000000"/>
                          </a:solidFill>
                          <a:effectLst/>
                          <a:latin typeface="Calibri" panose="020F0502020204030204" pitchFamily="34" charset="0"/>
                        </a:rPr>
                        <a:t>12 856</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59%</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447 711</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dirty="0">
                          <a:solidFill>
                            <a:srgbClr val="000000"/>
                          </a:solidFill>
                          <a:effectLst/>
                          <a:latin typeface="Calibri" panose="020F0502020204030204" pitchFamily="34" charset="0"/>
                        </a:rPr>
                        <a:t>335 510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dirty="0">
                          <a:solidFill>
                            <a:srgbClr val="000000"/>
                          </a:solidFill>
                          <a:effectLst/>
                          <a:latin typeface="Calibri" panose="020F0502020204030204" pitchFamily="34" charset="0"/>
                        </a:rPr>
                        <a:t>112 201</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75%</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56430">
                <a:tc>
                  <a:txBody>
                    <a:bodyPr/>
                    <a:lstStyle/>
                    <a:p>
                      <a:pPr algn="l" rtl="0" fontAlgn="ctr"/>
                      <a:r>
                        <a:rPr lang="en-ZA" sz="1200" b="0" i="0" u="none" strike="noStrike">
                          <a:solidFill>
                            <a:srgbClr val="000000"/>
                          </a:solidFill>
                          <a:effectLst/>
                          <a:latin typeface="Calibri" panose="020F0502020204030204" pitchFamily="34" charset="0"/>
                        </a:rPr>
                        <a:t>Construction costs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chemeClr val="tx1"/>
                          </a:solidFill>
                          <a:effectLst/>
                          <a:latin typeface="Calibri" panose="020F0502020204030204" pitchFamily="34" charset="0"/>
                        </a:rPr>
                        <a:t>67 741</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-67 741</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83 381</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dirty="0">
                          <a:solidFill>
                            <a:srgbClr val="000000"/>
                          </a:solidFill>
                          <a:effectLst/>
                          <a:latin typeface="Calibri" panose="020F0502020204030204" pitchFamily="34" charset="0"/>
                        </a:rPr>
                        <a:t>-83 381</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dirty="0">
                          <a:solidFill>
                            <a:srgbClr val="000000"/>
                          </a:solidFill>
                          <a:effectLst/>
                          <a:latin typeface="Calibri" panose="020F0502020204030204" pitchFamily="34" charset="0"/>
                        </a:rPr>
                        <a:t>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77697">
                <a:tc>
                  <a:txBody>
                    <a:bodyPr/>
                    <a:lstStyle/>
                    <a:p>
                      <a:pPr algn="l" rtl="0" fontAlgn="ctr"/>
                      <a:r>
                        <a:rPr lang="en-ZA" sz="1200" b="1" i="0" u="none" strike="noStrike">
                          <a:solidFill>
                            <a:srgbClr val="000000"/>
                          </a:solidFill>
                          <a:effectLst/>
                          <a:latin typeface="Calibri" panose="020F0502020204030204" pitchFamily="34" charset="0"/>
                        </a:rPr>
                        <a:t>Total current payments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t"/>
                      <a:r>
                        <a:rPr lang="en-ZA" sz="1200" b="1" i="0" u="none" strike="noStrike" dirty="0">
                          <a:solidFill>
                            <a:srgbClr val="000000"/>
                          </a:solidFill>
                          <a:effectLst/>
                          <a:latin typeface="Calibri" panose="020F0502020204030204" pitchFamily="34" charset="0"/>
                        </a:rPr>
                        <a:t>18 082 727</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t"/>
                      <a:r>
                        <a:rPr lang="en-ZA" sz="1200" b="1" i="0" u="none" strike="noStrike" dirty="0">
                          <a:solidFill>
                            <a:srgbClr val="000000"/>
                          </a:solidFill>
                          <a:effectLst/>
                          <a:latin typeface="Calibri" panose="020F0502020204030204" pitchFamily="34" charset="0"/>
                        </a:rPr>
                        <a:t>16 700 946</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t"/>
                      <a:r>
                        <a:rPr lang="en-ZA" sz="1200" b="1" i="0" u="none" strike="noStrike" dirty="0">
                          <a:solidFill>
                            <a:srgbClr val="000000"/>
                          </a:solidFill>
                          <a:effectLst/>
                          <a:latin typeface="Calibri" panose="020F0502020204030204" pitchFamily="34" charset="0"/>
                        </a:rPr>
                        <a:t>1 381 781</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t"/>
                      <a:r>
                        <a:rPr lang="en-ZA" sz="1200" b="1" i="0" u="none" strike="noStrike" dirty="0">
                          <a:solidFill>
                            <a:srgbClr val="000000"/>
                          </a:solidFill>
                          <a:effectLst/>
                          <a:latin typeface="Calibri" panose="020F0502020204030204" pitchFamily="34" charset="0"/>
                        </a:rPr>
                        <a:t>92%</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t"/>
                      <a:r>
                        <a:rPr lang="en-ZA" sz="1200" b="1" i="0" u="none" strike="noStrike" dirty="0">
                          <a:solidFill>
                            <a:srgbClr val="000000"/>
                          </a:solidFill>
                          <a:effectLst/>
                          <a:latin typeface="Calibri" panose="020F0502020204030204" pitchFamily="34" charset="0"/>
                        </a:rPr>
                        <a:t>18 173 508</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t"/>
                      <a:r>
                        <a:rPr lang="en-ZA" sz="1200" b="1" i="0" u="none" strike="noStrike" dirty="0">
                          <a:solidFill>
                            <a:srgbClr val="000000"/>
                          </a:solidFill>
                          <a:effectLst/>
                          <a:latin typeface="Calibri" panose="020F0502020204030204" pitchFamily="34" charset="0"/>
                        </a:rPr>
                        <a:t>15 852 627</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t"/>
                      <a:r>
                        <a:rPr lang="en-ZA" sz="1200" b="1" i="0" u="none" strike="noStrike" dirty="0">
                          <a:solidFill>
                            <a:srgbClr val="000000"/>
                          </a:solidFill>
                          <a:effectLst/>
                          <a:latin typeface="Calibri" panose="020F0502020204030204" pitchFamily="34" charset="0"/>
                        </a:rPr>
                        <a:t>2 320 882</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t"/>
                      <a:r>
                        <a:rPr lang="en-ZA" sz="1200" b="1" i="0" u="none" strike="noStrike" dirty="0">
                          <a:solidFill>
                            <a:srgbClr val="000000"/>
                          </a:solidFill>
                          <a:effectLst/>
                          <a:latin typeface="Calibri" panose="020F0502020204030204" pitchFamily="34" charset="0"/>
                        </a:rPr>
                        <a:t>87%</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4"/>
                  </a:ext>
                </a:extLst>
              </a:tr>
              <a:tr h="147475">
                <a:tc>
                  <a:txBody>
                    <a:bodyPr/>
                    <a:lstStyle/>
                    <a:p>
                      <a:pPr algn="l" fontAlgn="b"/>
                      <a:endParaRPr lang="en-ZA" sz="1200" b="0" i="0" u="none" strike="noStrike" dirty="0">
                        <a:effectLst/>
                        <a:latin typeface="+mn-lt"/>
                      </a:endParaRPr>
                    </a:p>
                  </a:txBody>
                  <a:tcPr marL="27000" marR="27000" marT="0" marB="0" anchor="b">
                    <a:lnL>
                      <a:noFill/>
                    </a:lnL>
                    <a:lnR>
                      <a:noFill/>
                    </a:lnR>
                    <a:lnT w="3175" cap="flat" cmpd="sng" algn="ctr">
                      <a:solidFill>
                        <a:schemeClr val="tx1"/>
                      </a:solidFill>
                      <a:prstDash val="solid"/>
                      <a:round/>
                      <a:headEnd type="none" w="med" len="med"/>
                      <a:tailEnd type="none" w="med" len="med"/>
                    </a:lnT>
                    <a:lnB>
                      <a:noFill/>
                    </a:lnB>
                  </a:tcPr>
                </a:tc>
                <a:tc>
                  <a:txBody>
                    <a:bodyPr/>
                    <a:lstStyle/>
                    <a:p>
                      <a:pPr algn="r" fontAlgn="b"/>
                      <a:endParaRPr lang="en-ZA" sz="1200" b="0" i="0" u="none" strike="noStrike" dirty="0">
                        <a:effectLst/>
                        <a:latin typeface="+mn-lt"/>
                      </a:endParaRPr>
                    </a:p>
                  </a:txBody>
                  <a:tcPr marL="27000" marR="27000" marT="0" marB="0" anchor="b">
                    <a:lnL>
                      <a:noFill/>
                    </a:lnL>
                    <a:lnR>
                      <a:noFill/>
                    </a:lnR>
                    <a:lnT w="3175" cap="flat" cmpd="sng" algn="ctr">
                      <a:solidFill>
                        <a:schemeClr val="tx1"/>
                      </a:solidFill>
                      <a:prstDash val="solid"/>
                      <a:round/>
                      <a:headEnd type="none" w="med" len="med"/>
                      <a:tailEnd type="none" w="med" len="med"/>
                    </a:lnT>
                    <a:lnB>
                      <a:noFill/>
                    </a:lnB>
                  </a:tcPr>
                </a:tc>
                <a:tc>
                  <a:txBody>
                    <a:bodyPr/>
                    <a:lstStyle/>
                    <a:p>
                      <a:pPr algn="r" fontAlgn="b"/>
                      <a:endParaRPr lang="en-ZA" sz="1200" b="0" i="0" u="none" strike="noStrike" dirty="0">
                        <a:effectLst/>
                        <a:latin typeface="+mn-lt"/>
                      </a:endParaRPr>
                    </a:p>
                  </a:txBody>
                  <a:tcPr marL="27000" marR="27000" marT="0" marB="0" anchor="b">
                    <a:lnL>
                      <a:noFill/>
                    </a:lnL>
                    <a:lnR>
                      <a:noFill/>
                    </a:lnR>
                    <a:lnT w="3175" cap="flat" cmpd="sng" algn="ctr">
                      <a:solidFill>
                        <a:schemeClr val="tx1"/>
                      </a:solidFill>
                      <a:prstDash val="solid"/>
                      <a:round/>
                      <a:headEnd type="none" w="med" len="med"/>
                      <a:tailEnd type="none" w="med" len="med"/>
                    </a:lnT>
                    <a:lnB>
                      <a:noFill/>
                    </a:lnB>
                  </a:tcPr>
                </a:tc>
                <a:tc>
                  <a:txBody>
                    <a:bodyPr/>
                    <a:lstStyle/>
                    <a:p>
                      <a:pPr algn="r" fontAlgn="b"/>
                      <a:endParaRPr lang="en-ZA" sz="1200" b="0" i="0" u="none" strike="noStrike" dirty="0">
                        <a:effectLst/>
                        <a:latin typeface="+mn-lt"/>
                      </a:endParaRPr>
                    </a:p>
                  </a:txBody>
                  <a:tcPr marL="27000" marR="27000" marT="0" marB="0" anchor="b">
                    <a:lnL>
                      <a:noFill/>
                    </a:lnL>
                    <a:lnR>
                      <a:noFill/>
                    </a:lnR>
                    <a:lnT w="3175" cap="flat" cmpd="sng" algn="ctr">
                      <a:solidFill>
                        <a:schemeClr val="tx1"/>
                      </a:solidFill>
                      <a:prstDash val="solid"/>
                      <a:round/>
                      <a:headEnd type="none" w="med" len="med"/>
                      <a:tailEnd type="none" w="med" len="med"/>
                    </a:lnT>
                    <a:lnB>
                      <a:noFill/>
                    </a:lnB>
                  </a:tcPr>
                </a:tc>
                <a:tc>
                  <a:txBody>
                    <a:bodyPr/>
                    <a:lstStyle/>
                    <a:p>
                      <a:pPr algn="r" fontAlgn="b"/>
                      <a:endParaRPr lang="en-ZA" sz="1200" b="0" i="0" u="none" strike="noStrike" dirty="0">
                        <a:effectLst/>
                        <a:latin typeface="+mn-lt"/>
                      </a:endParaRPr>
                    </a:p>
                  </a:txBody>
                  <a:tcPr marL="27000" marR="27000" marT="0" marB="0" anchor="b">
                    <a:lnL>
                      <a:noFill/>
                    </a:lnL>
                    <a:lnR>
                      <a:noFill/>
                    </a:lnR>
                    <a:lnT w="3175" cap="flat" cmpd="sng" algn="ctr">
                      <a:solidFill>
                        <a:schemeClr val="tx1"/>
                      </a:solidFill>
                      <a:prstDash val="solid"/>
                      <a:round/>
                      <a:headEnd type="none" w="med" len="med"/>
                      <a:tailEnd type="none" w="med" len="med"/>
                    </a:lnT>
                    <a:lnB>
                      <a:noFill/>
                    </a:lnB>
                  </a:tcPr>
                </a:tc>
                <a:tc>
                  <a:txBody>
                    <a:bodyPr/>
                    <a:lstStyle/>
                    <a:p>
                      <a:pPr algn="r" fontAlgn="b"/>
                      <a:endParaRPr lang="en-ZA" sz="1200" b="0" i="0" u="none" strike="noStrike" dirty="0">
                        <a:effectLst/>
                        <a:latin typeface="+mn-lt"/>
                      </a:endParaRPr>
                    </a:p>
                  </a:txBody>
                  <a:tcPr marL="27000" marR="27000" marT="0" marB="0" anchor="b">
                    <a:lnL>
                      <a:noFill/>
                    </a:lnL>
                    <a:lnR>
                      <a:noFill/>
                    </a:lnR>
                    <a:lnT w="3175" cap="flat" cmpd="sng" algn="ctr">
                      <a:solidFill>
                        <a:schemeClr val="tx1"/>
                      </a:solidFill>
                      <a:prstDash val="solid"/>
                      <a:round/>
                      <a:headEnd type="none" w="med" len="med"/>
                      <a:tailEnd type="none" w="med" len="med"/>
                    </a:lnT>
                    <a:lnB>
                      <a:noFill/>
                    </a:lnB>
                  </a:tcPr>
                </a:tc>
                <a:tc>
                  <a:txBody>
                    <a:bodyPr/>
                    <a:lstStyle/>
                    <a:p>
                      <a:pPr algn="r" fontAlgn="b"/>
                      <a:endParaRPr lang="en-ZA" sz="1200" b="0" i="0" u="none" strike="noStrike" dirty="0">
                        <a:effectLst/>
                        <a:latin typeface="+mn-lt"/>
                      </a:endParaRPr>
                    </a:p>
                  </a:txBody>
                  <a:tcPr marL="27000" marR="27000" marT="0" marB="0" anchor="b">
                    <a:lnL>
                      <a:noFill/>
                    </a:lnL>
                    <a:lnR>
                      <a:noFill/>
                    </a:lnR>
                    <a:lnT w="3175" cap="flat" cmpd="sng" algn="ctr">
                      <a:solidFill>
                        <a:schemeClr val="tx1"/>
                      </a:solidFill>
                      <a:prstDash val="solid"/>
                      <a:round/>
                      <a:headEnd type="none" w="med" len="med"/>
                      <a:tailEnd type="none" w="med" len="med"/>
                    </a:lnT>
                    <a:lnB>
                      <a:noFill/>
                    </a:lnB>
                  </a:tcPr>
                </a:tc>
                <a:tc>
                  <a:txBody>
                    <a:bodyPr/>
                    <a:lstStyle/>
                    <a:p>
                      <a:pPr algn="r" fontAlgn="b"/>
                      <a:endParaRPr lang="en-ZA" sz="1200" b="0" i="0" u="none" strike="noStrike" dirty="0">
                        <a:effectLst/>
                        <a:latin typeface="+mn-lt"/>
                      </a:endParaRPr>
                    </a:p>
                  </a:txBody>
                  <a:tcPr marL="27000" marR="27000" marT="0" marB="0" anchor="b">
                    <a:lnL>
                      <a:noFill/>
                    </a:lnL>
                    <a:lnR>
                      <a:noFill/>
                    </a:lnR>
                    <a:lnT w="3175" cap="flat" cmpd="sng" algn="ctr">
                      <a:solidFill>
                        <a:schemeClr val="tx1"/>
                      </a:solidFill>
                      <a:prstDash val="solid"/>
                      <a:round/>
                      <a:headEnd type="none" w="med" len="med"/>
                      <a:tailEnd type="none" w="med" len="med"/>
                    </a:lnT>
                    <a:lnB>
                      <a:noFill/>
                    </a:lnB>
                  </a:tcPr>
                </a:tc>
                <a:tc>
                  <a:txBody>
                    <a:bodyPr/>
                    <a:lstStyle/>
                    <a:p>
                      <a:pPr algn="r" fontAlgn="b"/>
                      <a:endParaRPr lang="en-ZA" sz="1200" b="0" i="0" u="none" strike="noStrike" dirty="0">
                        <a:effectLst/>
                        <a:latin typeface="+mn-lt"/>
                      </a:endParaRPr>
                    </a:p>
                  </a:txBody>
                  <a:tcPr marL="27000" marR="27000" marT="0" marB="0" anchor="b">
                    <a:lnL>
                      <a:noFill/>
                    </a:lnL>
                    <a:lnR>
                      <a:noFill/>
                    </a:lnR>
                    <a:lnT w="3175"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15"/>
                  </a:ext>
                </a:extLst>
              </a:tr>
              <a:tr h="160882">
                <a:tc>
                  <a:txBody>
                    <a:bodyPr/>
                    <a:lstStyle/>
                    <a:p>
                      <a:pPr algn="l" fontAlgn="b"/>
                      <a:r>
                        <a:rPr lang="en-ZA" sz="1200" b="1" i="0" u="none" strike="noStrike" dirty="0">
                          <a:effectLst/>
                          <a:latin typeface="+mn-lt"/>
                        </a:rPr>
                        <a:t>Capital Payments</a:t>
                      </a:r>
                    </a:p>
                  </a:txBody>
                  <a:tcPr marL="27000" marR="2700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fontAlgn="b"/>
                      <a:endParaRPr lang="en-ZA" sz="1200" b="0" i="0" u="none" strike="noStrike" dirty="0">
                        <a:effectLst/>
                        <a:latin typeface="+mn-lt"/>
                      </a:endParaRPr>
                    </a:p>
                  </a:txBody>
                  <a:tcPr marL="27000" marR="2700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fontAlgn="b"/>
                      <a:endParaRPr lang="en-ZA" sz="1200" b="0" i="0" u="none" strike="noStrike" dirty="0">
                        <a:effectLst/>
                        <a:latin typeface="+mn-lt"/>
                      </a:endParaRPr>
                    </a:p>
                  </a:txBody>
                  <a:tcPr marL="27000" marR="2700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fontAlgn="b"/>
                      <a:endParaRPr lang="en-ZA" sz="1200" b="0" i="0" u="none" strike="noStrike" dirty="0">
                        <a:effectLst/>
                        <a:latin typeface="+mn-lt"/>
                      </a:endParaRPr>
                    </a:p>
                  </a:txBody>
                  <a:tcPr marL="27000" marR="2700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fontAlgn="b"/>
                      <a:endParaRPr lang="en-ZA" sz="1200" b="0" i="0" u="none" strike="noStrike" dirty="0">
                        <a:effectLst/>
                        <a:latin typeface="+mn-lt"/>
                      </a:endParaRPr>
                    </a:p>
                  </a:txBody>
                  <a:tcPr marL="27000" marR="2700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fontAlgn="b"/>
                      <a:endParaRPr lang="en-ZA" sz="1200" b="0" i="0" u="none" strike="noStrike" dirty="0">
                        <a:effectLst/>
                        <a:latin typeface="+mn-lt"/>
                      </a:endParaRPr>
                    </a:p>
                  </a:txBody>
                  <a:tcPr marL="27000" marR="2700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fontAlgn="b"/>
                      <a:endParaRPr lang="en-ZA" sz="1200" b="0" i="0" u="none" strike="noStrike" dirty="0">
                        <a:effectLst/>
                        <a:latin typeface="+mn-lt"/>
                      </a:endParaRPr>
                    </a:p>
                  </a:txBody>
                  <a:tcPr marL="27000" marR="2700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fontAlgn="b"/>
                      <a:endParaRPr lang="en-ZA" sz="1200" b="0" i="0" u="none" strike="noStrike" dirty="0">
                        <a:effectLst/>
                        <a:latin typeface="+mn-lt"/>
                      </a:endParaRPr>
                    </a:p>
                  </a:txBody>
                  <a:tcPr marL="27000" marR="2700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fontAlgn="b"/>
                      <a:endParaRPr lang="en-ZA" sz="1200" b="0" i="0" u="none" strike="noStrike" dirty="0">
                        <a:effectLst/>
                        <a:latin typeface="+mn-lt"/>
                      </a:endParaRPr>
                    </a:p>
                  </a:txBody>
                  <a:tcPr marL="27000" marR="27000" marT="0" marB="0" anchor="b">
                    <a:lnL>
                      <a:noFill/>
                    </a:lnL>
                    <a:lnR>
                      <a:noFill/>
                    </a:lnR>
                    <a:lnT>
                      <a:noFill/>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155431">
                <a:tc>
                  <a:txBody>
                    <a:bodyPr/>
                    <a:lstStyle/>
                    <a:p>
                      <a:pPr algn="l" rtl="0" fontAlgn="ctr"/>
                      <a:r>
                        <a:rPr lang="en-ZA" sz="1200" b="0" i="0" u="none" strike="noStrike">
                          <a:solidFill>
                            <a:srgbClr val="000000"/>
                          </a:solidFill>
                          <a:effectLst/>
                          <a:latin typeface="Calibri" panose="020F0502020204030204" pitchFamily="34" charset="0"/>
                        </a:rPr>
                        <a:t>Capital recoverable</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2 261 789</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1 648 904</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612 885</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73%</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1 488 987</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1 332 750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156 237</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90%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155431">
                <a:tc>
                  <a:txBody>
                    <a:bodyPr/>
                    <a:lstStyle/>
                    <a:p>
                      <a:pPr algn="l" rtl="0" fontAlgn="ctr"/>
                      <a:r>
                        <a:rPr lang="en-ZA" sz="1200" b="0" i="0" u="none" strike="noStrike" dirty="0">
                          <a:solidFill>
                            <a:srgbClr val="000000"/>
                          </a:solidFill>
                          <a:effectLst/>
                          <a:latin typeface="Calibri" panose="020F0502020204030204" pitchFamily="34" charset="0"/>
                        </a:rPr>
                        <a:t>Capital non-recoverable</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2 235 541</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1 360 744</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874 797</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61%</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2 386 563</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1 294 647</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1 091 916</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54%</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155431">
                <a:tc>
                  <a:txBody>
                    <a:bodyPr/>
                    <a:lstStyle/>
                    <a:p>
                      <a:pPr algn="l" rtl="0" fontAlgn="ctr"/>
                      <a:r>
                        <a:rPr lang="en-ZA" sz="1200" b="0" i="0" u="none" strike="noStrike">
                          <a:solidFill>
                            <a:srgbClr val="000000"/>
                          </a:solidFill>
                          <a:effectLst/>
                          <a:latin typeface="Calibri" panose="020F0502020204030204" pitchFamily="34" charset="0"/>
                        </a:rPr>
                        <a:t>Machinery &amp; Equipment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62 120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33 674</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28 446</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54%</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70 480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15 192</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55 288</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22%</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155431">
                <a:tc>
                  <a:txBody>
                    <a:bodyPr/>
                    <a:lstStyle/>
                    <a:p>
                      <a:pPr algn="l" rtl="0" fontAlgn="ctr"/>
                      <a:r>
                        <a:rPr lang="en-ZA" sz="1200" b="0" i="0" u="none" strike="noStrike">
                          <a:solidFill>
                            <a:srgbClr val="000000"/>
                          </a:solidFill>
                          <a:effectLst/>
                          <a:latin typeface="Calibri" panose="020F0502020204030204" pitchFamily="34" charset="0"/>
                        </a:rPr>
                        <a:t>Intangibles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0"/>
                  </a:ext>
                </a:extLst>
              </a:tr>
              <a:tr h="202603">
                <a:tc>
                  <a:txBody>
                    <a:bodyPr/>
                    <a:lstStyle/>
                    <a:p>
                      <a:pPr algn="l" rtl="0" fontAlgn="ctr"/>
                      <a:r>
                        <a:rPr lang="en-ZA" sz="1200" b="0" i="0" u="none" strike="noStrike">
                          <a:solidFill>
                            <a:srgbClr val="000000"/>
                          </a:solidFill>
                          <a:effectLst/>
                          <a:latin typeface="Calibri" panose="020F0502020204030204" pitchFamily="34" charset="0"/>
                        </a:rPr>
                        <a:t>Finance Leases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chemeClr val="tx1"/>
                          </a:solidFill>
                          <a:effectLst/>
                          <a:latin typeface="Calibri" panose="020F0502020204030204" pitchFamily="34" charset="0"/>
                        </a:rPr>
                        <a:t>3 216</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chemeClr val="tx1"/>
                          </a:solidFill>
                          <a:effectLst/>
                          <a:latin typeface="Calibri" panose="020F0502020204030204" pitchFamily="34" charset="0"/>
                        </a:rPr>
                        <a:t>-3 216</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Calibri" panose="020F0502020204030204" pitchFamily="34" charset="0"/>
                        </a:rPr>
                        <a:t>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2 746</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-2 746</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Calibri" panose="020F0502020204030204" pitchFamily="34" charset="0"/>
                        </a:rPr>
                        <a:t>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
                  </a:ext>
                </a:extLst>
              </a:tr>
              <a:tr h="155431">
                <a:tc>
                  <a:txBody>
                    <a:bodyPr/>
                    <a:lstStyle/>
                    <a:p>
                      <a:pPr algn="l" rtl="0" fontAlgn="ctr"/>
                      <a:r>
                        <a:rPr lang="en-ZA" sz="1200" b="1" i="0" u="none" strike="noStrike">
                          <a:solidFill>
                            <a:srgbClr val="000000"/>
                          </a:solidFill>
                          <a:effectLst/>
                          <a:latin typeface="Calibri" panose="020F0502020204030204" pitchFamily="34" charset="0"/>
                        </a:rPr>
                        <a:t>Total capital payments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t"/>
                      <a:r>
                        <a:rPr lang="en-ZA" sz="1200" b="1" i="0" u="none" strike="noStrike">
                          <a:solidFill>
                            <a:srgbClr val="000000"/>
                          </a:solidFill>
                          <a:effectLst/>
                          <a:latin typeface="Calibri" panose="020F0502020204030204" pitchFamily="34" charset="0"/>
                        </a:rPr>
                        <a:t>4 559 450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t"/>
                      <a:r>
                        <a:rPr lang="en-ZA" sz="1200" b="1" i="0" u="none" strike="noStrike">
                          <a:solidFill>
                            <a:srgbClr val="000000"/>
                          </a:solidFill>
                          <a:effectLst/>
                          <a:latin typeface="Calibri" panose="020F0502020204030204" pitchFamily="34" charset="0"/>
                        </a:rPr>
                        <a:t>3 046 538</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t"/>
                      <a:r>
                        <a:rPr lang="en-ZA" sz="1200" b="1" i="0" u="none" strike="noStrike">
                          <a:solidFill>
                            <a:srgbClr val="000000"/>
                          </a:solidFill>
                          <a:effectLst/>
                          <a:latin typeface="Calibri" panose="020F0502020204030204" pitchFamily="34" charset="0"/>
                        </a:rPr>
                        <a:t>1 512 912</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t"/>
                      <a:r>
                        <a:rPr lang="en-ZA" sz="1200" b="1" i="0" u="none" strike="noStrike">
                          <a:solidFill>
                            <a:srgbClr val="000000"/>
                          </a:solidFill>
                          <a:effectLst/>
                          <a:latin typeface="Calibri" panose="020F0502020204030204" pitchFamily="34" charset="0"/>
                        </a:rPr>
                        <a:t>67%</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t"/>
                      <a:r>
                        <a:rPr lang="en-ZA" sz="1200" b="1" i="0" u="none" strike="noStrike">
                          <a:solidFill>
                            <a:srgbClr val="000000"/>
                          </a:solidFill>
                          <a:effectLst/>
                          <a:latin typeface="Calibri" panose="020F0502020204030204" pitchFamily="34" charset="0"/>
                        </a:rPr>
                        <a:t>3 946 030</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t"/>
                      <a:r>
                        <a:rPr lang="en-ZA" sz="1200" b="1" i="0" u="none" strike="noStrike">
                          <a:solidFill>
                            <a:srgbClr val="000000"/>
                          </a:solidFill>
                          <a:effectLst/>
                          <a:latin typeface="Calibri" panose="020F0502020204030204" pitchFamily="34" charset="0"/>
                        </a:rPr>
                        <a:t>2 645 335</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t"/>
                      <a:r>
                        <a:rPr lang="en-ZA" sz="1200" b="1" i="0" u="none" strike="noStrike">
                          <a:solidFill>
                            <a:srgbClr val="000000"/>
                          </a:solidFill>
                          <a:effectLst/>
                          <a:latin typeface="Calibri" panose="020F0502020204030204" pitchFamily="34" charset="0"/>
                        </a:rPr>
                        <a:t>1 300 695</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t"/>
                      <a:r>
                        <a:rPr lang="en-ZA" sz="1200" b="1" i="0" u="none" strike="noStrike" dirty="0">
                          <a:solidFill>
                            <a:srgbClr val="000000"/>
                          </a:solidFill>
                          <a:effectLst/>
                          <a:latin typeface="Calibri" panose="020F0502020204030204" pitchFamily="34" charset="0"/>
                        </a:rPr>
                        <a:t>67%</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22"/>
                  </a:ext>
                </a:extLst>
              </a:tr>
              <a:tr h="240361">
                <a:tc>
                  <a:txBody>
                    <a:bodyPr/>
                    <a:lstStyle/>
                    <a:p>
                      <a:pPr algn="l" rtl="0" fontAlgn="ctr"/>
                      <a:r>
                        <a:rPr lang="en-ZA" sz="1200" b="0" i="0" u="none" strike="noStrike">
                          <a:solidFill>
                            <a:srgbClr val="000000"/>
                          </a:solidFill>
                          <a:effectLst/>
                          <a:latin typeface="Calibri" panose="020F0502020204030204" pitchFamily="34" charset="0"/>
                        </a:rPr>
                        <a:t> </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9525" marR="9525" marT="9525"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dirty="0">
                        <a:solidFill>
                          <a:srgbClr val="000000"/>
                        </a:solidFill>
                        <a:effectLst/>
                        <a:latin typeface="Calibri" panose="020F0502020204030204" pitchFamily="34" charset="0"/>
                      </a:endParaRPr>
                    </a:p>
                  </a:txBody>
                  <a:tcPr marL="9525" marR="9525" marT="9525"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9525" marR="9525" marT="9525"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9525" marR="9525" marT="9525"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9525" marR="9525" marT="9525"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9525" marR="9525" marT="9525"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9525" marR="9525" marT="9525"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9525" marR="9525" marT="9525"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r h="160882">
                <a:tc>
                  <a:txBody>
                    <a:bodyPr/>
                    <a:lstStyle/>
                    <a:p>
                      <a:pPr algn="l" rtl="0" fontAlgn="ctr"/>
                      <a:r>
                        <a:rPr lang="en-ZA" sz="1200" b="1" i="0" u="none" strike="noStrike">
                          <a:solidFill>
                            <a:srgbClr val="000000"/>
                          </a:solidFill>
                          <a:effectLst/>
                          <a:latin typeface="Calibri" panose="020F0502020204030204" pitchFamily="34" charset="0"/>
                        </a:rPr>
                        <a:t>Total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200" b="1" i="0" u="none" strike="noStrike">
                          <a:solidFill>
                            <a:srgbClr val="000000"/>
                          </a:solidFill>
                          <a:effectLst/>
                          <a:latin typeface="Calibri" panose="020F0502020204030204" pitchFamily="34" charset="0"/>
                        </a:rPr>
                        <a:t>22 642 177</a:t>
                      </a:r>
                    </a:p>
                  </a:txBody>
                  <a:tcPr marL="5443" marR="5443" marT="544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200" b="1" i="0" u="none" strike="noStrike">
                          <a:solidFill>
                            <a:srgbClr val="000000"/>
                          </a:solidFill>
                          <a:effectLst/>
                          <a:latin typeface="Calibri" panose="020F0502020204030204" pitchFamily="34" charset="0"/>
                        </a:rPr>
                        <a:t>19 747 484</a:t>
                      </a:r>
                    </a:p>
                  </a:txBody>
                  <a:tcPr marL="5443" marR="5443" marT="544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200" b="1" i="0" u="none" strike="noStrike">
                          <a:solidFill>
                            <a:srgbClr val="000000"/>
                          </a:solidFill>
                          <a:effectLst/>
                          <a:latin typeface="Calibri" panose="020F0502020204030204" pitchFamily="34" charset="0"/>
                        </a:rPr>
                        <a:t>2 894 693</a:t>
                      </a:r>
                    </a:p>
                  </a:txBody>
                  <a:tcPr marL="5443" marR="5443" marT="544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t"/>
                      <a:r>
                        <a:rPr lang="en-ZA" sz="1200" b="1" i="0" u="none" strike="noStrike">
                          <a:solidFill>
                            <a:srgbClr val="000000"/>
                          </a:solidFill>
                          <a:effectLst/>
                          <a:latin typeface="Calibri" panose="020F0502020204030204" pitchFamily="34" charset="0"/>
                        </a:rPr>
                        <a:t>87%</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200" b="1" i="0" u="none" strike="noStrike">
                          <a:solidFill>
                            <a:srgbClr val="000000"/>
                          </a:solidFill>
                          <a:effectLst/>
                          <a:latin typeface="Calibri" panose="020F0502020204030204" pitchFamily="34" charset="0"/>
                        </a:rPr>
                        <a:t>22 119 539</a:t>
                      </a:r>
                    </a:p>
                  </a:txBody>
                  <a:tcPr marL="5443" marR="5443" marT="544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200" b="1" i="0" u="none" strike="noStrike">
                          <a:solidFill>
                            <a:srgbClr val="000000"/>
                          </a:solidFill>
                          <a:effectLst/>
                          <a:latin typeface="Calibri" panose="020F0502020204030204" pitchFamily="34" charset="0"/>
                        </a:rPr>
                        <a:t>18 497 962</a:t>
                      </a:r>
                    </a:p>
                  </a:txBody>
                  <a:tcPr marL="5443" marR="5443" marT="544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200" b="1" i="0" u="none" strike="noStrike">
                          <a:solidFill>
                            <a:srgbClr val="000000"/>
                          </a:solidFill>
                          <a:effectLst/>
                          <a:latin typeface="Calibri" panose="020F0502020204030204" pitchFamily="34" charset="0"/>
                        </a:rPr>
                        <a:t>3 621 577</a:t>
                      </a:r>
                    </a:p>
                  </a:txBody>
                  <a:tcPr marL="5443" marR="5443" marT="544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t"/>
                      <a:r>
                        <a:rPr lang="en-ZA" sz="1200" b="0" i="0" u="none" strike="noStrike" dirty="0">
                          <a:solidFill>
                            <a:srgbClr val="000000"/>
                          </a:solidFill>
                          <a:effectLst/>
                          <a:latin typeface="Calibri" panose="020F0502020204030204" pitchFamily="34" charset="0"/>
                        </a:rPr>
                        <a:t>84%</a:t>
                      </a:r>
                    </a:p>
                  </a:txBody>
                  <a:tcPr marL="5443" marR="5443" marT="5443"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1283639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Overview – Highlights in the Accounting Officer Report  </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t>4</a:t>
            </a:fld>
            <a:endParaRPr lang="en-US" dirty="0"/>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41666" y="1439980"/>
            <a:ext cx="3271235" cy="5191549"/>
          </a:xfrm>
          <a:prstGeom prst="rect">
            <a:avLst/>
          </a:prstGeom>
          <a:ln w="9525">
            <a:solidFill>
              <a:schemeClr val="tx1"/>
            </a:solidFill>
            <a:prstDash val="dashDot"/>
          </a:ln>
        </p:spPr>
        <p:txBody>
          <a:bodyPr wrap="square">
            <a:spAutoFit/>
          </a:bodyPr>
          <a:lstStyle/>
          <a:p>
            <a:pPr algn="just">
              <a:spcAft>
                <a:spcPts val="0"/>
              </a:spcAft>
            </a:pPr>
            <a:r>
              <a:rPr lang="en-GB" sz="1200" dirty="0">
                <a:solidFill>
                  <a:srgbClr val="000000"/>
                </a:solidFill>
                <a:latin typeface="Agency FB" panose="020B0503020202020204" pitchFamily="34" charset="0"/>
                <a:ea typeface="Aileron-Regular"/>
                <a:cs typeface="Calibri" panose="020F0502020204030204" pitchFamily="34" charset="0"/>
              </a:rPr>
              <a:t>The Department has 7 outcomes contributing to the priorities of the 6th Administration </a:t>
            </a:r>
          </a:p>
          <a:p>
            <a:pPr algn="just">
              <a:spcAft>
                <a:spcPts val="0"/>
              </a:spcAft>
            </a:pPr>
            <a:r>
              <a:rPr lang="en-GB" sz="1200" dirty="0">
                <a:solidFill>
                  <a:srgbClr val="000000"/>
                </a:solidFill>
                <a:latin typeface="Agency FB" panose="020B0503020202020204" pitchFamily="34" charset="0"/>
                <a:cs typeface="Calibri" panose="020F0502020204030204" pitchFamily="34" charset="0"/>
              </a:rPr>
              <a:t> </a:t>
            </a:r>
            <a:endParaRPr lang="en-ZA" sz="1200" dirty="0">
              <a:latin typeface="Agency FB" panose="020B0503020202020204" pitchFamily="34" charset="0"/>
            </a:endParaRPr>
          </a:p>
          <a:p>
            <a:pPr marL="342900" lvl="0" indent="-342900" algn="just">
              <a:lnSpc>
                <a:spcPct val="107000"/>
              </a:lnSpc>
              <a:spcAft>
                <a:spcPts val="0"/>
              </a:spcAft>
              <a:buFont typeface="+mj-lt"/>
              <a:buAutoNum type="arabicPeriod"/>
            </a:pPr>
            <a:r>
              <a:rPr lang="en-GB" sz="1200" b="1" dirty="0">
                <a:solidFill>
                  <a:srgbClr val="000000"/>
                </a:solidFill>
                <a:latin typeface="Agency FB" panose="020B0503020202020204" pitchFamily="34" charset="0"/>
                <a:cs typeface="Calibri" panose="020F0502020204030204" pitchFamily="34" charset="0"/>
              </a:rPr>
              <a:t>Resilient, Capable and Ethical DPWI – </a:t>
            </a:r>
            <a:r>
              <a:rPr lang="en-GB" sz="1200" dirty="0">
                <a:solidFill>
                  <a:srgbClr val="000000"/>
                </a:solidFill>
                <a:latin typeface="Agency FB" panose="020B0503020202020204" pitchFamily="34" charset="0"/>
                <a:cs typeface="Calibri" panose="020F0502020204030204" pitchFamily="34" charset="0"/>
              </a:rPr>
              <a:t>aligning people to processes and systems to drive organisational performance, we create a new effective and efficient culture that delivers ethically in a developmental state</a:t>
            </a:r>
            <a:endParaRPr lang="en-ZA" sz="1200" dirty="0">
              <a:latin typeface="Agency FB" panose="020B0503020202020204" pitchFamily="34" charset="0"/>
            </a:endParaRPr>
          </a:p>
          <a:p>
            <a:pPr marL="342900" lvl="0" indent="-342900" algn="just">
              <a:lnSpc>
                <a:spcPct val="107000"/>
              </a:lnSpc>
              <a:spcAft>
                <a:spcPts val="0"/>
              </a:spcAft>
              <a:buFont typeface="+mj-lt"/>
              <a:buAutoNum type="arabicPeriod"/>
            </a:pPr>
            <a:r>
              <a:rPr lang="en-GB" sz="1200" b="1" dirty="0">
                <a:solidFill>
                  <a:srgbClr val="000000"/>
                </a:solidFill>
                <a:latin typeface="Agency FB" panose="020B0503020202020204" pitchFamily="34" charset="0"/>
                <a:cs typeface="Calibri" panose="020F0502020204030204" pitchFamily="34" charset="0"/>
              </a:rPr>
              <a:t>Integrated Planning &amp; Co-ordination – </a:t>
            </a:r>
            <a:r>
              <a:rPr lang="en-GB" sz="1200" dirty="0">
                <a:solidFill>
                  <a:srgbClr val="000000"/>
                </a:solidFill>
                <a:latin typeface="Agency FB" panose="020B0503020202020204" pitchFamily="34" charset="0"/>
                <a:cs typeface="Calibri" panose="020F0502020204030204" pitchFamily="34" charset="0"/>
              </a:rPr>
              <a:t>coordinating and incorporating stakeholder needs into infrastructure and spatial planning where government service delivery is enhanced</a:t>
            </a:r>
            <a:endParaRPr lang="en-ZA" sz="1200" dirty="0">
              <a:latin typeface="Agency FB" panose="020B0503020202020204" pitchFamily="34" charset="0"/>
            </a:endParaRPr>
          </a:p>
          <a:p>
            <a:pPr marL="342900" lvl="0" indent="-342900" algn="just">
              <a:lnSpc>
                <a:spcPct val="107000"/>
              </a:lnSpc>
              <a:spcAft>
                <a:spcPts val="0"/>
              </a:spcAft>
              <a:buFont typeface="+mj-lt"/>
              <a:buAutoNum type="arabicPeriod"/>
            </a:pPr>
            <a:r>
              <a:rPr lang="en-GB" sz="1200" b="1" dirty="0">
                <a:solidFill>
                  <a:srgbClr val="000000"/>
                </a:solidFill>
                <a:latin typeface="Agency FB" panose="020B0503020202020204" pitchFamily="34" charset="0"/>
                <a:cs typeface="Calibri" panose="020F0502020204030204" pitchFamily="34" charset="0"/>
              </a:rPr>
              <a:t>Sustainable Infrastructure Investment – </a:t>
            </a:r>
            <a:r>
              <a:rPr lang="en-GB" sz="1200" dirty="0">
                <a:solidFill>
                  <a:srgbClr val="000000"/>
                </a:solidFill>
                <a:latin typeface="Agency FB" panose="020B0503020202020204" pitchFamily="34" charset="0"/>
                <a:cs typeface="Calibri" panose="020F0502020204030204" pitchFamily="34" charset="0"/>
              </a:rPr>
              <a:t>By delivering sustainable infrastructure and creating a growing an economy through infrastructure investment as means to stimulate an inclusive growing industry</a:t>
            </a:r>
            <a:endParaRPr lang="en-ZA" sz="1200" dirty="0">
              <a:latin typeface="Agency FB" panose="020B0503020202020204" pitchFamily="34" charset="0"/>
            </a:endParaRPr>
          </a:p>
          <a:p>
            <a:pPr marL="342900" lvl="0" indent="-342900" algn="just">
              <a:lnSpc>
                <a:spcPct val="107000"/>
              </a:lnSpc>
              <a:spcAft>
                <a:spcPts val="0"/>
              </a:spcAft>
              <a:buFont typeface="+mj-lt"/>
              <a:buAutoNum type="arabicPeriod"/>
            </a:pPr>
            <a:r>
              <a:rPr lang="en-GB" sz="1200" b="1" dirty="0">
                <a:solidFill>
                  <a:srgbClr val="000000"/>
                </a:solidFill>
                <a:latin typeface="Agency FB" panose="020B0503020202020204" pitchFamily="34" charset="0"/>
                <a:cs typeface="Calibri" panose="020F0502020204030204" pitchFamily="34" charset="0"/>
              </a:rPr>
              <a:t>Productive Assets - </a:t>
            </a:r>
            <a:r>
              <a:rPr lang="en-GB" sz="1200" dirty="0">
                <a:solidFill>
                  <a:srgbClr val="000000"/>
                </a:solidFill>
                <a:latin typeface="Agency FB" panose="020B0503020202020204" pitchFamily="34" charset="0"/>
                <a:cs typeface="Calibri" panose="020F0502020204030204" pitchFamily="34" charset="0"/>
              </a:rPr>
              <a:t>Managing the asset portfolio with a productive strategic intent to enable better services delivery</a:t>
            </a:r>
            <a:endParaRPr lang="en-ZA" sz="1200" dirty="0">
              <a:latin typeface="Agency FB" panose="020B0503020202020204" pitchFamily="34" charset="0"/>
            </a:endParaRPr>
          </a:p>
          <a:p>
            <a:pPr marL="342900" lvl="0" indent="-342900" algn="just">
              <a:lnSpc>
                <a:spcPct val="107000"/>
              </a:lnSpc>
              <a:spcAft>
                <a:spcPts val="0"/>
              </a:spcAft>
              <a:buFont typeface="+mj-lt"/>
              <a:buAutoNum type="arabicPeriod"/>
            </a:pPr>
            <a:r>
              <a:rPr lang="en-GB" sz="1200" b="1" dirty="0">
                <a:solidFill>
                  <a:srgbClr val="000000"/>
                </a:solidFill>
                <a:latin typeface="Agency FB" panose="020B0503020202020204" pitchFamily="34" charset="0"/>
                <a:cs typeface="Calibri" panose="020F0502020204030204" pitchFamily="34" charset="0"/>
              </a:rPr>
              <a:t>Transformed Built Environment</a:t>
            </a:r>
            <a:r>
              <a:rPr lang="en-GB" sz="1200" dirty="0">
                <a:solidFill>
                  <a:srgbClr val="000000"/>
                </a:solidFill>
                <a:latin typeface="Agency FB" panose="020B0503020202020204" pitchFamily="34" charset="0"/>
                <a:cs typeface="Calibri" panose="020F0502020204030204" pitchFamily="34" charset="0"/>
              </a:rPr>
              <a:t> – By transforming the built industry for mutual and sustainable socio-economic benefit</a:t>
            </a:r>
            <a:r>
              <a:rPr lang="en-GB" sz="1200" b="1" dirty="0">
                <a:solidFill>
                  <a:srgbClr val="000000"/>
                </a:solidFill>
                <a:latin typeface="Agency FB" panose="020B0503020202020204" pitchFamily="34" charset="0"/>
                <a:cs typeface="Calibri" panose="020F0502020204030204" pitchFamily="34" charset="0"/>
              </a:rPr>
              <a:t> </a:t>
            </a:r>
            <a:endParaRPr lang="en-ZA" sz="1200" dirty="0">
              <a:latin typeface="Agency FB" panose="020B0503020202020204" pitchFamily="34" charset="0"/>
            </a:endParaRPr>
          </a:p>
          <a:p>
            <a:pPr marL="342900" lvl="0" indent="-342900" algn="just">
              <a:lnSpc>
                <a:spcPct val="107000"/>
              </a:lnSpc>
              <a:spcAft>
                <a:spcPts val="0"/>
              </a:spcAft>
              <a:buFont typeface="+mj-lt"/>
              <a:buAutoNum type="arabicPeriod"/>
            </a:pPr>
            <a:r>
              <a:rPr lang="en-GB" sz="1200" b="1" dirty="0">
                <a:solidFill>
                  <a:srgbClr val="000000"/>
                </a:solidFill>
                <a:latin typeface="Agency FB" panose="020B0503020202020204" pitchFamily="34" charset="0"/>
                <a:cs typeface="Calibri" panose="020F0502020204030204" pitchFamily="34" charset="0"/>
              </a:rPr>
              <a:t>Optimised Job Opportunities – </a:t>
            </a:r>
            <a:r>
              <a:rPr lang="en-GB" sz="1200" dirty="0">
                <a:solidFill>
                  <a:srgbClr val="000000"/>
                </a:solidFill>
                <a:latin typeface="Agency FB" panose="020B0503020202020204" pitchFamily="34" charset="0"/>
                <a:cs typeface="Calibri" panose="020F0502020204030204" pitchFamily="34" charset="0"/>
              </a:rPr>
              <a:t>By creating job opportunities and sustainable jobs for better living conditions</a:t>
            </a:r>
            <a:endParaRPr lang="en-ZA" sz="1200" dirty="0">
              <a:latin typeface="Agency FB" panose="020B0503020202020204" pitchFamily="34" charset="0"/>
            </a:endParaRPr>
          </a:p>
          <a:p>
            <a:pPr marL="342900" lvl="0" indent="-342900" algn="just">
              <a:lnSpc>
                <a:spcPct val="107000"/>
              </a:lnSpc>
              <a:spcAft>
                <a:spcPts val="0"/>
              </a:spcAft>
              <a:buFont typeface="+mj-lt"/>
              <a:buAutoNum type="arabicPeriod"/>
            </a:pPr>
            <a:r>
              <a:rPr lang="en-GB" sz="1200" b="1" dirty="0">
                <a:solidFill>
                  <a:srgbClr val="000000"/>
                </a:solidFill>
                <a:latin typeface="Agency FB" panose="020B0503020202020204" pitchFamily="34" charset="0"/>
                <a:cs typeface="Calibri" panose="020F0502020204030204" pitchFamily="34" charset="0"/>
              </a:rPr>
              <a:t>Dignified Client Experience</a:t>
            </a:r>
            <a:r>
              <a:rPr lang="en-GB" sz="1200" dirty="0">
                <a:solidFill>
                  <a:srgbClr val="000000"/>
                </a:solidFill>
                <a:latin typeface="Agency FB" panose="020B0503020202020204" pitchFamily="34" charset="0"/>
                <a:cs typeface="Calibri" panose="020F0502020204030204" pitchFamily="34" charset="0"/>
              </a:rPr>
              <a:t> – By delivering sustainable services where stakeholders are satisfied</a:t>
            </a:r>
            <a:endParaRPr lang="en-ZA" sz="1200" dirty="0">
              <a:effectLst/>
              <a:latin typeface="Agency FB" panose="020B0503020202020204" pitchFamily="34" charset="0"/>
            </a:endParaRPr>
          </a:p>
        </p:txBody>
      </p:sp>
      <p:sp>
        <p:nvSpPr>
          <p:cNvPr id="3" name="TextBox 2"/>
          <p:cNvSpPr txBox="1"/>
          <p:nvPr/>
        </p:nvSpPr>
        <p:spPr>
          <a:xfrm>
            <a:off x="3484605" y="1439980"/>
            <a:ext cx="8303741" cy="5324535"/>
          </a:xfrm>
          <a:prstGeom prst="rect">
            <a:avLst/>
          </a:prstGeom>
          <a:noFill/>
        </p:spPr>
        <p:txBody>
          <a:bodyPr wrap="square" rtlCol="0">
            <a:spAutoFit/>
          </a:bodyPr>
          <a:lstStyle/>
          <a:p>
            <a:pPr marL="285750" indent="-285750">
              <a:buFont typeface="Wingdings" panose="05000000000000000000" pitchFamily="2" charset="2"/>
              <a:buChar char="§"/>
            </a:pPr>
            <a:r>
              <a:rPr lang="en-US" sz="2000" dirty="0">
                <a:latin typeface="Agency FB" panose="020B0503020202020204" pitchFamily="34" charset="0"/>
              </a:rPr>
              <a:t>Skills Audit concluded </a:t>
            </a:r>
          </a:p>
          <a:p>
            <a:pPr marL="285750" indent="-285750">
              <a:buFont typeface="Wingdings" panose="05000000000000000000" pitchFamily="2" charset="2"/>
              <a:buChar char="§"/>
            </a:pPr>
            <a:r>
              <a:rPr lang="en-US" sz="2000" dirty="0">
                <a:latin typeface="Agency FB" panose="020B0503020202020204" pitchFamily="34" charset="0"/>
              </a:rPr>
              <a:t>ERP project in progress although very slow </a:t>
            </a:r>
          </a:p>
          <a:p>
            <a:pPr marL="285750" indent="-285750">
              <a:buFont typeface="Wingdings" panose="05000000000000000000" pitchFamily="2" charset="2"/>
              <a:buChar char="§"/>
            </a:pPr>
            <a:r>
              <a:rPr lang="en-US" sz="2000" dirty="0">
                <a:latin typeface="Agency FB" panose="020B0503020202020204" pitchFamily="34" charset="0"/>
              </a:rPr>
              <a:t>Establishment of an Ethics Committee</a:t>
            </a:r>
          </a:p>
          <a:p>
            <a:pPr marL="285750" indent="-285750">
              <a:buFont typeface="Wingdings" panose="05000000000000000000" pitchFamily="2" charset="2"/>
              <a:buChar char="§"/>
            </a:pPr>
            <a:r>
              <a:rPr lang="en-US" sz="2000" dirty="0">
                <a:latin typeface="Agency FB" panose="020B0503020202020204" pitchFamily="34" charset="0"/>
              </a:rPr>
              <a:t>Sector pulling together towards the 5 year sector plan working with entities </a:t>
            </a:r>
          </a:p>
          <a:p>
            <a:pPr marL="285750" indent="-285750">
              <a:buFont typeface="Wingdings" panose="05000000000000000000" pitchFamily="2" charset="2"/>
              <a:buChar char="§"/>
            </a:pPr>
            <a:r>
              <a:rPr lang="en-US" sz="2000" dirty="0">
                <a:latin typeface="Agency FB" panose="020B0503020202020204" pitchFamily="34" charset="0"/>
              </a:rPr>
              <a:t>Department supporting the DDM initiatives </a:t>
            </a:r>
          </a:p>
          <a:p>
            <a:pPr marL="285750" indent="-285750">
              <a:buFont typeface="Wingdings" panose="05000000000000000000" pitchFamily="2" charset="2"/>
              <a:buChar char="§"/>
            </a:pPr>
            <a:r>
              <a:rPr lang="en-ZA" sz="2000" dirty="0">
                <a:latin typeface="Agency FB" panose="020B0503020202020204" pitchFamily="34" charset="0"/>
              </a:rPr>
              <a:t>National Infrastructure Plan 2050 gazetted </a:t>
            </a:r>
            <a:endParaRPr lang="en-US" sz="2000" dirty="0">
              <a:latin typeface="Agency FB" panose="020B0503020202020204" pitchFamily="34" charset="0"/>
            </a:endParaRPr>
          </a:p>
          <a:p>
            <a:pPr marL="285750" indent="-285750">
              <a:buFont typeface="Wingdings" panose="05000000000000000000" pitchFamily="2" charset="2"/>
              <a:buChar char="§"/>
            </a:pPr>
            <a:r>
              <a:rPr lang="en-US" sz="2000" dirty="0">
                <a:latin typeface="Agency FB" panose="020B0503020202020204" pitchFamily="34" charset="0"/>
              </a:rPr>
              <a:t>Progress with some infrastructure projects most of which are </a:t>
            </a:r>
            <a:r>
              <a:rPr lang="en-ZA" sz="2000" dirty="0">
                <a:latin typeface="Agency FB" panose="020B0503020202020204" pitchFamily="34" charset="0"/>
              </a:rPr>
              <a:t>either in implementation stages, have reached financial closure or are completed.</a:t>
            </a:r>
          </a:p>
          <a:p>
            <a:pPr marL="285750" indent="-285750">
              <a:buFont typeface="Wingdings" panose="05000000000000000000" pitchFamily="2" charset="2"/>
              <a:buChar char="§"/>
            </a:pPr>
            <a:r>
              <a:rPr lang="en-ZA" sz="2000" dirty="0">
                <a:latin typeface="Agency FB" panose="020B0503020202020204" pitchFamily="34" charset="0"/>
              </a:rPr>
              <a:t>The Infrastructure Fund facilitated the approval of R2.6 billion in funding </a:t>
            </a:r>
          </a:p>
          <a:p>
            <a:pPr marL="285750" indent="-285750">
              <a:buFont typeface="Wingdings" panose="05000000000000000000" pitchFamily="2" charset="2"/>
              <a:buChar char="§"/>
            </a:pPr>
            <a:r>
              <a:rPr lang="en-US" sz="2000" dirty="0">
                <a:latin typeface="Agency FB" panose="020B0503020202020204" pitchFamily="34" charset="0"/>
              </a:rPr>
              <a:t>Continue Department’s contribution to the economic recovery and reconstruction pan  </a:t>
            </a:r>
          </a:p>
          <a:p>
            <a:pPr marL="285750" indent="-285750">
              <a:buFont typeface="Wingdings" panose="05000000000000000000" pitchFamily="2" charset="2"/>
              <a:buChar char="§"/>
            </a:pPr>
            <a:r>
              <a:rPr lang="en-ZA" sz="2000" dirty="0">
                <a:latin typeface="Agency FB" panose="020B0503020202020204" pitchFamily="34" charset="0"/>
              </a:rPr>
              <a:t>Work opportunities created by various sectors (Infrastructure, Environment &amp; Culture and Social Sectors) </a:t>
            </a:r>
          </a:p>
          <a:p>
            <a:pPr marL="285750" lvl="0" indent="-285750">
              <a:buFont typeface="Wingdings" panose="05000000000000000000" pitchFamily="2" charset="2"/>
              <a:buChar char="§"/>
            </a:pPr>
            <a:r>
              <a:rPr lang="en-US" sz="2000" dirty="0">
                <a:latin typeface="Agency FB" panose="020B0503020202020204" pitchFamily="34" charset="0"/>
              </a:rPr>
              <a:t>In support of land reform initiatives - </a:t>
            </a:r>
            <a:r>
              <a:rPr lang="en-GB" sz="2000" dirty="0">
                <a:latin typeface="Agency FB" panose="020B0503020202020204" pitchFamily="34" charset="0"/>
              </a:rPr>
              <a:t>A total of </a:t>
            </a:r>
            <a:r>
              <a:rPr lang="en-US" sz="2000" dirty="0">
                <a:latin typeface="Agency FB" panose="020B0503020202020204" pitchFamily="34" charset="0"/>
              </a:rPr>
              <a:t>20 102,3419 </a:t>
            </a:r>
            <a:r>
              <a:rPr lang="en-GB" sz="2000" dirty="0">
                <a:latin typeface="Agency FB" panose="020B0503020202020204" pitchFamily="34" charset="0"/>
              </a:rPr>
              <a:t>hectares of land were released</a:t>
            </a:r>
          </a:p>
          <a:p>
            <a:pPr marL="285750" lvl="0" indent="-285750">
              <a:buFont typeface="Wingdings" panose="05000000000000000000" pitchFamily="2" charset="2"/>
              <a:buChar char="§"/>
            </a:pPr>
            <a:r>
              <a:rPr lang="en-GB" sz="2000" dirty="0">
                <a:latin typeface="Agency FB" panose="020B0503020202020204" pitchFamily="34" charset="0"/>
              </a:rPr>
              <a:t>Supported the GBV-F initiatives by working with other government departments and providing shelters to the victims</a:t>
            </a:r>
          </a:p>
          <a:p>
            <a:pPr marL="285750" lvl="0" indent="-285750">
              <a:buFont typeface="Wingdings" panose="05000000000000000000" pitchFamily="2" charset="2"/>
              <a:buChar char="§"/>
            </a:pPr>
            <a:r>
              <a:rPr lang="en-US" sz="2000" dirty="0">
                <a:latin typeface="Agency FB" panose="020B0503020202020204" pitchFamily="34" charset="0"/>
              </a:rPr>
              <a:t>Intervened and supported the KZN </a:t>
            </a:r>
            <a:r>
              <a:rPr lang="en-GB" sz="2000" dirty="0">
                <a:latin typeface="Agency FB" panose="020B0503020202020204" pitchFamily="34" charset="0"/>
              </a:rPr>
              <a:t>Department of Transport with regards to the </a:t>
            </a:r>
            <a:r>
              <a:rPr lang="en-GB" sz="2000" dirty="0" err="1">
                <a:latin typeface="Agency FB" panose="020B0503020202020204" pitchFamily="34" charset="0"/>
              </a:rPr>
              <a:t>Welisiawe</a:t>
            </a:r>
            <a:r>
              <a:rPr lang="en-GB" sz="2000" dirty="0">
                <a:latin typeface="Agency FB" panose="020B0503020202020204" pitchFamily="34" charset="0"/>
              </a:rPr>
              <a:t> bridges programme as part of the SIPs</a:t>
            </a:r>
          </a:p>
        </p:txBody>
      </p:sp>
    </p:spTree>
    <p:extLst>
      <p:ext uri="{BB962C8B-B14F-4D97-AF65-F5344CB8AC3E}">
        <p14:creationId xmlns:p14="http://schemas.microsoft.com/office/powerpoint/2010/main" val="880374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200" b="1" dirty="0">
                <a:solidFill>
                  <a:schemeClr val="tx1">
                    <a:lumMod val="65000"/>
                    <a:lumOff val="35000"/>
                  </a:schemeClr>
                </a:solidFill>
                <a:latin typeface="Agency FB" panose="020B0503020202020204" pitchFamily="34" charset="0"/>
              </a:rPr>
              <a:t>SUMMARY OF EXPENDITURE OUTCOME PER ECONOMIC CLASSIFICATION</a:t>
            </a:r>
          </a:p>
        </p:txBody>
      </p:sp>
      <p:sp>
        <p:nvSpPr>
          <p:cNvPr id="6" name="Slide Number Placeholder 5"/>
          <p:cNvSpPr>
            <a:spLocks noGrp="1"/>
          </p:cNvSpPr>
          <p:nvPr>
            <p:ph type="sldNum" sz="quarter" idx="12"/>
          </p:nvPr>
        </p:nvSpPr>
        <p:spPr/>
        <p:txBody>
          <a:bodyPr/>
          <a:lstStyle/>
          <a:p>
            <a:fld id="{F0CD0AED-B4D5-4032-9A76-11BCD2D1BB13}" type="slidenum">
              <a:rPr lang="en-US" smtClean="0"/>
              <a:t>40</a:t>
            </a:fld>
            <a:endParaRPr lang="en-US" dirty="0"/>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a:graphicFrameLocks/>
          </p:cNvGraphicFramePr>
          <p:nvPr/>
        </p:nvGraphicFramePr>
        <p:xfrm>
          <a:off x="817685" y="1283678"/>
          <a:ext cx="11298115" cy="53633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10964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SUMMARY OF EXPENDITURE OUTCOME PER PROGRAMME</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t>41</a:t>
            </a:fld>
            <a:endParaRPr lang="en-US" dirty="0"/>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nvGraphicFramePr>
        <p:xfrm>
          <a:off x="708659" y="1418469"/>
          <a:ext cx="10774680" cy="2295611"/>
        </p:xfrm>
        <a:graphic>
          <a:graphicData uri="http://schemas.openxmlformats.org/drawingml/2006/table">
            <a:tbl>
              <a:tblPr firstRow="1" firstCol="1" bandRow="1"/>
              <a:tblGrid>
                <a:gridCol w="3142615">
                  <a:extLst>
                    <a:ext uri="{9D8B030D-6E8A-4147-A177-3AD203B41FA5}">
                      <a16:colId xmlns:a16="http://schemas.microsoft.com/office/drawing/2014/main" val="20000"/>
                    </a:ext>
                  </a:extLst>
                </a:gridCol>
                <a:gridCol w="1077468">
                  <a:extLst>
                    <a:ext uri="{9D8B030D-6E8A-4147-A177-3AD203B41FA5}">
                      <a16:colId xmlns:a16="http://schemas.microsoft.com/office/drawing/2014/main" val="20001"/>
                    </a:ext>
                  </a:extLst>
                </a:gridCol>
                <a:gridCol w="1077468">
                  <a:extLst>
                    <a:ext uri="{9D8B030D-6E8A-4147-A177-3AD203B41FA5}">
                      <a16:colId xmlns:a16="http://schemas.microsoft.com/office/drawing/2014/main" val="20002"/>
                    </a:ext>
                  </a:extLst>
                </a:gridCol>
                <a:gridCol w="987679">
                  <a:extLst>
                    <a:ext uri="{9D8B030D-6E8A-4147-A177-3AD203B41FA5}">
                      <a16:colId xmlns:a16="http://schemas.microsoft.com/office/drawing/2014/main" val="20003"/>
                    </a:ext>
                  </a:extLst>
                </a:gridCol>
                <a:gridCol w="628523">
                  <a:extLst>
                    <a:ext uri="{9D8B030D-6E8A-4147-A177-3AD203B41FA5}">
                      <a16:colId xmlns:a16="http://schemas.microsoft.com/office/drawing/2014/main" val="20004"/>
                    </a:ext>
                  </a:extLst>
                </a:gridCol>
                <a:gridCol w="1077468">
                  <a:extLst>
                    <a:ext uri="{9D8B030D-6E8A-4147-A177-3AD203B41FA5}">
                      <a16:colId xmlns:a16="http://schemas.microsoft.com/office/drawing/2014/main" val="20005"/>
                    </a:ext>
                  </a:extLst>
                </a:gridCol>
                <a:gridCol w="1077468">
                  <a:extLst>
                    <a:ext uri="{9D8B030D-6E8A-4147-A177-3AD203B41FA5}">
                      <a16:colId xmlns:a16="http://schemas.microsoft.com/office/drawing/2014/main" val="20006"/>
                    </a:ext>
                  </a:extLst>
                </a:gridCol>
                <a:gridCol w="987679">
                  <a:extLst>
                    <a:ext uri="{9D8B030D-6E8A-4147-A177-3AD203B41FA5}">
                      <a16:colId xmlns:a16="http://schemas.microsoft.com/office/drawing/2014/main" val="20007"/>
                    </a:ext>
                  </a:extLst>
                </a:gridCol>
                <a:gridCol w="718312">
                  <a:extLst>
                    <a:ext uri="{9D8B030D-6E8A-4147-A177-3AD203B41FA5}">
                      <a16:colId xmlns:a16="http://schemas.microsoft.com/office/drawing/2014/main" val="20008"/>
                    </a:ext>
                  </a:extLst>
                </a:gridCol>
              </a:tblGrid>
              <a:tr h="143535">
                <a:tc rowSpan="3">
                  <a:txBody>
                    <a:bodyPr/>
                    <a:lstStyle/>
                    <a:p>
                      <a:pPr>
                        <a:lnSpc>
                          <a:spcPct val="107000"/>
                        </a:lnSpc>
                        <a:spcAft>
                          <a:spcPts val="0"/>
                        </a:spcAft>
                      </a:pPr>
                      <a:r>
                        <a:rPr lang="en-ZA" sz="1200" b="1" kern="1200" dirty="0">
                          <a:solidFill>
                            <a:schemeClr val="tx1"/>
                          </a:solidFill>
                          <a:effectLst/>
                          <a:latin typeface="Bahnschrift SemiLight" panose="020B0502040204020203" pitchFamily="34" charset="0"/>
                          <a:ea typeface="Times New Roman" panose="02020603050405020304" pitchFamily="18" charset="0"/>
                          <a:cs typeface="Calibri" panose="020F0502020204030204" pitchFamily="34" charset="0"/>
                        </a:rPr>
                        <a:t>PROGRAMME</a:t>
                      </a:r>
                    </a:p>
                  </a:txBody>
                  <a:tcPr marL="60013" marR="6001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gridSpan="4">
                  <a:txBody>
                    <a:bodyPr/>
                    <a:lstStyle/>
                    <a:p>
                      <a:pPr algn="ctr">
                        <a:lnSpc>
                          <a:spcPct val="107000"/>
                        </a:lnSpc>
                        <a:spcAft>
                          <a:spcPts val="0"/>
                        </a:spcAft>
                      </a:pPr>
                      <a:r>
                        <a:rPr lang="en-ZA" sz="1200" b="1" dirty="0">
                          <a:solidFill>
                            <a:schemeClr val="tx1"/>
                          </a:solidFill>
                          <a:effectLst/>
                          <a:latin typeface="Bahnschrift SemiLight" panose="020B0502040204020203" pitchFamily="34" charset="0"/>
                          <a:ea typeface="Times New Roman" panose="02020603050405020304" pitchFamily="18" charset="0"/>
                          <a:cs typeface="Calibri" panose="020F0502020204030204" pitchFamily="34" charset="0"/>
                        </a:rPr>
                        <a:t>2021/22</a:t>
                      </a:r>
                      <a:endParaRPr lang="en-ZA" sz="1200" dirty="0">
                        <a:solidFill>
                          <a:schemeClr val="tx1"/>
                        </a:solidFill>
                        <a:effectLst/>
                        <a:latin typeface="Bahnschrift SemiLight" panose="020B0502040204020203" pitchFamily="34" charset="0"/>
                        <a:ea typeface="Calibri" panose="020F0502020204030204" pitchFamily="34" charset="0"/>
                        <a:cs typeface="Times New Roman" panose="02020603050405020304" pitchFamily="18" charset="0"/>
                      </a:endParaRPr>
                    </a:p>
                  </a:txBody>
                  <a:tcPr marL="60013" marR="6001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07000"/>
                        </a:lnSpc>
                        <a:spcAft>
                          <a:spcPts val="0"/>
                        </a:spcAft>
                      </a:pPr>
                      <a:r>
                        <a:rPr lang="en-ZA" sz="1200" b="1" dirty="0">
                          <a:solidFill>
                            <a:schemeClr val="tx1"/>
                          </a:solidFill>
                          <a:effectLst/>
                          <a:latin typeface="Bahnschrift SemiLight" panose="020B0502040204020203" pitchFamily="34" charset="0"/>
                          <a:ea typeface="Times New Roman" panose="02020603050405020304" pitchFamily="18" charset="0"/>
                          <a:cs typeface="Calibri" panose="020F0502020204030204" pitchFamily="34" charset="0"/>
                        </a:rPr>
                        <a:t>2020/21</a:t>
                      </a:r>
                    </a:p>
                  </a:txBody>
                  <a:tcPr marL="60013" marR="6001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hMerge="1">
                  <a:txBody>
                    <a:bodyPr/>
                    <a:lstStyle/>
                    <a:p>
                      <a:endParaRPr lang="en-ZA"/>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hMerge="1">
                  <a:txBody>
                    <a:bodyPr/>
                    <a:lstStyle/>
                    <a:p>
                      <a:endParaRPr lang="en-ZA"/>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hMerge="1">
                  <a:txBody>
                    <a:bodyPr/>
                    <a:lstStyle/>
                    <a:p>
                      <a:endParaRPr lang="en-ZA"/>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10000"/>
                  </a:ext>
                </a:extLst>
              </a:tr>
              <a:tr h="293696">
                <a:tc vMerge="1">
                  <a:txBody>
                    <a:bodyPr/>
                    <a:lstStyle/>
                    <a:p>
                      <a:pPr>
                        <a:lnSpc>
                          <a:spcPct val="107000"/>
                        </a:lnSpc>
                        <a:spcAft>
                          <a:spcPts val="0"/>
                        </a:spcAft>
                      </a:pPr>
                      <a:endParaRPr lang="en-ZA" sz="12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txBody>
                  <a:tcPr marL="60013" marR="6001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Bahnschrift SemiLight" panose="020B0502040204020203" pitchFamily="34" charset="0"/>
                          <a:ea typeface="Times New Roman" panose="02020603050405020304" pitchFamily="18" charset="0"/>
                          <a:cs typeface="Calibri" panose="020F0502020204030204" pitchFamily="34" charset="0"/>
                        </a:rPr>
                        <a:t>Final budget</a:t>
                      </a:r>
                      <a:endParaRPr lang="en-ZA" sz="1200" dirty="0">
                        <a:solidFill>
                          <a:schemeClr val="tx1"/>
                        </a:solidFill>
                        <a:effectLst/>
                        <a:latin typeface="Bahnschrift SemiLight" panose="020B0502040204020203" pitchFamily="34" charset="0"/>
                        <a:ea typeface="Calibri" panose="020F0502020204030204" pitchFamily="34" charset="0"/>
                        <a:cs typeface="Times New Roman" panose="02020603050405020304" pitchFamily="18" charset="0"/>
                      </a:endParaRPr>
                    </a:p>
                  </a:txBody>
                  <a:tcPr marL="60013" marR="6001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Bahnschrift SemiLight" panose="020B0502040204020203" pitchFamily="34" charset="0"/>
                          <a:ea typeface="Times New Roman" panose="02020603050405020304" pitchFamily="18" charset="0"/>
                          <a:cs typeface="Calibri" panose="020F0502020204030204" pitchFamily="34" charset="0"/>
                        </a:rPr>
                        <a:t> Total Expenditure</a:t>
                      </a:r>
                      <a:endParaRPr lang="en-ZA" sz="1200" dirty="0">
                        <a:solidFill>
                          <a:schemeClr val="tx1"/>
                        </a:solidFill>
                        <a:effectLst/>
                        <a:latin typeface="Bahnschrift SemiLight" panose="020B0502040204020203" pitchFamily="34" charset="0"/>
                        <a:ea typeface="Calibri" panose="020F0502020204030204" pitchFamily="34" charset="0"/>
                        <a:cs typeface="Times New Roman" panose="02020603050405020304" pitchFamily="18" charset="0"/>
                      </a:endParaRPr>
                    </a:p>
                  </a:txBody>
                  <a:tcPr marL="60013" marR="6001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Bahnschrift SemiLight" panose="020B0502040204020203" pitchFamily="34" charset="0"/>
                          <a:ea typeface="Times New Roman" panose="02020603050405020304" pitchFamily="18" charset="0"/>
                          <a:cs typeface="Calibri" panose="020F0502020204030204" pitchFamily="34" charset="0"/>
                        </a:rPr>
                        <a:t>Variance</a:t>
                      </a:r>
                      <a:endParaRPr lang="en-ZA" sz="1200" dirty="0">
                        <a:solidFill>
                          <a:schemeClr val="tx1"/>
                        </a:solidFill>
                        <a:effectLst/>
                        <a:latin typeface="Bahnschrift SemiLight" panose="020B0502040204020203" pitchFamily="34" charset="0"/>
                        <a:ea typeface="Calibri" panose="020F0502020204030204" pitchFamily="34" charset="0"/>
                        <a:cs typeface="Times New Roman" panose="02020603050405020304" pitchFamily="18" charset="0"/>
                      </a:endParaRPr>
                    </a:p>
                  </a:txBody>
                  <a:tcPr marL="60013" marR="6001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Bahnschrift SemiLight" panose="020B0502040204020203" pitchFamily="34" charset="0"/>
                          <a:ea typeface="Times New Roman" panose="02020603050405020304" pitchFamily="18" charset="0"/>
                          <a:cs typeface="Calibri" panose="020F0502020204030204" pitchFamily="34" charset="0"/>
                        </a:rPr>
                        <a:t>% Spent</a:t>
                      </a:r>
                      <a:endParaRPr lang="en-ZA" sz="1200" dirty="0">
                        <a:solidFill>
                          <a:schemeClr val="tx1"/>
                        </a:solidFill>
                        <a:effectLst/>
                        <a:latin typeface="Bahnschrift SemiLight" panose="020B0502040204020203" pitchFamily="34" charset="0"/>
                        <a:ea typeface="Calibri" panose="020F0502020204030204" pitchFamily="34" charset="0"/>
                        <a:cs typeface="Times New Roman" panose="02020603050405020304" pitchFamily="18" charset="0"/>
                      </a:endParaRPr>
                    </a:p>
                  </a:txBody>
                  <a:tcPr marL="60013" marR="6001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Bahnschrift SemiLight" panose="020B0502040204020203" pitchFamily="34" charset="0"/>
                          <a:ea typeface="Times New Roman" panose="02020603050405020304" pitchFamily="18" charset="0"/>
                          <a:cs typeface="Calibri" panose="020F0502020204030204" pitchFamily="34" charset="0"/>
                        </a:rPr>
                        <a:t>Final budget</a:t>
                      </a:r>
                      <a:endParaRPr lang="en-ZA" sz="1200" dirty="0">
                        <a:solidFill>
                          <a:schemeClr val="tx1"/>
                        </a:solidFill>
                        <a:effectLst/>
                        <a:latin typeface="Bahnschrift SemiLight" panose="020B0502040204020203" pitchFamily="34" charset="0"/>
                        <a:ea typeface="Calibri" panose="020F0502020204030204" pitchFamily="34" charset="0"/>
                        <a:cs typeface="Times New Roman" panose="02020603050405020304" pitchFamily="18" charset="0"/>
                      </a:endParaRPr>
                    </a:p>
                  </a:txBody>
                  <a:tcPr marL="60013" marR="6001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Bahnschrift SemiLight" panose="020B0502040204020203" pitchFamily="34" charset="0"/>
                          <a:ea typeface="Times New Roman" panose="02020603050405020304" pitchFamily="18" charset="0"/>
                          <a:cs typeface="Calibri" panose="020F0502020204030204" pitchFamily="34" charset="0"/>
                        </a:rPr>
                        <a:t> Total Expenditure</a:t>
                      </a:r>
                      <a:endParaRPr lang="en-ZA" sz="1200" dirty="0">
                        <a:solidFill>
                          <a:schemeClr val="tx1"/>
                        </a:solidFill>
                        <a:effectLst/>
                        <a:latin typeface="Bahnschrift SemiLight" panose="020B0502040204020203" pitchFamily="34" charset="0"/>
                        <a:ea typeface="Calibri" panose="020F0502020204030204" pitchFamily="34" charset="0"/>
                        <a:cs typeface="Times New Roman" panose="02020603050405020304" pitchFamily="18" charset="0"/>
                      </a:endParaRPr>
                    </a:p>
                  </a:txBody>
                  <a:tcPr marL="60013" marR="6001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Bahnschrift SemiLight" panose="020B0502040204020203" pitchFamily="34" charset="0"/>
                          <a:ea typeface="Times New Roman" panose="02020603050405020304" pitchFamily="18" charset="0"/>
                          <a:cs typeface="Calibri" panose="020F0502020204030204" pitchFamily="34" charset="0"/>
                        </a:rPr>
                        <a:t>Variance</a:t>
                      </a:r>
                      <a:endParaRPr lang="en-ZA" sz="1200" dirty="0">
                        <a:solidFill>
                          <a:schemeClr val="tx1"/>
                        </a:solidFill>
                        <a:effectLst/>
                        <a:latin typeface="Bahnschrift SemiLight" panose="020B0502040204020203" pitchFamily="34" charset="0"/>
                        <a:ea typeface="Calibri" panose="020F0502020204030204" pitchFamily="34" charset="0"/>
                        <a:cs typeface="Times New Roman" panose="02020603050405020304" pitchFamily="18" charset="0"/>
                      </a:endParaRPr>
                    </a:p>
                  </a:txBody>
                  <a:tcPr marL="60013" marR="6001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ZA" sz="1200" b="1" dirty="0">
                          <a:solidFill>
                            <a:schemeClr val="tx1"/>
                          </a:solidFill>
                          <a:effectLst/>
                          <a:latin typeface="Bahnschrift SemiLight" panose="020B0502040204020203" pitchFamily="34" charset="0"/>
                          <a:ea typeface="Times New Roman" panose="02020603050405020304" pitchFamily="18" charset="0"/>
                          <a:cs typeface="Calibri" panose="020F0502020204030204" pitchFamily="34" charset="0"/>
                        </a:rPr>
                        <a:t>% Spent</a:t>
                      </a:r>
                      <a:endParaRPr lang="en-ZA" sz="1200" dirty="0">
                        <a:solidFill>
                          <a:schemeClr val="tx1"/>
                        </a:solidFill>
                        <a:effectLst/>
                        <a:latin typeface="Bahnschrift SemiLight" panose="020B0502040204020203" pitchFamily="34" charset="0"/>
                        <a:ea typeface="Calibri" panose="020F0502020204030204" pitchFamily="34" charset="0"/>
                        <a:cs typeface="Times New Roman" panose="02020603050405020304" pitchFamily="18" charset="0"/>
                      </a:endParaRPr>
                    </a:p>
                  </a:txBody>
                  <a:tcPr marL="60013" marR="6001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10001"/>
                  </a:ext>
                </a:extLst>
              </a:tr>
              <a:tr h="174815">
                <a:tc vMerge="1">
                  <a:txBody>
                    <a:bodyPr/>
                    <a:lstStyle/>
                    <a:p>
                      <a:pPr>
                        <a:lnSpc>
                          <a:spcPct val="107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013" marR="60013"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200" b="1" dirty="0">
                          <a:solidFill>
                            <a:schemeClr val="tx1"/>
                          </a:solidFill>
                          <a:effectLst/>
                          <a:latin typeface="Bahnschrift SemiLight" panose="020B0502040204020203" pitchFamily="34" charset="0"/>
                          <a:ea typeface="Times New Roman" panose="02020603050405020304" pitchFamily="18" charset="0"/>
                          <a:cs typeface="Calibri" panose="020F0502020204030204" pitchFamily="34" charset="0"/>
                        </a:rPr>
                        <a:t>R'000</a:t>
                      </a:r>
                      <a:endParaRPr lang="en-ZA" sz="1200" dirty="0">
                        <a:solidFill>
                          <a:schemeClr val="tx1"/>
                        </a:solidFill>
                        <a:effectLst/>
                        <a:latin typeface="Bahnschrift SemiLight" panose="020B0502040204020203" pitchFamily="34" charset="0"/>
                        <a:ea typeface="Calibri" panose="020F0502020204030204" pitchFamily="34" charset="0"/>
                        <a:cs typeface="Times New Roman" panose="02020603050405020304" pitchFamily="18" charset="0"/>
                      </a:endParaRPr>
                    </a:p>
                  </a:txBody>
                  <a:tcPr marL="60013" marR="60013"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a:lnSpc>
                          <a:spcPct val="107000"/>
                        </a:lnSpc>
                        <a:spcAft>
                          <a:spcPts val="0"/>
                        </a:spcAft>
                      </a:pPr>
                      <a:r>
                        <a:rPr lang="en-ZA" sz="1200" b="1" dirty="0">
                          <a:solidFill>
                            <a:schemeClr val="tx1"/>
                          </a:solidFill>
                          <a:effectLst/>
                          <a:latin typeface="Bahnschrift SemiLight" panose="020B0502040204020203" pitchFamily="34" charset="0"/>
                          <a:ea typeface="Times New Roman" panose="02020603050405020304" pitchFamily="18" charset="0"/>
                          <a:cs typeface="Calibri" panose="020F0502020204030204" pitchFamily="34" charset="0"/>
                        </a:rPr>
                        <a:t>R'000</a:t>
                      </a:r>
                      <a:endParaRPr lang="en-ZA" sz="1200" dirty="0">
                        <a:solidFill>
                          <a:schemeClr val="tx1"/>
                        </a:solidFill>
                        <a:effectLst/>
                        <a:latin typeface="Bahnschrift SemiLight" panose="020B0502040204020203" pitchFamily="34" charset="0"/>
                        <a:ea typeface="Calibri" panose="020F0502020204030204" pitchFamily="34" charset="0"/>
                        <a:cs typeface="Times New Roman" panose="02020603050405020304" pitchFamily="18" charset="0"/>
                      </a:endParaRPr>
                    </a:p>
                  </a:txBody>
                  <a:tcPr marL="60013" marR="60013"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a:lnSpc>
                          <a:spcPct val="107000"/>
                        </a:lnSpc>
                        <a:spcAft>
                          <a:spcPts val="0"/>
                        </a:spcAft>
                      </a:pPr>
                      <a:r>
                        <a:rPr lang="en-ZA" sz="1200" b="1" dirty="0">
                          <a:solidFill>
                            <a:schemeClr val="tx1"/>
                          </a:solidFill>
                          <a:effectLst/>
                          <a:latin typeface="Bahnschrift SemiLight" panose="020B0502040204020203" pitchFamily="34" charset="0"/>
                          <a:ea typeface="Times New Roman" panose="02020603050405020304" pitchFamily="18" charset="0"/>
                          <a:cs typeface="Calibri" panose="020F0502020204030204" pitchFamily="34" charset="0"/>
                        </a:rPr>
                        <a:t>R'000</a:t>
                      </a:r>
                      <a:endParaRPr lang="en-ZA" sz="1200" dirty="0">
                        <a:solidFill>
                          <a:schemeClr val="tx1"/>
                        </a:solidFill>
                        <a:effectLst/>
                        <a:latin typeface="Bahnschrift SemiLight" panose="020B0502040204020203" pitchFamily="34" charset="0"/>
                        <a:ea typeface="Calibri" panose="020F0502020204030204" pitchFamily="34" charset="0"/>
                        <a:cs typeface="Times New Roman" panose="02020603050405020304" pitchFamily="18" charset="0"/>
                      </a:endParaRPr>
                    </a:p>
                  </a:txBody>
                  <a:tcPr marL="60013" marR="60013"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a:lnSpc>
                          <a:spcPct val="107000"/>
                        </a:lnSpc>
                        <a:spcAft>
                          <a:spcPts val="0"/>
                        </a:spcAft>
                      </a:pPr>
                      <a:r>
                        <a:rPr lang="en-ZA" sz="1200" b="1" dirty="0">
                          <a:solidFill>
                            <a:schemeClr val="tx1"/>
                          </a:solidFill>
                          <a:effectLst/>
                          <a:latin typeface="Bahnschrift SemiLight" panose="020B0502040204020203" pitchFamily="34" charset="0"/>
                          <a:ea typeface="Times New Roman" panose="02020603050405020304" pitchFamily="18" charset="0"/>
                          <a:cs typeface="Calibri" panose="020F0502020204030204" pitchFamily="34" charset="0"/>
                        </a:rPr>
                        <a:t> %</a:t>
                      </a:r>
                      <a:endParaRPr lang="en-ZA" sz="1200" dirty="0">
                        <a:solidFill>
                          <a:schemeClr val="tx1"/>
                        </a:solidFill>
                        <a:effectLst/>
                        <a:latin typeface="Bahnschrift SemiLight" panose="020B0502040204020203" pitchFamily="34" charset="0"/>
                        <a:ea typeface="Calibri" panose="020F0502020204030204" pitchFamily="34" charset="0"/>
                        <a:cs typeface="Times New Roman" panose="02020603050405020304" pitchFamily="18" charset="0"/>
                      </a:endParaRPr>
                    </a:p>
                  </a:txBody>
                  <a:tcPr marL="60013" marR="60013"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a:lnSpc>
                          <a:spcPct val="107000"/>
                        </a:lnSpc>
                        <a:spcAft>
                          <a:spcPts val="0"/>
                        </a:spcAft>
                      </a:pPr>
                      <a:r>
                        <a:rPr lang="en-ZA" sz="1200" b="1" dirty="0">
                          <a:solidFill>
                            <a:schemeClr val="tx1"/>
                          </a:solidFill>
                          <a:effectLst/>
                          <a:latin typeface="Bahnschrift SemiLight" panose="020B0502040204020203" pitchFamily="34" charset="0"/>
                          <a:ea typeface="Times New Roman" panose="02020603050405020304" pitchFamily="18" charset="0"/>
                          <a:cs typeface="Calibri" panose="020F0502020204030204" pitchFamily="34" charset="0"/>
                        </a:rPr>
                        <a:t>R'000</a:t>
                      </a:r>
                      <a:endParaRPr lang="en-ZA" sz="1200" dirty="0">
                        <a:solidFill>
                          <a:schemeClr val="tx1"/>
                        </a:solidFill>
                        <a:effectLst/>
                        <a:latin typeface="Bahnschrift SemiLight" panose="020B0502040204020203" pitchFamily="34" charset="0"/>
                        <a:ea typeface="Calibri" panose="020F0502020204030204" pitchFamily="34" charset="0"/>
                        <a:cs typeface="Times New Roman" panose="02020603050405020304" pitchFamily="18" charset="0"/>
                      </a:endParaRPr>
                    </a:p>
                  </a:txBody>
                  <a:tcPr marL="60013" marR="60013"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a:lnSpc>
                          <a:spcPct val="107000"/>
                        </a:lnSpc>
                        <a:spcAft>
                          <a:spcPts val="0"/>
                        </a:spcAft>
                      </a:pPr>
                      <a:r>
                        <a:rPr lang="en-ZA" sz="1200" b="1" dirty="0">
                          <a:solidFill>
                            <a:schemeClr val="tx1"/>
                          </a:solidFill>
                          <a:effectLst/>
                          <a:latin typeface="Bahnschrift SemiLight" panose="020B0502040204020203" pitchFamily="34" charset="0"/>
                          <a:ea typeface="Times New Roman" panose="02020603050405020304" pitchFamily="18" charset="0"/>
                          <a:cs typeface="Calibri" panose="020F0502020204030204" pitchFamily="34" charset="0"/>
                        </a:rPr>
                        <a:t>R'000</a:t>
                      </a:r>
                      <a:endParaRPr lang="en-ZA" sz="1200" dirty="0">
                        <a:solidFill>
                          <a:schemeClr val="tx1"/>
                        </a:solidFill>
                        <a:effectLst/>
                        <a:latin typeface="Bahnschrift SemiLight" panose="020B0502040204020203" pitchFamily="34" charset="0"/>
                        <a:ea typeface="Calibri" panose="020F0502020204030204" pitchFamily="34" charset="0"/>
                        <a:cs typeface="Times New Roman" panose="02020603050405020304" pitchFamily="18" charset="0"/>
                      </a:endParaRPr>
                    </a:p>
                  </a:txBody>
                  <a:tcPr marL="60013" marR="60013"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a:lnSpc>
                          <a:spcPct val="107000"/>
                        </a:lnSpc>
                        <a:spcAft>
                          <a:spcPts val="0"/>
                        </a:spcAft>
                      </a:pPr>
                      <a:r>
                        <a:rPr lang="en-ZA" sz="1200" b="1" dirty="0">
                          <a:solidFill>
                            <a:schemeClr val="tx1"/>
                          </a:solidFill>
                          <a:effectLst/>
                          <a:latin typeface="Bahnschrift SemiLight" panose="020B0502040204020203" pitchFamily="34" charset="0"/>
                          <a:ea typeface="Times New Roman" panose="02020603050405020304" pitchFamily="18" charset="0"/>
                          <a:cs typeface="Calibri" panose="020F0502020204030204" pitchFamily="34" charset="0"/>
                        </a:rPr>
                        <a:t>R'000</a:t>
                      </a:r>
                      <a:endParaRPr lang="en-ZA" sz="1200" dirty="0">
                        <a:solidFill>
                          <a:schemeClr val="tx1"/>
                        </a:solidFill>
                        <a:effectLst/>
                        <a:latin typeface="Bahnschrift SemiLight" panose="020B0502040204020203" pitchFamily="34" charset="0"/>
                        <a:ea typeface="Calibri" panose="020F0502020204030204" pitchFamily="34" charset="0"/>
                        <a:cs typeface="Times New Roman" panose="02020603050405020304" pitchFamily="18" charset="0"/>
                      </a:endParaRPr>
                    </a:p>
                  </a:txBody>
                  <a:tcPr marL="60013" marR="60013"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a:lnSpc>
                          <a:spcPct val="107000"/>
                        </a:lnSpc>
                        <a:spcAft>
                          <a:spcPts val="0"/>
                        </a:spcAft>
                      </a:pPr>
                      <a:r>
                        <a:rPr lang="en-ZA" sz="1200" b="1" dirty="0">
                          <a:solidFill>
                            <a:schemeClr val="tx1"/>
                          </a:solidFill>
                          <a:effectLst/>
                          <a:latin typeface="Bahnschrift SemiLight" panose="020B0502040204020203" pitchFamily="34" charset="0"/>
                          <a:ea typeface="Times New Roman" panose="02020603050405020304" pitchFamily="18" charset="0"/>
                          <a:cs typeface="Calibri" panose="020F0502020204030204" pitchFamily="34" charset="0"/>
                        </a:rPr>
                        <a:t> %</a:t>
                      </a:r>
                      <a:endParaRPr lang="en-ZA" sz="1200" dirty="0">
                        <a:solidFill>
                          <a:schemeClr val="tx1"/>
                        </a:solidFill>
                        <a:effectLst/>
                        <a:latin typeface="Bahnschrift SemiLight" panose="020B0502040204020203" pitchFamily="34" charset="0"/>
                        <a:ea typeface="Calibri" panose="020F0502020204030204" pitchFamily="34" charset="0"/>
                        <a:cs typeface="Times New Roman" panose="02020603050405020304" pitchFamily="18" charset="0"/>
                      </a:endParaRPr>
                    </a:p>
                  </a:txBody>
                  <a:tcPr marL="60013" marR="60013"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10002"/>
                  </a:ext>
                </a:extLst>
              </a:tr>
              <a:tr h="234249">
                <a:tc>
                  <a:txBody>
                    <a:bodyPr/>
                    <a:lstStyle/>
                    <a:p>
                      <a:pPr algn="l" rtl="0" fontAlgn="ctr"/>
                      <a:r>
                        <a:rPr lang="en-ZA" sz="1200" b="0" i="0" u="none" strike="noStrike" dirty="0">
                          <a:solidFill>
                            <a:srgbClr val="000000"/>
                          </a:solidFill>
                          <a:effectLst/>
                          <a:latin typeface="Bahnschrift SemiLight" panose="020B0502040204020203" pitchFamily="34" charset="0"/>
                        </a:rPr>
                        <a:t>Administration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rgbClr val="000000"/>
                          </a:solidFill>
                          <a:effectLst/>
                          <a:latin typeface="Bahnschrift SemiLight" panose="020B0502040204020203"/>
                        </a:rPr>
                        <a:t>895 670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Bahnschrift SemiLight" panose="020B0502040204020203"/>
                        </a:rPr>
                        <a:t>          864 938 </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Bahnschrift SemiLight" panose="020B0502040204020203"/>
                        </a:rPr>
                        <a:t>30 732</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Bahnschrift SemiLight" panose="020B0502040204020203"/>
                        </a:rPr>
                        <a:t>97%</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Bahnschrift SemiLight" panose="020B0502040204020203"/>
                        </a:rPr>
                        <a:t>1 299 568</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Bahnschrift SemiLight" panose="020B0502040204020203"/>
                        </a:rPr>
                        <a:t>1 015 191</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Bahnschrift SemiLight" panose="020B0502040204020203"/>
                        </a:rPr>
                        <a:t>284 377</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Bahnschrift SemiLight" panose="020B0502040204020203"/>
                        </a:rPr>
                        <a:t>78%</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3089">
                <a:tc>
                  <a:txBody>
                    <a:bodyPr/>
                    <a:lstStyle/>
                    <a:p>
                      <a:pPr algn="l" rtl="0" fontAlgn="ctr"/>
                      <a:r>
                        <a:rPr lang="en-ZA" sz="1200" b="0" i="0" u="none" strike="noStrike" dirty="0">
                          <a:solidFill>
                            <a:srgbClr val="000000"/>
                          </a:solidFill>
                          <a:effectLst/>
                          <a:latin typeface="Bahnschrift SemiLight" panose="020B0502040204020203" pitchFamily="34" charset="0"/>
                        </a:rPr>
                        <a:t>Real Estate Investment Services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Bahnschrift SemiLight" panose="020B0502040204020203"/>
                        </a:rPr>
                        <a:t>199 845</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Bahnschrift SemiLight" panose="020B0502040204020203"/>
                        </a:rPr>
                        <a:t>          171 358 </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rgbClr val="000000"/>
                          </a:solidFill>
                          <a:effectLst/>
                          <a:latin typeface="Bahnschrift SemiLight" panose="020B0502040204020203"/>
                        </a:rPr>
                        <a:t>28 487</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Bahnschrift SemiLight" panose="020B0502040204020203"/>
                        </a:rPr>
                        <a:t>86%</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Bahnschrift SemiLight" panose="020B0502040204020203"/>
                        </a:rPr>
                        <a:t>181 360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Bahnschrift SemiLight" panose="020B0502040204020203"/>
                        </a:rPr>
                        <a:t>177 700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Bahnschrift SemiLight" panose="020B0502040204020203"/>
                        </a:rPr>
                        <a:t>3 660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Bahnschrift SemiLight" panose="020B0502040204020203"/>
                        </a:rPr>
                        <a:t>98%</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13089">
                <a:tc>
                  <a:txBody>
                    <a:bodyPr/>
                    <a:lstStyle/>
                    <a:p>
                      <a:pPr algn="l" rtl="0" fontAlgn="ctr"/>
                      <a:r>
                        <a:rPr lang="en-ZA" sz="1200" b="0" i="0" u="none" strike="noStrike" dirty="0">
                          <a:solidFill>
                            <a:srgbClr val="000000"/>
                          </a:solidFill>
                          <a:effectLst/>
                          <a:latin typeface="Bahnschrift SemiLight" panose="020B0502040204020203" pitchFamily="34" charset="0"/>
                        </a:rPr>
                        <a:t>Construction Project Management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Bahnschrift SemiLight" panose="020B0502040204020203"/>
                        </a:rPr>
                        <a:t>5 851 154</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Bahnschrift SemiLight" panose="020B0502040204020203"/>
                        </a:rPr>
                        <a:t>       4 190 729 </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rgbClr val="000000"/>
                          </a:solidFill>
                          <a:effectLst/>
                          <a:latin typeface="Bahnschrift SemiLight" panose="020B0502040204020203"/>
                        </a:rPr>
                        <a:t>1 660 425</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rgbClr val="000000"/>
                          </a:solidFill>
                          <a:effectLst/>
                          <a:latin typeface="Bahnschrift SemiLight" panose="020B0502040204020203"/>
                        </a:rPr>
                        <a:t>72%</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Bahnschrift SemiLight" panose="020B0502040204020203"/>
                        </a:rPr>
                        <a:t>4 248 179</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Bahnschrift SemiLight" panose="020B0502040204020203"/>
                        </a:rPr>
                        <a:t>2 980 979</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Bahnschrift SemiLight" panose="020B0502040204020203"/>
                        </a:rPr>
                        <a:t>1 267 200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Bahnschrift SemiLight" panose="020B0502040204020203"/>
                        </a:rPr>
                        <a:t>70%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13089">
                <a:tc>
                  <a:txBody>
                    <a:bodyPr/>
                    <a:lstStyle/>
                    <a:p>
                      <a:pPr algn="l" rtl="0" fontAlgn="ctr"/>
                      <a:r>
                        <a:rPr lang="en-ZA" sz="1200" b="0" i="0" u="none" strike="noStrike" dirty="0">
                          <a:solidFill>
                            <a:srgbClr val="000000"/>
                          </a:solidFill>
                          <a:effectLst/>
                          <a:latin typeface="Bahnschrift SemiLight" panose="020B0502040204020203" pitchFamily="34" charset="0"/>
                        </a:rPr>
                        <a:t>Real Estate Management Services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rgbClr val="000000"/>
                          </a:solidFill>
                          <a:effectLst/>
                          <a:latin typeface="Bahnschrift SemiLight" panose="020B0502040204020203"/>
                        </a:rPr>
                        <a:t>12 634 428</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ZA" sz="1200" b="0" i="0" u="none" strike="noStrike">
                          <a:solidFill>
                            <a:srgbClr val="000000"/>
                          </a:solidFill>
                          <a:effectLst/>
                          <a:latin typeface="Bahnschrift SemiLight" panose="020B0502040204020203"/>
                        </a:rPr>
                        <a:t>     11 547 487 </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Bahnschrift SemiLight" panose="020B0502040204020203"/>
                        </a:rPr>
                        <a:t>1 086 941</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rgbClr val="000000"/>
                          </a:solidFill>
                          <a:effectLst/>
                          <a:latin typeface="Bahnschrift SemiLight" panose="020B0502040204020203"/>
                        </a:rPr>
                        <a:t>91%</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rgbClr val="000000"/>
                          </a:solidFill>
                          <a:effectLst/>
                          <a:latin typeface="Bahnschrift SemiLight" panose="020B0502040204020203"/>
                        </a:rPr>
                        <a:t>12 770 725</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Bahnschrift SemiLight" panose="020B0502040204020203"/>
                        </a:rPr>
                        <a:t>11 558 965</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Bahnschrift SemiLight" panose="020B0502040204020203"/>
                        </a:rPr>
                        <a:t>1 211 760</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Bahnschrift SemiLight" panose="020B0502040204020203"/>
                        </a:rPr>
                        <a:t>91%</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13089">
                <a:tc>
                  <a:txBody>
                    <a:bodyPr/>
                    <a:lstStyle/>
                    <a:p>
                      <a:pPr algn="l" rtl="0" fontAlgn="ctr"/>
                      <a:r>
                        <a:rPr lang="en-US" sz="1200" b="0" i="0" u="none" strike="noStrike" dirty="0">
                          <a:solidFill>
                            <a:srgbClr val="000000"/>
                          </a:solidFill>
                          <a:effectLst/>
                          <a:latin typeface="Bahnschrift SemiLight" panose="020B0502040204020203" pitchFamily="34" charset="0"/>
                        </a:rPr>
                        <a:t>Real Estate Information &amp; Registry Services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rgbClr val="000000"/>
                          </a:solidFill>
                          <a:effectLst/>
                          <a:latin typeface="Bahnschrift SemiLight" panose="020B0502040204020203"/>
                        </a:rPr>
                        <a:t>59 499</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ZA" sz="1200" b="0" i="0" u="none" strike="noStrike">
                          <a:solidFill>
                            <a:srgbClr val="000000"/>
                          </a:solidFill>
                          <a:effectLst/>
                          <a:latin typeface="Bahnschrift SemiLight" panose="020B0502040204020203"/>
                        </a:rPr>
                        <a:t>            57 006 </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Bahnschrift SemiLight" panose="020B0502040204020203"/>
                        </a:rPr>
                        <a:t>2 493</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Bahnschrift SemiLight" panose="020B0502040204020203"/>
                        </a:rPr>
                        <a:t>96%</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dirty="0">
                          <a:solidFill>
                            <a:srgbClr val="000000"/>
                          </a:solidFill>
                          <a:effectLst/>
                          <a:latin typeface="Bahnschrift SemiLight" panose="020B0502040204020203"/>
                        </a:rPr>
                        <a:t>96 395</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ZA" sz="1200" b="0" i="0" u="none" strike="noStrike" dirty="0">
                          <a:solidFill>
                            <a:srgbClr val="000000"/>
                          </a:solidFill>
                          <a:effectLst/>
                          <a:latin typeface="Bahnschrift SemiLight" panose="020B0502040204020203"/>
                        </a:rPr>
                        <a:t>59 998</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ZA" sz="1200" b="0" i="0" u="none" strike="noStrike" dirty="0">
                          <a:solidFill>
                            <a:srgbClr val="000000"/>
                          </a:solidFill>
                          <a:effectLst/>
                          <a:latin typeface="Bahnschrift SemiLight" panose="020B0502040204020203"/>
                        </a:rPr>
                        <a:t>36 397</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ZA" sz="1200" b="0" i="0" u="none" strike="noStrike">
                          <a:solidFill>
                            <a:srgbClr val="000000"/>
                          </a:solidFill>
                          <a:effectLst/>
                          <a:latin typeface="Bahnschrift SemiLight" panose="020B0502040204020203"/>
                        </a:rPr>
                        <a:t>62%</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13089">
                <a:tc>
                  <a:txBody>
                    <a:bodyPr/>
                    <a:lstStyle/>
                    <a:p>
                      <a:pPr algn="l" rtl="0" fontAlgn="ctr"/>
                      <a:r>
                        <a:rPr lang="en-ZA" sz="1200" b="0" i="0" u="none" strike="noStrike" dirty="0">
                          <a:solidFill>
                            <a:srgbClr val="000000"/>
                          </a:solidFill>
                          <a:effectLst/>
                          <a:latin typeface="Bahnschrift SemiLight" panose="020B0502040204020203" pitchFamily="34" charset="0"/>
                        </a:rPr>
                        <a:t>Facilities Management Services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Bahnschrift SemiLight" panose="020B0502040204020203"/>
                        </a:rPr>
                        <a:t>3 001 581</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ZA" sz="1200" b="0" i="0" u="none" strike="noStrike">
                          <a:solidFill>
                            <a:srgbClr val="000000"/>
                          </a:solidFill>
                          <a:effectLst/>
                          <a:latin typeface="Bahnschrift SemiLight" panose="020B0502040204020203"/>
                        </a:rPr>
                        <a:t>       2 915 966 </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Bahnschrift SemiLight" panose="020B0502040204020203"/>
                        </a:rPr>
                        <a:t>85 615</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Bahnschrift SemiLight" panose="020B0502040204020203"/>
                        </a:rPr>
                        <a:t>97%</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200" b="0" i="0" u="none" strike="noStrike">
                          <a:solidFill>
                            <a:srgbClr val="000000"/>
                          </a:solidFill>
                          <a:effectLst/>
                          <a:latin typeface="Bahnschrift SemiLight" panose="020B0502040204020203"/>
                        </a:rPr>
                        <a:t>3 523 311</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ZA" sz="1200" b="0" i="0" u="none" strike="noStrike" dirty="0">
                          <a:solidFill>
                            <a:srgbClr val="000000"/>
                          </a:solidFill>
                          <a:effectLst/>
                          <a:latin typeface="Bahnschrift SemiLight" panose="020B0502040204020203"/>
                        </a:rPr>
                        <a:t>2 705 128</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ZA" sz="1200" b="0" i="0" u="none" strike="noStrike" dirty="0">
                          <a:solidFill>
                            <a:srgbClr val="000000"/>
                          </a:solidFill>
                          <a:effectLst/>
                          <a:latin typeface="Bahnschrift SemiLight" panose="020B0502040204020203"/>
                        </a:rPr>
                        <a:t>818 183</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ZA" sz="1200" b="0" i="0" u="none" strike="noStrike" dirty="0">
                          <a:solidFill>
                            <a:srgbClr val="000000"/>
                          </a:solidFill>
                          <a:effectLst/>
                          <a:latin typeface="Bahnschrift SemiLight" panose="020B0502040204020203"/>
                        </a:rPr>
                        <a:t>77%</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13089">
                <a:tc>
                  <a:txBody>
                    <a:bodyPr/>
                    <a:lstStyle/>
                    <a:p>
                      <a:pPr algn="l" rtl="0" fontAlgn="ctr"/>
                      <a:r>
                        <a:rPr lang="en-ZA" sz="1200" b="1" i="0" u="none" strike="noStrike" dirty="0">
                          <a:solidFill>
                            <a:srgbClr val="000000"/>
                          </a:solidFill>
                          <a:effectLst/>
                          <a:latin typeface="Bahnschrift SemiLight" panose="020B0502040204020203" pitchFamily="34" charset="0"/>
                        </a:rPr>
                        <a:t>Total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t"/>
                      <a:r>
                        <a:rPr lang="en-ZA" sz="1200" b="1" i="0" u="none" strike="noStrike" dirty="0">
                          <a:solidFill>
                            <a:srgbClr val="000000"/>
                          </a:solidFill>
                          <a:effectLst/>
                          <a:latin typeface="Bahnschrift SemiLight" panose="020B0502040204020203"/>
                        </a:rPr>
                        <a:t>22 642 177</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t"/>
                      <a:r>
                        <a:rPr lang="en-ZA" sz="1200" b="1" i="0" u="none" strike="noStrike" dirty="0">
                          <a:solidFill>
                            <a:srgbClr val="000000"/>
                          </a:solidFill>
                          <a:effectLst/>
                          <a:latin typeface="Bahnschrift SemiLight" panose="020B0502040204020203"/>
                        </a:rPr>
                        <a:t>19 747 484</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t"/>
                      <a:r>
                        <a:rPr lang="en-ZA" sz="1200" b="1" i="0" u="none" strike="noStrike" dirty="0">
                          <a:solidFill>
                            <a:srgbClr val="000000"/>
                          </a:solidFill>
                          <a:effectLst/>
                          <a:latin typeface="Bahnschrift SemiLight" panose="020B0502040204020203"/>
                        </a:rPr>
                        <a:t>2 894 693</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t"/>
                      <a:r>
                        <a:rPr lang="en-ZA" sz="1200" b="1" i="0" u="none" strike="noStrike" dirty="0">
                          <a:solidFill>
                            <a:srgbClr val="000000"/>
                          </a:solidFill>
                          <a:effectLst/>
                          <a:latin typeface="Bahnschrift SemiLight" panose="020B0502040204020203"/>
                        </a:rPr>
                        <a:t>87%</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t"/>
                      <a:r>
                        <a:rPr lang="en-ZA" sz="1200" b="1" i="0" u="none" strike="noStrike" dirty="0">
                          <a:solidFill>
                            <a:srgbClr val="000000"/>
                          </a:solidFill>
                          <a:effectLst/>
                          <a:latin typeface="Bahnschrift SemiLight" panose="020B0502040204020203"/>
                        </a:rPr>
                        <a:t>22 119 538</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t"/>
                      <a:r>
                        <a:rPr lang="en-ZA" sz="1200" b="1" i="0" u="none" strike="noStrike" dirty="0">
                          <a:solidFill>
                            <a:srgbClr val="000000"/>
                          </a:solidFill>
                          <a:effectLst/>
                          <a:latin typeface="Bahnschrift SemiLight" panose="020B0502040204020203"/>
                        </a:rPr>
                        <a:t>18 497 962</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t"/>
                      <a:r>
                        <a:rPr lang="en-ZA" sz="1200" b="1" i="0" u="none" strike="noStrike" dirty="0">
                          <a:solidFill>
                            <a:srgbClr val="000000"/>
                          </a:solidFill>
                          <a:effectLst/>
                          <a:latin typeface="Bahnschrift SemiLight" panose="020B0502040204020203"/>
                        </a:rPr>
                        <a:t>3 621 576</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t"/>
                      <a:r>
                        <a:rPr lang="en-ZA" sz="1200" b="1" i="0" u="none" strike="noStrike" dirty="0">
                          <a:solidFill>
                            <a:srgbClr val="000000"/>
                          </a:solidFill>
                          <a:effectLst/>
                          <a:latin typeface="Bahnschrift SemiLight" panose="020B0502040204020203"/>
                        </a:rPr>
                        <a:t>84%</a:t>
                      </a:r>
                    </a:p>
                  </a:txBody>
                  <a:tcPr marL="5443" marR="5443" marT="544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9"/>
                  </a:ext>
                </a:extLst>
              </a:tr>
            </a:tbl>
          </a:graphicData>
        </a:graphic>
      </p:graphicFrame>
      <p:graphicFrame>
        <p:nvGraphicFramePr>
          <p:cNvPr id="11" name="Chart 10"/>
          <p:cNvGraphicFramePr>
            <a:graphicFrameLocks/>
          </p:cNvGraphicFramePr>
          <p:nvPr/>
        </p:nvGraphicFramePr>
        <p:xfrm>
          <a:off x="723621" y="3764875"/>
          <a:ext cx="11137201" cy="2846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52502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ZA" sz="3600" b="1" dirty="0">
                <a:solidFill>
                  <a:schemeClr val="tx1">
                    <a:lumMod val="65000"/>
                    <a:lumOff val="35000"/>
                  </a:schemeClr>
                </a:solidFill>
                <a:latin typeface="Agency FB" panose="020B0503020202020204" pitchFamily="34" charset="0"/>
              </a:rPr>
              <a:t>IRREGULAR EXPENDITURE</a:t>
            </a:r>
          </a:p>
        </p:txBody>
      </p:sp>
      <p:sp>
        <p:nvSpPr>
          <p:cNvPr id="6" name="Slide Number Placeholder 5"/>
          <p:cNvSpPr>
            <a:spLocks noGrp="1"/>
          </p:cNvSpPr>
          <p:nvPr>
            <p:ph type="sldNum" sz="quarter" idx="12"/>
          </p:nvPr>
        </p:nvSpPr>
        <p:spPr/>
        <p:txBody>
          <a:bodyPr/>
          <a:lstStyle/>
          <a:p>
            <a:fld id="{F0CD0AED-B4D5-4032-9A76-11BCD2D1BB13}" type="slidenum">
              <a:rPr lang="en-US" smtClean="0">
                <a:solidFill>
                  <a:prstClr val="black">
                    <a:tint val="75000"/>
                  </a:prstClr>
                </a:solidFill>
              </a:rPr>
              <a:pPr/>
              <a:t>42</a:t>
            </a:fld>
            <a:endParaRPr lang="en-US" dirty="0">
              <a:solidFill>
                <a:prstClr val="black">
                  <a:tint val="75000"/>
                </a:prstClr>
              </a:solidFill>
            </a:endParaRPr>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own Arrow 10"/>
          <p:cNvSpPr/>
          <p:nvPr/>
        </p:nvSpPr>
        <p:spPr>
          <a:xfrm>
            <a:off x="5960331" y="5036950"/>
            <a:ext cx="604055" cy="362090"/>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ZA" kern="0" dirty="0">
              <a:solidFill>
                <a:prstClr val="white"/>
              </a:solidFill>
            </a:endParaRPr>
          </a:p>
        </p:txBody>
      </p:sp>
      <p:sp>
        <p:nvSpPr>
          <p:cNvPr id="14" name="Rectangle 13"/>
          <p:cNvSpPr/>
          <p:nvPr/>
        </p:nvSpPr>
        <p:spPr>
          <a:xfrm>
            <a:off x="978793" y="1376191"/>
            <a:ext cx="10086996" cy="685800"/>
          </a:xfrm>
          <a:prstGeom prst="rect">
            <a:avLst/>
          </a:prstGeom>
          <a:solidFill>
            <a:schemeClr val="accent2">
              <a:lumMod val="40000"/>
              <a:lumOff val="6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prstClr val="black">
                    <a:lumMod val="65000"/>
                    <a:lumOff val="35000"/>
                  </a:prstClr>
                </a:solidFill>
                <a:latin typeface="Agency FB" panose="020B0503020202020204" pitchFamily="34" charset="0"/>
              </a:rPr>
              <a:t>TREND ANALYSIS OF PMTE IRREGULAR EXPENDITURE FROM 2014/15 TO 2021/22</a:t>
            </a:r>
          </a:p>
        </p:txBody>
      </p:sp>
      <p:sp>
        <p:nvSpPr>
          <p:cNvPr id="15" name="TextBox 14"/>
          <p:cNvSpPr txBox="1"/>
          <p:nvPr/>
        </p:nvSpPr>
        <p:spPr>
          <a:xfrm>
            <a:off x="998259" y="5424096"/>
            <a:ext cx="10086996" cy="1077218"/>
          </a:xfrm>
          <a:prstGeom prst="rect">
            <a:avLst/>
          </a:prstGeom>
          <a:solidFill>
            <a:schemeClr val="accent2">
              <a:lumMod val="40000"/>
              <a:lumOff val="60000"/>
            </a:schemeClr>
          </a:solidFill>
          <a:ln>
            <a:solidFill>
              <a:schemeClr val="accent2">
                <a:lumMod val="75000"/>
              </a:schemeClr>
            </a:solidFill>
          </a:ln>
        </p:spPr>
        <p:txBody>
          <a:bodyPr wrap="square" rtlCol="0">
            <a:spAutoFit/>
          </a:bodyPr>
          <a:lstStyle/>
          <a:p>
            <a:pPr marL="285750" indent="-285750" algn="just">
              <a:buFont typeface="Wingdings" panose="05000000000000000000" pitchFamily="2" charset="2"/>
              <a:buChar char="q"/>
            </a:pPr>
            <a:r>
              <a:rPr lang="en-US" sz="1600" dirty="0">
                <a:solidFill>
                  <a:prstClr val="black"/>
                </a:solidFill>
                <a:latin typeface="Agency FB" panose="020B0503020202020204" pitchFamily="34" charset="0"/>
              </a:rPr>
              <a:t>Current (Additions) irregular expenditure year-on-year increased by R133 million of which R35 million related to the prior year. </a:t>
            </a:r>
          </a:p>
          <a:p>
            <a:pPr marL="285750" indent="-285750" algn="just">
              <a:buFont typeface="Wingdings" panose="05000000000000000000" pitchFamily="2" charset="2"/>
              <a:buChar char="q"/>
            </a:pPr>
            <a:r>
              <a:rPr lang="en-US" sz="1600" dirty="0">
                <a:solidFill>
                  <a:prstClr val="black"/>
                </a:solidFill>
                <a:latin typeface="Agency FB" panose="020B0503020202020204" pitchFamily="34" charset="0"/>
              </a:rPr>
              <a:t>A reduction of R188 million was as a result of determination procedures conducted.</a:t>
            </a:r>
          </a:p>
          <a:p>
            <a:pPr marL="285750" indent="-285750" algn="just">
              <a:buFont typeface="Wingdings" panose="05000000000000000000" pitchFamily="2" charset="2"/>
              <a:buChar char="q"/>
            </a:pPr>
            <a:r>
              <a:rPr lang="en-US" sz="1600" dirty="0">
                <a:solidFill>
                  <a:prstClr val="black"/>
                </a:solidFill>
                <a:latin typeface="Agency FB" panose="020B0503020202020204" pitchFamily="34" charset="0"/>
              </a:rPr>
              <a:t>An application for condonation amounting to R1,643 billion has been sent to National Treasury on 02 August 2022. The Department is currently awaiting feedback.</a:t>
            </a:r>
          </a:p>
        </p:txBody>
      </p:sp>
      <p:graphicFrame>
        <p:nvGraphicFramePr>
          <p:cNvPr id="16" name="Table 15"/>
          <p:cNvGraphicFramePr>
            <a:graphicFrameLocks noGrp="1"/>
          </p:cNvGraphicFramePr>
          <p:nvPr/>
        </p:nvGraphicFramePr>
        <p:xfrm>
          <a:off x="978793" y="2186784"/>
          <a:ext cx="10086993" cy="2911519"/>
        </p:xfrm>
        <a:graphic>
          <a:graphicData uri="http://schemas.openxmlformats.org/drawingml/2006/table">
            <a:tbl>
              <a:tblPr firstRow="1" lastRow="1" bandRow="1">
                <a:tableStyleId>{9DCAF9ED-07DC-4A11-8D7F-57B35C25682E}</a:tableStyleId>
              </a:tblPr>
              <a:tblGrid>
                <a:gridCol w="2017025">
                  <a:extLst>
                    <a:ext uri="{9D8B030D-6E8A-4147-A177-3AD203B41FA5}">
                      <a16:colId xmlns:a16="http://schemas.microsoft.com/office/drawing/2014/main" val="20000"/>
                    </a:ext>
                  </a:extLst>
                </a:gridCol>
                <a:gridCol w="1123651">
                  <a:extLst>
                    <a:ext uri="{9D8B030D-6E8A-4147-A177-3AD203B41FA5}">
                      <a16:colId xmlns:a16="http://schemas.microsoft.com/office/drawing/2014/main" val="20001"/>
                    </a:ext>
                  </a:extLst>
                </a:gridCol>
                <a:gridCol w="992331">
                  <a:extLst>
                    <a:ext uri="{9D8B030D-6E8A-4147-A177-3AD203B41FA5}">
                      <a16:colId xmlns:a16="http://schemas.microsoft.com/office/drawing/2014/main" val="20002"/>
                    </a:ext>
                  </a:extLst>
                </a:gridCol>
                <a:gridCol w="992331">
                  <a:extLst>
                    <a:ext uri="{9D8B030D-6E8A-4147-A177-3AD203B41FA5}">
                      <a16:colId xmlns:a16="http://schemas.microsoft.com/office/drawing/2014/main" val="20003"/>
                    </a:ext>
                  </a:extLst>
                </a:gridCol>
                <a:gridCol w="992331">
                  <a:extLst>
                    <a:ext uri="{9D8B030D-6E8A-4147-A177-3AD203B41FA5}">
                      <a16:colId xmlns:a16="http://schemas.microsoft.com/office/drawing/2014/main" val="20004"/>
                    </a:ext>
                  </a:extLst>
                </a:gridCol>
                <a:gridCol w="992331">
                  <a:extLst>
                    <a:ext uri="{9D8B030D-6E8A-4147-A177-3AD203B41FA5}">
                      <a16:colId xmlns:a16="http://schemas.microsoft.com/office/drawing/2014/main" val="20005"/>
                    </a:ext>
                  </a:extLst>
                </a:gridCol>
                <a:gridCol w="992331">
                  <a:extLst>
                    <a:ext uri="{9D8B030D-6E8A-4147-A177-3AD203B41FA5}">
                      <a16:colId xmlns:a16="http://schemas.microsoft.com/office/drawing/2014/main" val="20006"/>
                    </a:ext>
                  </a:extLst>
                </a:gridCol>
                <a:gridCol w="992331">
                  <a:extLst>
                    <a:ext uri="{9D8B030D-6E8A-4147-A177-3AD203B41FA5}">
                      <a16:colId xmlns:a16="http://schemas.microsoft.com/office/drawing/2014/main" val="20007"/>
                    </a:ext>
                  </a:extLst>
                </a:gridCol>
                <a:gridCol w="992331">
                  <a:extLst>
                    <a:ext uri="{9D8B030D-6E8A-4147-A177-3AD203B41FA5}">
                      <a16:colId xmlns:a16="http://schemas.microsoft.com/office/drawing/2014/main" val="20008"/>
                    </a:ext>
                  </a:extLst>
                </a:gridCol>
              </a:tblGrid>
              <a:tr h="403041">
                <a:tc>
                  <a:txBody>
                    <a:bodyPr/>
                    <a:lstStyle/>
                    <a:p>
                      <a:pPr algn="l" rtl="0" fontAlgn="ctr"/>
                      <a:r>
                        <a:rPr lang="en-ZA" sz="2400" u="none" strike="noStrike" dirty="0">
                          <a:solidFill>
                            <a:schemeClr val="tx1">
                              <a:lumMod val="65000"/>
                              <a:lumOff val="35000"/>
                            </a:schemeClr>
                          </a:solidFill>
                          <a:effectLst/>
                          <a:latin typeface="Agency FB" panose="020B0503020202020204" pitchFamily="34" charset="0"/>
                        </a:rPr>
                        <a:t>Financial Year</a:t>
                      </a:r>
                      <a:endParaRPr lang="en-ZA" sz="2400" b="1" i="0" u="none" strike="noStrike" dirty="0">
                        <a:solidFill>
                          <a:schemeClr val="tx1">
                            <a:lumMod val="65000"/>
                            <a:lumOff val="35000"/>
                          </a:schemeClr>
                        </a:solidFill>
                        <a:effectLst/>
                        <a:latin typeface="Agency FB" panose="020B0503020202020204" pitchFamily="34" charset="0"/>
                      </a:endParaRPr>
                    </a:p>
                  </a:txBody>
                  <a:tcPr marL="5329" marR="5329" marT="5329" marB="0" anchor="ctr"/>
                </a:tc>
                <a:tc>
                  <a:txBody>
                    <a:bodyPr/>
                    <a:lstStyle/>
                    <a:p>
                      <a:pPr algn="ctr" rtl="0" fontAlgn="ctr"/>
                      <a:r>
                        <a:rPr lang="en-ZA" sz="1600" u="none" strike="noStrike" dirty="0">
                          <a:solidFill>
                            <a:schemeClr val="tx1">
                              <a:lumMod val="65000"/>
                              <a:lumOff val="35000"/>
                            </a:schemeClr>
                          </a:solidFill>
                          <a:effectLst/>
                          <a:latin typeface="Agency FB" panose="020B0503020202020204" pitchFamily="34" charset="0"/>
                        </a:rPr>
                        <a:t>2014/15</a:t>
                      </a:r>
                    </a:p>
                    <a:p>
                      <a:pPr algn="ctr" rtl="0" fontAlgn="ctr"/>
                      <a:r>
                        <a:rPr lang="en-ZA" sz="1600" b="1" i="0" u="none" strike="noStrike" dirty="0">
                          <a:solidFill>
                            <a:schemeClr val="tx1">
                              <a:lumMod val="65000"/>
                              <a:lumOff val="35000"/>
                            </a:schemeClr>
                          </a:solidFill>
                          <a:effectLst/>
                          <a:latin typeface="Agency FB" panose="020B0503020202020204" pitchFamily="34" charset="0"/>
                        </a:rPr>
                        <a:t>R’000</a:t>
                      </a:r>
                    </a:p>
                  </a:txBody>
                  <a:tcPr marL="5329" marR="5329" marT="5329" marB="0" anchor="ctr"/>
                </a:tc>
                <a:tc>
                  <a:txBody>
                    <a:bodyPr/>
                    <a:lstStyle/>
                    <a:p>
                      <a:pPr algn="ctr" rtl="0" fontAlgn="ctr"/>
                      <a:r>
                        <a:rPr lang="en-ZA" sz="1600" u="none" strike="noStrike" dirty="0">
                          <a:solidFill>
                            <a:schemeClr val="tx1">
                              <a:lumMod val="65000"/>
                              <a:lumOff val="35000"/>
                            </a:schemeClr>
                          </a:solidFill>
                          <a:effectLst/>
                          <a:latin typeface="Agency FB" panose="020B0503020202020204" pitchFamily="34" charset="0"/>
                        </a:rPr>
                        <a:t>2015/16</a:t>
                      </a:r>
                    </a:p>
                    <a:p>
                      <a:pPr algn="ctr" rtl="0" fontAlgn="ctr"/>
                      <a:r>
                        <a:rPr lang="en-ZA" sz="1600" b="1" i="0" u="none" strike="noStrike" dirty="0">
                          <a:solidFill>
                            <a:schemeClr val="tx1">
                              <a:lumMod val="65000"/>
                              <a:lumOff val="35000"/>
                            </a:schemeClr>
                          </a:solidFill>
                          <a:effectLst/>
                          <a:latin typeface="Agency FB" panose="020B0503020202020204" pitchFamily="34" charset="0"/>
                        </a:rPr>
                        <a:t>R’000</a:t>
                      </a:r>
                    </a:p>
                  </a:txBody>
                  <a:tcPr marL="5329" marR="5329" marT="5329" marB="0" anchor="ctr"/>
                </a:tc>
                <a:tc>
                  <a:txBody>
                    <a:bodyPr/>
                    <a:lstStyle/>
                    <a:p>
                      <a:pPr algn="ctr" rtl="0" fontAlgn="ctr"/>
                      <a:r>
                        <a:rPr lang="en-ZA" sz="1600" u="none" strike="noStrike" dirty="0">
                          <a:solidFill>
                            <a:schemeClr val="tx1">
                              <a:lumMod val="65000"/>
                              <a:lumOff val="35000"/>
                            </a:schemeClr>
                          </a:solidFill>
                          <a:effectLst/>
                          <a:latin typeface="Agency FB" panose="020B0503020202020204" pitchFamily="34" charset="0"/>
                        </a:rPr>
                        <a:t>2016/17</a:t>
                      </a:r>
                    </a:p>
                    <a:p>
                      <a:pPr algn="ctr" rtl="0" fontAlgn="ctr"/>
                      <a:r>
                        <a:rPr lang="en-ZA" sz="1600" b="1" i="0" u="none" strike="noStrike" dirty="0">
                          <a:solidFill>
                            <a:schemeClr val="tx1">
                              <a:lumMod val="65000"/>
                              <a:lumOff val="35000"/>
                            </a:schemeClr>
                          </a:solidFill>
                          <a:effectLst/>
                          <a:latin typeface="Agency FB" panose="020B0503020202020204" pitchFamily="34" charset="0"/>
                        </a:rPr>
                        <a:t>R’000</a:t>
                      </a:r>
                    </a:p>
                  </a:txBody>
                  <a:tcPr marL="5329" marR="5329" marT="5329" marB="0" anchor="ctr"/>
                </a:tc>
                <a:tc>
                  <a:txBody>
                    <a:bodyPr/>
                    <a:lstStyle/>
                    <a:p>
                      <a:pPr algn="ctr" rtl="0" fontAlgn="ctr"/>
                      <a:r>
                        <a:rPr lang="en-ZA" sz="1600" u="none" strike="noStrike" dirty="0">
                          <a:solidFill>
                            <a:schemeClr val="tx1">
                              <a:lumMod val="65000"/>
                              <a:lumOff val="35000"/>
                            </a:schemeClr>
                          </a:solidFill>
                          <a:effectLst/>
                          <a:latin typeface="Agency FB" panose="020B0503020202020204" pitchFamily="34" charset="0"/>
                        </a:rPr>
                        <a:t>2017/18</a:t>
                      </a:r>
                    </a:p>
                    <a:p>
                      <a:pPr algn="ctr" rtl="0" fontAlgn="ctr"/>
                      <a:r>
                        <a:rPr lang="en-ZA" sz="1600" b="1" i="0" u="none" strike="noStrike" dirty="0">
                          <a:solidFill>
                            <a:schemeClr val="tx1">
                              <a:lumMod val="65000"/>
                              <a:lumOff val="35000"/>
                            </a:schemeClr>
                          </a:solidFill>
                          <a:effectLst/>
                          <a:latin typeface="Agency FB" panose="020B0503020202020204" pitchFamily="34" charset="0"/>
                        </a:rPr>
                        <a:t>R’000</a:t>
                      </a:r>
                    </a:p>
                  </a:txBody>
                  <a:tcPr marL="5329" marR="5329" marT="5329" marB="0" anchor="ctr"/>
                </a:tc>
                <a:tc>
                  <a:txBody>
                    <a:bodyPr/>
                    <a:lstStyle/>
                    <a:p>
                      <a:pPr algn="ctr" rtl="0" fontAlgn="ctr"/>
                      <a:r>
                        <a:rPr lang="en-ZA" sz="1600" u="none" strike="noStrike" dirty="0">
                          <a:solidFill>
                            <a:schemeClr val="tx1">
                              <a:lumMod val="65000"/>
                              <a:lumOff val="35000"/>
                            </a:schemeClr>
                          </a:solidFill>
                          <a:effectLst/>
                          <a:latin typeface="Agency FB" panose="020B0503020202020204" pitchFamily="34" charset="0"/>
                        </a:rPr>
                        <a:t>2018/19</a:t>
                      </a:r>
                    </a:p>
                    <a:p>
                      <a:pPr algn="ctr" rtl="0" fontAlgn="ctr"/>
                      <a:r>
                        <a:rPr lang="en-ZA" sz="1600" b="1" i="0" u="none" strike="noStrike" dirty="0">
                          <a:solidFill>
                            <a:schemeClr val="tx1">
                              <a:lumMod val="65000"/>
                              <a:lumOff val="35000"/>
                            </a:schemeClr>
                          </a:solidFill>
                          <a:effectLst/>
                          <a:latin typeface="Agency FB" panose="020B0503020202020204" pitchFamily="34" charset="0"/>
                        </a:rPr>
                        <a:t>R’000</a:t>
                      </a:r>
                    </a:p>
                  </a:txBody>
                  <a:tcPr marL="5329" marR="5329" marT="5329" marB="0" anchor="ctr"/>
                </a:tc>
                <a:tc>
                  <a:txBody>
                    <a:bodyPr/>
                    <a:lstStyle/>
                    <a:p>
                      <a:pPr algn="ctr" rtl="0" fontAlgn="ctr"/>
                      <a:r>
                        <a:rPr lang="en-ZA" sz="1600" u="none" strike="noStrike" dirty="0">
                          <a:solidFill>
                            <a:schemeClr val="tx1">
                              <a:lumMod val="65000"/>
                              <a:lumOff val="35000"/>
                            </a:schemeClr>
                          </a:solidFill>
                          <a:effectLst/>
                          <a:latin typeface="Agency FB" panose="020B0503020202020204" pitchFamily="34" charset="0"/>
                        </a:rPr>
                        <a:t>2019/20</a:t>
                      </a:r>
                    </a:p>
                    <a:p>
                      <a:pPr algn="ctr" rtl="0" fontAlgn="ctr"/>
                      <a:r>
                        <a:rPr lang="en-ZA" sz="1600" b="1" i="0" u="none" strike="noStrike" dirty="0">
                          <a:solidFill>
                            <a:schemeClr val="tx1">
                              <a:lumMod val="65000"/>
                              <a:lumOff val="35000"/>
                            </a:schemeClr>
                          </a:solidFill>
                          <a:effectLst/>
                          <a:latin typeface="Agency FB" panose="020B0503020202020204" pitchFamily="34" charset="0"/>
                        </a:rPr>
                        <a:t>R’000</a:t>
                      </a:r>
                    </a:p>
                  </a:txBody>
                  <a:tcPr marL="5329" marR="5329" marT="5329" marB="0" anchor="ctr"/>
                </a:tc>
                <a:tc>
                  <a:txBody>
                    <a:bodyPr/>
                    <a:lstStyle/>
                    <a:p>
                      <a:pPr algn="ctr" rtl="0" fontAlgn="ctr"/>
                      <a:r>
                        <a:rPr lang="en-ZA" sz="1600" u="none" strike="noStrike" dirty="0">
                          <a:solidFill>
                            <a:schemeClr val="tx1">
                              <a:lumMod val="65000"/>
                              <a:lumOff val="35000"/>
                            </a:schemeClr>
                          </a:solidFill>
                          <a:effectLst/>
                          <a:latin typeface="Agency FB" panose="020B0503020202020204" pitchFamily="34" charset="0"/>
                        </a:rPr>
                        <a:t>2020/21</a:t>
                      </a:r>
                    </a:p>
                    <a:p>
                      <a:pPr algn="ctr" rtl="0" fontAlgn="ctr"/>
                      <a:r>
                        <a:rPr lang="en-ZA" sz="1600" b="1" i="0" u="none" strike="noStrike" dirty="0">
                          <a:solidFill>
                            <a:schemeClr val="tx1">
                              <a:lumMod val="65000"/>
                              <a:lumOff val="35000"/>
                            </a:schemeClr>
                          </a:solidFill>
                          <a:effectLst/>
                          <a:latin typeface="Agency FB" panose="020B0503020202020204" pitchFamily="34" charset="0"/>
                        </a:rPr>
                        <a:t>R’000</a:t>
                      </a:r>
                    </a:p>
                  </a:txBody>
                  <a:tcPr marL="5329" marR="5329" marT="5329" marB="0" anchor="ctr"/>
                </a:tc>
                <a:tc>
                  <a:txBody>
                    <a:bodyPr/>
                    <a:lstStyle/>
                    <a:p>
                      <a:pPr algn="ctr" rtl="0" fontAlgn="ctr"/>
                      <a:r>
                        <a:rPr lang="en-ZA" sz="1600" b="1" i="0" u="none" strike="noStrike" dirty="0">
                          <a:solidFill>
                            <a:schemeClr val="tx1">
                              <a:lumMod val="65000"/>
                              <a:lumOff val="35000"/>
                            </a:schemeClr>
                          </a:solidFill>
                          <a:effectLst/>
                          <a:latin typeface="Agency FB" panose="020B0503020202020204" pitchFamily="34" charset="0"/>
                        </a:rPr>
                        <a:t>2021/22</a:t>
                      </a:r>
                    </a:p>
                    <a:p>
                      <a:pPr algn="ctr" rtl="0" fontAlgn="ctr"/>
                      <a:r>
                        <a:rPr lang="en-ZA" sz="1600" b="1" i="0" u="none" strike="noStrike" dirty="0">
                          <a:solidFill>
                            <a:schemeClr val="tx1">
                              <a:lumMod val="65000"/>
                              <a:lumOff val="35000"/>
                            </a:schemeClr>
                          </a:solidFill>
                          <a:effectLst/>
                          <a:latin typeface="Agency FB" panose="020B0503020202020204" pitchFamily="34" charset="0"/>
                        </a:rPr>
                        <a:t>R</a:t>
                      </a:r>
                      <a:r>
                        <a:rPr lang="en-ZA" sz="1600" b="1" i="0" u="none" strike="noStrike" baseline="0" dirty="0">
                          <a:solidFill>
                            <a:schemeClr val="tx1">
                              <a:lumMod val="65000"/>
                              <a:lumOff val="35000"/>
                            </a:schemeClr>
                          </a:solidFill>
                          <a:effectLst/>
                          <a:latin typeface="Agency FB" panose="020B0503020202020204" pitchFamily="34" charset="0"/>
                        </a:rPr>
                        <a:t>’000</a:t>
                      </a:r>
                      <a:endParaRPr lang="en-ZA" sz="1600" b="1" i="0" u="none" strike="noStrike" dirty="0">
                        <a:solidFill>
                          <a:schemeClr val="tx1">
                            <a:lumMod val="65000"/>
                            <a:lumOff val="35000"/>
                          </a:schemeClr>
                        </a:solidFill>
                        <a:effectLst/>
                        <a:latin typeface="Agency FB" panose="020B0503020202020204" pitchFamily="34" charset="0"/>
                      </a:endParaRPr>
                    </a:p>
                  </a:txBody>
                  <a:tcPr marL="5329" marR="5329" marT="5329" marB="0" anchor="ctr"/>
                </a:tc>
                <a:extLst>
                  <a:ext uri="{0D108BD9-81ED-4DB2-BD59-A6C34878D82A}">
                    <a16:rowId xmlns:a16="http://schemas.microsoft.com/office/drawing/2014/main" val="10000"/>
                  </a:ext>
                </a:extLst>
              </a:tr>
              <a:tr h="612486">
                <a:tc>
                  <a:txBody>
                    <a:bodyPr/>
                    <a:lstStyle/>
                    <a:p>
                      <a:pPr algn="l" rtl="0" fontAlgn="ctr"/>
                      <a:r>
                        <a:rPr lang="en-ZA" sz="1600" u="none" strike="noStrike" dirty="0">
                          <a:effectLst/>
                          <a:latin typeface="Agency FB" panose="020B0503020202020204" pitchFamily="34" charset="0"/>
                        </a:rPr>
                        <a:t>Opening balance</a:t>
                      </a:r>
                      <a:endParaRPr lang="en-ZA" sz="1600" b="0" i="0" u="none" strike="noStrike" dirty="0">
                        <a:solidFill>
                          <a:srgbClr val="000000"/>
                        </a:solidFill>
                        <a:effectLst/>
                        <a:latin typeface="Agency FB" panose="020B0503020202020204" pitchFamily="34" charset="0"/>
                      </a:endParaRPr>
                    </a:p>
                  </a:txBody>
                  <a:tcPr marL="2950" marR="2950" marT="2950" marB="0" anchor="ctr"/>
                </a:tc>
                <a:tc>
                  <a:txBody>
                    <a:bodyPr/>
                    <a:lstStyle/>
                    <a:p>
                      <a:pPr algn="r" fontAlgn="ctr"/>
                      <a:r>
                        <a:rPr lang="en-ZA" sz="1600" u="none" strike="noStrike" dirty="0">
                          <a:effectLst/>
                          <a:latin typeface="Agency FB" panose="020B0503020202020204" pitchFamily="34" charset="0"/>
                        </a:rPr>
                        <a:t>    34 417 205</a:t>
                      </a:r>
                      <a:endParaRPr lang="en-ZA" sz="1600" b="0" i="0" u="none" strike="noStrike" dirty="0">
                        <a:solidFill>
                          <a:srgbClr val="000000"/>
                        </a:solidFill>
                        <a:effectLst/>
                        <a:latin typeface="Agency FB" panose="020B0503020202020204" pitchFamily="34" charset="0"/>
                      </a:endParaRPr>
                    </a:p>
                  </a:txBody>
                  <a:tcPr marL="2950" marR="2950" marT="2950" marB="0" anchor="ctr"/>
                </a:tc>
                <a:tc>
                  <a:txBody>
                    <a:bodyPr/>
                    <a:lstStyle/>
                    <a:p>
                      <a:pPr algn="r" fontAlgn="ctr"/>
                      <a:r>
                        <a:rPr lang="en-ZA" sz="1600" u="none" strike="noStrike" dirty="0">
                          <a:effectLst/>
                          <a:latin typeface="Agency FB" panose="020B0503020202020204" pitchFamily="34" charset="0"/>
                        </a:rPr>
                        <a:t>    31 985 175</a:t>
                      </a:r>
                      <a:endParaRPr lang="en-ZA" sz="1600" b="0" i="0" u="none" strike="noStrike" dirty="0">
                        <a:solidFill>
                          <a:srgbClr val="000000"/>
                        </a:solidFill>
                        <a:effectLst/>
                        <a:latin typeface="Agency FB" panose="020B0503020202020204" pitchFamily="34" charset="0"/>
                      </a:endParaRPr>
                    </a:p>
                  </a:txBody>
                  <a:tcPr marL="2950" marR="2950" marT="2950" marB="0" anchor="ctr"/>
                </a:tc>
                <a:tc>
                  <a:txBody>
                    <a:bodyPr/>
                    <a:lstStyle/>
                    <a:p>
                      <a:pPr algn="r" fontAlgn="ctr"/>
                      <a:r>
                        <a:rPr lang="en-ZA" sz="1600" u="none" strike="noStrike" dirty="0">
                          <a:effectLst/>
                          <a:latin typeface="Agency FB" panose="020B0503020202020204" pitchFamily="34" charset="0"/>
                        </a:rPr>
                        <a:t>      5 147 987</a:t>
                      </a:r>
                      <a:endParaRPr lang="en-ZA" sz="1600" b="0" i="0" u="none" strike="noStrike" dirty="0">
                        <a:solidFill>
                          <a:srgbClr val="000000"/>
                        </a:solidFill>
                        <a:effectLst/>
                        <a:latin typeface="Agency FB" panose="020B0503020202020204" pitchFamily="34" charset="0"/>
                      </a:endParaRPr>
                    </a:p>
                  </a:txBody>
                  <a:tcPr marL="2950" marR="2950" marT="2950" marB="0" anchor="ctr"/>
                </a:tc>
                <a:tc>
                  <a:txBody>
                    <a:bodyPr/>
                    <a:lstStyle/>
                    <a:p>
                      <a:pPr algn="r" fontAlgn="ctr"/>
                      <a:r>
                        <a:rPr lang="en-ZA" sz="1600" u="none" strike="noStrike" dirty="0">
                          <a:effectLst/>
                          <a:latin typeface="Agency FB" panose="020B0503020202020204" pitchFamily="34" charset="0"/>
                        </a:rPr>
                        <a:t>     3 705 259</a:t>
                      </a:r>
                      <a:endParaRPr lang="en-ZA" sz="1600" b="0" i="0" u="none" strike="noStrike" dirty="0">
                        <a:solidFill>
                          <a:srgbClr val="000000"/>
                        </a:solidFill>
                        <a:effectLst/>
                        <a:latin typeface="Agency FB" panose="020B0503020202020204" pitchFamily="34" charset="0"/>
                      </a:endParaRPr>
                    </a:p>
                  </a:txBody>
                  <a:tcPr marL="2950" marR="2950" marT="2950" marB="0" anchor="ctr"/>
                </a:tc>
                <a:tc>
                  <a:txBody>
                    <a:bodyPr/>
                    <a:lstStyle/>
                    <a:p>
                      <a:pPr algn="r" fontAlgn="ctr"/>
                      <a:r>
                        <a:rPr lang="en-ZA" sz="1600" u="none" strike="noStrike" dirty="0">
                          <a:effectLst/>
                          <a:latin typeface="Agency FB" panose="020B0503020202020204" pitchFamily="34" charset="0"/>
                        </a:rPr>
                        <a:t>      2 334 039</a:t>
                      </a:r>
                      <a:endParaRPr lang="en-ZA" sz="1600" b="0" i="0" u="none" strike="noStrike" dirty="0">
                        <a:solidFill>
                          <a:srgbClr val="000000"/>
                        </a:solidFill>
                        <a:effectLst/>
                        <a:latin typeface="Agency FB" panose="020B0503020202020204" pitchFamily="34" charset="0"/>
                      </a:endParaRPr>
                    </a:p>
                  </a:txBody>
                  <a:tcPr marL="2950" marR="2950" marT="2950" marB="0" anchor="ctr"/>
                </a:tc>
                <a:tc>
                  <a:txBody>
                    <a:bodyPr/>
                    <a:lstStyle/>
                    <a:p>
                      <a:pPr algn="r" fontAlgn="ctr"/>
                      <a:r>
                        <a:rPr lang="en-ZA" sz="1600" u="none" strike="noStrike" dirty="0">
                          <a:effectLst/>
                          <a:latin typeface="Agency FB" panose="020B0503020202020204" pitchFamily="34" charset="0"/>
                        </a:rPr>
                        <a:t>1 739 865</a:t>
                      </a:r>
                      <a:endParaRPr lang="en-ZA" sz="1600" b="0" i="0" u="none" strike="noStrike" dirty="0">
                        <a:solidFill>
                          <a:srgbClr val="000000"/>
                        </a:solidFill>
                        <a:effectLst/>
                        <a:latin typeface="Agency FB" panose="020B0503020202020204" pitchFamily="34" charset="0"/>
                      </a:endParaRPr>
                    </a:p>
                  </a:txBody>
                  <a:tcPr marL="2950" marR="2950" marT="2950" marB="0" anchor="ctr"/>
                </a:tc>
                <a:tc>
                  <a:txBody>
                    <a:bodyPr/>
                    <a:lstStyle/>
                    <a:p>
                      <a:pPr algn="r" fontAlgn="ctr"/>
                      <a:r>
                        <a:rPr lang="en-ZA" sz="1600" u="none" strike="noStrike" dirty="0">
                          <a:effectLst/>
                          <a:latin typeface="Agency FB" panose="020B0503020202020204" pitchFamily="34" charset="0"/>
                        </a:rPr>
                        <a:t>1 852 594</a:t>
                      </a:r>
                      <a:endParaRPr lang="en-ZA" sz="1600" b="0" i="0" u="none" strike="noStrike" dirty="0">
                        <a:solidFill>
                          <a:srgbClr val="000000"/>
                        </a:solidFill>
                        <a:effectLst/>
                        <a:latin typeface="Agency FB" panose="020B0503020202020204" pitchFamily="34" charset="0"/>
                      </a:endParaRPr>
                    </a:p>
                  </a:txBody>
                  <a:tcPr marL="2950" marR="2950" marT="2950" marB="0" anchor="ctr"/>
                </a:tc>
                <a:tc>
                  <a:txBody>
                    <a:bodyPr/>
                    <a:lstStyle/>
                    <a:p>
                      <a:pPr algn="r" fontAlgn="ctr"/>
                      <a:r>
                        <a:rPr lang="en-ZA" sz="1600" b="0" i="0" u="none" strike="noStrike" dirty="0">
                          <a:solidFill>
                            <a:srgbClr val="000000"/>
                          </a:solidFill>
                          <a:effectLst/>
                          <a:latin typeface="Agency FB" panose="020B0503020202020204" pitchFamily="34" charset="0"/>
                        </a:rPr>
                        <a:t>1 935 531</a:t>
                      </a:r>
                    </a:p>
                  </a:txBody>
                  <a:tcPr marL="2950" marR="2950" marT="2950" marB="0" anchor="ctr"/>
                </a:tc>
                <a:extLst>
                  <a:ext uri="{0D108BD9-81ED-4DB2-BD59-A6C34878D82A}">
                    <a16:rowId xmlns:a16="http://schemas.microsoft.com/office/drawing/2014/main" val="10001"/>
                  </a:ext>
                </a:extLst>
              </a:tr>
              <a:tr h="612486">
                <a:tc>
                  <a:txBody>
                    <a:bodyPr/>
                    <a:lstStyle/>
                    <a:p>
                      <a:pPr algn="l" rtl="0" fontAlgn="ctr"/>
                      <a:r>
                        <a:rPr lang="en-ZA" sz="1600" u="none" strike="noStrike" dirty="0">
                          <a:effectLst/>
                          <a:latin typeface="Agency FB" panose="020B0503020202020204" pitchFamily="34" charset="0"/>
                        </a:rPr>
                        <a:t>Additions</a:t>
                      </a:r>
                      <a:endParaRPr lang="en-ZA" sz="1600" b="0" i="0" u="none" strike="noStrike" dirty="0">
                        <a:solidFill>
                          <a:srgbClr val="000000"/>
                        </a:solidFill>
                        <a:effectLst/>
                        <a:latin typeface="Agency FB" panose="020B0503020202020204" pitchFamily="34" charset="0"/>
                      </a:endParaRPr>
                    </a:p>
                  </a:txBody>
                  <a:tcPr marL="5329" marR="5329" marT="5329" marB="0" anchor="ctr"/>
                </a:tc>
                <a:tc>
                  <a:txBody>
                    <a:bodyPr/>
                    <a:lstStyle/>
                    <a:p>
                      <a:pPr algn="r" rtl="0" fontAlgn="ctr"/>
                      <a:r>
                        <a:rPr lang="en-ZA" sz="1600" u="none" strike="noStrike" dirty="0">
                          <a:effectLst/>
                          <a:latin typeface="Agency FB" panose="020B0503020202020204" pitchFamily="34" charset="0"/>
                        </a:rPr>
                        <a:t>1 233 548</a:t>
                      </a:r>
                      <a:endParaRPr lang="en-ZA" sz="1600" b="0" i="0" u="none" strike="noStrike" dirty="0">
                        <a:solidFill>
                          <a:srgbClr val="000000"/>
                        </a:solidFill>
                        <a:effectLst/>
                        <a:latin typeface="Agency FB" panose="020B0503020202020204" pitchFamily="34" charset="0"/>
                      </a:endParaRPr>
                    </a:p>
                  </a:txBody>
                  <a:tcPr marL="5329" marR="5329" marT="5329" marB="0" anchor="ctr"/>
                </a:tc>
                <a:tc>
                  <a:txBody>
                    <a:bodyPr/>
                    <a:lstStyle/>
                    <a:p>
                      <a:pPr algn="r" rtl="0" fontAlgn="ctr"/>
                      <a:r>
                        <a:rPr lang="en-ZA" sz="1600" u="none" strike="noStrike" dirty="0">
                          <a:effectLst/>
                          <a:latin typeface="Agency FB" panose="020B0503020202020204" pitchFamily="34" charset="0"/>
                        </a:rPr>
                        <a:t>510 401</a:t>
                      </a:r>
                      <a:endParaRPr lang="en-ZA" sz="1600" b="0" i="0" u="none" strike="noStrike" dirty="0">
                        <a:solidFill>
                          <a:srgbClr val="000000"/>
                        </a:solidFill>
                        <a:effectLst/>
                        <a:latin typeface="Agency FB" panose="020B0503020202020204" pitchFamily="34" charset="0"/>
                      </a:endParaRPr>
                    </a:p>
                  </a:txBody>
                  <a:tcPr marL="5329" marR="5329" marT="5329" marB="0" anchor="ctr"/>
                </a:tc>
                <a:tc>
                  <a:txBody>
                    <a:bodyPr/>
                    <a:lstStyle/>
                    <a:p>
                      <a:pPr algn="r" rtl="0" fontAlgn="ctr"/>
                      <a:r>
                        <a:rPr lang="en-ZA" sz="1600" u="none" strike="noStrike" dirty="0">
                          <a:effectLst/>
                          <a:latin typeface="Agency FB" panose="020B0503020202020204" pitchFamily="34" charset="0"/>
                        </a:rPr>
                        <a:t>268 175</a:t>
                      </a:r>
                      <a:endParaRPr lang="en-ZA" sz="1600" b="0" i="0" u="none" strike="noStrike" dirty="0">
                        <a:solidFill>
                          <a:srgbClr val="000000"/>
                        </a:solidFill>
                        <a:effectLst/>
                        <a:latin typeface="Agency FB" panose="020B0503020202020204" pitchFamily="34" charset="0"/>
                      </a:endParaRPr>
                    </a:p>
                  </a:txBody>
                  <a:tcPr marL="5329" marR="5329" marT="5329" marB="0" anchor="ctr"/>
                </a:tc>
                <a:tc>
                  <a:txBody>
                    <a:bodyPr/>
                    <a:lstStyle/>
                    <a:p>
                      <a:pPr algn="r" rtl="0" fontAlgn="ctr"/>
                      <a:r>
                        <a:rPr lang="en-ZA" sz="1600" u="none" strike="noStrike" dirty="0">
                          <a:effectLst/>
                          <a:latin typeface="Agency FB" panose="020B0503020202020204" pitchFamily="34" charset="0"/>
                        </a:rPr>
                        <a:t>159 271</a:t>
                      </a:r>
                      <a:endParaRPr lang="en-ZA" sz="1600" b="0" i="0" u="none" strike="noStrike" dirty="0">
                        <a:solidFill>
                          <a:srgbClr val="000000"/>
                        </a:solidFill>
                        <a:effectLst/>
                        <a:latin typeface="Agency FB" panose="020B0503020202020204" pitchFamily="34" charset="0"/>
                      </a:endParaRPr>
                    </a:p>
                  </a:txBody>
                  <a:tcPr marL="5329" marR="5329" marT="5329" marB="0" anchor="ctr"/>
                </a:tc>
                <a:tc>
                  <a:txBody>
                    <a:bodyPr/>
                    <a:lstStyle/>
                    <a:p>
                      <a:pPr algn="r" rtl="0" fontAlgn="ctr"/>
                      <a:r>
                        <a:rPr lang="en-ZA" sz="1600" u="none" strike="noStrike" dirty="0">
                          <a:effectLst/>
                          <a:latin typeface="Agency FB" panose="020B0503020202020204" pitchFamily="34" charset="0"/>
                        </a:rPr>
                        <a:t>14 791</a:t>
                      </a:r>
                      <a:endParaRPr lang="en-ZA" sz="1600" b="0" i="0" u="none" strike="noStrike" dirty="0">
                        <a:solidFill>
                          <a:srgbClr val="000000"/>
                        </a:solidFill>
                        <a:effectLst/>
                        <a:latin typeface="Agency FB" panose="020B0503020202020204" pitchFamily="34" charset="0"/>
                      </a:endParaRPr>
                    </a:p>
                  </a:txBody>
                  <a:tcPr marL="5329" marR="5329" marT="5329" marB="0" anchor="ctr"/>
                </a:tc>
                <a:tc>
                  <a:txBody>
                    <a:bodyPr/>
                    <a:lstStyle/>
                    <a:p>
                      <a:pPr algn="r" rtl="0" fontAlgn="ctr"/>
                      <a:r>
                        <a:rPr lang="en-ZA" sz="1600" u="none" strike="noStrike" dirty="0">
                          <a:effectLst/>
                          <a:latin typeface="Agency FB" panose="020B0503020202020204" pitchFamily="34" charset="0"/>
                        </a:rPr>
                        <a:t>343 938</a:t>
                      </a:r>
                      <a:endParaRPr lang="en-ZA" sz="1600" b="0" i="0" u="none" strike="noStrike" dirty="0">
                        <a:solidFill>
                          <a:srgbClr val="000000"/>
                        </a:solidFill>
                        <a:effectLst/>
                        <a:latin typeface="Agency FB" panose="020B0503020202020204" pitchFamily="34" charset="0"/>
                      </a:endParaRPr>
                    </a:p>
                  </a:txBody>
                  <a:tcPr marL="5329" marR="5329" marT="5329" marB="0" anchor="ctr"/>
                </a:tc>
                <a:tc>
                  <a:txBody>
                    <a:bodyPr/>
                    <a:lstStyle/>
                    <a:p>
                      <a:pPr algn="r" rtl="0" fontAlgn="ctr"/>
                      <a:r>
                        <a:rPr lang="en-ZA" sz="1600" u="none" strike="noStrike" dirty="0">
                          <a:effectLst/>
                          <a:latin typeface="Agency FB" panose="020B0503020202020204" pitchFamily="34" charset="0"/>
                        </a:rPr>
                        <a:t>82 937</a:t>
                      </a:r>
                      <a:endParaRPr lang="en-ZA" sz="1600" b="0" i="0" u="none" strike="noStrike" dirty="0">
                        <a:solidFill>
                          <a:srgbClr val="000000"/>
                        </a:solidFill>
                        <a:effectLst/>
                        <a:latin typeface="Agency FB" panose="020B0503020202020204" pitchFamily="34" charset="0"/>
                      </a:endParaRPr>
                    </a:p>
                  </a:txBody>
                  <a:tcPr marL="5329" marR="5329" marT="5329" marB="0" anchor="ctr"/>
                </a:tc>
                <a:tc>
                  <a:txBody>
                    <a:bodyPr/>
                    <a:lstStyle/>
                    <a:p>
                      <a:pPr algn="r" rtl="0" fontAlgn="ctr"/>
                      <a:r>
                        <a:rPr lang="en-ZA" sz="1600" b="0" i="0" u="none" strike="noStrike" dirty="0">
                          <a:solidFill>
                            <a:srgbClr val="000000"/>
                          </a:solidFill>
                          <a:effectLst/>
                          <a:latin typeface="Agency FB" panose="020B0503020202020204" pitchFamily="34" charset="0"/>
                        </a:rPr>
                        <a:t>133 475</a:t>
                      </a:r>
                    </a:p>
                  </a:txBody>
                  <a:tcPr marL="5329" marR="5329" marT="5329" marB="0" anchor="ctr"/>
                </a:tc>
                <a:extLst>
                  <a:ext uri="{0D108BD9-81ED-4DB2-BD59-A6C34878D82A}">
                    <a16:rowId xmlns:a16="http://schemas.microsoft.com/office/drawing/2014/main" val="10002"/>
                  </a:ext>
                </a:extLst>
              </a:tr>
              <a:tr h="596769">
                <a:tc>
                  <a:txBody>
                    <a:bodyPr/>
                    <a:lstStyle/>
                    <a:p>
                      <a:pPr algn="l" rtl="0" fontAlgn="ctr"/>
                      <a:r>
                        <a:rPr lang="en-ZA" sz="1600" u="none" strike="noStrike" dirty="0">
                          <a:effectLst/>
                          <a:latin typeface="Agency FB" panose="020B0503020202020204" pitchFamily="34" charset="0"/>
                        </a:rPr>
                        <a:t>Reductions</a:t>
                      </a:r>
                      <a:endParaRPr lang="en-ZA" sz="1600" b="0" i="0" u="none" strike="noStrike" dirty="0">
                        <a:solidFill>
                          <a:srgbClr val="000000"/>
                        </a:solidFill>
                        <a:effectLst/>
                        <a:latin typeface="Agency FB" panose="020B0503020202020204" pitchFamily="34" charset="0"/>
                      </a:endParaRPr>
                    </a:p>
                  </a:txBody>
                  <a:tcPr marL="5329" marR="5329" marT="5329" marB="0" anchor="ctr"/>
                </a:tc>
                <a:tc>
                  <a:txBody>
                    <a:bodyPr/>
                    <a:lstStyle/>
                    <a:p>
                      <a:pPr algn="r" rtl="0" fontAlgn="ctr"/>
                      <a:r>
                        <a:rPr lang="en-ZA" sz="1600" u="none" strike="noStrike" dirty="0">
                          <a:effectLst/>
                          <a:latin typeface="Agency FB" panose="020B0503020202020204" pitchFamily="34" charset="0"/>
                        </a:rPr>
                        <a:t>(3 665 578)</a:t>
                      </a:r>
                      <a:endParaRPr lang="en-ZA" sz="1600" b="0" i="0" u="none" strike="noStrike" dirty="0">
                        <a:solidFill>
                          <a:srgbClr val="000000"/>
                        </a:solidFill>
                        <a:effectLst/>
                        <a:latin typeface="Agency FB" panose="020B0503020202020204" pitchFamily="34" charset="0"/>
                      </a:endParaRPr>
                    </a:p>
                  </a:txBody>
                  <a:tcPr marL="5329" marR="5329" marT="5329" marB="0" anchor="ctr"/>
                </a:tc>
                <a:tc>
                  <a:txBody>
                    <a:bodyPr/>
                    <a:lstStyle/>
                    <a:p>
                      <a:pPr algn="r" rtl="0" fontAlgn="ctr"/>
                      <a:r>
                        <a:rPr lang="en-ZA" sz="1600" u="none" strike="noStrike" dirty="0">
                          <a:effectLst/>
                          <a:latin typeface="Agency FB" panose="020B0503020202020204" pitchFamily="34" charset="0"/>
                        </a:rPr>
                        <a:t>(27 347 590)</a:t>
                      </a:r>
                      <a:endParaRPr lang="en-ZA" sz="1600" b="0" i="0" u="none" strike="noStrike" dirty="0">
                        <a:solidFill>
                          <a:srgbClr val="000000"/>
                        </a:solidFill>
                        <a:effectLst/>
                        <a:latin typeface="Agency FB" panose="020B0503020202020204" pitchFamily="34" charset="0"/>
                      </a:endParaRPr>
                    </a:p>
                  </a:txBody>
                  <a:tcPr marL="5329" marR="5329" marT="5329" marB="0" anchor="ctr"/>
                </a:tc>
                <a:tc>
                  <a:txBody>
                    <a:bodyPr/>
                    <a:lstStyle/>
                    <a:p>
                      <a:pPr algn="r" rtl="0" fontAlgn="ctr"/>
                      <a:r>
                        <a:rPr lang="en-ZA" sz="1600" u="none" strike="noStrike" dirty="0">
                          <a:effectLst/>
                          <a:latin typeface="Agency FB" panose="020B0503020202020204" pitchFamily="34" charset="0"/>
                        </a:rPr>
                        <a:t>(1 710 903)</a:t>
                      </a:r>
                      <a:endParaRPr lang="en-ZA" sz="1600" b="0" i="0" u="none" strike="noStrike" dirty="0">
                        <a:solidFill>
                          <a:srgbClr val="000000"/>
                        </a:solidFill>
                        <a:effectLst/>
                        <a:latin typeface="Agency FB" panose="020B0503020202020204" pitchFamily="34" charset="0"/>
                      </a:endParaRPr>
                    </a:p>
                  </a:txBody>
                  <a:tcPr marL="5329" marR="5329" marT="5329" marB="0" anchor="ctr"/>
                </a:tc>
                <a:tc>
                  <a:txBody>
                    <a:bodyPr/>
                    <a:lstStyle/>
                    <a:p>
                      <a:pPr algn="r" rtl="0" fontAlgn="ctr"/>
                      <a:r>
                        <a:rPr lang="en-ZA" sz="1600" u="none" strike="noStrike" dirty="0">
                          <a:effectLst/>
                          <a:latin typeface="Agency FB" panose="020B0503020202020204" pitchFamily="34" charset="0"/>
                        </a:rPr>
                        <a:t>(1 530 491)</a:t>
                      </a:r>
                      <a:endParaRPr lang="en-ZA" sz="1600" b="0" i="0" u="none" strike="noStrike" dirty="0">
                        <a:solidFill>
                          <a:srgbClr val="000000"/>
                        </a:solidFill>
                        <a:effectLst/>
                        <a:latin typeface="Agency FB" panose="020B0503020202020204" pitchFamily="34" charset="0"/>
                      </a:endParaRPr>
                    </a:p>
                  </a:txBody>
                  <a:tcPr marL="5329" marR="5329" marT="5329" marB="0" anchor="ctr"/>
                </a:tc>
                <a:tc>
                  <a:txBody>
                    <a:bodyPr/>
                    <a:lstStyle/>
                    <a:p>
                      <a:pPr algn="r" rtl="0" fontAlgn="ctr"/>
                      <a:r>
                        <a:rPr lang="en-ZA" sz="1600" u="none" strike="noStrike" dirty="0">
                          <a:effectLst/>
                          <a:latin typeface="Agency FB" panose="020B0503020202020204" pitchFamily="34" charset="0"/>
                        </a:rPr>
                        <a:t>(908 965)</a:t>
                      </a:r>
                      <a:endParaRPr lang="en-ZA" sz="1600" b="0" i="0" u="none" strike="noStrike" dirty="0">
                        <a:solidFill>
                          <a:srgbClr val="000000"/>
                        </a:solidFill>
                        <a:effectLst/>
                        <a:latin typeface="Agency FB" panose="020B0503020202020204" pitchFamily="34" charset="0"/>
                      </a:endParaRPr>
                    </a:p>
                  </a:txBody>
                  <a:tcPr marL="5329" marR="5329" marT="5329" marB="0" anchor="ctr"/>
                </a:tc>
                <a:tc>
                  <a:txBody>
                    <a:bodyPr/>
                    <a:lstStyle/>
                    <a:p>
                      <a:pPr algn="r" rtl="0" fontAlgn="ctr"/>
                      <a:r>
                        <a:rPr lang="en-ZA" sz="1600" u="none" strike="noStrike" dirty="0">
                          <a:effectLst/>
                          <a:latin typeface="Agency FB" panose="020B0503020202020204" pitchFamily="34" charset="0"/>
                        </a:rPr>
                        <a:t>(231 209)</a:t>
                      </a:r>
                      <a:endParaRPr lang="en-ZA" sz="1600" b="0" i="0" u="none" strike="noStrike" dirty="0">
                        <a:solidFill>
                          <a:srgbClr val="000000"/>
                        </a:solidFill>
                        <a:effectLst/>
                        <a:latin typeface="Agency FB" panose="020B0503020202020204" pitchFamily="34" charset="0"/>
                      </a:endParaRPr>
                    </a:p>
                  </a:txBody>
                  <a:tcPr marL="5329" marR="5329" marT="5329" marB="0" anchor="ctr"/>
                </a:tc>
                <a:tc>
                  <a:txBody>
                    <a:bodyPr/>
                    <a:lstStyle/>
                    <a:p>
                      <a:pPr algn="r" rtl="0" fontAlgn="ctr"/>
                      <a:r>
                        <a:rPr lang="en-ZA" sz="1600" u="none" strike="noStrike" dirty="0">
                          <a:effectLst/>
                          <a:latin typeface="Agency FB" panose="020B0503020202020204" pitchFamily="34" charset="0"/>
                        </a:rPr>
                        <a:t>-</a:t>
                      </a:r>
                      <a:endParaRPr lang="en-ZA" sz="1600" b="0" i="0" u="none" strike="noStrike" dirty="0">
                        <a:solidFill>
                          <a:srgbClr val="000000"/>
                        </a:solidFill>
                        <a:effectLst/>
                        <a:latin typeface="Agency FB" panose="020B0503020202020204" pitchFamily="34" charset="0"/>
                      </a:endParaRPr>
                    </a:p>
                  </a:txBody>
                  <a:tcPr marL="5329" marR="5329" marT="5329" marB="0" anchor="ctr"/>
                </a:tc>
                <a:tc>
                  <a:txBody>
                    <a:bodyPr/>
                    <a:lstStyle/>
                    <a:p>
                      <a:pPr algn="r" rtl="0" fontAlgn="ctr"/>
                      <a:r>
                        <a:rPr lang="en-ZA" sz="1600" b="0" i="0" u="none" strike="noStrike" dirty="0">
                          <a:solidFill>
                            <a:srgbClr val="000000"/>
                          </a:solidFill>
                          <a:effectLst/>
                          <a:latin typeface="Agency FB" panose="020B0503020202020204" pitchFamily="34" charset="0"/>
                        </a:rPr>
                        <a:t>(188 832)</a:t>
                      </a:r>
                    </a:p>
                  </a:txBody>
                  <a:tcPr marL="5329" marR="5329" marT="5329" marB="0" anchor="ctr"/>
                </a:tc>
                <a:extLst>
                  <a:ext uri="{0D108BD9-81ED-4DB2-BD59-A6C34878D82A}">
                    <a16:rowId xmlns:a16="http://schemas.microsoft.com/office/drawing/2014/main" val="10003"/>
                  </a:ext>
                </a:extLst>
              </a:tr>
              <a:tr h="596769">
                <a:tc>
                  <a:txBody>
                    <a:bodyPr/>
                    <a:lstStyle/>
                    <a:p>
                      <a:pPr algn="l" rtl="0" fontAlgn="ctr"/>
                      <a:r>
                        <a:rPr lang="en-ZA" sz="1600" u="none" strike="noStrike" dirty="0">
                          <a:effectLst/>
                          <a:latin typeface="Agency FB" panose="020B0503020202020204" pitchFamily="34" charset="0"/>
                        </a:rPr>
                        <a:t>IE awaiting resolution</a:t>
                      </a:r>
                      <a:endParaRPr lang="en-ZA" sz="1600" b="1" i="0" u="none" strike="noStrike" dirty="0">
                        <a:solidFill>
                          <a:srgbClr val="000000"/>
                        </a:solidFill>
                        <a:effectLst/>
                        <a:latin typeface="Agency FB" panose="020B0503020202020204" pitchFamily="34" charset="0"/>
                      </a:endParaRPr>
                    </a:p>
                  </a:txBody>
                  <a:tcPr marL="2950" marR="2950" marT="2950" marB="0" anchor="ctr"/>
                </a:tc>
                <a:tc>
                  <a:txBody>
                    <a:bodyPr/>
                    <a:lstStyle/>
                    <a:p>
                      <a:pPr algn="r" fontAlgn="ctr"/>
                      <a:r>
                        <a:rPr lang="en-ZA" sz="1600" u="none" strike="noStrike" dirty="0">
                          <a:effectLst/>
                          <a:latin typeface="Agency FB" panose="020B0503020202020204" pitchFamily="34" charset="0"/>
                        </a:rPr>
                        <a:t>  31 985 175</a:t>
                      </a:r>
                      <a:endParaRPr lang="en-ZA" sz="1600" b="1" i="0" u="none" strike="noStrike" dirty="0">
                        <a:solidFill>
                          <a:srgbClr val="000000"/>
                        </a:solidFill>
                        <a:effectLst/>
                        <a:latin typeface="Agency FB" panose="020B0503020202020204" pitchFamily="34" charset="0"/>
                      </a:endParaRPr>
                    </a:p>
                  </a:txBody>
                  <a:tcPr marL="2950" marR="2950" marT="2950" marB="0" anchor="ctr"/>
                </a:tc>
                <a:tc>
                  <a:txBody>
                    <a:bodyPr/>
                    <a:lstStyle/>
                    <a:p>
                      <a:pPr algn="r" fontAlgn="ctr"/>
                      <a:r>
                        <a:rPr lang="en-ZA" sz="1600" u="none" strike="noStrike" dirty="0">
                          <a:effectLst/>
                          <a:latin typeface="Agency FB" panose="020B0503020202020204" pitchFamily="34" charset="0"/>
                        </a:rPr>
                        <a:t>   5 147 987 </a:t>
                      </a:r>
                      <a:endParaRPr lang="en-ZA" sz="1600" b="1" i="0" u="none" strike="noStrike" dirty="0">
                        <a:solidFill>
                          <a:srgbClr val="000000"/>
                        </a:solidFill>
                        <a:effectLst/>
                        <a:latin typeface="Agency FB" panose="020B0503020202020204" pitchFamily="34" charset="0"/>
                      </a:endParaRPr>
                    </a:p>
                  </a:txBody>
                  <a:tcPr marL="2950" marR="2950" marT="2950" marB="0" anchor="ctr"/>
                </a:tc>
                <a:tc>
                  <a:txBody>
                    <a:bodyPr/>
                    <a:lstStyle/>
                    <a:p>
                      <a:pPr algn="r" fontAlgn="ctr"/>
                      <a:r>
                        <a:rPr lang="en-ZA" sz="1600" u="none" strike="noStrike" dirty="0">
                          <a:effectLst/>
                          <a:latin typeface="Agency FB" panose="020B0503020202020204" pitchFamily="34" charset="0"/>
                        </a:rPr>
                        <a:t>    3 705 259</a:t>
                      </a:r>
                      <a:endParaRPr lang="en-ZA" sz="1600" b="1" i="0" u="none" strike="noStrike" dirty="0">
                        <a:solidFill>
                          <a:srgbClr val="000000"/>
                        </a:solidFill>
                        <a:effectLst/>
                        <a:latin typeface="Agency FB" panose="020B0503020202020204" pitchFamily="34" charset="0"/>
                      </a:endParaRPr>
                    </a:p>
                  </a:txBody>
                  <a:tcPr marL="2950" marR="2950" marT="2950" marB="0" anchor="ctr"/>
                </a:tc>
                <a:tc>
                  <a:txBody>
                    <a:bodyPr/>
                    <a:lstStyle/>
                    <a:p>
                      <a:pPr algn="r" fontAlgn="ctr"/>
                      <a:r>
                        <a:rPr lang="en-ZA" sz="1600" u="none" strike="noStrike" dirty="0">
                          <a:effectLst/>
                          <a:latin typeface="Agency FB" panose="020B0503020202020204" pitchFamily="34" charset="0"/>
                        </a:rPr>
                        <a:t>   2 334 039 </a:t>
                      </a:r>
                      <a:endParaRPr lang="en-ZA" sz="1600" b="1" i="0" u="none" strike="noStrike" dirty="0">
                        <a:solidFill>
                          <a:srgbClr val="000000"/>
                        </a:solidFill>
                        <a:effectLst/>
                        <a:latin typeface="Agency FB" panose="020B0503020202020204" pitchFamily="34" charset="0"/>
                      </a:endParaRPr>
                    </a:p>
                  </a:txBody>
                  <a:tcPr marL="2950" marR="2950" marT="2950" marB="0" anchor="ctr"/>
                </a:tc>
                <a:tc>
                  <a:txBody>
                    <a:bodyPr/>
                    <a:lstStyle/>
                    <a:p>
                      <a:pPr algn="r" fontAlgn="ctr"/>
                      <a:r>
                        <a:rPr lang="en-ZA" sz="1600" u="none" strike="noStrike" dirty="0">
                          <a:effectLst/>
                          <a:latin typeface="Agency FB" panose="020B0503020202020204" pitchFamily="34" charset="0"/>
                        </a:rPr>
                        <a:t>   1 739 865</a:t>
                      </a:r>
                      <a:endParaRPr lang="en-ZA" sz="1600" b="1" i="0" u="none" strike="noStrike" dirty="0">
                        <a:solidFill>
                          <a:srgbClr val="000000"/>
                        </a:solidFill>
                        <a:effectLst/>
                        <a:latin typeface="Agency FB" panose="020B0503020202020204" pitchFamily="34" charset="0"/>
                      </a:endParaRPr>
                    </a:p>
                  </a:txBody>
                  <a:tcPr marL="2950" marR="2950" marT="2950" marB="0" anchor="ctr"/>
                </a:tc>
                <a:tc>
                  <a:txBody>
                    <a:bodyPr/>
                    <a:lstStyle/>
                    <a:p>
                      <a:pPr algn="r" fontAlgn="ctr"/>
                      <a:r>
                        <a:rPr lang="en-ZA" sz="1600" u="none" strike="noStrike" dirty="0">
                          <a:effectLst/>
                          <a:latin typeface="Agency FB" panose="020B0503020202020204" pitchFamily="34" charset="0"/>
                        </a:rPr>
                        <a:t>1 852 594</a:t>
                      </a:r>
                      <a:endParaRPr lang="en-ZA" sz="1600" b="1" i="0" u="none" strike="noStrike" dirty="0">
                        <a:solidFill>
                          <a:srgbClr val="000000"/>
                        </a:solidFill>
                        <a:effectLst/>
                        <a:latin typeface="Agency FB" panose="020B0503020202020204" pitchFamily="34" charset="0"/>
                      </a:endParaRPr>
                    </a:p>
                  </a:txBody>
                  <a:tcPr marL="2950" marR="2950" marT="2950" marB="0" anchor="ctr"/>
                </a:tc>
                <a:tc>
                  <a:txBody>
                    <a:bodyPr/>
                    <a:lstStyle/>
                    <a:p>
                      <a:pPr algn="r" fontAlgn="ctr"/>
                      <a:r>
                        <a:rPr lang="en-ZA" sz="1600" u="none" strike="noStrike" dirty="0">
                          <a:effectLst/>
                          <a:latin typeface="Agency FB" panose="020B0503020202020204" pitchFamily="34" charset="0"/>
                        </a:rPr>
                        <a:t>1 935 531</a:t>
                      </a:r>
                      <a:endParaRPr lang="en-ZA" sz="1600" b="1" i="0" u="none" strike="noStrike" dirty="0">
                        <a:solidFill>
                          <a:srgbClr val="000000"/>
                        </a:solidFill>
                        <a:effectLst/>
                        <a:latin typeface="Agency FB" panose="020B0503020202020204" pitchFamily="34" charset="0"/>
                      </a:endParaRPr>
                    </a:p>
                  </a:txBody>
                  <a:tcPr marL="2950" marR="2950" marT="2950" marB="0" anchor="ctr"/>
                </a:tc>
                <a:tc>
                  <a:txBody>
                    <a:bodyPr/>
                    <a:lstStyle/>
                    <a:p>
                      <a:pPr algn="r" fontAlgn="ctr"/>
                      <a:r>
                        <a:rPr lang="en-ZA" sz="1600" b="1" i="0" u="none" strike="noStrike" dirty="0">
                          <a:solidFill>
                            <a:srgbClr val="000000"/>
                          </a:solidFill>
                          <a:effectLst/>
                          <a:latin typeface="Agency FB" panose="020B0503020202020204" pitchFamily="34" charset="0"/>
                        </a:rPr>
                        <a:t>1 880 175</a:t>
                      </a:r>
                    </a:p>
                  </a:txBody>
                  <a:tcPr marL="2950" marR="2950" marT="295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9121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ZA" sz="3600" b="1" dirty="0">
                <a:solidFill>
                  <a:schemeClr val="tx1">
                    <a:lumMod val="65000"/>
                    <a:lumOff val="35000"/>
                  </a:schemeClr>
                </a:solidFill>
                <a:latin typeface="Agency FB" panose="020B0503020202020204" pitchFamily="34" charset="0"/>
              </a:rPr>
              <a:t>FRUITLESS AND WASTEFUL EXPENDITURE</a:t>
            </a:r>
          </a:p>
        </p:txBody>
      </p:sp>
      <p:sp>
        <p:nvSpPr>
          <p:cNvPr id="6" name="Slide Number Placeholder 5"/>
          <p:cNvSpPr>
            <a:spLocks noGrp="1"/>
          </p:cNvSpPr>
          <p:nvPr>
            <p:ph type="sldNum" sz="quarter" idx="12"/>
          </p:nvPr>
        </p:nvSpPr>
        <p:spPr/>
        <p:txBody>
          <a:bodyPr/>
          <a:lstStyle/>
          <a:p>
            <a:fld id="{F0CD0AED-B4D5-4032-9A76-11BCD2D1BB13}" type="slidenum">
              <a:rPr lang="en-US" smtClean="0">
                <a:solidFill>
                  <a:prstClr val="black">
                    <a:tint val="75000"/>
                  </a:prstClr>
                </a:solidFill>
              </a:rPr>
              <a:pPr/>
              <a:t>43</a:t>
            </a:fld>
            <a:endParaRPr lang="en-US" dirty="0">
              <a:solidFill>
                <a:prstClr val="black">
                  <a:tint val="75000"/>
                </a:prstClr>
              </a:solidFill>
            </a:endParaRPr>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own Arrow 10"/>
          <p:cNvSpPr/>
          <p:nvPr/>
        </p:nvSpPr>
        <p:spPr>
          <a:xfrm>
            <a:off x="5768166" y="5360564"/>
            <a:ext cx="607468" cy="327313"/>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ZA" kern="0" dirty="0">
              <a:solidFill>
                <a:prstClr val="white"/>
              </a:solidFill>
            </a:endParaRPr>
          </a:p>
        </p:txBody>
      </p:sp>
      <p:sp>
        <p:nvSpPr>
          <p:cNvPr id="14" name="Rectangle 13"/>
          <p:cNvSpPr/>
          <p:nvPr/>
        </p:nvSpPr>
        <p:spPr>
          <a:xfrm>
            <a:off x="978793" y="1376190"/>
            <a:ext cx="10086996" cy="855913"/>
          </a:xfrm>
          <a:prstGeom prst="rect">
            <a:avLst/>
          </a:prstGeom>
          <a:solidFill>
            <a:schemeClr val="accent2">
              <a:lumMod val="40000"/>
              <a:lumOff val="6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prstClr val="black">
                    <a:lumMod val="65000"/>
                    <a:lumOff val="35000"/>
                  </a:prstClr>
                </a:solidFill>
                <a:latin typeface="Agency FB" panose="020B0503020202020204" pitchFamily="34" charset="0"/>
              </a:rPr>
              <a:t>TREND ANALYSIS OF PMTE FRUITLESS &amp; WASTEFUL  EXPENDITURE FROM 2014/15 TO 2021/22</a:t>
            </a:r>
          </a:p>
        </p:txBody>
      </p:sp>
      <p:sp>
        <p:nvSpPr>
          <p:cNvPr id="15" name="TextBox 14"/>
          <p:cNvSpPr txBox="1"/>
          <p:nvPr/>
        </p:nvSpPr>
        <p:spPr>
          <a:xfrm>
            <a:off x="978793" y="5694345"/>
            <a:ext cx="10086996" cy="738664"/>
          </a:xfrm>
          <a:prstGeom prst="rect">
            <a:avLst/>
          </a:prstGeom>
          <a:solidFill>
            <a:schemeClr val="accent2">
              <a:lumMod val="40000"/>
              <a:lumOff val="60000"/>
            </a:schemeClr>
          </a:solidFill>
          <a:ln>
            <a:solidFill>
              <a:schemeClr val="accent2">
                <a:lumMod val="75000"/>
              </a:schemeClr>
            </a:solidFill>
          </a:ln>
        </p:spPr>
        <p:txBody>
          <a:bodyPr wrap="square" rtlCol="0">
            <a:spAutoFit/>
          </a:bodyPr>
          <a:lstStyle/>
          <a:p>
            <a:pPr marL="285750" indent="-285750" algn="just">
              <a:buFont typeface="Wingdings" panose="05000000000000000000" pitchFamily="2" charset="2"/>
              <a:buChar char="q"/>
            </a:pPr>
            <a:r>
              <a:rPr lang="en-US" sz="1400" dirty="0">
                <a:solidFill>
                  <a:prstClr val="black"/>
                </a:solidFill>
              </a:rPr>
              <a:t>The addition of R139 thousand in the current year relates to an instance where interest was paid on an overdue account. The responsible official has been identified and the necessary recovery procedures in line with the Departments policy on debt management is currently underway.</a:t>
            </a:r>
          </a:p>
        </p:txBody>
      </p:sp>
      <p:graphicFrame>
        <p:nvGraphicFramePr>
          <p:cNvPr id="16" name="Table 15"/>
          <p:cNvGraphicFramePr>
            <a:graphicFrameLocks noGrp="1"/>
          </p:cNvGraphicFramePr>
          <p:nvPr/>
        </p:nvGraphicFramePr>
        <p:xfrm>
          <a:off x="960896" y="2340244"/>
          <a:ext cx="10104890" cy="3043145"/>
        </p:xfrm>
        <a:graphic>
          <a:graphicData uri="http://schemas.openxmlformats.org/drawingml/2006/table">
            <a:tbl>
              <a:tblPr firstRow="1" lastRow="1" bandRow="1">
                <a:tableStyleId>{9DCAF9ED-07DC-4A11-8D7F-57B35C25682E}</a:tableStyleId>
              </a:tblPr>
              <a:tblGrid>
                <a:gridCol w="1512082">
                  <a:extLst>
                    <a:ext uri="{9D8B030D-6E8A-4147-A177-3AD203B41FA5}">
                      <a16:colId xmlns:a16="http://schemas.microsoft.com/office/drawing/2014/main" val="20000"/>
                    </a:ext>
                  </a:extLst>
                </a:gridCol>
                <a:gridCol w="1074101">
                  <a:extLst>
                    <a:ext uri="{9D8B030D-6E8A-4147-A177-3AD203B41FA5}">
                      <a16:colId xmlns:a16="http://schemas.microsoft.com/office/drawing/2014/main" val="20001"/>
                    </a:ext>
                  </a:extLst>
                </a:gridCol>
                <a:gridCol w="1074101">
                  <a:extLst>
                    <a:ext uri="{9D8B030D-6E8A-4147-A177-3AD203B41FA5}">
                      <a16:colId xmlns:a16="http://schemas.microsoft.com/office/drawing/2014/main" val="20002"/>
                    </a:ext>
                  </a:extLst>
                </a:gridCol>
                <a:gridCol w="1074101">
                  <a:extLst>
                    <a:ext uri="{9D8B030D-6E8A-4147-A177-3AD203B41FA5}">
                      <a16:colId xmlns:a16="http://schemas.microsoft.com/office/drawing/2014/main" val="20003"/>
                    </a:ext>
                  </a:extLst>
                </a:gridCol>
                <a:gridCol w="1074101">
                  <a:extLst>
                    <a:ext uri="{9D8B030D-6E8A-4147-A177-3AD203B41FA5}">
                      <a16:colId xmlns:a16="http://schemas.microsoft.com/office/drawing/2014/main" val="20004"/>
                    </a:ext>
                  </a:extLst>
                </a:gridCol>
                <a:gridCol w="1074101">
                  <a:extLst>
                    <a:ext uri="{9D8B030D-6E8A-4147-A177-3AD203B41FA5}">
                      <a16:colId xmlns:a16="http://schemas.microsoft.com/office/drawing/2014/main" val="20005"/>
                    </a:ext>
                  </a:extLst>
                </a:gridCol>
                <a:gridCol w="1074101">
                  <a:extLst>
                    <a:ext uri="{9D8B030D-6E8A-4147-A177-3AD203B41FA5}">
                      <a16:colId xmlns:a16="http://schemas.microsoft.com/office/drawing/2014/main" val="20006"/>
                    </a:ext>
                  </a:extLst>
                </a:gridCol>
                <a:gridCol w="1074101">
                  <a:extLst>
                    <a:ext uri="{9D8B030D-6E8A-4147-A177-3AD203B41FA5}">
                      <a16:colId xmlns:a16="http://schemas.microsoft.com/office/drawing/2014/main" val="20007"/>
                    </a:ext>
                  </a:extLst>
                </a:gridCol>
                <a:gridCol w="1074101">
                  <a:extLst>
                    <a:ext uri="{9D8B030D-6E8A-4147-A177-3AD203B41FA5}">
                      <a16:colId xmlns:a16="http://schemas.microsoft.com/office/drawing/2014/main" val="20008"/>
                    </a:ext>
                  </a:extLst>
                </a:gridCol>
              </a:tblGrid>
              <a:tr h="415708">
                <a:tc>
                  <a:txBody>
                    <a:bodyPr/>
                    <a:lstStyle/>
                    <a:p>
                      <a:pPr algn="l" rtl="0" fontAlgn="ctr"/>
                      <a:r>
                        <a:rPr lang="en-ZA" sz="2400" u="none" strike="noStrike" dirty="0">
                          <a:solidFill>
                            <a:schemeClr val="tx1">
                              <a:lumMod val="65000"/>
                              <a:lumOff val="35000"/>
                            </a:schemeClr>
                          </a:solidFill>
                          <a:effectLst/>
                          <a:latin typeface="Agency FB" panose="020B0503020202020204" pitchFamily="34" charset="0"/>
                        </a:rPr>
                        <a:t>Financial Year</a:t>
                      </a:r>
                      <a:endParaRPr lang="en-ZA" sz="2400" b="1" i="0" u="none" strike="noStrike" dirty="0">
                        <a:solidFill>
                          <a:schemeClr val="tx1">
                            <a:lumMod val="65000"/>
                            <a:lumOff val="35000"/>
                          </a:schemeClr>
                        </a:solidFill>
                        <a:effectLst/>
                        <a:latin typeface="Agency FB" panose="020B0503020202020204" pitchFamily="34" charset="0"/>
                      </a:endParaRPr>
                    </a:p>
                  </a:txBody>
                  <a:tcPr marL="5611" marR="5611" marT="5611" marB="0" anchor="ctr"/>
                </a:tc>
                <a:tc>
                  <a:txBody>
                    <a:bodyPr/>
                    <a:lstStyle/>
                    <a:p>
                      <a:pPr algn="ctr" rtl="0" fontAlgn="ctr"/>
                      <a:r>
                        <a:rPr lang="en-ZA" sz="2000" u="none" strike="noStrike" dirty="0">
                          <a:solidFill>
                            <a:schemeClr val="tx1">
                              <a:lumMod val="65000"/>
                              <a:lumOff val="35000"/>
                            </a:schemeClr>
                          </a:solidFill>
                          <a:effectLst/>
                          <a:latin typeface="Agency FB" panose="020B0503020202020204" pitchFamily="34" charset="0"/>
                        </a:rPr>
                        <a:t>2014/15</a:t>
                      </a:r>
                    </a:p>
                    <a:p>
                      <a:pPr algn="ctr" rtl="0" fontAlgn="ctr"/>
                      <a:r>
                        <a:rPr lang="en-ZA" sz="2000" b="1" i="0" u="none" strike="noStrike" dirty="0">
                          <a:solidFill>
                            <a:schemeClr val="tx1">
                              <a:lumMod val="65000"/>
                              <a:lumOff val="35000"/>
                            </a:schemeClr>
                          </a:solidFill>
                          <a:effectLst/>
                          <a:latin typeface="Agency FB" panose="020B0503020202020204" pitchFamily="34" charset="0"/>
                        </a:rPr>
                        <a:t>R’000</a:t>
                      </a:r>
                    </a:p>
                  </a:txBody>
                  <a:tcPr marL="5611" marR="5611" marT="5611" marB="0" anchor="ctr"/>
                </a:tc>
                <a:tc>
                  <a:txBody>
                    <a:bodyPr/>
                    <a:lstStyle/>
                    <a:p>
                      <a:pPr algn="ctr" rtl="0" fontAlgn="ctr"/>
                      <a:r>
                        <a:rPr lang="en-ZA" sz="2000" u="none" strike="noStrike" dirty="0">
                          <a:solidFill>
                            <a:schemeClr val="tx1">
                              <a:lumMod val="65000"/>
                              <a:lumOff val="35000"/>
                            </a:schemeClr>
                          </a:solidFill>
                          <a:effectLst/>
                          <a:latin typeface="Agency FB" panose="020B0503020202020204" pitchFamily="34" charset="0"/>
                        </a:rPr>
                        <a:t>2015/16</a:t>
                      </a:r>
                    </a:p>
                    <a:p>
                      <a:pPr marL="0" marR="0" indent="0" algn="ctr" defTabSz="914400" rtl="0" eaLnBrk="1" fontAlgn="ctr" latinLnBrk="0" hangingPunct="1">
                        <a:lnSpc>
                          <a:spcPct val="100000"/>
                        </a:lnSpc>
                        <a:spcBef>
                          <a:spcPts val="0"/>
                        </a:spcBef>
                        <a:spcAft>
                          <a:spcPts val="0"/>
                        </a:spcAft>
                        <a:buClrTx/>
                        <a:buSzTx/>
                        <a:buFontTx/>
                        <a:buNone/>
                        <a:tabLst/>
                        <a:defRPr/>
                      </a:pPr>
                      <a:r>
                        <a:rPr lang="en-ZA" sz="2000" b="1" i="0" u="none" strike="noStrike" dirty="0">
                          <a:solidFill>
                            <a:schemeClr val="tx1">
                              <a:lumMod val="65000"/>
                              <a:lumOff val="35000"/>
                            </a:schemeClr>
                          </a:solidFill>
                          <a:effectLst/>
                          <a:latin typeface="Agency FB" panose="020B0503020202020204" pitchFamily="34" charset="0"/>
                        </a:rPr>
                        <a:t>R’000</a:t>
                      </a:r>
                    </a:p>
                  </a:txBody>
                  <a:tcPr marL="5611" marR="5611" marT="5611" marB="0" anchor="ctr"/>
                </a:tc>
                <a:tc>
                  <a:txBody>
                    <a:bodyPr/>
                    <a:lstStyle/>
                    <a:p>
                      <a:pPr algn="ctr" rtl="0" fontAlgn="ctr"/>
                      <a:r>
                        <a:rPr lang="en-ZA" sz="2000" u="none" strike="noStrike" dirty="0">
                          <a:solidFill>
                            <a:schemeClr val="tx1">
                              <a:lumMod val="65000"/>
                              <a:lumOff val="35000"/>
                            </a:schemeClr>
                          </a:solidFill>
                          <a:effectLst/>
                          <a:latin typeface="Agency FB" panose="020B0503020202020204" pitchFamily="34" charset="0"/>
                        </a:rPr>
                        <a:t>2016/17</a:t>
                      </a:r>
                    </a:p>
                    <a:p>
                      <a:pPr marL="0" marR="0" indent="0" algn="ctr" defTabSz="914400" rtl="0" eaLnBrk="1" fontAlgn="ctr" latinLnBrk="0" hangingPunct="1">
                        <a:lnSpc>
                          <a:spcPct val="100000"/>
                        </a:lnSpc>
                        <a:spcBef>
                          <a:spcPts val="0"/>
                        </a:spcBef>
                        <a:spcAft>
                          <a:spcPts val="0"/>
                        </a:spcAft>
                        <a:buClrTx/>
                        <a:buSzTx/>
                        <a:buFontTx/>
                        <a:buNone/>
                        <a:tabLst/>
                        <a:defRPr/>
                      </a:pPr>
                      <a:r>
                        <a:rPr lang="en-ZA" sz="2000" b="1" i="0" u="none" strike="noStrike" dirty="0">
                          <a:solidFill>
                            <a:schemeClr val="tx1">
                              <a:lumMod val="65000"/>
                              <a:lumOff val="35000"/>
                            </a:schemeClr>
                          </a:solidFill>
                          <a:effectLst/>
                          <a:latin typeface="Agency FB" panose="020B0503020202020204" pitchFamily="34" charset="0"/>
                        </a:rPr>
                        <a:t>R’000</a:t>
                      </a:r>
                    </a:p>
                  </a:txBody>
                  <a:tcPr marL="5611" marR="5611" marT="5611" marB="0" anchor="ctr"/>
                </a:tc>
                <a:tc>
                  <a:txBody>
                    <a:bodyPr/>
                    <a:lstStyle/>
                    <a:p>
                      <a:pPr algn="ctr" rtl="0" fontAlgn="ctr"/>
                      <a:r>
                        <a:rPr lang="en-ZA" sz="2000" u="none" strike="noStrike" dirty="0">
                          <a:solidFill>
                            <a:schemeClr val="tx1">
                              <a:lumMod val="65000"/>
                              <a:lumOff val="35000"/>
                            </a:schemeClr>
                          </a:solidFill>
                          <a:effectLst/>
                          <a:latin typeface="Agency FB" panose="020B0503020202020204" pitchFamily="34" charset="0"/>
                        </a:rPr>
                        <a:t>2017/18</a:t>
                      </a:r>
                    </a:p>
                    <a:p>
                      <a:pPr marL="0" marR="0" indent="0" algn="ctr" defTabSz="914400" rtl="0" eaLnBrk="1" fontAlgn="ctr" latinLnBrk="0" hangingPunct="1">
                        <a:lnSpc>
                          <a:spcPct val="100000"/>
                        </a:lnSpc>
                        <a:spcBef>
                          <a:spcPts val="0"/>
                        </a:spcBef>
                        <a:spcAft>
                          <a:spcPts val="0"/>
                        </a:spcAft>
                        <a:buClrTx/>
                        <a:buSzTx/>
                        <a:buFontTx/>
                        <a:buNone/>
                        <a:tabLst/>
                        <a:defRPr/>
                      </a:pPr>
                      <a:r>
                        <a:rPr lang="en-ZA" sz="2000" b="1" i="0" u="none" strike="noStrike" dirty="0">
                          <a:solidFill>
                            <a:schemeClr val="tx1">
                              <a:lumMod val="65000"/>
                              <a:lumOff val="35000"/>
                            </a:schemeClr>
                          </a:solidFill>
                          <a:effectLst/>
                          <a:latin typeface="Agency FB" panose="020B0503020202020204" pitchFamily="34" charset="0"/>
                        </a:rPr>
                        <a:t>R’000</a:t>
                      </a:r>
                    </a:p>
                  </a:txBody>
                  <a:tcPr marL="5611" marR="5611" marT="5611" marB="0" anchor="ctr"/>
                </a:tc>
                <a:tc>
                  <a:txBody>
                    <a:bodyPr/>
                    <a:lstStyle/>
                    <a:p>
                      <a:pPr algn="ctr" rtl="0" fontAlgn="ctr"/>
                      <a:r>
                        <a:rPr lang="en-ZA" sz="2000" u="none" strike="noStrike" dirty="0">
                          <a:solidFill>
                            <a:schemeClr val="tx1">
                              <a:lumMod val="65000"/>
                              <a:lumOff val="35000"/>
                            </a:schemeClr>
                          </a:solidFill>
                          <a:effectLst/>
                          <a:latin typeface="Agency FB" panose="020B0503020202020204" pitchFamily="34" charset="0"/>
                        </a:rPr>
                        <a:t>2018/19</a:t>
                      </a:r>
                    </a:p>
                    <a:p>
                      <a:pPr marL="0" marR="0" indent="0" algn="ctr" defTabSz="914400" rtl="0" eaLnBrk="1" fontAlgn="ctr" latinLnBrk="0" hangingPunct="1">
                        <a:lnSpc>
                          <a:spcPct val="100000"/>
                        </a:lnSpc>
                        <a:spcBef>
                          <a:spcPts val="0"/>
                        </a:spcBef>
                        <a:spcAft>
                          <a:spcPts val="0"/>
                        </a:spcAft>
                        <a:buClrTx/>
                        <a:buSzTx/>
                        <a:buFontTx/>
                        <a:buNone/>
                        <a:tabLst/>
                        <a:defRPr/>
                      </a:pPr>
                      <a:r>
                        <a:rPr lang="en-ZA" sz="2000" b="1" i="0" u="none" strike="noStrike" dirty="0">
                          <a:solidFill>
                            <a:schemeClr val="tx1">
                              <a:lumMod val="65000"/>
                              <a:lumOff val="35000"/>
                            </a:schemeClr>
                          </a:solidFill>
                          <a:effectLst/>
                          <a:latin typeface="Agency FB" panose="020B0503020202020204" pitchFamily="34" charset="0"/>
                        </a:rPr>
                        <a:t>R’000</a:t>
                      </a:r>
                    </a:p>
                  </a:txBody>
                  <a:tcPr marL="5611" marR="5611" marT="5611"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2000" u="none" strike="noStrike" dirty="0">
                          <a:solidFill>
                            <a:schemeClr val="tx1">
                              <a:lumMod val="65000"/>
                              <a:lumOff val="35000"/>
                            </a:schemeClr>
                          </a:solidFill>
                          <a:effectLst/>
                          <a:latin typeface="Agency FB" panose="020B0503020202020204" pitchFamily="34" charset="0"/>
                        </a:rPr>
                        <a:t>2019/20</a:t>
                      </a:r>
                    </a:p>
                    <a:p>
                      <a:pPr marL="0" marR="0" indent="0" algn="ctr" defTabSz="914400" rtl="0" eaLnBrk="1" fontAlgn="ctr" latinLnBrk="0" hangingPunct="1">
                        <a:lnSpc>
                          <a:spcPct val="100000"/>
                        </a:lnSpc>
                        <a:spcBef>
                          <a:spcPts val="0"/>
                        </a:spcBef>
                        <a:spcAft>
                          <a:spcPts val="0"/>
                        </a:spcAft>
                        <a:buClrTx/>
                        <a:buSzTx/>
                        <a:buFontTx/>
                        <a:buNone/>
                        <a:tabLst/>
                        <a:defRPr/>
                      </a:pPr>
                      <a:r>
                        <a:rPr lang="en-ZA" sz="2000" b="1" i="0" u="none" strike="noStrike" dirty="0">
                          <a:solidFill>
                            <a:schemeClr val="tx1">
                              <a:lumMod val="65000"/>
                              <a:lumOff val="35000"/>
                            </a:schemeClr>
                          </a:solidFill>
                          <a:effectLst/>
                          <a:latin typeface="Agency FB" panose="020B0503020202020204" pitchFamily="34" charset="0"/>
                        </a:rPr>
                        <a:t>R’000</a:t>
                      </a:r>
                    </a:p>
                  </a:txBody>
                  <a:tcPr marL="5611" marR="5611" marT="5611" marB="0" anchor="ctr"/>
                </a:tc>
                <a:tc>
                  <a:txBody>
                    <a:bodyPr/>
                    <a:lstStyle/>
                    <a:p>
                      <a:pPr algn="ctr" rtl="0" fontAlgn="ctr"/>
                      <a:r>
                        <a:rPr lang="en-ZA" sz="2000" u="none" strike="noStrike" dirty="0">
                          <a:solidFill>
                            <a:schemeClr val="tx1">
                              <a:lumMod val="65000"/>
                              <a:lumOff val="35000"/>
                            </a:schemeClr>
                          </a:solidFill>
                          <a:effectLst/>
                          <a:latin typeface="Agency FB" panose="020B0503020202020204" pitchFamily="34" charset="0"/>
                        </a:rPr>
                        <a:t>2020/21</a:t>
                      </a:r>
                    </a:p>
                    <a:p>
                      <a:pPr marL="0" marR="0" indent="0" algn="ctr" defTabSz="914400" rtl="0" eaLnBrk="1" fontAlgn="ctr" latinLnBrk="0" hangingPunct="1">
                        <a:lnSpc>
                          <a:spcPct val="100000"/>
                        </a:lnSpc>
                        <a:spcBef>
                          <a:spcPts val="0"/>
                        </a:spcBef>
                        <a:spcAft>
                          <a:spcPts val="0"/>
                        </a:spcAft>
                        <a:buClrTx/>
                        <a:buSzTx/>
                        <a:buFontTx/>
                        <a:buNone/>
                        <a:tabLst/>
                        <a:defRPr/>
                      </a:pPr>
                      <a:r>
                        <a:rPr lang="en-ZA" sz="2000" b="1" i="0" u="none" strike="noStrike" dirty="0">
                          <a:solidFill>
                            <a:schemeClr val="tx1">
                              <a:lumMod val="65000"/>
                              <a:lumOff val="35000"/>
                            </a:schemeClr>
                          </a:solidFill>
                          <a:effectLst/>
                          <a:latin typeface="Agency FB" panose="020B0503020202020204" pitchFamily="34" charset="0"/>
                        </a:rPr>
                        <a:t>R’000</a:t>
                      </a:r>
                    </a:p>
                  </a:txBody>
                  <a:tcPr marL="5611" marR="5611" marT="5611"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2000" b="1" i="0" u="none" strike="noStrike" dirty="0">
                          <a:solidFill>
                            <a:schemeClr val="tx1">
                              <a:lumMod val="65000"/>
                              <a:lumOff val="35000"/>
                            </a:schemeClr>
                          </a:solidFill>
                          <a:effectLst/>
                          <a:latin typeface="Agency FB" panose="020B0503020202020204" pitchFamily="34" charset="0"/>
                        </a:rPr>
                        <a:t>2021/22</a:t>
                      </a:r>
                    </a:p>
                    <a:p>
                      <a:pPr marL="0" marR="0" indent="0" algn="ctr" defTabSz="914400" rtl="0" eaLnBrk="1" fontAlgn="ctr" latinLnBrk="0" hangingPunct="1">
                        <a:lnSpc>
                          <a:spcPct val="100000"/>
                        </a:lnSpc>
                        <a:spcBef>
                          <a:spcPts val="0"/>
                        </a:spcBef>
                        <a:spcAft>
                          <a:spcPts val="0"/>
                        </a:spcAft>
                        <a:buClrTx/>
                        <a:buSzTx/>
                        <a:buFontTx/>
                        <a:buNone/>
                        <a:tabLst/>
                        <a:defRPr/>
                      </a:pPr>
                      <a:r>
                        <a:rPr lang="en-ZA" sz="2000" b="1" i="0" u="none" strike="noStrike" dirty="0">
                          <a:solidFill>
                            <a:schemeClr val="tx1">
                              <a:lumMod val="65000"/>
                              <a:lumOff val="35000"/>
                            </a:schemeClr>
                          </a:solidFill>
                          <a:effectLst/>
                          <a:latin typeface="Agency FB" panose="020B0503020202020204" pitchFamily="34" charset="0"/>
                        </a:rPr>
                        <a:t>R’000</a:t>
                      </a:r>
                    </a:p>
                  </a:txBody>
                  <a:tcPr marL="5611" marR="5611" marT="5611" marB="0" anchor="ctr"/>
                </a:tc>
                <a:extLst>
                  <a:ext uri="{0D108BD9-81ED-4DB2-BD59-A6C34878D82A}">
                    <a16:rowId xmlns:a16="http://schemas.microsoft.com/office/drawing/2014/main" val="10000"/>
                  </a:ext>
                </a:extLst>
              </a:tr>
              <a:tr h="618255">
                <a:tc>
                  <a:txBody>
                    <a:bodyPr/>
                    <a:lstStyle/>
                    <a:p>
                      <a:pPr algn="l" rtl="0" fontAlgn="ctr"/>
                      <a:r>
                        <a:rPr lang="en-ZA" sz="1600" u="none" strike="noStrike" dirty="0">
                          <a:effectLst/>
                          <a:latin typeface="Agency FB" panose="020B0503020202020204" pitchFamily="34" charset="0"/>
                        </a:rPr>
                        <a:t>Opening balance</a:t>
                      </a:r>
                    </a:p>
                  </a:txBody>
                  <a:tcPr marL="5715" marR="5715" marT="5715" marB="0" anchor="ctr"/>
                </a:tc>
                <a:tc>
                  <a:txBody>
                    <a:bodyPr/>
                    <a:lstStyle/>
                    <a:p>
                      <a:pPr algn="r" rtl="0" fontAlgn="ctr"/>
                      <a:r>
                        <a:rPr lang="en-ZA" sz="1600" u="none" strike="noStrike" dirty="0">
                          <a:effectLst/>
                          <a:latin typeface="Agency FB" panose="020B0503020202020204" pitchFamily="34" charset="0"/>
                        </a:rPr>
                        <a:t>335</a:t>
                      </a:r>
                      <a:r>
                        <a:rPr lang="en-ZA" sz="1600" u="none" strike="noStrike" baseline="0" dirty="0">
                          <a:effectLst/>
                          <a:latin typeface="Agency FB" panose="020B0503020202020204" pitchFamily="34" charset="0"/>
                        </a:rPr>
                        <a:t> 178</a:t>
                      </a:r>
                      <a:r>
                        <a:rPr lang="en-ZA" sz="1600" u="none" strike="noStrike" dirty="0">
                          <a:effectLst/>
                          <a:latin typeface="Agency FB" panose="020B0503020202020204" pitchFamily="34" charset="0"/>
                        </a:rPr>
                        <a:t>    </a:t>
                      </a:r>
                      <a:endParaRPr lang="en-ZA" sz="1600" b="0" i="0" u="none" strike="noStrike" dirty="0">
                        <a:solidFill>
                          <a:srgbClr val="000000"/>
                        </a:solidFill>
                        <a:effectLst/>
                        <a:latin typeface="Agency FB" panose="020B0503020202020204" pitchFamily="34" charset="0"/>
                      </a:endParaRPr>
                    </a:p>
                  </a:txBody>
                  <a:tcPr marL="5715" marR="5715" marT="5715" marB="0" anchor="ctr"/>
                </a:tc>
                <a:tc>
                  <a:txBody>
                    <a:bodyPr/>
                    <a:lstStyle/>
                    <a:p>
                      <a:pPr algn="r" rtl="0" fontAlgn="ctr"/>
                      <a:r>
                        <a:rPr lang="en-ZA" sz="1600" u="none" strike="noStrike" dirty="0">
                          <a:effectLst/>
                          <a:latin typeface="Agency FB" panose="020B0503020202020204" pitchFamily="34" charset="0"/>
                        </a:rPr>
                        <a:t>   261 461 </a:t>
                      </a:r>
                      <a:endParaRPr lang="en-ZA" sz="1600" b="0" i="0" u="none" strike="noStrike" dirty="0">
                        <a:solidFill>
                          <a:srgbClr val="000000"/>
                        </a:solidFill>
                        <a:effectLst/>
                        <a:latin typeface="Agency FB" panose="020B0503020202020204" pitchFamily="34" charset="0"/>
                      </a:endParaRPr>
                    </a:p>
                  </a:txBody>
                  <a:tcPr marL="5715" marR="5715" marT="5715" marB="0" anchor="ctr"/>
                </a:tc>
                <a:tc>
                  <a:txBody>
                    <a:bodyPr/>
                    <a:lstStyle/>
                    <a:p>
                      <a:pPr algn="r" rtl="0" fontAlgn="ctr"/>
                      <a:r>
                        <a:rPr lang="en-ZA" sz="1600" u="none" strike="noStrike" dirty="0">
                          <a:effectLst/>
                          <a:latin typeface="Agency FB" panose="020B0503020202020204" pitchFamily="34" charset="0"/>
                        </a:rPr>
                        <a:t>   246</a:t>
                      </a:r>
                      <a:r>
                        <a:rPr lang="en-ZA" sz="1600" u="none" strike="noStrike" baseline="0" dirty="0">
                          <a:effectLst/>
                          <a:latin typeface="Agency FB" panose="020B0503020202020204" pitchFamily="34" charset="0"/>
                        </a:rPr>
                        <a:t> 736</a:t>
                      </a:r>
                      <a:r>
                        <a:rPr lang="en-ZA" sz="1600" u="none" strike="noStrike" dirty="0">
                          <a:effectLst/>
                          <a:latin typeface="Agency FB" panose="020B0503020202020204" pitchFamily="34" charset="0"/>
                        </a:rPr>
                        <a:t> </a:t>
                      </a:r>
                      <a:endParaRPr lang="en-ZA" sz="1600" b="0" i="0" u="none" strike="noStrike" dirty="0">
                        <a:solidFill>
                          <a:srgbClr val="000000"/>
                        </a:solidFill>
                        <a:effectLst/>
                        <a:latin typeface="Agency FB" panose="020B0503020202020204" pitchFamily="34" charset="0"/>
                      </a:endParaRPr>
                    </a:p>
                  </a:txBody>
                  <a:tcPr marL="5715" marR="5715" marT="5715" marB="0" anchor="ctr"/>
                </a:tc>
                <a:tc>
                  <a:txBody>
                    <a:bodyPr/>
                    <a:lstStyle/>
                    <a:p>
                      <a:pPr algn="r" rtl="0" fontAlgn="ctr"/>
                      <a:r>
                        <a:rPr lang="en-ZA" sz="1600" u="none" strike="noStrike" dirty="0">
                          <a:effectLst/>
                          <a:latin typeface="Agency FB" panose="020B0503020202020204" pitchFamily="34" charset="0"/>
                        </a:rPr>
                        <a:t>   99 274 </a:t>
                      </a:r>
                      <a:endParaRPr lang="en-ZA" sz="1600" b="0" i="0" u="none" strike="noStrike" dirty="0">
                        <a:solidFill>
                          <a:srgbClr val="000000"/>
                        </a:solidFill>
                        <a:effectLst/>
                        <a:latin typeface="Agency FB" panose="020B0503020202020204" pitchFamily="34" charset="0"/>
                      </a:endParaRPr>
                    </a:p>
                  </a:txBody>
                  <a:tcPr marL="5715" marR="5715" marT="5715" marB="0" anchor="ctr"/>
                </a:tc>
                <a:tc>
                  <a:txBody>
                    <a:bodyPr/>
                    <a:lstStyle/>
                    <a:p>
                      <a:pPr algn="r" rtl="0" fontAlgn="ctr"/>
                      <a:r>
                        <a:rPr lang="en-ZA" sz="1600" u="none" strike="noStrike" dirty="0">
                          <a:effectLst/>
                          <a:latin typeface="Agency FB" panose="020B0503020202020204" pitchFamily="34" charset="0"/>
                        </a:rPr>
                        <a:t>    87</a:t>
                      </a:r>
                      <a:r>
                        <a:rPr lang="en-ZA" sz="1600" u="none" strike="noStrike" baseline="0" dirty="0">
                          <a:effectLst/>
                          <a:latin typeface="Agency FB" panose="020B0503020202020204" pitchFamily="34" charset="0"/>
                        </a:rPr>
                        <a:t> 198</a:t>
                      </a:r>
                      <a:endParaRPr lang="en-ZA" sz="1600" b="0" i="0" u="none" strike="noStrike" dirty="0">
                        <a:solidFill>
                          <a:srgbClr val="000000"/>
                        </a:solidFill>
                        <a:effectLst/>
                        <a:latin typeface="Agency FB" panose="020B0503020202020204" pitchFamily="34" charset="0"/>
                      </a:endParaRPr>
                    </a:p>
                  </a:txBody>
                  <a:tcPr marL="5715" marR="5715" marT="5715" marB="0" anchor="ctr"/>
                </a:tc>
                <a:tc>
                  <a:txBody>
                    <a:bodyPr/>
                    <a:lstStyle/>
                    <a:p>
                      <a:pPr marL="0" algn="r" defTabSz="457200" rtl="0" eaLnBrk="1" fontAlgn="ctr" latinLnBrk="0" hangingPunct="1"/>
                      <a:r>
                        <a:rPr lang="en-ZA" sz="1600" u="none" strike="noStrike" kern="1200" dirty="0">
                          <a:effectLst/>
                          <a:latin typeface="Agency FB" panose="020B0503020202020204" pitchFamily="34" charset="0"/>
                        </a:rPr>
                        <a:t>88 899</a:t>
                      </a:r>
                      <a:endParaRPr lang="en-ZA" sz="1600" u="none" strike="noStrike" kern="1200" dirty="0">
                        <a:solidFill>
                          <a:schemeClr val="dk1"/>
                        </a:solidFill>
                        <a:effectLst/>
                        <a:latin typeface="Agency FB" panose="020B0503020202020204" pitchFamily="34" charset="0"/>
                        <a:ea typeface="+mn-ea"/>
                        <a:cs typeface="+mn-cs"/>
                      </a:endParaRPr>
                    </a:p>
                  </a:txBody>
                  <a:tcPr marL="5715" marR="5715" marT="5715" marB="0" anchor="ctr"/>
                </a:tc>
                <a:tc>
                  <a:txBody>
                    <a:bodyPr/>
                    <a:lstStyle/>
                    <a:p>
                      <a:pPr marL="0" algn="r" defTabSz="457200" rtl="0" eaLnBrk="1" fontAlgn="ctr" latinLnBrk="0" hangingPunct="1"/>
                      <a:r>
                        <a:rPr lang="en-ZA" sz="1600" u="none" strike="noStrike" kern="1200" dirty="0">
                          <a:effectLst/>
                          <a:latin typeface="Agency FB" panose="020B0503020202020204" pitchFamily="34" charset="0"/>
                        </a:rPr>
                        <a:t>88 308</a:t>
                      </a:r>
                      <a:endParaRPr lang="en-ZA" sz="1600" u="none" strike="noStrike" kern="1200" dirty="0">
                        <a:solidFill>
                          <a:schemeClr val="dk1"/>
                        </a:solidFill>
                        <a:effectLst/>
                        <a:latin typeface="Agency FB" panose="020B0503020202020204" pitchFamily="34" charset="0"/>
                        <a:ea typeface="+mn-ea"/>
                        <a:cs typeface="+mn-cs"/>
                      </a:endParaRPr>
                    </a:p>
                  </a:txBody>
                  <a:tcPr marL="5715" marR="5715" marT="5715" marB="0" anchor="ctr"/>
                </a:tc>
                <a:tc>
                  <a:txBody>
                    <a:bodyPr/>
                    <a:lstStyle/>
                    <a:p>
                      <a:pPr marL="0" algn="r" defTabSz="457200" rtl="0" eaLnBrk="1" fontAlgn="ctr" latinLnBrk="0" hangingPunct="1"/>
                      <a:r>
                        <a:rPr lang="en-ZA" sz="1600" u="none" strike="noStrike" kern="1200" dirty="0">
                          <a:solidFill>
                            <a:schemeClr val="dk1"/>
                          </a:solidFill>
                          <a:effectLst/>
                          <a:latin typeface="Agency FB" panose="020B0503020202020204" pitchFamily="34" charset="0"/>
                          <a:ea typeface="+mn-ea"/>
                          <a:cs typeface="+mn-cs"/>
                        </a:rPr>
                        <a:t>88 308</a:t>
                      </a:r>
                    </a:p>
                  </a:txBody>
                  <a:tcPr marL="5715" marR="5715" marT="5715" marB="0" anchor="ctr"/>
                </a:tc>
                <a:extLst>
                  <a:ext uri="{0D108BD9-81ED-4DB2-BD59-A6C34878D82A}">
                    <a16:rowId xmlns:a16="http://schemas.microsoft.com/office/drawing/2014/main" val="10001"/>
                  </a:ext>
                </a:extLst>
              </a:tr>
              <a:tr h="603162">
                <a:tc>
                  <a:txBody>
                    <a:bodyPr/>
                    <a:lstStyle/>
                    <a:p>
                      <a:pPr algn="l" fontAlgn="ctr"/>
                      <a:r>
                        <a:rPr lang="en-ZA" sz="1600" u="none" strike="noStrike" dirty="0">
                          <a:effectLst/>
                          <a:latin typeface="Agency FB" panose="020B0503020202020204" pitchFamily="34" charset="0"/>
                        </a:rPr>
                        <a:t>Additions</a:t>
                      </a:r>
                      <a:endParaRPr lang="en-ZA" sz="1600" b="0" i="0" u="none" strike="noStrike" dirty="0">
                        <a:solidFill>
                          <a:srgbClr val="000000"/>
                        </a:solidFill>
                        <a:effectLst/>
                        <a:latin typeface="Agency FB" panose="020B0503020202020204" pitchFamily="34" charset="0"/>
                      </a:endParaRPr>
                    </a:p>
                  </a:txBody>
                  <a:tcPr marL="5611" marR="5611" marT="5611" marB="0" anchor="ctr"/>
                </a:tc>
                <a:tc>
                  <a:txBody>
                    <a:bodyPr/>
                    <a:lstStyle/>
                    <a:p>
                      <a:pPr algn="r" fontAlgn="ctr"/>
                      <a:r>
                        <a:rPr lang="en-ZA" sz="1600" u="none" strike="noStrike" dirty="0">
                          <a:effectLst/>
                          <a:latin typeface="Agency FB" panose="020B0503020202020204" pitchFamily="34" charset="0"/>
                        </a:rPr>
                        <a:t>        </a:t>
                      </a:r>
                      <a:r>
                        <a:rPr lang="en-ZA" sz="1600" u="none" strike="noStrike" baseline="0" dirty="0">
                          <a:effectLst/>
                          <a:latin typeface="Agency FB" panose="020B0503020202020204" pitchFamily="34" charset="0"/>
                        </a:rPr>
                        <a:t> </a:t>
                      </a:r>
                      <a:r>
                        <a:rPr lang="en-ZA" sz="1600" u="none" strike="noStrike" dirty="0">
                          <a:effectLst/>
                          <a:latin typeface="Agency FB" panose="020B0503020202020204" pitchFamily="34" charset="0"/>
                        </a:rPr>
                        <a:t>        239 </a:t>
                      </a:r>
                      <a:endParaRPr lang="en-ZA" sz="1600" b="0" i="0" u="none" strike="noStrike" dirty="0">
                        <a:solidFill>
                          <a:srgbClr val="000000"/>
                        </a:solidFill>
                        <a:effectLst/>
                        <a:latin typeface="Agency FB" panose="020B0503020202020204" pitchFamily="34" charset="0"/>
                      </a:endParaRPr>
                    </a:p>
                  </a:txBody>
                  <a:tcPr marL="5611" marR="5611" marT="5611" marB="0" anchor="ctr"/>
                </a:tc>
                <a:tc>
                  <a:txBody>
                    <a:bodyPr/>
                    <a:lstStyle/>
                    <a:p>
                      <a:pPr algn="r" fontAlgn="ctr"/>
                      <a:r>
                        <a:rPr lang="en-ZA" sz="1600" u="none" strike="noStrike" dirty="0">
                          <a:effectLst/>
                          <a:latin typeface="Agency FB" panose="020B0503020202020204" pitchFamily="34" charset="0"/>
                        </a:rPr>
                        <a:t>                  66 </a:t>
                      </a:r>
                      <a:endParaRPr lang="en-ZA" sz="1600" b="0" i="0" u="none" strike="noStrike" dirty="0">
                        <a:solidFill>
                          <a:srgbClr val="000000"/>
                        </a:solidFill>
                        <a:effectLst/>
                        <a:latin typeface="Agency FB" panose="020B0503020202020204" pitchFamily="34" charset="0"/>
                      </a:endParaRPr>
                    </a:p>
                  </a:txBody>
                  <a:tcPr marL="5611" marR="5611" marT="5611" marB="0" anchor="ctr"/>
                </a:tc>
                <a:tc>
                  <a:txBody>
                    <a:bodyPr/>
                    <a:lstStyle/>
                    <a:p>
                      <a:pPr algn="r" fontAlgn="ctr"/>
                      <a:r>
                        <a:rPr lang="en-ZA" sz="1600" u="none" strike="noStrike" dirty="0">
                          <a:effectLst/>
                          <a:latin typeface="Agency FB" panose="020B0503020202020204" pitchFamily="34" charset="0"/>
                        </a:rPr>
                        <a:t>                157 </a:t>
                      </a:r>
                      <a:endParaRPr lang="en-ZA" sz="1600" b="0" i="0" u="none" strike="noStrike" dirty="0">
                        <a:solidFill>
                          <a:srgbClr val="000000"/>
                        </a:solidFill>
                        <a:effectLst/>
                        <a:latin typeface="Agency FB" panose="020B0503020202020204" pitchFamily="34" charset="0"/>
                      </a:endParaRPr>
                    </a:p>
                  </a:txBody>
                  <a:tcPr marL="5611" marR="5611" marT="5611" marB="0" anchor="ctr"/>
                </a:tc>
                <a:tc>
                  <a:txBody>
                    <a:bodyPr/>
                    <a:lstStyle/>
                    <a:p>
                      <a:pPr algn="r" fontAlgn="ctr"/>
                      <a:r>
                        <a:rPr lang="en-ZA" sz="1600" u="none" strike="noStrike" dirty="0">
                          <a:effectLst/>
                          <a:latin typeface="Agency FB" panose="020B0503020202020204" pitchFamily="34" charset="0"/>
                        </a:rPr>
                        <a:t>                  -   </a:t>
                      </a:r>
                      <a:endParaRPr lang="en-ZA" sz="1600" b="0" i="0" u="none" strike="noStrike" dirty="0">
                        <a:solidFill>
                          <a:srgbClr val="000000"/>
                        </a:solidFill>
                        <a:effectLst/>
                        <a:latin typeface="Agency FB" panose="020B0503020202020204" pitchFamily="34" charset="0"/>
                      </a:endParaRPr>
                    </a:p>
                  </a:txBody>
                  <a:tcPr marL="5611" marR="5611" marT="5611" marB="0" anchor="ctr"/>
                </a:tc>
                <a:tc>
                  <a:txBody>
                    <a:bodyPr/>
                    <a:lstStyle/>
                    <a:p>
                      <a:pPr algn="r" fontAlgn="ctr"/>
                      <a:r>
                        <a:rPr lang="en-ZA" sz="1600" u="none" strike="noStrike" dirty="0">
                          <a:effectLst/>
                          <a:latin typeface="Agency FB" panose="020B0503020202020204" pitchFamily="34" charset="0"/>
                        </a:rPr>
                        <a:t>              4 475</a:t>
                      </a:r>
                      <a:endParaRPr lang="en-ZA" sz="1600" b="0" i="0" u="none" strike="noStrike" dirty="0">
                        <a:solidFill>
                          <a:srgbClr val="000000"/>
                        </a:solidFill>
                        <a:effectLst/>
                        <a:latin typeface="Agency FB" panose="020B0503020202020204" pitchFamily="34" charset="0"/>
                      </a:endParaRPr>
                    </a:p>
                  </a:txBody>
                  <a:tcPr marL="5611" marR="5611" marT="5611" marB="0" anchor="ctr"/>
                </a:tc>
                <a:tc>
                  <a:txBody>
                    <a:bodyPr/>
                    <a:lstStyle/>
                    <a:p>
                      <a:pPr marL="0" algn="r" defTabSz="457200" rtl="0" eaLnBrk="1" fontAlgn="ctr" latinLnBrk="0" hangingPunct="1"/>
                      <a:r>
                        <a:rPr lang="en-ZA" sz="1600" u="none" strike="noStrike" kern="1200" dirty="0">
                          <a:effectLst/>
                          <a:latin typeface="Agency FB" panose="020B0503020202020204" pitchFamily="34" charset="0"/>
                        </a:rPr>
                        <a:t>61</a:t>
                      </a:r>
                      <a:endParaRPr lang="en-ZA" sz="1600" u="none" strike="noStrike" kern="1200" dirty="0">
                        <a:solidFill>
                          <a:schemeClr val="dk1"/>
                        </a:solidFill>
                        <a:effectLst/>
                        <a:latin typeface="Agency FB" panose="020B0503020202020204" pitchFamily="34" charset="0"/>
                        <a:ea typeface="+mn-ea"/>
                        <a:cs typeface="+mn-cs"/>
                      </a:endParaRPr>
                    </a:p>
                  </a:txBody>
                  <a:tcPr marL="5611" marR="5611" marT="5611" marB="0" anchor="ctr"/>
                </a:tc>
                <a:tc>
                  <a:txBody>
                    <a:bodyPr/>
                    <a:lstStyle/>
                    <a:p>
                      <a:pPr marL="0" algn="r" defTabSz="457200" rtl="0" eaLnBrk="1" fontAlgn="ctr" latinLnBrk="0" hangingPunct="1"/>
                      <a:r>
                        <a:rPr lang="en-ZA" sz="1600" u="none" strike="noStrike" kern="1200" dirty="0">
                          <a:effectLst/>
                          <a:latin typeface="Agency FB" panose="020B0503020202020204" pitchFamily="34" charset="0"/>
                        </a:rPr>
                        <a:t>-</a:t>
                      </a:r>
                      <a:endParaRPr lang="en-ZA" sz="1600" u="none" strike="noStrike" kern="1200" dirty="0">
                        <a:solidFill>
                          <a:schemeClr val="dk1"/>
                        </a:solidFill>
                        <a:effectLst/>
                        <a:latin typeface="Agency FB" panose="020B0503020202020204" pitchFamily="34" charset="0"/>
                        <a:ea typeface="+mn-ea"/>
                        <a:cs typeface="+mn-cs"/>
                      </a:endParaRPr>
                    </a:p>
                  </a:txBody>
                  <a:tcPr marL="5611" marR="5611" marT="5611" marB="0" anchor="ctr"/>
                </a:tc>
                <a:tc>
                  <a:txBody>
                    <a:bodyPr/>
                    <a:lstStyle/>
                    <a:p>
                      <a:pPr marL="0" algn="r" defTabSz="457200" rtl="0" eaLnBrk="1" fontAlgn="ctr" latinLnBrk="0" hangingPunct="1"/>
                      <a:r>
                        <a:rPr lang="en-ZA" sz="1600" u="none" strike="noStrike" kern="1200" dirty="0">
                          <a:solidFill>
                            <a:schemeClr val="dk1"/>
                          </a:solidFill>
                          <a:effectLst/>
                          <a:latin typeface="Agency FB" panose="020B0503020202020204" pitchFamily="34" charset="0"/>
                          <a:ea typeface="+mn-ea"/>
                          <a:cs typeface="+mn-cs"/>
                        </a:rPr>
                        <a:t>139</a:t>
                      </a:r>
                    </a:p>
                  </a:txBody>
                  <a:tcPr marL="5611" marR="5611" marT="5611" marB="0" anchor="ctr"/>
                </a:tc>
                <a:extLst>
                  <a:ext uri="{0D108BD9-81ED-4DB2-BD59-A6C34878D82A}">
                    <a16:rowId xmlns:a16="http://schemas.microsoft.com/office/drawing/2014/main" val="10002"/>
                  </a:ext>
                </a:extLst>
              </a:tr>
              <a:tr h="603162">
                <a:tc>
                  <a:txBody>
                    <a:bodyPr/>
                    <a:lstStyle/>
                    <a:p>
                      <a:pPr algn="l" fontAlgn="ctr"/>
                      <a:r>
                        <a:rPr lang="en-ZA" sz="1600" u="none" strike="noStrike" dirty="0">
                          <a:effectLst/>
                          <a:latin typeface="Agency FB" panose="020B0503020202020204" pitchFamily="34" charset="0"/>
                        </a:rPr>
                        <a:t>Reductions</a:t>
                      </a:r>
                      <a:endParaRPr lang="en-ZA" sz="1600" b="0" i="0" u="none" strike="noStrike" dirty="0">
                        <a:solidFill>
                          <a:srgbClr val="000000"/>
                        </a:solidFill>
                        <a:effectLst/>
                        <a:latin typeface="Agency FB" panose="020B0503020202020204" pitchFamily="34" charset="0"/>
                      </a:endParaRPr>
                    </a:p>
                  </a:txBody>
                  <a:tcPr marL="5611" marR="5611" marT="5611" marB="0" anchor="ctr"/>
                </a:tc>
                <a:tc>
                  <a:txBody>
                    <a:bodyPr/>
                    <a:lstStyle/>
                    <a:p>
                      <a:pPr algn="r" fontAlgn="ctr"/>
                      <a:r>
                        <a:rPr lang="en-ZA" sz="1600" u="none" strike="noStrike" dirty="0">
                          <a:effectLst/>
                          <a:latin typeface="Agency FB" panose="020B0503020202020204" pitchFamily="34" charset="0"/>
                        </a:rPr>
                        <a:t>           (73 955) </a:t>
                      </a:r>
                      <a:endParaRPr lang="en-ZA" sz="1600" b="0" i="0" u="none" strike="noStrike" dirty="0">
                        <a:solidFill>
                          <a:srgbClr val="000000"/>
                        </a:solidFill>
                        <a:effectLst/>
                        <a:latin typeface="Agency FB" panose="020B0503020202020204" pitchFamily="34" charset="0"/>
                      </a:endParaRPr>
                    </a:p>
                  </a:txBody>
                  <a:tcPr marL="5611" marR="5611" marT="5611" marB="0" anchor="ctr"/>
                </a:tc>
                <a:tc>
                  <a:txBody>
                    <a:bodyPr/>
                    <a:lstStyle/>
                    <a:p>
                      <a:pPr algn="r" fontAlgn="ctr"/>
                      <a:r>
                        <a:rPr lang="en-ZA" sz="1600" u="none" strike="noStrike" dirty="0">
                          <a:effectLst/>
                          <a:latin typeface="Agency FB" panose="020B0503020202020204" pitchFamily="34" charset="0"/>
                        </a:rPr>
                        <a:t>         (14 791) </a:t>
                      </a:r>
                      <a:endParaRPr lang="en-ZA" sz="1600" b="0" i="0" u="none" strike="noStrike" dirty="0">
                        <a:solidFill>
                          <a:srgbClr val="000000"/>
                        </a:solidFill>
                        <a:effectLst/>
                        <a:latin typeface="Agency FB" panose="020B0503020202020204" pitchFamily="34" charset="0"/>
                      </a:endParaRPr>
                    </a:p>
                  </a:txBody>
                  <a:tcPr marL="5611" marR="5611" marT="5611" marB="0" anchor="ctr"/>
                </a:tc>
                <a:tc>
                  <a:txBody>
                    <a:bodyPr/>
                    <a:lstStyle/>
                    <a:p>
                      <a:pPr algn="r" fontAlgn="ctr"/>
                      <a:r>
                        <a:rPr lang="en-ZA" sz="1600" u="none" strike="noStrike" dirty="0">
                          <a:effectLst/>
                          <a:latin typeface="Agency FB" panose="020B0503020202020204" pitchFamily="34" charset="0"/>
                        </a:rPr>
                        <a:t>        (147 620) </a:t>
                      </a:r>
                      <a:endParaRPr lang="en-ZA" sz="1600" b="0" i="0" u="none" strike="noStrike" dirty="0">
                        <a:solidFill>
                          <a:srgbClr val="000000"/>
                        </a:solidFill>
                        <a:effectLst/>
                        <a:latin typeface="Agency FB" panose="020B0503020202020204" pitchFamily="34" charset="0"/>
                      </a:endParaRPr>
                    </a:p>
                  </a:txBody>
                  <a:tcPr marL="5611" marR="5611" marT="5611" marB="0" anchor="ctr"/>
                </a:tc>
                <a:tc>
                  <a:txBody>
                    <a:bodyPr/>
                    <a:lstStyle/>
                    <a:p>
                      <a:pPr algn="r" fontAlgn="ctr"/>
                      <a:r>
                        <a:rPr lang="en-ZA" sz="1600" u="none" strike="noStrike" dirty="0">
                          <a:effectLst/>
                          <a:latin typeface="Agency FB" panose="020B0503020202020204" pitchFamily="34" charset="0"/>
                        </a:rPr>
                        <a:t>           (12 076) </a:t>
                      </a:r>
                      <a:endParaRPr lang="en-ZA" sz="1600" b="0" i="0" u="none" strike="noStrike" dirty="0">
                        <a:solidFill>
                          <a:srgbClr val="000000"/>
                        </a:solidFill>
                        <a:effectLst/>
                        <a:latin typeface="Agency FB" panose="020B0503020202020204" pitchFamily="34" charset="0"/>
                      </a:endParaRPr>
                    </a:p>
                  </a:txBody>
                  <a:tcPr marL="5611" marR="5611" marT="5611" marB="0" anchor="ctr"/>
                </a:tc>
                <a:tc>
                  <a:txBody>
                    <a:bodyPr/>
                    <a:lstStyle/>
                    <a:p>
                      <a:pPr algn="r" fontAlgn="ctr"/>
                      <a:r>
                        <a:rPr lang="en-ZA" sz="1600" u="none" strike="noStrike" dirty="0">
                          <a:effectLst/>
                          <a:latin typeface="Agency FB" panose="020B0503020202020204" pitchFamily="34" charset="0"/>
                        </a:rPr>
                        <a:t>             (2 775) </a:t>
                      </a:r>
                      <a:endParaRPr lang="en-ZA" sz="1600" b="0" i="0" u="none" strike="noStrike" dirty="0">
                        <a:solidFill>
                          <a:srgbClr val="000000"/>
                        </a:solidFill>
                        <a:effectLst/>
                        <a:latin typeface="Agency FB" panose="020B0503020202020204" pitchFamily="34" charset="0"/>
                      </a:endParaRPr>
                    </a:p>
                  </a:txBody>
                  <a:tcPr marL="5611" marR="5611" marT="5611" marB="0" anchor="ctr"/>
                </a:tc>
                <a:tc>
                  <a:txBody>
                    <a:bodyPr/>
                    <a:lstStyle/>
                    <a:p>
                      <a:pPr marL="0" algn="r" defTabSz="457200" rtl="0" eaLnBrk="1" fontAlgn="ctr" latinLnBrk="0" hangingPunct="1"/>
                      <a:r>
                        <a:rPr lang="en-ZA" sz="1600" u="none" strike="noStrike" kern="1200" dirty="0">
                          <a:effectLst/>
                          <a:latin typeface="Agency FB" panose="020B0503020202020204" pitchFamily="34" charset="0"/>
                        </a:rPr>
                        <a:t>(652)</a:t>
                      </a:r>
                      <a:endParaRPr lang="en-ZA" sz="1600" u="none" strike="noStrike" kern="1200" dirty="0">
                        <a:solidFill>
                          <a:schemeClr val="dk1"/>
                        </a:solidFill>
                        <a:effectLst/>
                        <a:latin typeface="Agency FB" panose="020B0503020202020204" pitchFamily="34" charset="0"/>
                        <a:ea typeface="+mn-ea"/>
                        <a:cs typeface="+mn-cs"/>
                      </a:endParaRPr>
                    </a:p>
                  </a:txBody>
                  <a:tcPr marL="5611" marR="5611" marT="5611" marB="0" anchor="ctr"/>
                </a:tc>
                <a:tc>
                  <a:txBody>
                    <a:bodyPr/>
                    <a:lstStyle/>
                    <a:p>
                      <a:pPr marL="0" algn="r" defTabSz="457200" rtl="0" eaLnBrk="1" fontAlgn="ctr" latinLnBrk="0" hangingPunct="1"/>
                      <a:r>
                        <a:rPr lang="en-ZA" sz="1600" u="none" strike="noStrike" kern="1200" dirty="0">
                          <a:effectLst/>
                          <a:latin typeface="Agency FB" panose="020B0503020202020204" pitchFamily="34" charset="0"/>
                        </a:rPr>
                        <a:t>-</a:t>
                      </a:r>
                      <a:endParaRPr lang="en-ZA" sz="1600" u="none" strike="noStrike" kern="1200" dirty="0">
                        <a:solidFill>
                          <a:schemeClr val="dk1"/>
                        </a:solidFill>
                        <a:effectLst/>
                        <a:latin typeface="Agency FB" panose="020B0503020202020204" pitchFamily="34" charset="0"/>
                        <a:ea typeface="+mn-ea"/>
                        <a:cs typeface="+mn-cs"/>
                      </a:endParaRPr>
                    </a:p>
                  </a:txBody>
                  <a:tcPr marL="5611" marR="5611" marT="5611" marB="0" anchor="ctr"/>
                </a:tc>
                <a:tc>
                  <a:txBody>
                    <a:bodyPr/>
                    <a:lstStyle/>
                    <a:p>
                      <a:pPr marL="0" algn="r" defTabSz="457200" rtl="0" eaLnBrk="1" fontAlgn="ctr" latinLnBrk="0" hangingPunct="1"/>
                      <a:r>
                        <a:rPr lang="en-ZA" sz="1600" u="none" strike="noStrike" kern="1200" dirty="0">
                          <a:solidFill>
                            <a:schemeClr val="dk1"/>
                          </a:solidFill>
                          <a:effectLst/>
                          <a:latin typeface="Agency FB" panose="020B0503020202020204" pitchFamily="34" charset="0"/>
                          <a:ea typeface="+mn-ea"/>
                          <a:cs typeface="+mn-cs"/>
                        </a:rPr>
                        <a:t>-</a:t>
                      </a:r>
                    </a:p>
                  </a:txBody>
                  <a:tcPr marL="5611" marR="5611" marT="5611" marB="0" anchor="ctr"/>
                </a:tc>
                <a:extLst>
                  <a:ext uri="{0D108BD9-81ED-4DB2-BD59-A6C34878D82A}">
                    <a16:rowId xmlns:a16="http://schemas.microsoft.com/office/drawing/2014/main" val="10003"/>
                  </a:ext>
                </a:extLst>
              </a:tr>
              <a:tr h="603355">
                <a:tc>
                  <a:txBody>
                    <a:bodyPr/>
                    <a:lstStyle/>
                    <a:p>
                      <a:pPr algn="l" rtl="0" fontAlgn="ctr"/>
                      <a:r>
                        <a:rPr lang="en-ZA" sz="1600" u="none" strike="noStrike" dirty="0">
                          <a:effectLst/>
                          <a:latin typeface="Agency FB" panose="020B0503020202020204" pitchFamily="34" charset="0"/>
                        </a:rPr>
                        <a:t>FWE awaiting resolution</a:t>
                      </a:r>
                      <a:endParaRPr lang="en-ZA" sz="1600" b="1" i="0" u="none" strike="noStrike" dirty="0">
                        <a:solidFill>
                          <a:srgbClr val="000000"/>
                        </a:solidFill>
                        <a:effectLst/>
                        <a:latin typeface="Agency FB" panose="020B0503020202020204" pitchFamily="34" charset="0"/>
                      </a:endParaRPr>
                    </a:p>
                  </a:txBody>
                  <a:tcPr marL="5715" marR="5715" marT="5715" marB="0" anchor="ctr"/>
                </a:tc>
                <a:tc>
                  <a:txBody>
                    <a:bodyPr/>
                    <a:lstStyle/>
                    <a:p>
                      <a:pPr algn="r" rtl="0" fontAlgn="ctr"/>
                      <a:r>
                        <a:rPr lang="en-ZA" sz="1600" u="none" strike="noStrike" dirty="0">
                          <a:effectLst/>
                          <a:latin typeface="Agency FB" panose="020B0503020202020204" pitchFamily="34" charset="0"/>
                        </a:rPr>
                        <a:t> 261 461 </a:t>
                      </a:r>
                      <a:endParaRPr lang="en-ZA" sz="1600" b="1" i="0" u="none" strike="noStrike" dirty="0">
                        <a:solidFill>
                          <a:srgbClr val="000000"/>
                        </a:solidFill>
                        <a:effectLst/>
                        <a:latin typeface="Agency FB" panose="020B0503020202020204" pitchFamily="34" charset="0"/>
                      </a:endParaRPr>
                    </a:p>
                  </a:txBody>
                  <a:tcPr marL="5715" marR="5715" marT="5715" marB="0" anchor="ctr"/>
                </a:tc>
                <a:tc>
                  <a:txBody>
                    <a:bodyPr/>
                    <a:lstStyle/>
                    <a:p>
                      <a:pPr algn="r" rtl="0" fontAlgn="ctr"/>
                      <a:r>
                        <a:rPr lang="en-ZA" sz="1600" u="none" strike="noStrike" dirty="0">
                          <a:effectLst/>
                          <a:latin typeface="Agency FB" panose="020B0503020202020204" pitchFamily="34" charset="0"/>
                        </a:rPr>
                        <a:t>  246 736 </a:t>
                      </a:r>
                      <a:endParaRPr lang="en-ZA" sz="1600" b="1" i="0" u="none" strike="noStrike" dirty="0">
                        <a:solidFill>
                          <a:srgbClr val="000000"/>
                        </a:solidFill>
                        <a:effectLst/>
                        <a:latin typeface="Agency FB" panose="020B0503020202020204" pitchFamily="34" charset="0"/>
                      </a:endParaRPr>
                    </a:p>
                  </a:txBody>
                  <a:tcPr marL="5715" marR="5715" marT="5715" marB="0" anchor="ctr"/>
                </a:tc>
                <a:tc>
                  <a:txBody>
                    <a:bodyPr/>
                    <a:lstStyle/>
                    <a:p>
                      <a:pPr algn="r" rtl="0" fontAlgn="ctr"/>
                      <a:r>
                        <a:rPr lang="en-ZA" sz="1600" u="none" strike="noStrike" dirty="0">
                          <a:effectLst/>
                          <a:latin typeface="Agency FB" panose="020B0503020202020204" pitchFamily="34" charset="0"/>
                        </a:rPr>
                        <a:t>   99 274 </a:t>
                      </a:r>
                      <a:endParaRPr lang="en-ZA" sz="1600" b="1" i="0" u="none" strike="noStrike" dirty="0">
                        <a:solidFill>
                          <a:srgbClr val="000000"/>
                        </a:solidFill>
                        <a:effectLst/>
                        <a:latin typeface="Agency FB" panose="020B0503020202020204" pitchFamily="34" charset="0"/>
                      </a:endParaRPr>
                    </a:p>
                  </a:txBody>
                  <a:tcPr marL="5715" marR="5715" marT="5715" marB="0" anchor="ctr"/>
                </a:tc>
                <a:tc>
                  <a:txBody>
                    <a:bodyPr/>
                    <a:lstStyle/>
                    <a:p>
                      <a:pPr algn="r" rtl="0" fontAlgn="ctr"/>
                      <a:r>
                        <a:rPr lang="en-ZA" sz="1600" u="none" strike="noStrike" dirty="0">
                          <a:effectLst/>
                          <a:latin typeface="Agency FB" panose="020B0503020202020204" pitchFamily="34" charset="0"/>
                        </a:rPr>
                        <a:t>   87</a:t>
                      </a:r>
                      <a:r>
                        <a:rPr lang="en-ZA" sz="1600" u="none" strike="noStrike" baseline="0" dirty="0">
                          <a:effectLst/>
                          <a:latin typeface="Agency FB" panose="020B0503020202020204" pitchFamily="34" charset="0"/>
                        </a:rPr>
                        <a:t> 198</a:t>
                      </a:r>
                      <a:r>
                        <a:rPr lang="en-ZA" sz="1600" u="none" strike="noStrike" dirty="0">
                          <a:effectLst/>
                          <a:latin typeface="Agency FB" panose="020B0503020202020204" pitchFamily="34" charset="0"/>
                        </a:rPr>
                        <a:t> </a:t>
                      </a:r>
                      <a:endParaRPr lang="en-ZA" sz="1600" b="1" i="0" u="none" strike="noStrike" dirty="0">
                        <a:solidFill>
                          <a:srgbClr val="000000"/>
                        </a:solidFill>
                        <a:effectLst/>
                        <a:latin typeface="Agency FB" panose="020B0503020202020204" pitchFamily="34" charset="0"/>
                      </a:endParaRPr>
                    </a:p>
                  </a:txBody>
                  <a:tcPr marL="5715" marR="5715" marT="5715" marB="0" anchor="ctr"/>
                </a:tc>
                <a:tc>
                  <a:txBody>
                    <a:bodyPr/>
                    <a:lstStyle/>
                    <a:p>
                      <a:pPr algn="r" rtl="0" fontAlgn="ctr"/>
                      <a:r>
                        <a:rPr lang="en-ZA" sz="1600" u="none" strike="noStrike" dirty="0">
                          <a:effectLst/>
                          <a:latin typeface="Agency FB" panose="020B0503020202020204" pitchFamily="34" charset="0"/>
                        </a:rPr>
                        <a:t>88 899</a:t>
                      </a:r>
                      <a:endParaRPr lang="en-ZA" sz="1600" b="1" i="0" u="none" strike="noStrike" dirty="0">
                        <a:solidFill>
                          <a:srgbClr val="000000"/>
                        </a:solidFill>
                        <a:effectLst/>
                        <a:latin typeface="Agency FB" panose="020B0503020202020204" pitchFamily="34" charset="0"/>
                      </a:endParaRPr>
                    </a:p>
                  </a:txBody>
                  <a:tcPr marL="5715" marR="5715" marT="5715" marB="0" anchor="ctr"/>
                </a:tc>
                <a:tc>
                  <a:txBody>
                    <a:bodyPr/>
                    <a:lstStyle/>
                    <a:p>
                      <a:pPr marL="0" algn="r" defTabSz="457200" rtl="0" eaLnBrk="1" fontAlgn="ctr" latinLnBrk="0" hangingPunct="1"/>
                      <a:r>
                        <a:rPr lang="en-ZA" sz="1600" u="none" strike="noStrike" kern="1200" dirty="0">
                          <a:effectLst/>
                          <a:latin typeface="Agency FB" panose="020B0503020202020204" pitchFamily="34" charset="0"/>
                        </a:rPr>
                        <a:t>88 308</a:t>
                      </a:r>
                      <a:endParaRPr lang="en-ZA" sz="1600" b="1" u="none" strike="noStrike" kern="1200" dirty="0">
                        <a:solidFill>
                          <a:schemeClr val="dk1"/>
                        </a:solidFill>
                        <a:effectLst/>
                        <a:latin typeface="Agency FB" panose="020B0503020202020204" pitchFamily="34" charset="0"/>
                        <a:ea typeface="+mn-ea"/>
                        <a:cs typeface="+mn-cs"/>
                      </a:endParaRPr>
                    </a:p>
                  </a:txBody>
                  <a:tcPr marL="5715" marR="5715" marT="5715" marB="0" anchor="ctr"/>
                </a:tc>
                <a:tc>
                  <a:txBody>
                    <a:bodyPr/>
                    <a:lstStyle/>
                    <a:p>
                      <a:pPr marL="0" algn="r" defTabSz="457200" rtl="0" eaLnBrk="1" fontAlgn="ctr" latinLnBrk="0" hangingPunct="1"/>
                      <a:r>
                        <a:rPr lang="en-ZA" sz="1600" u="none" strike="noStrike" kern="1200" dirty="0">
                          <a:effectLst/>
                          <a:latin typeface="Agency FB" panose="020B0503020202020204" pitchFamily="34" charset="0"/>
                        </a:rPr>
                        <a:t>88 308</a:t>
                      </a:r>
                      <a:endParaRPr lang="en-ZA" sz="1600" b="1" u="none" strike="noStrike" kern="1200" dirty="0">
                        <a:solidFill>
                          <a:schemeClr val="dk1"/>
                        </a:solidFill>
                        <a:effectLst/>
                        <a:latin typeface="Agency FB" panose="020B0503020202020204" pitchFamily="34" charset="0"/>
                        <a:ea typeface="+mn-ea"/>
                        <a:cs typeface="+mn-cs"/>
                      </a:endParaRPr>
                    </a:p>
                  </a:txBody>
                  <a:tcPr marL="5715" marR="5715" marT="5715" marB="0" anchor="ctr"/>
                </a:tc>
                <a:tc>
                  <a:txBody>
                    <a:bodyPr/>
                    <a:lstStyle/>
                    <a:p>
                      <a:pPr marL="0" algn="r" defTabSz="457200" rtl="0" eaLnBrk="1" fontAlgn="ctr" latinLnBrk="0" hangingPunct="1"/>
                      <a:r>
                        <a:rPr lang="en-ZA" sz="1600" b="1" u="none" strike="noStrike" kern="1200" dirty="0">
                          <a:solidFill>
                            <a:schemeClr val="dk1"/>
                          </a:solidFill>
                          <a:effectLst/>
                          <a:latin typeface="Agency FB" panose="020B0503020202020204" pitchFamily="34" charset="0"/>
                          <a:ea typeface="+mn-ea"/>
                          <a:cs typeface="+mn-cs"/>
                        </a:rPr>
                        <a:t>88 447</a:t>
                      </a:r>
                    </a:p>
                  </a:txBody>
                  <a:tcPr marL="5715" marR="5715" marT="571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94326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8603088" y="1"/>
            <a:ext cx="3588912" cy="6854422"/>
          </a:xfrm>
          <a:prstGeom prst="rect">
            <a:avLst/>
          </a:prstGeom>
          <a:effectLst>
            <a:softEdge rad="63500"/>
          </a:effectLst>
        </p:spPr>
      </p:pic>
      <p:sp>
        <p:nvSpPr>
          <p:cNvPr id="3" name="Subtitle 2"/>
          <p:cNvSpPr>
            <a:spLocks noGrp="1"/>
          </p:cNvSpPr>
          <p:nvPr>
            <p:ph type="subTitle" idx="1"/>
          </p:nvPr>
        </p:nvSpPr>
        <p:spPr>
          <a:xfrm>
            <a:off x="2690217" y="3105755"/>
            <a:ext cx="6479540" cy="1594439"/>
          </a:xfrm>
          <a:noFill/>
        </p:spPr>
        <p:txBody>
          <a:bodyPr>
            <a:noAutofit/>
          </a:bodyPr>
          <a:lstStyle/>
          <a:p>
            <a:pPr lvl="0" algn="l"/>
            <a:r>
              <a:rPr lang="en-US" sz="4000" b="1" dirty="0">
                <a:solidFill>
                  <a:schemeClr val="bg1">
                    <a:lumMod val="75000"/>
                  </a:schemeClr>
                </a:solidFill>
                <a:latin typeface="Agency FB" panose="020B0503020202020204" pitchFamily="34" charset="0"/>
                <a:cs typeface="Arial" panose="020B0604020202020204" pitchFamily="34" charset="0"/>
              </a:rPr>
              <a:t>Section 5 </a:t>
            </a:r>
            <a:r>
              <a:rPr lang="en-US" sz="4000" b="1" dirty="0">
                <a:solidFill>
                  <a:schemeClr val="tx1">
                    <a:lumMod val="50000"/>
                    <a:lumOff val="50000"/>
                  </a:schemeClr>
                </a:solidFill>
                <a:latin typeface="Agency FB" panose="020B0503020202020204" pitchFamily="34" charset="0"/>
                <a:cs typeface="Arial" panose="020B0604020202020204" pitchFamily="34" charset="0"/>
              </a:rPr>
              <a:t>–</a:t>
            </a:r>
            <a:r>
              <a:rPr lang="en-ZA" sz="4000" b="1" dirty="0">
                <a:solidFill>
                  <a:schemeClr val="tx1">
                    <a:lumMod val="50000"/>
                    <a:lumOff val="50000"/>
                  </a:schemeClr>
                </a:solidFill>
                <a:latin typeface="Agency FB" panose="020B0503020202020204" pitchFamily="34" charset="0"/>
                <a:cs typeface="Arial" panose="020B0604020202020204" pitchFamily="34" charset="0"/>
              </a:rPr>
              <a:t>PMTE:</a:t>
            </a:r>
          </a:p>
          <a:p>
            <a:pPr lvl="0" algn="l"/>
            <a:r>
              <a:rPr lang="en-ZA" sz="4000" b="1" dirty="0">
                <a:solidFill>
                  <a:schemeClr val="tx1">
                    <a:lumMod val="50000"/>
                    <a:lumOff val="50000"/>
                  </a:schemeClr>
                </a:solidFill>
                <a:latin typeface="Agency FB" panose="020B0503020202020204" pitchFamily="34" charset="0"/>
                <a:cs typeface="Arial" panose="020B0604020202020204" pitchFamily="34" charset="0"/>
              </a:rPr>
              <a:t>Debtors Information </a:t>
            </a:r>
          </a:p>
          <a:p>
            <a:pPr algn="l"/>
            <a:r>
              <a:rPr lang="en-US" sz="4000" b="1" dirty="0">
                <a:solidFill>
                  <a:schemeClr val="tx1">
                    <a:lumMod val="50000"/>
                    <a:lumOff val="50000"/>
                  </a:schemeClr>
                </a:solidFill>
                <a:latin typeface="Agency FB" panose="020B0503020202020204" pitchFamily="34" charset="0"/>
                <a:cs typeface="Arial" panose="020B0604020202020204" pitchFamily="34" charset="0"/>
              </a:rPr>
              <a:t> </a:t>
            </a:r>
            <a:endParaRPr lang="en-ZA" sz="4000" i="1" dirty="0">
              <a:solidFill>
                <a:schemeClr val="tx1">
                  <a:lumMod val="50000"/>
                  <a:lumOff val="50000"/>
                </a:schemeClr>
              </a:solidFill>
              <a:latin typeface="Agency FB" panose="020B0503020202020204" pitchFamily="34" charset="0"/>
            </a:endParaRPr>
          </a:p>
        </p:txBody>
      </p:sp>
      <p:cxnSp>
        <p:nvCxnSpPr>
          <p:cNvPr id="4" name="Straight Connector 3"/>
          <p:cNvCxnSpPr/>
          <p:nvPr/>
        </p:nvCxnSpPr>
        <p:spPr>
          <a:xfrm flipH="1">
            <a:off x="2629379" y="3011819"/>
            <a:ext cx="2" cy="1359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2" descr="C:\Users\Nkululeko Mahlangu\Pictures\imagesCA0CNHJ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709" y="2710152"/>
            <a:ext cx="1483897" cy="1963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570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a:solidFill>
                  <a:prstClr val="black"/>
                </a:solidFill>
                <a:latin typeface="Times" pitchFamily="18" charset="0"/>
              </a:rPr>
              <a:pPr/>
              <a:t>45</a:t>
            </a:fld>
            <a:endParaRPr lang="en-US" altLang="en-US" sz="1400">
              <a:solidFill>
                <a:prstClr val="black"/>
              </a:solidFill>
              <a:latin typeface="Times" pitchFamily="18" charset="0"/>
            </a:endParaRPr>
          </a:p>
        </p:txBody>
      </p:sp>
      <p:sp>
        <p:nvSpPr>
          <p:cNvPr id="3" name="Rectangle 2"/>
          <p:cNvSpPr>
            <a:spLocks noChangeArrowheads="1"/>
          </p:cNvSpPr>
          <p:nvPr/>
        </p:nvSpPr>
        <p:spPr bwMode="auto">
          <a:xfrm>
            <a:off x="6003635"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endParaRPr lang="en-US" altLang="en-US">
              <a:solidFill>
                <a:prstClr val="black"/>
              </a:solidFill>
              <a:latin typeface="Arial" pitchFamily="34" charset="0"/>
              <a:cs typeface="Arial" pitchFamily="34" charset="0"/>
            </a:endParaRPr>
          </a:p>
        </p:txBody>
      </p:sp>
      <p:graphicFrame>
        <p:nvGraphicFramePr>
          <p:cNvPr id="7" name="Group 173"/>
          <p:cNvGraphicFramePr>
            <a:graphicFrameLocks/>
          </p:cNvGraphicFramePr>
          <p:nvPr>
            <p:extLst>
              <p:ext uri="{D42A27DB-BD31-4B8C-83A1-F6EECF244321}">
                <p14:modId xmlns:p14="http://schemas.microsoft.com/office/powerpoint/2010/main" val="2755872444"/>
              </p:ext>
            </p:extLst>
          </p:nvPr>
        </p:nvGraphicFramePr>
        <p:xfrm>
          <a:off x="1484421" y="1526780"/>
          <a:ext cx="9135294" cy="4511880"/>
        </p:xfrm>
        <a:graphic>
          <a:graphicData uri="http://schemas.openxmlformats.org/drawingml/2006/table">
            <a:tbl>
              <a:tblPr>
                <a:tableStyleId>{E8B1032C-EA38-4F05-BA0D-38AFFFC7BED3}</a:tableStyleId>
              </a:tblPr>
              <a:tblGrid>
                <a:gridCol w="2686283">
                  <a:extLst>
                    <a:ext uri="{9D8B030D-6E8A-4147-A177-3AD203B41FA5}">
                      <a16:colId xmlns:a16="http://schemas.microsoft.com/office/drawing/2014/main" val="20000"/>
                    </a:ext>
                  </a:extLst>
                </a:gridCol>
                <a:gridCol w="1550537">
                  <a:extLst>
                    <a:ext uri="{9D8B030D-6E8A-4147-A177-3AD203B41FA5}">
                      <a16:colId xmlns:a16="http://schemas.microsoft.com/office/drawing/2014/main" val="20001"/>
                    </a:ext>
                  </a:extLst>
                </a:gridCol>
                <a:gridCol w="1684132">
                  <a:extLst>
                    <a:ext uri="{9D8B030D-6E8A-4147-A177-3AD203B41FA5}">
                      <a16:colId xmlns:a16="http://schemas.microsoft.com/office/drawing/2014/main" val="20002"/>
                    </a:ext>
                  </a:extLst>
                </a:gridCol>
                <a:gridCol w="1049390">
                  <a:extLst>
                    <a:ext uri="{9D8B030D-6E8A-4147-A177-3AD203B41FA5}">
                      <a16:colId xmlns:a16="http://schemas.microsoft.com/office/drawing/2014/main" val="20003"/>
                    </a:ext>
                  </a:extLst>
                </a:gridCol>
                <a:gridCol w="919813">
                  <a:extLst>
                    <a:ext uri="{9D8B030D-6E8A-4147-A177-3AD203B41FA5}">
                      <a16:colId xmlns:a16="http://schemas.microsoft.com/office/drawing/2014/main" val="20004"/>
                    </a:ext>
                  </a:extLst>
                </a:gridCol>
                <a:gridCol w="1245139">
                  <a:extLst>
                    <a:ext uri="{9D8B030D-6E8A-4147-A177-3AD203B41FA5}">
                      <a16:colId xmlns:a16="http://schemas.microsoft.com/office/drawing/2014/main" val="20005"/>
                    </a:ext>
                  </a:extLst>
                </a:gridCol>
              </a:tblGrid>
              <a:tr h="917589">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kern="1200" cap="none" normalizeH="0" baseline="0" dirty="0">
                          <a:ln>
                            <a:noFill/>
                          </a:ln>
                          <a:effectLst/>
                          <a:latin typeface="Agency FB" panose="020B0503020202020204" pitchFamily="34" charset="0"/>
                        </a:rPr>
                        <a:t>Categories</a:t>
                      </a:r>
                      <a:endParaRPr kumimoji="0" lang="en-US" sz="1400" b="1" u="none" strike="noStrike" kern="1200" cap="none" normalizeH="0" baseline="0" dirty="0">
                        <a:ln>
                          <a:noFill/>
                        </a:ln>
                        <a:solidFill>
                          <a:schemeClr val="dk1"/>
                        </a:solidFill>
                        <a:effectLst/>
                        <a:latin typeface="Agency FB" panose="020B0503020202020204" pitchFamily="34" charset="0"/>
                        <a:ea typeface="+mn-ea"/>
                        <a:cs typeface="+mn-cs"/>
                      </a:endParaRPr>
                    </a:p>
                  </a:txBody>
                  <a:tcPr marL="54000" marR="5400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400" b="1" u="none" strike="noStrike" kern="1200" dirty="0">
                          <a:effectLst/>
                          <a:latin typeface="Agency FB" panose="020B0503020202020204" pitchFamily="34" charset="0"/>
                        </a:rPr>
                        <a:t>Outstanding for prior year</a:t>
                      </a:r>
                      <a:endParaRPr lang="en-US" sz="1400" b="1" u="none" strike="noStrike" kern="1200" dirty="0">
                        <a:solidFill>
                          <a:schemeClr val="dk1"/>
                        </a:solidFill>
                        <a:effectLst/>
                        <a:latin typeface="Agency FB" panose="020B0503020202020204" pitchFamily="34" charset="0"/>
                        <a:ea typeface="+mn-ea"/>
                        <a:cs typeface="+mn-cs"/>
                      </a:endParaRPr>
                    </a:p>
                  </a:txBody>
                  <a:tcPr marL="72000" marR="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400" b="1" u="none" strike="noStrike" kern="1200" dirty="0">
                          <a:effectLst/>
                          <a:latin typeface="Agency FB" panose="020B0503020202020204" pitchFamily="34" charset="0"/>
                        </a:rPr>
                        <a:t>Amounts Invoiced for 2021/22</a:t>
                      </a:r>
                      <a:endParaRPr lang="en-US" sz="1400" b="1" u="none" strike="noStrike" kern="1200" dirty="0">
                        <a:solidFill>
                          <a:schemeClr val="dk1"/>
                        </a:solidFill>
                        <a:effectLst/>
                        <a:latin typeface="Agency FB" panose="020B0503020202020204" pitchFamily="34" charset="0"/>
                        <a:ea typeface="+mn-ea"/>
                        <a:cs typeface="+mn-cs"/>
                      </a:endParaRPr>
                    </a:p>
                  </a:txBody>
                  <a:tcPr marL="72000" marR="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400" b="1" u="none" strike="noStrike" kern="1200" dirty="0">
                          <a:effectLst/>
                          <a:latin typeface="Agency FB" panose="020B0503020202020204" pitchFamily="34" charset="0"/>
                        </a:rPr>
                        <a:t>Amount Received for 2020/21</a:t>
                      </a:r>
                      <a:endParaRPr lang="en-US" sz="1400" b="1" u="none" strike="noStrike" kern="1200" dirty="0">
                        <a:solidFill>
                          <a:schemeClr val="dk1"/>
                        </a:solidFill>
                        <a:effectLst/>
                        <a:latin typeface="Agency FB" panose="020B0503020202020204" pitchFamily="34" charset="0"/>
                        <a:ea typeface="+mn-ea"/>
                        <a:cs typeface="+mn-cs"/>
                      </a:endParaRPr>
                    </a:p>
                  </a:txBody>
                  <a:tcPr marL="72000" marR="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400" b="1" u="none" strike="noStrike" kern="1200" dirty="0">
                          <a:effectLst/>
                          <a:latin typeface="Agency FB" panose="020B0503020202020204" pitchFamily="34" charset="0"/>
                        </a:rPr>
                        <a:t>% Recovery</a:t>
                      </a:r>
                      <a:endParaRPr lang="en-US" sz="1400" b="1" u="none" strike="noStrike" kern="1200" dirty="0">
                        <a:solidFill>
                          <a:schemeClr val="dk1"/>
                        </a:solidFill>
                        <a:effectLst/>
                        <a:latin typeface="Agency FB" panose="020B0503020202020204" pitchFamily="34" charset="0"/>
                        <a:ea typeface="+mn-ea"/>
                        <a:cs typeface="+mn-cs"/>
                      </a:endParaRPr>
                    </a:p>
                  </a:txBody>
                  <a:tcPr marL="72000" marR="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400" b="1" u="none" strike="noStrike" kern="1200" dirty="0">
                          <a:effectLst/>
                          <a:latin typeface="Agency FB" panose="020B0503020202020204" pitchFamily="34" charset="0"/>
                        </a:rPr>
                        <a:t>Total Outstanding Balance</a:t>
                      </a:r>
                      <a:endParaRPr lang="en-US" sz="1400" b="1" u="none" strike="noStrike" kern="1200" dirty="0">
                        <a:solidFill>
                          <a:schemeClr val="dk1"/>
                        </a:solidFill>
                        <a:effectLst/>
                        <a:latin typeface="Agency FB" panose="020B0503020202020204" pitchFamily="34" charset="0"/>
                        <a:ea typeface="+mn-ea"/>
                        <a:cs typeface="+mn-cs"/>
                      </a:endParaRPr>
                    </a:p>
                  </a:txBody>
                  <a:tcPr marL="72000" marR="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429228">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u="none" strike="noStrike" kern="1200" cap="none" normalizeH="0" baseline="0" dirty="0">
                        <a:ln>
                          <a:noFill/>
                        </a:ln>
                        <a:solidFill>
                          <a:schemeClr val="dk1"/>
                        </a:solidFill>
                        <a:effectLst/>
                        <a:latin typeface="+mn-lt"/>
                        <a:ea typeface="+mn-ea"/>
                        <a:cs typeface="+mn-cs"/>
                      </a:endParaRPr>
                    </a:p>
                  </a:txBody>
                  <a:tcPr marL="72000" marR="7200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u="none" strike="noStrike" kern="1200" cap="none" normalizeH="0" baseline="0" noProof="0" dirty="0">
                          <a:ln>
                            <a:noFill/>
                          </a:ln>
                          <a:effectLst/>
                          <a:latin typeface="Agency FB" panose="020B0503020202020204" pitchFamily="34" charset="0"/>
                        </a:rPr>
                        <a:t>R’000</a:t>
                      </a:r>
                      <a:endParaRPr kumimoji="0" lang="en-US" sz="1400" b="1" u="none" strike="noStrike" kern="1200" cap="none" normalizeH="0" baseline="0" noProof="0" dirty="0">
                        <a:ln>
                          <a:noFill/>
                        </a:ln>
                        <a:solidFill>
                          <a:schemeClr val="dk1"/>
                        </a:solidFill>
                        <a:effectLst/>
                        <a:latin typeface="Agency FB" panose="020B0503020202020204" pitchFamily="34" charset="0"/>
                        <a:ea typeface="+mn-ea"/>
                        <a:cs typeface="+mn-cs"/>
                      </a:endParaRPr>
                    </a:p>
                  </a:txBody>
                  <a:tcPr marL="54000" marR="5400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kern="1200" cap="none" normalizeH="0" baseline="0" dirty="0">
                          <a:ln>
                            <a:noFill/>
                          </a:ln>
                          <a:effectLst/>
                          <a:latin typeface="Agency FB" panose="020B0503020202020204" pitchFamily="34" charset="0"/>
                        </a:rPr>
                        <a:t>R’000</a:t>
                      </a:r>
                      <a:endParaRPr kumimoji="0" lang="en-US" sz="1400" b="1" u="none" strike="noStrike" kern="1200" cap="none" normalizeH="0" baseline="0" dirty="0">
                        <a:ln>
                          <a:noFill/>
                        </a:ln>
                        <a:solidFill>
                          <a:schemeClr val="dk1"/>
                        </a:solidFill>
                        <a:effectLst/>
                        <a:latin typeface="Agency FB" panose="020B0503020202020204" pitchFamily="34" charset="0"/>
                        <a:ea typeface="+mn-ea"/>
                        <a:cs typeface="+mn-cs"/>
                      </a:endParaRPr>
                    </a:p>
                  </a:txBody>
                  <a:tcPr marL="54000" marR="5400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kern="1200" cap="none" normalizeH="0" baseline="0" dirty="0">
                          <a:ln>
                            <a:noFill/>
                          </a:ln>
                          <a:effectLst/>
                          <a:latin typeface="Agency FB" panose="020B0503020202020204" pitchFamily="34" charset="0"/>
                        </a:rPr>
                        <a:t>R’000</a:t>
                      </a:r>
                      <a:endParaRPr kumimoji="0" lang="en-US" sz="1400" b="1" u="none" strike="noStrike" kern="1200" cap="none" normalizeH="0" baseline="0" dirty="0">
                        <a:ln>
                          <a:noFill/>
                        </a:ln>
                        <a:solidFill>
                          <a:schemeClr val="dk1"/>
                        </a:solidFill>
                        <a:effectLst/>
                        <a:latin typeface="Agency FB" panose="020B0503020202020204" pitchFamily="34" charset="0"/>
                        <a:ea typeface="+mn-ea"/>
                        <a:cs typeface="+mn-cs"/>
                      </a:endParaRPr>
                    </a:p>
                  </a:txBody>
                  <a:tcPr marL="54000" marR="5400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kern="1200" cap="none" normalizeH="0" baseline="0" dirty="0">
                          <a:ln>
                            <a:noFill/>
                          </a:ln>
                          <a:effectLst/>
                          <a:latin typeface="Agency FB" panose="020B0503020202020204" pitchFamily="34" charset="0"/>
                        </a:rPr>
                        <a:t>%</a:t>
                      </a:r>
                      <a:endParaRPr kumimoji="0" lang="en-US" sz="1400" b="1" u="none" strike="noStrike" kern="1200" cap="none" normalizeH="0" baseline="0" dirty="0">
                        <a:ln>
                          <a:noFill/>
                        </a:ln>
                        <a:solidFill>
                          <a:schemeClr val="dk1"/>
                        </a:solidFill>
                        <a:effectLst/>
                        <a:latin typeface="Agency FB" panose="020B0503020202020204" pitchFamily="34" charset="0"/>
                        <a:ea typeface="+mn-ea"/>
                        <a:cs typeface="+mn-cs"/>
                      </a:endParaRPr>
                    </a:p>
                  </a:txBody>
                  <a:tcPr marL="54000" marR="5400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kern="1200" cap="none" normalizeH="0" baseline="0" dirty="0">
                          <a:ln>
                            <a:noFill/>
                          </a:ln>
                          <a:effectLst/>
                          <a:latin typeface="Agency FB" panose="020B0503020202020204" pitchFamily="34" charset="0"/>
                        </a:rPr>
                        <a:t>R’000</a:t>
                      </a:r>
                      <a:endParaRPr kumimoji="0" lang="en-US" sz="1400" b="1" u="none" strike="noStrike" kern="1200" cap="none" normalizeH="0" baseline="0" dirty="0">
                        <a:ln>
                          <a:noFill/>
                        </a:ln>
                        <a:solidFill>
                          <a:schemeClr val="dk1"/>
                        </a:solidFill>
                        <a:effectLst/>
                        <a:latin typeface="Agency FB" panose="020B0503020202020204" pitchFamily="34" charset="0"/>
                        <a:ea typeface="+mn-ea"/>
                        <a:cs typeface="+mn-cs"/>
                      </a:endParaRPr>
                    </a:p>
                  </a:txBody>
                  <a:tcPr marL="54000" marR="5400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1"/>
                  </a:ext>
                </a:extLst>
              </a:tr>
              <a:tr h="571526">
                <a:tc>
                  <a:txBody>
                    <a:bodyPr/>
                    <a:lstStyle/>
                    <a:p>
                      <a:pPr algn="l" rtl="0" fontAlgn="ctr"/>
                      <a:r>
                        <a:rPr lang="en-ZA" sz="1400" u="none" strike="noStrike" dirty="0">
                          <a:effectLst/>
                          <a:latin typeface="Agency FB" panose="020B0503020202020204" pitchFamily="34" charset="0"/>
                        </a:rPr>
                        <a:t>Accommodation (State Owned)</a:t>
                      </a:r>
                      <a:endParaRPr lang="en-ZA" sz="1400" b="0" i="0" u="none" strike="noStrike" dirty="0">
                        <a:solidFill>
                          <a:srgbClr val="000000"/>
                        </a:solidFill>
                        <a:effectLst/>
                        <a:latin typeface="Agency FB" panose="020B0503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718 966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5 812 031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4 870 628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a:solidFill>
                            <a:schemeClr val="tx1"/>
                          </a:solidFill>
                          <a:effectLst/>
                          <a:latin typeface="Agency FB" panose="020B0503020202020204" pitchFamily="34" charset="0"/>
                          <a:ea typeface="+mn-ea"/>
                          <a:cs typeface="+mn-cs"/>
                        </a:rPr>
                        <a:t>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1 660 369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71526">
                <a:tc>
                  <a:txBody>
                    <a:bodyPr/>
                    <a:lstStyle/>
                    <a:p>
                      <a:pPr algn="l" rtl="0" fontAlgn="ctr"/>
                      <a:r>
                        <a:rPr lang="en-ZA" sz="1400" u="none" strike="noStrike" dirty="0">
                          <a:solidFill>
                            <a:schemeClr val="tx1"/>
                          </a:solidFill>
                          <a:effectLst/>
                          <a:latin typeface="Agency FB" panose="020B0503020202020204" pitchFamily="34" charset="0"/>
                        </a:rPr>
                        <a:t>Accommodation (Private)</a:t>
                      </a:r>
                      <a:endParaRPr lang="en-ZA" sz="1400" b="0" i="0" u="none" strike="noStrike" dirty="0">
                        <a:solidFill>
                          <a:schemeClr val="tx1"/>
                        </a:solidFill>
                        <a:effectLst/>
                        <a:latin typeface="Agency FB" panose="020B0503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291 425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5 503 770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4 854 814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940 381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0543">
                <a:tc>
                  <a:txBody>
                    <a:bodyPr/>
                    <a:lstStyle/>
                    <a:p>
                      <a:pPr algn="l" rtl="0" fontAlgn="ctr"/>
                      <a:r>
                        <a:rPr lang="en-ZA" sz="1400" u="none" strike="noStrike" dirty="0">
                          <a:effectLst/>
                          <a:latin typeface="Agency FB" panose="020B0503020202020204" pitchFamily="34" charset="0"/>
                        </a:rPr>
                        <a:t>Municipal Services</a:t>
                      </a:r>
                      <a:endParaRPr lang="en-ZA" sz="1400" b="0" i="0" u="none" strike="noStrike" dirty="0">
                        <a:solidFill>
                          <a:srgbClr val="000000"/>
                        </a:solidFill>
                        <a:effectLst/>
                        <a:latin typeface="Agency FB" panose="020B0503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3 889 927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4 192 677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3 148 627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4 933 977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71526">
                <a:tc>
                  <a:txBody>
                    <a:bodyPr/>
                    <a:lstStyle/>
                    <a:p>
                      <a:pPr algn="l" rtl="0" fontAlgn="ctr"/>
                      <a:r>
                        <a:rPr lang="en-ZA" sz="1400" u="none" strike="noStrike" dirty="0">
                          <a:effectLst/>
                          <a:latin typeface="Agency FB" panose="020B0503020202020204" pitchFamily="34" charset="0"/>
                        </a:rPr>
                        <a:t>PACE</a:t>
                      </a:r>
                      <a:endParaRPr lang="en-ZA" sz="1400" b="0" i="0" u="none" strike="noStrike" dirty="0">
                        <a:solidFill>
                          <a:srgbClr val="000000"/>
                        </a:solidFill>
                        <a:effectLst/>
                        <a:latin typeface="Agency FB" panose="020B0503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76 475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1 477 685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1 098 730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455 430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71526">
                <a:tc>
                  <a:txBody>
                    <a:bodyPr/>
                    <a:lstStyle/>
                    <a:p>
                      <a:pPr algn="l" rtl="0" fontAlgn="ctr"/>
                      <a:r>
                        <a:rPr lang="en-ZA" sz="1400" u="none" strike="noStrike" dirty="0">
                          <a:effectLst/>
                          <a:latin typeface="Agency FB" panose="020B0503020202020204" pitchFamily="34" charset="0"/>
                        </a:rPr>
                        <a:t>Recoverable: CA</a:t>
                      </a:r>
                      <a:endParaRPr lang="en-ZA" sz="1400" b="0" i="0" u="none" strike="noStrike" dirty="0">
                        <a:solidFill>
                          <a:srgbClr val="000000"/>
                        </a:solidFill>
                        <a:effectLst/>
                        <a:latin typeface="Agency FB" panose="020B0503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161 124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a:solidFill>
                            <a:schemeClr val="tx1"/>
                          </a:solidFill>
                          <a:effectLst/>
                          <a:latin typeface="Agency FB" panose="020B0503020202020204" pitchFamily="34" charset="0"/>
                          <a:ea typeface="+mn-ea"/>
                          <a:cs typeface="+mn-cs"/>
                        </a:rPr>
                        <a:t>211 009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120 359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ZA" sz="1400" u="none" strike="noStrike" kern="1200" dirty="0">
                          <a:solidFill>
                            <a:schemeClr val="tx1"/>
                          </a:solidFill>
                          <a:effectLst/>
                          <a:latin typeface="Agency FB" panose="020B0503020202020204" pitchFamily="34" charset="0"/>
                          <a:ea typeface="+mn-ea"/>
                          <a:cs typeface="+mn-cs"/>
                        </a:rPr>
                        <a:t>251 774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08416">
                <a:tc>
                  <a:txBody>
                    <a:bodyPr/>
                    <a:lstStyle/>
                    <a:p>
                      <a:pPr algn="l" rtl="0" fontAlgn="ctr"/>
                      <a:r>
                        <a:rPr lang="en-ZA" sz="1400" b="1" u="none" strike="noStrike" dirty="0">
                          <a:effectLst/>
                          <a:latin typeface="Agency FB" panose="020B0503020202020204" pitchFamily="34" charset="0"/>
                        </a:rPr>
                        <a:t>Total</a:t>
                      </a:r>
                      <a:endParaRPr lang="en-ZA" sz="1400" b="1" i="0" u="none" strike="noStrike" dirty="0">
                        <a:solidFill>
                          <a:srgbClr val="000000"/>
                        </a:solidFill>
                        <a:effectLst/>
                        <a:latin typeface="Agency FB" panose="020B0503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algn="r" defTabSz="914400" rtl="0" eaLnBrk="1" fontAlgn="ctr" latinLnBrk="0" hangingPunct="1"/>
                      <a:r>
                        <a:rPr lang="en-ZA" sz="1400" b="1" u="none" strike="noStrike" kern="1200" dirty="0">
                          <a:solidFill>
                            <a:schemeClr val="tx1"/>
                          </a:solidFill>
                          <a:effectLst/>
                          <a:latin typeface="Agency FB" panose="020B0503020202020204" pitchFamily="34" charset="0"/>
                          <a:ea typeface="+mn-ea"/>
                          <a:cs typeface="+mn-cs"/>
                        </a:rPr>
                        <a:t>5 137 917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algn="r" defTabSz="914400" rtl="0" eaLnBrk="1" fontAlgn="ctr" latinLnBrk="0" hangingPunct="1"/>
                      <a:r>
                        <a:rPr lang="en-ZA" sz="1400" b="1" u="none" strike="noStrike" kern="1200" dirty="0">
                          <a:solidFill>
                            <a:schemeClr val="tx1"/>
                          </a:solidFill>
                          <a:effectLst/>
                          <a:latin typeface="Agency FB" panose="020B0503020202020204" pitchFamily="34" charset="0"/>
                          <a:ea typeface="+mn-ea"/>
                          <a:cs typeface="+mn-cs"/>
                        </a:rPr>
                        <a:t>17 197 172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algn="r" defTabSz="914400" rtl="0" eaLnBrk="1" fontAlgn="ctr" latinLnBrk="0" hangingPunct="1"/>
                      <a:r>
                        <a:rPr lang="en-ZA" sz="1400" b="1" u="none" strike="noStrike" kern="1200" dirty="0">
                          <a:solidFill>
                            <a:schemeClr val="tx1"/>
                          </a:solidFill>
                          <a:effectLst/>
                          <a:latin typeface="Agency FB" panose="020B0503020202020204" pitchFamily="34" charset="0"/>
                          <a:ea typeface="+mn-ea"/>
                          <a:cs typeface="+mn-cs"/>
                        </a:rPr>
                        <a:t>14 093 158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algn="r" defTabSz="914400" rtl="0" eaLnBrk="1" fontAlgn="ctr" latinLnBrk="0" hangingPunct="1"/>
                      <a:r>
                        <a:rPr lang="en-ZA" sz="1400" b="1" u="none" strike="noStrike" kern="1200" dirty="0">
                          <a:solidFill>
                            <a:schemeClr val="tx1"/>
                          </a:solidFill>
                          <a:effectLst/>
                          <a:latin typeface="Agency FB" panose="020B0503020202020204" pitchFamily="34" charset="0"/>
                          <a:ea typeface="+mn-ea"/>
                          <a:cs typeface="+mn-cs"/>
                        </a:rPr>
                        <a:t>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algn="r" defTabSz="914400" rtl="0" eaLnBrk="1" fontAlgn="ctr" latinLnBrk="0" hangingPunct="1"/>
                      <a:r>
                        <a:rPr lang="en-ZA" sz="1400" b="1" u="none" strike="noStrike" kern="1200" dirty="0">
                          <a:solidFill>
                            <a:schemeClr val="tx1"/>
                          </a:solidFill>
                          <a:effectLst/>
                          <a:latin typeface="Agency FB" panose="020B0503020202020204" pitchFamily="34" charset="0"/>
                          <a:ea typeface="+mn-ea"/>
                          <a:cs typeface="+mn-cs"/>
                        </a:rPr>
                        <a:t>8 241 931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7"/>
                  </a:ext>
                </a:extLst>
              </a:tr>
            </a:tbl>
          </a:graphicData>
        </a:graphic>
      </p:graphicFrame>
      <p:pic>
        <p:nvPicPr>
          <p:cNvPr id="9" name="Picture 2" descr="C:\Users\Nkululeko Mahlangu\Pictures\imagesCA0CNHJ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166" y="138857"/>
            <a:ext cx="1008720" cy="86796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8"/>
          <p:cNvSpPr>
            <a:spLocks noGrp="1"/>
          </p:cNvSpPr>
          <p:nvPr>
            <p:ph type="title"/>
          </p:nvPr>
        </p:nvSpPr>
        <p:spPr>
          <a:xfrm>
            <a:off x="1416676" y="365125"/>
            <a:ext cx="10509160" cy="636971"/>
          </a:xfrm>
        </p:spPr>
        <p:txBody>
          <a:bodyPr>
            <a:normAutofit/>
          </a:bodyPr>
          <a:lstStyle/>
          <a:p>
            <a:r>
              <a:rPr lang="en-US" sz="3200" b="1" dirty="0">
                <a:solidFill>
                  <a:schemeClr val="tx1">
                    <a:lumMod val="65000"/>
                    <a:lumOff val="35000"/>
                  </a:schemeClr>
                </a:solidFill>
                <a:latin typeface="Agency FB" panose="020B0503020202020204" pitchFamily="34" charset="0"/>
              </a:rPr>
              <a:t>PMTE: Total Outstanding Debt as at 31 March 2022 </a:t>
            </a:r>
          </a:p>
        </p:txBody>
      </p:sp>
      <p:sp>
        <p:nvSpPr>
          <p:cNvPr id="2" name="TextBox 1"/>
          <p:cNvSpPr txBox="1"/>
          <p:nvPr/>
        </p:nvSpPr>
        <p:spPr>
          <a:xfrm>
            <a:off x="1729534" y="6075144"/>
            <a:ext cx="8917664" cy="307777"/>
          </a:xfrm>
          <a:prstGeom prst="rect">
            <a:avLst/>
          </a:prstGeom>
          <a:noFill/>
        </p:spPr>
        <p:txBody>
          <a:bodyPr wrap="square" rtlCol="0">
            <a:spAutoFit/>
          </a:bodyPr>
          <a:lstStyle/>
          <a:p>
            <a:pPr fontAlgn="ctr"/>
            <a:r>
              <a:rPr lang="en-ZA" sz="1400" dirty="0">
                <a:latin typeface="Agency FB" panose="020B0503020202020204" pitchFamily="34" charset="0"/>
              </a:rPr>
              <a:t>Out of the opening balance of R6.2billion and amount of R1.1b was received during for the prior years.</a:t>
            </a:r>
          </a:p>
        </p:txBody>
      </p:sp>
    </p:spTree>
    <p:extLst>
      <p:ext uri="{BB962C8B-B14F-4D97-AF65-F5344CB8AC3E}">
        <p14:creationId xmlns:p14="http://schemas.microsoft.com/office/powerpoint/2010/main" val="1863404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a:solidFill>
                  <a:prstClr val="black"/>
                </a:solidFill>
                <a:latin typeface="Times" pitchFamily="18" charset="0"/>
              </a:rPr>
              <a:pPr/>
              <a:t>46</a:t>
            </a:fld>
            <a:endParaRPr lang="en-US" altLang="en-US" sz="1400">
              <a:solidFill>
                <a:prstClr val="black"/>
              </a:solidFill>
              <a:latin typeface="Times" pitchFamily="18" charset="0"/>
            </a:endParaRPr>
          </a:p>
        </p:txBody>
      </p:sp>
      <p:sp>
        <p:nvSpPr>
          <p:cNvPr id="3" name="Rectangle 2"/>
          <p:cNvSpPr>
            <a:spLocks noChangeArrowheads="1"/>
          </p:cNvSpPr>
          <p:nvPr/>
        </p:nvSpPr>
        <p:spPr bwMode="auto">
          <a:xfrm>
            <a:off x="6003635"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endParaRPr lang="en-US" altLang="en-US">
              <a:solidFill>
                <a:prstClr val="black"/>
              </a:solidFill>
              <a:latin typeface="Arial" pitchFamily="34" charset="0"/>
              <a:cs typeface="Arial" pitchFamily="34" charset="0"/>
            </a:endParaRPr>
          </a:p>
        </p:txBody>
      </p:sp>
      <p:graphicFrame>
        <p:nvGraphicFramePr>
          <p:cNvPr id="8" name="Group 173"/>
          <p:cNvGraphicFramePr>
            <a:graphicFrameLocks/>
          </p:cNvGraphicFramePr>
          <p:nvPr>
            <p:extLst>
              <p:ext uri="{D42A27DB-BD31-4B8C-83A1-F6EECF244321}">
                <p14:modId xmlns:p14="http://schemas.microsoft.com/office/powerpoint/2010/main" val="805257223"/>
              </p:ext>
            </p:extLst>
          </p:nvPr>
        </p:nvGraphicFramePr>
        <p:xfrm>
          <a:off x="464574" y="1210175"/>
          <a:ext cx="11447583" cy="4360632"/>
        </p:xfrm>
        <a:graphic>
          <a:graphicData uri="http://schemas.openxmlformats.org/drawingml/2006/table">
            <a:tbl>
              <a:tblPr>
                <a:tableStyleId>{E8B1032C-EA38-4F05-BA0D-38AFFFC7BED3}</a:tableStyleId>
              </a:tblPr>
              <a:tblGrid>
                <a:gridCol w="2192505">
                  <a:extLst>
                    <a:ext uri="{9D8B030D-6E8A-4147-A177-3AD203B41FA5}">
                      <a16:colId xmlns:a16="http://schemas.microsoft.com/office/drawing/2014/main" val="20000"/>
                    </a:ext>
                  </a:extLst>
                </a:gridCol>
                <a:gridCol w="1553443">
                  <a:extLst>
                    <a:ext uri="{9D8B030D-6E8A-4147-A177-3AD203B41FA5}">
                      <a16:colId xmlns:a16="http://schemas.microsoft.com/office/drawing/2014/main" val="20001"/>
                    </a:ext>
                  </a:extLst>
                </a:gridCol>
                <a:gridCol w="1710514">
                  <a:extLst>
                    <a:ext uri="{9D8B030D-6E8A-4147-A177-3AD203B41FA5}">
                      <a16:colId xmlns:a16="http://schemas.microsoft.com/office/drawing/2014/main" val="20002"/>
                    </a:ext>
                  </a:extLst>
                </a:gridCol>
                <a:gridCol w="1198224">
                  <a:extLst>
                    <a:ext uri="{9D8B030D-6E8A-4147-A177-3AD203B41FA5}">
                      <a16:colId xmlns:a16="http://schemas.microsoft.com/office/drawing/2014/main" val="20003"/>
                    </a:ext>
                  </a:extLst>
                </a:gridCol>
                <a:gridCol w="1549415">
                  <a:extLst>
                    <a:ext uri="{9D8B030D-6E8A-4147-A177-3AD203B41FA5}">
                      <a16:colId xmlns:a16="http://schemas.microsoft.com/office/drawing/2014/main" val="20004"/>
                    </a:ext>
                  </a:extLst>
                </a:gridCol>
                <a:gridCol w="1506058">
                  <a:extLst>
                    <a:ext uri="{9D8B030D-6E8A-4147-A177-3AD203B41FA5}">
                      <a16:colId xmlns:a16="http://schemas.microsoft.com/office/drawing/2014/main" val="20005"/>
                    </a:ext>
                  </a:extLst>
                </a:gridCol>
                <a:gridCol w="1737424">
                  <a:extLst>
                    <a:ext uri="{9D8B030D-6E8A-4147-A177-3AD203B41FA5}">
                      <a16:colId xmlns:a16="http://schemas.microsoft.com/office/drawing/2014/main" val="20006"/>
                    </a:ext>
                  </a:extLst>
                </a:gridCol>
              </a:tblGrid>
              <a:tr h="74864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effectLst/>
                        </a:rPr>
                        <a:t>Categories</a:t>
                      </a:r>
                      <a:endParaRPr kumimoji="0" lang="en-US" sz="1400" b="1" i="0" u="none" strike="noStrike" cap="none" normalizeH="0" baseline="0" dirty="0">
                        <a:ln>
                          <a:noFill/>
                        </a:ln>
                        <a:solidFill>
                          <a:schemeClr val="bg1"/>
                        </a:solidFill>
                        <a:effectLst/>
                        <a:latin typeface="Calibri" panose="020F0502020204030204" pitchFamily="34" charset="0"/>
                      </a:endParaRPr>
                    </a:p>
                  </a:txBody>
                  <a:tcPr marL="54000" marR="5400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effectLst/>
                        </a:rPr>
                        <a:t>Current</a:t>
                      </a:r>
                      <a:endParaRPr kumimoji="0" lang="en-US" sz="1400" b="1" i="0" u="none" strike="noStrike" cap="none" normalizeH="0" baseline="0" dirty="0">
                        <a:ln>
                          <a:noFill/>
                        </a:ln>
                        <a:solidFill>
                          <a:schemeClr val="bg1"/>
                        </a:solidFill>
                        <a:effectLst/>
                        <a:latin typeface="Calibri" panose="020F0502020204030204" pitchFamily="34" charset="0"/>
                      </a:endParaRPr>
                    </a:p>
                  </a:txBody>
                  <a:tcPr marL="54000" marR="5400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effectLst/>
                        </a:rPr>
                        <a:t>30 Days</a:t>
                      </a:r>
                      <a:endParaRPr kumimoji="0" lang="en-US" sz="1400" b="1" i="0" u="none" strike="noStrike" cap="none" normalizeH="0" baseline="0" dirty="0">
                        <a:ln>
                          <a:noFill/>
                        </a:ln>
                        <a:solidFill>
                          <a:schemeClr val="bg1"/>
                        </a:solidFill>
                        <a:effectLst/>
                        <a:latin typeface="Calibri" panose="020F0502020204030204" pitchFamily="34" charset="0"/>
                      </a:endParaRPr>
                    </a:p>
                  </a:txBody>
                  <a:tcPr marL="54000" marR="5400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effectLst/>
                        </a:rPr>
                        <a:t>&gt;60 Days</a:t>
                      </a:r>
                      <a:endParaRPr kumimoji="0" lang="en-US" sz="1400" b="1" i="0" u="none" strike="noStrike" cap="none" normalizeH="0" baseline="0" dirty="0">
                        <a:ln>
                          <a:noFill/>
                        </a:ln>
                        <a:solidFill>
                          <a:schemeClr val="bg1"/>
                        </a:solidFill>
                        <a:effectLst/>
                        <a:latin typeface="Calibri" panose="020F0502020204030204" pitchFamily="34" charset="0"/>
                      </a:endParaRPr>
                    </a:p>
                  </a:txBody>
                  <a:tcPr marL="54000" marR="5400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effectLst/>
                        </a:rPr>
                        <a:t>Total 2021/22</a:t>
                      </a:r>
                      <a:endParaRPr kumimoji="0" lang="en-US" sz="1400" b="1" i="0" u="none" strike="noStrike" cap="none" normalizeH="0" baseline="0" dirty="0">
                        <a:ln>
                          <a:noFill/>
                        </a:ln>
                        <a:solidFill>
                          <a:schemeClr val="bg1"/>
                        </a:solidFill>
                        <a:effectLst/>
                        <a:latin typeface="Calibri" panose="020F0502020204030204" pitchFamily="34" charset="0"/>
                      </a:endParaRPr>
                    </a:p>
                  </a:txBody>
                  <a:tcPr marL="54000" marR="5400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effectLst/>
                        </a:rPr>
                        <a:t>Prev Years</a:t>
                      </a:r>
                      <a:endParaRPr kumimoji="0" lang="en-US" sz="1400" b="1" i="0" u="none" strike="noStrike" cap="none" normalizeH="0" baseline="0" dirty="0">
                        <a:ln>
                          <a:noFill/>
                        </a:ln>
                        <a:solidFill>
                          <a:schemeClr val="bg1"/>
                        </a:solidFill>
                        <a:effectLst/>
                        <a:latin typeface="Calibri" panose="020F0502020204030204" pitchFamily="34" charset="0"/>
                      </a:endParaRPr>
                    </a:p>
                  </a:txBody>
                  <a:tcPr marL="54000" marR="5400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effectLst/>
                        </a:rPr>
                        <a:t>Total</a:t>
                      </a:r>
                      <a:endParaRPr kumimoji="0" lang="en-US" sz="1400" b="1" i="0" u="none" strike="noStrike" cap="none" normalizeH="0" baseline="0" dirty="0">
                        <a:ln>
                          <a:noFill/>
                        </a:ln>
                        <a:solidFill>
                          <a:schemeClr val="bg1"/>
                        </a:solidFill>
                        <a:effectLst/>
                        <a:latin typeface="Calibri" panose="020F0502020204030204" pitchFamily="34" charset="0"/>
                      </a:endParaRPr>
                    </a:p>
                  </a:txBody>
                  <a:tcPr marL="54000" marR="5400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422797">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A50021"/>
                        </a:solidFill>
                        <a:effectLst/>
                        <a:latin typeface="Calibri" panose="020F0502020204030204" pitchFamily="34" charset="0"/>
                      </a:endParaRPr>
                    </a:p>
                  </a:txBody>
                  <a:tcPr marL="72000" marR="7200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effectLst/>
                        </a:rPr>
                        <a:t>R’000</a:t>
                      </a:r>
                      <a:endParaRPr kumimoji="0" lang="en-US" sz="1400" b="1" i="0" u="none" strike="noStrike" cap="none" normalizeH="0" baseline="0" dirty="0">
                        <a:ln>
                          <a:noFill/>
                        </a:ln>
                        <a:solidFill>
                          <a:schemeClr val="bg1"/>
                        </a:solidFill>
                        <a:effectLst/>
                        <a:latin typeface="Calibri" panose="020F0502020204030204" pitchFamily="34" charset="0"/>
                      </a:endParaRPr>
                    </a:p>
                  </a:txBody>
                  <a:tcPr marL="54000" marR="5400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effectLst/>
                        </a:rPr>
                        <a:t>R’000</a:t>
                      </a:r>
                      <a:endParaRPr kumimoji="0" lang="en-US" sz="1400" b="1" i="0" u="none" strike="noStrike" cap="none" normalizeH="0" baseline="0" dirty="0">
                        <a:ln>
                          <a:noFill/>
                        </a:ln>
                        <a:solidFill>
                          <a:schemeClr val="bg1"/>
                        </a:solidFill>
                        <a:effectLst/>
                        <a:latin typeface="Calibri" panose="020F0502020204030204" pitchFamily="34" charset="0"/>
                      </a:endParaRPr>
                    </a:p>
                  </a:txBody>
                  <a:tcPr marL="54000" marR="5400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effectLst/>
                        </a:rPr>
                        <a:t>R’000</a:t>
                      </a:r>
                      <a:endParaRPr kumimoji="0" lang="en-US" sz="1400" b="1" i="0" u="none" strike="noStrike" cap="none" normalizeH="0" baseline="0" dirty="0">
                        <a:ln>
                          <a:noFill/>
                        </a:ln>
                        <a:solidFill>
                          <a:schemeClr val="bg1"/>
                        </a:solidFill>
                        <a:effectLst/>
                        <a:latin typeface="Calibri" panose="020F0502020204030204" pitchFamily="34" charset="0"/>
                      </a:endParaRPr>
                    </a:p>
                  </a:txBody>
                  <a:tcPr marL="54000" marR="5400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effectLst/>
                        </a:rPr>
                        <a:t>R’000</a:t>
                      </a:r>
                      <a:endParaRPr kumimoji="0" lang="en-US" sz="1400" b="1" i="0" u="none" strike="noStrike" cap="none" normalizeH="0" baseline="0" dirty="0">
                        <a:ln>
                          <a:noFill/>
                        </a:ln>
                        <a:solidFill>
                          <a:schemeClr val="bg1"/>
                        </a:solidFill>
                        <a:effectLst/>
                        <a:latin typeface="Calibri" panose="020F0502020204030204" pitchFamily="34" charset="0"/>
                      </a:endParaRPr>
                    </a:p>
                  </a:txBody>
                  <a:tcPr marL="54000" marR="5400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effectLst/>
                        </a:rPr>
                        <a:t>R’000</a:t>
                      </a:r>
                      <a:endParaRPr kumimoji="0" lang="en-US" sz="1400" b="1" i="0" u="none" strike="noStrike" cap="none" normalizeH="0" baseline="0" dirty="0">
                        <a:ln>
                          <a:noFill/>
                        </a:ln>
                        <a:solidFill>
                          <a:schemeClr val="bg1"/>
                        </a:solidFill>
                        <a:effectLst/>
                        <a:latin typeface="Calibri" panose="020F0502020204030204" pitchFamily="34" charset="0"/>
                      </a:endParaRPr>
                    </a:p>
                  </a:txBody>
                  <a:tcPr marL="54000" marR="5400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effectLst/>
                        </a:rPr>
                        <a:t>R’000</a:t>
                      </a:r>
                      <a:endParaRPr kumimoji="0" lang="en-US" sz="1400" b="1" i="0" u="none" strike="noStrike" cap="none" normalizeH="0" baseline="0" dirty="0">
                        <a:ln>
                          <a:noFill/>
                        </a:ln>
                        <a:solidFill>
                          <a:schemeClr val="bg1"/>
                        </a:solidFill>
                        <a:effectLst/>
                        <a:latin typeface="Calibri" panose="020F0502020204030204" pitchFamily="34" charset="0"/>
                      </a:endParaRPr>
                    </a:p>
                  </a:txBody>
                  <a:tcPr marL="54000" marR="5400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1"/>
                  </a:ext>
                </a:extLst>
              </a:tr>
              <a:tr h="587884">
                <a:tc>
                  <a:txBody>
                    <a:bodyPr/>
                    <a:lstStyle/>
                    <a:p>
                      <a:pPr algn="l" rtl="0" fontAlgn="ctr"/>
                      <a:r>
                        <a:rPr lang="en-ZA" sz="1400" u="none" strike="noStrike" kern="1200" dirty="0">
                          <a:solidFill>
                            <a:schemeClr val="tx1"/>
                          </a:solidFill>
                          <a:effectLst/>
                          <a:latin typeface="Agency FB" panose="020B0503020202020204" pitchFamily="34" charset="0"/>
                          <a:ea typeface="+mn-ea"/>
                          <a:cs typeface="+mn-cs"/>
                        </a:rPr>
                        <a:t>Accommodation (State Owned)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dirty="0">
                          <a:solidFill>
                            <a:srgbClr val="000000"/>
                          </a:solidFill>
                          <a:effectLst/>
                          <a:latin typeface="Agency FB" panose="020B0503020202020204" pitchFamily="34" charset="0"/>
                        </a:rPr>
                        <a:t>27 270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dirty="0">
                          <a:solidFill>
                            <a:srgbClr val="000000"/>
                          </a:solidFill>
                          <a:effectLst/>
                          <a:latin typeface="Agency FB" panose="020B0503020202020204" pitchFamily="34" charset="0"/>
                        </a:rPr>
                        <a:t>7 060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dirty="0">
                          <a:solidFill>
                            <a:srgbClr val="000000"/>
                          </a:solidFill>
                          <a:effectLst/>
                          <a:latin typeface="Agency FB" panose="020B0503020202020204" pitchFamily="34" charset="0"/>
                        </a:rPr>
                        <a:t>907 073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gency FB" panose="020B0503020202020204" pitchFamily="34" charset="0"/>
                        </a:rPr>
                        <a:t>941 403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Agency FB" panose="020B0503020202020204" pitchFamily="34" charset="0"/>
                        </a:rPr>
                        <a:t>718 966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gency FB" panose="020B0503020202020204" pitchFamily="34" charset="0"/>
                        </a:rPr>
                        <a:t>1 660 369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15322">
                <a:tc>
                  <a:txBody>
                    <a:bodyPr/>
                    <a:lstStyle/>
                    <a:p>
                      <a:pPr algn="l" rtl="0" fontAlgn="ctr"/>
                      <a:r>
                        <a:rPr lang="en-ZA" sz="1400" u="none" strike="noStrike" kern="1200" dirty="0">
                          <a:solidFill>
                            <a:schemeClr val="tx1"/>
                          </a:solidFill>
                          <a:effectLst/>
                          <a:latin typeface="Agency FB" panose="020B0503020202020204" pitchFamily="34" charset="0"/>
                          <a:ea typeface="+mn-ea"/>
                          <a:cs typeface="+mn-cs"/>
                        </a:rPr>
                        <a:t>Accommodation (Private)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gency FB" panose="020B0503020202020204" pitchFamily="34" charset="0"/>
                        </a:rPr>
                        <a:t>346 936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gency FB" panose="020B0503020202020204" pitchFamily="34" charset="0"/>
                        </a:rPr>
                        <a:t>171 942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dirty="0">
                          <a:solidFill>
                            <a:srgbClr val="000000"/>
                          </a:solidFill>
                          <a:effectLst/>
                          <a:latin typeface="Agency FB" panose="020B0503020202020204" pitchFamily="34" charset="0"/>
                        </a:rPr>
                        <a:t>130 078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dirty="0">
                          <a:solidFill>
                            <a:srgbClr val="000000"/>
                          </a:solidFill>
                          <a:effectLst/>
                          <a:latin typeface="Agency FB" panose="020B0503020202020204" pitchFamily="34" charset="0"/>
                        </a:rPr>
                        <a:t>648 956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Agency FB" panose="020B0503020202020204" pitchFamily="34" charset="0"/>
                        </a:rPr>
                        <a:t>291 425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gency FB" panose="020B0503020202020204" pitchFamily="34" charset="0"/>
                        </a:rPr>
                        <a:t>940 381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99515">
                <a:tc>
                  <a:txBody>
                    <a:bodyPr/>
                    <a:lstStyle/>
                    <a:p>
                      <a:pPr algn="l" rtl="0" fontAlgn="ctr"/>
                      <a:r>
                        <a:rPr lang="en-ZA" sz="1400" u="none" strike="noStrike" kern="1200" dirty="0">
                          <a:solidFill>
                            <a:schemeClr val="tx1"/>
                          </a:solidFill>
                          <a:effectLst/>
                          <a:latin typeface="Agency FB" panose="020B0503020202020204" pitchFamily="34" charset="0"/>
                          <a:ea typeface="+mn-ea"/>
                          <a:cs typeface="+mn-cs"/>
                        </a:rPr>
                        <a:t>Municipal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gency FB" panose="020B0503020202020204" pitchFamily="34" charset="0"/>
                        </a:rPr>
                        <a:t>325 752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gency FB" panose="020B0503020202020204" pitchFamily="34" charset="0"/>
                        </a:rPr>
                        <a:t>63 128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gency FB" panose="020B0503020202020204" pitchFamily="34" charset="0"/>
                        </a:rPr>
                        <a:t>655 170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gency FB" panose="020B0503020202020204" pitchFamily="34" charset="0"/>
                        </a:rPr>
                        <a:t>1 044 050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ZA" sz="1400" b="0" i="0" u="none" strike="noStrike" dirty="0">
                          <a:solidFill>
                            <a:srgbClr val="000000"/>
                          </a:solidFill>
                          <a:effectLst/>
                          <a:latin typeface="Agency FB" panose="020B0503020202020204" pitchFamily="34" charset="0"/>
                        </a:rPr>
                        <a:t>3 889 927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gency FB" panose="020B0503020202020204" pitchFamily="34" charset="0"/>
                        </a:rPr>
                        <a:t>4 933 977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83706">
                <a:tc>
                  <a:txBody>
                    <a:bodyPr/>
                    <a:lstStyle/>
                    <a:p>
                      <a:pPr algn="l" rtl="0" fontAlgn="ctr"/>
                      <a:r>
                        <a:rPr lang="en-ZA" sz="1400" u="none" strike="noStrike" kern="1200" dirty="0">
                          <a:solidFill>
                            <a:schemeClr val="tx1"/>
                          </a:solidFill>
                          <a:effectLst/>
                          <a:latin typeface="Agency FB" panose="020B0503020202020204" pitchFamily="34" charset="0"/>
                          <a:ea typeface="+mn-ea"/>
                          <a:cs typeface="+mn-cs"/>
                        </a:rPr>
                        <a:t>PACE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gency FB" panose="020B0503020202020204" pitchFamily="34" charset="0"/>
                        </a:rPr>
                        <a:t>120 678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gency FB" panose="020B0503020202020204" pitchFamily="34" charset="0"/>
                        </a:rPr>
                        <a:t>7 240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gency FB" panose="020B0503020202020204" pitchFamily="34" charset="0"/>
                        </a:rPr>
                        <a:t>251 037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gency FB" panose="020B0503020202020204" pitchFamily="34" charset="0"/>
                        </a:rPr>
                        <a:t>378 955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Agency FB" panose="020B0503020202020204" pitchFamily="34" charset="0"/>
                        </a:rPr>
                        <a:t>76 475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dirty="0">
                          <a:solidFill>
                            <a:srgbClr val="000000"/>
                          </a:solidFill>
                          <a:effectLst/>
                          <a:latin typeface="Agency FB" panose="020B0503020202020204" pitchFamily="34" charset="0"/>
                        </a:rPr>
                        <a:t>455 430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44549">
                <a:tc>
                  <a:txBody>
                    <a:bodyPr/>
                    <a:lstStyle/>
                    <a:p>
                      <a:pPr algn="l" rtl="0" fontAlgn="ctr"/>
                      <a:r>
                        <a:rPr lang="en-ZA" sz="1400" u="none" strike="noStrike" kern="1200" dirty="0">
                          <a:solidFill>
                            <a:schemeClr val="tx1"/>
                          </a:solidFill>
                          <a:effectLst/>
                          <a:latin typeface="Agency FB" panose="020B0503020202020204" pitchFamily="34" charset="0"/>
                          <a:ea typeface="+mn-ea"/>
                          <a:cs typeface="+mn-cs"/>
                        </a:rPr>
                        <a:t>Recoverable: CA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gency FB" panose="020B0503020202020204" pitchFamily="34" charset="0"/>
                        </a:rPr>
                        <a:t>30 002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gency FB" panose="020B0503020202020204" pitchFamily="34" charset="0"/>
                        </a:rPr>
                        <a:t>10 051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gency FB" panose="020B0503020202020204" pitchFamily="34" charset="0"/>
                        </a:rPr>
                        <a:t>50 597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gency FB" panose="020B0503020202020204" pitchFamily="34" charset="0"/>
                        </a:rPr>
                        <a:t>90 650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ZA" sz="1400" b="0" i="0" u="none" strike="noStrike" dirty="0">
                          <a:solidFill>
                            <a:srgbClr val="000000"/>
                          </a:solidFill>
                          <a:effectLst/>
                          <a:latin typeface="Agency FB" panose="020B0503020202020204" pitchFamily="34" charset="0"/>
                        </a:rPr>
                        <a:t>161 124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400" b="0" i="0" u="none" strike="noStrike" dirty="0">
                          <a:solidFill>
                            <a:srgbClr val="000000"/>
                          </a:solidFill>
                          <a:effectLst/>
                          <a:latin typeface="Agency FB" panose="020B0503020202020204" pitchFamily="34" charset="0"/>
                        </a:rPr>
                        <a:t>251 774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58211">
                <a:tc>
                  <a:txBody>
                    <a:bodyPr/>
                    <a:lstStyle/>
                    <a:p>
                      <a:pPr algn="l" rtl="0" fontAlgn="ctr"/>
                      <a:r>
                        <a:rPr lang="en-ZA" sz="1400" b="1" u="none" strike="noStrike" kern="1200" dirty="0">
                          <a:solidFill>
                            <a:schemeClr val="tx1"/>
                          </a:solidFill>
                          <a:effectLst/>
                          <a:latin typeface="Agency FB" panose="020B0503020202020204" pitchFamily="34" charset="0"/>
                          <a:ea typeface="+mn-ea"/>
                          <a:cs typeface="+mn-cs"/>
                        </a:rPr>
                        <a:t>Total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rtl="0" fontAlgn="b"/>
                      <a:r>
                        <a:rPr lang="en-ZA" sz="1400" b="1" i="0" u="none" strike="noStrike" dirty="0">
                          <a:solidFill>
                            <a:srgbClr val="000000"/>
                          </a:solidFill>
                          <a:effectLst/>
                          <a:latin typeface="Agency FB" panose="020B0503020202020204" pitchFamily="34" charset="0"/>
                        </a:rPr>
                        <a:t>850 638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rtl="0" fontAlgn="b"/>
                      <a:r>
                        <a:rPr lang="en-ZA" sz="1400" b="1" i="0" u="none" strike="noStrike">
                          <a:solidFill>
                            <a:srgbClr val="000000"/>
                          </a:solidFill>
                          <a:effectLst/>
                          <a:latin typeface="Agency FB" panose="020B0503020202020204" pitchFamily="34" charset="0"/>
                        </a:rPr>
                        <a:t>259 421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rtl="0" fontAlgn="b"/>
                      <a:r>
                        <a:rPr lang="en-ZA" sz="1400" b="1" i="0" u="none" strike="noStrike">
                          <a:solidFill>
                            <a:srgbClr val="000000"/>
                          </a:solidFill>
                          <a:effectLst/>
                          <a:latin typeface="Agency FB" panose="020B0503020202020204" pitchFamily="34" charset="0"/>
                        </a:rPr>
                        <a:t>1 993 955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rtl="0" fontAlgn="b"/>
                      <a:r>
                        <a:rPr lang="en-ZA" sz="1400" b="1" i="0" u="none" strike="noStrike">
                          <a:solidFill>
                            <a:srgbClr val="000000"/>
                          </a:solidFill>
                          <a:effectLst/>
                          <a:latin typeface="Agency FB" panose="020B0503020202020204" pitchFamily="34" charset="0"/>
                        </a:rPr>
                        <a:t>3 104 014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rtl="0" fontAlgn="ctr"/>
                      <a:r>
                        <a:rPr lang="en-ZA" sz="1400" b="1" i="0" u="none" strike="noStrike">
                          <a:solidFill>
                            <a:srgbClr val="000000"/>
                          </a:solidFill>
                          <a:effectLst/>
                          <a:latin typeface="Agency FB" panose="020B0503020202020204" pitchFamily="34" charset="0"/>
                        </a:rPr>
                        <a:t>5 137 917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rtl="0" fontAlgn="b"/>
                      <a:r>
                        <a:rPr lang="en-ZA" sz="1400" b="1" i="0" u="none" strike="noStrike" dirty="0">
                          <a:solidFill>
                            <a:srgbClr val="000000"/>
                          </a:solidFill>
                          <a:effectLst/>
                          <a:latin typeface="Agency FB" panose="020B0503020202020204" pitchFamily="34" charset="0"/>
                        </a:rPr>
                        <a:t>8 241 931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7"/>
                  </a:ext>
                </a:extLst>
              </a:tr>
            </a:tbl>
          </a:graphicData>
        </a:graphic>
      </p:graphicFrame>
      <p:pic>
        <p:nvPicPr>
          <p:cNvPr id="9" name="Picture 2" descr="C:\Users\Nkululeko Mahlangu\Pictures\imagesCA0CNHJ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166" y="138857"/>
            <a:ext cx="1008720" cy="86796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8"/>
          <p:cNvSpPr>
            <a:spLocks noGrp="1"/>
          </p:cNvSpPr>
          <p:nvPr>
            <p:ph type="title"/>
          </p:nvPr>
        </p:nvSpPr>
        <p:spPr>
          <a:xfrm>
            <a:off x="1442434" y="365125"/>
            <a:ext cx="10483402" cy="636971"/>
          </a:xfrm>
        </p:spPr>
        <p:txBody>
          <a:bodyPr>
            <a:normAutofit/>
          </a:bodyPr>
          <a:lstStyle/>
          <a:p>
            <a:r>
              <a:rPr lang="en-US" sz="3200" b="1" dirty="0">
                <a:solidFill>
                  <a:schemeClr val="tx1">
                    <a:lumMod val="65000"/>
                    <a:lumOff val="35000"/>
                  </a:schemeClr>
                </a:solidFill>
                <a:latin typeface="Agency FB" panose="020B0503020202020204" pitchFamily="34" charset="0"/>
              </a:rPr>
              <a:t>PMTE: Debtors Age analysis as at 31 March 2022 </a:t>
            </a:r>
          </a:p>
        </p:txBody>
      </p:sp>
    </p:spTree>
    <p:extLst>
      <p:ext uri="{BB962C8B-B14F-4D97-AF65-F5344CB8AC3E}">
        <p14:creationId xmlns:p14="http://schemas.microsoft.com/office/powerpoint/2010/main" val="25092268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a:latin typeface="Times" pitchFamily="18" charset="0"/>
              </a:rPr>
              <a:pPr/>
              <a:t>47</a:t>
            </a:fld>
            <a:endParaRPr lang="en-US" altLang="en-US" sz="1400">
              <a:latin typeface="Times" pitchFamily="18" charset="0"/>
            </a:endParaRPr>
          </a:p>
        </p:txBody>
      </p:sp>
      <p:sp>
        <p:nvSpPr>
          <p:cNvPr id="3" name="Rectangle 2"/>
          <p:cNvSpPr>
            <a:spLocks noChangeArrowheads="1"/>
          </p:cNvSpPr>
          <p:nvPr/>
        </p:nvSpPr>
        <p:spPr bwMode="auto">
          <a:xfrm>
            <a:off x="6003635"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endParaRPr lang="en-US" altLang="en-US">
              <a:latin typeface="Arial" pitchFamily="34" charset="0"/>
              <a:cs typeface="Arial" pitchFamily="34" charset="0"/>
            </a:endParaRPr>
          </a:p>
        </p:txBody>
      </p:sp>
      <p:sp>
        <p:nvSpPr>
          <p:cNvPr id="9" name="Rectangle 8"/>
          <p:cNvSpPr/>
          <p:nvPr/>
        </p:nvSpPr>
        <p:spPr>
          <a:xfrm>
            <a:off x="1615852" y="1093117"/>
            <a:ext cx="8960296" cy="369332"/>
          </a:xfrm>
          <a:prstGeom prst="rect">
            <a:avLst/>
          </a:prstGeom>
        </p:spPr>
        <p:txBody>
          <a:bodyPr wrap="square">
            <a:spAutoFit/>
          </a:bodyPr>
          <a:lstStyle/>
          <a:p>
            <a:pPr fontAlgn="t"/>
            <a:endParaRPr lang="en-ZA" dirty="0"/>
          </a:p>
        </p:txBody>
      </p:sp>
      <p:sp>
        <p:nvSpPr>
          <p:cNvPr id="12" name="TextBox 11"/>
          <p:cNvSpPr txBox="1"/>
          <p:nvPr/>
        </p:nvSpPr>
        <p:spPr>
          <a:xfrm>
            <a:off x="0" y="158883"/>
            <a:ext cx="8960296" cy="523220"/>
          </a:xfrm>
          <a:prstGeom prst="rect">
            <a:avLst/>
          </a:prstGeom>
          <a:noFill/>
        </p:spPr>
        <p:txBody>
          <a:bodyPr wrap="square" rtlCol="0">
            <a:spAutoFit/>
          </a:bodyPr>
          <a:lstStyle/>
          <a:p>
            <a:r>
              <a:rPr lang="en-US" sz="2800" b="1" dirty="0">
                <a:solidFill>
                  <a:schemeClr val="bg1"/>
                </a:solidFill>
              </a:rPr>
              <a:t>INTERVENTIONS</a:t>
            </a:r>
          </a:p>
        </p:txBody>
      </p:sp>
      <p:graphicFrame>
        <p:nvGraphicFramePr>
          <p:cNvPr id="10" name="Diagram 9"/>
          <p:cNvGraphicFramePr/>
          <p:nvPr>
            <p:extLst>
              <p:ext uri="{D42A27DB-BD31-4B8C-83A1-F6EECF244321}">
                <p14:modId xmlns:p14="http://schemas.microsoft.com/office/powerpoint/2010/main" val="2913460274"/>
              </p:ext>
            </p:extLst>
          </p:nvPr>
        </p:nvGraphicFramePr>
        <p:xfrm>
          <a:off x="0" y="840986"/>
          <a:ext cx="12192000" cy="5378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69545" y="1660478"/>
            <a:ext cx="1792586" cy="646331"/>
          </a:xfrm>
          <a:prstGeom prst="rect">
            <a:avLst/>
          </a:prstGeom>
          <a:noFill/>
        </p:spPr>
        <p:txBody>
          <a:bodyPr wrap="square" rtlCol="0">
            <a:spAutoFit/>
          </a:bodyPr>
          <a:lstStyle/>
          <a:p>
            <a:r>
              <a:rPr lang="en-ZA" b="1" dirty="0">
                <a:latin typeface="Agency FB" panose="020B0503020202020204" pitchFamily="34" charset="0"/>
              </a:rPr>
              <a:t>National Treasury </a:t>
            </a:r>
          </a:p>
          <a:p>
            <a:r>
              <a:rPr lang="en-ZA" b="1" dirty="0">
                <a:latin typeface="Agency FB" panose="020B0503020202020204" pitchFamily="34" charset="0"/>
              </a:rPr>
              <a:t>request</a:t>
            </a:r>
          </a:p>
        </p:txBody>
      </p:sp>
      <p:sp>
        <p:nvSpPr>
          <p:cNvPr id="5" name="TextBox 4"/>
          <p:cNvSpPr txBox="1"/>
          <p:nvPr/>
        </p:nvSpPr>
        <p:spPr>
          <a:xfrm>
            <a:off x="8280400" y="1462449"/>
            <a:ext cx="1503680" cy="369332"/>
          </a:xfrm>
          <a:prstGeom prst="rect">
            <a:avLst/>
          </a:prstGeom>
          <a:noFill/>
        </p:spPr>
        <p:txBody>
          <a:bodyPr wrap="square" rtlCol="0">
            <a:spAutoFit/>
          </a:bodyPr>
          <a:lstStyle/>
          <a:p>
            <a:endParaRPr lang="en-ZA" dirty="0"/>
          </a:p>
        </p:txBody>
      </p:sp>
      <p:sp>
        <p:nvSpPr>
          <p:cNvPr id="6" name="TextBox 5"/>
          <p:cNvSpPr txBox="1"/>
          <p:nvPr/>
        </p:nvSpPr>
        <p:spPr>
          <a:xfrm>
            <a:off x="978230" y="3124561"/>
            <a:ext cx="1144865" cy="646331"/>
          </a:xfrm>
          <a:prstGeom prst="rect">
            <a:avLst/>
          </a:prstGeom>
          <a:noFill/>
        </p:spPr>
        <p:txBody>
          <a:bodyPr wrap="none" rtlCol="0">
            <a:spAutoFit/>
          </a:bodyPr>
          <a:lstStyle/>
          <a:p>
            <a:r>
              <a:rPr lang="en-ZA" b="1" dirty="0">
                <a:latin typeface="Agency FB" panose="020B0503020202020204" pitchFamily="34" charset="0"/>
              </a:rPr>
              <a:t>Minister’s </a:t>
            </a:r>
          </a:p>
          <a:p>
            <a:r>
              <a:rPr lang="en-ZA" b="1" dirty="0">
                <a:latin typeface="Agency FB" panose="020B0503020202020204" pitchFamily="34" charset="0"/>
              </a:rPr>
              <a:t>Intervention</a:t>
            </a:r>
          </a:p>
        </p:txBody>
      </p:sp>
      <p:sp>
        <p:nvSpPr>
          <p:cNvPr id="7" name="TextBox 6"/>
          <p:cNvSpPr txBox="1"/>
          <p:nvPr/>
        </p:nvSpPr>
        <p:spPr>
          <a:xfrm>
            <a:off x="1296942" y="4225577"/>
            <a:ext cx="1138453" cy="1200329"/>
          </a:xfrm>
          <a:prstGeom prst="rect">
            <a:avLst/>
          </a:prstGeom>
          <a:noFill/>
        </p:spPr>
        <p:txBody>
          <a:bodyPr wrap="none" rtlCol="0">
            <a:spAutoFit/>
          </a:bodyPr>
          <a:lstStyle/>
          <a:p>
            <a:r>
              <a:rPr lang="en-ZA" b="1" dirty="0">
                <a:latin typeface="Agency FB" panose="020B0503020202020204" pitchFamily="34" charset="0"/>
              </a:rPr>
              <a:t>PMTE incl.</a:t>
            </a:r>
          </a:p>
          <a:p>
            <a:r>
              <a:rPr lang="en-ZA" b="1" dirty="0">
                <a:latin typeface="Agency FB" panose="020B0503020202020204" pitchFamily="34" charset="0"/>
              </a:rPr>
              <a:t>(DG to DG / </a:t>
            </a:r>
          </a:p>
          <a:p>
            <a:r>
              <a:rPr lang="en-ZA" b="1" dirty="0">
                <a:latin typeface="Agency FB" panose="020B0503020202020204" pitchFamily="34" charset="0"/>
              </a:rPr>
              <a:t>CFO TO CFO </a:t>
            </a:r>
          </a:p>
          <a:p>
            <a:r>
              <a:rPr lang="en-ZA" b="1" dirty="0">
                <a:latin typeface="Agency FB" panose="020B0503020202020204" pitchFamily="34" charset="0"/>
              </a:rPr>
              <a:t>Meetings)</a:t>
            </a:r>
          </a:p>
        </p:txBody>
      </p:sp>
      <p:sp>
        <p:nvSpPr>
          <p:cNvPr id="15" name="Title 1"/>
          <p:cNvSpPr txBox="1">
            <a:spLocks/>
          </p:cNvSpPr>
          <p:nvPr/>
        </p:nvSpPr>
        <p:spPr>
          <a:xfrm>
            <a:off x="-1" y="-11623"/>
            <a:ext cx="12192000" cy="64582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600" b="1" dirty="0"/>
              <a:t>INTERVENTIONS (</a:t>
            </a:r>
            <a:r>
              <a:rPr lang="en-ZA" sz="3600" b="1" dirty="0" err="1"/>
              <a:t>Cont</a:t>
            </a:r>
            <a:r>
              <a:rPr lang="en-ZA" sz="3600" b="1" dirty="0"/>
              <a:t>…)</a:t>
            </a:r>
          </a:p>
        </p:txBody>
      </p:sp>
      <p:sp>
        <p:nvSpPr>
          <p:cNvPr id="2" name="Rectangle 1"/>
          <p:cNvSpPr/>
          <p:nvPr/>
        </p:nvSpPr>
        <p:spPr>
          <a:xfrm>
            <a:off x="8470760" y="895087"/>
            <a:ext cx="3622180" cy="526412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000" b="1" dirty="0">
                <a:solidFill>
                  <a:schemeClr val="tx1"/>
                </a:solidFill>
                <a:latin typeface="Agency FB" panose="020B0503020202020204" pitchFamily="34" charset="0"/>
              </a:rPr>
              <a:t>THE IMPACT OF THE INTERVENTION HAS NOT ALWAYS YIELDED THE DESIRED OUTCOME</a:t>
            </a:r>
          </a:p>
          <a:p>
            <a:endParaRPr lang="en-ZA" sz="2000" b="1" dirty="0">
              <a:solidFill>
                <a:schemeClr val="tx1"/>
              </a:solidFill>
              <a:latin typeface="Agency FB" panose="020B0503020202020204" pitchFamily="34" charset="0"/>
            </a:endParaRPr>
          </a:p>
          <a:p>
            <a:pPr marL="285750" indent="-285750">
              <a:buFont typeface="Arial" panose="020B0604020202020204" pitchFamily="34" charset="0"/>
              <a:buChar char="•"/>
            </a:pPr>
            <a:r>
              <a:rPr lang="en-ZA" sz="2000" dirty="0">
                <a:solidFill>
                  <a:schemeClr val="tx1"/>
                </a:solidFill>
                <a:latin typeface="Agency FB" panose="020B0503020202020204" pitchFamily="34" charset="0"/>
              </a:rPr>
              <a:t>User Departments have no budget to pay outstanding claims</a:t>
            </a:r>
          </a:p>
          <a:p>
            <a:pPr marL="285750" indent="-285750">
              <a:buFont typeface="Arial" panose="020B0604020202020204" pitchFamily="34" charset="0"/>
              <a:buChar char="•"/>
            </a:pPr>
            <a:r>
              <a:rPr lang="en-ZA" sz="2000" dirty="0">
                <a:solidFill>
                  <a:schemeClr val="tx1"/>
                </a:solidFill>
                <a:latin typeface="Agency FB" panose="020B0503020202020204" pitchFamily="34" charset="0"/>
              </a:rPr>
              <a:t>The reduction of budget by National Treasury has affected accommodation recovery</a:t>
            </a:r>
          </a:p>
          <a:p>
            <a:pPr marL="285750" indent="-285750">
              <a:buFont typeface="Arial" panose="020B0604020202020204" pitchFamily="34" charset="0"/>
              <a:buChar char="•"/>
            </a:pPr>
            <a:r>
              <a:rPr lang="en-ZA" sz="2000" dirty="0">
                <a:solidFill>
                  <a:schemeClr val="tx1"/>
                </a:solidFill>
                <a:latin typeface="Agency FB" panose="020B0503020202020204" pitchFamily="34" charset="0"/>
              </a:rPr>
              <a:t>Some of the disputes are not yet resolved</a:t>
            </a:r>
          </a:p>
          <a:p>
            <a:pPr marL="285750" indent="-285750">
              <a:buFont typeface="Arial" panose="020B0604020202020204" pitchFamily="34" charset="0"/>
              <a:buChar char="•"/>
            </a:pPr>
            <a:r>
              <a:rPr lang="en-ZA" sz="2000" dirty="0">
                <a:solidFill>
                  <a:schemeClr val="tx1"/>
                </a:solidFill>
                <a:latin typeface="Agency FB" panose="020B0503020202020204" pitchFamily="34" charset="0"/>
              </a:rPr>
              <a:t>The budget of user departs have been used for other purposes</a:t>
            </a:r>
          </a:p>
          <a:p>
            <a:pPr marL="285750" indent="-285750">
              <a:buFont typeface="Arial" panose="020B0604020202020204" pitchFamily="34" charset="0"/>
              <a:buChar char="•"/>
            </a:pPr>
            <a:r>
              <a:rPr lang="en-ZA" sz="2000" dirty="0">
                <a:solidFill>
                  <a:schemeClr val="tx1"/>
                </a:solidFill>
                <a:latin typeface="Agency FB" panose="020B0503020202020204" pitchFamily="34" charset="0"/>
              </a:rPr>
              <a:t>DPWI invoices are not given the priority by user departments;</a:t>
            </a:r>
          </a:p>
          <a:p>
            <a:pPr marL="285750" indent="-285750">
              <a:buFont typeface="Arial" panose="020B0604020202020204" pitchFamily="34" charset="0"/>
              <a:buChar char="•"/>
            </a:pPr>
            <a:r>
              <a:rPr lang="en-ZA" sz="2000" dirty="0">
                <a:solidFill>
                  <a:schemeClr val="tx1"/>
                </a:solidFill>
                <a:latin typeface="Agency FB" panose="020B0503020202020204" pitchFamily="34" charset="0"/>
              </a:rPr>
              <a:t>The collection rate (82%)  for 2021/22 is below the targeted threshold of 95% </a:t>
            </a:r>
          </a:p>
        </p:txBody>
      </p:sp>
      <p:pic>
        <p:nvPicPr>
          <p:cNvPr id="16" name="Picture 15"/>
          <p:cNvPicPr>
            <a:picLocks noChangeAspect="1"/>
          </p:cNvPicPr>
          <p:nvPr/>
        </p:nvPicPr>
        <p:blipFill>
          <a:blip r:embed="rId8">
            <a:duotone>
              <a:schemeClr val="accent3">
                <a:shade val="45000"/>
                <a:satMod val="135000"/>
              </a:schemeClr>
              <a:prstClr val="white"/>
            </a:duotone>
            <a:extLst>
              <a:ext uri="{BEBA8EAE-BF5A-486C-A8C5-ECC9F3942E4B}">
                <a14:imgProps xmlns:a14="http://schemas.microsoft.com/office/drawing/2010/main">
                  <a14:imgLayer r:embed="rId9">
                    <a14:imgEffect>
                      <a14:colorTemperature colorTemp="11200"/>
                    </a14:imgEffect>
                    <a14:imgEffect>
                      <a14:brightnessContrast bright="20000" contrast="-40000"/>
                    </a14:imgEffect>
                  </a14:imgLayer>
                </a14:imgProps>
              </a:ext>
            </a:extLst>
          </a:blip>
          <a:stretch>
            <a:fillRect/>
          </a:stretch>
        </p:blipFill>
        <p:spPr>
          <a:xfrm>
            <a:off x="0" y="-8970"/>
            <a:ext cx="12192000" cy="707769"/>
          </a:xfrm>
          <a:prstGeom prst="rect">
            <a:avLst/>
          </a:prstGeom>
        </p:spPr>
      </p:pic>
      <p:sp>
        <p:nvSpPr>
          <p:cNvPr id="8" name="Rectangle 7"/>
          <p:cNvSpPr/>
          <p:nvPr/>
        </p:nvSpPr>
        <p:spPr>
          <a:xfrm>
            <a:off x="1296942" y="-83115"/>
            <a:ext cx="10182852" cy="584775"/>
          </a:xfrm>
          <a:prstGeom prst="rect">
            <a:avLst/>
          </a:prstGeom>
        </p:spPr>
        <p:txBody>
          <a:bodyPr wrap="square">
            <a:spAutoFit/>
          </a:bodyPr>
          <a:lstStyle/>
          <a:p>
            <a:r>
              <a:rPr lang="en-US" sz="3200" b="1" dirty="0">
                <a:solidFill>
                  <a:prstClr val="black">
                    <a:lumMod val="65000"/>
                    <a:lumOff val="35000"/>
                  </a:prstClr>
                </a:solidFill>
                <a:latin typeface="Agency FB" panose="020B0503020202020204" pitchFamily="34" charset="0"/>
              </a:rPr>
              <a:t>KEY INITIATIVES TO ADDRESS OUTSTANDING DEBT </a:t>
            </a:r>
            <a:endParaRPr lang="en-ZA" dirty="0"/>
          </a:p>
        </p:txBody>
      </p:sp>
      <p:pic>
        <p:nvPicPr>
          <p:cNvPr id="17" name="Picture 2" descr="C:\Users\Nkululeko Mahlangu\Pictures\imagesCA0CNHJ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7439" y="49657"/>
            <a:ext cx="869536" cy="74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576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Recommendation </a:t>
            </a:r>
            <a:endParaRPr lang="en-ZA" sz="3600" b="1" dirty="0">
              <a:solidFill>
                <a:schemeClr val="tx1">
                  <a:lumMod val="65000"/>
                  <a:lumOff val="35000"/>
                </a:schemeClr>
              </a:solidFill>
              <a:latin typeface="Agency FB" panose="020B0503020202020204" pitchFamily="34" charset="0"/>
            </a:endParaRPr>
          </a:p>
        </p:txBody>
      </p:sp>
      <p:sp>
        <p:nvSpPr>
          <p:cNvPr id="21" name="Content Placeholder 20"/>
          <p:cNvSpPr>
            <a:spLocks noGrp="1"/>
          </p:cNvSpPr>
          <p:nvPr>
            <p:ph idx="1"/>
          </p:nvPr>
        </p:nvSpPr>
        <p:spPr>
          <a:xfrm>
            <a:off x="566670" y="1614252"/>
            <a:ext cx="11462197" cy="4742098"/>
          </a:xfrm>
        </p:spPr>
        <p:txBody>
          <a:bodyPr>
            <a:normAutofit/>
          </a:bodyPr>
          <a:lstStyle/>
          <a:p>
            <a:pPr marL="0" indent="0">
              <a:buNone/>
            </a:pPr>
            <a:r>
              <a:rPr lang="en-US" sz="3600" dirty="0">
                <a:latin typeface="Agency FB" panose="020B0503020202020204" pitchFamily="34" charset="0"/>
              </a:rPr>
              <a:t>It is recommended that the Portfolio Committee:</a:t>
            </a:r>
          </a:p>
          <a:p>
            <a:pPr marL="0" indent="0">
              <a:buNone/>
            </a:pPr>
            <a:endParaRPr lang="en-US" sz="3600" dirty="0">
              <a:latin typeface="Agency FB" panose="020B0503020202020204" pitchFamily="34" charset="0"/>
            </a:endParaRPr>
          </a:p>
          <a:p>
            <a:pPr lvl="1"/>
            <a:r>
              <a:rPr lang="en-US" sz="3600" dirty="0">
                <a:latin typeface="Agency FB" panose="020B0503020202020204" pitchFamily="34" charset="0"/>
              </a:rPr>
              <a:t>Notes the 2021/22 Annual Report </a:t>
            </a:r>
            <a:r>
              <a:rPr lang="en-ZA" sz="3600" dirty="0">
                <a:latin typeface="Agency FB" panose="020B0503020202020204" pitchFamily="34" charset="0"/>
              </a:rPr>
              <a:t> </a:t>
            </a:r>
          </a:p>
          <a:p>
            <a:pPr marL="0" indent="0">
              <a:buNone/>
            </a:pPr>
            <a:endParaRPr lang="en-ZA" sz="3600" dirty="0">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solidFill>
                  <a:prstClr val="black">
                    <a:tint val="75000"/>
                  </a:prstClr>
                </a:solidFill>
              </a:rPr>
              <a:pPr/>
              <a:t>48</a:t>
            </a:fld>
            <a:endParaRPr lang="en-US" dirty="0">
              <a:solidFill>
                <a:prstClr val="black">
                  <a:tint val="75000"/>
                </a:prstClr>
              </a:solidFill>
            </a:endParaRPr>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187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kululeko Mahlangu\Pictures\imagesCA0CNH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05" y="946177"/>
            <a:ext cx="1763273" cy="21498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7347397" y="3343660"/>
            <a:ext cx="4006403" cy="2159566"/>
          </a:xfrm>
          <a:prstGeom prst="rect">
            <a:avLst/>
          </a:prstGeom>
        </p:spPr>
        <p:txBody>
          <a:bodyPr wrap="square">
            <a:spAutoFit/>
          </a:bodyPr>
          <a:lstStyle/>
          <a:p>
            <a:pPr marL="0" indent="0" algn="ctr">
              <a:spcBef>
                <a:spcPts val="0"/>
              </a:spcBef>
              <a:buNone/>
            </a:pPr>
            <a:r>
              <a:rPr lang="en-US" sz="1400" b="1" dirty="0">
                <a:latin typeface="Agency FB" panose="020B0503020202020204" pitchFamily="34" charset="0"/>
              </a:rPr>
              <a:t>Department of Public Works and Infrastructure (DPWI)</a:t>
            </a:r>
          </a:p>
          <a:p>
            <a:pPr marL="0" indent="0" algn="ctr">
              <a:spcBef>
                <a:spcPts val="0"/>
              </a:spcBef>
              <a:buNone/>
            </a:pPr>
            <a:r>
              <a:rPr lang="en-US" sz="1400" b="1" dirty="0">
                <a:latin typeface="Agency FB" panose="020B0503020202020204" pitchFamily="34" charset="0"/>
              </a:rPr>
              <a:t>Head Office: Public Works</a:t>
            </a:r>
            <a:br>
              <a:rPr lang="en-US" sz="1400" dirty="0">
                <a:latin typeface="Agency FB" panose="020B0503020202020204" pitchFamily="34" charset="0"/>
              </a:rPr>
            </a:br>
            <a:r>
              <a:rPr lang="en-US" sz="1400" b="1" dirty="0">
                <a:latin typeface="Agency FB" panose="020B0503020202020204" pitchFamily="34" charset="0"/>
              </a:rPr>
              <a:t>CGO Building</a:t>
            </a:r>
            <a:br>
              <a:rPr lang="en-US" sz="1400" dirty="0">
                <a:latin typeface="Agency FB" panose="020B0503020202020204" pitchFamily="34" charset="0"/>
              </a:rPr>
            </a:br>
            <a:r>
              <a:rPr lang="en-US" sz="1400" b="1" dirty="0">
                <a:latin typeface="Agency FB" panose="020B0503020202020204" pitchFamily="34" charset="0"/>
              </a:rPr>
              <a:t>256 Madiba Street</a:t>
            </a:r>
            <a:br>
              <a:rPr lang="en-US" sz="1400" dirty="0">
                <a:latin typeface="Agency FB" panose="020B0503020202020204" pitchFamily="34" charset="0"/>
              </a:rPr>
            </a:br>
            <a:r>
              <a:rPr lang="en-US" sz="1400" b="1" dirty="0">
                <a:latin typeface="Agency FB" panose="020B0503020202020204" pitchFamily="34" charset="0"/>
              </a:rPr>
              <a:t>Pretoria Central</a:t>
            </a:r>
            <a:br>
              <a:rPr lang="en-US" sz="1400" dirty="0">
                <a:latin typeface="Agency FB" panose="020B0503020202020204" pitchFamily="34" charset="0"/>
              </a:rPr>
            </a:br>
            <a:r>
              <a:rPr lang="en-US" sz="1400" b="1" dirty="0">
                <a:latin typeface="Agency FB" panose="020B0503020202020204" pitchFamily="34" charset="0"/>
              </a:rPr>
              <a:t>Private Bag</a:t>
            </a:r>
            <a:br>
              <a:rPr lang="en-US" sz="1400" dirty="0">
                <a:latin typeface="Agency FB" panose="020B0503020202020204" pitchFamily="34" charset="0"/>
              </a:rPr>
            </a:br>
            <a:r>
              <a:rPr lang="en-US" sz="1400" b="1" dirty="0">
                <a:latin typeface="Agency FB" panose="020B0503020202020204" pitchFamily="34" charset="0"/>
              </a:rPr>
              <a:t>X65</a:t>
            </a:r>
            <a:br>
              <a:rPr lang="en-US" sz="1400" dirty="0">
                <a:latin typeface="Agency FB" panose="020B0503020202020204" pitchFamily="34" charset="0"/>
              </a:rPr>
            </a:br>
            <a:r>
              <a:rPr lang="en-US" sz="1400" b="1" dirty="0">
                <a:latin typeface="Agency FB" panose="020B0503020202020204" pitchFamily="34" charset="0"/>
              </a:rPr>
              <a:t>Pretoria</a:t>
            </a:r>
            <a:br>
              <a:rPr lang="en-US" sz="1400" dirty="0">
                <a:latin typeface="Agency FB" panose="020B0503020202020204" pitchFamily="34" charset="0"/>
              </a:rPr>
            </a:br>
            <a:r>
              <a:rPr lang="en-US" sz="1400" b="1" dirty="0">
                <a:latin typeface="Agency FB" panose="020B0503020202020204" pitchFamily="34" charset="0"/>
              </a:rPr>
              <a:t>0001</a:t>
            </a:r>
          </a:p>
          <a:p>
            <a:pPr marL="0" indent="0" algn="ctr">
              <a:buNone/>
            </a:pPr>
            <a:r>
              <a:rPr lang="en-US" sz="1400" b="1" dirty="0">
                <a:latin typeface="Agency FB" panose="020B0503020202020204" pitchFamily="34" charset="0"/>
              </a:rPr>
              <a:t>Website: </a:t>
            </a:r>
            <a:r>
              <a:rPr lang="en-US" sz="1400" b="1" dirty="0">
                <a:latin typeface="Agency FB" panose="020B0503020202020204" pitchFamily="34" charset="0"/>
                <a:hlinkClick r:id="rId3"/>
              </a:rPr>
              <a:t>http://www.publicworks.gov.za</a:t>
            </a:r>
            <a:r>
              <a:rPr lang="en-US" sz="1400" b="1" dirty="0">
                <a:latin typeface="Agency FB" panose="020B0503020202020204" pitchFamily="34" charset="0"/>
              </a:rPr>
              <a:t> </a:t>
            </a:r>
            <a:endParaRPr lang="en-US" sz="1400" dirty="0">
              <a:latin typeface="Agency FB" panose="020B0503020202020204" pitchFamily="34" charset="0"/>
            </a:endParaRPr>
          </a:p>
        </p:txBody>
      </p:sp>
      <p:sp>
        <p:nvSpPr>
          <p:cNvPr id="8" name="Slide Number Placeholder 7"/>
          <p:cNvSpPr>
            <a:spLocks noGrp="1"/>
          </p:cNvSpPr>
          <p:nvPr>
            <p:ph type="sldNum" sz="quarter" idx="12"/>
          </p:nvPr>
        </p:nvSpPr>
        <p:spPr/>
        <p:txBody>
          <a:bodyPr/>
          <a:lstStyle/>
          <a:p>
            <a:fld id="{F0CD0AED-B4D5-4032-9A76-11BCD2D1BB13}" type="slidenum">
              <a:rPr lang="en-US" smtClean="0">
                <a:solidFill>
                  <a:prstClr val="black">
                    <a:tint val="75000"/>
                  </a:prstClr>
                </a:solidFill>
              </a:rPr>
              <a:pPr/>
              <a:t>49</a:t>
            </a:fld>
            <a:endParaRPr lang="en-US" dirty="0">
              <a:solidFill>
                <a:prstClr val="black">
                  <a:tint val="75000"/>
                </a:prstClr>
              </a:solidFill>
            </a:endParaRPr>
          </a:p>
        </p:txBody>
      </p:sp>
      <p:sp>
        <p:nvSpPr>
          <p:cNvPr id="3" name="Rectangle 2"/>
          <p:cNvSpPr/>
          <p:nvPr/>
        </p:nvSpPr>
        <p:spPr>
          <a:xfrm>
            <a:off x="0" y="0"/>
            <a:ext cx="31166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7" name="TextBox 6"/>
          <p:cNvSpPr txBox="1"/>
          <p:nvPr/>
        </p:nvSpPr>
        <p:spPr>
          <a:xfrm>
            <a:off x="255918" y="3044279"/>
            <a:ext cx="2139399" cy="769441"/>
          </a:xfrm>
          <a:prstGeom prst="rect">
            <a:avLst/>
          </a:prstGeom>
          <a:noFill/>
        </p:spPr>
        <p:txBody>
          <a:bodyPr wrap="square" rtlCol="0">
            <a:spAutoFit/>
          </a:bodyPr>
          <a:lstStyle/>
          <a:p>
            <a:r>
              <a:rPr lang="en-US" sz="4400" b="1" dirty="0">
                <a:solidFill>
                  <a:prstClr val="white"/>
                </a:solidFill>
                <a:latin typeface="Agency FB" panose="020B0503020202020204" pitchFamily="34" charset="0"/>
              </a:rPr>
              <a:t>Thank You</a:t>
            </a:r>
            <a:endParaRPr lang="en-ZA" sz="4400" b="1" dirty="0">
              <a:solidFill>
                <a:prstClr val="white"/>
              </a:solidFill>
              <a:latin typeface="Agency FB" panose="020B0503020202020204" pitchFamily="34" charset="0"/>
            </a:endParaRPr>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9916484" y="6036710"/>
            <a:ext cx="642870" cy="559871"/>
          </a:xfrm>
          <a:prstGeom prst="rect">
            <a:avLst/>
          </a:prstGeom>
        </p:spPr>
      </p:pic>
      <p:pic>
        <p:nvPicPr>
          <p:cNvPr id="10" name="Picture 9"/>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8935305" y="6036709"/>
            <a:ext cx="656475" cy="559871"/>
          </a:xfrm>
          <a:prstGeom prst="rect">
            <a:avLst/>
          </a:prstGeom>
        </p:spPr>
      </p:pic>
      <p:pic>
        <p:nvPicPr>
          <p:cNvPr id="11" name="Picture 10"/>
          <p:cNvPicPr>
            <a:picLocks noChangeAspect="1"/>
          </p:cNvPicPr>
          <p:nvPr/>
        </p:nvPicPr>
        <p:blipFill>
          <a:blip r:embed="rId7"/>
          <a:stretch>
            <a:fillRect/>
          </a:stretch>
        </p:blipFill>
        <p:spPr>
          <a:xfrm>
            <a:off x="2884868" y="3578"/>
            <a:ext cx="3421487" cy="6854422"/>
          </a:xfrm>
          <a:prstGeom prst="rect">
            <a:avLst/>
          </a:prstGeom>
        </p:spPr>
      </p:pic>
    </p:spTree>
    <p:extLst>
      <p:ext uri="{BB962C8B-B14F-4D97-AF65-F5344CB8AC3E}">
        <p14:creationId xmlns:p14="http://schemas.microsoft.com/office/powerpoint/2010/main" val="1127443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Performance Information </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t>5</a:t>
            </a:fld>
            <a:endParaRPr lang="en-US" dirty="0"/>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663707" y="1439980"/>
            <a:ext cx="1094705" cy="4977704"/>
          </a:xfrm>
          <a:prstGeom prst="rect">
            <a:avLst/>
          </a:prstGeom>
          <a:noFill/>
          <a:ln w="28575">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10" name="Chart 9"/>
          <p:cNvGraphicFramePr>
            <a:graphicFrameLocks/>
          </p:cNvGraphicFramePr>
          <p:nvPr>
            <p:extLst>
              <p:ext uri="{D42A27DB-BD31-4B8C-83A1-F6EECF244321}">
                <p14:modId xmlns:p14="http://schemas.microsoft.com/office/powerpoint/2010/main" val="1856514032"/>
              </p:ext>
            </p:extLst>
          </p:nvPr>
        </p:nvGraphicFramePr>
        <p:xfrm>
          <a:off x="463639" y="1376191"/>
          <a:ext cx="11230378" cy="51630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36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Performance Information (Main Vote) </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t>6</a:t>
            </a:fld>
            <a:endParaRPr lang="en-US" dirty="0"/>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4165567216"/>
              </p:ext>
            </p:extLst>
          </p:nvPr>
        </p:nvGraphicFramePr>
        <p:xfrm>
          <a:off x="298248" y="1366520"/>
          <a:ext cx="11627588" cy="4485640"/>
        </p:xfrm>
        <a:graphic>
          <a:graphicData uri="http://schemas.openxmlformats.org/drawingml/2006/table">
            <a:tbl>
              <a:tblPr firstRow="1" bandRow="1">
                <a:tableStyleId>{5940675A-B579-460E-94D1-54222C63F5DA}</a:tableStyleId>
              </a:tblPr>
              <a:tblGrid>
                <a:gridCol w="3058592">
                  <a:extLst>
                    <a:ext uri="{9D8B030D-6E8A-4147-A177-3AD203B41FA5}">
                      <a16:colId xmlns:a16="http://schemas.microsoft.com/office/drawing/2014/main" val="20000"/>
                    </a:ext>
                  </a:extLst>
                </a:gridCol>
                <a:gridCol w="3058592">
                  <a:extLst>
                    <a:ext uri="{9D8B030D-6E8A-4147-A177-3AD203B41FA5}">
                      <a16:colId xmlns:a16="http://schemas.microsoft.com/office/drawing/2014/main" val="20001"/>
                    </a:ext>
                  </a:extLst>
                </a:gridCol>
                <a:gridCol w="5510404">
                  <a:extLst>
                    <a:ext uri="{9D8B030D-6E8A-4147-A177-3AD203B41FA5}">
                      <a16:colId xmlns:a16="http://schemas.microsoft.com/office/drawing/2014/main" val="20002"/>
                    </a:ext>
                  </a:extLst>
                </a:gridCol>
              </a:tblGrid>
              <a:tr h="370840">
                <a:tc>
                  <a:txBody>
                    <a:bodyPr/>
                    <a:lstStyle/>
                    <a:p>
                      <a:r>
                        <a:rPr lang="en-US" b="1" dirty="0">
                          <a:latin typeface="Agency FB" panose="020B0503020202020204" pitchFamily="34" charset="0"/>
                        </a:rPr>
                        <a:t>Programme </a:t>
                      </a:r>
                      <a:endParaRPr lang="en-ZA" b="1" dirty="0">
                        <a:latin typeface="Agency FB" panose="020B0503020202020204" pitchFamily="34" charset="0"/>
                      </a:endParaRPr>
                    </a:p>
                  </a:txBody>
                  <a:tcPr>
                    <a:solidFill>
                      <a:schemeClr val="accent2">
                        <a:lumMod val="60000"/>
                        <a:lumOff val="40000"/>
                      </a:schemeClr>
                    </a:solidFill>
                  </a:tcPr>
                </a:tc>
                <a:tc>
                  <a:txBody>
                    <a:bodyPr/>
                    <a:lstStyle/>
                    <a:p>
                      <a:r>
                        <a:rPr lang="en-US" b="1" dirty="0">
                          <a:latin typeface="Agency FB" panose="020B0503020202020204" pitchFamily="34" charset="0"/>
                        </a:rPr>
                        <a:t>KPIs</a:t>
                      </a:r>
                      <a:endParaRPr lang="en-ZA" b="1" dirty="0">
                        <a:latin typeface="Agency FB" panose="020B0503020202020204" pitchFamily="34" charset="0"/>
                      </a:endParaRPr>
                    </a:p>
                  </a:txBody>
                  <a:tcPr>
                    <a:solidFill>
                      <a:schemeClr val="accent2">
                        <a:lumMod val="60000"/>
                        <a:lumOff val="40000"/>
                      </a:schemeClr>
                    </a:solidFill>
                  </a:tcPr>
                </a:tc>
                <a:tc>
                  <a:txBody>
                    <a:bodyPr/>
                    <a:lstStyle/>
                    <a:p>
                      <a:r>
                        <a:rPr lang="en-US" b="1" dirty="0">
                          <a:latin typeface="Agency FB" panose="020B0503020202020204" pitchFamily="34" charset="0"/>
                        </a:rPr>
                        <a:t>Challenges Experienced in the Period under Review </a:t>
                      </a:r>
                      <a:endParaRPr lang="en-ZA" b="1" dirty="0">
                        <a:latin typeface="Agency FB" panose="020B0503020202020204" pitchFamily="34" charset="0"/>
                      </a:endParaRPr>
                    </a:p>
                  </a:txBody>
                  <a:tcPr>
                    <a:solidFill>
                      <a:schemeClr val="accent2">
                        <a:lumMod val="60000"/>
                        <a:lumOff val="40000"/>
                      </a:schemeClr>
                    </a:solidFill>
                  </a:tcPr>
                </a:tc>
                <a:extLst>
                  <a:ext uri="{0D108BD9-81ED-4DB2-BD59-A6C34878D82A}">
                    <a16:rowId xmlns:a16="http://schemas.microsoft.com/office/drawing/2014/main" val="10000"/>
                  </a:ext>
                </a:extLst>
              </a:tr>
              <a:tr h="370840">
                <a:tc rowSpan="3">
                  <a:txBody>
                    <a:bodyPr/>
                    <a:lstStyle/>
                    <a:p>
                      <a:r>
                        <a:rPr lang="en-US" sz="1800" b="0" dirty="0">
                          <a:latin typeface="Agency FB" panose="020B0503020202020204" pitchFamily="34" charset="0"/>
                        </a:rPr>
                        <a:t>Prg</a:t>
                      </a:r>
                      <a:r>
                        <a:rPr lang="en-US" sz="1800" b="0" baseline="0" dirty="0">
                          <a:latin typeface="Agency FB" panose="020B0503020202020204" pitchFamily="34" charset="0"/>
                        </a:rPr>
                        <a:t> 1: Administration  </a:t>
                      </a:r>
                      <a:endParaRPr lang="en-ZA" sz="1800" b="0" dirty="0">
                        <a:latin typeface="Agency FB" panose="020B0503020202020204" pitchFamily="34" charset="0"/>
                      </a:endParaRPr>
                    </a:p>
                  </a:txBody>
                  <a:tcPr/>
                </a:tc>
                <a:tc>
                  <a:txBody>
                    <a:bodyPr/>
                    <a:lstStyle/>
                    <a:p>
                      <a:r>
                        <a:rPr lang="en-US" sz="1800" kern="1200" dirty="0">
                          <a:solidFill>
                            <a:schemeClr val="tx1"/>
                          </a:solidFill>
                          <a:effectLst/>
                          <a:latin typeface="Agency FB" panose="020B0503020202020204" pitchFamily="34" charset="0"/>
                          <a:ea typeface="+mn-ea"/>
                          <a:cs typeface="+mn-cs"/>
                        </a:rPr>
                        <a:t>Designated groups in SMS level in the Department - PWD 2%</a:t>
                      </a:r>
                      <a:endParaRPr lang="en-ZA" sz="1800" kern="1200" dirty="0">
                        <a:solidFill>
                          <a:schemeClr val="tx1"/>
                        </a:solidFill>
                        <a:effectLst/>
                        <a:latin typeface="Agency FB" panose="020B0503020202020204" pitchFamily="34" charset="0"/>
                        <a:ea typeface="+mn-ea"/>
                        <a:cs typeface="+mn-cs"/>
                      </a:endParaRPr>
                    </a:p>
                  </a:txBody>
                  <a:tcPr/>
                </a:tc>
                <a:tc>
                  <a:txBody>
                    <a:bodyPr/>
                    <a:lstStyle/>
                    <a:p>
                      <a:r>
                        <a:rPr lang="en-US" sz="1800" kern="1200" dirty="0">
                          <a:solidFill>
                            <a:schemeClr val="tx1"/>
                          </a:solidFill>
                          <a:effectLst/>
                          <a:latin typeface="Agency FB" panose="020B0503020202020204" pitchFamily="34" charset="0"/>
                          <a:ea typeface="+mn-ea"/>
                          <a:cs typeface="+mn-cs"/>
                        </a:rPr>
                        <a:t>While the Department strives to reach the target of 2%, the unavailability of suitable applicants with disabilities in specific areas is still a challenge. </a:t>
                      </a:r>
                      <a:endParaRPr lang="en-ZA" sz="1800" kern="1200" dirty="0">
                        <a:solidFill>
                          <a:schemeClr val="tx1"/>
                        </a:solidFill>
                        <a:effectLst/>
                        <a:latin typeface="Agency FB" panose="020B0503020202020204" pitchFamily="34" charset="0"/>
                        <a:ea typeface="+mn-ea"/>
                        <a:cs typeface="+mn-cs"/>
                      </a:endParaRPr>
                    </a:p>
                  </a:txBody>
                  <a:tcPr/>
                </a:tc>
                <a:extLst>
                  <a:ext uri="{0D108BD9-81ED-4DB2-BD59-A6C34878D82A}">
                    <a16:rowId xmlns:a16="http://schemas.microsoft.com/office/drawing/2014/main" val="10001"/>
                  </a:ext>
                </a:extLst>
              </a:tr>
              <a:tr h="370840">
                <a:tc vMerge="1">
                  <a:txBody>
                    <a:bodyPr/>
                    <a:lstStyle/>
                    <a:p>
                      <a:endParaRPr lang="en-ZA" sz="1600" dirty="0">
                        <a:latin typeface="+mn-lt"/>
                      </a:endParaRPr>
                    </a:p>
                  </a:txBody>
                  <a:tcPr/>
                </a:tc>
                <a:tc>
                  <a:txBody>
                    <a:bodyPr/>
                    <a:lstStyle/>
                    <a:p>
                      <a:pPr marL="0" algn="l" defTabSz="914400" rtl="0" eaLnBrk="1" latinLnBrk="0" hangingPunct="1"/>
                      <a:r>
                        <a:rPr lang="en-US" sz="1800" kern="1200" dirty="0">
                          <a:solidFill>
                            <a:schemeClr val="tx1"/>
                          </a:solidFill>
                          <a:effectLst/>
                          <a:latin typeface="Agency FB" panose="020B0503020202020204" pitchFamily="34" charset="0"/>
                          <a:ea typeface="+mn-ea"/>
                          <a:cs typeface="+mn-cs"/>
                        </a:rPr>
                        <a:t>Percentage business process automation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Agency FB" panose="020B0503020202020204" pitchFamily="34" charset="0"/>
                          <a:ea typeface="+mn-ea"/>
                          <a:cs typeface="+mn-cs"/>
                        </a:rPr>
                        <a:t>The Department requested NT for a deviation in line with National Treasury Practice Note 7 of 2006 for systems with the same functionality as IFMS for modernisation. The deviation was granted however very which then affected the initial project plan resulting in further delays in execution of the project. To date, the Department has commenced with the final configuration and data upload from Persal.</a:t>
                      </a:r>
                      <a:endParaRPr lang="en-ZA" sz="1800" kern="1200" dirty="0">
                        <a:solidFill>
                          <a:schemeClr val="tx1"/>
                        </a:solidFill>
                        <a:effectLst/>
                        <a:latin typeface="Agency FB" panose="020B0503020202020204" pitchFamily="34" charset="0"/>
                        <a:ea typeface="+mn-ea"/>
                        <a:cs typeface="+mn-cs"/>
                      </a:endParaRPr>
                    </a:p>
                  </a:txBody>
                  <a:tcPr/>
                </a:tc>
                <a:extLst>
                  <a:ext uri="{0D108BD9-81ED-4DB2-BD59-A6C34878D82A}">
                    <a16:rowId xmlns:a16="http://schemas.microsoft.com/office/drawing/2014/main" val="10002"/>
                  </a:ext>
                </a:extLst>
              </a:tr>
              <a:tr h="370840">
                <a:tc vMerge="1">
                  <a:txBody>
                    <a:bodyPr/>
                    <a:lstStyle/>
                    <a:p>
                      <a:endParaRPr lang="en-ZA" sz="1500" b="0" dirty="0">
                        <a:latin typeface="Agency FB" panose="020B0503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Agency FB" panose="020B0503020202020204" pitchFamily="34" charset="0"/>
                          <a:ea typeface="+mn-ea"/>
                          <a:cs typeface="+mn-cs"/>
                        </a:rPr>
                        <a:t>Number of business solutions for digitization </a:t>
                      </a:r>
                      <a:endParaRPr lang="en-ZA" sz="1800" dirty="0">
                        <a:latin typeface="Agency FB" panose="020B0503020202020204" pitchFamily="34" charset="0"/>
                      </a:endParaRPr>
                    </a:p>
                    <a:p>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Agency FB" panose="020B0503020202020204" pitchFamily="34" charset="0"/>
                          <a:ea typeface="+mn-ea"/>
                          <a:cs typeface="+mn-cs"/>
                        </a:rPr>
                        <a:t>The ERP project at some stage had to be put on hold to allow for a detailed analysis of the project implementation with additional stakeholder inputs. A detailed business case was developed and approved in December 2021. Procurement commenced thereafter and submitted to NT for approval in March 2022. Conclusion of the process is expected in the new financial year. </a:t>
                      </a:r>
                      <a:endParaRPr lang="en-ZA" sz="1800" kern="1200" dirty="0">
                        <a:solidFill>
                          <a:schemeClr val="tx1"/>
                        </a:solidFill>
                        <a:effectLst/>
                        <a:latin typeface="Agency FB" panose="020B0503020202020204" pitchFamily="34" charset="0"/>
                        <a:ea typeface="+mn-ea"/>
                        <a:cs typeface="+mn-cs"/>
                      </a:endParaRPr>
                    </a:p>
                  </a:txBody>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5"/>
          <a:stretch>
            <a:fillRect/>
          </a:stretch>
        </p:blipFill>
        <p:spPr>
          <a:xfrm>
            <a:off x="389186" y="2817340"/>
            <a:ext cx="2916447" cy="1342768"/>
          </a:xfrm>
          <a:prstGeom prst="rect">
            <a:avLst/>
          </a:prstGeom>
        </p:spPr>
      </p:pic>
    </p:spTree>
    <p:extLst>
      <p:ext uri="{BB962C8B-B14F-4D97-AF65-F5344CB8AC3E}">
        <p14:creationId xmlns:p14="http://schemas.microsoft.com/office/powerpoint/2010/main" val="1644369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Performance Information (Main Vote) </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t>7</a:t>
            </a:fld>
            <a:endParaRPr lang="en-US" dirty="0"/>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1003240074"/>
              </p:ext>
            </p:extLst>
          </p:nvPr>
        </p:nvGraphicFramePr>
        <p:xfrm>
          <a:off x="298248" y="1312733"/>
          <a:ext cx="11893751" cy="2382520"/>
        </p:xfrm>
        <a:graphic>
          <a:graphicData uri="http://schemas.openxmlformats.org/drawingml/2006/table">
            <a:tbl>
              <a:tblPr firstRow="1" bandRow="1">
                <a:tableStyleId>{5940675A-B579-460E-94D1-54222C63F5DA}</a:tableStyleId>
              </a:tblPr>
              <a:tblGrid>
                <a:gridCol w="3128605">
                  <a:extLst>
                    <a:ext uri="{9D8B030D-6E8A-4147-A177-3AD203B41FA5}">
                      <a16:colId xmlns:a16="http://schemas.microsoft.com/office/drawing/2014/main" val="20000"/>
                    </a:ext>
                  </a:extLst>
                </a:gridCol>
                <a:gridCol w="3128605">
                  <a:extLst>
                    <a:ext uri="{9D8B030D-6E8A-4147-A177-3AD203B41FA5}">
                      <a16:colId xmlns:a16="http://schemas.microsoft.com/office/drawing/2014/main" val="20001"/>
                    </a:ext>
                  </a:extLst>
                </a:gridCol>
                <a:gridCol w="5636541">
                  <a:extLst>
                    <a:ext uri="{9D8B030D-6E8A-4147-A177-3AD203B41FA5}">
                      <a16:colId xmlns:a16="http://schemas.microsoft.com/office/drawing/2014/main" val="20002"/>
                    </a:ext>
                  </a:extLst>
                </a:gridCol>
              </a:tblGrid>
              <a:tr h="370840">
                <a:tc>
                  <a:txBody>
                    <a:bodyPr/>
                    <a:lstStyle/>
                    <a:p>
                      <a:r>
                        <a:rPr lang="en-US" b="1" dirty="0">
                          <a:latin typeface="Agency FB" panose="020B0503020202020204" pitchFamily="34" charset="0"/>
                        </a:rPr>
                        <a:t>Programme </a:t>
                      </a:r>
                      <a:endParaRPr lang="en-ZA" b="1" dirty="0">
                        <a:latin typeface="Agency FB" panose="020B0503020202020204" pitchFamily="34" charset="0"/>
                      </a:endParaRPr>
                    </a:p>
                  </a:txBody>
                  <a:tcPr>
                    <a:solidFill>
                      <a:schemeClr val="accent2">
                        <a:lumMod val="60000"/>
                        <a:lumOff val="40000"/>
                      </a:schemeClr>
                    </a:solidFill>
                  </a:tcPr>
                </a:tc>
                <a:tc>
                  <a:txBody>
                    <a:bodyPr/>
                    <a:lstStyle/>
                    <a:p>
                      <a:r>
                        <a:rPr lang="en-US" b="1" dirty="0">
                          <a:latin typeface="Agency FB" panose="020B0503020202020204" pitchFamily="34" charset="0"/>
                        </a:rPr>
                        <a:t>KPIs</a:t>
                      </a:r>
                      <a:endParaRPr lang="en-ZA" b="1" dirty="0">
                        <a:latin typeface="Agency FB" panose="020B0503020202020204" pitchFamily="34" charset="0"/>
                      </a:endParaRPr>
                    </a:p>
                  </a:txBody>
                  <a:tcPr>
                    <a:solidFill>
                      <a:schemeClr val="accent2">
                        <a:lumMod val="60000"/>
                        <a:lumOff val="40000"/>
                      </a:schemeClr>
                    </a:solidFill>
                  </a:tcPr>
                </a:tc>
                <a:tc>
                  <a:txBody>
                    <a:bodyPr/>
                    <a:lstStyle/>
                    <a:p>
                      <a:r>
                        <a:rPr lang="en-US" b="1" dirty="0">
                          <a:latin typeface="Agency FB" panose="020B0503020202020204" pitchFamily="34" charset="0"/>
                        </a:rPr>
                        <a:t>Challenges Experienced in the Period under Review </a:t>
                      </a:r>
                      <a:endParaRPr lang="en-ZA" b="1" dirty="0">
                        <a:latin typeface="Agency FB" panose="020B0503020202020204" pitchFamily="34" charset="0"/>
                      </a:endParaRPr>
                    </a:p>
                  </a:txBody>
                  <a:tcP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r>
                        <a:rPr lang="en-US" sz="1800" b="0" dirty="0">
                          <a:latin typeface="Agency FB" panose="020B0503020202020204" pitchFamily="34" charset="0"/>
                        </a:rPr>
                        <a:t>Prg 3: EPWP</a:t>
                      </a:r>
                      <a:endParaRPr lang="en-ZA" sz="1800" b="0" dirty="0">
                        <a:latin typeface="Agency FB" panose="020B0503020202020204" pitchFamily="34" charset="0"/>
                      </a:endParaRPr>
                    </a:p>
                  </a:txBody>
                  <a:tcPr/>
                </a:tc>
                <a:tc>
                  <a:txBody>
                    <a:bodyPr/>
                    <a:lstStyle/>
                    <a:p>
                      <a:r>
                        <a:rPr lang="en-US" sz="1800" kern="1200" dirty="0">
                          <a:solidFill>
                            <a:schemeClr val="tx1"/>
                          </a:solidFill>
                          <a:effectLst/>
                          <a:latin typeface="Agency FB" panose="020B0503020202020204" pitchFamily="34" charset="0"/>
                          <a:ea typeface="+mn-ea"/>
                          <a:cs typeface="+mn-cs"/>
                        </a:rPr>
                        <a:t>Percentage EPWP participation amongst designated groups (Women, Youth and People With Disabilities) reported on the EPWP RS by the Public Bodies </a:t>
                      </a:r>
                    </a:p>
                    <a:p>
                      <a:r>
                        <a:rPr lang="en-US" sz="1800" kern="1200" dirty="0">
                          <a:solidFill>
                            <a:schemeClr val="tx1"/>
                          </a:solidFill>
                          <a:effectLst/>
                          <a:latin typeface="Agency FB" panose="020B0503020202020204" pitchFamily="34" charset="0"/>
                          <a:ea typeface="+mn-ea"/>
                          <a:cs typeface="+mn-cs"/>
                        </a:rPr>
                        <a:t>- 55% Youth</a:t>
                      </a:r>
                      <a:endParaRPr lang="en-ZA" sz="1800" kern="1200" dirty="0">
                        <a:solidFill>
                          <a:schemeClr val="tx1"/>
                        </a:solidFill>
                        <a:effectLst/>
                        <a:latin typeface="Agency FB" panose="020B0503020202020204" pitchFamily="34" charset="0"/>
                        <a:ea typeface="+mn-ea"/>
                        <a:cs typeface="+mn-cs"/>
                      </a:endParaRPr>
                    </a:p>
                    <a:p>
                      <a:r>
                        <a:rPr lang="en-US" sz="1800" kern="1200" dirty="0">
                          <a:solidFill>
                            <a:schemeClr val="tx1"/>
                          </a:solidFill>
                          <a:effectLst/>
                          <a:latin typeface="Agency FB" panose="020B0503020202020204" pitchFamily="34" charset="0"/>
                          <a:ea typeface="+mn-ea"/>
                          <a:cs typeface="+mn-cs"/>
                        </a:rPr>
                        <a:t>- 2% PWD</a:t>
                      </a:r>
                      <a:endParaRPr lang="en-ZA" sz="1800" kern="1200" dirty="0">
                        <a:solidFill>
                          <a:schemeClr val="tx1"/>
                        </a:solidFill>
                        <a:effectLst/>
                        <a:latin typeface="Agency FB" panose="020B0503020202020204" pitchFamily="34" charset="0"/>
                        <a:ea typeface="+mn-ea"/>
                        <a:cs typeface="+mn-cs"/>
                      </a:endParaRPr>
                    </a:p>
                    <a:p>
                      <a:endParaRPr lang="en-ZA" sz="1800" kern="1200" dirty="0">
                        <a:solidFill>
                          <a:schemeClr val="tx1"/>
                        </a:solidFill>
                        <a:effectLst/>
                        <a:latin typeface="Agency FB" panose="020B0503020202020204" pitchFamily="34" charset="0"/>
                        <a:ea typeface="+mn-ea"/>
                        <a:cs typeface="+mn-cs"/>
                      </a:endParaRPr>
                    </a:p>
                  </a:txBody>
                  <a:tcPr/>
                </a:tc>
                <a:tc>
                  <a:txBody>
                    <a:bodyPr/>
                    <a:lstStyle/>
                    <a:p>
                      <a:r>
                        <a:rPr lang="en-US" sz="1800" kern="1200" dirty="0">
                          <a:solidFill>
                            <a:schemeClr val="tx1"/>
                          </a:solidFill>
                          <a:effectLst/>
                          <a:latin typeface="Agency FB" panose="020B0503020202020204" pitchFamily="34" charset="0"/>
                          <a:ea typeface="+mn-ea"/>
                          <a:cs typeface="+mn-cs"/>
                        </a:rPr>
                        <a:t>This indicator is impacted by the types of programmes implemented. Participation of people with disabilities is not yet mainstreamed across programmes.</a:t>
                      </a:r>
                      <a:endParaRPr lang="en-ZA" sz="1800" kern="1200" dirty="0">
                        <a:solidFill>
                          <a:schemeClr val="tx1"/>
                        </a:solidFill>
                        <a:effectLst/>
                        <a:latin typeface="Agency FB" panose="020B0503020202020204" pitchFamily="34" charset="0"/>
                        <a:ea typeface="+mn-ea"/>
                        <a:cs typeface="+mn-cs"/>
                      </a:endParaRPr>
                    </a:p>
                  </a:txBody>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5"/>
          <a:stretch>
            <a:fillRect/>
          </a:stretch>
        </p:blipFill>
        <p:spPr>
          <a:xfrm>
            <a:off x="371729" y="2232104"/>
            <a:ext cx="2914141" cy="1341236"/>
          </a:xfrm>
          <a:prstGeom prst="rect">
            <a:avLst/>
          </a:prstGeom>
        </p:spPr>
      </p:pic>
    </p:spTree>
    <p:extLst>
      <p:ext uri="{BB962C8B-B14F-4D97-AF65-F5344CB8AC3E}">
        <p14:creationId xmlns:p14="http://schemas.microsoft.com/office/powerpoint/2010/main" val="353443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Performance Information (Main Vote) </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t>8</a:t>
            </a:fld>
            <a:endParaRPr lang="en-US" dirty="0"/>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3592212854"/>
              </p:ext>
            </p:extLst>
          </p:nvPr>
        </p:nvGraphicFramePr>
        <p:xfrm>
          <a:off x="298248" y="1366520"/>
          <a:ext cx="11627588" cy="2656840"/>
        </p:xfrm>
        <a:graphic>
          <a:graphicData uri="http://schemas.openxmlformats.org/drawingml/2006/table">
            <a:tbl>
              <a:tblPr firstRow="1" bandRow="1">
                <a:tableStyleId>{5940675A-B579-460E-94D1-54222C63F5DA}</a:tableStyleId>
              </a:tblPr>
              <a:tblGrid>
                <a:gridCol w="3058592">
                  <a:extLst>
                    <a:ext uri="{9D8B030D-6E8A-4147-A177-3AD203B41FA5}">
                      <a16:colId xmlns:a16="http://schemas.microsoft.com/office/drawing/2014/main" val="20000"/>
                    </a:ext>
                  </a:extLst>
                </a:gridCol>
                <a:gridCol w="3058592">
                  <a:extLst>
                    <a:ext uri="{9D8B030D-6E8A-4147-A177-3AD203B41FA5}">
                      <a16:colId xmlns:a16="http://schemas.microsoft.com/office/drawing/2014/main" val="20001"/>
                    </a:ext>
                  </a:extLst>
                </a:gridCol>
                <a:gridCol w="5510404">
                  <a:extLst>
                    <a:ext uri="{9D8B030D-6E8A-4147-A177-3AD203B41FA5}">
                      <a16:colId xmlns:a16="http://schemas.microsoft.com/office/drawing/2014/main" val="20002"/>
                    </a:ext>
                  </a:extLst>
                </a:gridCol>
              </a:tblGrid>
              <a:tr h="370840">
                <a:tc>
                  <a:txBody>
                    <a:bodyPr/>
                    <a:lstStyle/>
                    <a:p>
                      <a:r>
                        <a:rPr lang="en-US" b="1" dirty="0">
                          <a:latin typeface="Agency FB" panose="020B0503020202020204" pitchFamily="34" charset="0"/>
                        </a:rPr>
                        <a:t>Programme </a:t>
                      </a:r>
                      <a:endParaRPr lang="en-ZA" b="1" dirty="0">
                        <a:latin typeface="Agency FB" panose="020B0503020202020204" pitchFamily="34" charset="0"/>
                      </a:endParaRPr>
                    </a:p>
                  </a:txBody>
                  <a:tcPr>
                    <a:solidFill>
                      <a:schemeClr val="accent2">
                        <a:lumMod val="60000"/>
                        <a:lumOff val="40000"/>
                      </a:schemeClr>
                    </a:solidFill>
                  </a:tcPr>
                </a:tc>
                <a:tc>
                  <a:txBody>
                    <a:bodyPr/>
                    <a:lstStyle/>
                    <a:p>
                      <a:r>
                        <a:rPr lang="en-US" b="1" dirty="0">
                          <a:latin typeface="Agency FB" panose="020B0503020202020204" pitchFamily="34" charset="0"/>
                        </a:rPr>
                        <a:t>KPIs</a:t>
                      </a:r>
                      <a:endParaRPr lang="en-ZA" b="1" dirty="0">
                        <a:latin typeface="Agency FB" panose="020B0503020202020204" pitchFamily="34" charset="0"/>
                      </a:endParaRPr>
                    </a:p>
                  </a:txBody>
                  <a:tcPr>
                    <a:solidFill>
                      <a:schemeClr val="accent2">
                        <a:lumMod val="60000"/>
                        <a:lumOff val="40000"/>
                      </a:schemeClr>
                    </a:solidFill>
                  </a:tcPr>
                </a:tc>
                <a:tc>
                  <a:txBody>
                    <a:bodyPr/>
                    <a:lstStyle/>
                    <a:p>
                      <a:r>
                        <a:rPr lang="en-US" b="1" dirty="0">
                          <a:latin typeface="Agency FB" panose="020B0503020202020204" pitchFamily="34" charset="0"/>
                        </a:rPr>
                        <a:t>Challenges Experienced in the Period under Review </a:t>
                      </a:r>
                      <a:endParaRPr lang="en-ZA" b="1" dirty="0">
                        <a:latin typeface="Agency FB" panose="020B0503020202020204" pitchFamily="34" charset="0"/>
                      </a:endParaRPr>
                    </a:p>
                  </a:txBody>
                  <a:tcPr>
                    <a:solidFill>
                      <a:schemeClr val="accent2">
                        <a:lumMod val="60000"/>
                        <a:lumOff val="40000"/>
                      </a:schemeClr>
                    </a:solidFill>
                  </a:tcPr>
                </a:tc>
                <a:extLst>
                  <a:ext uri="{0D108BD9-81ED-4DB2-BD59-A6C34878D82A}">
                    <a16:rowId xmlns:a16="http://schemas.microsoft.com/office/drawing/2014/main" val="10000"/>
                  </a:ext>
                </a:extLst>
              </a:tr>
              <a:tr h="741680">
                <a:tc>
                  <a:txBody>
                    <a:bodyPr/>
                    <a:lstStyle/>
                    <a:p>
                      <a:r>
                        <a:rPr lang="en-US" sz="1800" b="0" dirty="0">
                          <a:latin typeface="Agency FB" panose="020B0503020202020204" pitchFamily="34" charset="0"/>
                        </a:rPr>
                        <a:t>Prg 4: </a:t>
                      </a:r>
                      <a:r>
                        <a:rPr lang="en-US" sz="1800" b="0" kern="1200" dirty="0">
                          <a:solidFill>
                            <a:schemeClr val="tx1"/>
                          </a:solidFill>
                          <a:effectLst/>
                          <a:latin typeface="Agency FB" panose="020B0503020202020204" pitchFamily="34" charset="0"/>
                          <a:ea typeface="+mn-ea"/>
                          <a:cs typeface="+mn-cs"/>
                        </a:rPr>
                        <a:t>Property and Construction Industry Policy and Research</a:t>
                      </a:r>
                    </a:p>
                    <a:p>
                      <a:endParaRPr lang="en-US" sz="1800" b="0" kern="1200" dirty="0">
                        <a:solidFill>
                          <a:schemeClr val="tx1"/>
                        </a:solidFill>
                        <a:effectLst/>
                        <a:latin typeface="Agency FB" panose="020B0503020202020204" pitchFamily="34" charset="0"/>
                        <a:ea typeface="+mn-ea"/>
                        <a:cs typeface="+mn-cs"/>
                      </a:endParaRPr>
                    </a:p>
                    <a:p>
                      <a:endParaRPr lang="en-US" sz="1800" b="0" kern="1200" dirty="0">
                        <a:solidFill>
                          <a:schemeClr val="tx1"/>
                        </a:solidFill>
                        <a:effectLst/>
                        <a:latin typeface="Agency FB" panose="020B0503020202020204" pitchFamily="34" charset="0"/>
                        <a:ea typeface="+mn-ea"/>
                        <a:cs typeface="+mn-cs"/>
                      </a:endParaRPr>
                    </a:p>
                    <a:p>
                      <a:endParaRPr lang="en-US" sz="1800" b="0" kern="1200" dirty="0">
                        <a:solidFill>
                          <a:schemeClr val="tx1"/>
                        </a:solidFill>
                        <a:effectLst/>
                        <a:latin typeface="Agency FB" panose="020B0503020202020204" pitchFamily="34" charset="0"/>
                        <a:ea typeface="+mn-ea"/>
                        <a:cs typeface="+mn-cs"/>
                      </a:endParaRPr>
                    </a:p>
                    <a:p>
                      <a:endParaRPr lang="en-US" sz="1800" b="0" kern="1200" dirty="0">
                        <a:solidFill>
                          <a:schemeClr val="tx1"/>
                        </a:solidFill>
                        <a:effectLst/>
                        <a:latin typeface="Agency FB" panose="020B0503020202020204" pitchFamily="34" charset="0"/>
                        <a:ea typeface="+mn-ea"/>
                        <a:cs typeface="+mn-cs"/>
                      </a:endParaRPr>
                    </a:p>
                    <a:p>
                      <a:endParaRPr lang="en-US" sz="1800" b="0" kern="1200" dirty="0">
                        <a:solidFill>
                          <a:schemeClr val="tx1"/>
                        </a:solidFill>
                        <a:effectLst/>
                        <a:latin typeface="Agency FB" panose="020B0503020202020204" pitchFamily="34" charset="0"/>
                        <a:ea typeface="+mn-ea"/>
                        <a:cs typeface="+mn-cs"/>
                      </a:endParaRPr>
                    </a:p>
                    <a:p>
                      <a:endParaRPr lang="en-ZA" sz="1800" b="0" dirty="0">
                        <a:latin typeface="Agency FB" panose="020B0503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Agency FB" panose="020B0503020202020204" pitchFamily="34" charset="0"/>
                          <a:ea typeface="+mn-ea"/>
                          <a:cs typeface="+mn-cs"/>
                        </a:rPr>
                        <a:t>Public Works  Bill (1 draft Public Works Bill Gazetted)</a:t>
                      </a:r>
                      <a:endParaRPr lang="en-ZA" sz="1800" b="0" kern="1200" dirty="0">
                        <a:solidFill>
                          <a:schemeClr val="tx1"/>
                        </a:solidFill>
                        <a:latin typeface="Agency FB" panose="020B0503020202020204" pitchFamily="34" charset="0"/>
                        <a:ea typeface="+mn-ea"/>
                        <a:cs typeface="+mn-cs"/>
                      </a:endParaRPr>
                    </a:p>
                  </a:txBody>
                  <a:tcPr/>
                </a:tc>
                <a:tc>
                  <a:txBody>
                    <a:bodyPr/>
                    <a:lstStyle/>
                    <a:p>
                      <a:r>
                        <a:rPr lang="en-US" sz="1800" b="0" kern="1200" dirty="0">
                          <a:solidFill>
                            <a:schemeClr val="tx1"/>
                          </a:solidFill>
                          <a:latin typeface="Agency FB" panose="020B0503020202020204" pitchFamily="34" charset="0"/>
                          <a:ea typeface="+mn-ea"/>
                          <a:cs typeface="+mn-cs"/>
                        </a:rPr>
                        <a:t>The challenge experienced in the first quarter (i.e. failure of the SP to develop the memorandum of objects and Draft Bill and their debriefing) had a ripple effect to all the other quarters and annual target</a:t>
                      </a:r>
                      <a:endParaRPr lang="en-ZA" sz="1800" b="0" kern="1200" dirty="0">
                        <a:solidFill>
                          <a:schemeClr val="tx1"/>
                        </a:solidFill>
                        <a:latin typeface="Agency FB" panose="020B0503020202020204" pitchFamily="34" charset="0"/>
                        <a:ea typeface="+mn-ea"/>
                        <a:cs typeface="+mn-cs"/>
                      </a:endParaRPr>
                    </a:p>
                  </a:txBody>
                  <a:tcPr/>
                </a:tc>
                <a:extLst>
                  <a:ext uri="{0D108BD9-81ED-4DB2-BD59-A6C34878D82A}">
                    <a16:rowId xmlns:a16="http://schemas.microsoft.com/office/drawing/2014/main" val="10001"/>
                  </a:ext>
                </a:extLst>
              </a:tr>
            </a:tbl>
          </a:graphicData>
        </a:graphic>
      </p:graphicFrame>
      <p:pic>
        <p:nvPicPr>
          <p:cNvPr id="10" name="Picture 9"/>
          <p:cNvPicPr>
            <a:picLocks noChangeAspect="1"/>
          </p:cNvPicPr>
          <p:nvPr/>
        </p:nvPicPr>
        <p:blipFill>
          <a:blip r:embed="rId5"/>
          <a:stretch>
            <a:fillRect/>
          </a:stretch>
        </p:blipFill>
        <p:spPr>
          <a:xfrm>
            <a:off x="339759" y="2586681"/>
            <a:ext cx="2916447" cy="1342768"/>
          </a:xfrm>
          <a:prstGeom prst="rect">
            <a:avLst/>
          </a:prstGeom>
        </p:spPr>
      </p:pic>
    </p:spTree>
    <p:extLst>
      <p:ext uri="{BB962C8B-B14F-4D97-AF65-F5344CB8AC3E}">
        <p14:creationId xmlns:p14="http://schemas.microsoft.com/office/powerpoint/2010/main" val="2660237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0" y="-8970"/>
            <a:ext cx="12192000" cy="1230008"/>
          </a:xfrm>
          <a:prstGeom prst="rect">
            <a:avLst/>
          </a:prstGeom>
        </p:spPr>
      </p:pic>
      <p:sp>
        <p:nvSpPr>
          <p:cNvPr id="19" name="Title 18"/>
          <p:cNvSpPr>
            <a:spLocks noGrp="1"/>
          </p:cNvSpPr>
          <p:nvPr>
            <p:ph type="title"/>
          </p:nvPr>
        </p:nvSpPr>
        <p:spPr>
          <a:xfrm>
            <a:off x="978793" y="365125"/>
            <a:ext cx="10947043" cy="636971"/>
          </a:xfrm>
        </p:spPr>
        <p:txBody>
          <a:bodyPr>
            <a:normAutofit/>
          </a:bodyPr>
          <a:lstStyle/>
          <a:p>
            <a:r>
              <a:rPr lang="en-US" sz="3600" b="1" dirty="0">
                <a:solidFill>
                  <a:schemeClr val="tx1">
                    <a:lumMod val="65000"/>
                    <a:lumOff val="35000"/>
                  </a:schemeClr>
                </a:solidFill>
                <a:latin typeface="Agency FB" panose="020B0503020202020204" pitchFamily="34" charset="0"/>
              </a:rPr>
              <a:t>Performance Information (PMTE) </a:t>
            </a:r>
            <a:endParaRPr lang="en-ZA" sz="3600" b="1" dirty="0">
              <a:solidFill>
                <a:schemeClr val="tx1">
                  <a:lumMod val="65000"/>
                  <a:lumOff val="35000"/>
                </a:schemeClr>
              </a:solidFill>
              <a:latin typeface="Agency FB" panose="020B0503020202020204" pitchFamily="34" charset="0"/>
            </a:endParaRPr>
          </a:p>
        </p:txBody>
      </p:sp>
      <p:sp>
        <p:nvSpPr>
          <p:cNvPr id="6" name="Slide Number Placeholder 5"/>
          <p:cNvSpPr>
            <a:spLocks noGrp="1"/>
          </p:cNvSpPr>
          <p:nvPr>
            <p:ph type="sldNum" sz="quarter" idx="12"/>
          </p:nvPr>
        </p:nvSpPr>
        <p:spPr/>
        <p:txBody>
          <a:bodyPr/>
          <a:lstStyle/>
          <a:p>
            <a:fld id="{F0CD0AED-B4D5-4032-9A76-11BCD2D1BB13}" type="slidenum">
              <a:rPr lang="en-US" smtClean="0"/>
              <a:t>9</a:t>
            </a:fld>
            <a:endParaRPr lang="en-US" dirty="0"/>
          </a:p>
        </p:txBody>
      </p:sp>
      <p:pic>
        <p:nvPicPr>
          <p:cNvPr id="9" name="Picture 2" descr="C:\Users\Nkululeko Mahlangu\Pictures\imagesCA0CNH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6" y="268924"/>
            <a:ext cx="626851" cy="8293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78793" y="1221038"/>
            <a:ext cx="11213207" cy="24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2863225342"/>
              </p:ext>
            </p:extLst>
          </p:nvPr>
        </p:nvGraphicFramePr>
        <p:xfrm>
          <a:off x="141666" y="1329719"/>
          <a:ext cx="11938481" cy="5278120"/>
        </p:xfrm>
        <a:graphic>
          <a:graphicData uri="http://schemas.openxmlformats.org/drawingml/2006/table">
            <a:tbl>
              <a:tblPr firstRow="1" bandRow="1">
                <a:tableStyleId>{5940675A-B579-460E-94D1-54222C63F5DA}</a:tableStyleId>
              </a:tblPr>
              <a:tblGrid>
                <a:gridCol w="3079329">
                  <a:extLst>
                    <a:ext uri="{9D8B030D-6E8A-4147-A177-3AD203B41FA5}">
                      <a16:colId xmlns:a16="http://schemas.microsoft.com/office/drawing/2014/main" val="20000"/>
                    </a:ext>
                  </a:extLst>
                </a:gridCol>
                <a:gridCol w="3031524">
                  <a:extLst>
                    <a:ext uri="{9D8B030D-6E8A-4147-A177-3AD203B41FA5}">
                      <a16:colId xmlns:a16="http://schemas.microsoft.com/office/drawing/2014/main" val="20001"/>
                    </a:ext>
                  </a:extLst>
                </a:gridCol>
                <a:gridCol w="5827628">
                  <a:extLst>
                    <a:ext uri="{9D8B030D-6E8A-4147-A177-3AD203B41FA5}">
                      <a16:colId xmlns:a16="http://schemas.microsoft.com/office/drawing/2014/main" val="20002"/>
                    </a:ext>
                  </a:extLst>
                </a:gridCol>
              </a:tblGrid>
              <a:tr h="370840">
                <a:tc>
                  <a:txBody>
                    <a:bodyPr/>
                    <a:lstStyle/>
                    <a:p>
                      <a:r>
                        <a:rPr lang="en-US" b="1" dirty="0">
                          <a:latin typeface="Agency FB" panose="020B0503020202020204" pitchFamily="34" charset="0"/>
                        </a:rPr>
                        <a:t>Programme </a:t>
                      </a:r>
                      <a:endParaRPr lang="en-ZA" b="1" dirty="0">
                        <a:latin typeface="Agency FB" panose="020B0503020202020204" pitchFamily="34" charset="0"/>
                      </a:endParaRPr>
                    </a:p>
                  </a:txBody>
                  <a:tcPr>
                    <a:solidFill>
                      <a:schemeClr val="accent2">
                        <a:lumMod val="60000"/>
                        <a:lumOff val="40000"/>
                      </a:schemeClr>
                    </a:solidFill>
                  </a:tcPr>
                </a:tc>
                <a:tc>
                  <a:txBody>
                    <a:bodyPr/>
                    <a:lstStyle/>
                    <a:p>
                      <a:r>
                        <a:rPr lang="en-US" b="1" dirty="0">
                          <a:latin typeface="Agency FB" panose="020B0503020202020204" pitchFamily="34" charset="0"/>
                        </a:rPr>
                        <a:t>KPIs</a:t>
                      </a:r>
                      <a:endParaRPr lang="en-ZA" b="1" dirty="0">
                        <a:latin typeface="Agency FB" panose="020B0503020202020204" pitchFamily="34" charset="0"/>
                      </a:endParaRPr>
                    </a:p>
                  </a:txBody>
                  <a:tcPr>
                    <a:solidFill>
                      <a:schemeClr val="accent2">
                        <a:lumMod val="60000"/>
                        <a:lumOff val="40000"/>
                      </a:schemeClr>
                    </a:solidFill>
                  </a:tcPr>
                </a:tc>
                <a:tc>
                  <a:txBody>
                    <a:bodyPr/>
                    <a:lstStyle/>
                    <a:p>
                      <a:r>
                        <a:rPr lang="en-US" b="1" dirty="0">
                          <a:latin typeface="Agency FB" panose="020B0503020202020204" pitchFamily="34" charset="0"/>
                        </a:rPr>
                        <a:t>Challenges Experienced in the Period under Review </a:t>
                      </a:r>
                      <a:endParaRPr lang="en-ZA" b="1" dirty="0">
                        <a:latin typeface="Agency FB" panose="020B0503020202020204" pitchFamily="34" charset="0"/>
                      </a:endParaRPr>
                    </a:p>
                  </a:txBody>
                  <a:tcPr>
                    <a:solidFill>
                      <a:schemeClr val="accent2">
                        <a:lumMod val="60000"/>
                        <a:lumOff val="40000"/>
                      </a:schemeClr>
                    </a:solidFill>
                  </a:tcPr>
                </a:tc>
                <a:extLst>
                  <a:ext uri="{0D108BD9-81ED-4DB2-BD59-A6C34878D82A}">
                    <a16:rowId xmlns:a16="http://schemas.microsoft.com/office/drawing/2014/main" val="10000"/>
                  </a:ext>
                </a:extLst>
              </a:tr>
              <a:tr h="370840">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Agency FB" panose="020B0503020202020204" pitchFamily="34" charset="0"/>
                          <a:ea typeface="+mn-ea"/>
                          <a:cs typeface="+mn-cs"/>
                        </a:rPr>
                        <a:t>Prg 4: Real Estate Management Services </a:t>
                      </a:r>
                      <a:endParaRPr lang="en-ZA" sz="1600" b="0" kern="1200" dirty="0">
                        <a:solidFill>
                          <a:schemeClr val="tx1"/>
                        </a:solidFill>
                        <a:latin typeface="Agency FB" panose="020B0503020202020204" pitchFamily="34" charset="0"/>
                        <a:ea typeface="+mn-ea"/>
                        <a:cs typeface="+mn-cs"/>
                      </a:endParaRPr>
                    </a:p>
                  </a:txBody>
                  <a:tcPr/>
                </a:tc>
                <a:tc>
                  <a:txBody>
                    <a:bodyPr/>
                    <a:lstStyle/>
                    <a:p>
                      <a:r>
                        <a:rPr lang="en-US" sz="1600" b="0" kern="1200" dirty="0">
                          <a:solidFill>
                            <a:schemeClr val="tx1"/>
                          </a:solidFill>
                          <a:latin typeface="Agency FB" panose="020B0503020202020204" pitchFamily="34" charset="0"/>
                          <a:ea typeface="+mn-ea"/>
                          <a:cs typeface="+mn-cs"/>
                        </a:rPr>
                        <a:t>Percentage change in revenue generation through letting of State-owned properties (excluding harbour properties)</a:t>
                      </a:r>
                      <a:endParaRPr lang="en-ZA" sz="1600" b="0" kern="1200" dirty="0">
                        <a:solidFill>
                          <a:schemeClr val="tx1"/>
                        </a:solidFill>
                        <a:latin typeface="Agency FB" panose="020B0503020202020204" pitchFamily="34" charset="0"/>
                        <a:ea typeface="+mn-ea"/>
                        <a:cs typeface="+mn-cs"/>
                      </a:endParaRPr>
                    </a:p>
                  </a:txBody>
                  <a:tcPr/>
                </a:tc>
                <a:tc>
                  <a:txBody>
                    <a:bodyPr/>
                    <a:lstStyle/>
                    <a:p>
                      <a:r>
                        <a:rPr lang="en-ZA" sz="1600" b="0" kern="1200" dirty="0">
                          <a:solidFill>
                            <a:schemeClr val="tx1"/>
                          </a:solidFill>
                          <a:latin typeface="Agency FB" panose="020B0503020202020204" pitchFamily="34" charset="0"/>
                          <a:ea typeface="+mn-ea"/>
                          <a:cs typeface="+mn-cs"/>
                        </a:rPr>
                        <a:t>The target was initially based on a general list of properties. Upon investigation it emerged that some of the properties may have been prioritised to meet other government priorities such as land reform and/or human settlements and also determine if they are not environmentally protected.</a:t>
                      </a:r>
                    </a:p>
                    <a:p>
                      <a:r>
                        <a:rPr lang="en-ZA" sz="1600" b="0" kern="1200" dirty="0">
                          <a:solidFill>
                            <a:schemeClr val="tx1"/>
                          </a:solidFill>
                          <a:latin typeface="Agency FB" panose="020B0503020202020204" pitchFamily="34" charset="0"/>
                          <a:ea typeface="+mn-ea"/>
                          <a:cs typeface="+mn-cs"/>
                        </a:rPr>
                        <a:t>This process is quite involved and took longer than expected. This process has now been finalized resulting in revised targets. The properties will be released as and when they are cleared in the new financial year.</a:t>
                      </a:r>
                    </a:p>
                  </a:txBody>
                  <a:tcPr marL="68580" marR="68580" marT="0" marB="0"/>
                </a:tc>
                <a:extLst>
                  <a:ext uri="{0D108BD9-81ED-4DB2-BD59-A6C34878D82A}">
                    <a16:rowId xmlns:a16="http://schemas.microsoft.com/office/drawing/2014/main" val="10001"/>
                  </a:ext>
                </a:extLst>
              </a:tr>
              <a:tr h="370840">
                <a:tc vMerge="1">
                  <a:txBody>
                    <a:bodyPr/>
                    <a:lstStyle/>
                    <a:p>
                      <a:endParaRPr lang="en-ZA"/>
                    </a:p>
                  </a:txBody>
                  <a:tcPr/>
                </a:tc>
                <a:tc>
                  <a:txBody>
                    <a:bodyPr/>
                    <a:lstStyle/>
                    <a:p>
                      <a:r>
                        <a:rPr lang="en-US" sz="1600" b="0" kern="1200" dirty="0">
                          <a:solidFill>
                            <a:schemeClr val="tx1"/>
                          </a:solidFill>
                          <a:latin typeface="Agency FB" panose="020B0503020202020204" pitchFamily="34" charset="0"/>
                          <a:ea typeface="+mn-ea"/>
                          <a:cs typeface="+mn-cs"/>
                        </a:rPr>
                        <a:t>Number of unutilized vacant state owned properties let out </a:t>
                      </a:r>
                      <a:endParaRPr lang="en-ZA" sz="1600" b="0" kern="1200" dirty="0">
                        <a:solidFill>
                          <a:schemeClr val="tx1"/>
                        </a:solidFill>
                        <a:latin typeface="Agency FB" panose="020B0503020202020204" pitchFamily="34" charset="0"/>
                        <a:ea typeface="+mn-ea"/>
                        <a:cs typeface="+mn-cs"/>
                      </a:endParaRPr>
                    </a:p>
                  </a:txBody>
                  <a:tcPr/>
                </a:tc>
                <a:tc rowSpan="2">
                  <a:txBody>
                    <a:bodyPr/>
                    <a:lstStyle/>
                    <a:p>
                      <a:r>
                        <a:rPr lang="en-ZA" sz="1600" b="0" kern="1200" dirty="0">
                          <a:solidFill>
                            <a:schemeClr val="tx1"/>
                          </a:solidFill>
                          <a:latin typeface="Agency FB" panose="020B0503020202020204" pitchFamily="34" charset="0"/>
                          <a:ea typeface="+mn-ea"/>
                          <a:cs typeface="+mn-cs"/>
                        </a:rPr>
                        <a:t>The target was initially based on a general list of properties. Upon investigation it emerged that some of the properties may have been prioritised to meet other government priorities such as land reform and/or human settlements and also determine if they are not environmentally protected</a:t>
                      </a:r>
                      <a:r>
                        <a:rPr lang="en-US" sz="1600" b="0" kern="1200" dirty="0">
                          <a:solidFill>
                            <a:schemeClr val="tx1"/>
                          </a:solidFill>
                          <a:latin typeface="Agency FB" panose="020B0503020202020204" pitchFamily="34" charset="0"/>
                          <a:ea typeface="+mn-ea"/>
                          <a:cs typeface="+mn-cs"/>
                        </a:rPr>
                        <a:t>. </a:t>
                      </a:r>
                      <a:endParaRPr lang="en-ZA" sz="1600" b="0" kern="1200" dirty="0">
                        <a:solidFill>
                          <a:schemeClr val="tx1"/>
                        </a:solidFill>
                        <a:latin typeface="Agency FB" panose="020B0503020202020204" pitchFamily="34" charset="0"/>
                        <a:ea typeface="+mn-ea"/>
                        <a:cs typeface="+mn-cs"/>
                      </a:endParaRPr>
                    </a:p>
                  </a:txBody>
                  <a:tcPr marL="68580" marR="68580" marT="0" marB="0"/>
                </a:tc>
                <a:extLst>
                  <a:ext uri="{0D108BD9-81ED-4DB2-BD59-A6C34878D82A}">
                    <a16:rowId xmlns:a16="http://schemas.microsoft.com/office/drawing/2014/main" val="10002"/>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500" b="0" kern="1200" dirty="0">
                        <a:solidFill>
                          <a:schemeClr val="tx1"/>
                        </a:solidFill>
                        <a:latin typeface="Agency FB" panose="020B0503020202020204" pitchFamily="34" charset="0"/>
                        <a:ea typeface="+mn-ea"/>
                        <a:cs typeface="+mn-cs"/>
                      </a:endParaRPr>
                    </a:p>
                  </a:txBody>
                  <a:tcPr/>
                </a:tc>
                <a:tc>
                  <a:txBody>
                    <a:bodyPr/>
                    <a:lstStyle/>
                    <a:p>
                      <a:r>
                        <a:rPr lang="en-US" sz="1600" b="0" kern="1200" dirty="0">
                          <a:solidFill>
                            <a:schemeClr val="tx1"/>
                          </a:solidFill>
                          <a:latin typeface="Agency FB" panose="020B0503020202020204" pitchFamily="34" charset="0"/>
                          <a:ea typeface="+mn-ea"/>
                          <a:cs typeface="+mn-cs"/>
                        </a:rPr>
                        <a:t>Percentage leases let out to companies with BBBEE of 4 and above</a:t>
                      </a:r>
                      <a:endParaRPr lang="en-ZA" sz="1600" b="0" kern="1200" dirty="0">
                        <a:solidFill>
                          <a:schemeClr val="tx1"/>
                        </a:solidFill>
                        <a:latin typeface="Agency FB" panose="020B0503020202020204" pitchFamily="34" charset="0"/>
                        <a:ea typeface="+mn-ea"/>
                        <a:cs typeface="+mn-cs"/>
                      </a:endParaRPr>
                    </a:p>
                  </a:txBody>
                  <a:tcPr/>
                </a:tc>
                <a:tc vMerge="1">
                  <a:txBody>
                    <a:bodyPr/>
                    <a:lstStyle/>
                    <a:p>
                      <a:endParaRPr lang="en-ZA" dirty="0"/>
                    </a:p>
                  </a:txBody>
                  <a:tcPr marL="68580" marR="68580" marT="0" marB="0"/>
                </a:tc>
                <a:extLst>
                  <a:ext uri="{0D108BD9-81ED-4DB2-BD59-A6C34878D82A}">
                    <a16:rowId xmlns:a16="http://schemas.microsoft.com/office/drawing/2014/main" val="10003"/>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600" b="0" kern="1200" dirty="0">
                        <a:solidFill>
                          <a:schemeClr val="tx1"/>
                        </a:solidFill>
                        <a:latin typeface="Agency FB" panose="020B0503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Agency FB" panose="020B0503020202020204" pitchFamily="34" charset="0"/>
                          <a:ea typeface="+mn-ea"/>
                          <a:cs typeface="+mn-cs"/>
                        </a:rPr>
                        <a:t>Number of business Opportunities that will contribute job creation (small harbours and state coastal properties)</a:t>
                      </a:r>
                      <a:endParaRPr lang="en-ZA" sz="1600" b="0" kern="1200" dirty="0">
                        <a:solidFill>
                          <a:schemeClr val="tx1"/>
                        </a:solidFill>
                        <a:latin typeface="Agency FB" panose="020B0503020202020204" pitchFamily="34" charset="0"/>
                        <a:ea typeface="+mn-ea"/>
                        <a:cs typeface="+mn-cs"/>
                      </a:endParaRPr>
                    </a:p>
                    <a:p>
                      <a:endParaRPr lang="en-ZA" sz="1600" b="0" kern="1200" dirty="0">
                        <a:solidFill>
                          <a:schemeClr val="tx1"/>
                        </a:solidFill>
                        <a:latin typeface="Agency FB" panose="020B0503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kern="1200" dirty="0">
                          <a:solidFill>
                            <a:schemeClr val="tx1"/>
                          </a:solidFill>
                          <a:latin typeface="Agency FB" panose="020B0503020202020204" pitchFamily="34" charset="0"/>
                          <a:ea typeface="+mn-ea"/>
                          <a:cs typeface="+mn-cs"/>
                        </a:rPr>
                        <a:t>No new coastal leases have been signed during the financial year, however, proposals to lease coastal properties were received from prospective tenants. The proposals to lease coastal properties were submitted to the REMS branch for further action as the custodians of the lease function at both Head Office and the Regional Offices.</a:t>
                      </a:r>
                    </a:p>
                  </a:txBody>
                  <a:tcPr marL="68580" marR="68580" marT="0" marB="0"/>
                </a:tc>
                <a:extLst>
                  <a:ext uri="{0D108BD9-81ED-4DB2-BD59-A6C34878D82A}">
                    <a16:rowId xmlns:a16="http://schemas.microsoft.com/office/drawing/2014/main" val="10004"/>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600" b="0" kern="1200" dirty="0">
                        <a:solidFill>
                          <a:schemeClr val="tx1"/>
                        </a:solidFill>
                        <a:latin typeface="Agency FB" panose="020B0503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Agency FB" panose="020B0503020202020204" pitchFamily="34" charset="0"/>
                          <a:ea typeface="+mn-ea"/>
                          <a:cs typeface="+mn-cs"/>
                        </a:rPr>
                        <a:t>Percentage rental change through the letting out of small harbours and state coastal properties</a:t>
                      </a:r>
                      <a:endParaRPr lang="en-ZA" sz="1600" b="0" kern="1200" dirty="0">
                        <a:solidFill>
                          <a:schemeClr val="tx1"/>
                        </a:solidFill>
                        <a:latin typeface="Agency FB" panose="020B0503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kern="1200" dirty="0">
                          <a:solidFill>
                            <a:schemeClr val="tx1"/>
                          </a:solidFill>
                          <a:latin typeface="Agency FB" panose="020B0503020202020204" pitchFamily="34" charset="0"/>
                          <a:ea typeface="+mn-ea"/>
                          <a:cs typeface="+mn-cs"/>
                        </a:rPr>
                        <a:t>A cumulative revenue of R20.17m for the entire financial year was generated which equates to an increase of 8.4% against the 2020/21 baseline. The planned target of 10% was almost achieved however could not be achieved due to no new lease agreements being signed in the current financial year.</a:t>
                      </a:r>
                    </a:p>
                  </a:txBody>
                  <a:tcPr marL="68580" marR="68580" marT="0" marB="0"/>
                </a:tc>
                <a:extLst>
                  <a:ext uri="{0D108BD9-81ED-4DB2-BD59-A6C34878D82A}">
                    <a16:rowId xmlns:a16="http://schemas.microsoft.com/office/drawing/2014/main" val="10005"/>
                  </a:ext>
                </a:extLst>
              </a:tr>
            </a:tbl>
          </a:graphicData>
        </a:graphic>
      </p:graphicFrame>
      <p:pic>
        <p:nvPicPr>
          <p:cNvPr id="2" name="Picture 1"/>
          <p:cNvPicPr>
            <a:picLocks noChangeAspect="1"/>
          </p:cNvPicPr>
          <p:nvPr/>
        </p:nvPicPr>
        <p:blipFill>
          <a:blip r:embed="rId5"/>
          <a:stretch>
            <a:fillRect/>
          </a:stretch>
        </p:blipFill>
        <p:spPr>
          <a:xfrm>
            <a:off x="141666" y="2994106"/>
            <a:ext cx="2914141" cy="1341236"/>
          </a:xfrm>
          <a:prstGeom prst="rect">
            <a:avLst/>
          </a:prstGeom>
        </p:spPr>
      </p:pic>
    </p:spTree>
    <p:extLst>
      <p:ext uri="{BB962C8B-B14F-4D97-AF65-F5344CB8AC3E}">
        <p14:creationId xmlns:p14="http://schemas.microsoft.com/office/powerpoint/2010/main" val="3224616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6732</TotalTime>
  <Words>6348</Words>
  <Application>Microsoft Office PowerPoint</Application>
  <PresentationFormat>Widescreen</PresentationFormat>
  <Paragraphs>1823</Paragraphs>
  <Slides>49</Slides>
  <Notes>12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Contents </vt:lpstr>
      <vt:lpstr>Structure of the Annual Report  </vt:lpstr>
      <vt:lpstr>Overview – Highlights in the Accounting Officer Report  </vt:lpstr>
      <vt:lpstr>Performance Information </vt:lpstr>
      <vt:lpstr>Performance Information (Main Vote) </vt:lpstr>
      <vt:lpstr>Performance Information (Main Vote) </vt:lpstr>
      <vt:lpstr>Performance Information (Main Vote) </vt:lpstr>
      <vt:lpstr>Performance Information (PMTE) </vt:lpstr>
      <vt:lpstr>Performance Information (PMTE) </vt:lpstr>
      <vt:lpstr>Performance Information (PMTE) </vt:lpstr>
      <vt:lpstr>Interventions to Address Underperformance</vt:lpstr>
      <vt:lpstr>PowerPoint Presentation</vt:lpstr>
      <vt:lpstr>Focus Areas </vt:lpstr>
      <vt:lpstr>Financial Results – Audit Progress Outcome</vt:lpstr>
      <vt:lpstr>DPWI Audit Progress Outcome</vt:lpstr>
      <vt:lpstr>Cont.</vt:lpstr>
      <vt:lpstr>Explanatory Notes To Expenditure Variance</vt:lpstr>
      <vt:lpstr> FINANCIAL STATEMENTS - STATEMENT OF FINANCIAL PERFORMANCE</vt:lpstr>
      <vt:lpstr>Explanatory Notes To Expenditure Variance</vt:lpstr>
      <vt:lpstr>STATEMENT OF FINANCIAL POSITION</vt:lpstr>
      <vt:lpstr>EXPLANATORY NOTES FINANCIAL POSITION</vt:lpstr>
      <vt:lpstr>Bank Overdraft Analysis</vt:lpstr>
      <vt:lpstr>Disclosure notes</vt:lpstr>
      <vt:lpstr>UNAUTHORISED EXPENDITURE</vt:lpstr>
      <vt:lpstr>IRREGULAR EXPENDITURE</vt:lpstr>
      <vt:lpstr>DPWI FRUITLESS AND WASTEFUL EXPENDITURE</vt:lpstr>
      <vt:lpstr>PowerPoint Presentation</vt:lpstr>
      <vt:lpstr>Financial Results – Executive Summary</vt:lpstr>
      <vt:lpstr>Financial Results – Executive Summary</vt:lpstr>
      <vt:lpstr>Audit outcomes for PMTE</vt:lpstr>
      <vt:lpstr>Financial Position - Assets</vt:lpstr>
      <vt:lpstr>Financial Position - Liabilities</vt:lpstr>
      <vt:lpstr>Statement of Financial Performance Highlights</vt:lpstr>
      <vt:lpstr>Statement of Financial Performance</vt:lpstr>
      <vt:lpstr>Movement in the Accumulated Surplus</vt:lpstr>
      <vt:lpstr>SUMMARY OF ACTUAL RECEIPTS</vt:lpstr>
      <vt:lpstr>SUMMARY OF REVENUE OUTCOME</vt:lpstr>
      <vt:lpstr>SUMMARY OF EXPENDITURE OUTCOME PER ECONOMIC CLASSIFICATION</vt:lpstr>
      <vt:lpstr>SUMMARY OF EXPENDITURE OUTCOME PER ECONOMIC CLASSIFICATION</vt:lpstr>
      <vt:lpstr>SUMMARY OF EXPENDITURE OUTCOME PER PROGRAMME</vt:lpstr>
      <vt:lpstr>IRREGULAR EXPENDITURE</vt:lpstr>
      <vt:lpstr>FRUITLESS AND WASTEFUL EXPENDITURE</vt:lpstr>
      <vt:lpstr>PowerPoint Presentation</vt:lpstr>
      <vt:lpstr>PMTE: Total Outstanding Debt as at 31 March 2022 </vt:lpstr>
      <vt:lpstr>PMTE: Debtors Age analysis as at 31 March 2022 </vt:lpstr>
      <vt:lpstr>PowerPoint Presentation</vt:lpstr>
      <vt:lpstr>Recommendation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Lwazi Mahlangu</dc:creator>
  <cp:lastModifiedBy>nolamatinise@outlook.com</cp:lastModifiedBy>
  <cp:revision>142</cp:revision>
  <cp:lastPrinted>2022-10-10T13:06:26Z</cp:lastPrinted>
  <dcterms:created xsi:type="dcterms:W3CDTF">2021-10-04T17:56:14Z</dcterms:created>
  <dcterms:modified xsi:type="dcterms:W3CDTF">2022-10-10T16:48:08Z</dcterms:modified>
</cp:coreProperties>
</file>