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256" r:id="rId3"/>
    <p:sldId id="2147376147" r:id="rId4"/>
    <p:sldId id="2147376143" r:id="rId5"/>
    <p:sldId id="696" r:id="rId6"/>
    <p:sldId id="2147376050" r:id="rId7"/>
    <p:sldId id="275" r:id="rId8"/>
    <p:sldId id="695" r:id="rId9"/>
    <p:sldId id="273" r:id="rId10"/>
    <p:sldId id="745" r:id="rId11"/>
    <p:sldId id="699" r:id="rId12"/>
    <p:sldId id="2147376148" r:id="rId13"/>
    <p:sldId id="2147376149" r:id="rId14"/>
    <p:sldId id="2147376150" r:id="rId15"/>
    <p:sldId id="736" r:id="rId16"/>
    <p:sldId id="738" r:id="rId17"/>
    <p:sldId id="739" r:id="rId18"/>
    <p:sldId id="2147376063" r:id="rId19"/>
    <p:sldId id="2147376069" r:id="rId20"/>
    <p:sldId id="2147376065" r:id="rId21"/>
    <p:sldId id="2147376066" r:id="rId22"/>
    <p:sldId id="2147376064" r:id="rId23"/>
    <p:sldId id="2147376062" r:id="rId24"/>
    <p:sldId id="550" r:id="rId25"/>
    <p:sldId id="2147376142" r:id="rId26"/>
    <p:sldId id="547" r:id="rId27"/>
    <p:sldId id="549" r:id="rId28"/>
    <p:sldId id="21473760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4660"/>
  </p:normalViewPr>
  <p:slideViewPr>
    <p:cSldViewPr snapToGrid="0">
      <p:cViewPr varScale="1">
        <p:scale>
          <a:sx n="73" d="100"/>
          <a:sy n="73" d="100"/>
        </p:scale>
        <p:origin x="-65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pho.Banda\Desktop\PC%20W&amp;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Mpho.Banda\Desktop\PC%20W&am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dirty="0"/>
              <a:t>Consolidated</a:t>
            </a:r>
            <a:r>
              <a:rPr lang="en-ZA" baseline="0" dirty="0"/>
              <a:t> Departmental Performance, 2020/21</a:t>
            </a:r>
            <a:endParaRPr lang="en-ZA" dirty="0"/>
          </a:p>
        </c:rich>
      </c:tx>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dLbls>
          <c:showPercent val="1"/>
        </c:dLbls>
      </c:pie3DChart>
      <c:spPr>
        <a:noFill/>
        <a:ln>
          <a:noFill/>
        </a:ln>
        <a:effectLst/>
      </c:spPr>
    </c:plotArea>
    <c:legend>
      <c:legendPos val="r"/>
      <c:layout>
        <c:manualLayout>
          <c:xMode val="edge"/>
          <c:yMode val="edge"/>
          <c:x val="0.64480720080785459"/>
          <c:y val="0.41206019984713166"/>
          <c:w val="0.15632214431924493"/>
          <c:h val="0.23649067671861101"/>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noFill/>
    <a:ln w="9525" cap="flat" cmpd="sng" algn="ctr">
      <a:noFill/>
      <a:round/>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ZA"/>
              <a:t>Consolidated Departmental Performance, 2020/21 FY</a:t>
            </a:r>
          </a:p>
        </c:rich>
      </c:tx>
      <c:spPr>
        <a:noFill/>
        <a:ln>
          <a:noFill/>
        </a:ln>
        <a:effectLst/>
      </c:spPr>
    </c:title>
    <c:plotArea>
      <c:layout/>
      <c:pieChart>
        <c:varyColors val="1"/>
        <c:ser>
          <c:idx val="0"/>
          <c:order val="0"/>
          <c:dPt>
            <c:idx val="0"/>
            <c:spPr>
              <a:solidFill>
                <a:srgbClr val="00B05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5EF3-4562-A848-F0B66C3DF07C}"/>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5EF3-4562-A848-F0B66C3DF07C}"/>
              </c:ext>
            </c:extLst>
          </c:dPt>
          <c:dPt>
            <c:idx val="2"/>
            <c:spPr>
              <a:solidFill>
                <a:srgbClr val="FF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5EF3-4562-A848-F0B66C3DF07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Sheet1!$D$15:$D$17</c:f>
              <c:strCache>
                <c:ptCount val="3"/>
                <c:pt idx="0">
                  <c:v>Achieved </c:v>
                </c:pt>
                <c:pt idx="1">
                  <c:v>Partially Achieved</c:v>
                </c:pt>
                <c:pt idx="2">
                  <c:v>Not Achieved</c:v>
                </c:pt>
              </c:strCache>
            </c:strRef>
          </c:cat>
          <c:val>
            <c:numRef>
              <c:f>Sheet1!$E$15:$E$17</c:f>
              <c:numCache>
                <c:formatCode>0%</c:formatCode>
                <c:ptCount val="3"/>
                <c:pt idx="0">
                  <c:v>0.61904761904761918</c:v>
                </c:pt>
                <c:pt idx="1">
                  <c:v>0.23809523809523814</c:v>
                </c:pt>
                <c:pt idx="2">
                  <c:v>0.1428571428571429</c:v>
                </c:pt>
              </c:numCache>
            </c:numRef>
          </c:val>
          <c:extLst xmlns:c16r2="http://schemas.microsoft.com/office/drawing/2015/06/chart">
            <c:ext xmlns:c16="http://schemas.microsoft.com/office/drawing/2014/chart" uri="{C3380CC4-5D6E-409C-BE32-E72D297353CC}">
              <c16:uniqueId val="{00000006-5EF3-4562-A848-F0B66C3DF07C}"/>
            </c:ext>
          </c:extLst>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ZA"/>
              <a:t>Departmental Annual Performance 2021/22 FY</a:t>
            </a:r>
          </a:p>
        </c:rich>
      </c:tx>
      <c:spPr>
        <a:noFill/>
        <a:ln>
          <a:noFill/>
        </a:ln>
        <a:effectLst/>
      </c:spPr>
    </c:title>
    <c:plotArea>
      <c:layout>
        <c:manualLayout>
          <c:layoutTarget val="inner"/>
          <c:xMode val="edge"/>
          <c:yMode val="edge"/>
          <c:x val="0.26847341915397671"/>
          <c:y val="9.4913004151960467E-2"/>
          <c:w val="0.72391840319327805"/>
          <c:h val="0.30690212088603147"/>
        </c:manualLayout>
      </c:layout>
      <c:barChart>
        <c:barDir val="col"/>
        <c:grouping val="clustered"/>
        <c:ser>
          <c:idx val="0"/>
          <c:order val="0"/>
          <c:tx>
            <c:strRef>
              <c:f>Sheet1!$E$5</c:f>
              <c:strCache>
                <c:ptCount val="1"/>
                <c:pt idx="0">
                  <c:v>Total Outcome Indicators</c:v>
                </c:pt>
              </c:strCache>
            </c:strRef>
          </c:tx>
          <c:spPr>
            <a:solidFill>
              <a:schemeClr val="bg1">
                <a:lumMod val="65000"/>
              </a:schemeClr>
            </a:solidFill>
            <a:ln>
              <a:noFill/>
            </a:ln>
            <a:effectLst/>
          </c:spPr>
          <c:cat>
            <c:strRef>
              <c:f>Sheet1!$D$6:$D$12</c:f>
              <c:strCache>
                <c:ptCount val="7"/>
                <c:pt idx="0">
                  <c:v>Outcome 1: Efficient, effective and development orientated department</c:v>
                </c:pt>
                <c:pt idx="1">
                  <c:v>Outcome 2: Ecological infrastructure protected and restored</c:v>
                </c:pt>
                <c:pt idx="2">
                  <c:v>Outcome 3: Water demand reduced and water supply increased</c:v>
                </c:pt>
                <c:pt idx="3">
                  <c:v>Outcome 4: Water and sanitation services managed effectively</c:v>
                </c:pt>
                <c:pt idx="4">
                  <c:v>Outcome 5: Enhanced regulation of the water and sanitation sector</c:v>
                </c:pt>
                <c:pt idx="5">
                  <c:v>Outcome 6: Water redistributed for transformation</c:v>
                </c:pt>
                <c:pt idx="6">
                  <c:v>Total </c:v>
                </c:pt>
              </c:strCache>
            </c:strRef>
          </c:cat>
          <c:val>
            <c:numRef>
              <c:f>Sheet1!$E$6:$E$12</c:f>
              <c:numCache>
                <c:formatCode>General</c:formatCode>
                <c:ptCount val="7"/>
                <c:pt idx="0">
                  <c:v>5</c:v>
                </c:pt>
                <c:pt idx="1">
                  <c:v>6</c:v>
                </c:pt>
                <c:pt idx="2">
                  <c:v>3</c:v>
                </c:pt>
                <c:pt idx="3">
                  <c:v>1</c:v>
                </c:pt>
                <c:pt idx="4">
                  <c:v>4</c:v>
                </c:pt>
                <c:pt idx="5">
                  <c:v>2</c:v>
                </c:pt>
                <c:pt idx="6">
                  <c:v>21</c:v>
                </c:pt>
              </c:numCache>
            </c:numRef>
          </c:val>
          <c:extLst xmlns:c16r2="http://schemas.microsoft.com/office/drawing/2015/06/chart">
            <c:ext xmlns:c16="http://schemas.microsoft.com/office/drawing/2014/chart" uri="{C3380CC4-5D6E-409C-BE32-E72D297353CC}">
              <c16:uniqueId val="{00000000-2B51-41EF-8D9E-C277CC101991}"/>
            </c:ext>
          </c:extLst>
        </c:ser>
        <c:ser>
          <c:idx val="1"/>
          <c:order val="1"/>
          <c:tx>
            <c:strRef>
              <c:f>Sheet1!$F$5</c:f>
              <c:strCache>
                <c:ptCount val="1"/>
                <c:pt idx="0">
                  <c:v>Achieved </c:v>
                </c:pt>
              </c:strCache>
            </c:strRef>
          </c:tx>
          <c:spPr>
            <a:solidFill>
              <a:srgbClr val="00B050"/>
            </a:solidFill>
            <a:ln>
              <a:noFill/>
            </a:ln>
            <a:effectLst/>
          </c:spPr>
          <c:cat>
            <c:strRef>
              <c:f>Sheet1!$D$6:$D$12</c:f>
              <c:strCache>
                <c:ptCount val="7"/>
                <c:pt idx="0">
                  <c:v>Outcome 1: Efficient, effective and development orientated department</c:v>
                </c:pt>
                <c:pt idx="1">
                  <c:v>Outcome 2: Ecological infrastructure protected and restored</c:v>
                </c:pt>
                <c:pt idx="2">
                  <c:v>Outcome 3: Water demand reduced and water supply increased</c:v>
                </c:pt>
                <c:pt idx="3">
                  <c:v>Outcome 4: Water and sanitation services managed effectively</c:v>
                </c:pt>
                <c:pt idx="4">
                  <c:v>Outcome 5: Enhanced regulation of the water and sanitation sector</c:v>
                </c:pt>
                <c:pt idx="5">
                  <c:v>Outcome 6: Water redistributed for transformation</c:v>
                </c:pt>
                <c:pt idx="6">
                  <c:v>Total </c:v>
                </c:pt>
              </c:strCache>
            </c:strRef>
          </c:cat>
          <c:val>
            <c:numRef>
              <c:f>Sheet1!$F$6:$F$12</c:f>
              <c:numCache>
                <c:formatCode>General</c:formatCode>
                <c:ptCount val="7"/>
                <c:pt idx="0">
                  <c:v>2</c:v>
                </c:pt>
                <c:pt idx="1">
                  <c:v>6</c:v>
                </c:pt>
                <c:pt idx="2">
                  <c:v>1</c:v>
                </c:pt>
                <c:pt idx="3">
                  <c:v>1</c:v>
                </c:pt>
                <c:pt idx="4">
                  <c:v>3</c:v>
                </c:pt>
                <c:pt idx="5">
                  <c:v>0</c:v>
                </c:pt>
                <c:pt idx="6">
                  <c:v>13</c:v>
                </c:pt>
              </c:numCache>
            </c:numRef>
          </c:val>
          <c:extLst xmlns:c16r2="http://schemas.microsoft.com/office/drawing/2015/06/chart">
            <c:ext xmlns:c16="http://schemas.microsoft.com/office/drawing/2014/chart" uri="{C3380CC4-5D6E-409C-BE32-E72D297353CC}">
              <c16:uniqueId val="{00000001-2B51-41EF-8D9E-C277CC101991}"/>
            </c:ext>
          </c:extLst>
        </c:ser>
        <c:ser>
          <c:idx val="2"/>
          <c:order val="2"/>
          <c:tx>
            <c:strRef>
              <c:f>Sheet1!$G$5</c:f>
              <c:strCache>
                <c:ptCount val="1"/>
                <c:pt idx="0">
                  <c:v>Partially Achieved</c:v>
                </c:pt>
              </c:strCache>
            </c:strRef>
          </c:tx>
          <c:spPr>
            <a:solidFill>
              <a:srgbClr val="FFC000"/>
            </a:solidFill>
            <a:ln>
              <a:noFill/>
            </a:ln>
            <a:effectLst/>
          </c:spPr>
          <c:cat>
            <c:strRef>
              <c:f>Sheet1!$D$6:$D$12</c:f>
              <c:strCache>
                <c:ptCount val="7"/>
                <c:pt idx="0">
                  <c:v>Outcome 1: Efficient, effective and development orientated department</c:v>
                </c:pt>
                <c:pt idx="1">
                  <c:v>Outcome 2: Ecological infrastructure protected and restored</c:v>
                </c:pt>
                <c:pt idx="2">
                  <c:v>Outcome 3: Water demand reduced and water supply increased</c:v>
                </c:pt>
                <c:pt idx="3">
                  <c:v>Outcome 4: Water and sanitation services managed effectively</c:v>
                </c:pt>
                <c:pt idx="4">
                  <c:v>Outcome 5: Enhanced regulation of the water and sanitation sector</c:v>
                </c:pt>
                <c:pt idx="5">
                  <c:v>Outcome 6: Water redistributed for transformation</c:v>
                </c:pt>
                <c:pt idx="6">
                  <c:v>Total </c:v>
                </c:pt>
              </c:strCache>
            </c:strRef>
          </c:cat>
          <c:val>
            <c:numRef>
              <c:f>Sheet1!$G$6:$G$12</c:f>
              <c:numCache>
                <c:formatCode>General</c:formatCode>
                <c:ptCount val="7"/>
                <c:pt idx="0">
                  <c:v>3</c:v>
                </c:pt>
                <c:pt idx="1">
                  <c:v>0</c:v>
                </c:pt>
                <c:pt idx="2">
                  <c:v>1</c:v>
                </c:pt>
                <c:pt idx="3">
                  <c:v>0</c:v>
                </c:pt>
                <c:pt idx="4">
                  <c:v>1</c:v>
                </c:pt>
                <c:pt idx="5">
                  <c:v>0</c:v>
                </c:pt>
                <c:pt idx="6">
                  <c:v>5</c:v>
                </c:pt>
              </c:numCache>
            </c:numRef>
          </c:val>
          <c:extLst xmlns:c16r2="http://schemas.microsoft.com/office/drawing/2015/06/chart">
            <c:ext xmlns:c16="http://schemas.microsoft.com/office/drawing/2014/chart" uri="{C3380CC4-5D6E-409C-BE32-E72D297353CC}">
              <c16:uniqueId val="{00000002-2B51-41EF-8D9E-C277CC101991}"/>
            </c:ext>
          </c:extLst>
        </c:ser>
        <c:ser>
          <c:idx val="3"/>
          <c:order val="3"/>
          <c:tx>
            <c:strRef>
              <c:f>Sheet1!$H$5</c:f>
              <c:strCache>
                <c:ptCount val="1"/>
                <c:pt idx="0">
                  <c:v>Not Achieved</c:v>
                </c:pt>
              </c:strCache>
            </c:strRef>
          </c:tx>
          <c:spPr>
            <a:solidFill>
              <a:srgbClr val="FF0000"/>
            </a:solidFill>
            <a:ln>
              <a:noFill/>
            </a:ln>
            <a:effectLst/>
          </c:spPr>
          <c:cat>
            <c:strRef>
              <c:f>Sheet1!$D$6:$D$12</c:f>
              <c:strCache>
                <c:ptCount val="7"/>
                <c:pt idx="0">
                  <c:v>Outcome 1: Efficient, effective and development orientated department</c:v>
                </c:pt>
                <c:pt idx="1">
                  <c:v>Outcome 2: Ecological infrastructure protected and restored</c:v>
                </c:pt>
                <c:pt idx="2">
                  <c:v>Outcome 3: Water demand reduced and water supply increased</c:v>
                </c:pt>
                <c:pt idx="3">
                  <c:v>Outcome 4: Water and sanitation services managed effectively</c:v>
                </c:pt>
                <c:pt idx="4">
                  <c:v>Outcome 5: Enhanced regulation of the water and sanitation sector</c:v>
                </c:pt>
                <c:pt idx="5">
                  <c:v>Outcome 6: Water redistributed for transformation</c:v>
                </c:pt>
                <c:pt idx="6">
                  <c:v>Total </c:v>
                </c:pt>
              </c:strCache>
            </c:strRef>
          </c:cat>
          <c:val>
            <c:numRef>
              <c:f>Sheet1!$H$6:$H$12</c:f>
              <c:numCache>
                <c:formatCode>General</c:formatCode>
                <c:ptCount val="7"/>
                <c:pt idx="0">
                  <c:v>0</c:v>
                </c:pt>
                <c:pt idx="1">
                  <c:v>0</c:v>
                </c:pt>
                <c:pt idx="2">
                  <c:v>1</c:v>
                </c:pt>
                <c:pt idx="3">
                  <c:v>0</c:v>
                </c:pt>
                <c:pt idx="4">
                  <c:v>0</c:v>
                </c:pt>
                <c:pt idx="5">
                  <c:v>2</c:v>
                </c:pt>
                <c:pt idx="6">
                  <c:v>3</c:v>
                </c:pt>
              </c:numCache>
            </c:numRef>
          </c:val>
          <c:extLst xmlns:c16r2="http://schemas.microsoft.com/office/drawing/2015/06/chart">
            <c:ext xmlns:c16="http://schemas.microsoft.com/office/drawing/2014/chart" uri="{C3380CC4-5D6E-409C-BE32-E72D297353CC}">
              <c16:uniqueId val="{00000003-2B51-41EF-8D9E-C277CC101991}"/>
            </c:ext>
          </c:extLst>
        </c:ser>
        <c:dLbls/>
        <c:axId val="74101888"/>
        <c:axId val="74103424"/>
      </c:barChart>
      <c:catAx>
        <c:axId val="741018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4103424"/>
        <c:crosses val="autoZero"/>
        <c:auto val="1"/>
        <c:lblAlgn val="ctr"/>
        <c:lblOffset val="100"/>
      </c:catAx>
      <c:valAx>
        <c:axId val="7410342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No. of Outcome Indicators</a:t>
                </a:r>
              </a:p>
            </c:rich>
          </c:tx>
          <c:layout>
            <c:manualLayout>
              <c:xMode val="edge"/>
              <c:yMode val="edge"/>
              <c:x val="0.12933902009667178"/>
              <c:y val="0.20003039553500074"/>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41018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0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3EBD3-05DA-4697-87A3-FFAA52C90B96}"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en-ZA"/>
        </a:p>
      </dgm:t>
    </dgm:pt>
    <dgm:pt modelId="{E179C543-9631-4A56-ABB7-82D905CC724C}">
      <dgm:prSet phldrT="[Text]" custT="1"/>
      <dgm:spPr/>
      <dgm:t>
        <a:bodyPr/>
        <a:lstStyle/>
        <a:p>
          <a:r>
            <a:rPr lang="en-ZA" sz="1400" b="1" dirty="0"/>
            <a:t>Performance information from depts</a:t>
          </a:r>
        </a:p>
      </dgm:t>
    </dgm:pt>
    <dgm:pt modelId="{F61F85CD-CAF4-4D68-B945-A903EFFB9519}" type="parTrans" cxnId="{E5FE43AB-4FF7-4C92-878A-053D8164A9DA}">
      <dgm:prSet/>
      <dgm:spPr/>
      <dgm:t>
        <a:bodyPr/>
        <a:lstStyle/>
        <a:p>
          <a:endParaRPr lang="en-ZA" sz="1400" b="1"/>
        </a:p>
      </dgm:t>
    </dgm:pt>
    <dgm:pt modelId="{171CF5C4-0718-4A97-B19B-424ECCA554E9}" type="sibTrans" cxnId="{E5FE43AB-4FF7-4C92-878A-053D8164A9DA}">
      <dgm:prSet/>
      <dgm:spPr/>
      <dgm:t>
        <a:bodyPr/>
        <a:lstStyle/>
        <a:p>
          <a:endParaRPr lang="en-ZA" sz="1400" b="1"/>
        </a:p>
      </dgm:t>
    </dgm:pt>
    <dgm:pt modelId="{B68C6527-CC9C-45D1-ABBE-9C5F2DC23D21}">
      <dgm:prSet phldrT="[Text]" custT="1"/>
      <dgm:spPr/>
      <dgm:t>
        <a:bodyPr/>
        <a:lstStyle/>
        <a:p>
          <a:r>
            <a:rPr lang="en-ZA" sz="1400" b="1" dirty="0"/>
            <a:t>Research, LGMIM &amp; evaluations</a:t>
          </a:r>
        </a:p>
      </dgm:t>
    </dgm:pt>
    <dgm:pt modelId="{28D24651-2C02-4BFE-84B0-378117887A58}" type="parTrans" cxnId="{26F29C86-DC88-4925-A78D-2476947EFF3E}">
      <dgm:prSet/>
      <dgm:spPr/>
      <dgm:t>
        <a:bodyPr/>
        <a:lstStyle/>
        <a:p>
          <a:endParaRPr lang="en-ZA" sz="1400" b="1"/>
        </a:p>
      </dgm:t>
    </dgm:pt>
    <dgm:pt modelId="{BB0031DB-E03A-4D58-84D3-904C7D33DD67}" type="sibTrans" cxnId="{26F29C86-DC88-4925-A78D-2476947EFF3E}">
      <dgm:prSet/>
      <dgm:spPr/>
      <dgm:t>
        <a:bodyPr/>
        <a:lstStyle/>
        <a:p>
          <a:endParaRPr lang="en-ZA" sz="1400" b="1"/>
        </a:p>
      </dgm:t>
    </dgm:pt>
    <dgm:pt modelId="{A373C5B6-385D-4230-B0F9-B48E05EFD7DF}">
      <dgm:prSet phldrT="[Text]" custT="1"/>
      <dgm:spPr/>
      <dgm:t>
        <a:bodyPr/>
        <a:lstStyle/>
        <a:p>
          <a:r>
            <a:rPr lang="en-ZA" sz="1400" b="1" dirty="0"/>
            <a:t>Analysis of options &amp; risks for remedial actions  </a:t>
          </a:r>
        </a:p>
      </dgm:t>
    </dgm:pt>
    <dgm:pt modelId="{779C9408-A6B2-4891-AEDB-318445EBB50D}" type="parTrans" cxnId="{1CBCAB1A-BFB4-47E7-A1B2-CC11F8261E1D}">
      <dgm:prSet/>
      <dgm:spPr/>
      <dgm:t>
        <a:bodyPr/>
        <a:lstStyle/>
        <a:p>
          <a:endParaRPr lang="en-ZA" sz="1400" b="1"/>
        </a:p>
      </dgm:t>
    </dgm:pt>
    <dgm:pt modelId="{4DBBD317-C9E6-401A-AB0C-3E4442F6C513}" type="sibTrans" cxnId="{1CBCAB1A-BFB4-47E7-A1B2-CC11F8261E1D}">
      <dgm:prSet/>
      <dgm:spPr/>
      <dgm:t>
        <a:bodyPr/>
        <a:lstStyle/>
        <a:p>
          <a:endParaRPr lang="en-ZA" sz="1400" b="1"/>
        </a:p>
      </dgm:t>
    </dgm:pt>
    <dgm:pt modelId="{4AE00E20-1016-4324-A4BC-06F3D5AC00CD}">
      <dgm:prSet custT="1"/>
      <dgm:spPr/>
      <dgm:t>
        <a:bodyPr/>
        <a:lstStyle/>
        <a:p>
          <a:r>
            <a:rPr lang="en-ZA" sz="1400" b="1" dirty="0"/>
            <a:t>Follow-up on Cabinet decisions</a:t>
          </a:r>
        </a:p>
      </dgm:t>
    </dgm:pt>
    <dgm:pt modelId="{F791EDD9-F86B-46EA-B8A4-7AC8881A719E}" type="parTrans" cxnId="{92671E31-1F13-440F-B0C3-2FD650566652}">
      <dgm:prSet/>
      <dgm:spPr/>
      <dgm:t>
        <a:bodyPr/>
        <a:lstStyle/>
        <a:p>
          <a:endParaRPr lang="en-ZA" sz="1400" b="1"/>
        </a:p>
      </dgm:t>
    </dgm:pt>
    <dgm:pt modelId="{1E939785-9321-45F4-96AE-AC40241F5B5B}" type="sibTrans" cxnId="{92671E31-1F13-440F-B0C3-2FD650566652}">
      <dgm:prSet/>
      <dgm:spPr/>
      <dgm:t>
        <a:bodyPr/>
        <a:lstStyle/>
        <a:p>
          <a:endParaRPr lang="en-ZA" sz="1400" b="1"/>
        </a:p>
      </dgm:t>
    </dgm:pt>
    <dgm:pt modelId="{9FA6FF76-BE7B-4C6D-9A0F-1F15974664D2}" type="pres">
      <dgm:prSet presAssocID="{12D3EBD3-05DA-4697-87A3-FFAA52C90B96}" presName="Name0" presStyleCnt="0">
        <dgm:presLayoutVars>
          <dgm:chMax val="7"/>
          <dgm:chPref val="7"/>
          <dgm:dir/>
          <dgm:animLvl val="lvl"/>
        </dgm:presLayoutVars>
      </dgm:prSet>
      <dgm:spPr/>
      <dgm:t>
        <a:bodyPr/>
        <a:lstStyle/>
        <a:p>
          <a:endParaRPr lang="en-ZA"/>
        </a:p>
      </dgm:t>
    </dgm:pt>
    <dgm:pt modelId="{B4ABE054-39AE-4462-98C0-FE598712E5DC}" type="pres">
      <dgm:prSet presAssocID="{E179C543-9631-4A56-ABB7-82D905CC724C}" presName="Accent1" presStyleCnt="0"/>
      <dgm:spPr/>
    </dgm:pt>
    <dgm:pt modelId="{D7904692-391B-4803-B6F7-9EDB816223E4}" type="pres">
      <dgm:prSet presAssocID="{E179C543-9631-4A56-ABB7-82D905CC724C}" presName="Accent" presStyleLbl="node1" presStyleIdx="0" presStyleCnt="4" custScaleY="105059"/>
      <dgm:spPr/>
    </dgm:pt>
    <dgm:pt modelId="{A441639A-4ADB-407D-B149-4FAF8322B8F0}" type="pres">
      <dgm:prSet presAssocID="{E179C543-9631-4A56-ABB7-82D905CC724C}" presName="Parent1" presStyleLbl="revTx" presStyleIdx="0" presStyleCnt="4">
        <dgm:presLayoutVars>
          <dgm:chMax val="1"/>
          <dgm:chPref val="1"/>
          <dgm:bulletEnabled val="1"/>
        </dgm:presLayoutVars>
      </dgm:prSet>
      <dgm:spPr/>
      <dgm:t>
        <a:bodyPr/>
        <a:lstStyle/>
        <a:p>
          <a:endParaRPr lang="en-ZA"/>
        </a:p>
      </dgm:t>
    </dgm:pt>
    <dgm:pt modelId="{CEB088B8-FDC8-40A1-87B6-6FC752EBEEEB}" type="pres">
      <dgm:prSet presAssocID="{B68C6527-CC9C-45D1-ABBE-9C5F2DC23D21}" presName="Accent2" presStyleCnt="0"/>
      <dgm:spPr/>
    </dgm:pt>
    <dgm:pt modelId="{26B90DEA-34B5-4898-A329-BD9E0B210DB8}" type="pres">
      <dgm:prSet presAssocID="{B68C6527-CC9C-45D1-ABBE-9C5F2DC23D21}" presName="Accent" presStyleLbl="node1" presStyleIdx="1" presStyleCnt="4"/>
      <dgm:spPr/>
    </dgm:pt>
    <dgm:pt modelId="{83BBE9A8-A2D9-4695-AA9C-7F5F1B41E0D4}" type="pres">
      <dgm:prSet presAssocID="{B68C6527-CC9C-45D1-ABBE-9C5F2DC23D21}" presName="Parent2" presStyleLbl="revTx" presStyleIdx="1" presStyleCnt="4">
        <dgm:presLayoutVars>
          <dgm:chMax val="1"/>
          <dgm:chPref val="1"/>
          <dgm:bulletEnabled val="1"/>
        </dgm:presLayoutVars>
      </dgm:prSet>
      <dgm:spPr/>
      <dgm:t>
        <a:bodyPr/>
        <a:lstStyle/>
        <a:p>
          <a:endParaRPr lang="en-ZA"/>
        </a:p>
      </dgm:t>
    </dgm:pt>
    <dgm:pt modelId="{55003CA0-EEFD-42FE-A573-7346E677E3AC}" type="pres">
      <dgm:prSet presAssocID="{A373C5B6-385D-4230-B0F9-B48E05EFD7DF}" presName="Accent3" presStyleCnt="0"/>
      <dgm:spPr/>
    </dgm:pt>
    <dgm:pt modelId="{ACA54DBA-BDF1-4B74-A7B4-9370BEBD2856}" type="pres">
      <dgm:prSet presAssocID="{A373C5B6-385D-4230-B0F9-B48E05EFD7DF}" presName="Accent" presStyleLbl="node1" presStyleIdx="2" presStyleCnt="4"/>
      <dgm:spPr/>
    </dgm:pt>
    <dgm:pt modelId="{7614FA62-B189-477B-921C-D9A081123E1A}" type="pres">
      <dgm:prSet presAssocID="{A373C5B6-385D-4230-B0F9-B48E05EFD7DF}" presName="Parent3" presStyleLbl="revTx" presStyleIdx="2" presStyleCnt="4">
        <dgm:presLayoutVars>
          <dgm:chMax val="1"/>
          <dgm:chPref val="1"/>
          <dgm:bulletEnabled val="1"/>
        </dgm:presLayoutVars>
      </dgm:prSet>
      <dgm:spPr/>
      <dgm:t>
        <a:bodyPr/>
        <a:lstStyle/>
        <a:p>
          <a:endParaRPr lang="en-ZA"/>
        </a:p>
      </dgm:t>
    </dgm:pt>
    <dgm:pt modelId="{3B1AE6EE-6F48-4916-A527-D26C70DC12BB}" type="pres">
      <dgm:prSet presAssocID="{4AE00E20-1016-4324-A4BC-06F3D5AC00CD}" presName="Accent4" presStyleCnt="0"/>
      <dgm:spPr/>
    </dgm:pt>
    <dgm:pt modelId="{5D2EB621-E9E9-486B-82CE-1DBE4AA78493}" type="pres">
      <dgm:prSet presAssocID="{4AE00E20-1016-4324-A4BC-06F3D5AC00CD}" presName="Accent" presStyleLbl="node1" presStyleIdx="3" presStyleCnt="4"/>
      <dgm:spPr/>
    </dgm:pt>
    <dgm:pt modelId="{5D7B0C05-FD43-47C3-9CE4-BE212FE7DBC4}" type="pres">
      <dgm:prSet presAssocID="{4AE00E20-1016-4324-A4BC-06F3D5AC00CD}" presName="Parent4" presStyleLbl="revTx" presStyleIdx="3" presStyleCnt="4">
        <dgm:presLayoutVars>
          <dgm:chMax val="1"/>
          <dgm:chPref val="1"/>
          <dgm:bulletEnabled val="1"/>
        </dgm:presLayoutVars>
      </dgm:prSet>
      <dgm:spPr/>
      <dgm:t>
        <a:bodyPr/>
        <a:lstStyle/>
        <a:p>
          <a:endParaRPr lang="en-ZA"/>
        </a:p>
      </dgm:t>
    </dgm:pt>
  </dgm:ptLst>
  <dgm:cxnLst>
    <dgm:cxn modelId="{4C6DAACE-AA18-4F47-A58E-7CE3FAC33208}" type="presOf" srcId="{A373C5B6-385D-4230-B0F9-B48E05EFD7DF}" destId="{7614FA62-B189-477B-921C-D9A081123E1A}" srcOrd="0" destOrd="0" presId="urn:microsoft.com/office/officeart/2009/layout/CircleArrowProcess"/>
    <dgm:cxn modelId="{5421F0D3-92BE-427B-BF9F-8226AF55D970}" type="presOf" srcId="{B68C6527-CC9C-45D1-ABBE-9C5F2DC23D21}" destId="{83BBE9A8-A2D9-4695-AA9C-7F5F1B41E0D4}" srcOrd="0" destOrd="0" presId="urn:microsoft.com/office/officeart/2009/layout/CircleArrowProcess"/>
    <dgm:cxn modelId="{0086C166-25FB-462D-9D5F-2F8113A357A7}" type="presOf" srcId="{12D3EBD3-05DA-4697-87A3-FFAA52C90B96}" destId="{9FA6FF76-BE7B-4C6D-9A0F-1F15974664D2}" srcOrd="0" destOrd="0" presId="urn:microsoft.com/office/officeart/2009/layout/CircleArrowProcess"/>
    <dgm:cxn modelId="{457AF2E3-5900-4E43-81A1-4FBF1A5DDA83}" type="presOf" srcId="{E179C543-9631-4A56-ABB7-82D905CC724C}" destId="{A441639A-4ADB-407D-B149-4FAF8322B8F0}" srcOrd="0" destOrd="0" presId="urn:microsoft.com/office/officeart/2009/layout/CircleArrowProcess"/>
    <dgm:cxn modelId="{E5FE43AB-4FF7-4C92-878A-053D8164A9DA}" srcId="{12D3EBD3-05DA-4697-87A3-FFAA52C90B96}" destId="{E179C543-9631-4A56-ABB7-82D905CC724C}" srcOrd="0" destOrd="0" parTransId="{F61F85CD-CAF4-4D68-B945-A903EFFB9519}" sibTransId="{171CF5C4-0718-4A97-B19B-424ECCA554E9}"/>
    <dgm:cxn modelId="{26F29C86-DC88-4925-A78D-2476947EFF3E}" srcId="{12D3EBD3-05DA-4697-87A3-FFAA52C90B96}" destId="{B68C6527-CC9C-45D1-ABBE-9C5F2DC23D21}" srcOrd="1" destOrd="0" parTransId="{28D24651-2C02-4BFE-84B0-378117887A58}" sibTransId="{BB0031DB-E03A-4D58-84D3-904C7D33DD67}"/>
    <dgm:cxn modelId="{92671E31-1F13-440F-B0C3-2FD650566652}" srcId="{12D3EBD3-05DA-4697-87A3-FFAA52C90B96}" destId="{4AE00E20-1016-4324-A4BC-06F3D5AC00CD}" srcOrd="3" destOrd="0" parTransId="{F791EDD9-F86B-46EA-B8A4-7AC8881A719E}" sibTransId="{1E939785-9321-45F4-96AE-AC40241F5B5B}"/>
    <dgm:cxn modelId="{BA0D007C-E1C5-4B24-9455-2A3B0E3B3F27}" type="presOf" srcId="{4AE00E20-1016-4324-A4BC-06F3D5AC00CD}" destId="{5D7B0C05-FD43-47C3-9CE4-BE212FE7DBC4}" srcOrd="0" destOrd="0" presId="urn:microsoft.com/office/officeart/2009/layout/CircleArrowProcess"/>
    <dgm:cxn modelId="{1CBCAB1A-BFB4-47E7-A1B2-CC11F8261E1D}" srcId="{12D3EBD3-05DA-4697-87A3-FFAA52C90B96}" destId="{A373C5B6-385D-4230-B0F9-B48E05EFD7DF}" srcOrd="2" destOrd="0" parTransId="{779C9408-A6B2-4891-AEDB-318445EBB50D}" sibTransId="{4DBBD317-C9E6-401A-AB0C-3E4442F6C513}"/>
    <dgm:cxn modelId="{98588C07-1E7D-49D7-A558-D55EE764E9D0}" type="presParOf" srcId="{9FA6FF76-BE7B-4C6D-9A0F-1F15974664D2}" destId="{B4ABE054-39AE-4462-98C0-FE598712E5DC}" srcOrd="0" destOrd="0" presId="urn:microsoft.com/office/officeart/2009/layout/CircleArrowProcess"/>
    <dgm:cxn modelId="{7A04E28C-FAA7-4CBF-9151-C5D7D82A3DFB}" type="presParOf" srcId="{B4ABE054-39AE-4462-98C0-FE598712E5DC}" destId="{D7904692-391B-4803-B6F7-9EDB816223E4}" srcOrd="0" destOrd="0" presId="urn:microsoft.com/office/officeart/2009/layout/CircleArrowProcess"/>
    <dgm:cxn modelId="{1FA70307-62AF-4DFF-8771-3A25DC6A566C}" type="presParOf" srcId="{9FA6FF76-BE7B-4C6D-9A0F-1F15974664D2}" destId="{A441639A-4ADB-407D-B149-4FAF8322B8F0}" srcOrd="1" destOrd="0" presId="urn:microsoft.com/office/officeart/2009/layout/CircleArrowProcess"/>
    <dgm:cxn modelId="{65D877A6-7CF2-4DFF-91B1-4F07A4FD2819}" type="presParOf" srcId="{9FA6FF76-BE7B-4C6D-9A0F-1F15974664D2}" destId="{CEB088B8-FDC8-40A1-87B6-6FC752EBEEEB}" srcOrd="2" destOrd="0" presId="urn:microsoft.com/office/officeart/2009/layout/CircleArrowProcess"/>
    <dgm:cxn modelId="{5B65CD7C-4954-4687-A307-F7CA15E0926F}" type="presParOf" srcId="{CEB088B8-FDC8-40A1-87B6-6FC752EBEEEB}" destId="{26B90DEA-34B5-4898-A329-BD9E0B210DB8}" srcOrd="0" destOrd="0" presId="urn:microsoft.com/office/officeart/2009/layout/CircleArrowProcess"/>
    <dgm:cxn modelId="{572871ED-534F-488A-A8B9-312C52EABB5D}" type="presParOf" srcId="{9FA6FF76-BE7B-4C6D-9A0F-1F15974664D2}" destId="{83BBE9A8-A2D9-4695-AA9C-7F5F1B41E0D4}" srcOrd="3" destOrd="0" presId="urn:microsoft.com/office/officeart/2009/layout/CircleArrowProcess"/>
    <dgm:cxn modelId="{1A819374-FC0C-406F-9FF3-097D777149B5}" type="presParOf" srcId="{9FA6FF76-BE7B-4C6D-9A0F-1F15974664D2}" destId="{55003CA0-EEFD-42FE-A573-7346E677E3AC}" srcOrd="4" destOrd="0" presId="urn:microsoft.com/office/officeart/2009/layout/CircleArrowProcess"/>
    <dgm:cxn modelId="{935D3B97-2848-4E6E-966B-0060FC08F0DE}" type="presParOf" srcId="{55003CA0-EEFD-42FE-A573-7346E677E3AC}" destId="{ACA54DBA-BDF1-4B74-A7B4-9370BEBD2856}" srcOrd="0" destOrd="0" presId="urn:microsoft.com/office/officeart/2009/layout/CircleArrowProcess"/>
    <dgm:cxn modelId="{71FD4A05-2AF3-4B95-8FF9-1B72B333EACF}" type="presParOf" srcId="{9FA6FF76-BE7B-4C6D-9A0F-1F15974664D2}" destId="{7614FA62-B189-477B-921C-D9A081123E1A}" srcOrd="5" destOrd="0" presId="urn:microsoft.com/office/officeart/2009/layout/CircleArrowProcess"/>
    <dgm:cxn modelId="{9FD0F1A0-75E3-4574-A614-B81D112A5ABA}" type="presParOf" srcId="{9FA6FF76-BE7B-4C6D-9A0F-1F15974664D2}" destId="{3B1AE6EE-6F48-4916-A527-D26C70DC12BB}" srcOrd="6" destOrd="0" presId="urn:microsoft.com/office/officeart/2009/layout/CircleArrowProcess"/>
    <dgm:cxn modelId="{00D193FF-CF20-4C44-91EA-B13949060459}" type="presParOf" srcId="{3B1AE6EE-6F48-4916-A527-D26C70DC12BB}" destId="{5D2EB621-E9E9-486B-82CE-1DBE4AA78493}" srcOrd="0" destOrd="0" presId="urn:microsoft.com/office/officeart/2009/layout/CircleArrowProcess"/>
    <dgm:cxn modelId="{FD9978E1-BE46-4C58-8388-C2679417811D}" type="presParOf" srcId="{9FA6FF76-BE7B-4C6D-9A0F-1F15974664D2}" destId="{5D7B0C05-FD43-47C3-9CE4-BE212FE7DBC4}" srcOrd="7"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07C5C-4CE8-0548-A6F9-3CF44B5C9074}" type="doc">
      <dgm:prSet loTypeId="urn:microsoft.com/office/officeart/2005/8/layout/process1" loCatId="list" qsTypeId="urn:microsoft.com/office/officeart/2005/8/quickstyle/simple1" qsCatId="simple" csTypeId="urn:microsoft.com/office/officeart/2005/8/colors/accent1_2" csCatId="accent1" phldr="1"/>
      <dgm:spPr/>
      <dgm:t>
        <a:bodyPr/>
        <a:lstStyle/>
        <a:p>
          <a:endParaRPr lang="en-GB"/>
        </a:p>
      </dgm:t>
    </dgm:pt>
    <dgm:pt modelId="{4DFEA256-5597-AD41-AAA3-8F15A668984E}">
      <dgm:prSet phldrT="[Text]"/>
      <dgm:spPr>
        <a:solidFill>
          <a:schemeClr val="accent2"/>
        </a:solidFill>
      </dgm:spPr>
      <dgm:t>
        <a:bodyPr/>
        <a:lstStyle/>
        <a:p>
          <a:r>
            <a:rPr lang="en-GB" dirty="0"/>
            <a:t>Inputs</a:t>
          </a:r>
        </a:p>
      </dgm:t>
    </dgm:pt>
    <dgm:pt modelId="{87AD0313-A8C8-6245-847F-E057EAAEB334}" type="parTrans" cxnId="{6582ACC2-77CE-094F-8707-3873EB71F894}">
      <dgm:prSet/>
      <dgm:spPr/>
      <dgm:t>
        <a:bodyPr/>
        <a:lstStyle/>
        <a:p>
          <a:endParaRPr lang="en-GB"/>
        </a:p>
      </dgm:t>
    </dgm:pt>
    <dgm:pt modelId="{FE897EC6-BD75-8C41-A580-85E44C81F11B}" type="sibTrans" cxnId="{6582ACC2-77CE-094F-8707-3873EB71F894}">
      <dgm:prSet/>
      <dgm:spPr/>
      <dgm:t>
        <a:bodyPr/>
        <a:lstStyle/>
        <a:p>
          <a:endParaRPr lang="en-GB" dirty="0"/>
        </a:p>
      </dgm:t>
    </dgm:pt>
    <dgm:pt modelId="{23F51E7F-46F0-A14B-919F-9D0E6B8609A5}">
      <dgm:prSet phldrT="[Text]"/>
      <dgm:spPr>
        <a:solidFill>
          <a:srgbClr val="7030A0"/>
        </a:solidFill>
      </dgm:spPr>
      <dgm:t>
        <a:bodyPr/>
        <a:lstStyle/>
        <a:p>
          <a:r>
            <a:rPr lang="en-GB" dirty="0"/>
            <a:t>Activities</a:t>
          </a:r>
        </a:p>
      </dgm:t>
    </dgm:pt>
    <dgm:pt modelId="{171EBE54-0F6C-114E-8280-9E4D7826958F}" type="parTrans" cxnId="{7372A53A-0054-BD4A-B3C8-CEE79FEC9E34}">
      <dgm:prSet/>
      <dgm:spPr/>
      <dgm:t>
        <a:bodyPr/>
        <a:lstStyle/>
        <a:p>
          <a:endParaRPr lang="en-GB"/>
        </a:p>
      </dgm:t>
    </dgm:pt>
    <dgm:pt modelId="{93728E58-2FE0-664B-A958-21CF2DCD7219}" type="sibTrans" cxnId="{7372A53A-0054-BD4A-B3C8-CEE79FEC9E34}">
      <dgm:prSet/>
      <dgm:spPr/>
      <dgm:t>
        <a:bodyPr/>
        <a:lstStyle/>
        <a:p>
          <a:endParaRPr lang="en-GB" dirty="0"/>
        </a:p>
      </dgm:t>
    </dgm:pt>
    <dgm:pt modelId="{B914859C-1175-224A-ABC4-4DDFBE22F1DF}">
      <dgm:prSet phldrT="[Text]"/>
      <dgm:spPr>
        <a:solidFill>
          <a:srgbClr val="00B050"/>
        </a:solidFill>
      </dgm:spPr>
      <dgm:t>
        <a:bodyPr/>
        <a:lstStyle/>
        <a:p>
          <a:r>
            <a:rPr lang="en-GB" dirty="0"/>
            <a:t>Outputs</a:t>
          </a:r>
        </a:p>
      </dgm:t>
    </dgm:pt>
    <dgm:pt modelId="{EBD3A6C5-CB14-A647-BB48-3339E4D9D697}" type="parTrans" cxnId="{698C3C1C-F9FC-D347-85A0-23732B17AC2D}">
      <dgm:prSet/>
      <dgm:spPr/>
      <dgm:t>
        <a:bodyPr/>
        <a:lstStyle/>
        <a:p>
          <a:endParaRPr lang="en-GB"/>
        </a:p>
      </dgm:t>
    </dgm:pt>
    <dgm:pt modelId="{CB13D9CB-D86C-1F41-851E-9105A0B8E1CC}" type="sibTrans" cxnId="{698C3C1C-F9FC-D347-85A0-23732B17AC2D}">
      <dgm:prSet/>
      <dgm:spPr/>
      <dgm:t>
        <a:bodyPr/>
        <a:lstStyle/>
        <a:p>
          <a:endParaRPr lang="en-GB" dirty="0"/>
        </a:p>
      </dgm:t>
    </dgm:pt>
    <dgm:pt modelId="{F41AFB90-2F88-CD4B-BFD8-1EE3303FF212}">
      <dgm:prSet phldrT="[Text]"/>
      <dgm:spPr/>
      <dgm:t>
        <a:bodyPr/>
        <a:lstStyle/>
        <a:p>
          <a:r>
            <a:rPr lang="en-GB" dirty="0"/>
            <a:t>Outcomes</a:t>
          </a:r>
        </a:p>
      </dgm:t>
    </dgm:pt>
    <dgm:pt modelId="{A1ADE995-7380-1445-9C13-7BC67464AB00}" type="parTrans" cxnId="{421810F7-2673-8D49-8247-17FD64D3F915}">
      <dgm:prSet/>
      <dgm:spPr/>
      <dgm:t>
        <a:bodyPr/>
        <a:lstStyle/>
        <a:p>
          <a:endParaRPr lang="en-GB"/>
        </a:p>
      </dgm:t>
    </dgm:pt>
    <dgm:pt modelId="{AB7B30E3-4DCD-8C43-9D56-2F4BFC078D4C}" type="sibTrans" cxnId="{421810F7-2673-8D49-8247-17FD64D3F915}">
      <dgm:prSet/>
      <dgm:spPr/>
      <dgm:t>
        <a:bodyPr/>
        <a:lstStyle/>
        <a:p>
          <a:endParaRPr lang="en-GB" dirty="0"/>
        </a:p>
      </dgm:t>
    </dgm:pt>
    <dgm:pt modelId="{FA07C90E-C785-BF41-AED3-AD5A7A96223C}">
      <dgm:prSet phldrT="[Text]"/>
      <dgm:spPr>
        <a:solidFill>
          <a:srgbClr val="FF0000"/>
        </a:solidFill>
      </dgm:spPr>
      <dgm:t>
        <a:bodyPr/>
        <a:lstStyle/>
        <a:p>
          <a:r>
            <a:rPr lang="en-GB" dirty="0"/>
            <a:t>Impacts</a:t>
          </a:r>
        </a:p>
      </dgm:t>
    </dgm:pt>
    <dgm:pt modelId="{05748F37-4618-2C48-8394-39A84D897103}" type="parTrans" cxnId="{1EA383C1-332E-A548-88F8-B236B4CE84D7}">
      <dgm:prSet/>
      <dgm:spPr/>
      <dgm:t>
        <a:bodyPr/>
        <a:lstStyle/>
        <a:p>
          <a:endParaRPr lang="en-GB"/>
        </a:p>
      </dgm:t>
    </dgm:pt>
    <dgm:pt modelId="{D119CAB0-C873-0B46-BCC1-BAC491958311}" type="sibTrans" cxnId="{1EA383C1-332E-A548-88F8-B236B4CE84D7}">
      <dgm:prSet/>
      <dgm:spPr/>
      <dgm:t>
        <a:bodyPr/>
        <a:lstStyle/>
        <a:p>
          <a:endParaRPr lang="en-GB"/>
        </a:p>
      </dgm:t>
    </dgm:pt>
    <dgm:pt modelId="{1475746A-CD9A-1A4A-BB61-A92D09372422}" type="pres">
      <dgm:prSet presAssocID="{47507C5C-4CE8-0548-A6F9-3CF44B5C9074}" presName="Name0" presStyleCnt="0">
        <dgm:presLayoutVars>
          <dgm:dir/>
          <dgm:resizeHandles val="exact"/>
        </dgm:presLayoutVars>
      </dgm:prSet>
      <dgm:spPr/>
      <dgm:t>
        <a:bodyPr/>
        <a:lstStyle/>
        <a:p>
          <a:endParaRPr lang="en-ZA"/>
        </a:p>
      </dgm:t>
    </dgm:pt>
    <dgm:pt modelId="{49411358-EE46-934D-AF69-2C8F512F792E}" type="pres">
      <dgm:prSet presAssocID="{4DFEA256-5597-AD41-AAA3-8F15A668984E}" presName="node" presStyleLbl="node1" presStyleIdx="0" presStyleCnt="5" custLinFactNeighborX="-84167" custLinFactNeighborY="7452">
        <dgm:presLayoutVars>
          <dgm:bulletEnabled val="1"/>
        </dgm:presLayoutVars>
      </dgm:prSet>
      <dgm:spPr/>
      <dgm:t>
        <a:bodyPr/>
        <a:lstStyle/>
        <a:p>
          <a:endParaRPr lang="en-ZA"/>
        </a:p>
      </dgm:t>
    </dgm:pt>
    <dgm:pt modelId="{3272813F-DE05-B746-A17E-B1983DB8666D}" type="pres">
      <dgm:prSet presAssocID="{FE897EC6-BD75-8C41-A580-85E44C81F11B}" presName="sibTrans" presStyleLbl="sibTrans2D1" presStyleIdx="0" presStyleCnt="4"/>
      <dgm:spPr/>
      <dgm:t>
        <a:bodyPr/>
        <a:lstStyle/>
        <a:p>
          <a:endParaRPr lang="en-ZA"/>
        </a:p>
      </dgm:t>
    </dgm:pt>
    <dgm:pt modelId="{62AE8E3B-27AE-AA4C-931B-1077E91B5892}" type="pres">
      <dgm:prSet presAssocID="{FE897EC6-BD75-8C41-A580-85E44C81F11B}" presName="connectorText" presStyleLbl="sibTrans2D1" presStyleIdx="0" presStyleCnt="4"/>
      <dgm:spPr/>
      <dgm:t>
        <a:bodyPr/>
        <a:lstStyle/>
        <a:p>
          <a:endParaRPr lang="en-ZA"/>
        </a:p>
      </dgm:t>
    </dgm:pt>
    <dgm:pt modelId="{3FD48074-61A1-364F-A628-BC2A78BB452E}" type="pres">
      <dgm:prSet presAssocID="{23F51E7F-46F0-A14B-919F-9D0E6B8609A5}" presName="node" presStyleLbl="node1" presStyleIdx="1" presStyleCnt="5">
        <dgm:presLayoutVars>
          <dgm:bulletEnabled val="1"/>
        </dgm:presLayoutVars>
      </dgm:prSet>
      <dgm:spPr/>
      <dgm:t>
        <a:bodyPr/>
        <a:lstStyle/>
        <a:p>
          <a:endParaRPr lang="en-ZA"/>
        </a:p>
      </dgm:t>
    </dgm:pt>
    <dgm:pt modelId="{5F11934A-275D-7B40-AED8-E1CA053A6AAA}" type="pres">
      <dgm:prSet presAssocID="{93728E58-2FE0-664B-A958-21CF2DCD7219}" presName="sibTrans" presStyleLbl="sibTrans2D1" presStyleIdx="1" presStyleCnt="4"/>
      <dgm:spPr/>
      <dgm:t>
        <a:bodyPr/>
        <a:lstStyle/>
        <a:p>
          <a:endParaRPr lang="en-ZA"/>
        </a:p>
      </dgm:t>
    </dgm:pt>
    <dgm:pt modelId="{D948EB07-392A-6A41-A10A-71A8AD90343A}" type="pres">
      <dgm:prSet presAssocID="{93728E58-2FE0-664B-A958-21CF2DCD7219}" presName="connectorText" presStyleLbl="sibTrans2D1" presStyleIdx="1" presStyleCnt="4"/>
      <dgm:spPr/>
      <dgm:t>
        <a:bodyPr/>
        <a:lstStyle/>
        <a:p>
          <a:endParaRPr lang="en-ZA"/>
        </a:p>
      </dgm:t>
    </dgm:pt>
    <dgm:pt modelId="{8617A038-0845-664A-B973-A5EAE660090F}" type="pres">
      <dgm:prSet presAssocID="{B914859C-1175-224A-ABC4-4DDFBE22F1DF}" presName="node" presStyleLbl="node1" presStyleIdx="2" presStyleCnt="5">
        <dgm:presLayoutVars>
          <dgm:bulletEnabled val="1"/>
        </dgm:presLayoutVars>
      </dgm:prSet>
      <dgm:spPr/>
      <dgm:t>
        <a:bodyPr/>
        <a:lstStyle/>
        <a:p>
          <a:endParaRPr lang="en-ZA"/>
        </a:p>
      </dgm:t>
    </dgm:pt>
    <dgm:pt modelId="{A3EFDF35-8CD3-DD41-B63E-850903E6E55D}" type="pres">
      <dgm:prSet presAssocID="{CB13D9CB-D86C-1F41-851E-9105A0B8E1CC}" presName="sibTrans" presStyleLbl="sibTrans2D1" presStyleIdx="2" presStyleCnt="4"/>
      <dgm:spPr/>
      <dgm:t>
        <a:bodyPr/>
        <a:lstStyle/>
        <a:p>
          <a:endParaRPr lang="en-ZA"/>
        </a:p>
      </dgm:t>
    </dgm:pt>
    <dgm:pt modelId="{CD50FFB6-6E2F-9848-BAE8-4B63C597BBBC}" type="pres">
      <dgm:prSet presAssocID="{CB13D9CB-D86C-1F41-851E-9105A0B8E1CC}" presName="connectorText" presStyleLbl="sibTrans2D1" presStyleIdx="2" presStyleCnt="4"/>
      <dgm:spPr/>
      <dgm:t>
        <a:bodyPr/>
        <a:lstStyle/>
        <a:p>
          <a:endParaRPr lang="en-ZA"/>
        </a:p>
      </dgm:t>
    </dgm:pt>
    <dgm:pt modelId="{D940172A-BBFC-C740-9801-0453453A05A8}" type="pres">
      <dgm:prSet presAssocID="{F41AFB90-2F88-CD4B-BFD8-1EE3303FF212}" presName="node" presStyleLbl="node1" presStyleIdx="3" presStyleCnt="5">
        <dgm:presLayoutVars>
          <dgm:bulletEnabled val="1"/>
        </dgm:presLayoutVars>
      </dgm:prSet>
      <dgm:spPr/>
      <dgm:t>
        <a:bodyPr/>
        <a:lstStyle/>
        <a:p>
          <a:endParaRPr lang="en-ZA"/>
        </a:p>
      </dgm:t>
    </dgm:pt>
    <dgm:pt modelId="{0128901B-53DB-5243-89F0-7C8349B7FFF7}" type="pres">
      <dgm:prSet presAssocID="{AB7B30E3-4DCD-8C43-9D56-2F4BFC078D4C}" presName="sibTrans" presStyleLbl="sibTrans2D1" presStyleIdx="3" presStyleCnt="4"/>
      <dgm:spPr/>
      <dgm:t>
        <a:bodyPr/>
        <a:lstStyle/>
        <a:p>
          <a:endParaRPr lang="en-ZA"/>
        </a:p>
      </dgm:t>
    </dgm:pt>
    <dgm:pt modelId="{CC9DD5F5-7640-8245-8F2F-3AA8A122321F}" type="pres">
      <dgm:prSet presAssocID="{AB7B30E3-4DCD-8C43-9D56-2F4BFC078D4C}" presName="connectorText" presStyleLbl="sibTrans2D1" presStyleIdx="3" presStyleCnt="4"/>
      <dgm:spPr/>
      <dgm:t>
        <a:bodyPr/>
        <a:lstStyle/>
        <a:p>
          <a:endParaRPr lang="en-ZA"/>
        </a:p>
      </dgm:t>
    </dgm:pt>
    <dgm:pt modelId="{8A8F77AD-DF01-3D43-B767-AFF951344F76}" type="pres">
      <dgm:prSet presAssocID="{FA07C90E-C785-BF41-AED3-AD5A7A96223C}" presName="node" presStyleLbl="node1" presStyleIdx="4" presStyleCnt="5" custLinFactNeighborX="8516" custLinFactNeighborY="14001">
        <dgm:presLayoutVars>
          <dgm:bulletEnabled val="1"/>
        </dgm:presLayoutVars>
      </dgm:prSet>
      <dgm:spPr/>
      <dgm:t>
        <a:bodyPr/>
        <a:lstStyle/>
        <a:p>
          <a:endParaRPr lang="en-ZA"/>
        </a:p>
      </dgm:t>
    </dgm:pt>
  </dgm:ptLst>
  <dgm:cxnLst>
    <dgm:cxn modelId="{D4B4F2DB-0CE3-6A47-BCEA-2FB368273F8B}" type="presOf" srcId="{93728E58-2FE0-664B-A958-21CF2DCD7219}" destId="{D948EB07-392A-6A41-A10A-71A8AD90343A}" srcOrd="1" destOrd="0" presId="urn:microsoft.com/office/officeart/2005/8/layout/process1"/>
    <dgm:cxn modelId="{6582ACC2-77CE-094F-8707-3873EB71F894}" srcId="{47507C5C-4CE8-0548-A6F9-3CF44B5C9074}" destId="{4DFEA256-5597-AD41-AAA3-8F15A668984E}" srcOrd="0" destOrd="0" parTransId="{87AD0313-A8C8-6245-847F-E057EAAEB334}" sibTransId="{FE897EC6-BD75-8C41-A580-85E44C81F11B}"/>
    <dgm:cxn modelId="{5A1904D2-38C5-A94C-9F2B-DBDDA1CC3A52}" type="presOf" srcId="{23F51E7F-46F0-A14B-919F-9D0E6B8609A5}" destId="{3FD48074-61A1-364F-A628-BC2A78BB452E}" srcOrd="0" destOrd="0" presId="urn:microsoft.com/office/officeart/2005/8/layout/process1"/>
    <dgm:cxn modelId="{3B976467-2BE8-7E4B-8945-645917E34E00}" type="presOf" srcId="{F41AFB90-2F88-CD4B-BFD8-1EE3303FF212}" destId="{D940172A-BBFC-C740-9801-0453453A05A8}" srcOrd="0" destOrd="0" presId="urn:microsoft.com/office/officeart/2005/8/layout/process1"/>
    <dgm:cxn modelId="{421810F7-2673-8D49-8247-17FD64D3F915}" srcId="{47507C5C-4CE8-0548-A6F9-3CF44B5C9074}" destId="{F41AFB90-2F88-CD4B-BFD8-1EE3303FF212}" srcOrd="3" destOrd="0" parTransId="{A1ADE995-7380-1445-9C13-7BC67464AB00}" sibTransId="{AB7B30E3-4DCD-8C43-9D56-2F4BFC078D4C}"/>
    <dgm:cxn modelId="{D6EBCA88-CE14-E44D-BD86-77CCA8BC5669}" type="presOf" srcId="{AB7B30E3-4DCD-8C43-9D56-2F4BFC078D4C}" destId="{0128901B-53DB-5243-89F0-7C8349B7FFF7}" srcOrd="0" destOrd="0" presId="urn:microsoft.com/office/officeart/2005/8/layout/process1"/>
    <dgm:cxn modelId="{BF7AD9B0-8EFC-C94C-9D7B-C00E8E315BEB}" type="presOf" srcId="{B914859C-1175-224A-ABC4-4DDFBE22F1DF}" destId="{8617A038-0845-664A-B973-A5EAE660090F}" srcOrd="0" destOrd="0" presId="urn:microsoft.com/office/officeart/2005/8/layout/process1"/>
    <dgm:cxn modelId="{97C69E27-0F8D-A848-A88A-A808AB7ECA9D}" type="presOf" srcId="{FE897EC6-BD75-8C41-A580-85E44C81F11B}" destId="{62AE8E3B-27AE-AA4C-931B-1077E91B5892}" srcOrd="1" destOrd="0" presId="urn:microsoft.com/office/officeart/2005/8/layout/process1"/>
    <dgm:cxn modelId="{60B74334-B27F-2444-9624-B454D21DEF48}" type="presOf" srcId="{4DFEA256-5597-AD41-AAA3-8F15A668984E}" destId="{49411358-EE46-934D-AF69-2C8F512F792E}" srcOrd="0" destOrd="0" presId="urn:microsoft.com/office/officeart/2005/8/layout/process1"/>
    <dgm:cxn modelId="{B1121AAA-DF80-DA4D-A2DC-3C67138EE88D}" type="presOf" srcId="{CB13D9CB-D86C-1F41-851E-9105A0B8E1CC}" destId="{CD50FFB6-6E2F-9848-BAE8-4B63C597BBBC}" srcOrd="1" destOrd="0" presId="urn:microsoft.com/office/officeart/2005/8/layout/process1"/>
    <dgm:cxn modelId="{FADF58BC-7B8E-234F-960D-0F3F87154D77}" type="presOf" srcId="{FE897EC6-BD75-8C41-A580-85E44C81F11B}" destId="{3272813F-DE05-B746-A17E-B1983DB8666D}" srcOrd="0" destOrd="0" presId="urn:microsoft.com/office/officeart/2005/8/layout/process1"/>
    <dgm:cxn modelId="{7372A53A-0054-BD4A-B3C8-CEE79FEC9E34}" srcId="{47507C5C-4CE8-0548-A6F9-3CF44B5C9074}" destId="{23F51E7F-46F0-A14B-919F-9D0E6B8609A5}" srcOrd="1" destOrd="0" parTransId="{171EBE54-0F6C-114E-8280-9E4D7826958F}" sibTransId="{93728E58-2FE0-664B-A958-21CF2DCD7219}"/>
    <dgm:cxn modelId="{2530E6F7-8912-0945-8FE1-53FDA3CF2B15}" type="presOf" srcId="{AB7B30E3-4DCD-8C43-9D56-2F4BFC078D4C}" destId="{CC9DD5F5-7640-8245-8F2F-3AA8A122321F}" srcOrd="1" destOrd="0" presId="urn:microsoft.com/office/officeart/2005/8/layout/process1"/>
    <dgm:cxn modelId="{AE430D30-5A9B-C04A-A12C-8EEBA2D4D2E1}" type="presOf" srcId="{CB13D9CB-D86C-1F41-851E-9105A0B8E1CC}" destId="{A3EFDF35-8CD3-DD41-B63E-850903E6E55D}" srcOrd="0" destOrd="0" presId="urn:microsoft.com/office/officeart/2005/8/layout/process1"/>
    <dgm:cxn modelId="{698C3C1C-F9FC-D347-85A0-23732B17AC2D}" srcId="{47507C5C-4CE8-0548-A6F9-3CF44B5C9074}" destId="{B914859C-1175-224A-ABC4-4DDFBE22F1DF}" srcOrd="2" destOrd="0" parTransId="{EBD3A6C5-CB14-A647-BB48-3339E4D9D697}" sibTransId="{CB13D9CB-D86C-1F41-851E-9105A0B8E1CC}"/>
    <dgm:cxn modelId="{7FE45F7C-0848-564C-ADF9-A75D9D8F8FD2}" type="presOf" srcId="{47507C5C-4CE8-0548-A6F9-3CF44B5C9074}" destId="{1475746A-CD9A-1A4A-BB61-A92D09372422}" srcOrd="0" destOrd="0" presId="urn:microsoft.com/office/officeart/2005/8/layout/process1"/>
    <dgm:cxn modelId="{577D31D0-6BF8-8948-8173-C3F9AA238D15}" type="presOf" srcId="{FA07C90E-C785-BF41-AED3-AD5A7A96223C}" destId="{8A8F77AD-DF01-3D43-B767-AFF951344F76}" srcOrd="0" destOrd="0" presId="urn:microsoft.com/office/officeart/2005/8/layout/process1"/>
    <dgm:cxn modelId="{66E8A1A3-9488-464F-8F40-1BBB5527C9E8}" type="presOf" srcId="{93728E58-2FE0-664B-A958-21CF2DCD7219}" destId="{5F11934A-275D-7B40-AED8-E1CA053A6AAA}" srcOrd="0" destOrd="0" presId="urn:microsoft.com/office/officeart/2005/8/layout/process1"/>
    <dgm:cxn modelId="{1EA383C1-332E-A548-88F8-B236B4CE84D7}" srcId="{47507C5C-4CE8-0548-A6F9-3CF44B5C9074}" destId="{FA07C90E-C785-BF41-AED3-AD5A7A96223C}" srcOrd="4" destOrd="0" parTransId="{05748F37-4618-2C48-8394-39A84D897103}" sibTransId="{D119CAB0-C873-0B46-BCC1-BAC491958311}"/>
    <dgm:cxn modelId="{6F145A44-44DD-B641-97F8-4502CA275FE8}" type="presParOf" srcId="{1475746A-CD9A-1A4A-BB61-A92D09372422}" destId="{49411358-EE46-934D-AF69-2C8F512F792E}" srcOrd="0" destOrd="0" presId="urn:microsoft.com/office/officeart/2005/8/layout/process1"/>
    <dgm:cxn modelId="{B18C47D3-FE1D-0F48-A635-FE597625471D}" type="presParOf" srcId="{1475746A-CD9A-1A4A-BB61-A92D09372422}" destId="{3272813F-DE05-B746-A17E-B1983DB8666D}" srcOrd="1" destOrd="0" presId="urn:microsoft.com/office/officeart/2005/8/layout/process1"/>
    <dgm:cxn modelId="{D900B047-EEAE-A740-8B8C-52F42F583BF8}" type="presParOf" srcId="{3272813F-DE05-B746-A17E-B1983DB8666D}" destId="{62AE8E3B-27AE-AA4C-931B-1077E91B5892}" srcOrd="0" destOrd="0" presId="urn:microsoft.com/office/officeart/2005/8/layout/process1"/>
    <dgm:cxn modelId="{27ADE40D-B94A-2443-8F5D-054F3A9D815E}" type="presParOf" srcId="{1475746A-CD9A-1A4A-BB61-A92D09372422}" destId="{3FD48074-61A1-364F-A628-BC2A78BB452E}" srcOrd="2" destOrd="0" presId="urn:microsoft.com/office/officeart/2005/8/layout/process1"/>
    <dgm:cxn modelId="{F12A86F8-28F5-A449-A0AE-176884DA3948}" type="presParOf" srcId="{1475746A-CD9A-1A4A-BB61-A92D09372422}" destId="{5F11934A-275D-7B40-AED8-E1CA053A6AAA}" srcOrd="3" destOrd="0" presId="urn:microsoft.com/office/officeart/2005/8/layout/process1"/>
    <dgm:cxn modelId="{927FF306-D2F9-5845-865D-9BBB1F3DF985}" type="presParOf" srcId="{5F11934A-275D-7B40-AED8-E1CA053A6AAA}" destId="{D948EB07-392A-6A41-A10A-71A8AD90343A}" srcOrd="0" destOrd="0" presId="urn:microsoft.com/office/officeart/2005/8/layout/process1"/>
    <dgm:cxn modelId="{5E071FDE-FB9A-AE42-B1B0-7CA64095E412}" type="presParOf" srcId="{1475746A-CD9A-1A4A-BB61-A92D09372422}" destId="{8617A038-0845-664A-B973-A5EAE660090F}" srcOrd="4" destOrd="0" presId="urn:microsoft.com/office/officeart/2005/8/layout/process1"/>
    <dgm:cxn modelId="{A7A93BFB-BBBC-F349-AD30-F2F169B8B348}" type="presParOf" srcId="{1475746A-CD9A-1A4A-BB61-A92D09372422}" destId="{A3EFDF35-8CD3-DD41-B63E-850903E6E55D}" srcOrd="5" destOrd="0" presId="urn:microsoft.com/office/officeart/2005/8/layout/process1"/>
    <dgm:cxn modelId="{D425E050-6A13-1140-A782-8D967043A34B}" type="presParOf" srcId="{A3EFDF35-8CD3-DD41-B63E-850903E6E55D}" destId="{CD50FFB6-6E2F-9848-BAE8-4B63C597BBBC}" srcOrd="0" destOrd="0" presId="urn:microsoft.com/office/officeart/2005/8/layout/process1"/>
    <dgm:cxn modelId="{8AFC6FB3-F7C1-104F-9092-F3AB143CA55A}" type="presParOf" srcId="{1475746A-CD9A-1A4A-BB61-A92D09372422}" destId="{D940172A-BBFC-C740-9801-0453453A05A8}" srcOrd="6" destOrd="0" presId="urn:microsoft.com/office/officeart/2005/8/layout/process1"/>
    <dgm:cxn modelId="{8248BD3E-6E6A-5A4F-AF1A-CC30261F6E01}" type="presParOf" srcId="{1475746A-CD9A-1A4A-BB61-A92D09372422}" destId="{0128901B-53DB-5243-89F0-7C8349B7FFF7}" srcOrd="7" destOrd="0" presId="urn:microsoft.com/office/officeart/2005/8/layout/process1"/>
    <dgm:cxn modelId="{305A05D8-7ADD-C546-B281-D0790C646F14}" type="presParOf" srcId="{0128901B-53DB-5243-89F0-7C8349B7FFF7}" destId="{CC9DD5F5-7640-8245-8F2F-3AA8A122321F}" srcOrd="0" destOrd="0" presId="urn:microsoft.com/office/officeart/2005/8/layout/process1"/>
    <dgm:cxn modelId="{B8AE2D0C-D2A8-D246-BA94-534BA8EC1C36}" type="presParOf" srcId="{1475746A-CD9A-1A4A-BB61-A92D09372422}" destId="{8A8F77AD-DF01-3D43-B767-AFF951344F76}"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904692-391B-4803-B6F7-9EDB816223E4}">
      <dsp:nvSpPr>
        <dsp:cNvPr id="0" name=""/>
        <dsp:cNvSpPr/>
      </dsp:nvSpPr>
      <dsp:spPr>
        <a:xfrm>
          <a:off x="899202" y="946994"/>
          <a:ext cx="1558910" cy="1637942"/>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1639A-4ADB-407D-B149-4FAF8322B8F0}">
      <dsp:nvSpPr>
        <dsp:cNvPr id="0" name=""/>
        <dsp:cNvSpPr/>
      </dsp:nvSpPr>
      <dsp:spPr>
        <a:xfrm>
          <a:off x="1243385" y="1550772"/>
          <a:ext cx="869960" cy="43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a:t>Performance information from depts</a:t>
          </a:r>
        </a:p>
      </dsp:txBody>
      <dsp:txXfrm>
        <a:off x="1243385" y="1550772"/>
        <a:ext cx="869960" cy="434935"/>
      </dsp:txXfrm>
    </dsp:sp>
    <dsp:sp modelId="{26B90DEA-34B5-4898-A329-BD9E0B210DB8}">
      <dsp:nvSpPr>
        <dsp:cNvPr id="0" name=""/>
        <dsp:cNvSpPr/>
      </dsp:nvSpPr>
      <dsp:spPr>
        <a:xfrm>
          <a:off x="466123" y="1882348"/>
          <a:ext cx="1558910" cy="1559069"/>
        </a:xfrm>
        <a:prstGeom prst="leftCircularArrow">
          <a:avLst>
            <a:gd name="adj1" fmla="val 10980"/>
            <a:gd name="adj2" fmla="val 1142322"/>
            <a:gd name="adj3" fmla="val 6300000"/>
            <a:gd name="adj4" fmla="val 18900000"/>
            <a:gd name="adj5" fmla="val 125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BE9A8-A2D9-4695-AA9C-7F5F1B41E0D4}">
      <dsp:nvSpPr>
        <dsp:cNvPr id="0" name=""/>
        <dsp:cNvSpPr/>
      </dsp:nvSpPr>
      <dsp:spPr>
        <a:xfrm>
          <a:off x="808551" y="2448343"/>
          <a:ext cx="869960" cy="43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a:t>Research, LGMIM &amp; evaluations</a:t>
          </a:r>
        </a:p>
      </dsp:txBody>
      <dsp:txXfrm>
        <a:off x="808551" y="2448343"/>
        <a:ext cx="869960" cy="434935"/>
      </dsp:txXfrm>
    </dsp:sp>
    <dsp:sp modelId="{ACA54DBA-BDF1-4B74-A7B4-9370BEBD2856}">
      <dsp:nvSpPr>
        <dsp:cNvPr id="0" name=""/>
        <dsp:cNvSpPr/>
      </dsp:nvSpPr>
      <dsp:spPr>
        <a:xfrm>
          <a:off x="899202" y="2781573"/>
          <a:ext cx="1558910" cy="1559069"/>
        </a:xfrm>
        <a:prstGeom prst="circularArrow">
          <a:avLst>
            <a:gd name="adj1" fmla="val 10980"/>
            <a:gd name="adj2" fmla="val 1142322"/>
            <a:gd name="adj3" fmla="val 4500000"/>
            <a:gd name="adj4" fmla="val 13500000"/>
            <a:gd name="adj5" fmla="val 125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4FA62-B189-477B-921C-D9A081123E1A}">
      <dsp:nvSpPr>
        <dsp:cNvPr id="0" name=""/>
        <dsp:cNvSpPr/>
      </dsp:nvSpPr>
      <dsp:spPr>
        <a:xfrm>
          <a:off x="1243385" y="3345913"/>
          <a:ext cx="869960" cy="43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a:t>Analysis of options &amp; risks for remedial actions  </a:t>
          </a:r>
        </a:p>
      </dsp:txBody>
      <dsp:txXfrm>
        <a:off x="1243385" y="3345913"/>
        <a:ext cx="869960" cy="434935"/>
      </dsp:txXfrm>
    </dsp:sp>
    <dsp:sp modelId="{5D2EB621-E9E9-486B-82CE-1DBE4AA78493}">
      <dsp:nvSpPr>
        <dsp:cNvPr id="0" name=""/>
        <dsp:cNvSpPr/>
      </dsp:nvSpPr>
      <dsp:spPr>
        <a:xfrm>
          <a:off x="577244" y="3780849"/>
          <a:ext cx="1339300" cy="1339947"/>
        </a:xfrm>
        <a:prstGeom prst="blockArc">
          <a:avLst>
            <a:gd name="adj1" fmla="val 0"/>
            <a:gd name="adj2" fmla="val 189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B0C05-FD43-47C3-9CE4-BE212FE7DBC4}">
      <dsp:nvSpPr>
        <dsp:cNvPr id="0" name=""/>
        <dsp:cNvSpPr/>
      </dsp:nvSpPr>
      <dsp:spPr>
        <a:xfrm>
          <a:off x="808551" y="4243484"/>
          <a:ext cx="869960" cy="43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a:t>Follow-up on Cabinet decisions</a:t>
          </a:r>
        </a:p>
      </dsp:txBody>
      <dsp:txXfrm>
        <a:off x="808551" y="4243484"/>
        <a:ext cx="869960" cy="4349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11358-EE46-934D-AF69-2C8F512F792E}">
      <dsp:nvSpPr>
        <dsp:cNvPr id="0" name=""/>
        <dsp:cNvSpPr/>
      </dsp:nvSpPr>
      <dsp:spPr>
        <a:xfrm>
          <a:off x="0" y="309158"/>
          <a:ext cx="1168761" cy="70125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Inputs</a:t>
          </a:r>
        </a:p>
      </dsp:txBody>
      <dsp:txXfrm>
        <a:off x="0" y="309158"/>
        <a:ext cx="1168761" cy="701256"/>
      </dsp:txXfrm>
    </dsp:sp>
    <dsp:sp modelId="{3272813F-DE05-B746-A17E-B1983DB8666D}">
      <dsp:nvSpPr>
        <dsp:cNvPr id="0" name=""/>
        <dsp:cNvSpPr/>
      </dsp:nvSpPr>
      <dsp:spPr>
        <a:xfrm rot="21490498">
          <a:off x="1286516" y="488506"/>
          <a:ext cx="249902" cy="289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rot="21490498">
        <a:off x="1286516" y="488506"/>
        <a:ext cx="249902" cy="289852"/>
      </dsp:txXfrm>
    </dsp:sp>
    <dsp:sp modelId="{3FD48074-61A1-364F-A628-BC2A78BB452E}">
      <dsp:nvSpPr>
        <dsp:cNvPr id="0" name=""/>
        <dsp:cNvSpPr/>
      </dsp:nvSpPr>
      <dsp:spPr>
        <a:xfrm>
          <a:off x="1640035" y="256901"/>
          <a:ext cx="1168761" cy="70125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Activities</a:t>
          </a:r>
        </a:p>
      </dsp:txBody>
      <dsp:txXfrm>
        <a:off x="1640035" y="256901"/>
        <a:ext cx="1168761" cy="701256"/>
      </dsp:txXfrm>
    </dsp:sp>
    <dsp:sp modelId="{5F11934A-275D-7B40-AED8-E1CA053A6AAA}">
      <dsp:nvSpPr>
        <dsp:cNvPr id="0" name=""/>
        <dsp:cNvSpPr/>
      </dsp:nvSpPr>
      <dsp:spPr>
        <a:xfrm>
          <a:off x="2925673" y="462603"/>
          <a:ext cx="247777" cy="289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a:off x="2925673" y="462603"/>
        <a:ext cx="247777" cy="289852"/>
      </dsp:txXfrm>
    </dsp:sp>
    <dsp:sp modelId="{8617A038-0845-664A-B973-A5EAE660090F}">
      <dsp:nvSpPr>
        <dsp:cNvPr id="0" name=""/>
        <dsp:cNvSpPr/>
      </dsp:nvSpPr>
      <dsp:spPr>
        <a:xfrm>
          <a:off x="3276301" y="256901"/>
          <a:ext cx="1168761" cy="70125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Outputs</a:t>
          </a:r>
        </a:p>
      </dsp:txBody>
      <dsp:txXfrm>
        <a:off x="3276301" y="256901"/>
        <a:ext cx="1168761" cy="701256"/>
      </dsp:txXfrm>
    </dsp:sp>
    <dsp:sp modelId="{A3EFDF35-8CD3-DD41-B63E-850903E6E55D}">
      <dsp:nvSpPr>
        <dsp:cNvPr id="0" name=""/>
        <dsp:cNvSpPr/>
      </dsp:nvSpPr>
      <dsp:spPr>
        <a:xfrm>
          <a:off x="4561938" y="462603"/>
          <a:ext cx="247777" cy="289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a:off x="4561938" y="462603"/>
        <a:ext cx="247777" cy="289852"/>
      </dsp:txXfrm>
    </dsp:sp>
    <dsp:sp modelId="{D940172A-BBFC-C740-9801-0453453A05A8}">
      <dsp:nvSpPr>
        <dsp:cNvPr id="0" name=""/>
        <dsp:cNvSpPr/>
      </dsp:nvSpPr>
      <dsp:spPr>
        <a:xfrm>
          <a:off x="4912567" y="256901"/>
          <a:ext cx="1168761" cy="7012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Outcomes</a:t>
          </a:r>
        </a:p>
      </dsp:txBody>
      <dsp:txXfrm>
        <a:off x="4912567" y="256901"/>
        <a:ext cx="1168761" cy="701256"/>
      </dsp:txXfrm>
    </dsp:sp>
    <dsp:sp modelId="{0128901B-53DB-5243-89F0-7C8349B7FFF7}">
      <dsp:nvSpPr>
        <dsp:cNvPr id="0" name=""/>
        <dsp:cNvSpPr/>
      </dsp:nvSpPr>
      <dsp:spPr>
        <a:xfrm rot="205560">
          <a:off x="6198923" y="512117"/>
          <a:ext cx="250222" cy="289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rot="205560">
        <a:off x="6198923" y="512117"/>
        <a:ext cx="250222" cy="289852"/>
      </dsp:txXfrm>
    </dsp:sp>
    <dsp:sp modelId="{8A8F77AD-DF01-3D43-B767-AFF951344F76}">
      <dsp:nvSpPr>
        <dsp:cNvPr id="0" name=""/>
        <dsp:cNvSpPr/>
      </dsp:nvSpPr>
      <dsp:spPr>
        <a:xfrm>
          <a:off x="6552602" y="355084"/>
          <a:ext cx="1168761" cy="70125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Impacts</a:t>
          </a:r>
        </a:p>
      </dsp:txBody>
      <dsp:txXfrm>
        <a:off x="6552602" y="355084"/>
        <a:ext cx="1168761" cy="70125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4E2CB-FF85-4147-A9A5-AD4BF56E61B4}" type="datetimeFigureOut">
              <a:rPr lang="en-ZA" smtClean="0"/>
              <a:pPr/>
              <a:t>2022/10/11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C7BEB-AC1E-49BC-8E9A-24F8D076C32F}" type="slidenum">
              <a:rPr lang="en-ZA" smtClean="0"/>
              <a:pPr/>
              <a:t>‹#›</a:t>
            </a:fld>
            <a:endParaRPr lang="en-ZA"/>
          </a:p>
        </p:txBody>
      </p:sp>
    </p:spTree>
    <p:extLst>
      <p:ext uri="{BB962C8B-B14F-4D97-AF65-F5344CB8AC3E}">
        <p14:creationId xmlns:p14="http://schemas.microsoft.com/office/powerpoint/2010/main" xmlns="" val="347022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FAF13E-D87B-4495-A3F1-7D36D6ADF10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0226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7190" tIns="33595" rIns="67190" bIns="33595">
            <a:normAutofit/>
          </a:bodyPr>
          <a:lstStyle/>
          <a:p>
            <a:pPr marL="321320" marR="0" lvl="0" indent="-32132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Tree>
    <p:extLst>
      <p:ext uri="{BB962C8B-B14F-4D97-AF65-F5344CB8AC3E}">
        <p14:creationId xmlns:p14="http://schemas.microsoft.com/office/powerpoint/2010/main" xmlns="" val="199073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71C86-B0AD-9042-8CC2-4B5F837FC0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EE441F95-6299-0C4A-8DEC-2F4E174B4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51839C34-B0D4-4E40-9B59-917E84ECF3E4}"/>
              </a:ext>
            </a:extLst>
          </p:cNvPr>
          <p:cNvSpPr>
            <a:spLocks noGrp="1"/>
          </p:cNvSpPr>
          <p:nvPr>
            <p:ph type="dt" sz="half" idx="10"/>
          </p:nvPr>
        </p:nvSpPr>
        <p:spPr/>
        <p:txBody>
          <a:bodyPr/>
          <a:lstStyle/>
          <a:p>
            <a:fld id="{0700D211-4E77-494E-90FD-EBC70F2F40A7}" type="datetimeFigureOut">
              <a:rPr lang="en-US" smtClean="0"/>
              <a:pPr/>
              <a:t>10/11/2022</a:t>
            </a:fld>
            <a:endParaRPr lang="en-US"/>
          </a:p>
        </p:txBody>
      </p:sp>
      <p:sp>
        <p:nvSpPr>
          <p:cNvPr id="5" name="Footer Placeholder 4">
            <a:extLst>
              <a:ext uri="{FF2B5EF4-FFF2-40B4-BE49-F238E27FC236}">
                <a16:creationId xmlns:a16="http://schemas.microsoft.com/office/drawing/2014/main" xmlns="" id="{E6CEF349-5B91-B24D-982A-D6B57A6E7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C6AD46-138B-B440-84A2-7A887BEDB7E5}"/>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89576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B6D38-5FE4-2B4C-9F88-ED61FB5D025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4D271A5-BD6B-0842-8A27-F631A13371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818D9671-60B8-CC41-B756-43F7DC273233}"/>
              </a:ext>
            </a:extLst>
          </p:cNvPr>
          <p:cNvSpPr>
            <a:spLocks noGrp="1"/>
          </p:cNvSpPr>
          <p:nvPr>
            <p:ph type="dt" sz="half" idx="10"/>
          </p:nvPr>
        </p:nvSpPr>
        <p:spPr/>
        <p:txBody>
          <a:bodyPr/>
          <a:lstStyle/>
          <a:p>
            <a:fld id="{0700D211-4E77-494E-90FD-EBC70F2F40A7}" type="datetimeFigureOut">
              <a:rPr lang="en-US" smtClean="0"/>
              <a:pPr/>
              <a:t>10/11/2022</a:t>
            </a:fld>
            <a:endParaRPr lang="en-US"/>
          </a:p>
        </p:txBody>
      </p:sp>
      <p:sp>
        <p:nvSpPr>
          <p:cNvPr id="5" name="Footer Placeholder 4">
            <a:extLst>
              <a:ext uri="{FF2B5EF4-FFF2-40B4-BE49-F238E27FC236}">
                <a16:creationId xmlns:a16="http://schemas.microsoft.com/office/drawing/2014/main" xmlns="" id="{F2CB4AB8-BDFB-2A4A-BE7A-8B8325D24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4149A4-3E84-5F45-AC06-53900F6907D3}"/>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134225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3C57D43-2332-B24F-B25B-5D53F518B8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72024C5F-366C-E949-A928-E60A0E5C10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CDA6023-A2AC-4449-BE49-D991889AF521}"/>
              </a:ext>
            </a:extLst>
          </p:cNvPr>
          <p:cNvSpPr>
            <a:spLocks noGrp="1"/>
          </p:cNvSpPr>
          <p:nvPr>
            <p:ph type="dt" sz="half" idx="10"/>
          </p:nvPr>
        </p:nvSpPr>
        <p:spPr/>
        <p:txBody>
          <a:bodyPr/>
          <a:lstStyle/>
          <a:p>
            <a:fld id="{0700D211-4E77-494E-90FD-EBC70F2F40A7}" type="datetimeFigureOut">
              <a:rPr lang="en-US" smtClean="0"/>
              <a:pPr/>
              <a:t>10/11/2022</a:t>
            </a:fld>
            <a:endParaRPr lang="en-US"/>
          </a:p>
        </p:txBody>
      </p:sp>
      <p:sp>
        <p:nvSpPr>
          <p:cNvPr id="5" name="Footer Placeholder 4">
            <a:extLst>
              <a:ext uri="{FF2B5EF4-FFF2-40B4-BE49-F238E27FC236}">
                <a16:creationId xmlns:a16="http://schemas.microsoft.com/office/drawing/2014/main" xmlns="" id="{F59D7999-71AB-CE42-BAAC-8DFE3105F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ECE2E8-BFFE-D84F-90BA-7FCE2CF501F1}"/>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1687840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71C86-B0AD-9042-8CC2-4B5F837FC0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EE441F95-6299-0C4A-8DEC-2F4E174B4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51839C34-B0D4-4E40-9B59-917E84ECF3E4}"/>
              </a:ext>
            </a:extLst>
          </p:cNvPr>
          <p:cNvSpPr>
            <a:spLocks noGrp="1"/>
          </p:cNvSpPr>
          <p:nvPr>
            <p:ph type="dt" sz="half" idx="10"/>
          </p:nvPr>
        </p:nvSpPr>
        <p:spPr/>
        <p:txBody>
          <a:bodyPr/>
          <a:lstStyle/>
          <a:p>
            <a:fld id="{FEF8AD26-F935-41CB-B6E9-7D68D693E681}" type="datetime1">
              <a:rPr lang="en-US" smtClean="0"/>
              <a:pPr/>
              <a:t>10/11/2022</a:t>
            </a:fld>
            <a:endParaRPr lang="en-US"/>
          </a:p>
        </p:txBody>
      </p:sp>
      <p:sp>
        <p:nvSpPr>
          <p:cNvPr id="5" name="Footer Placeholder 4">
            <a:extLst>
              <a:ext uri="{FF2B5EF4-FFF2-40B4-BE49-F238E27FC236}">
                <a16:creationId xmlns:a16="http://schemas.microsoft.com/office/drawing/2014/main" xmlns="" id="{E6CEF349-5B91-B24D-982A-D6B57A6E7DF8}"/>
              </a:ext>
            </a:extLst>
          </p:cNvPr>
          <p:cNvSpPr>
            <a:spLocks noGrp="1"/>
          </p:cNvSpPr>
          <p:nvPr>
            <p:ph type="ftr" sz="quarter" idx="11"/>
          </p:nvPr>
        </p:nvSpPr>
        <p:spPr/>
        <p:txBody>
          <a:bodyPr/>
          <a:lstStyle/>
          <a:p>
            <a:r>
              <a:rPr lang="en-US"/>
              <a:t>SECRET</a:t>
            </a:r>
          </a:p>
        </p:txBody>
      </p:sp>
      <p:sp>
        <p:nvSpPr>
          <p:cNvPr id="6" name="Slide Number Placeholder 5">
            <a:extLst>
              <a:ext uri="{FF2B5EF4-FFF2-40B4-BE49-F238E27FC236}">
                <a16:creationId xmlns:a16="http://schemas.microsoft.com/office/drawing/2014/main" xmlns="" id="{13C6AD46-138B-B440-84A2-7A887BEDB7E5}"/>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3147824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99C67-4059-FC49-9968-FEBEF93ADF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91CAB03A-3106-D441-BEE8-1802C17440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BFE02F5-6C87-B14D-8CF4-7D5E66FCAA75}"/>
              </a:ext>
            </a:extLst>
          </p:cNvPr>
          <p:cNvSpPr>
            <a:spLocks noGrp="1"/>
          </p:cNvSpPr>
          <p:nvPr>
            <p:ph type="dt" sz="half" idx="10"/>
          </p:nvPr>
        </p:nvSpPr>
        <p:spPr/>
        <p:txBody>
          <a:bodyPr/>
          <a:lstStyle/>
          <a:p>
            <a:fld id="{806AFC6A-1DDE-45E9-94D1-AFD8C8547522}" type="datetime1">
              <a:rPr lang="en-US" smtClean="0"/>
              <a:pPr/>
              <a:t>10/11/2022</a:t>
            </a:fld>
            <a:endParaRPr lang="en-US"/>
          </a:p>
        </p:txBody>
      </p:sp>
      <p:sp>
        <p:nvSpPr>
          <p:cNvPr id="5" name="Footer Placeholder 4">
            <a:extLst>
              <a:ext uri="{FF2B5EF4-FFF2-40B4-BE49-F238E27FC236}">
                <a16:creationId xmlns:a16="http://schemas.microsoft.com/office/drawing/2014/main" xmlns="" id="{2067824D-FBC6-DB48-BCAF-7C1E7467D60A}"/>
              </a:ext>
            </a:extLst>
          </p:cNvPr>
          <p:cNvSpPr>
            <a:spLocks noGrp="1"/>
          </p:cNvSpPr>
          <p:nvPr>
            <p:ph type="ftr" sz="quarter" idx="11"/>
          </p:nvPr>
        </p:nvSpPr>
        <p:spPr/>
        <p:txBody>
          <a:bodyPr/>
          <a:lstStyle/>
          <a:p>
            <a:r>
              <a:rPr lang="en-US"/>
              <a:t>SECRET</a:t>
            </a:r>
          </a:p>
        </p:txBody>
      </p:sp>
      <p:sp>
        <p:nvSpPr>
          <p:cNvPr id="6" name="Slide Number Placeholder 5">
            <a:extLst>
              <a:ext uri="{FF2B5EF4-FFF2-40B4-BE49-F238E27FC236}">
                <a16:creationId xmlns:a16="http://schemas.microsoft.com/office/drawing/2014/main" xmlns="" id="{793CD7C7-31B7-D44B-A8F2-DFF29AC9D59A}"/>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2610340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4E381-4503-2947-87B6-CF22AEDABD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0C530EC-CE00-2B4E-8CE2-24AEF96D8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808F25E-5F41-084E-83AA-8FE74BA6FAF6}"/>
              </a:ext>
            </a:extLst>
          </p:cNvPr>
          <p:cNvSpPr>
            <a:spLocks noGrp="1"/>
          </p:cNvSpPr>
          <p:nvPr>
            <p:ph type="dt" sz="half" idx="10"/>
          </p:nvPr>
        </p:nvSpPr>
        <p:spPr/>
        <p:txBody>
          <a:bodyPr/>
          <a:lstStyle/>
          <a:p>
            <a:fld id="{7D39E1A6-233D-4D63-81C3-9C5FB459AED1}" type="datetime1">
              <a:rPr lang="en-US" smtClean="0"/>
              <a:pPr/>
              <a:t>10/11/2022</a:t>
            </a:fld>
            <a:endParaRPr lang="en-US"/>
          </a:p>
        </p:txBody>
      </p:sp>
      <p:sp>
        <p:nvSpPr>
          <p:cNvPr id="5" name="Footer Placeholder 4">
            <a:extLst>
              <a:ext uri="{FF2B5EF4-FFF2-40B4-BE49-F238E27FC236}">
                <a16:creationId xmlns:a16="http://schemas.microsoft.com/office/drawing/2014/main" xmlns="" id="{882ED9CA-D437-4449-B072-541B371C4B99}"/>
              </a:ext>
            </a:extLst>
          </p:cNvPr>
          <p:cNvSpPr>
            <a:spLocks noGrp="1"/>
          </p:cNvSpPr>
          <p:nvPr>
            <p:ph type="ftr" sz="quarter" idx="11"/>
          </p:nvPr>
        </p:nvSpPr>
        <p:spPr/>
        <p:txBody>
          <a:bodyPr/>
          <a:lstStyle/>
          <a:p>
            <a:r>
              <a:rPr lang="en-US"/>
              <a:t>SECRET</a:t>
            </a:r>
          </a:p>
        </p:txBody>
      </p:sp>
      <p:sp>
        <p:nvSpPr>
          <p:cNvPr id="6" name="Slide Number Placeholder 5">
            <a:extLst>
              <a:ext uri="{FF2B5EF4-FFF2-40B4-BE49-F238E27FC236}">
                <a16:creationId xmlns:a16="http://schemas.microsoft.com/office/drawing/2014/main" xmlns="" id="{9889FA9F-EEC7-2D45-8002-65AA0028CD08}"/>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386378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F5F6DD-A4F4-C748-AF60-6C8D9F06F1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C7AA790-AD42-3344-8B11-5A4F2E0636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7626CE14-1BA2-ED44-B5BD-2A6576A2F3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A45BA4BA-4FCE-BF47-944E-B5095F837520}"/>
              </a:ext>
            </a:extLst>
          </p:cNvPr>
          <p:cNvSpPr>
            <a:spLocks noGrp="1"/>
          </p:cNvSpPr>
          <p:nvPr>
            <p:ph type="dt" sz="half" idx="10"/>
          </p:nvPr>
        </p:nvSpPr>
        <p:spPr/>
        <p:txBody>
          <a:bodyPr/>
          <a:lstStyle/>
          <a:p>
            <a:fld id="{5D43F2FB-4057-4CFA-9683-1E76F78083D9}" type="datetime1">
              <a:rPr lang="en-US" smtClean="0"/>
              <a:pPr/>
              <a:t>10/11/2022</a:t>
            </a:fld>
            <a:endParaRPr lang="en-US"/>
          </a:p>
        </p:txBody>
      </p:sp>
      <p:sp>
        <p:nvSpPr>
          <p:cNvPr id="6" name="Footer Placeholder 5">
            <a:extLst>
              <a:ext uri="{FF2B5EF4-FFF2-40B4-BE49-F238E27FC236}">
                <a16:creationId xmlns:a16="http://schemas.microsoft.com/office/drawing/2014/main" xmlns="" id="{74BC36AF-1883-F048-B4DC-C88A900F6AD1}"/>
              </a:ext>
            </a:extLst>
          </p:cNvPr>
          <p:cNvSpPr>
            <a:spLocks noGrp="1"/>
          </p:cNvSpPr>
          <p:nvPr>
            <p:ph type="ftr" sz="quarter" idx="11"/>
          </p:nvPr>
        </p:nvSpPr>
        <p:spPr/>
        <p:txBody>
          <a:bodyPr/>
          <a:lstStyle/>
          <a:p>
            <a:r>
              <a:rPr lang="en-US"/>
              <a:t>SECRET</a:t>
            </a:r>
          </a:p>
        </p:txBody>
      </p:sp>
      <p:sp>
        <p:nvSpPr>
          <p:cNvPr id="7" name="Slide Number Placeholder 6">
            <a:extLst>
              <a:ext uri="{FF2B5EF4-FFF2-40B4-BE49-F238E27FC236}">
                <a16:creationId xmlns:a16="http://schemas.microsoft.com/office/drawing/2014/main" xmlns="" id="{4317978B-018E-434B-B932-DD34677D906E}"/>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2332169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753D3-AC78-1642-8E76-D2DC0C6386D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B3318E2-8623-C341-ABB2-91FF7294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DC9D7EB-DF3B-B54A-BE11-6B937412DB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D42BAB6-AFAB-F74B-8460-F97FC929E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59BC472F-EB72-4C4E-8F41-F748B6EEDA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B585E121-21EF-FD41-BEE1-EC04623C50D8}"/>
              </a:ext>
            </a:extLst>
          </p:cNvPr>
          <p:cNvSpPr>
            <a:spLocks noGrp="1"/>
          </p:cNvSpPr>
          <p:nvPr>
            <p:ph type="dt" sz="half" idx="10"/>
          </p:nvPr>
        </p:nvSpPr>
        <p:spPr/>
        <p:txBody>
          <a:bodyPr/>
          <a:lstStyle/>
          <a:p>
            <a:fld id="{F99CD7AD-4E4E-4298-BFC7-6F155EC44490}" type="datetime1">
              <a:rPr lang="en-US" smtClean="0"/>
              <a:pPr/>
              <a:t>10/11/2022</a:t>
            </a:fld>
            <a:endParaRPr lang="en-US"/>
          </a:p>
        </p:txBody>
      </p:sp>
      <p:sp>
        <p:nvSpPr>
          <p:cNvPr id="8" name="Footer Placeholder 7">
            <a:extLst>
              <a:ext uri="{FF2B5EF4-FFF2-40B4-BE49-F238E27FC236}">
                <a16:creationId xmlns:a16="http://schemas.microsoft.com/office/drawing/2014/main" xmlns="" id="{CA532B73-8A2C-BD46-B51C-14E4B7A4ADF4}"/>
              </a:ext>
            </a:extLst>
          </p:cNvPr>
          <p:cNvSpPr>
            <a:spLocks noGrp="1"/>
          </p:cNvSpPr>
          <p:nvPr>
            <p:ph type="ftr" sz="quarter" idx="11"/>
          </p:nvPr>
        </p:nvSpPr>
        <p:spPr/>
        <p:txBody>
          <a:bodyPr/>
          <a:lstStyle/>
          <a:p>
            <a:r>
              <a:rPr lang="en-US"/>
              <a:t>SECRET</a:t>
            </a:r>
          </a:p>
        </p:txBody>
      </p:sp>
      <p:sp>
        <p:nvSpPr>
          <p:cNvPr id="9" name="Slide Number Placeholder 8">
            <a:extLst>
              <a:ext uri="{FF2B5EF4-FFF2-40B4-BE49-F238E27FC236}">
                <a16:creationId xmlns:a16="http://schemas.microsoft.com/office/drawing/2014/main" xmlns="" id="{185F781C-C4DA-1B4A-99FA-BF24BA20CBF1}"/>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544265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28BA5-CA80-F840-81D9-E6F192FF18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2D036094-BB03-624D-A0B0-6179D6500606}"/>
              </a:ext>
            </a:extLst>
          </p:cNvPr>
          <p:cNvSpPr>
            <a:spLocks noGrp="1"/>
          </p:cNvSpPr>
          <p:nvPr>
            <p:ph type="dt" sz="half" idx="10"/>
          </p:nvPr>
        </p:nvSpPr>
        <p:spPr/>
        <p:txBody>
          <a:bodyPr/>
          <a:lstStyle/>
          <a:p>
            <a:fld id="{F76B97CF-416C-44F0-85C2-714CF8327C2F}" type="datetime1">
              <a:rPr lang="en-US" smtClean="0"/>
              <a:pPr/>
              <a:t>10/11/2022</a:t>
            </a:fld>
            <a:endParaRPr lang="en-US"/>
          </a:p>
        </p:txBody>
      </p:sp>
      <p:sp>
        <p:nvSpPr>
          <p:cNvPr id="4" name="Footer Placeholder 3">
            <a:extLst>
              <a:ext uri="{FF2B5EF4-FFF2-40B4-BE49-F238E27FC236}">
                <a16:creationId xmlns:a16="http://schemas.microsoft.com/office/drawing/2014/main" xmlns="" id="{BC513C22-F827-CD4E-A70F-7BC461DA933F}"/>
              </a:ext>
            </a:extLst>
          </p:cNvPr>
          <p:cNvSpPr>
            <a:spLocks noGrp="1"/>
          </p:cNvSpPr>
          <p:nvPr>
            <p:ph type="ftr" sz="quarter" idx="11"/>
          </p:nvPr>
        </p:nvSpPr>
        <p:spPr/>
        <p:txBody>
          <a:bodyPr/>
          <a:lstStyle/>
          <a:p>
            <a:r>
              <a:rPr lang="en-US"/>
              <a:t>SECRET</a:t>
            </a:r>
          </a:p>
        </p:txBody>
      </p:sp>
      <p:sp>
        <p:nvSpPr>
          <p:cNvPr id="5" name="Slide Number Placeholder 4">
            <a:extLst>
              <a:ext uri="{FF2B5EF4-FFF2-40B4-BE49-F238E27FC236}">
                <a16:creationId xmlns:a16="http://schemas.microsoft.com/office/drawing/2014/main" xmlns="" id="{A6ABFF71-FFFC-604D-B372-8FBC90BB52BF}"/>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2924540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C46FE06-06A3-124E-A65C-B8EBED9A6F9D}"/>
              </a:ext>
            </a:extLst>
          </p:cNvPr>
          <p:cNvSpPr>
            <a:spLocks noGrp="1"/>
          </p:cNvSpPr>
          <p:nvPr>
            <p:ph type="dt" sz="half" idx="10"/>
          </p:nvPr>
        </p:nvSpPr>
        <p:spPr/>
        <p:txBody>
          <a:bodyPr/>
          <a:lstStyle/>
          <a:p>
            <a:fld id="{5740366A-9675-4516-A23E-C26D3BBFCF5D}" type="datetime1">
              <a:rPr lang="en-US" smtClean="0"/>
              <a:pPr/>
              <a:t>10/11/2022</a:t>
            </a:fld>
            <a:endParaRPr lang="en-US"/>
          </a:p>
        </p:txBody>
      </p:sp>
      <p:sp>
        <p:nvSpPr>
          <p:cNvPr id="3" name="Footer Placeholder 2">
            <a:extLst>
              <a:ext uri="{FF2B5EF4-FFF2-40B4-BE49-F238E27FC236}">
                <a16:creationId xmlns:a16="http://schemas.microsoft.com/office/drawing/2014/main" xmlns="" id="{4B478CAC-6E2F-A84F-B2A5-2C03BF964FC2}"/>
              </a:ext>
            </a:extLst>
          </p:cNvPr>
          <p:cNvSpPr>
            <a:spLocks noGrp="1"/>
          </p:cNvSpPr>
          <p:nvPr>
            <p:ph type="ftr" sz="quarter" idx="11"/>
          </p:nvPr>
        </p:nvSpPr>
        <p:spPr/>
        <p:txBody>
          <a:bodyPr/>
          <a:lstStyle/>
          <a:p>
            <a:r>
              <a:rPr lang="en-US"/>
              <a:t>SECRET</a:t>
            </a:r>
          </a:p>
        </p:txBody>
      </p:sp>
      <p:sp>
        <p:nvSpPr>
          <p:cNvPr id="4" name="Slide Number Placeholder 3">
            <a:extLst>
              <a:ext uri="{FF2B5EF4-FFF2-40B4-BE49-F238E27FC236}">
                <a16:creationId xmlns:a16="http://schemas.microsoft.com/office/drawing/2014/main" xmlns="" id="{FEEC9EF3-910D-EE47-A35C-7E9C4A943289}"/>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3762244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FB1486-8905-7645-82B8-972D747C46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21BAFC70-7BFF-AA48-B3A6-919816A39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0A4227AD-87E2-624F-B45B-90B1CDF4A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662CD4D-2565-4848-8719-A30A7F573143}"/>
              </a:ext>
            </a:extLst>
          </p:cNvPr>
          <p:cNvSpPr>
            <a:spLocks noGrp="1"/>
          </p:cNvSpPr>
          <p:nvPr>
            <p:ph type="dt" sz="half" idx="10"/>
          </p:nvPr>
        </p:nvSpPr>
        <p:spPr/>
        <p:txBody>
          <a:bodyPr/>
          <a:lstStyle/>
          <a:p>
            <a:fld id="{812A6622-3DCB-4545-9FC6-77B869F16D62}" type="datetime1">
              <a:rPr lang="en-US" smtClean="0"/>
              <a:pPr/>
              <a:t>10/11/2022</a:t>
            </a:fld>
            <a:endParaRPr lang="en-US"/>
          </a:p>
        </p:txBody>
      </p:sp>
      <p:sp>
        <p:nvSpPr>
          <p:cNvPr id="6" name="Footer Placeholder 5">
            <a:extLst>
              <a:ext uri="{FF2B5EF4-FFF2-40B4-BE49-F238E27FC236}">
                <a16:creationId xmlns:a16="http://schemas.microsoft.com/office/drawing/2014/main" xmlns="" id="{220FC643-5E90-3D47-BE0C-3C7912DA70DF}"/>
              </a:ext>
            </a:extLst>
          </p:cNvPr>
          <p:cNvSpPr>
            <a:spLocks noGrp="1"/>
          </p:cNvSpPr>
          <p:nvPr>
            <p:ph type="ftr" sz="quarter" idx="11"/>
          </p:nvPr>
        </p:nvSpPr>
        <p:spPr/>
        <p:txBody>
          <a:bodyPr/>
          <a:lstStyle/>
          <a:p>
            <a:r>
              <a:rPr lang="en-US"/>
              <a:t>SECRET</a:t>
            </a:r>
          </a:p>
        </p:txBody>
      </p:sp>
      <p:sp>
        <p:nvSpPr>
          <p:cNvPr id="7" name="Slide Number Placeholder 6">
            <a:extLst>
              <a:ext uri="{FF2B5EF4-FFF2-40B4-BE49-F238E27FC236}">
                <a16:creationId xmlns:a16="http://schemas.microsoft.com/office/drawing/2014/main" xmlns="" id="{F4BF1EDB-10A9-994E-85D0-BDE962D93947}"/>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281795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99C67-4059-FC49-9968-FEBEF93ADF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91CAB03A-3106-D441-BEE8-1802C17440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BFE02F5-6C87-B14D-8CF4-7D5E66FCAA75}"/>
              </a:ext>
            </a:extLst>
          </p:cNvPr>
          <p:cNvSpPr>
            <a:spLocks noGrp="1"/>
          </p:cNvSpPr>
          <p:nvPr>
            <p:ph type="dt" sz="half" idx="10"/>
          </p:nvPr>
        </p:nvSpPr>
        <p:spPr/>
        <p:txBody>
          <a:bodyPr/>
          <a:lstStyle/>
          <a:p>
            <a:fld id="{0700D211-4E77-494E-90FD-EBC70F2F40A7}" type="datetimeFigureOut">
              <a:rPr lang="en-US" smtClean="0"/>
              <a:pPr/>
              <a:t>10/11/2022</a:t>
            </a:fld>
            <a:endParaRPr lang="en-US"/>
          </a:p>
        </p:txBody>
      </p:sp>
      <p:sp>
        <p:nvSpPr>
          <p:cNvPr id="5" name="Footer Placeholder 4">
            <a:extLst>
              <a:ext uri="{FF2B5EF4-FFF2-40B4-BE49-F238E27FC236}">
                <a16:creationId xmlns:a16="http://schemas.microsoft.com/office/drawing/2014/main" xmlns="" id="{2067824D-FBC6-DB48-BCAF-7C1E7467D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3CD7C7-31B7-D44B-A8F2-DFF29AC9D59A}"/>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1024345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E83F8-C8CF-A44F-9984-4C4876B687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237CEB4A-0CF0-854C-9CAA-2E160B1C6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83CFA9A-17EF-0144-A6D9-D2A1A9B0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7606136-6377-FC48-B97E-27A76615C75A}"/>
              </a:ext>
            </a:extLst>
          </p:cNvPr>
          <p:cNvSpPr>
            <a:spLocks noGrp="1"/>
          </p:cNvSpPr>
          <p:nvPr>
            <p:ph type="dt" sz="half" idx="10"/>
          </p:nvPr>
        </p:nvSpPr>
        <p:spPr/>
        <p:txBody>
          <a:bodyPr/>
          <a:lstStyle/>
          <a:p>
            <a:fld id="{984EC193-3061-47A7-92C7-1B47AF777637}" type="datetime1">
              <a:rPr lang="en-US" smtClean="0"/>
              <a:pPr/>
              <a:t>10/11/2022</a:t>
            </a:fld>
            <a:endParaRPr lang="en-US"/>
          </a:p>
        </p:txBody>
      </p:sp>
      <p:sp>
        <p:nvSpPr>
          <p:cNvPr id="6" name="Footer Placeholder 5">
            <a:extLst>
              <a:ext uri="{FF2B5EF4-FFF2-40B4-BE49-F238E27FC236}">
                <a16:creationId xmlns:a16="http://schemas.microsoft.com/office/drawing/2014/main" xmlns="" id="{38B092C4-E318-FC4B-A22F-AFC541DBD7DB}"/>
              </a:ext>
            </a:extLst>
          </p:cNvPr>
          <p:cNvSpPr>
            <a:spLocks noGrp="1"/>
          </p:cNvSpPr>
          <p:nvPr>
            <p:ph type="ftr" sz="quarter" idx="11"/>
          </p:nvPr>
        </p:nvSpPr>
        <p:spPr/>
        <p:txBody>
          <a:bodyPr/>
          <a:lstStyle/>
          <a:p>
            <a:r>
              <a:rPr lang="en-US"/>
              <a:t>SECRET</a:t>
            </a:r>
          </a:p>
        </p:txBody>
      </p:sp>
      <p:sp>
        <p:nvSpPr>
          <p:cNvPr id="7" name="Slide Number Placeholder 6">
            <a:extLst>
              <a:ext uri="{FF2B5EF4-FFF2-40B4-BE49-F238E27FC236}">
                <a16:creationId xmlns:a16="http://schemas.microsoft.com/office/drawing/2014/main" xmlns="" id="{AF1C914B-DB31-B442-BABE-CE265656FEAC}"/>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2370816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B6D38-5FE4-2B4C-9F88-ED61FB5D025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4D271A5-BD6B-0842-8A27-F631A13371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818D9671-60B8-CC41-B756-43F7DC273233}"/>
              </a:ext>
            </a:extLst>
          </p:cNvPr>
          <p:cNvSpPr>
            <a:spLocks noGrp="1"/>
          </p:cNvSpPr>
          <p:nvPr>
            <p:ph type="dt" sz="half" idx="10"/>
          </p:nvPr>
        </p:nvSpPr>
        <p:spPr/>
        <p:txBody>
          <a:bodyPr/>
          <a:lstStyle/>
          <a:p>
            <a:fld id="{1A40A033-DF0E-421E-B32E-948AE03C6067}" type="datetime1">
              <a:rPr lang="en-US" smtClean="0"/>
              <a:pPr/>
              <a:t>10/11/2022</a:t>
            </a:fld>
            <a:endParaRPr lang="en-US"/>
          </a:p>
        </p:txBody>
      </p:sp>
      <p:sp>
        <p:nvSpPr>
          <p:cNvPr id="5" name="Footer Placeholder 4">
            <a:extLst>
              <a:ext uri="{FF2B5EF4-FFF2-40B4-BE49-F238E27FC236}">
                <a16:creationId xmlns:a16="http://schemas.microsoft.com/office/drawing/2014/main" xmlns="" id="{F2CB4AB8-BDFB-2A4A-BE7A-8B8325D24316}"/>
              </a:ext>
            </a:extLst>
          </p:cNvPr>
          <p:cNvSpPr>
            <a:spLocks noGrp="1"/>
          </p:cNvSpPr>
          <p:nvPr>
            <p:ph type="ftr" sz="quarter" idx="11"/>
          </p:nvPr>
        </p:nvSpPr>
        <p:spPr/>
        <p:txBody>
          <a:bodyPr/>
          <a:lstStyle/>
          <a:p>
            <a:r>
              <a:rPr lang="en-US"/>
              <a:t>SECRET</a:t>
            </a:r>
          </a:p>
        </p:txBody>
      </p:sp>
      <p:sp>
        <p:nvSpPr>
          <p:cNvPr id="6" name="Slide Number Placeholder 5">
            <a:extLst>
              <a:ext uri="{FF2B5EF4-FFF2-40B4-BE49-F238E27FC236}">
                <a16:creationId xmlns:a16="http://schemas.microsoft.com/office/drawing/2014/main" xmlns="" id="{EB4149A4-3E84-5F45-AC06-53900F6907D3}"/>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1906951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3C57D43-2332-B24F-B25B-5D53F518B8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72024C5F-366C-E949-A928-E60A0E5C10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CDA6023-A2AC-4449-BE49-D991889AF521}"/>
              </a:ext>
            </a:extLst>
          </p:cNvPr>
          <p:cNvSpPr>
            <a:spLocks noGrp="1"/>
          </p:cNvSpPr>
          <p:nvPr>
            <p:ph type="dt" sz="half" idx="10"/>
          </p:nvPr>
        </p:nvSpPr>
        <p:spPr/>
        <p:txBody>
          <a:bodyPr/>
          <a:lstStyle/>
          <a:p>
            <a:fld id="{F20B8B3B-CD74-4604-B0E6-DD7710676FB3}" type="datetime1">
              <a:rPr lang="en-US" smtClean="0"/>
              <a:pPr/>
              <a:t>10/11/2022</a:t>
            </a:fld>
            <a:endParaRPr lang="en-US"/>
          </a:p>
        </p:txBody>
      </p:sp>
      <p:sp>
        <p:nvSpPr>
          <p:cNvPr id="5" name="Footer Placeholder 4">
            <a:extLst>
              <a:ext uri="{FF2B5EF4-FFF2-40B4-BE49-F238E27FC236}">
                <a16:creationId xmlns:a16="http://schemas.microsoft.com/office/drawing/2014/main" xmlns="" id="{F59D7999-71AB-CE42-BAAC-8DFE3105FE7D}"/>
              </a:ext>
            </a:extLst>
          </p:cNvPr>
          <p:cNvSpPr>
            <a:spLocks noGrp="1"/>
          </p:cNvSpPr>
          <p:nvPr>
            <p:ph type="ftr" sz="quarter" idx="11"/>
          </p:nvPr>
        </p:nvSpPr>
        <p:spPr/>
        <p:txBody>
          <a:bodyPr/>
          <a:lstStyle/>
          <a:p>
            <a:r>
              <a:rPr lang="en-US"/>
              <a:t>SECRET</a:t>
            </a:r>
          </a:p>
        </p:txBody>
      </p:sp>
      <p:sp>
        <p:nvSpPr>
          <p:cNvPr id="6" name="Slide Number Placeholder 5">
            <a:extLst>
              <a:ext uri="{FF2B5EF4-FFF2-40B4-BE49-F238E27FC236}">
                <a16:creationId xmlns:a16="http://schemas.microsoft.com/office/drawing/2014/main" xmlns="" id="{4BECE2E8-BFFE-D84F-90BA-7FCE2CF501F1}"/>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326637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4E381-4503-2947-87B6-CF22AEDABD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0C530EC-CE00-2B4E-8CE2-24AEF96D8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808F25E-5F41-084E-83AA-8FE74BA6FAF6}"/>
              </a:ext>
            </a:extLst>
          </p:cNvPr>
          <p:cNvSpPr>
            <a:spLocks noGrp="1"/>
          </p:cNvSpPr>
          <p:nvPr>
            <p:ph type="dt" sz="half" idx="10"/>
          </p:nvPr>
        </p:nvSpPr>
        <p:spPr/>
        <p:txBody>
          <a:bodyPr/>
          <a:lstStyle/>
          <a:p>
            <a:fld id="{0700D211-4E77-494E-90FD-EBC70F2F40A7}" type="datetimeFigureOut">
              <a:rPr lang="en-US" smtClean="0"/>
              <a:pPr/>
              <a:t>10/11/2022</a:t>
            </a:fld>
            <a:endParaRPr lang="en-US"/>
          </a:p>
        </p:txBody>
      </p:sp>
      <p:sp>
        <p:nvSpPr>
          <p:cNvPr id="5" name="Footer Placeholder 4">
            <a:extLst>
              <a:ext uri="{FF2B5EF4-FFF2-40B4-BE49-F238E27FC236}">
                <a16:creationId xmlns:a16="http://schemas.microsoft.com/office/drawing/2014/main" xmlns="" id="{882ED9CA-D437-4449-B072-541B371C4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89FA9F-EEC7-2D45-8002-65AA0028CD08}"/>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17908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F5F6DD-A4F4-C748-AF60-6C8D9F06F1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C7AA790-AD42-3344-8B11-5A4F2E0636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7626CE14-1BA2-ED44-B5BD-2A6576A2F3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A45BA4BA-4FCE-BF47-944E-B5095F837520}"/>
              </a:ext>
            </a:extLst>
          </p:cNvPr>
          <p:cNvSpPr>
            <a:spLocks noGrp="1"/>
          </p:cNvSpPr>
          <p:nvPr>
            <p:ph type="dt" sz="half" idx="10"/>
          </p:nvPr>
        </p:nvSpPr>
        <p:spPr/>
        <p:txBody>
          <a:bodyPr/>
          <a:lstStyle/>
          <a:p>
            <a:fld id="{0700D211-4E77-494E-90FD-EBC70F2F40A7}" type="datetimeFigureOut">
              <a:rPr lang="en-US" smtClean="0"/>
              <a:pPr/>
              <a:t>10/11/2022</a:t>
            </a:fld>
            <a:endParaRPr lang="en-US"/>
          </a:p>
        </p:txBody>
      </p:sp>
      <p:sp>
        <p:nvSpPr>
          <p:cNvPr id="6" name="Footer Placeholder 5">
            <a:extLst>
              <a:ext uri="{FF2B5EF4-FFF2-40B4-BE49-F238E27FC236}">
                <a16:creationId xmlns:a16="http://schemas.microsoft.com/office/drawing/2014/main" xmlns="" id="{74BC36AF-1883-F048-B4DC-C88A900F6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317978B-018E-434B-B932-DD34677D906E}"/>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384019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753D3-AC78-1642-8E76-D2DC0C6386D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B3318E2-8623-C341-ABB2-91FF7294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DC9D7EB-DF3B-B54A-BE11-6B937412DB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D42BAB6-AFAB-F74B-8460-F97FC929E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59BC472F-EB72-4C4E-8F41-F748B6EEDA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B585E121-21EF-FD41-BEE1-EC04623C50D8}"/>
              </a:ext>
            </a:extLst>
          </p:cNvPr>
          <p:cNvSpPr>
            <a:spLocks noGrp="1"/>
          </p:cNvSpPr>
          <p:nvPr>
            <p:ph type="dt" sz="half" idx="10"/>
          </p:nvPr>
        </p:nvSpPr>
        <p:spPr/>
        <p:txBody>
          <a:bodyPr/>
          <a:lstStyle/>
          <a:p>
            <a:fld id="{0700D211-4E77-494E-90FD-EBC70F2F40A7}" type="datetimeFigureOut">
              <a:rPr lang="en-US" smtClean="0"/>
              <a:pPr/>
              <a:t>10/11/2022</a:t>
            </a:fld>
            <a:endParaRPr lang="en-US"/>
          </a:p>
        </p:txBody>
      </p:sp>
      <p:sp>
        <p:nvSpPr>
          <p:cNvPr id="8" name="Footer Placeholder 7">
            <a:extLst>
              <a:ext uri="{FF2B5EF4-FFF2-40B4-BE49-F238E27FC236}">
                <a16:creationId xmlns:a16="http://schemas.microsoft.com/office/drawing/2014/main" xmlns="" id="{CA532B73-8A2C-BD46-B51C-14E4B7A4AD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85F781C-C4DA-1B4A-99FA-BF24BA20CBF1}"/>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300005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28BA5-CA80-F840-81D9-E6F192FF18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2D036094-BB03-624D-A0B0-6179D6500606}"/>
              </a:ext>
            </a:extLst>
          </p:cNvPr>
          <p:cNvSpPr>
            <a:spLocks noGrp="1"/>
          </p:cNvSpPr>
          <p:nvPr>
            <p:ph type="dt" sz="half" idx="10"/>
          </p:nvPr>
        </p:nvSpPr>
        <p:spPr/>
        <p:txBody>
          <a:bodyPr/>
          <a:lstStyle/>
          <a:p>
            <a:fld id="{0700D211-4E77-494E-90FD-EBC70F2F40A7}" type="datetimeFigureOut">
              <a:rPr lang="en-US" smtClean="0"/>
              <a:pPr/>
              <a:t>10/11/2022</a:t>
            </a:fld>
            <a:endParaRPr lang="en-US"/>
          </a:p>
        </p:txBody>
      </p:sp>
      <p:sp>
        <p:nvSpPr>
          <p:cNvPr id="4" name="Footer Placeholder 3">
            <a:extLst>
              <a:ext uri="{FF2B5EF4-FFF2-40B4-BE49-F238E27FC236}">
                <a16:creationId xmlns:a16="http://schemas.microsoft.com/office/drawing/2014/main" xmlns="" id="{BC513C22-F827-CD4E-A70F-7BC461DA93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6ABFF71-FFFC-604D-B372-8FBC90BB52BF}"/>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111181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C46FE06-06A3-124E-A65C-B8EBED9A6F9D}"/>
              </a:ext>
            </a:extLst>
          </p:cNvPr>
          <p:cNvSpPr>
            <a:spLocks noGrp="1"/>
          </p:cNvSpPr>
          <p:nvPr>
            <p:ph type="dt" sz="half" idx="10"/>
          </p:nvPr>
        </p:nvSpPr>
        <p:spPr/>
        <p:txBody>
          <a:bodyPr/>
          <a:lstStyle/>
          <a:p>
            <a:fld id="{0700D211-4E77-494E-90FD-EBC70F2F40A7}" type="datetimeFigureOut">
              <a:rPr lang="en-US" smtClean="0"/>
              <a:pPr/>
              <a:t>10/11/2022</a:t>
            </a:fld>
            <a:endParaRPr lang="en-US"/>
          </a:p>
        </p:txBody>
      </p:sp>
      <p:sp>
        <p:nvSpPr>
          <p:cNvPr id="3" name="Footer Placeholder 2">
            <a:extLst>
              <a:ext uri="{FF2B5EF4-FFF2-40B4-BE49-F238E27FC236}">
                <a16:creationId xmlns:a16="http://schemas.microsoft.com/office/drawing/2014/main" xmlns="" id="{4B478CAC-6E2F-A84F-B2A5-2C03BF964F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EEC9EF3-910D-EE47-A35C-7E9C4A943289}"/>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857349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FB1486-8905-7645-82B8-972D747C46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21BAFC70-7BFF-AA48-B3A6-919816A39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0A4227AD-87E2-624F-B45B-90B1CDF4A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662CD4D-2565-4848-8719-A30A7F573143}"/>
              </a:ext>
            </a:extLst>
          </p:cNvPr>
          <p:cNvSpPr>
            <a:spLocks noGrp="1"/>
          </p:cNvSpPr>
          <p:nvPr>
            <p:ph type="dt" sz="half" idx="10"/>
          </p:nvPr>
        </p:nvSpPr>
        <p:spPr/>
        <p:txBody>
          <a:bodyPr/>
          <a:lstStyle/>
          <a:p>
            <a:fld id="{0700D211-4E77-494E-90FD-EBC70F2F40A7}" type="datetimeFigureOut">
              <a:rPr lang="en-US" smtClean="0"/>
              <a:pPr/>
              <a:t>10/11/2022</a:t>
            </a:fld>
            <a:endParaRPr lang="en-US"/>
          </a:p>
        </p:txBody>
      </p:sp>
      <p:sp>
        <p:nvSpPr>
          <p:cNvPr id="6" name="Footer Placeholder 5">
            <a:extLst>
              <a:ext uri="{FF2B5EF4-FFF2-40B4-BE49-F238E27FC236}">
                <a16:creationId xmlns:a16="http://schemas.microsoft.com/office/drawing/2014/main" xmlns="" id="{220FC643-5E90-3D47-BE0C-3C7912DA7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4BF1EDB-10A9-994E-85D0-BDE962D93947}"/>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272064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E83F8-C8CF-A44F-9984-4C4876B687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237CEB4A-0CF0-854C-9CAA-2E160B1C6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xmlns="" id="{983CFA9A-17EF-0144-A6D9-D2A1A9B0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7606136-6377-FC48-B97E-27A76615C75A}"/>
              </a:ext>
            </a:extLst>
          </p:cNvPr>
          <p:cNvSpPr>
            <a:spLocks noGrp="1"/>
          </p:cNvSpPr>
          <p:nvPr>
            <p:ph type="dt" sz="half" idx="10"/>
          </p:nvPr>
        </p:nvSpPr>
        <p:spPr/>
        <p:txBody>
          <a:bodyPr/>
          <a:lstStyle/>
          <a:p>
            <a:fld id="{0700D211-4E77-494E-90FD-EBC70F2F40A7}" type="datetimeFigureOut">
              <a:rPr lang="en-US" smtClean="0"/>
              <a:pPr/>
              <a:t>10/11/2022</a:t>
            </a:fld>
            <a:endParaRPr lang="en-US"/>
          </a:p>
        </p:txBody>
      </p:sp>
      <p:sp>
        <p:nvSpPr>
          <p:cNvPr id="6" name="Footer Placeholder 5">
            <a:extLst>
              <a:ext uri="{FF2B5EF4-FFF2-40B4-BE49-F238E27FC236}">
                <a16:creationId xmlns:a16="http://schemas.microsoft.com/office/drawing/2014/main" xmlns="" id="{38B092C4-E318-FC4B-A22F-AFC541DBD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1C914B-DB31-B442-BABE-CE265656FEAC}"/>
              </a:ext>
            </a:extLst>
          </p:cNvPr>
          <p:cNvSpPr>
            <a:spLocks noGrp="1"/>
          </p:cNvSpPr>
          <p:nvPr>
            <p:ph type="sldNum" sz="quarter" idx="12"/>
          </p:nvPr>
        </p:nvSpPr>
        <p:spPr/>
        <p:txBody>
          <a:body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103439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93D23A8-563C-9E49-B43C-63A9B5EF8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9BB6916-D468-674D-B93E-583D843C7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2C7BE56-432B-CD4E-94F4-FD2B3F041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0D211-4E77-494E-90FD-EBC70F2F40A7}" type="datetimeFigureOut">
              <a:rPr lang="en-US" smtClean="0"/>
              <a:pPr/>
              <a:t>10/11/2022</a:t>
            </a:fld>
            <a:endParaRPr lang="en-US"/>
          </a:p>
        </p:txBody>
      </p:sp>
      <p:sp>
        <p:nvSpPr>
          <p:cNvPr id="5" name="Footer Placeholder 4">
            <a:extLst>
              <a:ext uri="{FF2B5EF4-FFF2-40B4-BE49-F238E27FC236}">
                <a16:creationId xmlns:a16="http://schemas.microsoft.com/office/drawing/2014/main" xmlns="" id="{3BA6DB88-639F-354E-A9DF-4C90D26F5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BDE70AF-F2A6-104B-A6DC-6E0737255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3494747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93D23A8-563C-9E49-B43C-63A9B5EF8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9BB6916-D468-674D-B93E-583D843C7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2C7BE56-432B-CD4E-94F4-FD2B3F041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F757-1E68-454D-B111-4200552E9AE9}" type="datetime1">
              <a:rPr lang="en-US" smtClean="0"/>
              <a:pPr/>
              <a:t>10/11/2022</a:t>
            </a:fld>
            <a:endParaRPr lang="en-US"/>
          </a:p>
        </p:txBody>
      </p:sp>
      <p:sp>
        <p:nvSpPr>
          <p:cNvPr id="5" name="Footer Placeholder 4">
            <a:extLst>
              <a:ext uri="{FF2B5EF4-FFF2-40B4-BE49-F238E27FC236}">
                <a16:creationId xmlns:a16="http://schemas.microsoft.com/office/drawing/2014/main" xmlns="" id="{3BA6DB88-639F-354E-A9DF-4C90D26F5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SECRET</a:t>
            </a:r>
          </a:p>
        </p:txBody>
      </p:sp>
      <p:sp>
        <p:nvSpPr>
          <p:cNvPr id="6" name="Slide Number Placeholder 5">
            <a:extLst>
              <a:ext uri="{FF2B5EF4-FFF2-40B4-BE49-F238E27FC236}">
                <a16:creationId xmlns:a16="http://schemas.microsoft.com/office/drawing/2014/main" xmlns="" id="{2BDE70AF-F2A6-104B-A6DC-6E0737255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26E85-891A-0645-91C7-B21974A35916}" type="slidenum">
              <a:rPr lang="en-US" smtClean="0"/>
              <a:pPr/>
              <a:t>‹#›</a:t>
            </a:fld>
            <a:endParaRPr lang="en-US"/>
          </a:p>
        </p:txBody>
      </p:sp>
    </p:spTree>
    <p:extLst>
      <p:ext uri="{BB962C8B-B14F-4D97-AF65-F5344CB8AC3E}">
        <p14:creationId xmlns:p14="http://schemas.microsoft.com/office/powerpoint/2010/main" xmlns="" val="1598031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0DA341C-9A8D-4490-95A5-5D3EA26365E8}"/>
              </a:ext>
            </a:extLst>
          </p:cNvPr>
          <p:cNvSpPr/>
          <p:nvPr/>
        </p:nvSpPr>
        <p:spPr>
          <a:xfrm>
            <a:off x="386499" y="1045445"/>
            <a:ext cx="11651530" cy="4510915"/>
          </a:xfrm>
          <a:prstGeom prst="rect">
            <a:avLst/>
          </a:prstGeom>
        </p:spPr>
        <p:txBody>
          <a:bodyPr wrap="square">
            <a:spAutoFit/>
          </a:bodyPr>
          <a:lstStyle/>
          <a:p>
            <a:pPr marL="12700" marR="5080" lvl="0" indent="0" algn="ctr" defTabSz="914400" rtl="0" eaLnBrk="1" fontAlgn="auto" latinLnBrk="0" hangingPunct="1">
              <a:lnSpc>
                <a:spcPts val="4000"/>
              </a:lnSpc>
              <a:spcBef>
                <a:spcPts val="505"/>
              </a:spcBef>
              <a:spcAft>
                <a:spcPts val="0"/>
              </a:spcAft>
              <a:buClrTx/>
              <a:buSzTx/>
              <a:buFontTx/>
              <a:buNone/>
              <a:tabLst>
                <a:tab pos="1514475" algn="l"/>
              </a:tabLst>
              <a:defRPr/>
            </a:pPr>
            <a:r>
              <a:rPr lang="en-US" sz="2800" b="1" spc="-30" dirty="0">
                <a:solidFill>
                  <a:prstClr val="white"/>
                </a:solidFill>
                <a:latin typeface="Arial"/>
                <a:cs typeface="Arial"/>
              </a:rPr>
              <a:t>DEPARTMENT OF PLANNING, MONITORING AND EVALUATION</a:t>
            </a:r>
            <a:r>
              <a:rPr kumimoji="0" lang="en-US" sz="2800" b="1" i="0" u="none" strike="noStrike" kern="1200" cap="none" spc="-30" normalizeH="0" baseline="0" noProof="0" dirty="0">
                <a:ln>
                  <a:noFill/>
                </a:ln>
                <a:solidFill>
                  <a:prstClr val="white"/>
                </a:solidFill>
                <a:effectLst/>
                <a:uLnTx/>
                <a:uFillTx/>
                <a:latin typeface="Arial"/>
                <a:ea typeface="+mn-ea"/>
                <a:cs typeface="Arial"/>
              </a:rPr>
              <a:t>  </a:t>
            </a:r>
          </a:p>
          <a:p>
            <a:pPr marL="12700" marR="5080" lvl="0" indent="0" algn="ctr" defTabSz="914400" rtl="0" eaLnBrk="1" fontAlgn="auto" latinLnBrk="0" hangingPunct="1">
              <a:lnSpc>
                <a:spcPts val="4000"/>
              </a:lnSpc>
              <a:spcBef>
                <a:spcPts val="505"/>
              </a:spcBef>
              <a:spcAft>
                <a:spcPts val="0"/>
              </a:spcAft>
              <a:buClrTx/>
              <a:buSzTx/>
              <a:buFontTx/>
              <a:buNone/>
              <a:tabLst>
                <a:tab pos="1514475" algn="l"/>
              </a:tabLst>
              <a:defRPr/>
            </a:pPr>
            <a:r>
              <a:rPr kumimoji="0" lang="en-US" sz="2800" b="1" i="0" u="none" strike="noStrike" kern="1200" cap="none" spc="-30" normalizeH="0" baseline="0" noProof="0" dirty="0">
                <a:ln>
                  <a:noFill/>
                </a:ln>
                <a:solidFill>
                  <a:prstClr val="white"/>
                </a:solidFill>
                <a:effectLst/>
                <a:uLnTx/>
                <a:uFillTx/>
                <a:latin typeface="Arial"/>
                <a:ea typeface="+mn-ea"/>
                <a:cs typeface="Arial"/>
              </a:rPr>
              <a:t>PRESENTATION </a:t>
            </a:r>
          </a:p>
          <a:p>
            <a:pPr marL="12700" marR="5080" lvl="0" indent="0" algn="ctr" defTabSz="914400" rtl="0" eaLnBrk="1" fontAlgn="auto" latinLnBrk="0" hangingPunct="1">
              <a:lnSpc>
                <a:spcPts val="4000"/>
              </a:lnSpc>
              <a:spcBef>
                <a:spcPts val="505"/>
              </a:spcBef>
              <a:spcAft>
                <a:spcPts val="0"/>
              </a:spcAft>
              <a:buClrTx/>
              <a:buSzTx/>
              <a:buFontTx/>
              <a:buNone/>
              <a:tabLst>
                <a:tab pos="1514475" algn="l"/>
              </a:tabLst>
              <a:defRPr/>
            </a:pPr>
            <a:r>
              <a:rPr kumimoji="0" lang="en-US" sz="2800" b="1" i="0" u="none" strike="noStrike" kern="1200" cap="none" spc="-30" normalizeH="0" baseline="0" noProof="0" dirty="0">
                <a:ln>
                  <a:noFill/>
                </a:ln>
                <a:solidFill>
                  <a:prstClr val="white"/>
                </a:solidFill>
                <a:effectLst/>
                <a:uLnTx/>
                <a:uFillTx/>
                <a:latin typeface="Arial"/>
                <a:ea typeface="+mn-ea"/>
                <a:cs typeface="Arial"/>
              </a:rPr>
              <a:t>TO</a:t>
            </a:r>
          </a:p>
          <a:p>
            <a:pPr marL="12700" marR="5080" lvl="0" indent="0" algn="ctr" defTabSz="914400" rtl="0" eaLnBrk="1" fontAlgn="auto" latinLnBrk="0" hangingPunct="1">
              <a:lnSpc>
                <a:spcPts val="4000"/>
              </a:lnSpc>
              <a:spcBef>
                <a:spcPts val="505"/>
              </a:spcBef>
              <a:spcAft>
                <a:spcPts val="0"/>
              </a:spcAft>
              <a:buClrTx/>
              <a:buSzTx/>
              <a:buFontTx/>
              <a:buNone/>
              <a:tabLst>
                <a:tab pos="1514475" algn="l"/>
              </a:tabLst>
              <a:defRPr/>
            </a:pPr>
            <a:r>
              <a:rPr kumimoji="0" lang="en-US" sz="2800" b="1" i="0" u="none" strike="noStrike" kern="1200" cap="none" spc="-30" normalizeH="0" baseline="0" noProof="0" dirty="0">
                <a:ln>
                  <a:noFill/>
                </a:ln>
                <a:solidFill>
                  <a:prstClr val="white"/>
                </a:solidFill>
                <a:effectLst/>
                <a:uLnTx/>
                <a:uFillTx/>
                <a:latin typeface="Arial"/>
                <a:ea typeface="+mn-ea"/>
                <a:cs typeface="Arial"/>
              </a:rPr>
              <a:t>WATER AND SANITATION PORTFOLIO COMMITTEE</a:t>
            </a:r>
          </a:p>
          <a:p>
            <a:pPr marL="12700" marR="5080" lvl="0" indent="0" algn="ctr" defTabSz="914400" rtl="0" eaLnBrk="1" fontAlgn="auto" latinLnBrk="0" hangingPunct="1">
              <a:lnSpc>
                <a:spcPts val="4000"/>
              </a:lnSpc>
              <a:spcBef>
                <a:spcPts val="505"/>
              </a:spcBef>
              <a:spcAft>
                <a:spcPts val="0"/>
              </a:spcAft>
              <a:buClrTx/>
              <a:buSzTx/>
              <a:buFontTx/>
              <a:buNone/>
              <a:tabLst>
                <a:tab pos="1514475" algn="l"/>
              </a:tabLst>
              <a:defRPr/>
            </a:pPr>
            <a:r>
              <a:rPr kumimoji="0" lang="en-US" sz="2800" b="1" i="0" u="none" strike="noStrike" kern="1200" cap="none" spc="-30" normalizeH="0" baseline="0" noProof="0" dirty="0">
                <a:ln>
                  <a:noFill/>
                </a:ln>
                <a:solidFill>
                  <a:prstClr val="white"/>
                </a:solidFill>
                <a:effectLst/>
                <a:uLnTx/>
                <a:uFillTx/>
                <a:latin typeface="Arial"/>
                <a:ea typeface="+mn-ea"/>
                <a:cs typeface="Arial"/>
              </a:rPr>
              <a:t>ON</a:t>
            </a:r>
          </a:p>
          <a:p>
            <a:pPr marL="12700" marR="5080" lvl="0" indent="0" algn="ctr" defTabSz="914400" rtl="0" eaLnBrk="1" fontAlgn="auto" latinLnBrk="0" hangingPunct="1">
              <a:lnSpc>
                <a:spcPts val="4000"/>
              </a:lnSpc>
              <a:spcBef>
                <a:spcPts val="505"/>
              </a:spcBef>
              <a:spcAft>
                <a:spcPts val="0"/>
              </a:spcAft>
              <a:buClrTx/>
              <a:buSzTx/>
              <a:buFontTx/>
              <a:buNone/>
              <a:tabLst>
                <a:tab pos="1514475" algn="l"/>
              </a:tabLst>
              <a:defRPr/>
            </a:pPr>
            <a:r>
              <a:rPr kumimoji="0" lang="en-US" sz="2800" b="1" i="0" u="none" strike="noStrike" kern="1200" cap="none" spc="-30" normalizeH="0" baseline="0" noProof="0" dirty="0">
                <a:ln>
                  <a:noFill/>
                </a:ln>
                <a:solidFill>
                  <a:prstClr val="white"/>
                </a:solidFill>
                <a:effectLst/>
                <a:uLnTx/>
                <a:uFillTx/>
                <a:latin typeface="Arial"/>
                <a:ea typeface="+mn-ea"/>
                <a:cs typeface="Arial"/>
              </a:rPr>
              <a:t>DEPARTMENT OF WATER AND SANITATION (DWS</a:t>
            </a:r>
            <a:r>
              <a:rPr lang="en-US" sz="2800" b="1" spc="-30" dirty="0">
                <a:solidFill>
                  <a:prstClr val="white"/>
                </a:solidFill>
                <a:latin typeface="Arial"/>
                <a:cs typeface="Arial"/>
              </a:rPr>
              <a:t>)</a:t>
            </a:r>
            <a:r>
              <a:rPr kumimoji="0" lang="en-US" sz="2800" b="1" i="0" u="none" strike="noStrike" kern="1200" cap="none" spc="-30" normalizeH="0" baseline="0" noProof="0" dirty="0">
                <a:ln>
                  <a:noFill/>
                </a:ln>
                <a:solidFill>
                  <a:prstClr val="white"/>
                </a:solidFill>
                <a:effectLst/>
                <a:uLnTx/>
                <a:uFillTx/>
                <a:latin typeface="Arial"/>
                <a:ea typeface="+mn-ea"/>
                <a:cs typeface="Arial"/>
              </a:rPr>
              <a:t>  ANNUAL PERFORMANCE (2021/22) </a:t>
            </a:r>
          </a:p>
          <a:p>
            <a:pPr marL="12700" marR="5080" lvl="0" indent="0" algn="ctr" defTabSz="914400" rtl="0" eaLnBrk="1" fontAlgn="auto" latinLnBrk="0" hangingPunct="1">
              <a:lnSpc>
                <a:spcPts val="4000"/>
              </a:lnSpc>
              <a:spcBef>
                <a:spcPts val="505"/>
              </a:spcBef>
              <a:spcAft>
                <a:spcPts val="0"/>
              </a:spcAft>
              <a:buClrTx/>
              <a:buSzTx/>
              <a:buFontTx/>
              <a:buNone/>
              <a:tabLst>
                <a:tab pos="1514475" algn="l"/>
              </a:tabLst>
              <a:defRPr/>
            </a:pPr>
            <a:r>
              <a:rPr kumimoji="0" lang="en-US" sz="2000" b="1" i="0" u="none" strike="noStrike" kern="1200" cap="none" spc="-30" normalizeH="0" baseline="0" noProof="0" dirty="0">
                <a:ln>
                  <a:noFill/>
                </a:ln>
                <a:solidFill>
                  <a:prstClr val="white"/>
                </a:solidFill>
                <a:effectLst/>
                <a:uLnTx/>
                <a:uFillTx/>
                <a:latin typeface="Arial"/>
                <a:ea typeface="+mn-ea"/>
                <a:cs typeface="Arial"/>
              </a:rPr>
              <a:t>11 OCTOBER 2022</a:t>
            </a:r>
          </a:p>
        </p:txBody>
      </p:sp>
    </p:spTree>
    <p:extLst>
      <p:ext uri="{BB962C8B-B14F-4D97-AF65-F5344CB8AC3E}">
        <p14:creationId xmlns:p14="http://schemas.microsoft.com/office/powerpoint/2010/main" xmlns="" val="87118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5C479-8EEB-43B7-8CB6-EE42A62BB2FB}"/>
              </a:ext>
            </a:extLst>
          </p:cNvPr>
          <p:cNvSpPr>
            <a:spLocks noGrp="1"/>
          </p:cNvSpPr>
          <p:nvPr>
            <p:ph type="title"/>
          </p:nvPr>
        </p:nvSpPr>
        <p:spPr>
          <a:xfrm>
            <a:off x="838200" y="289711"/>
            <a:ext cx="10515600" cy="641742"/>
          </a:xfrm>
          <a:noFill/>
        </p:spPr>
        <p:txBody>
          <a:bodyPr anchor="ctr" anchorCtr="1">
            <a:normAutofit/>
          </a:bodyPr>
          <a:lstStyle/>
          <a:p>
            <a:pPr algn="ctr"/>
            <a:r>
              <a:rPr lang="en-ZA" sz="3200" b="1" dirty="0">
                <a:latin typeface="Arial" panose="020B0604020202020204" pitchFamily="34" charset="0"/>
                <a:cs typeface="Arial" panose="020B0604020202020204" pitchFamily="34" charset="0"/>
              </a:rPr>
              <a:t>DWS Policy and Legislative Changes</a:t>
            </a:r>
          </a:p>
        </p:txBody>
      </p:sp>
      <p:sp>
        <p:nvSpPr>
          <p:cNvPr id="3" name="Rectangle 2">
            <a:extLst>
              <a:ext uri="{FF2B5EF4-FFF2-40B4-BE49-F238E27FC236}">
                <a16:creationId xmlns:a16="http://schemas.microsoft.com/office/drawing/2014/main" xmlns="" id="{952019CD-1927-4C52-A6A1-1E81F6F7B5C6}"/>
              </a:ext>
            </a:extLst>
          </p:cNvPr>
          <p:cNvSpPr/>
          <p:nvPr/>
        </p:nvSpPr>
        <p:spPr>
          <a:xfrm>
            <a:off x="838200" y="1226337"/>
            <a:ext cx="9179560" cy="297850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Policies under development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lvl="0" indent="-342900">
              <a:lnSpc>
                <a:spcPct val="150000"/>
              </a:lnSpc>
              <a:buFont typeface="Arial" panose="020B0604020202020204" pitchFamily="34" charset="0"/>
              <a:buChar char="•"/>
            </a:pPr>
            <a:r>
              <a:rPr lang="de-DE" sz="2400" dirty="0">
                <a:latin typeface="Arial" panose="020B0604020202020204" pitchFamily="34" charset="0"/>
                <a:cs typeface="Arial" panose="020B0604020202020204" pitchFamily="34" charset="0"/>
              </a:rPr>
              <a:t>Draft Mine Water Management</a:t>
            </a:r>
          </a:p>
          <a:p>
            <a:pPr marL="342900" lvl="0" indent="-342900">
              <a:lnSpc>
                <a:spcPct val="150000"/>
              </a:lnSpc>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Sustainable Hydropower Generation</a:t>
            </a:r>
          </a:p>
          <a:p>
            <a:pPr marL="342900" lvl="0" indent="-342900">
              <a:lnSpc>
                <a:spcPct val="150000"/>
              </a:lnSpc>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Integrated Water Quality Management</a:t>
            </a:r>
          </a:p>
          <a:p>
            <a:pPr marL="342900" lvl="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National Water Resources Strategy edition three (NWRS-3)</a:t>
            </a:r>
            <a:endParaRPr kumimoji="0" lang="en-Z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71B62E8E-2317-4584-896D-6DDDCAA122D1}"/>
              </a:ext>
            </a:extLst>
          </p:cNvPr>
          <p:cNvSpPr/>
          <p:nvPr/>
        </p:nvSpPr>
        <p:spPr>
          <a:xfrm>
            <a:off x="838200" y="4204845"/>
            <a:ext cx="10515601" cy="1685846"/>
          </a:xfrm>
          <a:prstGeom prst="rect">
            <a:avLst/>
          </a:prstGeom>
        </p:spPr>
        <p:txBody>
          <a:bodyPr wrap="square">
            <a:spAutoFit/>
          </a:bodyPr>
          <a:lstStyle/>
          <a:p>
            <a:pPr lvl="0" algn="just">
              <a:lnSpc>
                <a:spcPct val="150000"/>
              </a:lnSpc>
              <a:defRPr/>
            </a:pPr>
            <a:r>
              <a:rPr lang="en-ZA" sz="2400" b="1" dirty="0">
                <a:solidFill>
                  <a:prstClr val="black"/>
                </a:solidFill>
                <a:latin typeface="Arial" panose="020B0604020202020204" pitchFamily="34" charset="0"/>
                <a:cs typeface="Arial" panose="020B0604020202020204" pitchFamily="34" charset="0"/>
              </a:rPr>
              <a:t>Legislation under development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National Water Amendment Bill</a:t>
            </a:r>
          </a:p>
          <a:p>
            <a:pPr marL="342900" lvl="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Water Services Amendment Bill</a:t>
            </a:r>
            <a:endParaRPr kumimoji="0" lang="en-US" sz="2400" b="1" i="0" u="none" strike="noStrike" kern="1200" cap="none" spc="0" normalizeH="0" baseline="0" noProof="0" dirty="0">
              <a:ln>
                <a:noFill/>
              </a:ln>
              <a:solidFill>
                <a:srgbClr val="221F1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3634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5C479-8EEB-43B7-8CB6-EE42A62BB2FB}"/>
              </a:ext>
            </a:extLst>
          </p:cNvPr>
          <p:cNvSpPr>
            <a:spLocks noGrp="1"/>
          </p:cNvSpPr>
          <p:nvPr>
            <p:ph type="title"/>
          </p:nvPr>
        </p:nvSpPr>
        <p:spPr>
          <a:xfrm>
            <a:off x="838200" y="289711"/>
            <a:ext cx="10515600" cy="888639"/>
          </a:xfrm>
          <a:noFill/>
        </p:spPr>
        <p:txBody>
          <a:bodyPr anchor="ctr" anchorCtr="1">
            <a:normAutofit fontScale="90000"/>
          </a:bodyPr>
          <a:lstStyle/>
          <a:p>
            <a:pPr algn="ctr"/>
            <a:r>
              <a:rPr lang="en-ZA" sz="3200" b="1" dirty="0">
                <a:latin typeface="Arial" panose="020B0604020202020204" pitchFamily="34" charset="0"/>
                <a:cs typeface="Arial" panose="020B0604020202020204" pitchFamily="34" charset="0"/>
              </a:rPr>
              <a:t>Analysis of Departmental Annual Performance as per tabled  Annual Report 2021/22</a:t>
            </a:r>
          </a:p>
        </p:txBody>
      </p:sp>
      <p:sp>
        <p:nvSpPr>
          <p:cNvPr id="6" name="Title 1">
            <a:extLst>
              <a:ext uri="{FF2B5EF4-FFF2-40B4-BE49-F238E27FC236}">
                <a16:creationId xmlns:a16="http://schemas.microsoft.com/office/drawing/2014/main" xmlns="" id="{3105E08C-84BF-40B8-A198-A56080FD4218}"/>
              </a:ext>
            </a:extLst>
          </p:cNvPr>
          <p:cNvSpPr txBox="1">
            <a:spLocks/>
          </p:cNvSpPr>
          <p:nvPr/>
        </p:nvSpPr>
        <p:spPr>
          <a:xfrm>
            <a:off x="7188677" y="1039549"/>
            <a:ext cx="3744797" cy="4083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Performance Measurement</a:t>
            </a:r>
            <a:endParaRPr kumimoji="0" lang="en-US" sz="2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aphicFrame>
        <p:nvGraphicFramePr>
          <p:cNvPr id="8" name="Table 7">
            <a:extLst>
              <a:ext uri="{FF2B5EF4-FFF2-40B4-BE49-F238E27FC236}">
                <a16:creationId xmlns:a16="http://schemas.microsoft.com/office/drawing/2014/main" xmlns="" id="{A766127E-C6D5-4A61-B3C7-74016A54F4CD}"/>
              </a:ext>
            </a:extLst>
          </p:cNvPr>
          <p:cNvGraphicFramePr>
            <a:graphicFrameLocks noGrp="1"/>
          </p:cNvGraphicFramePr>
          <p:nvPr>
            <p:extLst/>
          </p:nvPr>
        </p:nvGraphicFramePr>
        <p:xfrm>
          <a:off x="6431564" y="1434205"/>
          <a:ext cx="5370429" cy="2571401"/>
        </p:xfrm>
        <a:graphic>
          <a:graphicData uri="http://schemas.openxmlformats.org/drawingml/2006/table">
            <a:tbl>
              <a:tblPr/>
              <a:tblGrid>
                <a:gridCol w="614326">
                  <a:extLst>
                    <a:ext uri="{9D8B030D-6E8A-4147-A177-3AD203B41FA5}">
                      <a16:colId xmlns:a16="http://schemas.microsoft.com/office/drawing/2014/main" xmlns="" val="20000"/>
                    </a:ext>
                  </a:extLst>
                </a:gridCol>
                <a:gridCol w="4756103">
                  <a:extLst>
                    <a:ext uri="{9D8B030D-6E8A-4147-A177-3AD203B41FA5}">
                      <a16:colId xmlns:a16="http://schemas.microsoft.com/office/drawing/2014/main" xmlns="" val="20001"/>
                    </a:ext>
                  </a:extLst>
                </a:gridCol>
              </a:tblGrid>
              <a:tr h="33570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Target Achieved (100%)</a:t>
                      </a:r>
                      <a:endParaRPr kumimoji="0" lang="en-ZA" sz="1500" b="0" i="0" u="none" strike="noStrike" cap="none" normalizeH="0" baseline="0" dirty="0">
                        <a:ln>
                          <a:noFill/>
                        </a:ln>
                        <a:solidFill>
                          <a:schemeClr val="tx1"/>
                        </a:solidFill>
                        <a:effectLst/>
                        <a:latin typeface="Calibri" pitchFamily="34" charset="0"/>
                        <a:ea typeface="+mn-ea"/>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640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Partially Achieved (50% - 99%)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Remedial action is needed to avoid this / there is progress, but the target is not yet achieved.</a:t>
                      </a:r>
                      <a:endParaRPr kumimoji="0" lang="en-ZA" sz="15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501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Not Achieved (0% - 49%)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Certainty that the target will not be achieved or was not achieved in the planned timeframes – major remedial action and urgent intervention is required / the target is far from being reached or not going to be achieved at all</a:t>
                      </a:r>
                      <a:endParaRPr kumimoji="0" lang="en-ZA" sz="15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783" marR="447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5" name="Rectangle 4">
            <a:extLst>
              <a:ext uri="{FF2B5EF4-FFF2-40B4-BE49-F238E27FC236}">
                <a16:creationId xmlns:a16="http://schemas.microsoft.com/office/drawing/2014/main" xmlns="" id="{E81EC5D1-2C5F-40FA-8A90-EAA07692B0E6}"/>
              </a:ext>
            </a:extLst>
          </p:cNvPr>
          <p:cNvSpPr/>
          <p:nvPr/>
        </p:nvSpPr>
        <p:spPr>
          <a:xfrm>
            <a:off x="276272" y="3700246"/>
            <a:ext cx="11733475" cy="32932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anose="020B0604020202020204" pitchFamily="34" charset="0"/>
              </a:rPr>
              <a:t>Financial performance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 received an financially unqualified opinion with findings on financial statements for the 2021/22 financial year.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the appropriated budget of R17 735 million the department materially underspent the budget by R2 531 million (14,3%); which included R243 million on </a:t>
            </a: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R117 million on </a:t>
            </a: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and R2 171 million on </a:t>
            </a: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implies that the department has partly achieved the planned projects for the FY amidst the various challenges affecting the service delivery environment such climatic trends and their implications on water resources; the decline in dam levels, reservoir storage and even groundwater levels mostly in the Eastern Cape and Western Cape provinces;  the existing infrastructure that needs maintenance, especially with the country experiencing challenges with lack of focus on sustainable asset management. </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
        <p:nvSpPr>
          <p:cNvPr id="12" name="Content Placeholder 2">
            <a:extLst>
              <a:ext uri="{FF2B5EF4-FFF2-40B4-BE49-F238E27FC236}">
                <a16:creationId xmlns:a16="http://schemas.microsoft.com/office/drawing/2014/main" xmlns="" id="{1BF98DC9-F986-4BB9-B6CE-EEB96D62B693}"/>
              </a:ext>
            </a:extLst>
          </p:cNvPr>
          <p:cNvSpPr txBox="1">
            <a:spLocks/>
          </p:cNvSpPr>
          <p:nvPr/>
        </p:nvSpPr>
        <p:spPr>
          <a:xfrm>
            <a:off x="427841" y="1243732"/>
            <a:ext cx="5800239" cy="29523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Budget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Programmes</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59593"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Programme 1:  Administration </a:t>
            </a:r>
          </a:p>
          <a:p>
            <a:pPr marL="559593"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Programme 2: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Water Planning and Information Management</a:t>
            </a:r>
          </a:p>
          <a:p>
            <a:pPr marL="559593"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Programme 3: Water Infrastructure Development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87731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xmlns="" id="{EDF36851-A612-45A4-A697-1E8260D037F1}"/>
              </a:ext>
            </a:extLst>
          </p:cNvPr>
          <p:cNvGraphicFramePr/>
          <p:nvPr>
            <p:extLst/>
          </p:nvPr>
        </p:nvGraphicFramePr>
        <p:xfrm>
          <a:off x="218747" y="307808"/>
          <a:ext cx="6096000" cy="330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xmlns="" id="{53BB85F5-55B7-4B58-9816-C04CF65EC3D8}"/>
              </a:ext>
            </a:extLst>
          </p:cNvPr>
          <p:cNvSpPr/>
          <p:nvPr/>
        </p:nvSpPr>
        <p:spPr>
          <a:xfrm>
            <a:off x="421063" y="4557216"/>
            <a:ext cx="11770937" cy="33855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xmlns="" id="{55C85E21-01DC-4EC3-8F29-D62EE179F580}"/>
              </a:ext>
            </a:extLst>
          </p:cNvPr>
          <p:cNvGraphicFramePr>
            <a:graphicFrameLocks/>
          </p:cNvGraphicFramePr>
          <p:nvPr>
            <p:extLst/>
          </p:nvPr>
        </p:nvGraphicFramePr>
        <p:xfrm>
          <a:off x="529728" y="1525727"/>
          <a:ext cx="4341776" cy="42043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xmlns="" id="{47CB7F53-C527-443B-BBF5-E09BC20A7063}"/>
              </a:ext>
            </a:extLst>
          </p:cNvPr>
          <p:cNvGraphicFramePr>
            <a:graphicFrameLocks/>
          </p:cNvGraphicFramePr>
          <p:nvPr>
            <p:extLst/>
          </p:nvPr>
        </p:nvGraphicFramePr>
        <p:xfrm>
          <a:off x="5093911" y="1024311"/>
          <a:ext cx="6677026" cy="5207188"/>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xmlns="" id="{CCE7BAA9-C4D9-4473-8864-79D79D41C9BA}"/>
              </a:ext>
            </a:extLst>
          </p:cNvPr>
          <p:cNvSpPr txBox="1">
            <a:spLocks/>
          </p:cNvSpPr>
          <p:nvPr/>
        </p:nvSpPr>
        <p:spPr>
          <a:xfrm>
            <a:off x="838200" y="289711"/>
            <a:ext cx="10515600" cy="888639"/>
          </a:xfrm>
          <a:prstGeom prst="rect">
            <a:avLst/>
          </a:prstGeom>
          <a:noFill/>
        </p:spPr>
        <p:txBody>
          <a:bodyPr anchor="ctr" anchorCtr="1">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32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Analysis of Departmental Annual Performance as per tabled  Annual Report 2021/22</a:t>
            </a:r>
            <a:endParaRPr kumimoji="0" lang="en-ZA"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2319622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19B178C-7CC4-46F4-9389-A0F5610564E0}"/>
              </a:ext>
            </a:extLst>
          </p:cNvPr>
          <p:cNvSpPr txBox="1"/>
          <p:nvPr/>
        </p:nvSpPr>
        <p:spPr>
          <a:xfrm>
            <a:off x="509048" y="1244338"/>
            <a:ext cx="10944518"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Based on the performance of the 6 Outcome 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DWS has made significant strides in the fulfilment of projects for: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protection and restoration of ecological infrastructure (outcome 1) – this has ensured the implementation of interventions to protect water resources and ensure pollution control and rehabilitation;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water and sanitation services are managed effectively (Outcome 4) through the development of strategies and support to water and sanitation services institutions for the provision of sustainable services and  the development of new infrastructure, and the refurbishment, upgrading and replacing of ageing infrastructure servicing extensive areas across municipal boundaries.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enhanced regulation of the water and sanitation sector (Outcome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following interventions still require attention: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Water redistributed for transformation on Regional Water Utilities Annual and Water User Associations.</a:t>
            </a:r>
          </a:p>
        </p:txBody>
      </p:sp>
      <p:sp>
        <p:nvSpPr>
          <p:cNvPr id="4" name="Title 1">
            <a:extLst>
              <a:ext uri="{FF2B5EF4-FFF2-40B4-BE49-F238E27FC236}">
                <a16:creationId xmlns:a16="http://schemas.microsoft.com/office/drawing/2014/main" xmlns="" id="{23ACFA9C-789C-4BD3-A6BE-7AC688D92C73}"/>
              </a:ext>
            </a:extLst>
          </p:cNvPr>
          <p:cNvSpPr txBox="1">
            <a:spLocks/>
          </p:cNvSpPr>
          <p:nvPr/>
        </p:nvSpPr>
        <p:spPr>
          <a:xfrm>
            <a:off x="838200" y="289711"/>
            <a:ext cx="10515600" cy="888639"/>
          </a:xfrm>
          <a:prstGeom prst="rect">
            <a:avLst/>
          </a:prstGeom>
          <a:noFill/>
        </p:spPr>
        <p:txBody>
          <a:bodyPr anchor="ctr" anchorCtr="1">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Analysis of Departmental Annual Performance as per tabled  Annual Report 2021/22</a:t>
            </a:r>
          </a:p>
        </p:txBody>
      </p:sp>
    </p:spTree>
    <p:extLst>
      <p:ext uri="{BB962C8B-B14F-4D97-AF65-F5344CB8AC3E}">
        <p14:creationId xmlns:p14="http://schemas.microsoft.com/office/powerpoint/2010/main" xmlns="" val="336882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FF32AB2-09C6-47CC-BED8-FBA6CC066F91}"/>
              </a:ext>
            </a:extLst>
          </p:cNvPr>
          <p:cNvSpPr/>
          <p:nvPr/>
        </p:nvSpPr>
        <p:spPr>
          <a:xfrm>
            <a:off x="280941" y="1069502"/>
            <a:ext cx="1846333" cy="5470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OUTCOME</a:t>
            </a:r>
          </a:p>
        </p:txBody>
      </p:sp>
      <p:pic>
        <p:nvPicPr>
          <p:cNvPr id="21" name="Picture 20">
            <a:extLst>
              <a:ext uri="{FF2B5EF4-FFF2-40B4-BE49-F238E27FC236}">
                <a16:creationId xmlns:a16="http://schemas.microsoft.com/office/drawing/2014/main" xmlns="" id="{EA3E8E32-D528-49E8-8C74-84FDBAABB7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830" y="1601692"/>
            <a:ext cx="930751" cy="930751"/>
          </a:xfrm>
          <a:prstGeom prst="rect">
            <a:avLst/>
          </a:prstGeom>
        </p:spPr>
      </p:pic>
      <p:sp>
        <p:nvSpPr>
          <p:cNvPr id="24" name="Rectangle 23">
            <a:extLst>
              <a:ext uri="{FF2B5EF4-FFF2-40B4-BE49-F238E27FC236}">
                <a16:creationId xmlns:a16="http://schemas.microsoft.com/office/drawing/2014/main" xmlns="" id="{58BC2B32-B0A7-464F-A776-0ACB0B807C6C}"/>
              </a:ext>
            </a:extLst>
          </p:cNvPr>
          <p:cNvSpPr/>
          <p:nvPr/>
        </p:nvSpPr>
        <p:spPr>
          <a:xfrm>
            <a:off x="8705707" y="1802970"/>
            <a:ext cx="210225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PERFORMANCE </a:t>
            </a:r>
          </a:p>
          <a:p>
            <a:pPr lvl="0" algn="ctr">
              <a:defRPr/>
            </a:pPr>
            <a:r>
              <a:rPr lang="en-US" sz="1600" b="1" dirty="0">
                <a:solidFill>
                  <a:prstClr val="black"/>
                </a:solidFill>
                <a:latin typeface="Arial Black" panose="020B0A04020102020204" pitchFamily="34" charset="0"/>
              </a:rPr>
              <a:t>2</a:t>
            </a:r>
            <a:r>
              <a:rPr lang="en-ZA" sz="1600" b="1" dirty="0">
                <a:solidFill>
                  <a:prstClr val="black"/>
                </a:solidFill>
                <a:latin typeface="Arial Black" panose="020B0A04020102020204" pitchFamily="34" charset="0"/>
              </a:rPr>
              <a:t>021/22 FY</a:t>
            </a:r>
          </a:p>
        </p:txBody>
      </p:sp>
      <p:graphicFrame>
        <p:nvGraphicFramePr>
          <p:cNvPr id="5" name="Table 4">
            <a:extLst>
              <a:ext uri="{FF2B5EF4-FFF2-40B4-BE49-F238E27FC236}">
                <a16:creationId xmlns:a16="http://schemas.microsoft.com/office/drawing/2014/main" xmlns="" id="{6E03D456-AC91-44B9-BFA4-DAB3643C3A1D}"/>
              </a:ext>
            </a:extLst>
          </p:cNvPr>
          <p:cNvGraphicFramePr>
            <a:graphicFrameLocks noGrp="1"/>
          </p:cNvGraphicFramePr>
          <p:nvPr>
            <p:extLst>
              <p:ext uri="{D42A27DB-BD31-4B8C-83A1-F6EECF244321}">
                <p14:modId xmlns:p14="http://schemas.microsoft.com/office/powerpoint/2010/main" xmlns="" val="3571102922"/>
              </p:ext>
            </p:extLst>
          </p:nvPr>
        </p:nvGraphicFramePr>
        <p:xfrm>
          <a:off x="1106088" y="2532443"/>
          <a:ext cx="10420505" cy="3348384"/>
        </p:xfrm>
        <a:graphic>
          <a:graphicData uri="http://schemas.openxmlformats.org/drawingml/2006/table">
            <a:tbl>
              <a:tblPr firstRow="1" firstCol="1" bandRow="1"/>
              <a:tblGrid>
                <a:gridCol w="3235344">
                  <a:extLst>
                    <a:ext uri="{9D8B030D-6E8A-4147-A177-3AD203B41FA5}">
                      <a16:colId xmlns:a16="http://schemas.microsoft.com/office/drawing/2014/main" xmlns="" val="2873820073"/>
                    </a:ext>
                  </a:extLst>
                </a:gridCol>
                <a:gridCol w="3235344">
                  <a:extLst>
                    <a:ext uri="{9D8B030D-6E8A-4147-A177-3AD203B41FA5}">
                      <a16:colId xmlns:a16="http://schemas.microsoft.com/office/drawing/2014/main" xmlns="" val="408525234"/>
                    </a:ext>
                  </a:extLst>
                </a:gridCol>
                <a:gridCol w="3949817">
                  <a:extLst>
                    <a:ext uri="{9D8B030D-6E8A-4147-A177-3AD203B41FA5}">
                      <a16:colId xmlns:a16="http://schemas.microsoft.com/office/drawing/2014/main" xmlns="" val="395027748"/>
                    </a:ext>
                  </a:extLst>
                </a:gridCol>
              </a:tblGrid>
              <a:tr h="637487">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of Water Service Authorities (WSAs) receive acceptable scores on functional assessment in the </a:t>
                      </a:r>
                      <a:r>
                        <a:rPr kumimoji="0" lang="en-ZA"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MuSSA</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ZA" sz="16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600" dirty="0">
                          <a:effectLst/>
                          <a:latin typeface="Arial" panose="020B0604020202020204" pitchFamily="34" charset="0"/>
                          <a:cs typeface="Arial" panose="020B0604020202020204" pitchFamily="34" charset="0"/>
                        </a:rPr>
                        <a:t>100% of WSAs assessed</a:t>
                      </a:r>
                      <a:endParaRPr lang="en-ZA" sz="16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600" dirty="0">
                          <a:effectLst/>
                          <a:latin typeface="Arial" panose="020B0604020202020204" pitchFamily="34" charset="0"/>
                          <a:cs typeface="Arial" panose="020B0604020202020204" pitchFamily="34" charset="0"/>
                        </a:rPr>
                        <a:t>76% (109 of the 144) Municipal WSAs have completed their functional assessments. </a:t>
                      </a:r>
                      <a:endParaRPr lang="en-ZA" sz="16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723110048"/>
                  </a:ext>
                </a:extLst>
              </a:tr>
              <a:tr h="1298985">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600" dirty="0">
                          <a:effectLst/>
                          <a:latin typeface="Arial" panose="020B0604020202020204" pitchFamily="34" charset="0"/>
                          <a:cs typeface="Arial" panose="020B0604020202020204" pitchFamily="34" charset="0"/>
                        </a:rPr>
                        <a:t>100% of five-year Municipal Priority Action Plans (MPAPs) developed and implemented annually in the WSAs in priority districts</a:t>
                      </a:r>
                      <a:endParaRPr lang="en-ZA" sz="16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18% of the </a:t>
                      </a:r>
                      <a:r>
                        <a:rPr lang="en-ZA" sz="1600" dirty="0">
                          <a:effectLst/>
                          <a:latin typeface="Arial" panose="020B0604020202020204" pitchFamily="34" charset="0"/>
                          <a:cs typeface="Arial" panose="020B0604020202020204" pitchFamily="34" charset="0"/>
                        </a:rPr>
                        <a:t>Priority Action Plans (MPAPs) developed. 98 are required to develop the MPAPs based on the</a:t>
                      </a:r>
                      <a:r>
                        <a:rPr lang="en-ZA" sz="1600" dirty="0">
                          <a:latin typeface="Arial" panose="020B0604020202020204" pitchFamily="34" charset="0"/>
                          <a:cs typeface="Arial" panose="020B0604020202020204" pitchFamily="34" charset="0"/>
                        </a:rPr>
                        <a:t> </a:t>
                      </a:r>
                      <a:r>
                        <a:rPr lang="en-ZA" sz="1600" dirty="0" err="1">
                          <a:latin typeface="Arial" panose="020B0604020202020204" pitchFamily="34" charset="0"/>
                          <a:cs typeface="Arial" panose="020B0604020202020204" pitchFamily="34" charset="0"/>
                        </a:rPr>
                        <a:t>MuSSA</a:t>
                      </a:r>
                      <a:r>
                        <a:rPr lang="en-ZA" sz="1600" dirty="0">
                          <a:latin typeface="Arial" panose="020B0604020202020204" pitchFamily="34" charset="0"/>
                          <a:cs typeface="Arial" panose="020B0604020202020204" pitchFamily="34" charset="0"/>
                        </a:rPr>
                        <a:t> report</a:t>
                      </a:r>
                      <a:r>
                        <a:rPr lang="en-ZA" sz="1600" dirty="0">
                          <a:effectLst/>
                          <a:latin typeface="Arial" panose="020B0604020202020204" pitchFamily="34" charset="0"/>
                          <a:cs typeface="Arial" panose="020B0604020202020204" pitchFamily="34" charset="0"/>
                        </a:rPr>
                        <a:t> in the 2021/22 Financial year. </a:t>
                      </a:r>
                      <a:endParaRPr lang="en-ZA" sz="16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915190665"/>
                  </a:ext>
                </a:extLst>
              </a:tr>
              <a:tr h="11089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 access to adequate sanitation and hygiene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600" kern="1200" dirty="0">
                          <a:solidFill>
                            <a:schemeClr val="tx1"/>
                          </a:solidFill>
                          <a:effectLst/>
                          <a:latin typeface="Arial" panose="020B0604020202020204" pitchFamily="34" charset="0"/>
                          <a:ea typeface="+mn-ea"/>
                          <a:cs typeface="Arial" panose="020B0604020202020204" pitchFamily="34" charset="0"/>
                        </a:rPr>
                        <a:t>Sanitation Situational Analysis Report.</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600" kern="1200" dirty="0">
                          <a:solidFill>
                            <a:schemeClr val="tx1"/>
                          </a:solidFill>
                          <a:effectLst/>
                          <a:latin typeface="Arial" panose="020B0604020202020204" pitchFamily="34" charset="0"/>
                          <a:ea typeface="+mn-ea"/>
                          <a:cs typeface="Arial" panose="020B0604020202020204" pitchFamily="34" charset="0"/>
                        </a:rPr>
                        <a:t>2 Implementation reports per annum on National Sanitation Integrated Plan.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600" kern="1200" dirty="0">
                          <a:solidFill>
                            <a:schemeClr val="dk1"/>
                          </a:solidFill>
                          <a:latin typeface="Arial" panose="020B0604020202020204" pitchFamily="34" charset="0"/>
                          <a:ea typeface="+mn-ea"/>
                          <a:cs typeface="Arial" panose="020B0604020202020204" pitchFamily="34" charset="0"/>
                        </a:rPr>
                        <a:t>Draft National Sanitation Integrated Plan</a:t>
                      </a:r>
                      <a:r>
                        <a:rPr lang="en-ZA" sz="1600" kern="1200" dirty="0">
                          <a:solidFill>
                            <a:schemeClr val="tx1"/>
                          </a:solidFill>
                          <a:effectLst/>
                          <a:latin typeface="Arial" panose="020B0604020202020204" pitchFamily="34" charset="0"/>
                          <a:ea typeface="+mn-ea"/>
                          <a:cs typeface="Arial" panose="020B0604020202020204" pitchFamily="34" charset="0"/>
                        </a:rPr>
                        <a:t> developed. No implementation reports submitted.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905843321"/>
                  </a:ext>
                </a:extLst>
              </a:tr>
            </a:tbl>
          </a:graphicData>
        </a:graphic>
      </p:graphicFrame>
      <p:sp>
        <p:nvSpPr>
          <p:cNvPr id="25" name="Rectangle 24">
            <a:extLst>
              <a:ext uri="{FF2B5EF4-FFF2-40B4-BE49-F238E27FC236}">
                <a16:creationId xmlns:a16="http://schemas.microsoft.com/office/drawing/2014/main" xmlns="" id="{3DE1FAEE-935B-4E3D-9E9B-3F9D59F40346}"/>
              </a:ext>
            </a:extLst>
          </p:cNvPr>
          <p:cNvSpPr/>
          <p:nvPr/>
        </p:nvSpPr>
        <p:spPr>
          <a:xfrm>
            <a:off x="2243579" y="1056612"/>
            <a:ext cx="9445323" cy="5470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defTabSz="685800">
              <a:defRPr/>
            </a:pPr>
            <a:r>
              <a:rPr lang="en-US" dirty="0">
                <a:solidFill>
                  <a:schemeClr val="tx1"/>
                </a:solidFill>
                <a:latin typeface="Arial Black" panose="020B0A04020102020204" pitchFamily="34" charset="0"/>
              </a:rPr>
              <a:t>Improve Access to Basic Services</a:t>
            </a:r>
          </a:p>
        </p:txBody>
      </p:sp>
      <p:sp>
        <p:nvSpPr>
          <p:cNvPr id="27" name="Rectangle 26">
            <a:extLst>
              <a:ext uri="{FF2B5EF4-FFF2-40B4-BE49-F238E27FC236}">
                <a16:creationId xmlns:a16="http://schemas.microsoft.com/office/drawing/2014/main" xmlns="" id="{2E019DD7-CE1F-4F95-8FA9-04DAA2C1B0B5}"/>
              </a:ext>
            </a:extLst>
          </p:cNvPr>
          <p:cNvSpPr/>
          <p:nvPr/>
        </p:nvSpPr>
        <p:spPr>
          <a:xfrm>
            <a:off x="5228654" y="1829930"/>
            <a:ext cx="2872946" cy="584775"/>
          </a:xfrm>
          <a:prstGeom prst="rect">
            <a:avLst/>
          </a:prstGeom>
        </p:spPr>
        <p:txBody>
          <a:bodyPr wrap="square">
            <a:spAutoFit/>
          </a:bodyPr>
          <a:lstStyle/>
          <a:p>
            <a:pPr lvl="0">
              <a:defRPr/>
            </a:pPr>
            <a:r>
              <a:rPr lang="en-ZA" sz="1600" b="1" dirty="0">
                <a:solidFill>
                  <a:prstClr val="black"/>
                </a:solidFill>
                <a:latin typeface="Arial Black" panose="020B0A04020102020204" pitchFamily="34" charset="0"/>
              </a:rPr>
              <a:t>MTSF ANNUAL TARGET</a:t>
            </a:r>
          </a:p>
          <a:p>
            <a:pPr lvl="0" algn="ctr">
              <a:defRPr/>
            </a:pPr>
            <a:r>
              <a:rPr lang="en-US" sz="1600" b="1" dirty="0">
                <a:solidFill>
                  <a:prstClr val="black"/>
                </a:solidFill>
                <a:latin typeface="Arial Black" panose="020B0A04020102020204" pitchFamily="34" charset="0"/>
              </a:rPr>
              <a:t>2</a:t>
            </a:r>
            <a:r>
              <a:rPr lang="en-ZA" sz="1600" b="1" dirty="0">
                <a:solidFill>
                  <a:prstClr val="black"/>
                </a:solidFill>
                <a:latin typeface="Arial Black" panose="020B0A04020102020204" pitchFamily="34" charset="0"/>
              </a:rPr>
              <a:t>021/22 FY</a:t>
            </a:r>
          </a:p>
        </p:txBody>
      </p:sp>
      <p:sp>
        <p:nvSpPr>
          <p:cNvPr id="17" name="Title 1">
            <a:extLst>
              <a:ext uri="{FF2B5EF4-FFF2-40B4-BE49-F238E27FC236}">
                <a16:creationId xmlns:a16="http://schemas.microsoft.com/office/drawing/2014/main" xmlns="" id="{1AE82C9E-E712-4393-BEC4-C82DB4A0A45E}"/>
              </a:ext>
            </a:extLst>
          </p:cNvPr>
          <p:cNvSpPr>
            <a:spLocks noGrp="1"/>
          </p:cNvSpPr>
          <p:nvPr>
            <p:ph type="title"/>
          </p:nvPr>
        </p:nvSpPr>
        <p:spPr>
          <a:xfrm>
            <a:off x="280941" y="97558"/>
            <a:ext cx="11407961" cy="934316"/>
          </a:xfrm>
          <a:solidFill>
            <a:schemeClr val="bg1"/>
          </a:solidFill>
        </p:spPr>
        <p:txBody>
          <a:bodyPr>
            <a:normAutofit fontScale="90000"/>
          </a:bodyPr>
          <a:lstStyle/>
          <a:p>
            <a:pPr algn="ctr"/>
            <a:r>
              <a:rPr lang="en-US" sz="3600" b="1" dirty="0">
                <a:latin typeface="Arial" panose="020B0604020202020204" pitchFamily="34" charset="0"/>
                <a:cs typeface="Arial" panose="020B0604020202020204" pitchFamily="34" charset="0"/>
              </a:rPr>
              <a:t>Performance against the 2019-2024 MTSF for the period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1 April 2021 - 31 March 2022</a:t>
            </a:r>
            <a:endParaRPr lang="en-ZA" sz="3600" b="1"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xmlns="" id="{44FAB1E7-5A82-4F97-A262-4389FA6AB1E8}"/>
              </a:ext>
            </a:extLst>
          </p:cNvPr>
          <p:cNvSpPr/>
          <p:nvPr/>
        </p:nvSpPr>
        <p:spPr>
          <a:xfrm>
            <a:off x="1106088" y="1772191"/>
            <a:ext cx="2274982" cy="64633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2019-2024 MTSF</a:t>
            </a:r>
          </a:p>
          <a:p>
            <a:pPr marL="0" marR="0" lvl="0" indent="0" algn="ctr" defTabSz="685800" rtl="0" eaLnBrk="1" fontAlgn="auto" latinLnBrk="0" hangingPunct="1">
              <a:lnSpc>
                <a:spcPct val="100000"/>
              </a:lnSpc>
              <a:spcBef>
                <a:spcPts val="0"/>
              </a:spcBef>
              <a:spcAft>
                <a:spcPts val="0"/>
              </a:spcAft>
              <a:buClrTx/>
              <a:buSzTx/>
              <a:buFontTx/>
              <a:buNone/>
              <a:tabLst/>
              <a:defRPr/>
            </a:pPr>
            <a:r>
              <a:rPr lang="en-ZA" b="1" dirty="0">
                <a:solidFill>
                  <a:prstClr val="black"/>
                </a:solidFill>
                <a:latin typeface="Arial Black" panose="020B0A04020102020204" pitchFamily="34" charset="0"/>
              </a:rPr>
              <a:t>TARGETS</a:t>
            </a:r>
            <a:endPar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xmlns="" val="1712258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FF32AB2-09C6-47CC-BED8-FBA6CC066F91}"/>
              </a:ext>
            </a:extLst>
          </p:cNvPr>
          <p:cNvSpPr/>
          <p:nvPr/>
        </p:nvSpPr>
        <p:spPr>
          <a:xfrm>
            <a:off x="280941" y="1069502"/>
            <a:ext cx="1846333" cy="5470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OUTCOME</a:t>
            </a:r>
          </a:p>
        </p:txBody>
      </p:sp>
      <p:pic>
        <p:nvPicPr>
          <p:cNvPr id="21" name="Picture 20">
            <a:extLst>
              <a:ext uri="{FF2B5EF4-FFF2-40B4-BE49-F238E27FC236}">
                <a16:creationId xmlns:a16="http://schemas.microsoft.com/office/drawing/2014/main" xmlns="" id="{EA3E8E32-D528-49E8-8C74-84FDBAABB7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7744" y="1481751"/>
            <a:ext cx="930751" cy="930751"/>
          </a:xfrm>
          <a:prstGeom prst="rect">
            <a:avLst/>
          </a:prstGeom>
        </p:spPr>
      </p:pic>
      <p:grpSp>
        <p:nvGrpSpPr>
          <p:cNvPr id="22" name="Group 21">
            <a:extLst>
              <a:ext uri="{FF2B5EF4-FFF2-40B4-BE49-F238E27FC236}">
                <a16:creationId xmlns:a16="http://schemas.microsoft.com/office/drawing/2014/main" xmlns="" id="{E54C5727-D094-4DBD-A29F-D10BB3AFEA3F}"/>
              </a:ext>
            </a:extLst>
          </p:cNvPr>
          <p:cNvGrpSpPr/>
          <p:nvPr/>
        </p:nvGrpSpPr>
        <p:grpSpPr>
          <a:xfrm>
            <a:off x="6203003" y="1790220"/>
            <a:ext cx="5209114" cy="584775"/>
            <a:chOff x="4253879" y="2361295"/>
            <a:chExt cx="7720149" cy="945476"/>
          </a:xfrm>
        </p:grpSpPr>
        <p:sp>
          <p:nvSpPr>
            <p:cNvPr id="23" name="Rectangle 22">
              <a:extLst>
                <a:ext uri="{FF2B5EF4-FFF2-40B4-BE49-F238E27FC236}">
                  <a16:creationId xmlns:a16="http://schemas.microsoft.com/office/drawing/2014/main" xmlns="" id="{F296D43A-AB54-410F-A75F-4CB8664B7A87}"/>
                </a:ext>
              </a:extLst>
            </p:cNvPr>
            <p:cNvSpPr/>
            <p:nvPr/>
          </p:nvSpPr>
          <p:spPr>
            <a:xfrm>
              <a:off x="4253879" y="2445709"/>
              <a:ext cx="261370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4" name="Rectangle 23">
              <a:extLst>
                <a:ext uri="{FF2B5EF4-FFF2-40B4-BE49-F238E27FC236}">
                  <a16:creationId xmlns:a16="http://schemas.microsoft.com/office/drawing/2014/main" xmlns="" id="{58BC2B32-B0A7-464F-A776-0ACB0B807C6C}"/>
                </a:ext>
              </a:extLst>
            </p:cNvPr>
            <p:cNvSpPr/>
            <p:nvPr/>
          </p:nvSpPr>
          <p:spPr>
            <a:xfrm>
              <a:off x="7256649" y="2361295"/>
              <a:ext cx="4717379" cy="9454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PERFORMANCE </a:t>
              </a:r>
            </a:p>
            <a:p>
              <a:pPr lvl="0" algn="ctr">
                <a:defRPr/>
              </a:pPr>
              <a:r>
                <a:rPr lang="en-US" sz="1600" b="1" dirty="0">
                  <a:solidFill>
                    <a:prstClr val="black"/>
                  </a:solidFill>
                  <a:latin typeface="Arial Black" panose="020B0A04020102020204" pitchFamily="34" charset="0"/>
                </a:rPr>
                <a:t>2</a:t>
              </a:r>
              <a:r>
                <a:rPr lang="en-ZA" sz="1600" b="1" dirty="0">
                  <a:solidFill>
                    <a:prstClr val="black"/>
                  </a:solidFill>
                  <a:latin typeface="Arial Black" panose="020B0A04020102020204" pitchFamily="34" charset="0"/>
                </a:rPr>
                <a:t>021/22 FY</a:t>
              </a:r>
            </a:p>
          </p:txBody>
        </p:sp>
      </p:grpSp>
      <p:graphicFrame>
        <p:nvGraphicFramePr>
          <p:cNvPr id="5" name="Table 4">
            <a:extLst>
              <a:ext uri="{FF2B5EF4-FFF2-40B4-BE49-F238E27FC236}">
                <a16:creationId xmlns:a16="http://schemas.microsoft.com/office/drawing/2014/main" xmlns="" id="{6E03D456-AC91-44B9-BFA4-DAB3643C3A1D}"/>
              </a:ext>
            </a:extLst>
          </p:cNvPr>
          <p:cNvGraphicFramePr>
            <a:graphicFrameLocks noGrp="1"/>
          </p:cNvGraphicFramePr>
          <p:nvPr>
            <p:extLst>
              <p:ext uri="{D42A27DB-BD31-4B8C-83A1-F6EECF244321}">
                <p14:modId xmlns:p14="http://schemas.microsoft.com/office/powerpoint/2010/main" xmlns="" val="3806541900"/>
              </p:ext>
            </p:extLst>
          </p:nvPr>
        </p:nvGraphicFramePr>
        <p:xfrm>
          <a:off x="833120" y="2369974"/>
          <a:ext cx="10855782" cy="4205172"/>
        </p:xfrm>
        <a:graphic>
          <a:graphicData uri="http://schemas.openxmlformats.org/drawingml/2006/table">
            <a:tbl>
              <a:tblPr firstRow="1" firstCol="1" bandRow="1"/>
              <a:tblGrid>
                <a:gridCol w="2865120">
                  <a:extLst>
                    <a:ext uri="{9D8B030D-6E8A-4147-A177-3AD203B41FA5}">
                      <a16:colId xmlns:a16="http://schemas.microsoft.com/office/drawing/2014/main" xmlns="" val="1237824494"/>
                    </a:ext>
                  </a:extLst>
                </a:gridCol>
                <a:gridCol w="4043680">
                  <a:extLst>
                    <a:ext uri="{9D8B030D-6E8A-4147-A177-3AD203B41FA5}">
                      <a16:colId xmlns:a16="http://schemas.microsoft.com/office/drawing/2014/main" xmlns="" val="408525234"/>
                    </a:ext>
                  </a:extLst>
                </a:gridCol>
                <a:gridCol w="3946982">
                  <a:extLst>
                    <a:ext uri="{9D8B030D-6E8A-4147-A177-3AD203B41FA5}">
                      <a16:colId xmlns:a16="http://schemas.microsoft.com/office/drawing/2014/main" xmlns="" val="395027748"/>
                    </a:ext>
                  </a:extLst>
                </a:gridCol>
              </a:tblGrid>
              <a:tr h="204387">
                <a:tc rowSpan="5">
                  <a:txBody>
                    <a:bodyPr/>
                    <a:lstStyle/>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tab pos="69850" algn="l"/>
                          <a:tab pos="457200" algn="l"/>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95% reliability of water services</a:t>
                      </a: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eaLnBrk="1" fontAlgn="auto" latinLnBrk="0" hangingPunct="1">
                        <a:lnSpc>
                          <a:spcPct val="115000"/>
                        </a:lnSpc>
                        <a:spcBef>
                          <a:spcPts val="0"/>
                        </a:spcBef>
                        <a:spcAft>
                          <a:spcPts val="0"/>
                        </a:spcAft>
                        <a:buClrTx/>
                        <a:buSzTx/>
                        <a:buFont typeface="Arial" panose="020B0604020202020204" pitchFamily="34" charset="0"/>
                        <a:buChar char="•"/>
                        <a:tabLst>
                          <a:tab pos="69850" algn="l"/>
                          <a:tab pos="457200" algn="l"/>
                        </a:tabLst>
                        <a:defRPr/>
                      </a:pPr>
                      <a:endParaRPr lang="en-ZA" sz="15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500" kern="1200" dirty="0">
                          <a:solidFill>
                            <a:schemeClr val="tx1"/>
                          </a:solidFill>
                          <a:effectLst/>
                          <a:latin typeface="Arial" panose="020B0604020202020204" pitchFamily="34" charset="0"/>
                          <a:ea typeface="+mn-ea"/>
                          <a:cs typeface="Arial" panose="020B0604020202020204" pitchFamily="34" charset="0"/>
                        </a:rPr>
                        <a:t>No bucket sanitation systems planned for eradication.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500" kern="1200" dirty="0">
                          <a:solidFill>
                            <a:schemeClr val="tx1"/>
                          </a:solidFill>
                          <a:effectLst/>
                          <a:latin typeface="Arial" panose="020B0604020202020204" pitchFamily="34" charset="0"/>
                          <a:ea typeface="+mn-ea"/>
                          <a:cs typeface="Arial" panose="020B0604020202020204" pitchFamily="34" charset="0"/>
                        </a:rPr>
                        <a:t>No bucket sanitation systems were eradicated during the period. Construction of bulk infrastructure to connect the water borne sanitation in progress.</a:t>
                      </a:r>
                      <a:endParaRPr lang="en-ZA" sz="15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973770028"/>
                  </a:ext>
                </a:extLst>
              </a:tr>
              <a:tr h="204387">
                <a:tc vMerge="1">
                  <a:txBody>
                    <a:bodyPr/>
                    <a:lstStyle/>
                    <a:p>
                      <a:pPr marL="285750" marR="0" lvl="0" indent="-285750" algn="just" defTabSz="914400" eaLnBrk="1" fontAlgn="auto" latinLnBrk="0" hangingPunct="1">
                        <a:lnSpc>
                          <a:spcPct val="115000"/>
                        </a:lnSpc>
                        <a:spcBef>
                          <a:spcPts val="0"/>
                        </a:spcBef>
                        <a:spcAft>
                          <a:spcPts val="0"/>
                        </a:spcAft>
                        <a:buClrTx/>
                        <a:buSzTx/>
                        <a:buFont typeface="Arial" panose="020B0604020202020204" pitchFamily="34" charset="0"/>
                        <a:buChar char="•"/>
                        <a:tabLst>
                          <a:tab pos="69850" algn="l"/>
                          <a:tab pos="457200" algn="l"/>
                        </a:tabLst>
                        <a:defRPr/>
                      </a:pPr>
                      <a:endParaRPr lang="en-ZA" sz="14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eaLnBrk="1" fontAlgn="auto" latinLnBrk="0" hangingPunct="1">
                        <a:lnSpc>
                          <a:spcPct val="115000"/>
                        </a:lnSpc>
                        <a:spcBef>
                          <a:spcPts val="0"/>
                        </a:spcBef>
                        <a:spcAft>
                          <a:spcPts val="0"/>
                        </a:spcAft>
                        <a:buClrTx/>
                        <a:buSzTx/>
                        <a:buFont typeface="Arial" panose="020B0604020202020204" pitchFamily="34" charset="0"/>
                        <a:buChar char="•"/>
                        <a:tabLst>
                          <a:tab pos="69850" algn="l"/>
                          <a:tab pos="457200" algn="l"/>
                        </a:tabLst>
                        <a:defRPr/>
                      </a:pPr>
                      <a:r>
                        <a:rPr lang="en-US" sz="1500" dirty="0">
                          <a:effectLst/>
                          <a:latin typeface="Arial" panose="020B0604020202020204" pitchFamily="34" charset="0"/>
                          <a:cs typeface="Arial" panose="020B0604020202020204" pitchFamily="34" charset="0"/>
                        </a:rPr>
                        <a:t>9 Refurbishment projects to address the functionality component of the WSA reliability implementation plans</a:t>
                      </a:r>
                      <a:endParaRPr lang="en-ZA" sz="15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500" dirty="0">
                          <a:latin typeface="Arial" panose="020B0604020202020204" pitchFamily="34" charset="0"/>
                          <a:cs typeface="Arial" panose="020B0604020202020204" pitchFamily="34" charset="0"/>
                        </a:rPr>
                        <a:t>0 refurbishment projects completed.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723110048"/>
                  </a:ext>
                </a:extLst>
              </a:tr>
              <a:tr h="765378">
                <a:tc vMerge="1">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effectLst/>
                          <a:latin typeface="Arial" panose="020B0604020202020204" pitchFamily="34" charset="0"/>
                          <a:cs typeface="Arial" panose="020B0604020202020204" pitchFamily="34" charset="0"/>
                        </a:rPr>
                        <a:t>1 010 water treatment works assessed for compliance with Blue Drop Regulatory requirements  every 2 years – alternating with Green Drop Assessments</a:t>
                      </a:r>
                      <a:endParaRPr lang="en-ZA" sz="15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kern="1200" dirty="0">
                          <a:solidFill>
                            <a:schemeClr val="dk1"/>
                          </a:solidFill>
                          <a:latin typeface="Arial" panose="020B0604020202020204" pitchFamily="34" charset="0"/>
                          <a:ea typeface="+mn-ea"/>
                          <a:cs typeface="Arial" panose="020B0604020202020204" pitchFamily="34" charset="0"/>
                        </a:rPr>
                        <a:t>1 186 water treatment works assessed for Blue Drop risk rating (full assessment to be carried out in 2022/23 FY)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5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915190665"/>
                  </a:ext>
                </a:extLst>
              </a:tr>
              <a:tr h="553846">
                <a:tc vMerge="1">
                  <a:txBody>
                    <a:bodyPr/>
                    <a:lstStyle/>
                    <a:p>
                      <a:pPr marL="285750" lvl="0" indent="-285750" algn="just">
                        <a:lnSpc>
                          <a:spcPct val="115000"/>
                        </a:lnSpc>
                        <a:spcAft>
                          <a:spcPts val="0"/>
                        </a:spcAft>
                        <a:buFont typeface="Arial" panose="020B0604020202020204" pitchFamily="34" charset="0"/>
                        <a:buChar char="•"/>
                        <a:tabLst>
                          <a:tab pos="69850" algn="l"/>
                          <a:tab pos="457200" algn="l"/>
                        </a:tabLst>
                      </a:pPr>
                      <a:endParaRPr lang="en-ZA" sz="14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lnSpc>
                          <a:spcPct val="115000"/>
                        </a:lnSpc>
                        <a:spcAft>
                          <a:spcPts val="0"/>
                        </a:spcAft>
                        <a:buFont typeface="Arial" panose="020B0604020202020204" pitchFamily="34" charset="0"/>
                        <a:buChar char="•"/>
                        <a:tabLst>
                          <a:tab pos="69850" algn="l"/>
                          <a:tab pos="457200" algn="l"/>
                        </a:tabLst>
                      </a:pPr>
                      <a:r>
                        <a:rPr lang="en-US" sz="1500" dirty="0">
                          <a:effectLst/>
                          <a:latin typeface="Arial" panose="020B0604020202020204" pitchFamily="34" charset="0"/>
                          <a:cs typeface="Arial" panose="020B0604020202020204" pitchFamily="34" charset="0"/>
                        </a:rPr>
                        <a:t>371 non-compliant water supply systems monitored</a:t>
                      </a:r>
                      <a:endParaRPr lang="en-ZA" sz="15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500" dirty="0">
                          <a:latin typeface="Arial" panose="020B0604020202020204" pitchFamily="34" charset="0"/>
                          <a:cs typeface="Arial" panose="020B0604020202020204" pitchFamily="34" charset="0"/>
                        </a:rPr>
                        <a:t>450 (121%) </a:t>
                      </a:r>
                      <a:r>
                        <a:rPr lang="en-US" sz="1500" dirty="0">
                          <a:effectLst/>
                          <a:latin typeface="Arial" panose="020B0604020202020204" pitchFamily="34" charset="0"/>
                          <a:cs typeface="Arial" panose="020B0604020202020204" pitchFamily="34" charset="0"/>
                        </a:rPr>
                        <a:t>water supply systems monitored</a:t>
                      </a:r>
                      <a:endParaRPr lang="en-ZA" sz="15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122707295"/>
                  </a:ext>
                </a:extLst>
              </a:tr>
              <a:tr h="765378">
                <a:tc vMerge="1">
                  <a:txBody>
                    <a:bodyPr/>
                    <a:lstStyle/>
                    <a:p>
                      <a:pPr marL="285750" marR="0" lvl="0" indent="-285750" algn="just" defTabSz="914400" eaLnBrk="1" fontAlgn="auto" latinLnBrk="0" hangingPunct="1">
                        <a:lnSpc>
                          <a:spcPct val="115000"/>
                        </a:lnSpc>
                        <a:spcBef>
                          <a:spcPts val="0"/>
                        </a:spcBef>
                        <a:spcAft>
                          <a:spcPts val="0"/>
                        </a:spcAft>
                        <a:buClrTx/>
                        <a:buSzTx/>
                        <a:buFont typeface="Arial" panose="020B0604020202020204" pitchFamily="34" charset="0"/>
                        <a:buChar char="•"/>
                        <a:tabLst>
                          <a:tab pos="69850" algn="l"/>
                          <a:tab pos="457200" algn="l"/>
                        </a:tabLst>
                        <a:defRPr/>
                      </a:pPr>
                      <a:endParaRPr lang="en-ZA" sz="14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eaLnBrk="1" fontAlgn="auto" latinLnBrk="0" hangingPunct="1">
                        <a:lnSpc>
                          <a:spcPct val="115000"/>
                        </a:lnSpc>
                        <a:spcBef>
                          <a:spcPts val="0"/>
                        </a:spcBef>
                        <a:spcAft>
                          <a:spcPts val="0"/>
                        </a:spcAft>
                        <a:buClrTx/>
                        <a:buSzTx/>
                        <a:buFont typeface="Arial" panose="020B0604020202020204" pitchFamily="34" charset="0"/>
                        <a:buChar char="•"/>
                        <a:tabLst>
                          <a:tab pos="69850" algn="l"/>
                          <a:tab pos="457200" algn="l"/>
                        </a:tabLst>
                        <a:defRPr/>
                      </a:pPr>
                      <a:r>
                        <a:rPr lang="en-US" sz="1500" dirty="0">
                          <a:effectLst/>
                          <a:latin typeface="Arial" panose="020B0604020202020204" pitchFamily="34" charset="0"/>
                          <a:cs typeface="Arial" panose="020B0604020202020204" pitchFamily="34" charset="0"/>
                        </a:rPr>
                        <a:t>Develop five-year reliability implementation for 5 </a:t>
                      </a:r>
                      <a:r>
                        <a:rPr lang="en-US" sz="1500" dirty="0">
                          <a:latin typeface="Arial" panose="020B0604020202020204" pitchFamily="34" charset="0"/>
                          <a:cs typeface="Arial" panose="020B0604020202020204" pitchFamily="34" charset="0"/>
                        </a:rPr>
                        <a:t>District Municipalities</a:t>
                      </a:r>
                      <a:endParaRPr lang="en-ZA" sz="15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0 reliability  implementation plans developed.</a:t>
                      </a:r>
                      <a:endParaRPr lang="en-ZA" sz="15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450871373"/>
                  </a:ext>
                </a:extLst>
              </a:tr>
            </a:tbl>
          </a:graphicData>
        </a:graphic>
      </p:graphicFrame>
      <p:grpSp>
        <p:nvGrpSpPr>
          <p:cNvPr id="19" name="Group 18">
            <a:extLst>
              <a:ext uri="{FF2B5EF4-FFF2-40B4-BE49-F238E27FC236}">
                <a16:creationId xmlns:a16="http://schemas.microsoft.com/office/drawing/2014/main" xmlns="" id="{CF3A4A07-3543-41E8-9514-BCCB3DEA6A24}"/>
              </a:ext>
            </a:extLst>
          </p:cNvPr>
          <p:cNvGrpSpPr/>
          <p:nvPr/>
        </p:nvGrpSpPr>
        <p:grpSpPr>
          <a:xfrm>
            <a:off x="2358457" y="1058185"/>
            <a:ext cx="9330445" cy="547099"/>
            <a:chOff x="2690192" y="1028513"/>
            <a:chExt cx="9144000" cy="729465"/>
          </a:xfrm>
          <a:solidFill>
            <a:schemeClr val="bg2"/>
          </a:solidFill>
        </p:grpSpPr>
        <p:sp>
          <p:nvSpPr>
            <p:cNvPr id="25" name="Rectangle 24">
              <a:extLst>
                <a:ext uri="{FF2B5EF4-FFF2-40B4-BE49-F238E27FC236}">
                  <a16:creationId xmlns:a16="http://schemas.microsoft.com/office/drawing/2014/main" xmlns="" id="{3DE1FAEE-935B-4E3D-9E9B-3F9D59F40346}"/>
                </a:ext>
              </a:extLst>
            </p:cNvPr>
            <p:cNvSpPr/>
            <p:nvPr/>
          </p:nvSpPr>
          <p:spPr>
            <a:xfrm>
              <a:off x="2690192" y="1028513"/>
              <a:ext cx="9144000" cy="72946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xmlns="" id="{A6A8DB29-6408-465C-9FF9-2A615F74E886}"/>
                </a:ext>
              </a:extLst>
            </p:cNvPr>
            <p:cNvSpPr/>
            <p:nvPr/>
          </p:nvSpPr>
          <p:spPr>
            <a:xfrm>
              <a:off x="2903146" y="1144733"/>
              <a:ext cx="8803587" cy="492442"/>
            </a:xfrm>
            <a:prstGeom prst="rect">
              <a:avLst/>
            </a:prstGeom>
            <a:grpFill/>
            <a:ln>
              <a:noFill/>
            </a:ln>
          </p:spPr>
          <p:txBody>
            <a:bodyPr wrap="square">
              <a:spAutoFit/>
            </a:bodyPr>
            <a:lstStyle/>
            <a:p>
              <a:pPr marL="539591"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Verdana" panose="020B0604030504040204" pitchFamily="34" charset="0"/>
                </a:rPr>
                <a:t>Improve Access to Basic Services</a:t>
              </a:r>
              <a:endParaRPr kumimoji="0" lang="en-ZA" sz="1800" b="0"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Verdana" panose="020B0604030504040204" pitchFamily="34" charset="0"/>
              </a:endParaRPr>
            </a:p>
          </p:txBody>
        </p:sp>
      </p:grpSp>
      <p:sp>
        <p:nvSpPr>
          <p:cNvPr id="27" name="Rectangle 26">
            <a:extLst>
              <a:ext uri="{FF2B5EF4-FFF2-40B4-BE49-F238E27FC236}">
                <a16:creationId xmlns:a16="http://schemas.microsoft.com/office/drawing/2014/main" xmlns="" id="{2E019DD7-CE1F-4F95-8FA9-04DAA2C1B0B5}"/>
              </a:ext>
            </a:extLst>
          </p:cNvPr>
          <p:cNvSpPr/>
          <p:nvPr/>
        </p:nvSpPr>
        <p:spPr>
          <a:xfrm>
            <a:off x="4834304" y="1815253"/>
            <a:ext cx="313228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MTSF ANNUAL TARGET</a:t>
            </a:r>
          </a:p>
          <a:p>
            <a:pPr algn="ctr"/>
            <a:r>
              <a:rPr lang="en-US" sz="1600" b="1" dirty="0">
                <a:solidFill>
                  <a:prstClr val="black"/>
                </a:solidFill>
                <a:latin typeface="Arial Black" panose="020B0A04020102020204" pitchFamily="34" charset="0"/>
              </a:rPr>
              <a:t>2</a:t>
            </a:r>
            <a:r>
              <a:rPr lang="en-ZA" sz="1600" b="1" dirty="0">
                <a:solidFill>
                  <a:prstClr val="black"/>
                </a:solidFill>
                <a:latin typeface="Arial Black" panose="020B0A04020102020204" pitchFamily="34" charset="0"/>
              </a:rPr>
              <a:t>021/22 FY</a:t>
            </a:r>
            <a:endParaRPr kumimoji="0" lang="en-ZA"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8" name="Title 1">
            <a:extLst>
              <a:ext uri="{FF2B5EF4-FFF2-40B4-BE49-F238E27FC236}">
                <a16:creationId xmlns:a16="http://schemas.microsoft.com/office/drawing/2014/main" xmlns="" id="{C1370668-7926-486F-A042-56C6F8799940}"/>
              </a:ext>
            </a:extLst>
          </p:cNvPr>
          <p:cNvSpPr>
            <a:spLocks noGrp="1"/>
          </p:cNvSpPr>
          <p:nvPr>
            <p:ph type="title"/>
          </p:nvPr>
        </p:nvSpPr>
        <p:spPr>
          <a:xfrm>
            <a:off x="280941" y="97558"/>
            <a:ext cx="11407961" cy="934316"/>
          </a:xfrm>
          <a:solidFill>
            <a:schemeClr val="bg1"/>
          </a:solidFill>
        </p:spPr>
        <p:txBody>
          <a:bodyPr>
            <a:normAutofit fontScale="90000"/>
          </a:bodyPr>
          <a:lstStyle/>
          <a:p>
            <a:pPr algn="ctr"/>
            <a:r>
              <a:rPr lang="en-US" sz="3600" b="1" dirty="0">
                <a:latin typeface="Arial" panose="020B0604020202020204" pitchFamily="34" charset="0"/>
                <a:cs typeface="Arial" panose="020B0604020202020204" pitchFamily="34" charset="0"/>
              </a:rPr>
              <a:t>Performance against the 2019-2024 MTSF for the period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1 April 2021 - 31 March 2022</a:t>
            </a:r>
            <a:endParaRPr lang="en-ZA" sz="3600" dirty="0">
              <a:solidFill>
                <a:schemeClr val="bg1"/>
              </a:solidFill>
            </a:endParaRPr>
          </a:p>
        </p:txBody>
      </p:sp>
      <p:sp>
        <p:nvSpPr>
          <p:cNvPr id="29" name="Rectangle 28">
            <a:extLst>
              <a:ext uri="{FF2B5EF4-FFF2-40B4-BE49-F238E27FC236}">
                <a16:creationId xmlns:a16="http://schemas.microsoft.com/office/drawing/2014/main" xmlns="" id="{CE6FE365-CA82-45CE-B5F2-6BE370AEE7FC}"/>
              </a:ext>
            </a:extLst>
          </p:cNvPr>
          <p:cNvSpPr/>
          <p:nvPr/>
        </p:nvSpPr>
        <p:spPr>
          <a:xfrm>
            <a:off x="1134324" y="1815253"/>
            <a:ext cx="2514423" cy="64633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2019-2024 MTSF Target</a:t>
            </a:r>
          </a:p>
        </p:txBody>
      </p:sp>
    </p:spTree>
    <p:extLst>
      <p:ext uri="{BB962C8B-B14F-4D97-AF65-F5344CB8AC3E}">
        <p14:creationId xmlns:p14="http://schemas.microsoft.com/office/powerpoint/2010/main" xmlns="" val="3170374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FF32AB2-09C6-47CC-BED8-FBA6CC066F91}"/>
              </a:ext>
            </a:extLst>
          </p:cNvPr>
          <p:cNvSpPr/>
          <p:nvPr/>
        </p:nvSpPr>
        <p:spPr>
          <a:xfrm>
            <a:off x="292791" y="1069502"/>
            <a:ext cx="1834483" cy="5470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OUTCOME</a:t>
            </a:r>
          </a:p>
        </p:txBody>
      </p:sp>
      <p:pic>
        <p:nvPicPr>
          <p:cNvPr id="21" name="Picture 20">
            <a:extLst>
              <a:ext uri="{FF2B5EF4-FFF2-40B4-BE49-F238E27FC236}">
                <a16:creationId xmlns:a16="http://schemas.microsoft.com/office/drawing/2014/main" xmlns="" id="{EA3E8E32-D528-49E8-8C74-84FDBAABB7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9281" y="1658867"/>
            <a:ext cx="930751" cy="930751"/>
          </a:xfrm>
          <a:prstGeom prst="rect">
            <a:avLst/>
          </a:prstGeom>
        </p:spPr>
      </p:pic>
      <p:grpSp>
        <p:nvGrpSpPr>
          <p:cNvPr id="22" name="Group 21">
            <a:extLst>
              <a:ext uri="{FF2B5EF4-FFF2-40B4-BE49-F238E27FC236}">
                <a16:creationId xmlns:a16="http://schemas.microsoft.com/office/drawing/2014/main" xmlns="" id="{E54C5727-D094-4DBD-A29F-D10BB3AFEA3F}"/>
              </a:ext>
            </a:extLst>
          </p:cNvPr>
          <p:cNvGrpSpPr/>
          <p:nvPr/>
        </p:nvGrpSpPr>
        <p:grpSpPr>
          <a:xfrm>
            <a:off x="7724565" y="1785689"/>
            <a:ext cx="2925555" cy="584775"/>
            <a:chOff x="5419337" y="2220737"/>
            <a:chExt cx="2925555" cy="584775"/>
          </a:xfrm>
        </p:grpSpPr>
        <p:sp>
          <p:nvSpPr>
            <p:cNvPr id="23" name="Rectangle 22">
              <a:extLst>
                <a:ext uri="{FF2B5EF4-FFF2-40B4-BE49-F238E27FC236}">
                  <a16:creationId xmlns:a16="http://schemas.microsoft.com/office/drawing/2014/main" xmlns="" id="{F296D43A-AB54-410F-A75F-4CB8664B7A87}"/>
                </a:ext>
              </a:extLst>
            </p:cNvPr>
            <p:cNvSpPr/>
            <p:nvPr/>
          </p:nvSpPr>
          <p:spPr>
            <a:xfrm>
              <a:off x="5419337" y="2220737"/>
              <a:ext cx="261370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4" name="Rectangle 23">
              <a:extLst>
                <a:ext uri="{FF2B5EF4-FFF2-40B4-BE49-F238E27FC236}">
                  <a16:creationId xmlns:a16="http://schemas.microsoft.com/office/drawing/2014/main" xmlns="" id="{58BC2B32-B0A7-464F-A776-0ACB0B807C6C}"/>
                </a:ext>
              </a:extLst>
            </p:cNvPr>
            <p:cNvSpPr/>
            <p:nvPr/>
          </p:nvSpPr>
          <p:spPr>
            <a:xfrm>
              <a:off x="6205435" y="2220737"/>
              <a:ext cx="213945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PERFORMANCE </a:t>
              </a:r>
            </a:p>
            <a:p>
              <a:pPr lvl="0" algn="ctr">
                <a:defRPr/>
              </a:pPr>
              <a:r>
                <a:rPr lang="en-US" sz="1600" b="1" dirty="0">
                  <a:solidFill>
                    <a:prstClr val="black"/>
                  </a:solidFill>
                  <a:latin typeface="Arial Black" panose="020B0A04020102020204" pitchFamily="34" charset="0"/>
                </a:rPr>
                <a:t>2</a:t>
              </a:r>
              <a:r>
                <a:rPr lang="en-ZA" sz="1600" b="1" dirty="0">
                  <a:solidFill>
                    <a:prstClr val="black"/>
                  </a:solidFill>
                  <a:latin typeface="Arial Black" panose="020B0A04020102020204" pitchFamily="34" charset="0"/>
                </a:rPr>
                <a:t>020/21 FY</a:t>
              </a:r>
            </a:p>
          </p:txBody>
        </p:sp>
      </p:grpSp>
      <p:graphicFrame>
        <p:nvGraphicFramePr>
          <p:cNvPr id="5" name="Table 4">
            <a:extLst>
              <a:ext uri="{FF2B5EF4-FFF2-40B4-BE49-F238E27FC236}">
                <a16:creationId xmlns:a16="http://schemas.microsoft.com/office/drawing/2014/main" xmlns="" id="{6E03D456-AC91-44B9-BFA4-DAB3643C3A1D}"/>
              </a:ext>
            </a:extLst>
          </p:cNvPr>
          <p:cNvGraphicFramePr>
            <a:graphicFrameLocks noGrp="1"/>
          </p:cNvGraphicFramePr>
          <p:nvPr>
            <p:extLst>
              <p:ext uri="{D42A27DB-BD31-4B8C-83A1-F6EECF244321}">
                <p14:modId xmlns:p14="http://schemas.microsoft.com/office/powerpoint/2010/main" xmlns="" val="527408267"/>
              </p:ext>
            </p:extLst>
          </p:nvPr>
        </p:nvGraphicFramePr>
        <p:xfrm>
          <a:off x="780722" y="2568068"/>
          <a:ext cx="10725953" cy="3487292"/>
        </p:xfrm>
        <a:graphic>
          <a:graphicData uri="http://schemas.openxmlformats.org/drawingml/2006/table">
            <a:tbl>
              <a:tblPr firstRow="1" firstCol="1" bandRow="1"/>
              <a:tblGrid>
                <a:gridCol w="3545821">
                  <a:extLst>
                    <a:ext uri="{9D8B030D-6E8A-4147-A177-3AD203B41FA5}">
                      <a16:colId xmlns:a16="http://schemas.microsoft.com/office/drawing/2014/main" xmlns="" val="4259810045"/>
                    </a:ext>
                  </a:extLst>
                </a:gridCol>
                <a:gridCol w="3545821">
                  <a:extLst>
                    <a:ext uri="{9D8B030D-6E8A-4147-A177-3AD203B41FA5}">
                      <a16:colId xmlns:a16="http://schemas.microsoft.com/office/drawing/2014/main" xmlns="" val="408525234"/>
                    </a:ext>
                  </a:extLst>
                </a:gridCol>
                <a:gridCol w="3634311">
                  <a:extLst>
                    <a:ext uri="{9D8B030D-6E8A-4147-A177-3AD203B41FA5}">
                      <a16:colId xmlns:a16="http://schemas.microsoft.com/office/drawing/2014/main" xmlns="" val="395027748"/>
                    </a:ext>
                  </a:extLst>
                </a:gridCol>
              </a:tblGrid>
              <a:tr h="486097">
                <a:tc rowSpan="3">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tab pos="69850" algn="l"/>
                          <a:tab pos="457200" algn="l"/>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of wastewater treatment works operational and functioning</a:t>
                      </a:r>
                    </a:p>
                    <a:p>
                      <a:pPr marL="285750" marR="0" lvl="0" indent="-285750" algn="l" defTabSz="914400" eaLnBrk="1" fontAlgn="auto" latinLnBrk="0" hangingPunct="1">
                        <a:lnSpc>
                          <a:spcPct val="115000"/>
                        </a:lnSpc>
                        <a:spcBef>
                          <a:spcPts val="0"/>
                        </a:spcBef>
                        <a:spcAft>
                          <a:spcPts val="0"/>
                        </a:spcAft>
                        <a:buClrTx/>
                        <a:buSzTx/>
                        <a:buFont typeface="Arial" panose="020B0604020202020204" pitchFamily="34" charset="0"/>
                        <a:buChar char="•"/>
                        <a:tabLst>
                          <a:tab pos="69850" algn="l"/>
                          <a:tab pos="457200" algn="l"/>
                        </a:tabLst>
                        <a:defRPr/>
                      </a:pPr>
                      <a:endParaRPr lang="en-ZA" sz="14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eaLnBrk="1" fontAlgn="auto" latinLnBrk="0" hangingPunct="1">
                        <a:lnSpc>
                          <a:spcPct val="115000"/>
                        </a:lnSpc>
                        <a:spcBef>
                          <a:spcPts val="0"/>
                        </a:spcBef>
                        <a:spcAft>
                          <a:spcPts val="0"/>
                        </a:spcAft>
                        <a:buClrTx/>
                        <a:buSzTx/>
                        <a:buFont typeface="Arial" panose="020B0604020202020204" pitchFamily="34" charset="0"/>
                        <a:buChar char="•"/>
                        <a:tabLst>
                          <a:tab pos="69850" algn="l"/>
                          <a:tab pos="457200" algn="l"/>
                        </a:tabLst>
                        <a:defRPr/>
                      </a:pPr>
                      <a:r>
                        <a:rPr lang="en-US" sz="1400" dirty="0">
                          <a:effectLst/>
                          <a:latin typeface="Arial" panose="020B0604020202020204" pitchFamily="34" charset="0"/>
                          <a:cs typeface="Arial" panose="020B0604020202020204" pitchFamily="34" charset="0"/>
                        </a:rPr>
                        <a:t>56 Bulk water supply and sanitation projects completed</a:t>
                      </a:r>
                      <a:endParaRPr lang="en-ZA" sz="14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16 completed </a:t>
                      </a: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723110048"/>
                  </a:ext>
                </a:extLst>
              </a:tr>
              <a:tr h="1103719">
                <a:tc vMerge="1">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panose="020B0604020202020204" pitchFamily="34" charset="0"/>
                          <a:cs typeface="Arial" panose="020B0604020202020204" pitchFamily="34" charset="0"/>
                        </a:rPr>
                        <a:t>963 w</a:t>
                      </a:r>
                      <a:r>
                        <a:rPr lang="en-US" sz="1400" dirty="0">
                          <a:latin typeface="Arial" panose="020B0604020202020204" pitchFamily="34" charset="0"/>
                          <a:cs typeface="Arial" panose="020B0604020202020204" pitchFamily="34" charset="0"/>
                        </a:rPr>
                        <a:t>astewater treatment works assessed for Green Drop Regulatory requirements</a:t>
                      </a:r>
                      <a:r>
                        <a:rPr lang="en-US" sz="1400" dirty="0">
                          <a:effectLst/>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compliance alternating </a:t>
                      </a:r>
                      <a:r>
                        <a:rPr lang="en-US" sz="1400" dirty="0">
                          <a:effectLst/>
                          <a:latin typeface="Arial" panose="020B0604020202020204" pitchFamily="34" charset="0"/>
                          <a:cs typeface="Arial" panose="020B0604020202020204" pitchFamily="34" charset="0"/>
                        </a:rPr>
                        <a:t>every 2 years with Blue Drop Assessments</a:t>
                      </a:r>
                      <a:endParaRPr lang="en-US" sz="14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995 (103%) </a:t>
                      </a:r>
                      <a:r>
                        <a:rPr lang="en-US" sz="1400" dirty="0">
                          <a:effectLst/>
                          <a:latin typeface="Arial" panose="020B0604020202020204" pitchFamily="34" charset="0"/>
                          <a:cs typeface="Arial" panose="020B0604020202020204" pitchFamily="34" charset="0"/>
                        </a:rPr>
                        <a:t>w</a:t>
                      </a:r>
                      <a:r>
                        <a:rPr lang="en-US" sz="1400" dirty="0">
                          <a:latin typeface="Arial" panose="020B0604020202020204" pitchFamily="34" charset="0"/>
                          <a:cs typeface="Arial" panose="020B0604020202020204" pitchFamily="34" charset="0"/>
                        </a:rPr>
                        <a:t>astewater treatment works assessed </a:t>
                      </a: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915190665"/>
                  </a:ext>
                </a:extLst>
              </a:tr>
              <a:tr h="573013">
                <a:tc vMerge="1">
                  <a:txBody>
                    <a:bodyPr/>
                    <a:lstStyle/>
                    <a:p>
                      <a:pPr marL="285750" lvl="0" indent="-285750" algn="just">
                        <a:lnSpc>
                          <a:spcPct val="115000"/>
                        </a:lnSpc>
                        <a:spcAft>
                          <a:spcPts val="0"/>
                        </a:spcAft>
                        <a:buFont typeface="Arial" panose="020B0604020202020204" pitchFamily="34" charset="0"/>
                        <a:buChar char="•"/>
                        <a:tabLst>
                          <a:tab pos="69850" algn="l"/>
                          <a:tab pos="457200" algn="l"/>
                        </a:tabLst>
                      </a:pPr>
                      <a:endParaRPr lang="en-ZA" sz="14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lnSpc>
                          <a:spcPct val="115000"/>
                        </a:lnSpc>
                        <a:spcAft>
                          <a:spcPts val="0"/>
                        </a:spcAft>
                        <a:buFont typeface="Arial" panose="020B0604020202020204" pitchFamily="34" charset="0"/>
                        <a:buChar char="•"/>
                        <a:tabLst>
                          <a:tab pos="69850" algn="l"/>
                          <a:tab pos="457200" algn="l"/>
                        </a:tabLst>
                      </a:pPr>
                      <a:r>
                        <a:rPr lang="en-US" sz="1400" dirty="0">
                          <a:effectLst/>
                          <a:latin typeface="Arial" panose="020B0604020202020204" pitchFamily="34" charset="0"/>
                          <a:cs typeface="Arial" panose="020B0604020202020204" pitchFamily="34" charset="0"/>
                        </a:rPr>
                        <a:t>260 non-compliant wastewater systems monitored </a:t>
                      </a:r>
                      <a:endParaRPr lang="en-ZA" sz="14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460 (177%) waste</a:t>
                      </a:r>
                      <a:r>
                        <a:rPr lang="en-US" sz="1400" dirty="0">
                          <a:effectLst/>
                          <a:latin typeface="Arial" panose="020B0604020202020204" pitchFamily="34" charset="0"/>
                          <a:cs typeface="Arial" panose="020B0604020202020204" pitchFamily="34" charset="0"/>
                        </a:rPr>
                        <a:t>water systems monitored</a:t>
                      </a: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122707295"/>
                  </a:ext>
                </a:extLst>
              </a:tr>
              <a:tr h="1324463">
                <a:tc>
                  <a:txBody>
                    <a:bodyPr/>
                    <a:lstStyle/>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tab pos="69850" algn="l"/>
                          <a:tab pos="45720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Amended Regulatory framework on Water Ownership and Governance</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algn="just">
                        <a:lnSpc>
                          <a:spcPct val="115000"/>
                        </a:lnSpc>
                        <a:spcAft>
                          <a:spcPts val="0"/>
                        </a:spcAft>
                        <a:buFont typeface="Arial" panose="020B0604020202020204" pitchFamily="34" charset="0"/>
                        <a:buChar char="•"/>
                        <a:tabLst>
                          <a:tab pos="69850" algn="l"/>
                          <a:tab pos="457200" algn="l"/>
                        </a:tabLst>
                      </a:pPr>
                      <a:endParaRPr lang="en-ZA" sz="14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tab pos="69850" algn="l"/>
                          <a:tab pos="457200" algn="l"/>
                        </a:tabLst>
                        <a:defRPr/>
                      </a:pPr>
                      <a:r>
                        <a:rPr lang="en-US" sz="1400" kern="1200" dirty="0">
                          <a:solidFill>
                            <a:schemeClr val="tx1"/>
                          </a:solidFill>
                          <a:latin typeface="Arial" panose="020B0604020202020204" pitchFamily="34" charset="0"/>
                          <a:ea typeface="+mn-ea"/>
                          <a:cs typeface="Arial" panose="020B0604020202020204" pitchFamily="34" charset="0"/>
                        </a:rPr>
                        <a:t>Draft National Water Amendment Bill submitted to Cabinet for approval for public consultation</a:t>
                      </a:r>
                    </a:p>
                    <a:p>
                      <a:pPr marL="285750" marR="0" lvl="0" indent="-285750" algn="just" defTabSz="914400" eaLnBrk="1" fontAlgn="auto" latinLnBrk="0" hangingPunct="1">
                        <a:lnSpc>
                          <a:spcPct val="115000"/>
                        </a:lnSpc>
                        <a:spcBef>
                          <a:spcPts val="0"/>
                        </a:spcBef>
                        <a:spcAft>
                          <a:spcPts val="0"/>
                        </a:spcAft>
                        <a:buClrTx/>
                        <a:buSzTx/>
                        <a:buFont typeface="Arial" panose="020B0604020202020204" pitchFamily="34" charset="0"/>
                        <a:buChar char="•"/>
                        <a:tabLst>
                          <a:tab pos="69850" algn="l"/>
                          <a:tab pos="457200" algn="l"/>
                        </a:tabLst>
                        <a:defRPr/>
                      </a:pPr>
                      <a:r>
                        <a:rPr lang="en-US" sz="1400" dirty="0">
                          <a:latin typeface="Arial" panose="020B0604020202020204" pitchFamily="34" charset="0"/>
                          <a:cs typeface="Arial" panose="020B0604020202020204" pitchFamily="34" charset="0"/>
                        </a:rPr>
                        <a:t>Submit Water Services Amendment Bill to cabinet for approval</a:t>
                      </a:r>
                      <a:endParaRPr lang="en-ZA" sz="14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22041" rtl="0" eaLnBrk="1" latinLnBrk="0" hangingPunct="1"/>
                      <a:r>
                        <a:rPr lang="en-US" sz="1400" i="0" kern="1200" dirty="0">
                          <a:solidFill>
                            <a:schemeClr val="dk1"/>
                          </a:solidFill>
                          <a:latin typeface="Arial" panose="020B0604020202020204" pitchFamily="34" charset="0"/>
                          <a:ea typeface="+mn-ea"/>
                          <a:cs typeface="Arial" panose="020B0604020202020204" pitchFamily="34" charset="0"/>
                        </a:rPr>
                        <a:t>National Water Amendment Bill: submitted to OCLSA for preliminary certification  </a:t>
                      </a:r>
                    </a:p>
                    <a:p>
                      <a:pPr marL="0" algn="l" defTabSz="422041" rtl="0" eaLnBrk="1" latinLnBrk="0" hangingPunct="1"/>
                      <a:r>
                        <a:rPr lang="en-US" sz="1400" i="0" kern="1200" dirty="0">
                          <a:solidFill>
                            <a:schemeClr val="dk1"/>
                          </a:solidFill>
                          <a:latin typeface="Arial" panose="020B0604020202020204" pitchFamily="34" charset="0"/>
                          <a:ea typeface="+mn-ea"/>
                          <a:cs typeface="Arial" panose="020B0604020202020204" pitchFamily="34" charset="0"/>
                        </a:rPr>
                        <a:t/>
                      </a:r>
                      <a:br>
                        <a:rPr lang="en-US" sz="1400" i="0" kern="1200" dirty="0">
                          <a:solidFill>
                            <a:schemeClr val="dk1"/>
                          </a:solidFill>
                          <a:latin typeface="Arial" panose="020B0604020202020204" pitchFamily="34" charset="0"/>
                          <a:ea typeface="+mn-ea"/>
                          <a:cs typeface="Arial" panose="020B0604020202020204" pitchFamily="34" charset="0"/>
                        </a:rPr>
                      </a:br>
                      <a:r>
                        <a:rPr lang="en-US" sz="1400" i="0" kern="1200" dirty="0">
                          <a:solidFill>
                            <a:schemeClr val="dk1"/>
                          </a:solidFill>
                          <a:latin typeface="Arial" panose="020B0604020202020204" pitchFamily="34" charset="0"/>
                          <a:ea typeface="+mn-ea"/>
                          <a:cs typeface="Arial" panose="020B0604020202020204" pitchFamily="34" charset="0"/>
                        </a:rPr>
                        <a:t>Water Services Amendment Bill:  ready to be sent to OCSLA for preliminary certification</a:t>
                      </a:r>
                      <a:endParaRPr lang="en-ZA" sz="1400" i="0" kern="1200" dirty="0">
                        <a:solidFill>
                          <a:schemeClr val="dk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124958369"/>
                  </a:ext>
                </a:extLst>
              </a:tr>
            </a:tbl>
          </a:graphicData>
        </a:graphic>
      </p:graphicFrame>
      <p:sp>
        <p:nvSpPr>
          <p:cNvPr id="25" name="Rectangle 24">
            <a:extLst>
              <a:ext uri="{FF2B5EF4-FFF2-40B4-BE49-F238E27FC236}">
                <a16:creationId xmlns:a16="http://schemas.microsoft.com/office/drawing/2014/main" xmlns="" id="{3DE1FAEE-935B-4E3D-9E9B-3F9D59F40346}"/>
              </a:ext>
            </a:extLst>
          </p:cNvPr>
          <p:cNvSpPr/>
          <p:nvPr/>
        </p:nvSpPr>
        <p:spPr>
          <a:xfrm>
            <a:off x="2243579" y="1056612"/>
            <a:ext cx="9445323" cy="5470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539591" lvl="0" defTabSz="685800">
              <a:defRPr/>
            </a:pPr>
            <a:r>
              <a:rPr lang="en-US">
                <a:solidFill>
                  <a:prstClr val="black"/>
                </a:solidFill>
                <a:latin typeface="Arial Black" panose="020B0A04020102020204" pitchFamily="34" charset="0"/>
                <a:ea typeface="Verdana" panose="020B0604030504040204" pitchFamily="34" charset="0"/>
                <a:cs typeface="Verdana" panose="020B0604030504040204" pitchFamily="34" charset="0"/>
              </a:rPr>
              <a:t>Improve Access to Basic Services</a:t>
            </a:r>
            <a:endParaRPr lang="en-ZA" dirty="0">
              <a:solidFill>
                <a:prstClr val="black"/>
              </a:solidFill>
              <a:latin typeface="Arial Black" panose="020B0A04020102020204" pitchFamily="34" charset="0"/>
              <a:ea typeface="Verdana" panose="020B0604030504040204" pitchFamily="34" charset="0"/>
              <a:cs typeface="Verdana" panose="020B0604030504040204" pitchFamily="34" charset="0"/>
            </a:endParaRPr>
          </a:p>
        </p:txBody>
      </p:sp>
      <p:sp>
        <p:nvSpPr>
          <p:cNvPr id="27" name="Rectangle 26">
            <a:extLst>
              <a:ext uri="{FF2B5EF4-FFF2-40B4-BE49-F238E27FC236}">
                <a16:creationId xmlns:a16="http://schemas.microsoft.com/office/drawing/2014/main" xmlns="" id="{2E019DD7-CE1F-4F95-8FA9-04DAA2C1B0B5}"/>
              </a:ext>
            </a:extLst>
          </p:cNvPr>
          <p:cNvSpPr/>
          <p:nvPr/>
        </p:nvSpPr>
        <p:spPr>
          <a:xfrm>
            <a:off x="4699805" y="1792544"/>
            <a:ext cx="288778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MTSF ANNUAL TARGET</a:t>
            </a:r>
          </a:p>
          <a:p>
            <a:pPr algn="ctr"/>
            <a:r>
              <a:rPr lang="en-US" sz="1600" b="1" dirty="0">
                <a:solidFill>
                  <a:prstClr val="black"/>
                </a:solidFill>
                <a:latin typeface="Arial Black" panose="020B0A04020102020204" pitchFamily="34" charset="0"/>
              </a:rPr>
              <a:t>2</a:t>
            </a:r>
            <a:r>
              <a:rPr lang="en-ZA" sz="1600" b="1" dirty="0">
                <a:solidFill>
                  <a:prstClr val="black"/>
                </a:solidFill>
                <a:latin typeface="Arial Black" panose="020B0A04020102020204" pitchFamily="34" charset="0"/>
              </a:rPr>
              <a:t>020/21 FY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graphicFrame>
        <p:nvGraphicFramePr>
          <p:cNvPr id="16" name="Table 15">
            <a:extLst>
              <a:ext uri="{FF2B5EF4-FFF2-40B4-BE49-F238E27FC236}">
                <a16:creationId xmlns:a16="http://schemas.microsoft.com/office/drawing/2014/main" xmlns="" id="{64D0EE8B-05C5-44F7-B4DD-127763566758}"/>
              </a:ext>
            </a:extLst>
          </p:cNvPr>
          <p:cNvGraphicFramePr>
            <a:graphicFrameLocks noGrp="1"/>
          </p:cNvGraphicFramePr>
          <p:nvPr>
            <p:extLst>
              <p:ext uri="{D42A27DB-BD31-4B8C-83A1-F6EECF244321}">
                <p14:modId xmlns:p14="http://schemas.microsoft.com/office/powerpoint/2010/main" xmlns="" val="4112477923"/>
              </p:ext>
            </p:extLst>
          </p:nvPr>
        </p:nvGraphicFramePr>
        <p:xfrm>
          <a:off x="5513053" y="9054733"/>
          <a:ext cx="5995221" cy="1451293"/>
        </p:xfrm>
        <a:graphic>
          <a:graphicData uri="http://schemas.openxmlformats.org/drawingml/2006/table">
            <a:tbl>
              <a:tblPr firstRow="1" firstCol="1" bandRow="1"/>
              <a:tblGrid>
                <a:gridCol w="2974124">
                  <a:extLst>
                    <a:ext uri="{9D8B030D-6E8A-4147-A177-3AD203B41FA5}">
                      <a16:colId xmlns:a16="http://schemas.microsoft.com/office/drawing/2014/main" xmlns="" val="408525234"/>
                    </a:ext>
                  </a:extLst>
                </a:gridCol>
                <a:gridCol w="3021097">
                  <a:extLst>
                    <a:ext uri="{9D8B030D-6E8A-4147-A177-3AD203B41FA5}">
                      <a16:colId xmlns:a16="http://schemas.microsoft.com/office/drawing/2014/main" xmlns="" val="395027748"/>
                    </a:ext>
                  </a:extLst>
                </a:gridCol>
              </a:tblGrid>
              <a:tr h="104340">
                <a:tc>
                  <a:txBody>
                    <a:bodyPr/>
                    <a:lstStyle/>
                    <a:p>
                      <a:pPr marL="285750" marR="0" lvl="0" indent="-285750" algn="just" defTabSz="914400" eaLnBrk="1" fontAlgn="auto" latinLnBrk="0" hangingPunct="1">
                        <a:lnSpc>
                          <a:spcPct val="115000"/>
                        </a:lnSpc>
                        <a:spcBef>
                          <a:spcPts val="0"/>
                        </a:spcBef>
                        <a:spcAft>
                          <a:spcPts val="0"/>
                        </a:spcAft>
                        <a:buClrTx/>
                        <a:buSzTx/>
                        <a:buFont typeface="Arial" panose="020B0604020202020204" pitchFamily="34" charset="0"/>
                        <a:buChar char="•"/>
                        <a:tabLst>
                          <a:tab pos="69850" algn="l"/>
                          <a:tab pos="457200" algn="l"/>
                        </a:tabLst>
                        <a:defRPr/>
                      </a:pPr>
                      <a:r>
                        <a:rPr lang="en-US" sz="1400" dirty="0">
                          <a:latin typeface="Arial" panose="020B0604020202020204" pitchFamily="34" charset="0"/>
                          <a:cs typeface="Arial" panose="020B0604020202020204" pitchFamily="34" charset="0"/>
                        </a:rPr>
                        <a:t>Draft Bill submitted to cabinet for approval </a:t>
                      </a:r>
                      <a:endParaRPr lang="en-ZA" sz="14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eaLnBrk="1" fontAlgn="auto" latinLnBrk="0" hangingPunct="1">
                        <a:lnSpc>
                          <a:spcPct val="115000"/>
                        </a:lnSpc>
                        <a:spcBef>
                          <a:spcPts val="0"/>
                        </a:spcBef>
                        <a:spcAft>
                          <a:spcPts val="0"/>
                        </a:spcAft>
                        <a:buClrTx/>
                        <a:buSzTx/>
                        <a:buFont typeface="Arial" panose="020B0604020202020204" pitchFamily="34" charset="0"/>
                        <a:buChar char="•"/>
                        <a:tabLst>
                          <a:tab pos="69850" algn="l"/>
                          <a:tab pos="457200" algn="l"/>
                        </a:tabLst>
                        <a:defRPr/>
                      </a:pPr>
                      <a:r>
                        <a:rPr lang="en-ZA" sz="1400" dirty="0">
                          <a:latin typeface="Arial" panose="020B0604020202020204" pitchFamily="34" charset="0"/>
                          <a:cs typeface="Arial" panose="020B0604020202020204" pitchFamily="34" charset="0"/>
                        </a:rPr>
                        <a:t>Work underway to develop the Water and Sanitation Bill.</a:t>
                      </a:r>
                      <a:r>
                        <a:rPr lang="en-GB" sz="1400" dirty="0">
                          <a:latin typeface="Arial" panose="020B0604020202020204" pitchFamily="34" charset="0"/>
                          <a:cs typeface="Arial" panose="020B0604020202020204" pitchFamily="34" charset="0"/>
                        </a:rPr>
                        <a:t> Change in scope, from developing a </a:t>
                      </a:r>
                      <a:r>
                        <a:rPr lang="en-ZA" sz="1400" dirty="0">
                          <a:latin typeface="Arial" panose="020B0604020202020204" pitchFamily="34" charset="0"/>
                          <a:cs typeface="Arial" panose="020B0604020202020204" pitchFamily="34" charset="0"/>
                        </a:rPr>
                        <a:t>Water and Sanitation Bill to amending the two existing legislation.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723110048"/>
                  </a:ext>
                </a:extLst>
              </a:tr>
            </a:tbl>
          </a:graphicData>
        </a:graphic>
      </p:graphicFrame>
      <p:sp>
        <p:nvSpPr>
          <p:cNvPr id="29" name="Title 1">
            <a:extLst>
              <a:ext uri="{FF2B5EF4-FFF2-40B4-BE49-F238E27FC236}">
                <a16:creationId xmlns:a16="http://schemas.microsoft.com/office/drawing/2014/main" xmlns="" id="{F61361CC-274D-4C40-A71F-FB1A778098FF}"/>
              </a:ext>
            </a:extLst>
          </p:cNvPr>
          <p:cNvSpPr>
            <a:spLocks noGrp="1"/>
          </p:cNvSpPr>
          <p:nvPr>
            <p:ph type="title"/>
          </p:nvPr>
        </p:nvSpPr>
        <p:spPr>
          <a:xfrm>
            <a:off x="280941" y="369054"/>
            <a:ext cx="11407961" cy="662820"/>
          </a:xfrm>
          <a:solidFill>
            <a:schemeClr val="bg1"/>
          </a:solidFill>
        </p:spPr>
        <p:txBody>
          <a:bodyPr>
            <a:normAutofit fontScale="90000"/>
          </a:bodyPr>
          <a:lstStyle/>
          <a:p>
            <a:pPr algn="ctr"/>
            <a:r>
              <a:rPr lang="en-US" sz="3600" b="1" dirty="0">
                <a:latin typeface="Arial" panose="020B0604020202020204" pitchFamily="34" charset="0"/>
                <a:cs typeface="Arial" panose="020B0604020202020204" pitchFamily="34" charset="0"/>
              </a:rPr>
              <a:t>Performance against the 2019-2024 MTSF for the period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1 April 2021 - 31 March 2022</a:t>
            </a:r>
            <a:endParaRPr lang="en-ZA" sz="3600" dirty="0">
              <a:solidFill>
                <a:schemeClr val="bg1"/>
              </a:solidFill>
            </a:endParaRPr>
          </a:p>
        </p:txBody>
      </p:sp>
      <p:sp>
        <p:nvSpPr>
          <p:cNvPr id="30" name="Rectangle 29">
            <a:extLst>
              <a:ext uri="{FF2B5EF4-FFF2-40B4-BE49-F238E27FC236}">
                <a16:creationId xmlns:a16="http://schemas.microsoft.com/office/drawing/2014/main" xmlns="" id="{69DF84A7-384A-4A82-A32D-3625C32ECDC1}"/>
              </a:ext>
            </a:extLst>
          </p:cNvPr>
          <p:cNvSpPr/>
          <p:nvPr/>
        </p:nvSpPr>
        <p:spPr>
          <a:xfrm>
            <a:off x="1362356" y="1847938"/>
            <a:ext cx="2274982" cy="64633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2019-2024 MTSF</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Black" panose="020B0A04020102020204" pitchFamily="34" charset="0"/>
              </a:rPr>
              <a:t>T</a:t>
            </a:r>
            <a:r>
              <a:rPr lang="en-ZA" b="1" dirty="0" err="1">
                <a:solidFill>
                  <a:prstClr val="black"/>
                </a:solidFill>
                <a:latin typeface="Arial Black" panose="020B0A04020102020204" pitchFamily="34" charset="0"/>
              </a:rPr>
              <a:t>argets</a:t>
            </a:r>
            <a:endParaRPr kumimoji="0" lang="en-ZA"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xmlns="" val="1709017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98414-6D7C-4DEC-9221-B9C8207463E8}"/>
              </a:ext>
            </a:extLst>
          </p:cNvPr>
          <p:cNvSpPr>
            <a:spLocks noGrp="1"/>
          </p:cNvSpPr>
          <p:nvPr>
            <p:ph type="title"/>
          </p:nvPr>
        </p:nvSpPr>
        <p:spPr>
          <a:xfrm>
            <a:off x="619760" y="365125"/>
            <a:ext cx="11572240" cy="1325563"/>
          </a:xfrm>
        </p:spPr>
        <p:txBody>
          <a:bodyPr>
            <a:normAutofit/>
          </a:bodyPr>
          <a:lstStyle/>
          <a:p>
            <a:pPr algn="ctr"/>
            <a:r>
              <a:rPr lang="en-US" sz="3200" b="1" dirty="0">
                <a:latin typeface="Arial" panose="020B0604020202020204" pitchFamily="34" charset="0"/>
                <a:cs typeface="Arial" panose="020B0604020202020204" pitchFamily="34" charset="0"/>
              </a:rPr>
              <a:t>Performance against the 2019-2024 MTSF for the period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1 April 2021 - 31 March 2022</a:t>
            </a:r>
            <a:endParaRPr lang="en-ZA" sz="3200" dirty="0"/>
          </a:p>
        </p:txBody>
      </p:sp>
      <p:sp>
        <p:nvSpPr>
          <p:cNvPr id="3" name="Content Placeholder 2">
            <a:extLst>
              <a:ext uri="{FF2B5EF4-FFF2-40B4-BE49-F238E27FC236}">
                <a16:creationId xmlns:a16="http://schemas.microsoft.com/office/drawing/2014/main" xmlns="" id="{9694B45A-5A5D-465D-B07A-8A2C5F5A837B}"/>
              </a:ext>
            </a:extLst>
          </p:cNvPr>
          <p:cNvSpPr>
            <a:spLocks noGrp="1"/>
          </p:cNvSpPr>
          <p:nvPr>
            <p:ph idx="1"/>
          </p:nvPr>
        </p:nvSpPr>
        <p:spPr>
          <a:xfrm>
            <a:off x="528320" y="1690688"/>
            <a:ext cx="11440160" cy="4486275"/>
          </a:xfrm>
        </p:spPr>
        <p:txBody>
          <a:bodyPr>
            <a:normAutofit fontScale="92500" lnSpcReduction="20000"/>
          </a:bodyPr>
          <a:lstStyle/>
          <a:p>
            <a:r>
              <a:rPr lang="en-ZA" dirty="0">
                <a:latin typeface="Arial" panose="020B0604020202020204" pitchFamily="34" charset="0"/>
                <a:cs typeface="Arial" panose="020B0604020202020204" pitchFamily="34" charset="0"/>
              </a:rPr>
              <a:t>Delays in the implementation of the Bucket Eradication Programme is mainly due to the lack of bulk infrastructure to connect the water borne sanitation.</a:t>
            </a:r>
          </a:p>
          <a:p>
            <a:r>
              <a:rPr lang="en-ZA" dirty="0">
                <a:latin typeface="Arial" panose="020B0604020202020204" pitchFamily="34" charset="0"/>
                <a:cs typeface="Arial" panose="020B0604020202020204" pitchFamily="34" charset="0"/>
              </a:rPr>
              <a:t>However, over the past two years the department has invested in the construction of bulk infrastructure and the infrastructure is currently at various levels of completion. </a:t>
            </a:r>
          </a:p>
          <a:p>
            <a:r>
              <a:rPr lang="en-ZA" dirty="0">
                <a:latin typeface="Arial" panose="020B0604020202020204" pitchFamily="34" charset="0"/>
                <a:cs typeface="Arial" panose="020B0604020202020204" pitchFamily="34" charset="0"/>
              </a:rPr>
              <a:t>There is also a Draft National Sanitation Integrated Plan together with draft provincial action plans for all provinces to address arising issues on sanitation failures.</a:t>
            </a:r>
          </a:p>
          <a:p>
            <a:r>
              <a:rPr lang="en-ZA" dirty="0">
                <a:latin typeface="Arial" panose="020B0604020202020204" pitchFamily="34" charset="0"/>
                <a:cs typeface="Arial" panose="020B0604020202020204" pitchFamily="34" charset="0"/>
              </a:rPr>
              <a:t>Interventions relating to the development of the District Municipalities five-year reliability implementation plans and refurbishment projects to address the functionality component of these plans were red-flagged for delayed implementation. </a:t>
            </a:r>
          </a:p>
          <a:p>
            <a:endParaRPr lang="en-ZA" dirty="0"/>
          </a:p>
        </p:txBody>
      </p:sp>
      <p:sp>
        <p:nvSpPr>
          <p:cNvPr id="5" name="Slide Number Placeholder 4">
            <a:extLst>
              <a:ext uri="{FF2B5EF4-FFF2-40B4-BE49-F238E27FC236}">
                <a16:creationId xmlns:a16="http://schemas.microsoft.com/office/drawing/2014/main" xmlns="" id="{C04876EA-6640-46CB-9124-55F173B26616}"/>
              </a:ext>
            </a:extLst>
          </p:cNvPr>
          <p:cNvSpPr>
            <a:spLocks noGrp="1"/>
          </p:cNvSpPr>
          <p:nvPr>
            <p:ph type="sldNum" sz="quarter" idx="12"/>
          </p:nvPr>
        </p:nvSpPr>
        <p:spPr/>
        <p:txBody>
          <a:bodyPr/>
          <a:lstStyle/>
          <a:p>
            <a:fld id="{62526E85-891A-0645-91C7-B21974A35916}" type="slidenum">
              <a:rPr lang="en-US" smtClean="0"/>
              <a:pPr/>
              <a:t>19</a:t>
            </a:fld>
            <a:endParaRPr lang="en-US"/>
          </a:p>
        </p:txBody>
      </p:sp>
    </p:spTree>
    <p:extLst>
      <p:ext uri="{BB962C8B-B14F-4D97-AF65-F5344CB8AC3E}">
        <p14:creationId xmlns:p14="http://schemas.microsoft.com/office/powerpoint/2010/main" xmlns="" val="414152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ADD385-D413-452B-B6D1-7FC66EB3CCFD}"/>
              </a:ext>
            </a:extLst>
          </p:cNvPr>
          <p:cNvSpPr>
            <a:spLocks noGrp="1"/>
          </p:cNvSpPr>
          <p:nvPr>
            <p:ph type="title"/>
          </p:nvPr>
        </p:nvSpPr>
        <p:spPr>
          <a:xfrm>
            <a:off x="1231278" y="342856"/>
            <a:ext cx="10112669" cy="684670"/>
          </a:xfrm>
          <a:solidFill>
            <a:srgbClr val="002060"/>
          </a:solidFill>
        </p:spPr>
        <p:txBody>
          <a:bodyPr anchor="ctr" anchorCtr="1">
            <a:normAutofit/>
          </a:bodyPr>
          <a:lstStyle/>
          <a:p>
            <a:pPr algn="ctr"/>
            <a:r>
              <a:rPr lang="en-US" sz="3200" dirty="0">
                <a:solidFill>
                  <a:schemeClr val="bg1"/>
                </a:solidFill>
                <a:latin typeface="Arial" panose="020B0604020202020204" pitchFamily="34" charset="0"/>
                <a:cs typeface="Arial" panose="020B0604020202020204" pitchFamily="34" charset="0"/>
              </a:rPr>
              <a:t>T</a:t>
            </a:r>
            <a:r>
              <a:rPr lang="en-ZA" sz="3200" dirty="0">
                <a:solidFill>
                  <a:schemeClr val="bg1"/>
                </a:solidFill>
                <a:latin typeface="Arial" panose="020B0604020202020204" pitchFamily="34" charset="0"/>
                <a:cs typeface="Arial" panose="020B0604020202020204" pitchFamily="34" charset="0"/>
              </a:rPr>
              <a:t>able of Contents</a:t>
            </a:r>
          </a:p>
        </p:txBody>
      </p:sp>
      <p:sp>
        <p:nvSpPr>
          <p:cNvPr id="3" name="Rectangle 2">
            <a:extLst>
              <a:ext uri="{FF2B5EF4-FFF2-40B4-BE49-F238E27FC236}">
                <a16:creationId xmlns:a16="http://schemas.microsoft.com/office/drawing/2014/main" xmlns="" id="{43796511-C09C-45A7-AF98-CE5132E56205}"/>
              </a:ext>
            </a:extLst>
          </p:cNvPr>
          <p:cNvSpPr/>
          <p:nvPr/>
        </p:nvSpPr>
        <p:spPr>
          <a:xfrm>
            <a:off x="556181" y="1131217"/>
            <a:ext cx="10699424" cy="8525411"/>
          </a:xfrm>
          <a:prstGeom prst="rect">
            <a:avLst/>
          </a:prstGeom>
        </p:spPr>
        <p:txBody>
          <a:bodyPr wrap="square">
            <a:spAutoFit/>
          </a:bodyPr>
          <a:lstStyle/>
          <a:p>
            <a:pPr marL="457200" marR="0" lvl="0" indent="-457200" algn="just"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Introduction and p</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urpose</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Methodology and Approach</a:t>
            </a:r>
          </a:p>
          <a:p>
            <a:pPr marL="457200" marR="0" lvl="0" indent="-457200" algn="just"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Intent and Problem Statement</a:t>
            </a:r>
          </a:p>
          <a:p>
            <a:pPr marL="457200" marR="0" lvl="0" indent="-457200" algn="just"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DWS Policy changes and Evaluations</a:t>
            </a:r>
          </a:p>
          <a:p>
            <a:pPr marL="457200" lvl="0" indent="-457200" algn="just" defTabSz="342900">
              <a:lnSpc>
                <a:spcPct val="150000"/>
              </a:lnSpc>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Analysis of DWS Annual </a:t>
            </a:r>
            <a:r>
              <a:rPr lang="en-US" sz="2400" dirty="0">
                <a:solidFill>
                  <a:prstClr val="black"/>
                </a:solidFill>
                <a:latin typeface="Arial" panose="020B0604020202020204" pitchFamily="34" charset="0"/>
                <a:cs typeface="Arial" panose="020B0604020202020204" pitchFamily="34" charset="0"/>
              </a:rPr>
              <a:t>Report - period 1 April 2021-31 March 2022</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lvl="0" indent="-457200" algn="just" defTabSz="342900">
              <a:lnSpc>
                <a:spcPct val="150000"/>
              </a:lnSpc>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MTSF 2019-2024 Performance - p</a:t>
            </a:r>
            <a:r>
              <a:rPr lang="en-US" sz="2400" dirty="0" err="1">
                <a:solidFill>
                  <a:prstClr val="black"/>
                </a:solidFill>
                <a:latin typeface="Arial" panose="020B0604020202020204" pitchFamily="34" charset="0"/>
                <a:cs typeface="Arial" panose="020B0604020202020204" pitchFamily="34" charset="0"/>
              </a:rPr>
              <a:t>eriod</a:t>
            </a:r>
            <a:r>
              <a:rPr lang="en-US" sz="2400" dirty="0">
                <a:solidFill>
                  <a:prstClr val="black"/>
                </a:solidFill>
                <a:latin typeface="Arial" panose="020B0604020202020204" pitchFamily="34" charset="0"/>
                <a:cs typeface="Arial" panose="020B0604020202020204" pitchFamily="34" charset="0"/>
              </a:rPr>
              <a:t> 1April 2021-31 March 2022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Achievements</a:t>
            </a:r>
          </a:p>
          <a:p>
            <a:pPr marL="457200" lvl="0" indent="-457200" algn="just" defTabSz="342900">
              <a:lnSpc>
                <a:spcPct val="150000"/>
              </a:lnSpc>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a:t>
            </a:r>
            <a:r>
              <a:rPr lang="en-US" sz="2400" dirty="0">
                <a:solidFill>
                  <a:prstClr val="black"/>
                </a:solidFill>
                <a:latin typeface="Arial" panose="020B0604020202020204" pitchFamily="34" charset="0"/>
                <a:cs typeface="Arial" panose="020B0604020202020204" pitchFamily="34" charset="0"/>
              </a:rPr>
              <a:t>Challenges and Effects on citizenry</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Binding Constraints</a:t>
            </a:r>
          </a:p>
          <a:p>
            <a:pPr marL="457200" marR="0" lvl="0" indent="-457200" algn="just"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Recommendations</a:t>
            </a:r>
          </a:p>
          <a:p>
            <a:pPr marL="0" marR="0" lvl="0" indent="0" algn="just" defTabSz="342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 </a:t>
            </a:r>
          </a:p>
          <a:p>
            <a:pPr marL="457200" marR="0" lvl="0" indent="-457200" algn="just"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78681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5B6E9-3579-455F-991F-B111BADC5DDC}"/>
              </a:ext>
            </a:extLst>
          </p:cNvPr>
          <p:cNvSpPr>
            <a:spLocks noGrp="1"/>
          </p:cNvSpPr>
          <p:nvPr>
            <p:ph type="title"/>
          </p:nvPr>
        </p:nvSpPr>
        <p:spPr>
          <a:xfrm>
            <a:off x="838200" y="222885"/>
            <a:ext cx="10515600" cy="721995"/>
          </a:xfrm>
        </p:spPr>
        <p:txBody>
          <a:bodyPr>
            <a:normAutofit/>
          </a:bodyPr>
          <a:lstStyle/>
          <a:p>
            <a:pPr algn="ctr"/>
            <a:r>
              <a:rPr lang="en-US" sz="3200" b="1" dirty="0">
                <a:latin typeface="Arial" panose="020B0604020202020204" pitchFamily="34" charset="0"/>
                <a:cs typeface="Arial" panose="020B0604020202020204" pitchFamily="34" charset="0"/>
              </a:rPr>
              <a:t>Key Achievements</a:t>
            </a:r>
            <a:endParaRPr lang="en-ZA"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BA76687B-863C-4D9C-BF2A-90ADABC552AA}"/>
              </a:ext>
            </a:extLst>
          </p:cNvPr>
          <p:cNvSpPr>
            <a:spLocks noGrp="1"/>
          </p:cNvSpPr>
          <p:nvPr>
            <p:ph idx="1"/>
          </p:nvPr>
        </p:nvSpPr>
        <p:spPr>
          <a:xfrm>
            <a:off x="447040" y="884078"/>
            <a:ext cx="10906760" cy="5089843"/>
          </a:xfrm>
        </p:spPr>
        <p:txBody>
          <a:bodyPr>
            <a:normAutofit fontScale="85000" lnSpcReduction="20000"/>
          </a:bodyPr>
          <a:lstStyle/>
          <a:p>
            <a:pPr marL="342900" lvl="0" indent="-342900" algn="just">
              <a:lnSpc>
                <a:spcPct val="100000"/>
              </a:lnSpc>
              <a:spcBef>
                <a:spcPts val="0"/>
              </a:spcBef>
              <a:defRPr/>
            </a:pPr>
            <a:r>
              <a:rPr lang="en-US" sz="2600" kern="0" dirty="0">
                <a:solidFill>
                  <a:prstClr val="black"/>
                </a:solidFill>
                <a:latin typeface="Arial" panose="020B0604020202020204" pitchFamily="34" charset="0"/>
                <a:cs typeface="Arial" panose="020B0604020202020204" pitchFamily="34" charset="0"/>
              </a:rPr>
              <a:t>Through the Infrastructure Fund, work has begun on the Water Infrastructure Programme: </a:t>
            </a:r>
          </a:p>
          <a:p>
            <a:pPr marL="342900" lvl="0" indent="-342900" algn="just">
              <a:lnSpc>
                <a:spcPct val="100000"/>
              </a:lnSpc>
              <a:spcBef>
                <a:spcPts val="0"/>
              </a:spcBef>
              <a:defRPr/>
            </a:pPr>
            <a:r>
              <a:rPr lang="en-US" sz="2600" kern="0" dirty="0">
                <a:latin typeface="Arial" panose="020B0604020202020204" pitchFamily="34" charset="0"/>
                <a:cs typeface="Arial" panose="020B0604020202020204" pitchFamily="34" charset="0"/>
              </a:rPr>
              <a:t>A total of R78 million has been allocated for project preparation. </a:t>
            </a:r>
          </a:p>
          <a:p>
            <a:pPr marL="800100" lvl="2" indent="-342900" algn="just">
              <a:lnSpc>
                <a:spcPct val="100000"/>
              </a:lnSpc>
              <a:spcBef>
                <a:spcPts val="0"/>
              </a:spcBef>
              <a:defRPr/>
            </a:pPr>
            <a:r>
              <a:rPr lang="en-US" sz="2600" kern="0" dirty="0">
                <a:latin typeface="Arial" panose="020B0604020202020204" pitchFamily="34" charset="0"/>
                <a:cs typeface="Arial" panose="020B0604020202020204" pitchFamily="34" charset="0"/>
              </a:rPr>
              <a:t>A project management office will support municipalities with capacity building and expertise to develop their own blended finance water projects.</a:t>
            </a:r>
          </a:p>
          <a:p>
            <a:pPr marL="800100" lvl="2" indent="-342900" algn="just">
              <a:lnSpc>
                <a:spcPct val="100000"/>
              </a:lnSpc>
              <a:spcBef>
                <a:spcPts val="0"/>
              </a:spcBef>
              <a:defRPr/>
            </a:pPr>
            <a:r>
              <a:rPr lang="en-US" sz="2600" kern="0" dirty="0">
                <a:latin typeface="Arial" panose="020B0604020202020204" pitchFamily="34" charset="0"/>
                <a:cs typeface="Arial" panose="020B0604020202020204" pitchFamily="34" charset="0"/>
              </a:rPr>
              <a:t>Ongoing support is being provided to the DWS to ensure the right mix of financing resources is adopted.</a:t>
            </a:r>
          </a:p>
          <a:p>
            <a:pPr marL="800100" lvl="2" indent="-342900" algn="just">
              <a:lnSpc>
                <a:spcPct val="100000"/>
              </a:lnSpc>
              <a:spcBef>
                <a:spcPts val="0"/>
              </a:spcBef>
              <a:defRPr/>
            </a:pPr>
            <a:r>
              <a:rPr lang="en-US" sz="2600" kern="0" dirty="0">
                <a:latin typeface="Arial" panose="020B0604020202020204" pitchFamily="34" charset="0"/>
                <a:cs typeface="Arial" panose="020B0604020202020204" pitchFamily="34" charset="0"/>
              </a:rPr>
              <a:t>Projects are currently at various </a:t>
            </a:r>
            <a:r>
              <a:rPr lang="en-US" sz="2600" kern="0">
                <a:latin typeface="Arial" panose="020B0604020202020204" pitchFamily="34" charset="0"/>
                <a:cs typeface="Arial" panose="020B0604020202020204" pitchFamily="34" charset="0"/>
              </a:rPr>
              <a:t>planning phases</a:t>
            </a:r>
            <a:endParaRPr lang="en-US" sz="2600" kern="0" dirty="0">
              <a:latin typeface="Arial" panose="020B0604020202020204" pitchFamily="34" charset="0"/>
              <a:cs typeface="Arial" panose="020B0604020202020204" pitchFamily="34" charset="0"/>
            </a:endParaRPr>
          </a:p>
          <a:p>
            <a:pPr marL="374650" indent="-285750" algn="just">
              <a:defRPr/>
            </a:pPr>
            <a:r>
              <a:rPr lang="en-US" sz="2600" dirty="0">
                <a:latin typeface="Arial" panose="020B0604020202020204" pitchFamily="34" charset="0"/>
                <a:cs typeface="Arial" panose="020B0604020202020204" pitchFamily="34" charset="0"/>
              </a:rPr>
              <a:t>Relaunch of Green Drop </a:t>
            </a:r>
            <a:r>
              <a:rPr lang="en-US" sz="2600" dirty="0" err="1">
                <a:latin typeface="Arial" panose="020B0604020202020204" pitchFamily="34" charset="0"/>
                <a:cs typeface="Arial" panose="020B0604020202020204" pitchFamily="34" charset="0"/>
              </a:rPr>
              <a:t>Programme</a:t>
            </a:r>
            <a:r>
              <a:rPr lang="en-US" sz="2600" dirty="0">
                <a:latin typeface="Arial" panose="020B0604020202020204" pitchFamily="34" charset="0"/>
                <a:cs typeface="Arial" panose="020B0604020202020204" pitchFamily="34" charset="0"/>
              </a:rPr>
              <a:t> - 995 wastewater treatment works assessed for compliance with Green Drop Regulatory requirements contributing towards </a:t>
            </a:r>
            <a:r>
              <a:rPr lang="en-ZA" sz="2600" dirty="0">
                <a:latin typeface="Arial" panose="020B0604020202020204" pitchFamily="34" charset="0"/>
                <a:cs typeface="Arial" panose="020B0604020202020204" pitchFamily="34" charset="0"/>
              </a:rPr>
              <a:t>restoring the functionality of wastewater infrastructure.</a:t>
            </a:r>
          </a:p>
          <a:p>
            <a:pPr marL="374650" indent="-285750" algn="just">
              <a:defRPr/>
            </a:pPr>
            <a:r>
              <a:rPr lang="en-ZA" sz="2600" dirty="0">
                <a:solidFill>
                  <a:schemeClr val="dk1"/>
                </a:solidFill>
                <a:latin typeface="Arial" panose="020B0604020202020204" pitchFamily="34" charset="0"/>
                <a:cs typeface="Arial" panose="020B0604020202020204" pitchFamily="34" charset="0"/>
              </a:rPr>
              <a:t>Water treatment works assessed for Blue Drop risk rating  in preparation for the Blue Drop Assessments to be conducted in the 2022/23 FY.</a:t>
            </a:r>
            <a:endParaRPr lang="en-ZA" sz="2600" dirty="0">
              <a:latin typeface="Arial" panose="020B0604020202020204" pitchFamily="34" charset="0"/>
              <a:cs typeface="Arial" panose="020B0604020202020204" pitchFamily="34" charset="0"/>
            </a:endParaRPr>
          </a:p>
          <a:p>
            <a:pPr marL="374650" indent="-285750" algn="just">
              <a:defRPr/>
            </a:pPr>
            <a:r>
              <a:rPr lang="en-US" sz="2600" dirty="0">
                <a:latin typeface="Arial" panose="020B0604020202020204" pitchFamily="34" charset="0"/>
                <a:cs typeface="Arial" panose="020B0604020202020204" pitchFamily="34" charset="0"/>
              </a:rPr>
              <a:t> </a:t>
            </a:r>
            <a:r>
              <a:rPr lang="en-US" sz="2600" dirty="0">
                <a:solidFill>
                  <a:prstClr val="black"/>
                </a:solidFill>
                <a:latin typeface="Arial" panose="020B0604020202020204" pitchFamily="34" charset="0"/>
                <a:cs typeface="Arial" panose="020B0604020202020204" pitchFamily="34" charset="0"/>
              </a:rPr>
              <a:t>Non-compliant water and wastewater systems monitored against the regulatory standards, respectively. Increase from 271 (73%) and 282 (108%) since Sept 2021 </a:t>
            </a:r>
            <a:r>
              <a:rPr lang="en-US" sz="2600" dirty="0">
                <a:latin typeface="Arial" panose="020B0604020202020204" pitchFamily="34" charset="0"/>
                <a:cs typeface="Arial" panose="020B0604020202020204" pitchFamily="34" charset="0"/>
              </a:rPr>
              <a:t>respectively. Towards </a:t>
            </a:r>
            <a:r>
              <a:rPr lang="en-ZA" sz="2600" dirty="0">
                <a:latin typeface="Arial" panose="020B0604020202020204" pitchFamily="34" charset="0"/>
                <a:cs typeface="Arial" panose="020B0604020202020204" pitchFamily="34" charset="0"/>
              </a:rPr>
              <a:t>improving drinking water quality, effluent control and protection of public health.</a:t>
            </a:r>
            <a:endParaRPr lang="en-US" sz="2600" dirty="0">
              <a:latin typeface="Arial" panose="020B0604020202020204" pitchFamily="34" charset="0"/>
              <a:cs typeface="Arial" panose="020B0604020202020204" pitchFamily="34" charset="0"/>
            </a:endParaRPr>
          </a:p>
          <a:p>
            <a:pPr marL="374650" indent="-285750" algn="just">
              <a:defRPr/>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22437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02318-615C-4BFE-8B07-523C7DE279F2}"/>
              </a:ext>
            </a:extLst>
          </p:cNvPr>
          <p:cNvSpPr>
            <a:spLocks noGrp="1"/>
          </p:cNvSpPr>
          <p:nvPr>
            <p:ph type="title"/>
          </p:nvPr>
        </p:nvSpPr>
        <p:spPr>
          <a:xfrm>
            <a:off x="838200" y="365125"/>
            <a:ext cx="10515600" cy="600075"/>
          </a:xfrm>
        </p:spPr>
        <p:txBody>
          <a:bodyPr>
            <a:normAutofit/>
          </a:bodyPr>
          <a:lstStyle/>
          <a:p>
            <a:pPr algn="ctr"/>
            <a:r>
              <a:rPr lang="en-US" sz="3200" b="1" dirty="0">
                <a:latin typeface="Arial" panose="020B0604020202020204" pitchFamily="34" charset="0"/>
                <a:cs typeface="Arial" panose="020B0604020202020204" pitchFamily="34" charset="0"/>
              </a:rPr>
              <a:t>Persistent Challenges </a:t>
            </a:r>
            <a:endParaRPr lang="en-ZA"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A5B1B83A-4E94-4E3D-B54F-E3D62FB4A38D}"/>
              </a:ext>
            </a:extLst>
          </p:cNvPr>
          <p:cNvSpPr>
            <a:spLocks noGrp="1"/>
          </p:cNvSpPr>
          <p:nvPr>
            <p:ph idx="1"/>
          </p:nvPr>
        </p:nvSpPr>
        <p:spPr>
          <a:xfrm>
            <a:off x="386080" y="965200"/>
            <a:ext cx="11582400" cy="5211763"/>
          </a:xfrm>
        </p:spPr>
        <p:txBody>
          <a:bodyPr>
            <a:normAutofit fontScale="77500" lnSpcReduction="20000"/>
          </a:bodyPr>
          <a:lstStyle/>
          <a:p>
            <a:r>
              <a:rPr lang="en-ZA" dirty="0">
                <a:latin typeface="Arial" panose="020B0604020202020204" pitchFamily="34" charset="0"/>
                <a:cs typeface="Arial" panose="020B0604020202020204" pitchFamily="34" charset="0"/>
              </a:rPr>
              <a:t>Threat of a water crises in South Africa due to insufficient investment in water infrastructure; poor maintenance in existing water infrastructure; recurrent droughts driven by climatic variation; inequities in access to water and sanitation; and a lack of skilled water engineers.</a:t>
            </a:r>
          </a:p>
          <a:p>
            <a:r>
              <a:rPr lang="en-US" dirty="0">
                <a:latin typeface="Arial" panose="020B0604020202020204" pitchFamily="34" charset="0"/>
                <a:cs typeface="Arial" panose="020B0604020202020204" pitchFamily="34" charset="0"/>
              </a:rPr>
              <a:t>As at the end of March 2022, the MIG has transferred the total 2021/22 allocation to municipalities. Municipalities reported a total expenditure of R11, 8 billion (75%) against to total 2021/22 MIG allocation. (</a:t>
            </a:r>
            <a:r>
              <a:rPr lang="en-US" dirty="0" err="1">
                <a:latin typeface="Arial" panose="020B0604020202020204" pitchFamily="34" charset="0"/>
                <a:cs typeface="Arial" panose="020B0604020202020204" pitchFamily="34" charset="0"/>
              </a:rPr>
              <a:t>SoLG</a:t>
            </a:r>
            <a:r>
              <a:rPr lang="en-US" dirty="0">
                <a:latin typeface="Arial" panose="020B0604020202020204" pitchFamily="34" charset="0"/>
                <a:cs typeface="Arial" panose="020B0604020202020204" pitchFamily="34" charset="0"/>
              </a:rPr>
              <a:t> report, </a:t>
            </a:r>
            <a:r>
              <a:rPr lang="en-US" dirty="0" err="1">
                <a:latin typeface="Arial" panose="020B0604020202020204" pitchFamily="34" charset="0"/>
                <a:cs typeface="Arial" panose="020B0604020202020204" pitchFamily="34" charset="0"/>
              </a:rPr>
              <a:t>DCoG</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Under-expenditure trend -  Inadequate to address huge backlogs for the rehabilitation or replacement of aged infrastructure in South Africa</a:t>
            </a:r>
          </a:p>
          <a:p>
            <a:r>
              <a:rPr lang="en-ZA" dirty="0">
                <a:latin typeface="Arial" panose="020B0604020202020204" pitchFamily="34" charset="0"/>
                <a:cs typeface="Arial" panose="020B0604020202020204" pitchFamily="34" charset="0"/>
              </a:rPr>
              <a:t>Underinvestment in repairs and maintenance leading to aging infrastructure with high water losses.</a:t>
            </a:r>
          </a:p>
          <a:p>
            <a:r>
              <a:rPr lang="en-ZA" dirty="0">
                <a:latin typeface="Arial" panose="020B0604020202020204" pitchFamily="34" charset="0"/>
                <a:cs typeface="Arial" panose="020B0604020202020204" pitchFamily="34" charset="0"/>
              </a:rPr>
              <a:t>There is lack of capacity to deal with technical and non-technical losses. Losses incurred through tampering with metering equipment and inaccurate metering. The average water loss across the country above the 30% norm stood at 50%. </a:t>
            </a:r>
          </a:p>
          <a:p>
            <a:r>
              <a:rPr lang="en-ZA" dirty="0">
                <a:latin typeface="Arial" panose="020B0604020202020204" pitchFamily="34" charset="0"/>
                <a:cs typeface="Arial" panose="020B0604020202020204" pitchFamily="34" charset="0"/>
              </a:rPr>
              <a:t>Altogether, 84% of the 114 municipalities that are water services authorities incurred water distribution losses totalling R9,82 billion.</a:t>
            </a:r>
          </a:p>
          <a:p>
            <a:r>
              <a:rPr lang="en-GB" dirty="0">
                <a:latin typeface="Arial" panose="020B0604020202020204" pitchFamily="34" charset="0"/>
                <a:cs typeface="Arial" panose="020B0604020202020204" pitchFamily="34" charset="0"/>
              </a:rPr>
              <a:t>Some of the challenges are also as a result of rapid and unplanned urbanization which is putting a huge strain on the infrastructure. </a:t>
            </a:r>
            <a:endParaRPr lang="en-US" dirty="0">
              <a:latin typeface="Arial" panose="020B0604020202020204" pitchFamily="34" charset="0"/>
              <a:cs typeface="Arial" panose="020B0604020202020204" pitchFamily="34" charset="0"/>
            </a:endParaRPr>
          </a:p>
          <a:p>
            <a:endParaRPr lang="en-ZA" dirty="0"/>
          </a:p>
        </p:txBody>
      </p:sp>
      <p:sp>
        <p:nvSpPr>
          <p:cNvPr id="5" name="Slide Number Placeholder 4">
            <a:extLst>
              <a:ext uri="{FF2B5EF4-FFF2-40B4-BE49-F238E27FC236}">
                <a16:creationId xmlns:a16="http://schemas.microsoft.com/office/drawing/2014/main" xmlns="" id="{FE859229-9E3C-4440-A194-687AB5F5CD43}"/>
              </a:ext>
            </a:extLst>
          </p:cNvPr>
          <p:cNvSpPr>
            <a:spLocks noGrp="1"/>
          </p:cNvSpPr>
          <p:nvPr>
            <p:ph type="sldNum" sz="quarter" idx="12"/>
          </p:nvPr>
        </p:nvSpPr>
        <p:spPr/>
        <p:txBody>
          <a:bodyPr/>
          <a:lstStyle/>
          <a:p>
            <a:fld id="{62526E85-891A-0645-91C7-B21974A35916}" type="slidenum">
              <a:rPr lang="en-US" smtClean="0"/>
              <a:pPr/>
              <a:t>21</a:t>
            </a:fld>
            <a:endParaRPr lang="en-US"/>
          </a:p>
        </p:txBody>
      </p:sp>
    </p:spTree>
    <p:extLst>
      <p:ext uri="{BB962C8B-B14F-4D97-AF65-F5344CB8AC3E}">
        <p14:creationId xmlns:p14="http://schemas.microsoft.com/office/powerpoint/2010/main" xmlns="" val="2859347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FEA71-14AF-4351-BB27-EFDD698EB1BB}"/>
              </a:ext>
            </a:extLst>
          </p:cNvPr>
          <p:cNvSpPr>
            <a:spLocks noGrp="1"/>
          </p:cNvSpPr>
          <p:nvPr>
            <p:ph type="title"/>
          </p:nvPr>
        </p:nvSpPr>
        <p:spPr>
          <a:xfrm>
            <a:off x="384807" y="281342"/>
            <a:ext cx="11360991" cy="416673"/>
          </a:xfrm>
        </p:spPr>
        <p:txBody>
          <a:bodyPr>
            <a:noAutofit/>
          </a:bodyPr>
          <a:lstStyle/>
          <a:p>
            <a:pPr algn="ctr"/>
            <a:r>
              <a:rPr lang="en-ZA" sz="3200" b="1" dirty="0">
                <a:solidFill>
                  <a:prstClr val="black"/>
                </a:solidFill>
                <a:latin typeface="Arial" panose="020B0604020202020204" pitchFamily="34" charset="0"/>
                <a:cs typeface="Arial" panose="020B0604020202020204" pitchFamily="34" charset="0"/>
              </a:rPr>
              <a:t>Effects</a:t>
            </a:r>
            <a:r>
              <a:rPr lang="en-ZA" sz="3200" b="1" dirty="0">
                <a:latin typeface="Arial" panose="020B0604020202020204" pitchFamily="34" charset="0"/>
                <a:cs typeface="Arial" panose="020B0604020202020204" pitchFamily="34" charset="0"/>
              </a:rPr>
              <a:t> of Challenges on Citizenry </a:t>
            </a:r>
            <a:endParaRPr lang="en-ZA" sz="32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AAA7EF66-3366-4542-B837-6A56467F28D3}"/>
              </a:ext>
            </a:extLst>
          </p:cNvPr>
          <p:cNvSpPr>
            <a:spLocks noGrp="1"/>
          </p:cNvSpPr>
          <p:nvPr>
            <p:ph type="sldNum" sz="quarter" idx="12"/>
          </p:nvPr>
        </p:nvSpPr>
        <p:spPr>
          <a:xfrm>
            <a:off x="11660957" y="6360227"/>
            <a:ext cx="367213" cy="339024"/>
          </a:xfrm>
        </p:spPr>
        <p:txBody>
          <a:bodyPr/>
          <a:lstStyle/>
          <a:p>
            <a:fld id="{95FF726A-95AE-6B41-97AB-D94A4BA786EF}" type="slidenum">
              <a:rPr lang="en-US" smtClean="0"/>
              <a:pPr/>
              <a:t>22</a:t>
            </a:fld>
            <a:endParaRPr lang="en-US" dirty="0"/>
          </a:p>
        </p:txBody>
      </p:sp>
      <p:sp>
        <p:nvSpPr>
          <p:cNvPr id="4" name="Rectangle 3">
            <a:extLst>
              <a:ext uri="{FF2B5EF4-FFF2-40B4-BE49-F238E27FC236}">
                <a16:creationId xmlns:a16="http://schemas.microsoft.com/office/drawing/2014/main" xmlns="" id="{3DDD94EB-5A04-4639-9158-D61DF501AC3C}"/>
              </a:ext>
            </a:extLst>
          </p:cNvPr>
          <p:cNvSpPr/>
          <p:nvPr/>
        </p:nvSpPr>
        <p:spPr>
          <a:xfrm>
            <a:off x="219913" y="698015"/>
            <a:ext cx="11587280" cy="5615704"/>
          </a:xfrm>
          <a:prstGeom prst="rect">
            <a:avLst/>
          </a:prstGeom>
        </p:spPr>
        <p:txBody>
          <a:bodyPr wrap="square">
            <a:spAutoFit/>
          </a:bodyPr>
          <a:lstStyle/>
          <a:p>
            <a:pPr lvl="0">
              <a:lnSpc>
                <a:spcPct val="150000"/>
              </a:lnSpc>
              <a:spcBef>
                <a:spcPts val="1000"/>
              </a:spcBef>
              <a:defRPr/>
            </a:pPr>
            <a:r>
              <a:rPr lang="en-ZA" sz="2200" b="1" dirty="0">
                <a:solidFill>
                  <a:sysClr val="windowText" lastClr="000000"/>
                </a:solidFill>
                <a:latin typeface="Arial" panose="020B0604020202020204" pitchFamily="34" charset="0"/>
                <a:cs typeface="Arial" panose="020B0604020202020204" pitchFamily="34" charset="0"/>
              </a:rPr>
              <a:t>The importance of government programs/ interventions and their effects on the lives of South Africans:</a:t>
            </a:r>
            <a:endParaRPr lang="en-US" sz="2200" b="1" dirty="0">
              <a:solidFill>
                <a:sysClr val="windowText" lastClr="00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defRPr/>
            </a:pPr>
            <a:r>
              <a:rPr lang="en-US" sz="2200" dirty="0">
                <a:solidFill>
                  <a:prstClr val="black"/>
                </a:solidFill>
                <a:latin typeface="Arial" panose="020B0604020202020204" pitchFamily="34" charset="0"/>
                <a:cs typeface="Arial" panose="020B0604020202020204" pitchFamily="34" charset="0"/>
              </a:rPr>
              <a:t>Lack of adequate infrastructure leads to poor service delivery and the decline of resources.</a:t>
            </a:r>
          </a:p>
          <a:p>
            <a:pPr marL="285750" lvl="0" indent="-285750">
              <a:lnSpc>
                <a:spcPct val="150000"/>
              </a:lnSpc>
              <a:buFont typeface="Arial" panose="020B0604020202020204" pitchFamily="34" charset="0"/>
              <a:buChar char="•"/>
              <a:defRPr/>
            </a:pPr>
            <a:r>
              <a:rPr lang="en-US" sz="2200" dirty="0">
                <a:solidFill>
                  <a:prstClr val="black"/>
                </a:solidFill>
                <a:latin typeface="Arial" panose="020B0604020202020204" pitchFamily="34" charset="0"/>
                <a:cs typeface="Arial" panose="020B0604020202020204" pitchFamily="34" charset="0"/>
              </a:rPr>
              <a:t>Businesses threatening to close-down due to long-standing water and electricity disruptions in municipalities- job losses and overall poor living conditions.</a:t>
            </a:r>
          </a:p>
          <a:p>
            <a:pPr marL="285750" lvl="0" indent="-285750">
              <a:lnSpc>
                <a:spcPct val="150000"/>
              </a:lnSpc>
              <a:buFont typeface="Arial" panose="020B0604020202020204" pitchFamily="34" charset="0"/>
              <a:buChar char="•"/>
              <a:defRPr/>
            </a:pPr>
            <a:r>
              <a:rPr lang="en-US" sz="2200" dirty="0">
                <a:solidFill>
                  <a:prstClr val="black"/>
                </a:solidFill>
                <a:latin typeface="Arial" panose="020B0604020202020204" pitchFamily="34" charset="0"/>
                <a:cs typeface="Arial" panose="020B0604020202020204" pitchFamily="34" charset="0"/>
              </a:rPr>
              <a:t>Relationship between poor debt management by municipalities and service delivery – paying residents indirectly affected by the poor payment culture in communities. E.g. Municipal consumer debts increased to R255.2 billion as at 31 March 2022 from R230.7 billion as at 31 March 2021. Households account for the largest component (68%) of this debt. (National Treasury, Section 71 Report)</a:t>
            </a:r>
          </a:p>
        </p:txBody>
      </p:sp>
    </p:spTree>
    <p:extLst>
      <p:ext uri="{BB962C8B-B14F-4D97-AF65-F5344CB8AC3E}">
        <p14:creationId xmlns:p14="http://schemas.microsoft.com/office/powerpoint/2010/main" xmlns="" val="288429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D7D27F-0232-4B14-9D34-9DC270C6638E}"/>
              </a:ext>
            </a:extLst>
          </p:cNvPr>
          <p:cNvSpPr>
            <a:spLocks noGrp="1"/>
          </p:cNvSpPr>
          <p:nvPr>
            <p:ph type="title"/>
          </p:nvPr>
        </p:nvSpPr>
        <p:spPr>
          <a:xfrm>
            <a:off x="426120" y="716436"/>
            <a:ext cx="11346108" cy="449539"/>
          </a:xfrm>
        </p:spPr>
        <p:txBody>
          <a:bodyPr>
            <a:noAutofit/>
          </a:bodyPr>
          <a:lstStyle/>
          <a:p>
            <a:pPr algn="ctr"/>
            <a:r>
              <a:rPr lang="en-US" sz="3200" b="1" dirty="0">
                <a:solidFill>
                  <a:prstClr val="black"/>
                </a:solidFill>
                <a:latin typeface="Arial" panose="020B0604020202020204" pitchFamily="34" charset="0"/>
                <a:cs typeface="Arial" panose="020B0604020202020204" pitchFamily="34" charset="0"/>
              </a:rPr>
              <a:t>Infrastructure dilapidation: Lessons learnt form impact of floods during the period</a:t>
            </a:r>
            <a:br>
              <a:rPr lang="en-US" sz="3200" b="1" dirty="0">
                <a:solidFill>
                  <a:prstClr val="black"/>
                </a:solidFill>
                <a:latin typeface="Arial" panose="020B0604020202020204" pitchFamily="34" charset="0"/>
                <a:cs typeface="Arial" panose="020B0604020202020204" pitchFamily="34" charset="0"/>
              </a:rPr>
            </a:br>
            <a:endParaRPr lang="en-ZA" sz="3200" b="1" dirty="0"/>
          </a:p>
        </p:txBody>
      </p:sp>
      <p:sp>
        <p:nvSpPr>
          <p:cNvPr id="4" name="Slide Number Placeholder 3">
            <a:extLst>
              <a:ext uri="{FF2B5EF4-FFF2-40B4-BE49-F238E27FC236}">
                <a16:creationId xmlns:a16="http://schemas.microsoft.com/office/drawing/2014/main" xmlns="" id="{07296179-F761-4D02-A6A0-24C764949AFA}"/>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ZA"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 Placeholder 5">
            <a:extLst>
              <a:ext uri="{FF2B5EF4-FFF2-40B4-BE49-F238E27FC236}">
                <a16:creationId xmlns:a16="http://schemas.microsoft.com/office/drawing/2014/main" xmlns="" id="{CD20C170-5C49-48FA-95C5-C631F5303C29}"/>
              </a:ext>
            </a:extLst>
          </p:cNvPr>
          <p:cNvSpPr>
            <a:spLocks noGrp="1"/>
          </p:cNvSpPr>
          <p:nvPr>
            <p:ph type="body" idx="1"/>
          </p:nvPr>
        </p:nvSpPr>
        <p:spPr>
          <a:xfrm>
            <a:off x="100762" y="1066800"/>
            <a:ext cx="11811785" cy="1799683"/>
          </a:xfrm>
        </p:spPr>
        <p:txBody>
          <a:bodyPr>
            <a:norm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 April 2022, parts of KwaZulu Natal encountered what it is described as a, "once in 200 years rainfall event".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DPME visited various sites in </a:t>
            </a:r>
            <a:r>
              <a:rPr lang="en-GB" sz="1600" dirty="0" err="1">
                <a:latin typeface="Arial" panose="020B0604020202020204" pitchFamily="34" charset="0"/>
                <a:cs typeface="Arial" panose="020B0604020202020204" pitchFamily="34" charset="0"/>
              </a:rPr>
              <a:t>Ethekwini</a:t>
            </a:r>
            <a:r>
              <a:rPr lang="en-GB" sz="1600" dirty="0">
                <a:latin typeface="Arial" panose="020B0604020202020204" pitchFamily="34" charset="0"/>
                <a:cs typeface="Arial" panose="020B0604020202020204" pitchFamily="34" charset="0"/>
              </a:rPr>
              <a:t> Municipality, Tongaat and </a:t>
            </a:r>
            <a:r>
              <a:rPr lang="en-GB" sz="1600" dirty="0" err="1">
                <a:latin typeface="Arial" panose="020B0604020202020204" pitchFamily="34" charset="0"/>
                <a:cs typeface="Arial" panose="020B0604020202020204" pitchFamily="34" charset="0"/>
              </a:rPr>
              <a:t>ILembe</a:t>
            </a:r>
            <a:r>
              <a:rPr lang="en-GB" sz="1600" dirty="0">
                <a:latin typeface="Arial" panose="020B0604020202020204" pitchFamily="34" charset="0"/>
                <a:cs typeface="Arial" panose="020B0604020202020204" pitchFamily="34" charset="0"/>
              </a:rPr>
              <a:t> Municipality, Stanger and </a:t>
            </a:r>
            <a:r>
              <a:rPr lang="en-GB" sz="1600" dirty="0" err="1">
                <a:latin typeface="Arial" panose="020B0604020202020204" pitchFamily="34" charset="0"/>
                <a:cs typeface="Arial" panose="020B0604020202020204" pitchFamily="34" charset="0"/>
              </a:rPr>
              <a:t>Shakaskraal</a:t>
            </a:r>
            <a:r>
              <a:rPr lang="en-GB" sz="1600" dirty="0">
                <a:latin typeface="Arial" panose="020B0604020202020204" pitchFamily="34" charset="0"/>
                <a:cs typeface="Arial" panose="020B0604020202020204" pitchFamily="34" charset="0"/>
              </a:rPr>
              <a:t> to review the impact on the water services infrastructure. To determine how municipalities can improve in disaster management; and draw how certain risks can be alleviated to save municipalities from such dreadful circumstances.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Tongaat’s water infrastructure totally wrecked, the Water Treatment Plant and these were the observations:</a:t>
            </a:r>
          </a:p>
        </p:txBody>
      </p:sp>
      <p:sp>
        <p:nvSpPr>
          <p:cNvPr id="7" name="Rectangle 6">
            <a:extLst>
              <a:ext uri="{FF2B5EF4-FFF2-40B4-BE49-F238E27FC236}">
                <a16:creationId xmlns:a16="http://schemas.microsoft.com/office/drawing/2014/main" xmlns="" id="{7CD09304-1EB7-4DF6-BFC4-7694FA388C4F}"/>
              </a:ext>
            </a:extLst>
          </p:cNvPr>
          <p:cNvSpPr/>
          <p:nvPr/>
        </p:nvSpPr>
        <p:spPr>
          <a:xfrm>
            <a:off x="0" y="2493920"/>
            <a:ext cx="7211505" cy="4524315"/>
          </a:xfrm>
          <a:prstGeom prst="rect">
            <a:avLst/>
          </a:prstGeom>
        </p:spPr>
        <p:txBody>
          <a:bodyPr wrap="square">
            <a:spAutoFit/>
          </a:bodyPr>
          <a:lstStyle/>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plant had existing problems even prior to the floods. </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plant lacked compliance with the statutory regulations as stipulated by DWS.</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Poor responsiveness from the municipality to open sluice gates allowing water to pass through when reaching high levels in the water retention facility.  </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sluice gates were heavily corroded and not operational at the time of the floods for flow control. This is reflective of the lack of preventative maintenance and refurbishments that needed to have been regularly scheduled to ensure the infrastructure remains in good condition. </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This case is an eye opener to the possibility of many other critical infrastructure important for disaster control being at a risk of dilapidation due to neglect.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Municipalities should be equipped to implement municipal disaster risk management strategies that are responsive to the emerging climate change conditions.</a:t>
            </a:r>
            <a:endParaRPr lang="en-ZA" sz="1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09D45C18-FA7C-420F-9902-04EE78C2FDA8}"/>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5476" y="2611120"/>
            <a:ext cx="4433740" cy="3411220"/>
          </a:xfrm>
          <a:prstGeom prst="rect">
            <a:avLst/>
          </a:prstGeom>
          <a:noFill/>
          <a:ln>
            <a:noFill/>
          </a:ln>
        </p:spPr>
      </p:pic>
      <p:sp>
        <p:nvSpPr>
          <p:cNvPr id="9" name="Rectangle 8">
            <a:extLst>
              <a:ext uri="{FF2B5EF4-FFF2-40B4-BE49-F238E27FC236}">
                <a16:creationId xmlns:a16="http://schemas.microsoft.com/office/drawing/2014/main" xmlns="" id="{ECC8D100-9AFB-420F-8A88-A02AF7B4152C}"/>
              </a:ext>
            </a:extLst>
          </p:cNvPr>
          <p:cNvSpPr/>
          <p:nvPr/>
        </p:nvSpPr>
        <p:spPr>
          <a:xfrm>
            <a:off x="7485874" y="6141564"/>
            <a:ext cx="3895297" cy="369332"/>
          </a:xfrm>
          <a:prstGeom prst="rect">
            <a:avLst/>
          </a:prstGeom>
        </p:spPr>
        <p:txBody>
          <a:bodyPr wrap="none">
            <a:spAutoFit/>
          </a:bodyPr>
          <a:lstStyle/>
          <a:p>
            <a:r>
              <a:rPr lang="en-GB" i="1" dirty="0">
                <a:latin typeface="Arial" panose="020B0604020202020204" pitchFamily="34" charset="0"/>
                <a:ea typeface="Times New Roman" panose="02020603050405020304" pitchFamily="18" charset="0"/>
              </a:rPr>
              <a:t>DPME site visit, Tongaat, May 2022</a:t>
            </a:r>
            <a:endParaRPr lang="en-ZA" dirty="0"/>
          </a:p>
        </p:txBody>
      </p:sp>
    </p:spTree>
    <p:extLst>
      <p:ext uri="{BB962C8B-B14F-4D97-AF65-F5344CB8AC3E}">
        <p14:creationId xmlns:p14="http://schemas.microsoft.com/office/powerpoint/2010/main" xmlns="" val="407871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9957B5-8F2F-47D5-A067-DC4FAD62AD55}"/>
              </a:ext>
            </a:extLst>
          </p:cNvPr>
          <p:cNvSpPr>
            <a:spLocks noGrp="1"/>
          </p:cNvSpPr>
          <p:nvPr>
            <p:ph type="title"/>
          </p:nvPr>
        </p:nvSpPr>
        <p:spPr>
          <a:xfrm>
            <a:off x="314960" y="202565"/>
            <a:ext cx="11734800" cy="996315"/>
          </a:xfrm>
        </p:spPr>
        <p:txBody>
          <a:bodyPr>
            <a:normAutofit/>
          </a:bodyPr>
          <a:lstStyle/>
          <a:p>
            <a:pPr lvl="0" algn="ctr">
              <a:lnSpc>
                <a:spcPct val="100000"/>
              </a:lnSpc>
              <a:spcBef>
                <a:spcPts val="0"/>
              </a:spcBef>
              <a:defRPr/>
            </a:pPr>
            <a:r>
              <a:rPr lang="en-US" sz="2300" b="1" dirty="0">
                <a:solidFill>
                  <a:prstClr val="black"/>
                </a:solidFill>
                <a:latin typeface="Arial" panose="020B0604020202020204" pitchFamily="34" charset="0"/>
                <a:cs typeface="Arial" panose="020B0604020202020204" pitchFamily="34" charset="0"/>
              </a:rPr>
              <a:t>LGMIM State of Management Practices in 22 municipalities as measured during the 2021/22 assessment cycle -  Based on evidence documents of the 2020/21 FY</a:t>
            </a:r>
            <a:endParaRPr lang="en-ZA" sz="2300" dirty="0"/>
          </a:p>
        </p:txBody>
      </p:sp>
      <p:pic>
        <p:nvPicPr>
          <p:cNvPr id="4" name="Content Placeholder 3">
            <a:extLst>
              <a:ext uri="{FF2B5EF4-FFF2-40B4-BE49-F238E27FC236}">
                <a16:creationId xmlns:a16="http://schemas.microsoft.com/office/drawing/2014/main" xmlns="" id="{20C9C748-0E51-4F70-874F-EE736E5BCA9A}"/>
              </a:ext>
            </a:extLst>
          </p:cNvPr>
          <p:cNvPicPr>
            <a:picLocks noGrp="1" noChangeAspect="1"/>
          </p:cNvPicPr>
          <p:nvPr>
            <p:ph idx="1"/>
          </p:nvPr>
        </p:nvPicPr>
        <p:blipFill>
          <a:blip r:embed="rId2" cstate="print"/>
          <a:stretch>
            <a:fillRect/>
          </a:stretch>
        </p:blipFill>
        <p:spPr>
          <a:xfrm>
            <a:off x="412762" y="2133551"/>
            <a:ext cx="3352038" cy="2132358"/>
          </a:xfrm>
          <a:prstGeom prst="rect">
            <a:avLst/>
          </a:prstGeom>
        </p:spPr>
      </p:pic>
      <p:sp>
        <p:nvSpPr>
          <p:cNvPr id="5" name="Rectangle 4">
            <a:extLst>
              <a:ext uri="{FF2B5EF4-FFF2-40B4-BE49-F238E27FC236}">
                <a16:creationId xmlns:a16="http://schemas.microsoft.com/office/drawing/2014/main" xmlns="" id="{48117362-C322-4387-8C93-2E8BF050B461}"/>
              </a:ext>
            </a:extLst>
          </p:cNvPr>
          <p:cNvSpPr/>
          <p:nvPr/>
        </p:nvSpPr>
        <p:spPr>
          <a:xfrm>
            <a:off x="3718560" y="2134379"/>
            <a:ext cx="8331200" cy="2246769"/>
          </a:xfrm>
          <a:prstGeom prst="rect">
            <a:avLst/>
          </a:prstGeom>
        </p:spPr>
        <p:txBody>
          <a:bodyPr wrap="square">
            <a:spAutoFit/>
          </a:bodyPr>
          <a:lstStyle/>
          <a:p>
            <a:r>
              <a:rPr lang="en-US" sz="1400" dirty="0">
                <a:solidFill>
                  <a:srgbClr val="000000"/>
                </a:solidFill>
                <a:latin typeface="Arial" panose="020B0604020202020204" pitchFamily="34" charset="0"/>
                <a:cs typeface="Arial" panose="020B0604020202020204" pitchFamily="34" charset="0"/>
              </a:rPr>
              <a:t>In many municipalities the focus on expanding access to water services has come at the expense of repairs and maintenance, leading to unreliable service delivery and high levels of water losses due to leaks</a:t>
            </a:r>
          </a:p>
          <a:p>
            <a:endParaRPr lang="en-US" sz="1400" dirty="0">
              <a:solidFill>
                <a:srgbClr val="000000"/>
              </a:solidFill>
              <a:latin typeface="Arial" panose="020B0604020202020204" pitchFamily="34" charset="0"/>
              <a:cs typeface="Arial" panose="020B0604020202020204" pitchFamily="34" charset="0"/>
            </a:endParaRPr>
          </a:p>
          <a:p>
            <a:r>
              <a:rPr lang="en-US" sz="1400" dirty="0">
                <a:solidFill>
                  <a:srgbClr val="000000"/>
                </a:solidFill>
                <a:latin typeface="Arial" panose="020B0604020202020204" pitchFamily="34" charset="0"/>
                <a:cs typeface="Arial" panose="020B0604020202020204" pitchFamily="34" charset="0"/>
              </a:rPr>
              <a:t>Under the current conditions in relation to the Covid-19 pandemic, the redirection of funding from already poorly and underfunded O&amp;M operations towards the rendering of expanded and/or temporary water and sanitation services can be expected to increase service failures. </a:t>
            </a:r>
          </a:p>
          <a:p>
            <a:endParaRPr lang="en-US" sz="1400" dirty="0">
              <a:solidFill>
                <a:srgbClr val="000000"/>
              </a:solidFill>
              <a:latin typeface="Arial" panose="020B0604020202020204" pitchFamily="34" charset="0"/>
              <a:cs typeface="Arial" panose="020B0604020202020204" pitchFamily="34" charset="0"/>
            </a:endParaRPr>
          </a:p>
          <a:p>
            <a:r>
              <a:rPr lang="en-US" sz="1400" dirty="0">
                <a:solidFill>
                  <a:srgbClr val="000000"/>
                </a:solidFill>
                <a:latin typeface="Arial" panose="020B0604020202020204" pitchFamily="34" charset="0"/>
                <a:cs typeface="Arial" panose="020B0604020202020204" pitchFamily="34" charset="0"/>
              </a:rPr>
              <a:t>If this situation is not rectified it may lead to a collapse of water and sanitation service delivery in some municipalities. </a:t>
            </a:r>
            <a:endParaRPr lang="en-ZA"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40CAE613-EFA2-4203-9C36-6D3F45884E53}"/>
              </a:ext>
            </a:extLst>
          </p:cNvPr>
          <p:cNvPicPr>
            <a:picLocks noChangeAspect="1"/>
          </p:cNvPicPr>
          <p:nvPr/>
        </p:nvPicPr>
        <p:blipFill>
          <a:blip r:embed="rId3" cstate="print"/>
          <a:stretch>
            <a:fillRect/>
          </a:stretch>
        </p:blipFill>
        <p:spPr>
          <a:xfrm>
            <a:off x="412762" y="4609210"/>
            <a:ext cx="3352038" cy="2046225"/>
          </a:xfrm>
          <a:prstGeom prst="rect">
            <a:avLst/>
          </a:prstGeom>
        </p:spPr>
      </p:pic>
      <p:sp>
        <p:nvSpPr>
          <p:cNvPr id="7" name="Rectangle 6">
            <a:extLst>
              <a:ext uri="{FF2B5EF4-FFF2-40B4-BE49-F238E27FC236}">
                <a16:creationId xmlns:a16="http://schemas.microsoft.com/office/drawing/2014/main" xmlns="" id="{7CBFE53E-9653-4D2D-B4E6-10AAEB909D62}"/>
              </a:ext>
            </a:extLst>
          </p:cNvPr>
          <p:cNvSpPr/>
          <p:nvPr/>
        </p:nvSpPr>
        <p:spPr>
          <a:xfrm>
            <a:off x="228600" y="1121671"/>
            <a:ext cx="11734800" cy="840230"/>
          </a:xfrm>
          <a:prstGeom prst="rect">
            <a:avLst/>
          </a:prstGeom>
        </p:spPr>
        <p:txBody>
          <a:bodyPr wrap="square">
            <a:spAutoFit/>
          </a:bodyPr>
          <a:lstStyle/>
          <a:p>
            <a:pPr lvl="0">
              <a:lnSpc>
                <a:spcPct val="90000"/>
              </a:lnSpc>
              <a:spcBef>
                <a:spcPts val="1000"/>
              </a:spcBef>
              <a:defRPr/>
            </a:pPr>
            <a:r>
              <a:rPr lang="en-US" dirty="0">
                <a:solidFill>
                  <a:prstClr val="black"/>
                </a:solidFill>
                <a:latin typeface="Arial" panose="020B0604020202020204" pitchFamily="34" charset="0"/>
                <a:cs typeface="Arial" panose="020B0604020202020204" pitchFamily="34" charset="0"/>
              </a:rPr>
              <a:t>The data contained on this slide is based on the assessment of the LGMIM standards dealing with the Water and Sanitation Services Planning and Performance against the DWS Municipal Strategic Self-assessment (</a:t>
            </a:r>
            <a:r>
              <a:rPr lang="en-US" dirty="0" err="1">
                <a:solidFill>
                  <a:prstClr val="black"/>
                </a:solidFill>
                <a:latin typeface="Arial" panose="020B0604020202020204" pitchFamily="34" charset="0"/>
                <a:cs typeface="Arial" panose="020B0604020202020204" pitchFamily="34" charset="0"/>
              </a:rPr>
              <a:t>MuSSA</a:t>
            </a:r>
            <a:r>
              <a:rPr lang="en-US" dirty="0">
                <a:solidFill>
                  <a:prstClr val="black"/>
                </a:solidFill>
                <a:latin typeface="Arial" panose="020B0604020202020204" pitchFamily="34" charset="0"/>
                <a:cs typeface="Arial" panose="020B0604020202020204" pitchFamily="34" charset="0"/>
              </a:rPr>
              <a:t>) related to Water Services.</a:t>
            </a:r>
          </a:p>
        </p:txBody>
      </p:sp>
      <p:sp>
        <p:nvSpPr>
          <p:cNvPr id="8" name="Rectangle 7">
            <a:extLst>
              <a:ext uri="{FF2B5EF4-FFF2-40B4-BE49-F238E27FC236}">
                <a16:creationId xmlns:a16="http://schemas.microsoft.com/office/drawing/2014/main" xmlns="" id="{B2E320F9-3202-4F88-85F2-9F81EA7C3611}"/>
              </a:ext>
            </a:extLst>
          </p:cNvPr>
          <p:cNvSpPr/>
          <p:nvPr/>
        </p:nvSpPr>
        <p:spPr>
          <a:xfrm>
            <a:off x="3779896" y="4678215"/>
            <a:ext cx="8534400" cy="954107"/>
          </a:xfrm>
          <a:prstGeom prst="rect">
            <a:avLst/>
          </a:prstGeom>
        </p:spPr>
        <p:txBody>
          <a:bodyPr wrap="square">
            <a:spAutoFit/>
          </a:bodyPr>
          <a:lstStyle/>
          <a:p>
            <a:r>
              <a:rPr lang="en-US" sz="1400" dirty="0">
                <a:solidFill>
                  <a:srgbClr val="000000"/>
                </a:solidFill>
                <a:latin typeface="Arial" panose="020B0604020202020204" pitchFamily="34" charset="0"/>
                <a:cs typeface="Arial" panose="020B0604020202020204" pitchFamily="34" charset="0"/>
              </a:rPr>
              <a:t>These results suggest that the majority of the WSAs have a high to extremely high vulnerability index. </a:t>
            </a:r>
          </a:p>
          <a:p>
            <a:r>
              <a:rPr lang="en-US" sz="1400" dirty="0">
                <a:solidFill>
                  <a:srgbClr val="000000"/>
                </a:solidFill>
                <a:latin typeface="Arial" panose="020B0604020202020204" pitchFamily="34" charset="0"/>
                <a:cs typeface="Arial" panose="020B0604020202020204" pitchFamily="34" charset="0"/>
              </a:rPr>
              <a:t>The WSAs should </a:t>
            </a:r>
            <a:r>
              <a:rPr lang="en-US" sz="1400" dirty="0" err="1">
                <a:solidFill>
                  <a:srgbClr val="000000"/>
                </a:solidFill>
                <a:latin typeface="Arial" panose="020B0604020202020204" pitchFamily="34" charset="0"/>
                <a:cs typeface="Arial" panose="020B0604020202020204" pitchFamily="34" charset="0"/>
              </a:rPr>
              <a:t>endeavour</a:t>
            </a:r>
            <a:r>
              <a:rPr lang="en-US" sz="1400" dirty="0">
                <a:solidFill>
                  <a:srgbClr val="000000"/>
                </a:solidFill>
                <a:latin typeface="Arial" panose="020B0604020202020204" pitchFamily="34" charset="0"/>
                <a:cs typeface="Arial" panose="020B0604020202020204" pitchFamily="34" charset="0"/>
              </a:rPr>
              <a:t> to assess water services vulnerabilities on an annual basis and </a:t>
            </a:r>
            <a:r>
              <a:rPr lang="en-US" sz="1400" dirty="0" err="1">
                <a:solidFill>
                  <a:srgbClr val="000000"/>
                </a:solidFill>
                <a:latin typeface="Arial" panose="020B0604020202020204" pitchFamily="34" charset="0"/>
                <a:cs typeface="Arial" panose="020B0604020202020204" pitchFamily="34" charset="0"/>
              </a:rPr>
              <a:t>utilise</a:t>
            </a:r>
            <a:r>
              <a:rPr lang="en-US" sz="1400" dirty="0">
                <a:solidFill>
                  <a:srgbClr val="000000"/>
                </a:solidFill>
                <a:latin typeface="Arial" panose="020B0604020202020204" pitchFamily="34" charset="0"/>
                <a:cs typeface="Arial" panose="020B0604020202020204" pitchFamily="34" charset="0"/>
              </a:rPr>
              <a:t> the findings of the assessments to address identified vulnerabilities and implement actions that will allow for continuous improvement against these. </a:t>
            </a:r>
            <a:endParaRPr lang="en-ZA" sz="1400" dirty="0">
              <a:solidFill>
                <a:srgbClr val="00000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43C14763-2B81-4D7C-813C-19E74E77FDF6}"/>
              </a:ext>
            </a:extLst>
          </p:cNvPr>
          <p:cNvPicPr>
            <a:picLocks noChangeAspect="1"/>
          </p:cNvPicPr>
          <p:nvPr/>
        </p:nvPicPr>
        <p:blipFill>
          <a:blip r:embed="rId4" cstate="print"/>
          <a:stretch>
            <a:fillRect/>
          </a:stretch>
        </p:blipFill>
        <p:spPr>
          <a:xfrm>
            <a:off x="5151120" y="5919135"/>
            <a:ext cx="5791953" cy="938865"/>
          </a:xfrm>
          <a:prstGeom prst="rect">
            <a:avLst/>
          </a:prstGeom>
        </p:spPr>
      </p:pic>
    </p:spTree>
    <p:extLst>
      <p:ext uri="{BB962C8B-B14F-4D97-AF65-F5344CB8AC3E}">
        <p14:creationId xmlns:p14="http://schemas.microsoft.com/office/powerpoint/2010/main" xmlns="" val="3270618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0F068-5842-44EB-A4C6-62555B7D5E78}"/>
              </a:ext>
            </a:extLst>
          </p:cNvPr>
          <p:cNvSpPr>
            <a:spLocks noGrp="1"/>
          </p:cNvSpPr>
          <p:nvPr>
            <p:ph type="title"/>
          </p:nvPr>
        </p:nvSpPr>
        <p:spPr>
          <a:xfrm>
            <a:off x="422946" y="396130"/>
            <a:ext cx="11346108" cy="430887"/>
          </a:xfrm>
        </p:spPr>
        <p:txBody>
          <a:bodyPr>
            <a:noAutofit/>
          </a:bodyPr>
          <a:lstStyle/>
          <a:p>
            <a:pPr algn="ctr"/>
            <a:r>
              <a:rPr lang="en-US" sz="3200" b="1" dirty="0">
                <a:latin typeface="Arial" panose="020B0604020202020204" pitchFamily="34" charset="0"/>
                <a:cs typeface="Arial" panose="020B0604020202020204" pitchFamily="34" charset="0"/>
              </a:rPr>
              <a:t>Binding constraints</a:t>
            </a:r>
            <a:endParaRPr lang="en-ZA" sz="3200" b="1" dirty="0">
              <a:solidFill>
                <a:schemeClr val="tx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F3753C0F-9569-4D93-B58E-14A3DF0941EA}"/>
              </a:ext>
            </a:extLst>
          </p:cNvPr>
          <p:cNvSpPr>
            <a:spLocks noGrp="1"/>
          </p:cNvSpPr>
          <p:nvPr>
            <p:ph type="body" idx="1"/>
          </p:nvPr>
        </p:nvSpPr>
        <p:spPr>
          <a:xfrm>
            <a:off x="128984" y="1048717"/>
            <a:ext cx="11459448" cy="5809283"/>
          </a:xfrm>
        </p:spPr>
        <p:txBody>
          <a:bodyPr>
            <a:normAutofit lnSpcReduction="10000"/>
          </a:bodyPr>
          <a:lstStyle/>
          <a:p>
            <a:pPr marL="0" indent="0" algn="just" defTabSz="685800" rtl="0">
              <a:spcBef>
                <a:spcPts val="700"/>
              </a:spcBef>
              <a:buSzPct val="100000"/>
              <a:buNone/>
            </a:pPr>
            <a:r>
              <a:rPr lang="en-GB" sz="2000" b="1" dirty="0">
                <a:solidFill>
                  <a:srgbClr val="000000"/>
                </a:solidFill>
                <a:latin typeface="Arial" panose="020B0604020202020204"/>
                <a:cs typeface="Calibri" panose="020F0502020204030204" pitchFamily="34" charset="0"/>
              </a:rPr>
              <a:t>Dysfunctionality of Water Boards</a:t>
            </a:r>
          </a:p>
          <a:p>
            <a:pPr marL="171450" indent="-171450" algn="just" defTabSz="685800" rtl="0">
              <a:spcBef>
                <a:spcPts val="700"/>
              </a:spcBef>
              <a:buSzPct val="100000"/>
              <a:buFont typeface="Arial"/>
              <a:buChar char="•"/>
            </a:pPr>
            <a:r>
              <a:rPr lang="en-GB" sz="2000" dirty="0">
                <a:solidFill>
                  <a:srgbClr val="000000"/>
                </a:solidFill>
                <a:latin typeface="Arial" panose="020B0604020202020204"/>
                <a:cs typeface="Calibri" panose="020F0502020204030204" pitchFamily="34" charset="0"/>
              </a:rPr>
              <a:t>Governance is a major issue at most water boards. Instability at executive and board management influences all other key areas of performance.</a:t>
            </a:r>
          </a:p>
          <a:p>
            <a:pPr marL="171450" indent="-171450" algn="just" defTabSz="685800" rtl="0">
              <a:spcBef>
                <a:spcPts val="700"/>
              </a:spcBef>
              <a:buSzPct val="100000"/>
              <a:buFont typeface="Arial"/>
              <a:buChar char="•"/>
            </a:pPr>
            <a:r>
              <a:rPr lang="en-US" sz="2000" dirty="0">
                <a:solidFill>
                  <a:srgbClr val="000000"/>
                </a:solidFill>
                <a:latin typeface="Arial" panose="020B0604020202020204"/>
                <a:cs typeface="Calibri" panose="020F0502020204030204" pitchFamily="34" charset="0"/>
              </a:rPr>
              <a:t>Municipal debt is also one of the primary challenges confronting water boards. </a:t>
            </a:r>
          </a:p>
          <a:p>
            <a:pPr marL="171450" indent="-171450" algn="just" defTabSz="685800" rtl="0">
              <a:spcBef>
                <a:spcPts val="700"/>
              </a:spcBef>
              <a:buSzPct val="100000"/>
              <a:buFont typeface="Arial"/>
              <a:buChar char="•"/>
            </a:pPr>
            <a:r>
              <a:rPr lang="en-US" sz="2000" dirty="0">
                <a:solidFill>
                  <a:srgbClr val="000000"/>
                </a:solidFill>
                <a:latin typeface="Arial" panose="020B0604020202020204"/>
                <a:cs typeface="Calibri" panose="020F0502020204030204" pitchFamily="34" charset="0"/>
              </a:rPr>
              <a:t>Poor governance and debt management within municipalities has a ripple effect on the viability and sustainability of water boards. </a:t>
            </a:r>
          </a:p>
          <a:p>
            <a:pPr marL="171450" indent="-171450" algn="just" defTabSz="685800" rtl="0">
              <a:spcBef>
                <a:spcPts val="700"/>
              </a:spcBef>
              <a:buSzPct val="100000"/>
              <a:buFont typeface="Arial"/>
              <a:buChar char="•"/>
            </a:pPr>
            <a:r>
              <a:rPr lang="en-GB" sz="2000" dirty="0">
                <a:solidFill>
                  <a:srgbClr val="000000"/>
                </a:solidFill>
                <a:latin typeface="Arial" panose="020B0604020202020204"/>
                <a:cs typeface="Calibri" panose="020F0502020204030204" pitchFamily="34" charset="0"/>
              </a:rPr>
              <a:t>Research on the efficiency of water boards across South Africa (Ngobeni and </a:t>
            </a:r>
            <a:r>
              <a:rPr lang="en-GB" sz="2000" dirty="0" err="1">
                <a:solidFill>
                  <a:srgbClr val="000000"/>
                </a:solidFill>
                <a:latin typeface="Arial" panose="020B0604020202020204"/>
                <a:cs typeface="Calibri" panose="020F0502020204030204" pitchFamily="34" charset="0"/>
              </a:rPr>
              <a:t>Breitenbach</a:t>
            </a:r>
            <a:r>
              <a:rPr lang="en-GB" sz="2000" dirty="0">
                <a:solidFill>
                  <a:srgbClr val="000000"/>
                </a:solidFill>
                <a:latin typeface="Arial" panose="020B0604020202020204"/>
                <a:cs typeface="Calibri" panose="020F0502020204030204" pitchFamily="34" charset="0"/>
              </a:rPr>
              <a:t>, 2021) shows that:</a:t>
            </a:r>
          </a:p>
          <a:p>
            <a:pPr marL="800100" lvl="2" indent="-342900" algn="just" defTabSz="685800" rtl="0">
              <a:buSzPct val="100000"/>
            </a:pPr>
            <a:r>
              <a:rPr lang="en-US" sz="2000" dirty="0">
                <a:solidFill>
                  <a:srgbClr val="000000"/>
                </a:solidFill>
                <a:latin typeface="Arial" panose="020B0604020202020204"/>
                <a:cs typeface="Calibri" panose="020F0502020204030204" pitchFamily="34" charset="0"/>
              </a:rPr>
              <a:t>Only 3 of the 9 water boards (Overberg, Rand and Umgeni) were assessed to be technically efficient after the consideration of four variables: expenditure, bulk water tariffs, water losses and volumes sold. </a:t>
            </a:r>
          </a:p>
          <a:p>
            <a:pPr marL="800100" lvl="2" indent="-342900" algn="just" defTabSz="685800" rtl="0">
              <a:buSzPct val="100000"/>
            </a:pPr>
            <a:r>
              <a:rPr lang="en-GB" sz="2000" dirty="0">
                <a:solidFill>
                  <a:srgbClr val="000000"/>
                </a:solidFill>
                <a:latin typeface="Arial" panose="020B0604020202020204"/>
                <a:cs typeface="Calibri" panose="020F0502020204030204" pitchFamily="34" charset="0"/>
              </a:rPr>
              <a:t>6 of the smaller water boards (</a:t>
            </a:r>
            <a:r>
              <a:rPr lang="en-ZA" sz="2000" dirty="0" err="1">
                <a:solidFill>
                  <a:srgbClr val="000000"/>
                </a:solidFill>
                <a:latin typeface="Arial" panose="020B0604020202020204"/>
                <a:cs typeface="Calibri" panose="020F0502020204030204" pitchFamily="34" charset="0"/>
              </a:rPr>
              <a:t>Amatola</a:t>
            </a:r>
            <a:r>
              <a:rPr lang="en-ZA" sz="2000" dirty="0">
                <a:solidFill>
                  <a:srgbClr val="000000"/>
                </a:solidFill>
                <a:latin typeface="Arial" panose="020B0604020202020204"/>
                <a:cs typeface="Calibri" panose="020F0502020204030204" pitchFamily="34" charset="0"/>
              </a:rPr>
              <a:t>, </a:t>
            </a:r>
            <a:r>
              <a:rPr lang="en-ZA" sz="2000" dirty="0" err="1">
                <a:solidFill>
                  <a:srgbClr val="000000"/>
                </a:solidFill>
                <a:latin typeface="Arial" panose="020B0604020202020204"/>
                <a:cs typeface="Calibri" panose="020F0502020204030204" pitchFamily="34" charset="0"/>
              </a:rPr>
              <a:t>Bloem</a:t>
            </a:r>
            <a:r>
              <a:rPr lang="en-ZA" sz="2000" dirty="0">
                <a:solidFill>
                  <a:srgbClr val="000000"/>
                </a:solidFill>
                <a:latin typeface="Arial" panose="020B0604020202020204"/>
                <a:cs typeface="Calibri" panose="020F0502020204030204" pitchFamily="34" charset="0"/>
              </a:rPr>
              <a:t>, </a:t>
            </a:r>
            <a:r>
              <a:rPr lang="en-ZA" sz="2000" dirty="0" err="1">
                <a:solidFill>
                  <a:srgbClr val="000000"/>
                </a:solidFill>
                <a:latin typeface="Arial" panose="020B0604020202020204"/>
                <a:cs typeface="Calibri" panose="020F0502020204030204" pitchFamily="34" charset="0"/>
              </a:rPr>
              <a:t>Lepelle</a:t>
            </a:r>
            <a:r>
              <a:rPr lang="en-ZA" sz="2000" dirty="0">
                <a:solidFill>
                  <a:srgbClr val="000000"/>
                </a:solidFill>
                <a:latin typeface="Arial" panose="020B0604020202020204"/>
                <a:cs typeface="Calibri" panose="020F0502020204030204" pitchFamily="34" charset="0"/>
              </a:rPr>
              <a:t>, </a:t>
            </a:r>
            <a:r>
              <a:rPr lang="en-ZA" sz="2000" dirty="0" err="1">
                <a:solidFill>
                  <a:srgbClr val="000000"/>
                </a:solidFill>
                <a:latin typeface="Arial" panose="020B0604020202020204"/>
                <a:cs typeface="Calibri" panose="020F0502020204030204" pitchFamily="34" charset="0"/>
              </a:rPr>
              <a:t>Magalies</a:t>
            </a:r>
            <a:r>
              <a:rPr lang="en-ZA" sz="2000" dirty="0">
                <a:solidFill>
                  <a:srgbClr val="000000"/>
                </a:solidFill>
                <a:latin typeface="Arial" panose="020B0604020202020204"/>
                <a:cs typeface="Calibri" panose="020F0502020204030204" pitchFamily="34" charset="0"/>
              </a:rPr>
              <a:t>, </a:t>
            </a:r>
            <a:r>
              <a:rPr lang="en-ZA" sz="2000" dirty="0" err="1">
                <a:solidFill>
                  <a:srgbClr val="000000"/>
                </a:solidFill>
                <a:latin typeface="Arial" panose="020B0604020202020204"/>
                <a:cs typeface="Calibri" panose="020F0502020204030204" pitchFamily="34" charset="0"/>
              </a:rPr>
              <a:t>Mhlathuze</a:t>
            </a:r>
            <a:r>
              <a:rPr lang="en-ZA" sz="2000" dirty="0">
                <a:solidFill>
                  <a:srgbClr val="000000"/>
                </a:solidFill>
                <a:latin typeface="Arial" panose="020B0604020202020204"/>
                <a:cs typeface="Calibri" panose="020F0502020204030204" pitchFamily="34" charset="0"/>
              </a:rPr>
              <a:t> and Sedibeng Water)</a:t>
            </a:r>
            <a:r>
              <a:rPr lang="en-GB" sz="2000" dirty="0">
                <a:solidFill>
                  <a:srgbClr val="000000"/>
                </a:solidFill>
                <a:latin typeface="Arial" panose="020B0604020202020204"/>
                <a:cs typeface="Calibri" panose="020F0502020204030204" pitchFamily="34" charset="0"/>
              </a:rPr>
              <a:t> </a:t>
            </a:r>
            <a:r>
              <a:rPr lang="en-GB" sz="2000" dirty="0">
                <a:latin typeface="Arial" panose="020B0604020202020204"/>
                <a:cs typeface="Calibri" panose="020F0502020204030204" pitchFamily="34" charset="0"/>
              </a:rPr>
              <a:t>showed high levels of inefficiency with wastage in expenditure of R3.7 billion according to 2018/2019 audited annual reports.</a:t>
            </a:r>
            <a:endParaRPr lang="en-ZA" sz="2000" dirty="0">
              <a:latin typeface="Arial" panose="020B0604020202020204"/>
              <a:cs typeface="Calibri" panose="020F0502020204030204" pitchFamily="34" charset="0"/>
            </a:endParaRPr>
          </a:p>
          <a:p>
            <a:pPr marL="800100" lvl="2" indent="-342900" algn="just" defTabSz="685800" rtl="0">
              <a:buSzPct val="100000"/>
            </a:pPr>
            <a:r>
              <a:rPr lang="en-GB" sz="2000" dirty="0">
                <a:solidFill>
                  <a:srgbClr val="000000"/>
                </a:solidFill>
                <a:latin typeface="Arial" panose="020B0604020202020204"/>
                <a:cs typeface="Calibri" panose="020F0502020204030204" pitchFamily="34" charset="0"/>
              </a:rPr>
              <a:t>the service of water and sanitation as a business has for a long time not been feasible;</a:t>
            </a:r>
          </a:p>
          <a:p>
            <a:pPr marL="800100" lvl="2" indent="-342900" algn="just" defTabSz="685800" rtl="0">
              <a:buSzPct val="100000"/>
            </a:pPr>
            <a:r>
              <a:rPr lang="en-GB" sz="2000" dirty="0">
                <a:solidFill>
                  <a:srgbClr val="000000"/>
                </a:solidFill>
                <a:latin typeface="Arial" panose="020B0604020202020204"/>
                <a:cs typeface="Calibri" panose="020F0502020204030204" pitchFamily="34" charset="0"/>
              </a:rPr>
              <a:t>water resources severely under-priced and the cost recovery is not being achieved; </a:t>
            </a:r>
          </a:p>
          <a:p>
            <a:pPr marL="800100" lvl="2" indent="-342900" algn="just" defTabSz="685800" rtl="0">
              <a:buSzPct val="100000"/>
            </a:pPr>
            <a:r>
              <a:rPr lang="en-GB" sz="2000" dirty="0">
                <a:solidFill>
                  <a:srgbClr val="000000"/>
                </a:solidFill>
                <a:latin typeface="Arial" panose="020B0604020202020204"/>
                <a:cs typeface="Calibri" panose="020F0502020204030204" pitchFamily="34" charset="0"/>
              </a:rPr>
              <a:t>high operating expenditure; and</a:t>
            </a:r>
            <a:endParaRPr lang="en-ZA" sz="2000" dirty="0">
              <a:solidFill>
                <a:srgbClr val="000000"/>
              </a:solidFill>
              <a:latin typeface="Arial" panose="020B0604020202020204"/>
              <a:cs typeface="Calibri" panose="020F0502020204030204" pitchFamily="34" charset="0"/>
            </a:endParaRPr>
          </a:p>
          <a:p>
            <a:pPr marL="800100" lvl="2" indent="-342900" algn="just" defTabSz="685800" rtl="0">
              <a:buSzPct val="100000"/>
            </a:pPr>
            <a:r>
              <a:rPr lang="en-ZA" sz="2000" dirty="0">
                <a:solidFill>
                  <a:srgbClr val="000000"/>
                </a:solidFill>
                <a:latin typeface="Arial" panose="020B0604020202020204"/>
                <a:cs typeface="Calibri" panose="020F0502020204030204" pitchFamily="34" charset="0"/>
              </a:rPr>
              <a:t>Poor cashflow results in ineffective operations and poor maintenance of water supply infrastructure.</a:t>
            </a:r>
          </a:p>
        </p:txBody>
      </p:sp>
      <p:sp>
        <p:nvSpPr>
          <p:cNvPr id="4" name="Slide Number Placeholder 3">
            <a:extLst>
              <a:ext uri="{FF2B5EF4-FFF2-40B4-BE49-F238E27FC236}">
                <a16:creationId xmlns:a16="http://schemas.microsoft.com/office/drawing/2014/main" xmlns="" id="{EF569595-1D8B-46D5-BF37-D243F605D4BE}"/>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ZA"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140223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0F068-5842-44EB-A4C6-62555B7D5E78}"/>
              </a:ext>
            </a:extLst>
          </p:cNvPr>
          <p:cNvSpPr>
            <a:spLocks noGrp="1"/>
          </p:cNvSpPr>
          <p:nvPr>
            <p:ph type="title"/>
          </p:nvPr>
        </p:nvSpPr>
        <p:spPr>
          <a:xfrm>
            <a:off x="426120" y="565812"/>
            <a:ext cx="11346108" cy="430887"/>
          </a:xfrm>
        </p:spPr>
        <p:txBody>
          <a:bodyPr>
            <a:noAutofit/>
          </a:bodyPr>
          <a:lstStyle/>
          <a:p>
            <a:pPr algn="ctr"/>
            <a:r>
              <a:rPr lang="en-US" sz="3200" b="1" dirty="0">
                <a:solidFill>
                  <a:schemeClr val="tx1"/>
                </a:solidFill>
                <a:latin typeface="Arial" panose="020B0604020202020204" pitchFamily="34" charset="0"/>
                <a:cs typeface="Arial" panose="020B0604020202020204" pitchFamily="34" charset="0"/>
              </a:rPr>
              <a:t>The Dysfunctionality of Water Boards</a:t>
            </a:r>
            <a:endParaRPr lang="en-ZA" sz="3200" b="1" dirty="0">
              <a:solidFill>
                <a:schemeClr val="tx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F3753C0F-9569-4D93-B58E-14A3DF0941EA}"/>
              </a:ext>
            </a:extLst>
          </p:cNvPr>
          <p:cNvSpPr>
            <a:spLocks noGrp="1"/>
          </p:cNvSpPr>
          <p:nvPr>
            <p:ph type="body" idx="1"/>
          </p:nvPr>
        </p:nvSpPr>
        <p:spPr>
          <a:xfrm>
            <a:off x="8705617" y="1970451"/>
            <a:ext cx="3351266" cy="1903085"/>
          </a:xfrm>
        </p:spPr>
        <p:txBody>
          <a:bodyPr>
            <a:normAutofit lnSpcReduction="10000"/>
          </a:bodyPr>
          <a:lstStyle/>
          <a:p>
            <a:pPr algn="just" defTabSz="685800" rtl="0">
              <a:spcBef>
                <a:spcPts val="700"/>
              </a:spcBef>
              <a:buSzPct val="100000"/>
            </a:pPr>
            <a:r>
              <a:rPr lang="en-ZA" sz="1400" b="1" dirty="0">
                <a:solidFill>
                  <a:srgbClr val="FF0000"/>
                </a:solidFill>
              </a:rPr>
              <a:t>Note:</a:t>
            </a:r>
          </a:p>
          <a:p>
            <a:pPr marL="285750" indent="-285750" algn="just" defTabSz="685800" rtl="0">
              <a:spcBef>
                <a:spcPts val="700"/>
              </a:spcBef>
              <a:buSzPct val="100000"/>
              <a:buFont typeface="Wingdings" panose="05000000000000000000" pitchFamily="2" charset="2"/>
              <a:buChar char="§"/>
            </a:pPr>
            <a:r>
              <a:rPr lang="en-ZA" sz="1400" b="1" dirty="0">
                <a:solidFill>
                  <a:srgbClr val="FF0000"/>
                </a:solidFill>
              </a:rPr>
              <a:t>A score of 1 represents the best-performing waterboard when measured against the expenditure, bulk water tariffs, water losses and volumes sold;</a:t>
            </a:r>
          </a:p>
          <a:p>
            <a:pPr marL="285750" indent="-285750" algn="just" defTabSz="685800" rtl="0">
              <a:spcBef>
                <a:spcPts val="700"/>
              </a:spcBef>
              <a:buSzPct val="100000"/>
              <a:buFont typeface="Wingdings" panose="05000000000000000000" pitchFamily="2" charset="2"/>
              <a:buChar char="§"/>
            </a:pPr>
            <a:r>
              <a:rPr lang="en-ZA" sz="1400" b="1" dirty="0">
                <a:solidFill>
                  <a:srgbClr val="FF0000"/>
                </a:solidFill>
              </a:rPr>
              <a:t>A score of less than 1 implies that the waterboard is not performing as well as its efficient peers.</a:t>
            </a:r>
            <a:endParaRPr lang="en-ZA" sz="1400" b="1" dirty="0">
              <a:solidFill>
                <a:srgbClr val="FF0000"/>
              </a:solidFill>
              <a:latin typeface="Arial" panose="020B0604020202020204"/>
              <a:cs typeface="Calibri" panose="020F0502020204030204" pitchFamily="34" charset="0"/>
            </a:endParaRPr>
          </a:p>
        </p:txBody>
      </p:sp>
      <p:sp>
        <p:nvSpPr>
          <p:cNvPr id="4" name="Slide Number Placeholder 3">
            <a:extLst>
              <a:ext uri="{FF2B5EF4-FFF2-40B4-BE49-F238E27FC236}">
                <a16:creationId xmlns:a16="http://schemas.microsoft.com/office/drawing/2014/main" xmlns="" id="{EF569595-1D8B-46D5-BF37-D243F605D4BE}"/>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ZA"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xmlns="" id="{7CC455DF-8392-4B68-A92E-F03328AEE29B}"/>
              </a:ext>
            </a:extLst>
          </p:cNvPr>
          <p:cNvGraphicFramePr>
            <a:graphicFrameLocks noGrp="1"/>
          </p:cNvGraphicFramePr>
          <p:nvPr>
            <p:extLst/>
          </p:nvPr>
        </p:nvGraphicFramePr>
        <p:xfrm>
          <a:off x="358220" y="1427586"/>
          <a:ext cx="8271981" cy="3173603"/>
        </p:xfrm>
        <a:graphic>
          <a:graphicData uri="http://schemas.openxmlformats.org/drawingml/2006/table">
            <a:tbl>
              <a:tblPr firstRow="1" firstCol="1" bandRow="1">
                <a:tableStyleId>{5C22544A-7EE6-4342-B048-85BDC9FD1C3A}</a:tableStyleId>
              </a:tblPr>
              <a:tblGrid>
                <a:gridCol w="1556042">
                  <a:extLst>
                    <a:ext uri="{9D8B030D-6E8A-4147-A177-3AD203B41FA5}">
                      <a16:colId xmlns:a16="http://schemas.microsoft.com/office/drawing/2014/main" xmlns="" val="1265299262"/>
                    </a:ext>
                  </a:extLst>
                </a:gridCol>
                <a:gridCol w="1611091">
                  <a:extLst>
                    <a:ext uri="{9D8B030D-6E8A-4147-A177-3AD203B41FA5}">
                      <a16:colId xmlns:a16="http://schemas.microsoft.com/office/drawing/2014/main" xmlns="" val="4131220767"/>
                    </a:ext>
                  </a:extLst>
                </a:gridCol>
                <a:gridCol w="1120241">
                  <a:extLst>
                    <a:ext uri="{9D8B030D-6E8A-4147-A177-3AD203B41FA5}">
                      <a16:colId xmlns:a16="http://schemas.microsoft.com/office/drawing/2014/main" xmlns="" val="1022799618"/>
                    </a:ext>
                  </a:extLst>
                </a:gridCol>
                <a:gridCol w="1247770">
                  <a:extLst>
                    <a:ext uri="{9D8B030D-6E8A-4147-A177-3AD203B41FA5}">
                      <a16:colId xmlns:a16="http://schemas.microsoft.com/office/drawing/2014/main" xmlns="" val="2850698262"/>
                    </a:ext>
                  </a:extLst>
                </a:gridCol>
                <a:gridCol w="1367042">
                  <a:extLst>
                    <a:ext uri="{9D8B030D-6E8A-4147-A177-3AD203B41FA5}">
                      <a16:colId xmlns:a16="http://schemas.microsoft.com/office/drawing/2014/main" xmlns="" val="439399375"/>
                    </a:ext>
                  </a:extLst>
                </a:gridCol>
                <a:gridCol w="1369795">
                  <a:extLst>
                    <a:ext uri="{9D8B030D-6E8A-4147-A177-3AD203B41FA5}">
                      <a16:colId xmlns:a16="http://schemas.microsoft.com/office/drawing/2014/main" xmlns="" val="2980652487"/>
                    </a:ext>
                  </a:extLst>
                </a:gridCol>
              </a:tblGrid>
              <a:tr h="549062">
                <a:tc>
                  <a:txBody>
                    <a:bodyPr/>
                    <a:lstStyle/>
                    <a:p>
                      <a:pPr>
                        <a:lnSpc>
                          <a:spcPct val="150000"/>
                        </a:lnSpc>
                        <a:spcAft>
                          <a:spcPts val="0"/>
                        </a:spcAft>
                      </a:pPr>
                      <a:r>
                        <a:rPr lang="en-ZA" sz="1400" dirty="0">
                          <a:effectLst/>
                        </a:rPr>
                        <a:t>Water board</a:t>
                      </a:r>
                      <a:endParaRPr lang="en-ZA" sz="20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nSpc>
                          <a:spcPct val="150000"/>
                        </a:lnSpc>
                        <a:spcAft>
                          <a:spcPts val="0"/>
                        </a:spcAft>
                      </a:pPr>
                      <a:r>
                        <a:rPr lang="en-ZA" sz="1400" dirty="0">
                          <a:effectLst/>
                        </a:rPr>
                        <a:t>Expenditure</a:t>
                      </a:r>
                      <a:endParaRPr lang="en-ZA" sz="2000" dirty="0">
                        <a:effectLst/>
                      </a:endParaRPr>
                    </a:p>
                    <a:p>
                      <a:pPr>
                        <a:lnSpc>
                          <a:spcPct val="150000"/>
                        </a:lnSpc>
                        <a:spcAft>
                          <a:spcPts val="0"/>
                        </a:spcAft>
                      </a:pPr>
                      <a:r>
                        <a:rPr lang="en-ZA" sz="1400" dirty="0">
                          <a:effectLst/>
                        </a:rPr>
                        <a:t>(R’000)</a:t>
                      </a:r>
                      <a:endParaRPr lang="en-ZA" sz="20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nSpc>
                          <a:spcPct val="150000"/>
                        </a:lnSpc>
                        <a:spcAft>
                          <a:spcPts val="0"/>
                        </a:spcAft>
                      </a:pPr>
                      <a:r>
                        <a:rPr lang="en-ZA" sz="1400">
                          <a:effectLst/>
                        </a:rPr>
                        <a:t>Water losses (%)</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nSpc>
                          <a:spcPct val="150000"/>
                        </a:lnSpc>
                        <a:spcAft>
                          <a:spcPts val="0"/>
                        </a:spcAft>
                      </a:pPr>
                      <a:r>
                        <a:rPr lang="en-ZA" sz="1400" dirty="0">
                          <a:effectLst/>
                        </a:rPr>
                        <a:t>Bulk Water tariffs (R/kl)</a:t>
                      </a:r>
                      <a:endParaRPr lang="en-ZA" sz="20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nSpc>
                          <a:spcPct val="150000"/>
                        </a:lnSpc>
                        <a:spcAft>
                          <a:spcPts val="0"/>
                        </a:spcAft>
                      </a:pPr>
                      <a:r>
                        <a:rPr lang="en-ZA" sz="1400">
                          <a:effectLst/>
                        </a:rPr>
                        <a:t>Volumes sold (million m3/a) </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nSpc>
                          <a:spcPct val="150000"/>
                        </a:lnSpc>
                        <a:spcAft>
                          <a:spcPts val="0"/>
                        </a:spcAft>
                      </a:pPr>
                      <a:r>
                        <a:rPr lang="en-ZA" sz="1400">
                          <a:effectLst/>
                        </a:rPr>
                        <a:t>Technical efficiency score</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extLst>
                  <a:ext uri="{0D108BD9-81ED-4DB2-BD59-A6C34878D82A}">
                    <a16:rowId xmlns:a16="http://schemas.microsoft.com/office/drawing/2014/main" xmlns="" val="3863102387"/>
                  </a:ext>
                </a:extLst>
              </a:tr>
              <a:tr h="258863">
                <a:tc>
                  <a:txBody>
                    <a:bodyPr/>
                    <a:lstStyle/>
                    <a:p>
                      <a:pPr algn="just">
                        <a:lnSpc>
                          <a:spcPct val="150000"/>
                        </a:lnSpc>
                        <a:spcAft>
                          <a:spcPts val="0"/>
                        </a:spcAft>
                      </a:pPr>
                      <a:r>
                        <a:rPr lang="en-ZA" sz="1400">
                          <a:effectLst/>
                        </a:rPr>
                        <a:t>Amatola Water</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434,914</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14</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11</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31,432</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dirty="0">
                          <a:solidFill>
                            <a:srgbClr val="FF0000"/>
                          </a:solidFill>
                          <a:effectLst/>
                        </a:rPr>
                        <a:t>0.16</a:t>
                      </a:r>
                      <a:endParaRPr lang="en-ZA" sz="2000" dirty="0">
                        <a:solidFill>
                          <a:srgbClr val="FF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extLst>
                  <a:ext uri="{0D108BD9-81ED-4DB2-BD59-A6C34878D82A}">
                    <a16:rowId xmlns:a16="http://schemas.microsoft.com/office/drawing/2014/main" xmlns="" val="1363544451"/>
                  </a:ext>
                </a:extLst>
              </a:tr>
              <a:tr h="258863">
                <a:tc>
                  <a:txBody>
                    <a:bodyPr/>
                    <a:lstStyle/>
                    <a:p>
                      <a:pPr algn="just">
                        <a:lnSpc>
                          <a:spcPct val="150000"/>
                        </a:lnSpc>
                        <a:spcAft>
                          <a:spcPts val="0"/>
                        </a:spcAft>
                      </a:pPr>
                      <a:r>
                        <a:rPr lang="en-ZA" sz="1400" dirty="0" err="1">
                          <a:effectLst/>
                        </a:rPr>
                        <a:t>Bloem</a:t>
                      </a:r>
                      <a:r>
                        <a:rPr lang="en-ZA" sz="1400" dirty="0">
                          <a:effectLst/>
                        </a:rPr>
                        <a:t> Water</a:t>
                      </a:r>
                      <a:endParaRPr lang="en-ZA" sz="20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757,552</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9</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8</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81,118</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dirty="0">
                          <a:solidFill>
                            <a:srgbClr val="FF0000"/>
                          </a:solidFill>
                          <a:effectLst/>
                        </a:rPr>
                        <a:t>0.18</a:t>
                      </a:r>
                      <a:endParaRPr lang="en-ZA" sz="2000" dirty="0">
                        <a:solidFill>
                          <a:srgbClr val="FF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extLst>
                  <a:ext uri="{0D108BD9-81ED-4DB2-BD59-A6C34878D82A}">
                    <a16:rowId xmlns:a16="http://schemas.microsoft.com/office/drawing/2014/main" xmlns="" val="4141681945"/>
                  </a:ext>
                </a:extLst>
              </a:tr>
              <a:tr h="258863">
                <a:tc>
                  <a:txBody>
                    <a:bodyPr/>
                    <a:lstStyle/>
                    <a:p>
                      <a:pPr algn="just">
                        <a:lnSpc>
                          <a:spcPct val="150000"/>
                        </a:lnSpc>
                        <a:spcAft>
                          <a:spcPts val="0"/>
                        </a:spcAft>
                      </a:pPr>
                      <a:r>
                        <a:rPr lang="en-ZA" sz="1400" dirty="0" err="1">
                          <a:effectLst/>
                        </a:rPr>
                        <a:t>Lepelle</a:t>
                      </a:r>
                      <a:r>
                        <a:rPr lang="en-ZA" sz="1400" dirty="0">
                          <a:effectLst/>
                        </a:rPr>
                        <a:t> Water</a:t>
                      </a:r>
                      <a:endParaRPr lang="en-ZA" sz="20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656,372</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dirty="0">
                          <a:effectLst/>
                        </a:rPr>
                        <a:t>5</a:t>
                      </a:r>
                      <a:endParaRPr lang="en-ZA" sz="20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6</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89,440</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dirty="0">
                          <a:solidFill>
                            <a:srgbClr val="FF0000"/>
                          </a:solidFill>
                          <a:effectLst/>
                        </a:rPr>
                        <a:t>0.34</a:t>
                      </a:r>
                      <a:endParaRPr lang="en-ZA" sz="2000" dirty="0">
                        <a:solidFill>
                          <a:srgbClr val="FF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extLst>
                  <a:ext uri="{0D108BD9-81ED-4DB2-BD59-A6C34878D82A}">
                    <a16:rowId xmlns:a16="http://schemas.microsoft.com/office/drawing/2014/main" xmlns="" val="2435025005"/>
                  </a:ext>
                </a:extLst>
              </a:tr>
              <a:tr h="258863">
                <a:tc>
                  <a:txBody>
                    <a:bodyPr/>
                    <a:lstStyle/>
                    <a:p>
                      <a:pPr algn="just">
                        <a:lnSpc>
                          <a:spcPct val="150000"/>
                        </a:lnSpc>
                        <a:spcAft>
                          <a:spcPts val="0"/>
                        </a:spcAft>
                      </a:pPr>
                      <a:r>
                        <a:rPr lang="en-ZA" sz="1400">
                          <a:effectLst/>
                        </a:rPr>
                        <a:t>Magalies </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609,125</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6</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7</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92,321</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dirty="0">
                          <a:solidFill>
                            <a:srgbClr val="FF0000"/>
                          </a:solidFill>
                          <a:effectLst/>
                        </a:rPr>
                        <a:t>0.33</a:t>
                      </a:r>
                      <a:endParaRPr lang="en-ZA" sz="2000" dirty="0">
                        <a:solidFill>
                          <a:srgbClr val="FF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extLst>
                  <a:ext uri="{0D108BD9-81ED-4DB2-BD59-A6C34878D82A}">
                    <a16:rowId xmlns:a16="http://schemas.microsoft.com/office/drawing/2014/main" xmlns="" val="2505720723"/>
                  </a:ext>
                </a:extLst>
              </a:tr>
              <a:tr h="258863">
                <a:tc>
                  <a:txBody>
                    <a:bodyPr/>
                    <a:lstStyle/>
                    <a:p>
                      <a:pPr algn="just">
                        <a:lnSpc>
                          <a:spcPct val="150000"/>
                        </a:lnSpc>
                        <a:spcAft>
                          <a:spcPts val="0"/>
                        </a:spcAft>
                      </a:pPr>
                      <a:r>
                        <a:rPr lang="en-ZA" sz="1400">
                          <a:effectLst/>
                        </a:rPr>
                        <a:t>Mhlathuze</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624,985</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4</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4</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45,106</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dirty="0">
                          <a:solidFill>
                            <a:srgbClr val="FF0000"/>
                          </a:solidFill>
                          <a:effectLst/>
                        </a:rPr>
                        <a:t>0.26</a:t>
                      </a:r>
                      <a:endParaRPr lang="en-ZA" sz="2000" dirty="0">
                        <a:solidFill>
                          <a:srgbClr val="FF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extLst>
                  <a:ext uri="{0D108BD9-81ED-4DB2-BD59-A6C34878D82A}">
                    <a16:rowId xmlns:a16="http://schemas.microsoft.com/office/drawing/2014/main" xmlns="" val="2488577478"/>
                  </a:ext>
                </a:extLst>
              </a:tr>
              <a:tr h="258863">
                <a:tc>
                  <a:txBody>
                    <a:bodyPr/>
                    <a:lstStyle/>
                    <a:p>
                      <a:pPr algn="just">
                        <a:lnSpc>
                          <a:spcPct val="150000"/>
                        </a:lnSpc>
                        <a:spcAft>
                          <a:spcPts val="0"/>
                        </a:spcAft>
                      </a:pPr>
                      <a:r>
                        <a:rPr lang="en-ZA" sz="1400">
                          <a:effectLst/>
                        </a:rPr>
                        <a:t>Overberg Water</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52,006</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9</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7</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3,265</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solidFill>
                            <a:srgbClr val="00B050"/>
                          </a:solidFill>
                          <a:effectLst/>
                        </a:rPr>
                        <a:t>1.00</a:t>
                      </a:r>
                      <a:endParaRPr lang="en-ZA" sz="2000">
                        <a:solidFill>
                          <a:srgbClr val="00B05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extLst>
                  <a:ext uri="{0D108BD9-81ED-4DB2-BD59-A6C34878D82A}">
                    <a16:rowId xmlns:a16="http://schemas.microsoft.com/office/drawing/2014/main" xmlns="" val="3792988563"/>
                  </a:ext>
                </a:extLst>
              </a:tr>
              <a:tr h="258863">
                <a:tc>
                  <a:txBody>
                    <a:bodyPr/>
                    <a:lstStyle/>
                    <a:p>
                      <a:pPr algn="just">
                        <a:lnSpc>
                          <a:spcPct val="150000"/>
                        </a:lnSpc>
                        <a:spcAft>
                          <a:spcPts val="0"/>
                        </a:spcAft>
                      </a:pPr>
                      <a:r>
                        <a:rPr lang="en-ZA" sz="1400">
                          <a:effectLst/>
                        </a:rPr>
                        <a:t>Rand Water</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12,221,051</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3</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9</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1,714,308</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dirty="0">
                          <a:solidFill>
                            <a:srgbClr val="00B050"/>
                          </a:solidFill>
                          <a:effectLst/>
                        </a:rPr>
                        <a:t>1.00</a:t>
                      </a:r>
                      <a:endParaRPr lang="en-ZA" sz="2000" dirty="0">
                        <a:solidFill>
                          <a:srgbClr val="00B05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extLst>
                  <a:ext uri="{0D108BD9-81ED-4DB2-BD59-A6C34878D82A}">
                    <a16:rowId xmlns:a16="http://schemas.microsoft.com/office/drawing/2014/main" xmlns="" val="2096366497"/>
                  </a:ext>
                </a:extLst>
              </a:tr>
              <a:tr h="258863">
                <a:tc>
                  <a:txBody>
                    <a:bodyPr/>
                    <a:lstStyle/>
                    <a:p>
                      <a:pPr algn="just">
                        <a:lnSpc>
                          <a:spcPct val="150000"/>
                        </a:lnSpc>
                        <a:spcAft>
                          <a:spcPts val="0"/>
                        </a:spcAft>
                      </a:pPr>
                      <a:r>
                        <a:rPr lang="en-ZA" sz="1400">
                          <a:effectLst/>
                        </a:rPr>
                        <a:t>Sedibeng Water</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1,590,743</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8</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9</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122,551</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dirty="0">
                          <a:solidFill>
                            <a:srgbClr val="FF0000"/>
                          </a:solidFill>
                          <a:effectLst/>
                        </a:rPr>
                        <a:t>0.13</a:t>
                      </a:r>
                      <a:endParaRPr lang="en-ZA" sz="2000" dirty="0">
                        <a:solidFill>
                          <a:srgbClr val="FF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extLst>
                  <a:ext uri="{0D108BD9-81ED-4DB2-BD59-A6C34878D82A}">
                    <a16:rowId xmlns:a16="http://schemas.microsoft.com/office/drawing/2014/main" xmlns="" val="1363420234"/>
                  </a:ext>
                </a:extLst>
              </a:tr>
              <a:tr h="258863">
                <a:tc>
                  <a:txBody>
                    <a:bodyPr/>
                    <a:lstStyle/>
                    <a:p>
                      <a:pPr algn="just">
                        <a:lnSpc>
                          <a:spcPct val="150000"/>
                        </a:lnSpc>
                        <a:spcAft>
                          <a:spcPts val="0"/>
                        </a:spcAft>
                      </a:pPr>
                      <a:r>
                        <a:rPr lang="en-ZA" sz="1400">
                          <a:effectLst/>
                        </a:rPr>
                        <a:t>Umgeni Water</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2,388,440</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2</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7</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a:effectLst/>
                        </a:rPr>
                        <a:t>471,801</a:t>
                      </a:r>
                      <a:endParaRPr lang="en-ZA" sz="200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tc>
                  <a:txBody>
                    <a:bodyPr/>
                    <a:lstStyle/>
                    <a:p>
                      <a:pPr algn="just">
                        <a:lnSpc>
                          <a:spcPct val="150000"/>
                        </a:lnSpc>
                        <a:spcAft>
                          <a:spcPts val="0"/>
                        </a:spcAft>
                      </a:pPr>
                      <a:r>
                        <a:rPr lang="en-ZA" sz="1400" dirty="0">
                          <a:solidFill>
                            <a:srgbClr val="00B050"/>
                          </a:solidFill>
                          <a:effectLst/>
                        </a:rPr>
                        <a:t>1.00</a:t>
                      </a:r>
                      <a:endParaRPr lang="en-ZA" sz="2000" dirty="0">
                        <a:solidFill>
                          <a:srgbClr val="00B050"/>
                        </a:solidFill>
                        <a:effectLst/>
                        <a:latin typeface="Century Gothic" panose="020B0502020202020204" pitchFamily="34" charset="0"/>
                        <a:ea typeface="Calibri" panose="020F0502020204030204" pitchFamily="34" charset="0"/>
                        <a:cs typeface="Century Gothic" panose="020B0502020202020204" pitchFamily="34" charset="0"/>
                      </a:endParaRPr>
                    </a:p>
                  </a:txBody>
                  <a:tcPr marL="68580" marR="68580" marT="0" marB="0"/>
                </a:tc>
                <a:extLst>
                  <a:ext uri="{0D108BD9-81ED-4DB2-BD59-A6C34878D82A}">
                    <a16:rowId xmlns:a16="http://schemas.microsoft.com/office/drawing/2014/main" xmlns="" val="768009940"/>
                  </a:ext>
                </a:extLst>
              </a:tr>
            </a:tbl>
          </a:graphicData>
        </a:graphic>
      </p:graphicFrame>
      <p:sp>
        <p:nvSpPr>
          <p:cNvPr id="6" name="Rectangle 5">
            <a:extLst>
              <a:ext uri="{FF2B5EF4-FFF2-40B4-BE49-F238E27FC236}">
                <a16:creationId xmlns:a16="http://schemas.microsoft.com/office/drawing/2014/main" xmlns="" id="{B0EF5887-442A-4562-ADD5-5E0495CD0B59}"/>
              </a:ext>
            </a:extLst>
          </p:cNvPr>
          <p:cNvSpPr/>
          <p:nvPr/>
        </p:nvSpPr>
        <p:spPr>
          <a:xfrm>
            <a:off x="85494" y="996699"/>
            <a:ext cx="4950907" cy="456279"/>
          </a:xfrm>
          <a:prstGeom prst="rect">
            <a:avLst/>
          </a:prstGeom>
        </p:spPr>
        <p:txBody>
          <a:bodyPr wrap="none">
            <a:spAutoFit/>
          </a:bodyPr>
          <a:lstStyle/>
          <a:p>
            <a:pPr algn="just">
              <a:lnSpc>
                <a:spcPct val="150000"/>
              </a:lnSpc>
              <a:spcAft>
                <a:spcPts val="0"/>
              </a:spcAft>
            </a:pPr>
            <a:r>
              <a:rPr lang="en-ZA" b="1" dirty="0">
                <a:solidFill>
                  <a:srgbClr val="212529"/>
                </a:solidFill>
                <a:latin typeface="Arial" panose="020B0604020202020204" pitchFamily="34" charset="0"/>
                <a:ea typeface="Times New Roman" panose="02020603050405020304" pitchFamily="18" charset="0"/>
                <a:cs typeface="Century Gothic" panose="020B0502020202020204" pitchFamily="34" charset="0"/>
              </a:rPr>
              <a:t>Technical efficiency scores of water boards</a:t>
            </a:r>
            <a:endParaRPr lang="en-ZA" dirty="0">
              <a:solidFill>
                <a:srgbClr val="000000"/>
              </a:solidFill>
              <a:latin typeface="Century Gothic" panose="020B0502020202020204" pitchFamily="34" charset="0"/>
              <a:ea typeface="Calibri" panose="020F0502020204030204" pitchFamily="34" charset="0"/>
              <a:cs typeface="Century Gothic" panose="020B0502020202020204" pitchFamily="34" charset="0"/>
            </a:endParaRPr>
          </a:p>
        </p:txBody>
      </p:sp>
      <p:sp>
        <p:nvSpPr>
          <p:cNvPr id="7" name="Rectangle 6">
            <a:extLst>
              <a:ext uri="{FF2B5EF4-FFF2-40B4-BE49-F238E27FC236}">
                <a16:creationId xmlns:a16="http://schemas.microsoft.com/office/drawing/2014/main" xmlns="" id="{46665365-C769-4E61-A8AA-0D6C0671F073}"/>
              </a:ext>
            </a:extLst>
          </p:cNvPr>
          <p:cNvSpPr/>
          <p:nvPr/>
        </p:nvSpPr>
        <p:spPr>
          <a:xfrm>
            <a:off x="219958" y="4664073"/>
            <a:ext cx="11695521" cy="1754326"/>
          </a:xfrm>
          <a:prstGeom prst="rect">
            <a:avLst/>
          </a:prstGeom>
        </p:spPr>
        <p:txBody>
          <a:bodyPr wrap="square">
            <a:spAutoFit/>
          </a:bodyPr>
          <a:lstStyle/>
          <a:p>
            <a:pPr marL="285750" indent="-285750">
              <a:buFont typeface="Arial" panose="020B0604020202020204" pitchFamily="34" charset="0"/>
              <a:buChar char="•"/>
            </a:pPr>
            <a:r>
              <a:rPr lang="en-GB" dirty="0">
                <a:solidFill>
                  <a:srgbClr val="212529"/>
                </a:solidFill>
                <a:latin typeface="Arial" panose="020B0604020202020204" pitchFamily="34" charset="0"/>
                <a:ea typeface="Times New Roman" panose="02020603050405020304" pitchFamily="18" charset="0"/>
                <a:cs typeface="Arial" panose="020B0604020202020204" pitchFamily="34" charset="0"/>
              </a:rPr>
              <a:t>Water boards need to conduct a detailed review of their expenditure and operational costs and benchmarking with the efficient water boards. </a:t>
            </a:r>
          </a:p>
          <a:p>
            <a:pPr marL="285750" indent="-285750">
              <a:buFont typeface="Arial" panose="020B0604020202020204" pitchFamily="34" charset="0"/>
              <a:buChar char="•"/>
            </a:pPr>
            <a:r>
              <a:rPr lang="en-GB" dirty="0">
                <a:solidFill>
                  <a:srgbClr val="212529"/>
                </a:solidFill>
                <a:latin typeface="Arial" panose="020B0604020202020204" pitchFamily="34" charset="0"/>
                <a:ea typeface="Times New Roman" panose="02020603050405020304" pitchFamily="18" charset="0"/>
                <a:cs typeface="Arial" panose="020B0604020202020204" pitchFamily="34" charset="0"/>
              </a:rPr>
              <a:t>Consider merging smaller- to medium-sized water boards </a:t>
            </a:r>
            <a:r>
              <a:rPr lang="en-US" dirty="0">
                <a:solidFill>
                  <a:srgbClr val="212529"/>
                </a:solidFill>
                <a:latin typeface="Arial" panose="020B0604020202020204" pitchFamily="34" charset="0"/>
                <a:ea typeface="Times New Roman" panose="02020603050405020304" pitchFamily="18" charset="0"/>
                <a:cs typeface="Arial" panose="020B0604020202020204" pitchFamily="34" charset="0"/>
              </a:rPr>
              <a:t>operating on less than optimal scale </a:t>
            </a:r>
            <a:r>
              <a:rPr lang="en-GB" dirty="0">
                <a:solidFill>
                  <a:srgbClr val="212529"/>
                </a:solidFill>
                <a:latin typeface="Arial" panose="020B0604020202020204" pitchFamily="34" charset="0"/>
                <a:ea typeface="Times New Roman" panose="02020603050405020304" pitchFamily="18" charset="0"/>
                <a:cs typeface="Arial" panose="020B0604020202020204" pitchFamily="34" charset="0"/>
              </a:rPr>
              <a:t>into large regional utilities to achieve efficiency.</a:t>
            </a:r>
          </a:p>
          <a:p>
            <a:pPr marL="285750" indent="-285750">
              <a:buFont typeface="Arial" panose="020B0604020202020204" pitchFamily="34" charset="0"/>
              <a:buChar char="•"/>
            </a:pPr>
            <a:r>
              <a:rPr lang="en-GB" dirty="0">
                <a:solidFill>
                  <a:srgbClr val="212529"/>
                </a:solidFill>
                <a:latin typeface="Arial" panose="020B0604020202020204" pitchFamily="34" charset="0"/>
                <a:cs typeface="Arial" panose="020B0604020202020204" pitchFamily="34" charset="0"/>
              </a:rPr>
              <a:t>In line with the above, </a:t>
            </a:r>
            <a:r>
              <a:rPr lang="en-GB" dirty="0">
                <a:latin typeface="Arial" panose="020B0604020202020204" pitchFamily="34" charset="0"/>
                <a:cs typeface="Arial" panose="020B0604020202020204" pitchFamily="34" charset="0"/>
              </a:rPr>
              <a:t>DWS has initiated the realignment of Water Boards and proposed the disestablishment of Sedibeng Water. </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82027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278BF6-FBE9-45A1-B1CF-7653E391BDAB}"/>
              </a:ext>
            </a:extLst>
          </p:cNvPr>
          <p:cNvSpPr>
            <a:spLocks noGrp="1"/>
          </p:cNvSpPr>
          <p:nvPr>
            <p:ph type="title"/>
          </p:nvPr>
        </p:nvSpPr>
        <p:spPr>
          <a:xfrm>
            <a:off x="767080" y="18255"/>
            <a:ext cx="10515600" cy="1325563"/>
          </a:xfrm>
        </p:spPr>
        <p:txBody>
          <a:bodyPr/>
          <a:lstStyle/>
          <a:p>
            <a:pPr algn="ctr"/>
            <a:r>
              <a:rPr lang="en-US" b="1" dirty="0">
                <a:latin typeface="Arial" panose="020B0604020202020204" pitchFamily="34" charset="0"/>
                <a:cs typeface="Arial" panose="020B0604020202020204" pitchFamily="34" charset="0"/>
              </a:rPr>
              <a:t>Recommendations</a:t>
            </a:r>
            <a:endParaRPr lang="en-Z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F6B16C16-500E-4DC0-B312-CA710F157332}"/>
              </a:ext>
            </a:extLst>
          </p:cNvPr>
          <p:cNvSpPr>
            <a:spLocks noGrp="1"/>
          </p:cNvSpPr>
          <p:nvPr>
            <p:ph idx="1"/>
          </p:nvPr>
        </p:nvSpPr>
        <p:spPr>
          <a:xfrm>
            <a:off x="548639" y="1159497"/>
            <a:ext cx="11074609" cy="5250729"/>
          </a:xfrm>
        </p:spPr>
        <p:txBody>
          <a:bodyPr>
            <a:normAutofit fontScale="25000" lnSpcReduction="20000"/>
          </a:bodyPr>
          <a:lstStyle/>
          <a:p>
            <a:pPr marL="8483" marR="3572" indent="0" defTabSz="642915">
              <a:buNone/>
            </a:pPr>
            <a:r>
              <a:rPr lang="en-US" sz="9600" b="1" dirty="0">
                <a:solidFill>
                  <a:prstClr val="black"/>
                </a:solidFill>
                <a:latin typeface="Arial" panose="020B0604020202020204" pitchFamily="34" charset="0"/>
                <a:ea typeface="Batang" panose="02030600000101010101" pitchFamily="18" charset="-127"/>
                <a:cs typeface="Arial" panose="020B0604020202020204" pitchFamily="34" charset="0"/>
              </a:rPr>
              <a:t>Portfolio Committee on Water and Sanitation to support: </a:t>
            </a:r>
          </a:p>
          <a:p>
            <a:pPr marL="465683" marR="3572" indent="-457200" defTabSz="642915">
              <a:lnSpc>
                <a:spcPct val="120000"/>
              </a:lnSpc>
              <a:buFont typeface="+mj-lt"/>
              <a:buAutoNum type="arabicPeriod"/>
            </a:pPr>
            <a:r>
              <a:rPr lang="en-ZA" sz="7200" dirty="0">
                <a:latin typeface="Arial" panose="020B0604020202020204" pitchFamily="34" charset="0"/>
                <a:cs typeface="Arial" panose="020B0604020202020204" pitchFamily="34" charset="0"/>
              </a:rPr>
              <a:t>Critical infrastructure investments in the water sector – Allocated capital expenditure budget is appropriately spent on identified projects within the planned project timelines across the three spheres government.</a:t>
            </a:r>
          </a:p>
          <a:p>
            <a:pPr marL="465683" marR="3572" indent="-457200" defTabSz="642915">
              <a:lnSpc>
                <a:spcPct val="120000"/>
              </a:lnSpc>
              <a:buAutoNum type="arabicPeriod" startAt="2"/>
            </a:pPr>
            <a:r>
              <a:rPr lang="en-ZA" sz="7200" dirty="0">
                <a:latin typeface="Arial" panose="020B0604020202020204" pitchFamily="34" charset="0"/>
                <a:cs typeface="Arial" panose="020B0604020202020204" pitchFamily="34" charset="0"/>
              </a:rPr>
              <a:t>DWS to establish mechanisms to address the backlog on the maintenance and refurbishment of critical infrastructure across the board – impact on the reliability of water and sanitation provision.</a:t>
            </a:r>
          </a:p>
          <a:p>
            <a:pPr marL="465683" marR="3572" indent="-457200" defTabSz="642915">
              <a:lnSpc>
                <a:spcPct val="120000"/>
              </a:lnSpc>
              <a:buFont typeface="Arial" panose="020B0604020202020204" pitchFamily="34" charset="0"/>
              <a:buAutoNum type="arabicPeriod" startAt="2"/>
            </a:pPr>
            <a:r>
              <a:rPr lang="en-US" sz="7200" dirty="0">
                <a:latin typeface="Arial" panose="020B0604020202020204" pitchFamily="34" charset="0"/>
                <a:cs typeface="Arial" panose="020B0604020202020204" pitchFamily="34" charset="0"/>
              </a:rPr>
              <a:t>DWS in collaboration with </a:t>
            </a:r>
            <a:r>
              <a:rPr lang="en-US" sz="7200" dirty="0" err="1">
                <a:latin typeface="Arial" panose="020B0604020202020204" pitchFamily="34" charset="0"/>
                <a:cs typeface="Arial" panose="020B0604020202020204" pitchFamily="34" charset="0"/>
              </a:rPr>
              <a:t>DCoG</a:t>
            </a:r>
            <a:r>
              <a:rPr lang="en-US" sz="7200" dirty="0">
                <a:latin typeface="Arial" panose="020B0604020202020204" pitchFamily="34" charset="0"/>
                <a:cs typeface="Arial" panose="020B0604020202020204" pitchFamily="34" charset="0"/>
              </a:rPr>
              <a:t> and MISA to support the urgent need for municipalities to attend to water leaks and reduce water pressure to address issues on water pressure. </a:t>
            </a:r>
            <a:endParaRPr lang="en-ZA" sz="7200" dirty="0">
              <a:latin typeface="Arial" panose="020B0604020202020204" pitchFamily="34" charset="0"/>
              <a:cs typeface="Arial" panose="020B0604020202020204" pitchFamily="34" charset="0"/>
            </a:endParaRPr>
          </a:p>
          <a:p>
            <a:pPr marL="465683" marR="3572" indent="-457200" defTabSz="642915">
              <a:lnSpc>
                <a:spcPct val="120000"/>
              </a:lnSpc>
              <a:buAutoNum type="arabicPeriod" startAt="2"/>
            </a:pPr>
            <a:r>
              <a:rPr lang="en-ZA" sz="7200" dirty="0">
                <a:latin typeface="Arial" panose="020B0604020202020204" pitchFamily="34" charset="0"/>
                <a:cs typeface="Arial" panose="020B0604020202020204" pitchFamily="34" charset="0"/>
              </a:rPr>
              <a:t>DWS to ensure water and sanitation supply management through continuous Blue Drop and Green Drop Programme monitoring.</a:t>
            </a:r>
          </a:p>
          <a:p>
            <a:pPr marL="465683" marR="3572" indent="-457200" defTabSz="642915">
              <a:lnSpc>
                <a:spcPct val="120000"/>
              </a:lnSpc>
              <a:buAutoNum type="arabicPeriod" startAt="2"/>
            </a:pPr>
            <a:r>
              <a:rPr lang="en-US" sz="7200" dirty="0">
                <a:latin typeface="Arial" panose="020B0604020202020204" pitchFamily="34" charset="0"/>
                <a:cs typeface="Arial" panose="020B0604020202020204" pitchFamily="34" charset="0"/>
              </a:rPr>
              <a:t>DWS to fast-track the implementation of the National Water and Sanitation Master Plan is critical to address water security concerns in SA (water investment planning, maintenance of water infrastructure, water quality management </a:t>
            </a:r>
            <a:r>
              <a:rPr lang="en-US" sz="7200" dirty="0" err="1">
                <a:latin typeface="Arial" panose="020B0604020202020204" pitchFamily="34" charset="0"/>
                <a:cs typeface="Arial" panose="020B0604020202020204" pitchFamily="34" charset="0"/>
              </a:rPr>
              <a:t>etc</a:t>
            </a:r>
            <a:r>
              <a:rPr lang="en-US" sz="7200" dirty="0">
                <a:latin typeface="Arial" panose="020B0604020202020204" pitchFamily="34" charset="0"/>
                <a:cs typeface="Arial" panose="020B0604020202020204" pitchFamily="34" charset="0"/>
              </a:rPr>
              <a:t>). </a:t>
            </a:r>
          </a:p>
          <a:p>
            <a:pPr marL="465683" marR="3572" indent="-457200" defTabSz="642915">
              <a:lnSpc>
                <a:spcPct val="120000"/>
              </a:lnSpc>
              <a:buFont typeface="Arial" panose="020B0604020202020204" pitchFamily="34" charset="0"/>
              <a:buAutoNum type="arabicPeriod" startAt="2"/>
            </a:pPr>
            <a:r>
              <a:rPr lang="en-US" sz="7200" dirty="0">
                <a:latin typeface="Arial" panose="020B0604020202020204" pitchFamily="34" charset="0"/>
                <a:cs typeface="Arial" panose="020B0604020202020204" pitchFamily="34" charset="0"/>
              </a:rPr>
              <a:t>To support the efficiency of water boards, DWS should explore institutional realignment through </a:t>
            </a:r>
            <a:r>
              <a:rPr lang="en-US" sz="7200" dirty="0" err="1">
                <a:latin typeface="Arial" panose="020B0604020202020204" pitchFamily="34" charset="0"/>
                <a:cs typeface="Arial" panose="020B0604020202020204" pitchFamily="34" charset="0"/>
              </a:rPr>
              <a:t>rationalisation</a:t>
            </a:r>
            <a:r>
              <a:rPr lang="en-US" sz="7200" dirty="0">
                <a:latin typeface="Arial" panose="020B0604020202020204" pitchFamily="34" charset="0"/>
                <a:cs typeface="Arial" panose="020B0604020202020204" pitchFamily="34" charset="0"/>
              </a:rPr>
              <a:t> and merging of less optimal water boards into larger regional utilities to unlock expansion of services. </a:t>
            </a:r>
          </a:p>
        </p:txBody>
      </p:sp>
    </p:spTree>
    <p:extLst>
      <p:ext uri="{BB962C8B-B14F-4D97-AF65-F5344CB8AC3E}">
        <p14:creationId xmlns:p14="http://schemas.microsoft.com/office/powerpoint/2010/main" xmlns="" val="409329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ADD385-D413-452B-B6D1-7FC66EB3CCFD}"/>
              </a:ext>
            </a:extLst>
          </p:cNvPr>
          <p:cNvSpPr>
            <a:spLocks noGrp="1"/>
          </p:cNvSpPr>
          <p:nvPr>
            <p:ph type="title"/>
          </p:nvPr>
        </p:nvSpPr>
        <p:spPr>
          <a:xfrm>
            <a:off x="1231278" y="342856"/>
            <a:ext cx="10112669" cy="684670"/>
          </a:xfrm>
          <a:solidFill>
            <a:srgbClr val="002060"/>
          </a:solidFill>
        </p:spPr>
        <p:txBody>
          <a:bodyPr anchor="ctr" anchorCtr="1">
            <a:normAutofit/>
          </a:bodyPr>
          <a:lstStyle/>
          <a:p>
            <a:pPr algn="ctr"/>
            <a:r>
              <a:rPr lang="en-ZA" sz="3200" dirty="0">
                <a:solidFill>
                  <a:schemeClr val="bg1"/>
                </a:solidFill>
                <a:latin typeface="Arial" panose="020B0604020202020204" pitchFamily="34" charset="0"/>
                <a:cs typeface="Arial" panose="020B0604020202020204" pitchFamily="34" charset="0"/>
              </a:rPr>
              <a:t>1. Introduction and Purpose</a:t>
            </a:r>
          </a:p>
        </p:txBody>
      </p:sp>
      <p:sp>
        <p:nvSpPr>
          <p:cNvPr id="3" name="Rectangle 2">
            <a:extLst>
              <a:ext uri="{FF2B5EF4-FFF2-40B4-BE49-F238E27FC236}">
                <a16:creationId xmlns:a16="http://schemas.microsoft.com/office/drawing/2014/main" xmlns="" id="{43796511-C09C-45A7-AF98-CE5132E56205}"/>
              </a:ext>
            </a:extLst>
          </p:cNvPr>
          <p:cNvSpPr/>
          <p:nvPr/>
        </p:nvSpPr>
        <p:spPr>
          <a:xfrm>
            <a:off x="1146436" y="1027526"/>
            <a:ext cx="10112670" cy="5364674"/>
          </a:xfrm>
          <a:prstGeom prst="rect">
            <a:avLst/>
          </a:prstGeom>
        </p:spPr>
        <p:txBody>
          <a:bodyPr wrap="square">
            <a:spAutoFit/>
          </a:bodyPr>
          <a:lstStyle/>
          <a:p>
            <a:pPr marL="342900" lvl="0" indent="-342900" algn="just" defTabSz="342900">
              <a:lnSpc>
                <a:spcPct val="150000"/>
              </a:lnSpc>
              <a:buFont typeface="Arial" panose="020B0604020202020204" pitchFamily="34" charset="0"/>
              <a:buChar char="•"/>
              <a:defRPr/>
            </a:pPr>
            <a:r>
              <a:rPr lang="en-ZA" sz="2100" dirty="0">
                <a:solidFill>
                  <a:prstClr val="black"/>
                </a:solidFill>
                <a:latin typeface="Arial" panose="020B0604020202020204" pitchFamily="34" charset="0"/>
                <a:ea typeface="MS PGothic" panose="020B0600070205080204" pitchFamily="34" charset="-128"/>
                <a:cs typeface="Arial" panose="020B0604020202020204" pitchFamily="34" charset="0"/>
              </a:rPr>
              <a:t>The purpose of the presentation is to appraise the department </a:t>
            </a:r>
            <a:r>
              <a:rPr lang="en-US" sz="2100" dirty="0">
                <a:solidFill>
                  <a:prstClr val="black"/>
                </a:solidFill>
                <a:latin typeface="Arial" panose="020B0604020202020204" pitchFamily="34" charset="0"/>
                <a:ea typeface="MS PGothic" panose="020B0600070205080204" pitchFamily="34" charset="-128"/>
                <a:cs typeface="Arial" panose="020B0604020202020204" pitchFamily="34" charset="0"/>
              </a:rPr>
              <a:t>of Water and Sanitation on </a:t>
            </a:r>
            <a:r>
              <a:rPr lang="en-US" sz="2100">
                <a:solidFill>
                  <a:prstClr val="black"/>
                </a:solidFill>
                <a:latin typeface="Arial" panose="020B0604020202020204" pitchFamily="34" charset="0"/>
                <a:ea typeface="MS PGothic" panose="020B0600070205080204" pitchFamily="34" charset="-128"/>
                <a:cs typeface="Arial" panose="020B0604020202020204" pitchFamily="34" charset="0"/>
              </a:rPr>
              <a:t>the performance </a:t>
            </a:r>
            <a:r>
              <a:rPr lang="en-US" sz="2100" dirty="0">
                <a:solidFill>
                  <a:prstClr val="black"/>
                </a:solidFill>
                <a:latin typeface="Arial" panose="020B0604020202020204" pitchFamily="34" charset="0"/>
                <a:ea typeface="MS PGothic" panose="020B0600070205080204" pitchFamily="34" charset="-128"/>
                <a:cs typeface="Arial" panose="020B0604020202020204" pitchFamily="34" charset="0"/>
              </a:rPr>
              <a:t>for the year ended 31 March 2022.</a:t>
            </a:r>
            <a:endParaRPr lang="en-ZA" sz="21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lvl="0" indent="-342900" algn="just" defTabSz="342900">
              <a:lnSpc>
                <a:spcPct val="150000"/>
              </a:lnSpc>
              <a:buFont typeface="Arial" panose="020B0604020202020204" pitchFamily="34" charset="0"/>
              <a:buChar char="•"/>
              <a:defRPr/>
            </a:pPr>
            <a:r>
              <a:rPr lang="en-US" sz="2100" dirty="0">
                <a:solidFill>
                  <a:prstClr val="black"/>
                </a:solidFill>
                <a:latin typeface="Arial" panose="020B0604020202020204" pitchFamily="34" charset="0"/>
                <a:ea typeface="MS PGothic" panose="020B0600070205080204" pitchFamily="34" charset="-128"/>
                <a:cs typeface="Arial" panose="020B0604020202020204" pitchFamily="34" charset="0"/>
              </a:rPr>
              <a:t>The presentation outlines performance of the department of Water and Sanitation focusing </a:t>
            </a:r>
            <a:r>
              <a:rPr lang="en-ZA" sz="2100" dirty="0">
                <a:solidFill>
                  <a:prstClr val="black"/>
                </a:solidFill>
                <a:latin typeface="Arial" panose="020B0604020202020204" pitchFamily="34" charset="0"/>
                <a:ea typeface="MS PGothic" panose="020B0600070205080204" pitchFamily="34" charset="-128"/>
                <a:cs typeface="Arial" panose="020B0604020202020204" pitchFamily="34" charset="0"/>
              </a:rPr>
              <a:t>on the overview of Monitoring and Evaluation of the work of the department </a:t>
            </a:r>
            <a:r>
              <a:rPr lang="en-US" sz="2100" dirty="0">
                <a:solidFill>
                  <a:prstClr val="black"/>
                </a:solidFill>
                <a:latin typeface="Arial" panose="020B0604020202020204" pitchFamily="34" charset="0"/>
                <a:ea typeface="MS PGothic" panose="020B0600070205080204" pitchFamily="34" charset="-128"/>
                <a:cs typeface="Arial" panose="020B0604020202020204" pitchFamily="34" charset="0"/>
              </a:rPr>
              <a:t>on Priority 5: Spatial integration, Local government and Human Settlements of the Medium Term Strategic Framework (MSTF) 2019-2024 </a:t>
            </a:r>
          </a:p>
          <a:p>
            <a:pPr marL="342900" lvl="0" indent="-342900" algn="just" defTabSz="342900">
              <a:lnSpc>
                <a:spcPct val="150000"/>
              </a:lnSpc>
              <a:buFont typeface="Arial" panose="020B0604020202020204" pitchFamily="34" charset="0"/>
              <a:buChar char="•"/>
              <a:defRPr/>
            </a:pPr>
            <a:r>
              <a:rPr lang="en-US" sz="2100" dirty="0">
                <a:solidFill>
                  <a:prstClr val="black"/>
                </a:solidFill>
                <a:latin typeface="Arial" panose="020B0604020202020204" pitchFamily="34" charset="0"/>
                <a:ea typeface="MS PGothic" panose="020B0600070205080204" pitchFamily="34" charset="-128"/>
                <a:cs typeface="Arial" panose="020B0604020202020204" pitchFamily="34" charset="0"/>
              </a:rPr>
              <a:t>It covers Annual performance for period 1 April 2021 to 31 March 2022 and MTSF outcomes and impacts. </a:t>
            </a:r>
          </a:p>
          <a:p>
            <a:pPr marL="342900" lvl="0" indent="-342900" algn="just" defTabSz="342900">
              <a:lnSpc>
                <a:spcPct val="150000"/>
              </a:lnSpc>
              <a:buFont typeface="Arial" panose="020B0604020202020204" pitchFamily="34" charset="0"/>
              <a:buChar char="•"/>
              <a:defRPr/>
            </a:pPr>
            <a:r>
              <a:rPr lang="en-US" sz="2100" dirty="0">
                <a:solidFill>
                  <a:prstClr val="black"/>
                </a:solidFill>
                <a:latin typeface="Arial" panose="020B0604020202020204" pitchFamily="34" charset="0"/>
                <a:ea typeface="MS PGothic" panose="020B0600070205080204" pitchFamily="34" charset="-128"/>
                <a:cs typeface="Arial" panose="020B0604020202020204" pitchFamily="34" charset="0"/>
              </a:rPr>
              <a:t>Outlines key achievements, persistent challenges, and binding constraints. </a:t>
            </a:r>
          </a:p>
          <a:p>
            <a:pPr marL="342900" lvl="0" indent="-342900" algn="just" defTabSz="342900">
              <a:lnSpc>
                <a:spcPct val="150000"/>
              </a:lnSpc>
              <a:buFont typeface="Arial" panose="020B0604020202020204" pitchFamily="34" charset="0"/>
              <a:buChar char="•"/>
              <a:defRPr/>
            </a:pPr>
            <a:r>
              <a:rPr lang="en-US" sz="2100" dirty="0">
                <a:solidFill>
                  <a:prstClr val="black"/>
                </a:solidFill>
                <a:latin typeface="Arial" panose="020B0604020202020204" pitchFamily="34" charset="0"/>
                <a:ea typeface="MS PGothic" panose="020B0600070205080204" pitchFamily="34" charset="-128"/>
                <a:cs typeface="Arial" panose="020B0604020202020204" pitchFamily="34" charset="0"/>
              </a:rPr>
              <a:t>Recommends suggestions to be implemented towards improvement of the performance.</a:t>
            </a:r>
          </a:p>
        </p:txBody>
      </p:sp>
    </p:spTree>
    <p:extLst>
      <p:ext uri="{BB962C8B-B14F-4D97-AF65-F5344CB8AC3E}">
        <p14:creationId xmlns:p14="http://schemas.microsoft.com/office/powerpoint/2010/main" xmlns="" val="107257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ADD385-D413-452B-B6D1-7FC66EB3CCFD}"/>
              </a:ext>
            </a:extLst>
          </p:cNvPr>
          <p:cNvSpPr>
            <a:spLocks noGrp="1"/>
          </p:cNvSpPr>
          <p:nvPr>
            <p:ph type="title"/>
          </p:nvPr>
        </p:nvSpPr>
        <p:spPr>
          <a:noFill/>
        </p:spPr>
        <p:txBody>
          <a:bodyPr anchor="ctr"/>
          <a:lstStyle/>
          <a:p>
            <a:pPr algn="ctr"/>
            <a:r>
              <a:rPr lang="en-ZA" dirty="0">
                <a:latin typeface="Arial" panose="020B0604020202020204" pitchFamily="34" charset="0"/>
                <a:cs typeface="Arial" panose="020B0604020202020204" pitchFamily="34" charset="0"/>
              </a:rPr>
              <a:t>Methodology and Approach</a:t>
            </a:r>
          </a:p>
        </p:txBody>
      </p:sp>
    </p:spTree>
    <p:extLst>
      <p:ext uri="{BB962C8B-B14F-4D97-AF65-F5344CB8AC3E}">
        <p14:creationId xmlns:p14="http://schemas.microsoft.com/office/powerpoint/2010/main" xmlns="" val="311682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7270FF-C63D-401B-B87F-8FED62B0EE8C}"/>
              </a:ext>
            </a:extLst>
          </p:cNvPr>
          <p:cNvSpPr>
            <a:spLocks noGrp="1"/>
          </p:cNvSpPr>
          <p:nvPr>
            <p:ph type="title"/>
          </p:nvPr>
        </p:nvSpPr>
        <p:spPr>
          <a:xfrm>
            <a:off x="0" y="55110"/>
            <a:ext cx="12192000" cy="517158"/>
          </a:xfrm>
          <a:noFill/>
        </p:spPr>
        <p:txBody>
          <a:bodyPr>
            <a:normAutofit/>
          </a:bodyPr>
          <a:lstStyle/>
          <a:p>
            <a:pPr algn="ctr"/>
            <a:r>
              <a:rPr lang="en-ZA" sz="2400" b="1" dirty="0">
                <a:latin typeface="Arial" panose="020B0604020202020204" pitchFamily="34" charset="0"/>
                <a:cs typeface="Arial" panose="020B0604020202020204" pitchFamily="34" charset="0"/>
              </a:rPr>
              <a:t>Methodology and Approach</a:t>
            </a:r>
          </a:p>
        </p:txBody>
      </p:sp>
      <p:sp>
        <p:nvSpPr>
          <p:cNvPr id="4" name="Slide Number Placeholder 3">
            <a:extLst>
              <a:ext uri="{FF2B5EF4-FFF2-40B4-BE49-F238E27FC236}">
                <a16:creationId xmlns:a16="http://schemas.microsoft.com/office/drawing/2014/main" xmlns="" id="{B962B8DB-2575-44AE-B50E-0CBBA7F10E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26E85-891A-0645-91C7-B21974A359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xmlns="" id="{E49E1DB1-5EB5-45FE-A221-81ACA99F3929}"/>
              </a:ext>
            </a:extLst>
          </p:cNvPr>
          <p:cNvGraphicFramePr/>
          <p:nvPr>
            <p:extLst>
              <p:ext uri="{D42A27DB-BD31-4B8C-83A1-F6EECF244321}">
                <p14:modId xmlns:p14="http://schemas.microsoft.com/office/powerpoint/2010/main" xmlns="" val="888066527"/>
              </p:ext>
            </p:extLst>
          </p:nvPr>
        </p:nvGraphicFramePr>
        <p:xfrm>
          <a:off x="133922" y="719666"/>
          <a:ext cx="2924237" cy="6067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xmlns="" id="{D565008F-0ADE-4FFF-AF7F-B96921E4F11A}"/>
              </a:ext>
            </a:extLst>
          </p:cNvPr>
          <p:cNvSpPr txBox="1">
            <a:spLocks/>
          </p:cNvSpPr>
          <p:nvPr/>
        </p:nvSpPr>
        <p:spPr>
          <a:xfrm>
            <a:off x="3058159" y="572268"/>
            <a:ext cx="8936177" cy="62151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25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methodology and approach adopted in this report is  anchored on results-based planning, monitoring and evaluation for evidence based decision-making.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Results-based management and Theory of Change remain the foundations for impact-based planning, monitoring and evaluation and the achievement of development results. Monitoring and analysis of lower order performance data can predict the achievement of higher order results allowing for early intervention towards intended results. Data collection, verification, validation, analysis, interpretation, synthesis, evaluation etc. - collect the right data at the right time.</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25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DPME uses a variety of data sources including data from government think tanks, research institutions, universities and multilateral organisations to analyse progress</a:t>
            </a:r>
          </a:p>
          <a:p>
            <a:pPr marL="228600" marR="0" lvl="0" indent="-228600" algn="l" defTabSz="914400" rtl="0" eaLnBrk="1" fontAlgn="auto" latinLnBrk="0" hangingPunct="1">
              <a:lnSpc>
                <a:spcPct val="125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Sources of data include evaluations, research reports, policy briefs, case studies among others</a:t>
            </a:r>
          </a:p>
          <a:p>
            <a:pPr marL="228600" marR="0" lvl="0" indent="-228600" algn="l" defTabSz="914400" rtl="0" eaLnBrk="1" fontAlgn="auto" latinLnBrk="0" hangingPunct="1">
              <a:lnSpc>
                <a:spcPct val="125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DPME also conducts verification visits to selected sites to understand impact of policy in the lived experience of users government services and from those implementing at ground level</a:t>
            </a:r>
          </a:p>
          <a:p>
            <a:pPr marL="228600" marR="0" lvl="0" indent="-228600" algn="l" defTabSz="914400" rtl="0" eaLnBrk="1" fontAlgn="auto" latinLnBrk="0" hangingPunct="1">
              <a:lnSpc>
                <a:spcPct val="125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addition DPME analyses administrative data to track progress and resource usage to achieve MTSF outcomes </a:t>
            </a:r>
          </a:p>
          <a:p>
            <a:pPr marL="228600" marR="0" lvl="0" indent="-228600" algn="l" defTabSz="914400" rtl="0" eaLnBrk="1" fontAlgn="auto" latinLnBrk="0" hangingPunct="1">
              <a:lnSpc>
                <a:spcPct val="125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Recommendations are made on the basis of evidence. Remedial actions are informed by the weighing of options and risk analysis in terms of potential for implementability and impact</a:t>
            </a:r>
          </a:p>
          <a:p>
            <a:pPr marL="228600" marR="0" lvl="0" indent="-228600" algn="l" defTabSz="914400" rtl="0" eaLnBrk="1" fontAlgn="auto" latinLnBrk="0" hangingPunct="1">
              <a:lnSpc>
                <a:spcPct val="125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engagements continue with departments, organs of the state  and spheres of government to follow through on the implementation of the MTSF targets and Cabinet resolutions. </a:t>
            </a: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2345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5C479-8EEB-43B7-8CB6-EE42A62BB2FB}"/>
              </a:ext>
            </a:extLst>
          </p:cNvPr>
          <p:cNvSpPr>
            <a:spLocks noGrp="1"/>
          </p:cNvSpPr>
          <p:nvPr>
            <p:ph type="title"/>
          </p:nvPr>
        </p:nvSpPr>
        <p:spPr>
          <a:xfrm>
            <a:off x="838200" y="365126"/>
            <a:ext cx="10515600" cy="641742"/>
          </a:xfrm>
          <a:noFill/>
        </p:spPr>
        <p:txBody>
          <a:bodyPr>
            <a:normAutofit/>
          </a:bodyPr>
          <a:lstStyle/>
          <a:p>
            <a:pPr algn="ctr"/>
            <a:r>
              <a:rPr lang="en-US" sz="3200" b="1" dirty="0">
                <a:latin typeface="Arial" panose="020B0604020202020204" pitchFamily="34" charset="0"/>
                <a:cs typeface="Arial" panose="020B0604020202020204" pitchFamily="34" charset="0"/>
              </a:rPr>
              <a:t>Methodology: Results-Based framework</a:t>
            </a:r>
            <a:endParaRPr lang="en-ZA" sz="3200" b="1"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xmlns="" id="{99798B80-016B-4378-B5AC-C6160BAD0889}"/>
              </a:ext>
            </a:extLst>
          </p:cNvPr>
          <p:cNvGrpSpPr/>
          <p:nvPr/>
        </p:nvGrpSpPr>
        <p:grpSpPr>
          <a:xfrm>
            <a:off x="4315915" y="1165228"/>
            <a:ext cx="6770610" cy="5295900"/>
            <a:chOff x="1862452" y="1246188"/>
            <a:chExt cx="7066616" cy="5295900"/>
          </a:xfrm>
        </p:grpSpPr>
        <p:sp>
          <p:nvSpPr>
            <p:cNvPr id="7" name="Line 2092">
              <a:extLst>
                <a:ext uri="{FF2B5EF4-FFF2-40B4-BE49-F238E27FC236}">
                  <a16:creationId xmlns:a16="http://schemas.microsoft.com/office/drawing/2014/main" xmlns="" id="{544CFA91-DBF9-46C9-BDE0-BE176B67AADB}"/>
                </a:ext>
              </a:extLst>
            </p:cNvPr>
            <p:cNvSpPr>
              <a:spLocks noChangeShapeType="1"/>
            </p:cNvSpPr>
            <p:nvPr/>
          </p:nvSpPr>
          <p:spPr bwMode="auto">
            <a:xfrm flipV="1">
              <a:off x="3491880" y="5378450"/>
              <a:ext cx="0" cy="7858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Line 2091">
              <a:extLst>
                <a:ext uri="{FF2B5EF4-FFF2-40B4-BE49-F238E27FC236}">
                  <a16:creationId xmlns:a16="http://schemas.microsoft.com/office/drawing/2014/main" xmlns="" id="{ADE18C6F-C51C-4F10-B8B5-E9C67FEEADC5}"/>
                </a:ext>
              </a:extLst>
            </p:cNvPr>
            <p:cNvSpPr>
              <a:spLocks noChangeShapeType="1"/>
            </p:cNvSpPr>
            <p:nvPr/>
          </p:nvSpPr>
          <p:spPr bwMode="auto">
            <a:xfrm flipV="1">
              <a:off x="3491880" y="4235450"/>
              <a:ext cx="0" cy="7858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Line 2089">
              <a:extLst>
                <a:ext uri="{FF2B5EF4-FFF2-40B4-BE49-F238E27FC236}">
                  <a16:creationId xmlns:a16="http://schemas.microsoft.com/office/drawing/2014/main" xmlns="" id="{EF71493F-14FA-4BE0-83EB-A09ED05C2685}"/>
                </a:ext>
              </a:extLst>
            </p:cNvPr>
            <p:cNvSpPr>
              <a:spLocks noChangeShapeType="1"/>
            </p:cNvSpPr>
            <p:nvPr/>
          </p:nvSpPr>
          <p:spPr bwMode="auto">
            <a:xfrm flipV="1">
              <a:off x="3491880" y="3109913"/>
              <a:ext cx="0" cy="7858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Line 2090">
              <a:extLst>
                <a:ext uri="{FF2B5EF4-FFF2-40B4-BE49-F238E27FC236}">
                  <a16:creationId xmlns:a16="http://schemas.microsoft.com/office/drawing/2014/main" xmlns="" id="{53F87A5D-270F-4CA2-9176-4DDEB4F9A1E5}"/>
                </a:ext>
              </a:extLst>
            </p:cNvPr>
            <p:cNvSpPr>
              <a:spLocks noChangeShapeType="1"/>
            </p:cNvSpPr>
            <p:nvPr/>
          </p:nvSpPr>
          <p:spPr bwMode="auto">
            <a:xfrm flipV="1">
              <a:off x="3491880" y="2006600"/>
              <a:ext cx="0" cy="7858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xmlns="" id="{6285B363-84FC-4387-B216-66154D2D4C2C}"/>
                </a:ext>
              </a:extLst>
            </p:cNvPr>
            <p:cNvGrpSpPr/>
            <p:nvPr/>
          </p:nvGrpSpPr>
          <p:grpSpPr>
            <a:xfrm>
              <a:off x="1862452" y="1246188"/>
              <a:ext cx="7066616" cy="5295900"/>
              <a:chOff x="1729722" y="1246188"/>
              <a:chExt cx="7066616" cy="5295900"/>
            </a:xfrm>
          </p:grpSpPr>
          <p:grpSp>
            <p:nvGrpSpPr>
              <p:cNvPr id="16" name="Group 2093">
                <a:extLst>
                  <a:ext uri="{FF2B5EF4-FFF2-40B4-BE49-F238E27FC236}">
                    <a16:creationId xmlns:a16="http://schemas.microsoft.com/office/drawing/2014/main" xmlns="" id="{2794AF48-6921-4106-9CFD-2C29B5F3BABF}"/>
                  </a:ext>
                </a:extLst>
              </p:cNvPr>
              <p:cNvGrpSpPr>
                <a:grpSpLocks/>
              </p:cNvGrpSpPr>
              <p:nvPr/>
            </p:nvGrpSpPr>
            <p:grpSpPr bwMode="auto">
              <a:xfrm>
                <a:off x="2379663" y="2373315"/>
                <a:ext cx="6416675" cy="741363"/>
                <a:chOff x="1563" y="1560"/>
                <a:chExt cx="4043" cy="467"/>
              </a:xfrm>
            </p:grpSpPr>
            <p:grpSp>
              <p:nvGrpSpPr>
                <p:cNvPr id="47" name="Group 2070">
                  <a:extLst>
                    <a:ext uri="{FF2B5EF4-FFF2-40B4-BE49-F238E27FC236}">
                      <a16:creationId xmlns:a16="http://schemas.microsoft.com/office/drawing/2014/main" xmlns="" id="{206EB1FE-827E-4D41-AC25-763EEA34243E}"/>
                    </a:ext>
                  </a:extLst>
                </p:cNvPr>
                <p:cNvGrpSpPr>
                  <a:grpSpLocks/>
                </p:cNvGrpSpPr>
                <p:nvPr/>
              </p:nvGrpSpPr>
              <p:grpSpPr bwMode="auto">
                <a:xfrm>
                  <a:off x="1563" y="1566"/>
                  <a:ext cx="1236" cy="461"/>
                  <a:chOff x="1553" y="1535"/>
                  <a:chExt cx="1236" cy="461"/>
                </a:xfrm>
              </p:grpSpPr>
              <p:sp>
                <p:nvSpPr>
                  <p:cNvPr id="49" name="AutoShape 2054">
                    <a:hlinkClick r:id="" action="ppaction://noaction" highlightClick="1"/>
                    <a:extLst>
                      <a:ext uri="{FF2B5EF4-FFF2-40B4-BE49-F238E27FC236}">
                        <a16:creationId xmlns:a16="http://schemas.microsoft.com/office/drawing/2014/main" xmlns="" id="{233EA0E8-C056-4750-AEA9-C5AADB88ACBB}"/>
                      </a:ext>
                    </a:extLst>
                  </p:cNvPr>
                  <p:cNvSpPr>
                    <a:spLocks noChangeArrowheads="1"/>
                  </p:cNvSpPr>
                  <p:nvPr/>
                </p:nvSpPr>
                <p:spPr bwMode="auto">
                  <a:xfrm>
                    <a:off x="1553" y="1535"/>
                    <a:ext cx="1236" cy="461"/>
                  </a:xfrm>
                  <a:prstGeom prst="actionButtonBlank">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2060">
                    <a:extLst>
                      <a:ext uri="{FF2B5EF4-FFF2-40B4-BE49-F238E27FC236}">
                        <a16:creationId xmlns:a16="http://schemas.microsoft.com/office/drawing/2014/main" xmlns="" id="{1CB17478-8701-47DB-AA51-427D0400F507}"/>
                      </a:ext>
                    </a:extLst>
                  </p:cNvPr>
                  <p:cNvSpPr>
                    <a:spLocks noChangeArrowheads="1"/>
                  </p:cNvSpPr>
                  <p:nvPr/>
                </p:nvSpPr>
                <p:spPr bwMode="auto">
                  <a:xfrm>
                    <a:off x="1644" y="1665"/>
                    <a:ext cx="759"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Outcomes</a:t>
                    </a:r>
                  </a:p>
                </p:txBody>
              </p:sp>
            </p:grpSp>
            <p:sp>
              <p:nvSpPr>
                <p:cNvPr id="48" name="Rectangle 2075">
                  <a:extLst>
                    <a:ext uri="{FF2B5EF4-FFF2-40B4-BE49-F238E27FC236}">
                      <a16:creationId xmlns:a16="http://schemas.microsoft.com/office/drawing/2014/main" xmlns="" id="{CCE783F5-E6CF-46F1-89DB-0103F5446C29}"/>
                    </a:ext>
                  </a:extLst>
                </p:cNvPr>
                <p:cNvSpPr>
                  <a:spLocks noChangeArrowheads="1"/>
                </p:cNvSpPr>
                <p:nvPr/>
              </p:nvSpPr>
              <p:spPr bwMode="auto">
                <a:xfrm>
                  <a:off x="3101" y="1560"/>
                  <a:ext cx="2505"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96863" marR="0" lvl="0" indent="-296863" algn="l" defTabSz="914400" rtl="0" eaLnBrk="1" fontAlgn="auto" latinLnBrk="0" hangingPunct="1">
                    <a:lnSpc>
                      <a:spcPct val="100000"/>
                    </a:lnSpc>
                    <a:spcBef>
                      <a:spcPct val="50000"/>
                    </a:spcBef>
                    <a:spcAft>
                      <a:spcPts val="0"/>
                    </a:spcAft>
                    <a:buClr>
                      <a:srgbClr val="CC0000"/>
                    </a:buClr>
                    <a:buSzPct val="125000"/>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Intermediate effects of outputs on clients</a:t>
                  </a:r>
                </a:p>
              </p:txBody>
            </p:sp>
          </p:grpSp>
          <p:grpSp>
            <p:nvGrpSpPr>
              <p:cNvPr id="17" name="Group 2097">
                <a:extLst>
                  <a:ext uri="{FF2B5EF4-FFF2-40B4-BE49-F238E27FC236}">
                    <a16:creationId xmlns:a16="http://schemas.microsoft.com/office/drawing/2014/main" xmlns="" id="{2DE60DD9-F51E-4642-83FF-8C75EAA29F7B}"/>
                  </a:ext>
                </a:extLst>
              </p:cNvPr>
              <p:cNvGrpSpPr>
                <a:grpSpLocks/>
              </p:cNvGrpSpPr>
              <p:nvPr/>
            </p:nvGrpSpPr>
            <p:grpSpPr bwMode="auto">
              <a:xfrm>
                <a:off x="2379663" y="3498852"/>
                <a:ext cx="6416675" cy="741363"/>
                <a:chOff x="1563" y="2269"/>
                <a:chExt cx="4043" cy="467"/>
              </a:xfrm>
            </p:grpSpPr>
            <p:grpSp>
              <p:nvGrpSpPr>
                <p:cNvPr id="43" name="Group 2071">
                  <a:extLst>
                    <a:ext uri="{FF2B5EF4-FFF2-40B4-BE49-F238E27FC236}">
                      <a16:creationId xmlns:a16="http://schemas.microsoft.com/office/drawing/2014/main" xmlns="" id="{DEBEA1A2-0728-4D2A-A3DF-6C6F93640CFA}"/>
                    </a:ext>
                  </a:extLst>
                </p:cNvPr>
                <p:cNvGrpSpPr>
                  <a:grpSpLocks/>
                </p:cNvGrpSpPr>
                <p:nvPr/>
              </p:nvGrpSpPr>
              <p:grpSpPr bwMode="auto">
                <a:xfrm>
                  <a:off x="1563" y="2275"/>
                  <a:ext cx="1236" cy="461"/>
                  <a:chOff x="1553" y="2196"/>
                  <a:chExt cx="1236" cy="461"/>
                </a:xfrm>
              </p:grpSpPr>
              <p:sp>
                <p:nvSpPr>
                  <p:cNvPr id="45" name="AutoShape 2055">
                    <a:hlinkClick r:id="" action="ppaction://noaction" highlightClick="1"/>
                    <a:extLst>
                      <a:ext uri="{FF2B5EF4-FFF2-40B4-BE49-F238E27FC236}">
                        <a16:creationId xmlns:a16="http://schemas.microsoft.com/office/drawing/2014/main" xmlns="" id="{BDA3672C-28E2-4CAB-9C4B-86208ABFD8E9}"/>
                      </a:ext>
                    </a:extLst>
                  </p:cNvPr>
                  <p:cNvSpPr>
                    <a:spLocks noChangeArrowheads="1"/>
                  </p:cNvSpPr>
                  <p:nvPr/>
                </p:nvSpPr>
                <p:spPr bwMode="auto">
                  <a:xfrm>
                    <a:off x="1553" y="2196"/>
                    <a:ext cx="1236" cy="461"/>
                  </a:xfrm>
                  <a:prstGeom prst="actionButtonBlank">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tangle 2061">
                    <a:extLst>
                      <a:ext uri="{FF2B5EF4-FFF2-40B4-BE49-F238E27FC236}">
                        <a16:creationId xmlns:a16="http://schemas.microsoft.com/office/drawing/2014/main" xmlns="" id="{538DEF6A-DB1D-449F-BED8-891BBF4F5213}"/>
                      </a:ext>
                    </a:extLst>
                  </p:cNvPr>
                  <p:cNvSpPr>
                    <a:spLocks noChangeArrowheads="1"/>
                  </p:cNvSpPr>
                  <p:nvPr/>
                </p:nvSpPr>
                <p:spPr bwMode="auto">
                  <a:xfrm>
                    <a:off x="1746" y="2326"/>
                    <a:ext cx="633"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Outputs</a:t>
                    </a:r>
                  </a:p>
                </p:txBody>
              </p:sp>
            </p:grpSp>
            <p:sp>
              <p:nvSpPr>
                <p:cNvPr id="44" name="Rectangle 2080">
                  <a:extLst>
                    <a:ext uri="{FF2B5EF4-FFF2-40B4-BE49-F238E27FC236}">
                      <a16:creationId xmlns:a16="http://schemas.microsoft.com/office/drawing/2014/main" xmlns="" id="{4711E1FB-C776-4B07-9C4D-0590A0931007}"/>
                    </a:ext>
                  </a:extLst>
                </p:cNvPr>
                <p:cNvSpPr>
                  <a:spLocks noChangeArrowheads="1"/>
                </p:cNvSpPr>
                <p:nvPr/>
              </p:nvSpPr>
              <p:spPr bwMode="auto">
                <a:xfrm>
                  <a:off x="3101" y="2269"/>
                  <a:ext cx="2505"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96863" marR="0" lvl="0" indent="-296863" algn="l" defTabSz="914400" rtl="0" eaLnBrk="1" fontAlgn="auto" latinLnBrk="0" hangingPunct="1">
                    <a:lnSpc>
                      <a:spcPct val="100000"/>
                    </a:lnSpc>
                    <a:spcBef>
                      <a:spcPct val="50000"/>
                    </a:spcBef>
                    <a:spcAft>
                      <a:spcPts val="0"/>
                    </a:spcAft>
                    <a:buClr>
                      <a:srgbClr val="CC0000"/>
                    </a:buClr>
                    <a:buSzPct val="125000"/>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Interventions, products and services produced</a:t>
                  </a:r>
                </a:p>
              </p:txBody>
            </p:sp>
          </p:grpSp>
          <p:grpSp>
            <p:nvGrpSpPr>
              <p:cNvPr id="18" name="Group 2096">
                <a:extLst>
                  <a:ext uri="{FF2B5EF4-FFF2-40B4-BE49-F238E27FC236}">
                    <a16:creationId xmlns:a16="http://schemas.microsoft.com/office/drawing/2014/main" xmlns="" id="{F28144AF-C254-48B0-A7BF-5B81D86957D1}"/>
                  </a:ext>
                </a:extLst>
              </p:cNvPr>
              <p:cNvGrpSpPr>
                <a:grpSpLocks/>
              </p:cNvGrpSpPr>
              <p:nvPr/>
            </p:nvGrpSpPr>
            <p:grpSpPr bwMode="auto">
              <a:xfrm>
                <a:off x="2379663" y="4652964"/>
                <a:ext cx="6416675" cy="731838"/>
                <a:chOff x="1563" y="2996"/>
                <a:chExt cx="4043" cy="461"/>
              </a:xfrm>
            </p:grpSpPr>
            <p:grpSp>
              <p:nvGrpSpPr>
                <p:cNvPr id="39" name="Group 2072">
                  <a:extLst>
                    <a:ext uri="{FF2B5EF4-FFF2-40B4-BE49-F238E27FC236}">
                      <a16:creationId xmlns:a16="http://schemas.microsoft.com/office/drawing/2014/main" xmlns="" id="{9A7A3B28-94A5-4415-8219-FC135C36888F}"/>
                    </a:ext>
                  </a:extLst>
                </p:cNvPr>
                <p:cNvGrpSpPr>
                  <a:grpSpLocks/>
                </p:cNvGrpSpPr>
                <p:nvPr/>
              </p:nvGrpSpPr>
              <p:grpSpPr bwMode="auto">
                <a:xfrm>
                  <a:off x="1563" y="2996"/>
                  <a:ext cx="1236" cy="461"/>
                  <a:chOff x="1553" y="2857"/>
                  <a:chExt cx="1236" cy="461"/>
                </a:xfrm>
              </p:grpSpPr>
              <p:sp>
                <p:nvSpPr>
                  <p:cNvPr id="41" name="AutoShape 2056">
                    <a:hlinkClick r:id="" action="ppaction://noaction" highlightClick="1"/>
                    <a:extLst>
                      <a:ext uri="{FF2B5EF4-FFF2-40B4-BE49-F238E27FC236}">
                        <a16:creationId xmlns:a16="http://schemas.microsoft.com/office/drawing/2014/main" xmlns="" id="{7DAF4373-CC25-4485-B8C5-DC970F74E8E4}"/>
                      </a:ext>
                    </a:extLst>
                  </p:cNvPr>
                  <p:cNvSpPr>
                    <a:spLocks noChangeArrowheads="1"/>
                  </p:cNvSpPr>
                  <p:nvPr/>
                </p:nvSpPr>
                <p:spPr bwMode="auto">
                  <a:xfrm>
                    <a:off x="1553" y="2857"/>
                    <a:ext cx="1236" cy="461"/>
                  </a:xfrm>
                  <a:prstGeom prst="actionButtonBlank">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2062">
                    <a:extLst>
                      <a:ext uri="{FF2B5EF4-FFF2-40B4-BE49-F238E27FC236}">
                        <a16:creationId xmlns:a16="http://schemas.microsoft.com/office/drawing/2014/main" xmlns="" id="{48E7C2E6-5351-4342-B804-488374EB3B18}"/>
                      </a:ext>
                    </a:extLst>
                  </p:cNvPr>
                  <p:cNvSpPr>
                    <a:spLocks noChangeArrowheads="1"/>
                  </p:cNvSpPr>
                  <p:nvPr/>
                </p:nvSpPr>
                <p:spPr bwMode="auto">
                  <a:xfrm>
                    <a:off x="1686" y="2987"/>
                    <a:ext cx="70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Activities</a:t>
                    </a:r>
                  </a:p>
                </p:txBody>
              </p:sp>
            </p:grpSp>
            <p:sp>
              <p:nvSpPr>
                <p:cNvPr id="40" name="Rectangle 2081">
                  <a:extLst>
                    <a:ext uri="{FF2B5EF4-FFF2-40B4-BE49-F238E27FC236}">
                      <a16:creationId xmlns:a16="http://schemas.microsoft.com/office/drawing/2014/main" xmlns="" id="{7C83F893-162A-49BB-BDEE-AB9A68A14AF8}"/>
                    </a:ext>
                  </a:extLst>
                </p:cNvPr>
                <p:cNvSpPr>
                  <a:spLocks noChangeArrowheads="1"/>
                </p:cNvSpPr>
                <p:nvPr/>
              </p:nvSpPr>
              <p:spPr bwMode="auto">
                <a:xfrm>
                  <a:off x="3101" y="2996"/>
                  <a:ext cx="2505"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96863" marR="0" lvl="0" indent="-296863" algn="l" defTabSz="914400" rtl="0" eaLnBrk="1" fontAlgn="auto" latinLnBrk="0" hangingPunct="1">
                    <a:lnSpc>
                      <a:spcPct val="100000"/>
                    </a:lnSpc>
                    <a:spcBef>
                      <a:spcPct val="50000"/>
                    </a:spcBef>
                    <a:spcAft>
                      <a:spcPts val="0"/>
                    </a:spcAft>
                    <a:buClr>
                      <a:srgbClr val="CC0000"/>
                    </a:buClr>
                    <a:buSzPct val="125000"/>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Tasks personnel undertake to transform inputs to outputs</a:t>
                  </a:r>
                </a:p>
              </p:txBody>
            </p:sp>
          </p:grpSp>
          <p:grpSp>
            <p:nvGrpSpPr>
              <p:cNvPr id="19" name="Group 2095">
                <a:extLst>
                  <a:ext uri="{FF2B5EF4-FFF2-40B4-BE49-F238E27FC236}">
                    <a16:creationId xmlns:a16="http://schemas.microsoft.com/office/drawing/2014/main" xmlns="" id="{EE38243C-1600-40C6-8DB6-54B3368AD3BB}"/>
                  </a:ext>
                </a:extLst>
              </p:cNvPr>
              <p:cNvGrpSpPr>
                <a:grpSpLocks/>
              </p:cNvGrpSpPr>
              <p:nvPr/>
            </p:nvGrpSpPr>
            <p:grpSpPr bwMode="auto">
              <a:xfrm>
                <a:off x="2379663" y="5768979"/>
                <a:ext cx="6416675" cy="741363"/>
                <a:chOff x="1563" y="3699"/>
                <a:chExt cx="4043" cy="467"/>
              </a:xfrm>
            </p:grpSpPr>
            <p:grpSp>
              <p:nvGrpSpPr>
                <p:cNvPr id="35" name="Group 2073">
                  <a:extLst>
                    <a:ext uri="{FF2B5EF4-FFF2-40B4-BE49-F238E27FC236}">
                      <a16:creationId xmlns:a16="http://schemas.microsoft.com/office/drawing/2014/main" xmlns="" id="{5CBCA851-1AA4-4FE9-AC41-ABF5393CFA4F}"/>
                    </a:ext>
                  </a:extLst>
                </p:cNvPr>
                <p:cNvGrpSpPr>
                  <a:grpSpLocks/>
                </p:cNvGrpSpPr>
                <p:nvPr/>
              </p:nvGrpSpPr>
              <p:grpSpPr bwMode="auto">
                <a:xfrm>
                  <a:off x="1563" y="3705"/>
                  <a:ext cx="1236" cy="461"/>
                  <a:chOff x="1553" y="3518"/>
                  <a:chExt cx="1236" cy="461"/>
                </a:xfrm>
              </p:grpSpPr>
              <p:sp>
                <p:nvSpPr>
                  <p:cNvPr id="37" name="AutoShape 2057">
                    <a:hlinkClick r:id="" action="ppaction://noaction" highlightClick="1"/>
                    <a:extLst>
                      <a:ext uri="{FF2B5EF4-FFF2-40B4-BE49-F238E27FC236}">
                        <a16:creationId xmlns:a16="http://schemas.microsoft.com/office/drawing/2014/main" xmlns="" id="{BCB8D1AE-285A-4F34-8958-0E4BA4154BFC}"/>
                      </a:ext>
                    </a:extLst>
                  </p:cNvPr>
                  <p:cNvSpPr>
                    <a:spLocks noChangeArrowheads="1"/>
                  </p:cNvSpPr>
                  <p:nvPr/>
                </p:nvSpPr>
                <p:spPr bwMode="auto">
                  <a:xfrm>
                    <a:off x="1553" y="3518"/>
                    <a:ext cx="1236" cy="461"/>
                  </a:xfrm>
                  <a:prstGeom prst="actionButtonBlank">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2063">
                    <a:extLst>
                      <a:ext uri="{FF2B5EF4-FFF2-40B4-BE49-F238E27FC236}">
                        <a16:creationId xmlns:a16="http://schemas.microsoft.com/office/drawing/2014/main" xmlns="" id="{3937BCB6-E87E-449C-8358-F0621A682468}"/>
                      </a:ext>
                    </a:extLst>
                  </p:cNvPr>
                  <p:cNvSpPr>
                    <a:spLocks noChangeArrowheads="1"/>
                  </p:cNvSpPr>
                  <p:nvPr/>
                </p:nvSpPr>
                <p:spPr bwMode="auto">
                  <a:xfrm>
                    <a:off x="1826" y="3648"/>
                    <a:ext cx="518"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Inputs</a:t>
                    </a:r>
                  </a:p>
                </p:txBody>
              </p:sp>
            </p:grpSp>
            <p:sp>
              <p:nvSpPr>
                <p:cNvPr id="36" name="Rectangle 2082">
                  <a:extLst>
                    <a:ext uri="{FF2B5EF4-FFF2-40B4-BE49-F238E27FC236}">
                      <a16:creationId xmlns:a16="http://schemas.microsoft.com/office/drawing/2014/main" xmlns="" id="{969F6A51-1DBD-466A-AFE9-66436193FD6A}"/>
                    </a:ext>
                  </a:extLst>
                </p:cNvPr>
                <p:cNvSpPr>
                  <a:spLocks noChangeArrowheads="1"/>
                </p:cNvSpPr>
                <p:nvPr/>
              </p:nvSpPr>
              <p:spPr bwMode="auto">
                <a:xfrm>
                  <a:off x="3101" y="3699"/>
                  <a:ext cx="2505"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96863" marR="0" lvl="0" indent="-296863" algn="l" defTabSz="914400" rtl="0" eaLnBrk="1" fontAlgn="auto" latinLnBrk="0" hangingPunct="1">
                    <a:lnSpc>
                      <a:spcPct val="100000"/>
                    </a:lnSpc>
                    <a:spcBef>
                      <a:spcPct val="50000"/>
                    </a:spcBef>
                    <a:spcAft>
                      <a:spcPts val="0"/>
                    </a:spcAft>
                    <a:buClr>
                      <a:srgbClr val="CC0000"/>
                    </a:buClr>
                    <a:buSzPct val="125000"/>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Financial, human, and material resources</a:t>
                  </a:r>
                </a:p>
              </p:txBody>
            </p:sp>
          </p:grpSp>
          <p:grpSp>
            <p:nvGrpSpPr>
              <p:cNvPr id="20" name="Group 2094">
                <a:extLst>
                  <a:ext uri="{FF2B5EF4-FFF2-40B4-BE49-F238E27FC236}">
                    <a16:creationId xmlns:a16="http://schemas.microsoft.com/office/drawing/2014/main" xmlns="" id="{46712516-ECD3-44C5-8B92-FCD20960DAF6}"/>
                  </a:ext>
                </a:extLst>
              </p:cNvPr>
              <p:cNvGrpSpPr>
                <a:grpSpLocks/>
              </p:cNvGrpSpPr>
              <p:nvPr/>
            </p:nvGrpSpPr>
            <p:grpSpPr bwMode="auto">
              <a:xfrm>
                <a:off x="2379663" y="1270001"/>
                <a:ext cx="6416675" cy="741363"/>
                <a:chOff x="1563" y="865"/>
                <a:chExt cx="4043" cy="467"/>
              </a:xfrm>
            </p:grpSpPr>
            <p:grpSp>
              <p:nvGrpSpPr>
                <p:cNvPr id="31" name="Group 2074">
                  <a:extLst>
                    <a:ext uri="{FF2B5EF4-FFF2-40B4-BE49-F238E27FC236}">
                      <a16:creationId xmlns:a16="http://schemas.microsoft.com/office/drawing/2014/main" xmlns="" id="{10B5B46A-88CB-4068-9E74-7C215EC91F7B}"/>
                    </a:ext>
                  </a:extLst>
                </p:cNvPr>
                <p:cNvGrpSpPr>
                  <a:grpSpLocks/>
                </p:cNvGrpSpPr>
                <p:nvPr/>
              </p:nvGrpSpPr>
              <p:grpSpPr bwMode="auto">
                <a:xfrm>
                  <a:off x="1563" y="871"/>
                  <a:ext cx="1236" cy="461"/>
                  <a:chOff x="1459" y="811"/>
                  <a:chExt cx="1236" cy="461"/>
                </a:xfrm>
              </p:grpSpPr>
              <p:sp>
                <p:nvSpPr>
                  <p:cNvPr id="33" name="AutoShape 2053">
                    <a:hlinkClick r:id="" action="ppaction://noaction" highlightClick="1"/>
                    <a:extLst>
                      <a:ext uri="{FF2B5EF4-FFF2-40B4-BE49-F238E27FC236}">
                        <a16:creationId xmlns:a16="http://schemas.microsoft.com/office/drawing/2014/main" xmlns="" id="{ED9F66D8-C522-4DB8-B6D7-E4AF5FF08D0D}"/>
                      </a:ext>
                    </a:extLst>
                  </p:cNvPr>
                  <p:cNvSpPr>
                    <a:spLocks noChangeArrowheads="1"/>
                  </p:cNvSpPr>
                  <p:nvPr/>
                </p:nvSpPr>
                <p:spPr bwMode="auto">
                  <a:xfrm>
                    <a:off x="1459" y="811"/>
                    <a:ext cx="1236" cy="461"/>
                  </a:xfrm>
                  <a:prstGeom prst="actionButtonBlank">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2059">
                    <a:extLst>
                      <a:ext uri="{FF2B5EF4-FFF2-40B4-BE49-F238E27FC236}">
                        <a16:creationId xmlns:a16="http://schemas.microsoft.com/office/drawing/2014/main" xmlns="" id="{BB4F9C4E-EA6B-4C90-AD0C-EED62E1975FC}"/>
                      </a:ext>
                    </a:extLst>
                  </p:cNvPr>
                  <p:cNvSpPr>
                    <a:spLocks noChangeArrowheads="1"/>
                  </p:cNvSpPr>
                  <p:nvPr/>
                </p:nvSpPr>
                <p:spPr bwMode="auto">
                  <a:xfrm>
                    <a:off x="1627" y="854"/>
                    <a:ext cx="712"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Goal</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(Impacts)</a:t>
                    </a:r>
                  </a:p>
                </p:txBody>
              </p:sp>
            </p:grpSp>
            <p:sp>
              <p:nvSpPr>
                <p:cNvPr id="32" name="Rectangle 2083">
                  <a:extLst>
                    <a:ext uri="{FF2B5EF4-FFF2-40B4-BE49-F238E27FC236}">
                      <a16:creationId xmlns:a16="http://schemas.microsoft.com/office/drawing/2014/main" xmlns="" id="{40A7FC05-2C20-4EF6-8E82-50E1FD5115AC}"/>
                    </a:ext>
                  </a:extLst>
                </p:cNvPr>
                <p:cNvSpPr>
                  <a:spLocks noChangeArrowheads="1"/>
                </p:cNvSpPr>
                <p:nvPr/>
              </p:nvSpPr>
              <p:spPr bwMode="auto">
                <a:xfrm>
                  <a:off x="3101" y="865"/>
                  <a:ext cx="2505"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96863" marR="0" lvl="0" indent="-296863" algn="l" defTabSz="914400" rtl="0" eaLnBrk="1" fontAlgn="auto" latinLnBrk="0" hangingPunct="1">
                    <a:lnSpc>
                      <a:spcPct val="100000"/>
                    </a:lnSpc>
                    <a:spcBef>
                      <a:spcPct val="80000"/>
                    </a:spcBef>
                    <a:spcAft>
                      <a:spcPts val="0"/>
                    </a:spcAft>
                    <a:buClr>
                      <a:srgbClr val="CC0000"/>
                    </a:buClr>
                    <a:buSzPct val="125000"/>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Long-term, widespread improvement in society</a:t>
                  </a:r>
                </a:p>
              </p:txBody>
            </p:sp>
          </p:grpSp>
          <p:sp>
            <p:nvSpPr>
              <p:cNvPr id="21" name="Rectangle 2098">
                <a:extLst>
                  <a:ext uri="{FF2B5EF4-FFF2-40B4-BE49-F238E27FC236}">
                    <a16:creationId xmlns:a16="http://schemas.microsoft.com/office/drawing/2014/main" xmlns="" id="{A2BF3C2E-2804-4802-9859-33B8D668AB2D}"/>
                  </a:ext>
                </a:extLst>
              </p:cNvPr>
              <p:cNvSpPr>
                <a:spLocks noChangeArrowheads="1"/>
              </p:cNvSpPr>
              <p:nvPr/>
            </p:nvSpPr>
            <p:spPr bwMode="auto">
              <a:xfrm rot="16200000">
                <a:off x="1076237" y="4814237"/>
                <a:ext cx="1692450" cy="385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spAutoFit/>
              </a:bodyPr>
              <a:lstStyle/>
              <a:p>
                <a:pPr marL="0" marR="0" lvl="0" indent="0" algn="r" defTabSz="914400" rtl="0" eaLnBrk="1" fontAlgn="auto" latinLnBrk="0" hangingPunct="1">
                  <a:lnSpc>
                    <a:spcPct val="100000"/>
                  </a:lnSpc>
                  <a:spcBef>
                    <a:spcPct val="50000"/>
                  </a:spcBef>
                  <a:spcAft>
                    <a:spcPts val="0"/>
                  </a:spcAft>
                  <a:buClr>
                    <a:srgbClr val="CC0000"/>
                  </a:buClr>
                  <a:buSzPct val="125000"/>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Implementation</a:t>
                </a:r>
              </a:p>
            </p:txBody>
          </p:sp>
          <p:sp>
            <p:nvSpPr>
              <p:cNvPr id="22" name="Rectangle 2099">
                <a:extLst>
                  <a:ext uri="{FF2B5EF4-FFF2-40B4-BE49-F238E27FC236}">
                    <a16:creationId xmlns:a16="http://schemas.microsoft.com/office/drawing/2014/main" xmlns="" id="{FF23B159-EAC7-4B4D-9316-9B9450B10BD3}"/>
                  </a:ext>
                </a:extLst>
              </p:cNvPr>
              <p:cNvSpPr>
                <a:spLocks noChangeArrowheads="1"/>
              </p:cNvSpPr>
              <p:nvPr/>
            </p:nvSpPr>
            <p:spPr bwMode="auto">
              <a:xfrm rot="16200000">
                <a:off x="1496320" y="2005155"/>
                <a:ext cx="852285" cy="385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spAutoFit/>
              </a:bodyPr>
              <a:lstStyle/>
              <a:p>
                <a:pPr marL="0" marR="0" lvl="0" indent="0" algn="r" defTabSz="914400" rtl="0" eaLnBrk="1" fontAlgn="auto" latinLnBrk="0" hangingPunct="1">
                  <a:lnSpc>
                    <a:spcPct val="100000"/>
                  </a:lnSpc>
                  <a:spcBef>
                    <a:spcPct val="50000"/>
                  </a:spcBef>
                  <a:spcAft>
                    <a:spcPts val="0"/>
                  </a:spcAft>
                  <a:buClr>
                    <a:srgbClr val="CC0000"/>
                  </a:buClr>
                  <a:buSzPct val="125000"/>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Results</a:t>
                </a:r>
              </a:p>
            </p:txBody>
          </p:sp>
          <p:grpSp>
            <p:nvGrpSpPr>
              <p:cNvPr id="23" name="Group 2109">
                <a:extLst>
                  <a:ext uri="{FF2B5EF4-FFF2-40B4-BE49-F238E27FC236}">
                    <a16:creationId xmlns:a16="http://schemas.microsoft.com/office/drawing/2014/main" xmlns="" id="{FFD0D045-CBF1-437F-A34B-AA2402111083}"/>
                  </a:ext>
                </a:extLst>
              </p:cNvPr>
              <p:cNvGrpSpPr>
                <a:grpSpLocks/>
              </p:cNvGrpSpPr>
              <p:nvPr/>
            </p:nvGrpSpPr>
            <p:grpSpPr bwMode="auto">
              <a:xfrm>
                <a:off x="2146300" y="3473450"/>
                <a:ext cx="152400" cy="3068638"/>
                <a:chOff x="1378" y="2271"/>
                <a:chExt cx="96" cy="1898"/>
              </a:xfrm>
            </p:grpSpPr>
            <p:sp>
              <p:nvSpPr>
                <p:cNvPr id="28" name="Line 2101">
                  <a:extLst>
                    <a:ext uri="{FF2B5EF4-FFF2-40B4-BE49-F238E27FC236}">
                      <a16:creationId xmlns:a16="http://schemas.microsoft.com/office/drawing/2014/main" xmlns="" id="{64F7FE7F-289E-4257-865A-E5C829200E23}"/>
                    </a:ext>
                  </a:extLst>
                </p:cNvPr>
                <p:cNvSpPr>
                  <a:spLocks noChangeShapeType="1"/>
                </p:cNvSpPr>
                <p:nvPr/>
              </p:nvSpPr>
              <p:spPr bwMode="auto">
                <a:xfrm>
                  <a:off x="1386" y="2271"/>
                  <a:ext cx="0" cy="189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Line 2102">
                  <a:extLst>
                    <a:ext uri="{FF2B5EF4-FFF2-40B4-BE49-F238E27FC236}">
                      <a16:creationId xmlns:a16="http://schemas.microsoft.com/office/drawing/2014/main" xmlns="" id="{64923D0C-B988-42A1-B290-AE8B037B3023}"/>
                    </a:ext>
                  </a:extLst>
                </p:cNvPr>
                <p:cNvSpPr>
                  <a:spLocks noChangeShapeType="1"/>
                </p:cNvSpPr>
                <p:nvPr/>
              </p:nvSpPr>
              <p:spPr bwMode="auto">
                <a:xfrm>
                  <a:off x="1378" y="4161"/>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Line 2103">
                  <a:extLst>
                    <a:ext uri="{FF2B5EF4-FFF2-40B4-BE49-F238E27FC236}">
                      <a16:creationId xmlns:a16="http://schemas.microsoft.com/office/drawing/2014/main" xmlns="" id="{DD0D9D59-56D0-409F-B71A-F5B5AD778244}"/>
                    </a:ext>
                  </a:extLst>
                </p:cNvPr>
                <p:cNvSpPr>
                  <a:spLocks noChangeShapeType="1"/>
                </p:cNvSpPr>
                <p:nvPr/>
              </p:nvSpPr>
              <p:spPr bwMode="auto">
                <a:xfrm>
                  <a:off x="1378" y="2279"/>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 name="Group 2110">
                <a:extLst>
                  <a:ext uri="{FF2B5EF4-FFF2-40B4-BE49-F238E27FC236}">
                    <a16:creationId xmlns:a16="http://schemas.microsoft.com/office/drawing/2014/main" xmlns="" id="{89900782-D1F4-431F-9F3D-14FF7E9D058D}"/>
                  </a:ext>
                </a:extLst>
              </p:cNvPr>
              <p:cNvGrpSpPr>
                <a:grpSpLocks/>
              </p:cNvGrpSpPr>
              <p:nvPr/>
            </p:nvGrpSpPr>
            <p:grpSpPr bwMode="auto">
              <a:xfrm>
                <a:off x="2146300" y="1246188"/>
                <a:ext cx="152400" cy="1903412"/>
                <a:chOff x="1378" y="873"/>
                <a:chExt cx="96" cy="1157"/>
              </a:xfrm>
            </p:grpSpPr>
            <p:sp>
              <p:nvSpPr>
                <p:cNvPr id="25" name="Line 2106">
                  <a:extLst>
                    <a:ext uri="{FF2B5EF4-FFF2-40B4-BE49-F238E27FC236}">
                      <a16:creationId xmlns:a16="http://schemas.microsoft.com/office/drawing/2014/main" xmlns="" id="{D7216BC2-A52C-4683-B75E-CDEBC794E851}"/>
                    </a:ext>
                  </a:extLst>
                </p:cNvPr>
                <p:cNvSpPr>
                  <a:spLocks noChangeShapeType="1"/>
                </p:cNvSpPr>
                <p:nvPr/>
              </p:nvSpPr>
              <p:spPr bwMode="auto">
                <a:xfrm>
                  <a:off x="1386" y="873"/>
                  <a:ext cx="0" cy="115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Line 2107">
                  <a:extLst>
                    <a:ext uri="{FF2B5EF4-FFF2-40B4-BE49-F238E27FC236}">
                      <a16:creationId xmlns:a16="http://schemas.microsoft.com/office/drawing/2014/main" xmlns="" id="{B3139ACB-FD52-47F5-9070-6E8AB9D198E5}"/>
                    </a:ext>
                  </a:extLst>
                </p:cNvPr>
                <p:cNvSpPr>
                  <a:spLocks noChangeShapeType="1"/>
                </p:cNvSpPr>
                <p:nvPr/>
              </p:nvSpPr>
              <p:spPr bwMode="auto">
                <a:xfrm>
                  <a:off x="1378" y="202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Line 2108">
                  <a:extLst>
                    <a:ext uri="{FF2B5EF4-FFF2-40B4-BE49-F238E27FC236}">
                      <a16:creationId xmlns:a16="http://schemas.microsoft.com/office/drawing/2014/main" xmlns="" id="{CFB2061A-458C-4775-9EE1-33D2D79B5451}"/>
                    </a:ext>
                  </a:extLst>
                </p:cNvPr>
                <p:cNvSpPr>
                  <a:spLocks noChangeShapeType="1"/>
                </p:cNvSpPr>
                <p:nvPr/>
              </p:nvSpPr>
              <p:spPr bwMode="auto">
                <a:xfrm>
                  <a:off x="1378" y="881"/>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2" name="Line 2113">
              <a:extLst>
                <a:ext uri="{FF2B5EF4-FFF2-40B4-BE49-F238E27FC236}">
                  <a16:creationId xmlns:a16="http://schemas.microsoft.com/office/drawing/2014/main" xmlns="" id="{A9B4F8F7-C6CF-4EBB-BA59-6B9B33DEEFD1}"/>
                </a:ext>
              </a:extLst>
            </p:cNvPr>
            <p:cNvSpPr>
              <a:spLocks noChangeShapeType="1"/>
            </p:cNvSpPr>
            <p:nvPr/>
          </p:nvSpPr>
          <p:spPr bwMode="auto">
            <a:xfrm>
              <a:off x="3809380" y="2000250"/>
              <a:ext cx="9525" cy="3714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Line 2114">
              <a:extLst>
                <a:ext uri="{FF2B5EF4-FFF2-40B4-BE49-F238E27FC236}">
                  <a16:creationId xmlns:a16="http://schemas.microsoft.com/office/drawing/2014/main" xmlns="" id="{90EFFEFB-CE0C-44C6-9BE7-783388873428}"/>
                </a:ext>
              </a:extLst>
            </p:cNvPr>
            <p:cNvSpPr>
              <a:spLocks noChangeShapeType="1"/>
            </p:cNvSpPr>
            <p:nvPr/>
          </p:nvSpPr>
          <p:spPr bwMode="auto">
            <a:xfrm>
              <a:off x="3820493" y="3117850"/>
              <a:ext cx="9525" cy="3825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Line 2115">
              <a:extLst>
                <a:ext uri="{FF2B5EF4-FFF2-40B4-BE49-F238E27FC236}">
                  <a16:creationId xmlns:a16="http://schemas.microsoft.com/office/drawing/2014/main" xmlns="" id="{48AE976B-35A0-48DD-BB12-20106BB0D698}"/>
                </a:ext>
              </a:extLst>
            </p:cNvPr>
            <p:cNvSpPr>
              <a:spLocks noChangeShapeType="1"/>
            </p:cNvSpPr>
            <p:nvPr/>
          </p:nvSpPr>
          <p:spPr bwMode="auto">
            <a:xfrm>
              <a:off x="3839543" y="4238625"/>
              <a:ext cx="20637" cy="4000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Line 2116">
              <a:extLst>
                <a:ext uri="{FF2B5EF4-FFF2-40B4-BE49-F238E27FC236}">
                  <a16:creationId xmlns:a16="http://schemas.microsoft.com/office/drawing/2014/main" xmlns="" id="{14690F7C-3EB2-4BC3-BD6E-8E9FC0534A22}"/>
                </a:ext>
              </a:extLst>
            </p:cNvPr>
            <p:cNvSpPr>
              <a:spLocks noChangeShapeType="1"/>
            </p:cNvSpPr>
            <p:nvPr/>
          </p:nvSpPr>
          <p:spPr bwMode="auto">
            <a:xfrm>
              <a:off x="3738563" y="5372100"/>
              <a:ext cx="0" cy="4222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Oval 50">
            <a:extLst>
              <a:ext uri="{FF2B5EF4-FFF2-40B4-BE49-F238E27FC236}">
                <a16:creationId xmlns:a16="http://schemas.microsoft.com/office/drawing/2014/main" xmlns="" id="{34B83039-E4CC-4BCE-8DA5-5845D68C9E14}"/>
              </a:ext>
            </a:extLst>
          </p:cNvPr>
          <p:cNvSpPr/>
          <p:nvPr/>
        </p:nvSpPr>
        <p:spPr>
          <a:xfrm>
            <a:off x="1622359" y="3443286"/>
            <a:ext cx="2180431" cy="31346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xmlns="" id="{1301FD12-C95E-44D9-B809-52BEA5C05532}"/>
              </a:ext>
            </a:extLst>
          </p:cNvPr>
          <p:cNvSpPr/>
          <p:nvPr/>
        </p:nvSpPr>
        <p:spPr>
          <a:xfrm>
            <a:off x="1651261" y="1100930"/>
            <a:ext cx="2025373" cy="2095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xmlns="" id="{AFED972A-7CE7-4793-B512-98952C9FA50C}"/>
              </a:ext>
            </a:extLst>
          </p:cNvPr>
          <p:cNvSpPr/>
          <p:nvPr/>
        </p:nvSpPr>
        <p:spPr>
          <a:xfrm>
            <a:off x="2135484" y="3528799"/>
            <a:ext cx="1638044"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Traditionally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only tracking inputs (resources, strategies), activities (what actually took place) and outputs (the products or services produced)</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xmlns="" id="{67224ED8-AC97-4E69-98C8-C76AB767ABDA}"/>
              </a:ext>
            </a:extLst>
          </p:cNvPr>
          <p:cNvSpPr/>
          <p:nvPr/>
        </p:nvSpPr>
        <p:spPr>
          <a:xfrm>
            <a:off x="1792384" y="1386405"/>
            <a:ext cx="1794452" cy="1671227"/>
          </a:xfrm>
          <a:prstGeom prst="rect">
            <a:avLst/>
          </a:prstGeom>
        </p:spPr>
        <p:txBody>
          <a:bodyPr wrap="square">
            <a:spAutoFit/>
          </a:bodyPr>
          <a:lstStyle/>
          <a:p>
            <a:pPr marL="180000" marR="0" lvl="1" indent="0" algn="l" defTabSz="914400" rtl="0" eaLnBrk="1" fontAlgn="auto" latinLnBrk="0" hangingPunct="1">
              <a:lnSpc>
                <a:spcPct val="95000"/>
              </a:lnSpc>
              <a:spcBef>
                <a:spcPct val="6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RBM focuses on the achievement of </a:t>
            </a:r>
            <a:r>
              <a:rPr kumimoji="0" lang="en-US" sz="1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outcomes</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and </a:t>
            </a:r>
            <a:r>
              <a:rPr kumimoji="0" lang="en-US" sz="1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impacts</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(results)</a:t>
            </a:r>
          </a:p>
        </p:txBody>
      </p:sp>
    </p:spTree>
    <p:extLst>
      <p:ext uri="{BB962C8B-B14F-4D97-AF65-F5344CB8AC3E}">
        <p14:creationId xmlns:p14="http://schemas.microsoft.com/office/powerpoint/2010/main" xmlns="" val="406503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7"/>
          </p:nvPr>
        </p:nvSpPr>
        <p:spPr>
          <a:xfrm>
            <a:off x="14059756" y="8768392"/>
            <a:ext cx="241314" cy="471796"/>
          </a:xfrm>
          <a:prstGeom prst="rect">
            <a:avLst/>
          </a:prstGeom>
        </p:spPr>
        <p:txBody>
          <a:bodyPr wrap="square" lIns="0" tIns="0" rIns="0" bIns="0">
            <a:spAutoFit/>
          </a:bodyPr>
          <a:lstStyle>
            <a:defPPr>
              <a:defRPr lang="en-US"/>
            </a:defPPr>
            <a:lvl1pPr marL="0" algn="l" defTabSz="779164" rtl="0" eaLnBrk="1" latinLnBrk="0" hangingPunct="1">
              <a:defRPr sz="1533" b="0" i="0" kern="1200">
                <a:solidFill>
                  <a:schemeClr val="bg1"/>
                </a:solidFill>
                <a:latin typeface="Calibri"/>
                <a:ea typeface="+mn-ea"/>
                <a:cs typeface="Calibri"/>
              </a:defRPr>
            </a:lvl1pPr>
            <a:lvl2pPr marL="389582" algn="l" defTabSz="779164" rtl="0" eaLnBrk="1" latinLnBrk="0" hangingPunct="1">
              <a:defRPr sz="1533" kern="1200">
                <a:solidFill>
                  <a:schemeClr val="tx1"/>
                </a:solidFill>
                <a:latin typeface="+mn-lt"/>
                <a:ea typeface="+mn-ea"/>
                <a:cs typeface="+mn-cs"/>
              </a:defRPr>
            </a:lvl2pPr>
            <a:lvl3pPr marL="779164" algn="l" defTabSz="779164" rtl="0" eaLnBrk="1" latinLnBrk="0" hangingPunct="1">
              <a:defRPr sz="1533" kern="1200">
                <a:solidFill>
                  <a:schemeClr val="tx1"/>
                </a:solidFill>
                <a:latin typeface="+mn-lt"/>
                <a:ea typeface="+mn-ea"/>
                <a:cs typeface="+mn-cs"/>
              </a:defRPr>
            </a:lvl3pPr>
            <a:lvl4pPr marL="1168746" algn="l" defTabSz="779164" rtl="0" eaLnBrk="1" latinLnBrk="0" hangingPunct="1">
              <a:defRPr sz="1533" kern="1200">
                <a:solidFill>
                  <a:schemeClr val="tx1"/>
                </a:solidFill>
                <a:latin typeface="+mn-lt"/>
                <a:ea typeface="+mn-ea"/>
                <a:cs typeface="+mn-cs"/>
              </a:defRPr>
            </a:lvl4pPr>
            <a:lvl5pPr marL="1558328" algn="l" defTabSz="779164" rtl="0" eaLnBrk="1" latinLnBrk="0" hangingPunct="1">
              <a:defRPr sz="1533" kern="1200">
                <a:solidFill>
                  <a:schemeClr val="tx1"/>
                </a:solidFill>
                <a:latin typeface="+mn-lt"/>
                <a:ea typeface="+mn-ea"/>
                <a:cs typeface="+mn-cs"/>
              </a:defRPr>
            </a:lvl5pPr>
            <a:lvl6pPr marL="1947911" algn="l" defTabSz="779164" rtl="0" eaLnBrk="1" latinLnBrk="0" hangingPunct="1">
              <a:defRPr sz="1533" kern="1200">
                <a:solidFill>
                  <a:schemeClr val="tx1"/>
                </a:solidFill>
                <a:latin typeface="+mn-lt"/>
                <a:ea typeface="+mn-ea"/>
                <a:cs typeface="+mn-cs"/>
              </a:defRPr>
            </a:lvl6pPr>
            <a:lvl7pPr marL="2337492" algn="l" defTabSz="779164" rtl="0" eaLnBrk="1" latinLnBrk="0" hangingPunct="1">
              <a:defRPr sz="1533" kern="1200">
                <a:solidFill>
                  <a:schemeClr val="tx1"/>
                </a:solidFill>
                <a:latin typeface="+mn-lt"/>
                <a:ea typeface="+mn-ea"/>
                <a:cs typeface="+mn-cs"/>
              </a:defRPr>
            </a:lvl7pPr>
            <a:lvl8pPr marL="2727075" algn="l" defTabSz="779164" rtl="0" eaLnBrk="1" latinLnBrk="0" hangingPunct="1">
              <a:defRPr sz="1533" kern="1200">
                <a:solidFill>
                  <a:schemeClr val="tx1"/>
                </a:solidFill>
                <a:latin typeface="+mn-lt"/>
                <a:ea typeface="+mn-ea"/>
                <a:cs typeface="+mn-cs"/>
              </a:defRPr>
            </a:lvl8pPr>
            <a:lvl9pPr marL="3116656" algn="l" defTabSz="779164" rtl="0" eaLnBrk="1" latinLnBrk="0" hangingPunct="1">
              <a:defRPr sz="1533" kern="1200">
                <a:solidFill>
                  <a:schemeClr val="tx1"/>
                </a:solidFill>
                <a:latin typeface="+mn-lt"/>
                <a:ea typeface="+mn-ea"/>
                <a:cs typeface="+mn-cs"/>
              </a:defRPr>
            </a:lvl9pPr>
          </a:lstStyle>
          <a:p>
            <a:pPr marL="120121" marR="0" lvl="0" indent="0" algn="l" defTabSz="54783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1533" b="0" i="0" u="none" strike="noStrike" kern="1200" cap="none" spc="-8" normalizeH="0" baseline="0" noProof="0">
                <a:ln>
                  <a:noFill/>
                </a:ln>
                <a:solidFill>
                  <a:prstClr val="white"/>
                </a:solidFill>
                <a:effectLst/>
                <a:uLnTx/>
                <a:uFillTx/>
                <a:latin typeface="Calibri"/>
                <a:ea typeface="+mn-ea"/>
                <a:cs typeface="Calibri"/>
              </a:rPr>
              <a:pPr marL="120121" marR="0" lvl="0" indent="0" algn="l" defTabSz="547830" rtl="0" eaLnBrk="1" fontAlgn="auto" latinLnBrk="0" hangingPunct="1">
                <a:lnSpc>
                  <a:spcPct val="100000"/>
                </a:lnSpc>
                <a:spcBef>
                  <a:spcPts val="0"/>
                </a:spcBef>
                <a:spcAft>
                  <a:spcPts val="0"/>
                </a:spcAft>
                <a:buClrTx/>
                <a:buSzTx/>
                <a:buFontTx/>
                <a:buNone/>
                <a:tabLst/>
                <a:defRPr/>
              </a:pPr>
              <a:t>7</a:t>
            </a:fld>
            <a:endParaRPr kumimoji="0" lang="en-US" sz="1079" b="0" i="0" u="none" strike="noStrike" kern="1200" cap="none" spc="0" normalizeH="0" baseline="0" noProof="0" dirty="0">
              <a:ln>
                <a:noFill/>
              </a:ln>
              <a:solidFill>
                <a:prstClr val="white"/>
              </a:solidFill>
              <a:effectLst/>
              <a:uLnTx/>
              <a:uFillTx/>
              <a:latin typeface="Calibri"/>
              <a:ea typeface="+mn-ea"/>
              <a:cs typeface="Calibri"/>
            </a:endParaRPr>
          </a:p>
        </p:txBody>
      </p:sp>
      <p:sp>
        <p:nvSpPr>
          <p:cNvPr id="6" name="Slide Number Placeholder 2"/>
          <p:cNvSpPr txBox="1">
            <a:spLocks/>
          </p:cNvSpPr>
          <p:nvPr/>
        </p:nvSpPr>
        <p:spPr>
          <a:xfrm>
            <a:off x="9448406" y="6024740"/>
            <a:ext cx="169674" cy="166071"/>
          </a:xfrm>
          <a:prstGeom prst="rect">
            <a:avLst/>
          </a:prstGeom>
        </p:spPr>
        <p:txBody>
          <a:bodyPr wrap="square" lIns="0" tIns="0" rIns="0" bIns="0">
            <a:spAutoFit/>
          </a:bodyPr>
          <a:lstStyle>
            <a:defPPr>
              <a:defRPr lang="en-US"/>
            </a:defPPr>
            <a:lvl1pPr marL="0" algn="l" defTabSz="914400" rtl="0" eaLnBrk="1" latinLnBrk="0" hangingPunct="1">
              <a:defRPr sz="18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4457" marR="0" lvl="0" indent="0" algn="l" defTabSz="547830" rtl="0" eaLnBrk="1" fontAlgn="auto" latinLnBrk="0" hangingPunct="1">
              <a:lnSpc>
                <a:spcPct val="100000"/>
              </a:lnSpc>
              <a:spcBef>
                <a:spcPts val="0"/>
              </a:spcBef>
              <a:spcAft>
                <a:spcPts val="0"/>
              </a:spcAft>
              <a:buClrTx/>
              <a:buSzTx/>
              <a:buFontTx/>
              <a:buNone/>
              <a:tabLst/>
              <a:defRPr/>
            </a:pPr>
            <a:r>
              <a:rPr kumimoji="0" lang="en-US" sz="1079" b="0" i="0" u="none" strike="noStrike" kern="1200" cap="none" spc="-6" normalizeH="0" baseline="0" noProof="0" dirty="0">
                <a:ln>
                  <a:noFill/>
                </a:ln>
                <a:solidFill>
                  <a:prstClr val="white"/>
                </a:solidFill>
                <a:effectLst/>
                <a:uLnTx/>
                <a:uFillTx/>
                <a:latin typeface="Calibri"/>
                <a:ea typeface="+mn-ea"/>
                <a:cs typeface="Calibri"/>
              </a:rPr>
              <a:t>2</a:t>
            </a:r>
          </a:p>
        </p:txBody>
      </p:sp>
      <p:graphicFrame>
        <p:nvGraphicFramePr>
          <p:cNvPr id="5" name="Diagram 4">
            <a:extLst>
              <a:ext uri="{FF2B5EF4-FFF2-40B4-BE49-F238E27FC236}">
                <a16:creationId xmlns:a16="http://schemas.microsoft.com/office/drawing/2014/main" xmlns="" id="{839BD371-A21E-5B46-9265-E6336B445670}"/>
              </a:ext>
            </a:extLst>
          </p:cNvPr>
          <p:cNvGraphicFramePr/>
          <p:nvPr>
            <p:extLst/>
          </p:nvPr>
        </p:nvGraphicFramePr>
        <p:xfrm>
          <a:off x="2214164" y="1138034"/>
          <a:ext cx="7721364" cy="1215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xmlns="" id="{44B666DB-D329-8A42-BDC9-868CA82E5D9D}"/>
              </a:ext>
            </a:extLst>
          </p:cNvPr>
          <p:cNvSpPr/>
          <p:nvPr/>
        </p:nvSpPr>
        <p:spPr>
          <a:xfrm>
            <a:off x="2042454" y="1237688"/>
            <a:ext cx="4692681" cy="118696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7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9369F654-DA61-E947-B71D-846D2601BF7F}"/>
              </a:ext>
            </a:extLst>
          </p:cNvPr>
          <p:cNvSpPr/>
          <p:nvPr/>
        </p:nvSpPr>
        <p:spPr>
          <a:xfrm>
            <a:off x="6975427" y="1237688"/>
            <a:ext cx="3128468" cy="118696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7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98D053EA-D2AC-3D40-BC88-6564AAA4C03D}"/>
              </a:ext>
            </a:extLst>
          </p:cNvPr>
          <p:cNvSpPr txBox="1"/>
          <p:nvPr/>
        </p:nvSpPr>
        <p:spPr>
          <a:xfrm>
            <a:off x="3900780" y="2194376"/>
            <a:ext cx="936475" cy="2584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79" b="1"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sp>
        <p:nvSpPr>
          <p:cNvPr id="11" name="TextBox 10">
            <a:extLst>
              <a:ext uri="{FF2B5EF4-FFF2-40B4-BE49-F238E27FC236}">
                <a16:creationId xmlns:a16="http://schemas.microsoft.com/office/drawing/2014/main" xmlns="" id="{800E8C8A-07FF-0B4D-9BCF-52235CCFB888}"/>
              </a:ext>
            </a:extLst>
          </p:cNvPr>
          <p:cNvSpPr txBox="1"/>
          <p:nvPr/>
        </p:nvSpPr>
        <p:spPr>
          <a:xfrm>
            <a:off x="8049216" y="2203377"/>
            <a:ext cx="816249" cy="2584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79" b="1" i="0" u="none" strike="noStrike" kern="1200" cap="none" spc="0" normalizeH="0" baseline="0" noProof="0" dirty="0">
                <a:ln>
                  <a:noFill/>
                </a:ln>
                <a:solidFill>
                  <a:prstClr val="black"/>
                </a:solidFill>
                <a:effectLst/>
                <a:uLnTx/>
                <a:uFillTx/>
                <a:latin typeface="Calibri" panose="020F0502020204030204"/>
                <a:ea typeface="+mn-ea"/>
                <a:cs typeface="+mn-cs"/>
              </a:rPr>
              <a:t>STRATEGIC</a:t>
            </a:r>
          </a:p>
        </p:txBody>
      </p:sp>
      <p:grpSp>
        <p:nvGrpSpPr>
          <p:cNvPr id="23" name="Group 22">
            <a:extLst>
              <a:ext uri="{FF2B5EF4-FFF2-40B4-BE49-F238E27FC236}">
                <a16:creationId xmlns:a16="http://schemas.microsoft.com/office/drawing/2014/main" xmlns="" id="{FB5BADE9-5C6C-4326-842A-578D53C863FF}"/>
              </a:ext>
            </a:extLst>
          </p:cNvPr>
          <p:cNvGrpSpPr/>
          <p:nvPr/>
        </p:nvGrpSpPr>
        <p:grpSpPr>
          <a:xfrm>
            <a:off x="1908896" y="2505500"/>
            <a:ext cx="1320189" cy="2625015"/>
            <a:chOff x="1832198" y="363281"/>
            <a:chExt cx="1305705" cy="783423"/>
          </a:xfrm>
          <a:solidFill>
            <a:schemeClr val="accent2"/>
          </a:solidFill>
        </p:grpSpPr>
        <p:sp>
          <p:nvSpPr>
            <p:cNvPr id="24" name="Rectangle: Rounded Corners 23">
              <a:extLst>
                <a:ext uri="{FF2B5EF4-FFF2-40B4-BE49-F238E27FC236}">
                  <a16:creationId xmlns:a16="http://schemas.microsoft.com/office/drawing/2014/main" xmlns="" id="{0A9863A5-6F40-43E4-A38B-1DBCEF40B915}"/>
                </a:ext>
              </a:extLst>
            </p:cNvPr>
            <p:cNvSpPr/>
            <p:nvPr/>
          </p:nvSpPr>
          <p:spPr>
            <a:xfrm>
              <a:off x="1832198" y="363281"/>
              <a:ext cx="1305705" cy="783423"/>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Rounded Corners 4">
              <a:extLst>
                <a:ext uri="{FF2B5EF4-FFF2-40B4-BE49-F238E27FC236}">
                  <a16:creationId xmlns:a16="http://schemas.microsoft.com/office/drawing/2014/main" xmlns="" id="{5088B104-E2D8-445E-BAA2-EB2C3DBC00F2}"/>
                </a:ext>
              </a:extLst>
            </p:cNvPr>
            <p:cNvSpPr txBox="1"/>
            <p:nvPr/>
          </p:nvSpPr>
          <p:spPr>
            <a:xfrm>
              <a:off x="1855143" y="386227"/>
              <a:ext cx="1259813" cy="7375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928" tIns="64928" rIns="64928" bIns="64928" numCol="1" spcCol="1270" anchor="ctr" anchorCtr="0">
              <a:noAutofit/>
            </a:bodyPr>
            <a:lstStyle/>
            <a:p>
              <a:pPr marL="0" marR="0" lvl="0" indent="0" algn="ctr" defTabSz="757521" rtl="0" eaLnBrk="1" fontAlgn="auto" latinLnBrk="0" hangingPunct="1">
                <a:lnSpc>
                  <a:spcPct val="90000"/>
                </a:lnSpc>
                <a:spcBef>
                  <a:spcPct val="0"/>
                </a:spcBef>
                <a:spcAft>
                  <a:spcPct val="35000"/>
                </a:spcAft>
                <a:buClrTx/>
                <a:buSzTx/>
                <a:buFontTx/>
                <a:buNone/>
                <a:tabLst/>
                <a:defRPr/>
              </a:pPr>
              <a:r>
                <a:rPr kumimoji="0" lang="en-GB" sz="1319" b="0" i="0" u="none" strike="noStrike" kern="1200" cap="none" spc="0" normalizeH="0" baseline="0" noProof="0" dirty="0">
                  <a:ln>
                    <a:noFill/>
                  </a:ln>
                  <a:solidFill>
                    <a:prstClr val="white"/>
                  </a:solidFill>
                  <a:effectLst/>
                  <a:uLnTx/>
                  <a:uFillTx/>
                  <a:latin typeface="Calibri" panose="020F0502020204030204"/>
                  <a:ea typeface="+mn-ea"/>
                  <a:cs typeface="+mn-cs"/>
                </a:rPr>
                <a:t>Human Resources</a:t>
              </a:r>
            </a:p>
            <a:p>
              <a:pPr marL="0" marR="0" lvl="0" indent="0" algn="ctr" defTabSz="757521" rtl="0" eaLnBrk="1" fontAlgn="auto" latinLnBrk="0" hangingPunct="1">
                <a:lnSpc>
                  <a:spcPct val="90000"/>
                </a:lnSpc>
                <a:spcBef>
                  <a:spcPct val="0"/>
                </a:spcBef>
                <a:spcAft>
                  <a:spcPct val="35000"/>
                </a:spcAft>
                <a:buClrTx/>
                <a:buSzTx/>
                <a:buFontTx/>
                <a:buNone/>
                <a:tabLst/>
                <a:defRPr/>
              </a:pPr>
              <a:r>
                <a:rPr kumimoji="0" lang="en-GB" sz="1319" b="0" i="0" u="none" strike="noStrike" kern="1200" cap="none" spc="0" normalizeH="0" baseline="0" noProof="0" dirty="0">
                  <a:ln>
                    <a:noFill/>
                  </a:ln>
                  <a:solidFill>
                    <a:prstClr val="white"/>
                  </a:solidFill>
                  <a:effectLst/>
                  <a:uLnTx/>
                  <a:uFillTx/>
                  <a:latin typeface="Calibri" panose="020F0502020204030204"/>
                  <a:ea typeface="+mn-ea"/>
                  <a:cs typeface="+mn-cs"/>
                </a:rPr>
                <a:t>Financial Resources</a:t>
              </a:r>
            </a:p>
            <a:p>
              <a:pPr marL="0" marR="0" lvl="0" indent="0" algn="ctr" defTabSz="757521" rtl="0" eaLnBrk="1" fontAlgn="auto" latinLnBrk="0" hangingPunct="1">
                <a:lnSpc>
                  <a:spcPct val="90000"/>
                </a:lnSpc>
                <a:spcBef>
                  <a:spcPct val="0"/>
                </a:spcBef>
                <a:spcAft>
                  <a:spcPct val="35000"/>
                </a:spcAft>
                <a:buClrTx/>
                <a:buSzTx/>
                <a:buFontTx/>
                <a:buNone/>
                <a:tabLst/>
                <a:defRPr/>
              </a:pPr>
              <a:r>
                <a:rPr kumimoji="0" lang="en-GB" sz="1319" b="0" i="0" u="none" strike="noStrike" kern="1200" cap="none" spc="0" normalizeH="0" baseline="0" noProof="0" dirty="0">
                  <a:ln>
                    <a:noFill/>
                  </a:ln>
                  <a:solidFill>
                    <a:prstClr val="white"/>
                  </a:solidFill>
                  <a:effectLst/>
                  <a:uLnTx/>
                  <a:uFillTx/>
                  <a:latin typeface="Calibri" panose="020F0502020204030204"/>
                  <a:ea typeface="+mn-ea"/>
                  <a:cs typeface="+mn-cs"/>
                </a:rPr>
                <a:t>Knowledge workers</a:t>
              </a:r>
            </a:p>
            <a:p>
              <a:pPr marL="0" marR="0" lvl="0" indent="0" algn="ctr" defTabSz="757521" rtl="0" eaLnBrk="1" fontAlgn="auto" latinLnBrk="0" hangingPunct="1">
                <a:lnSpc>
                  <a:spcPct val="90000"/>
                </a:lnSpc>
                <a:spcBef>
                  <a:spcPct val="0"/>
                </a:spcBef>
                <a:spcAft>
                  <a:spcPct val="35000"/>
                </a:spcAft>
                <a:buClrTx/>
                <a:buSzTx/>
                <a:buFontTx/>
                <a:buNone/>
                <a:tabLst/>
                <a:defRPr/>
              </a:pPr>
              <a:r>
                <a:rPr kumimoji="0" lang="en-GB" sz="1319" b="0" i="0" u="none" strike="noStrike" kern="1200" cap="none" spc="0" normalizeH="0" baseline="0" noProof="0" dirty="0">
                  <a:ln>
                    <a:noFill/>
                  </a:ln>
                  <a:solidFill>
                    <a:prstClr val="white"/>
                  </a:solidFill>
                  <a:effectLst/>
                  <a:uLnTx/>
                  <a:uFillTx/>
                  <a:latin typeface="Calibri" panose="020F0502020204030204"/>
                  <a:ea typeface="+mn-ea"/>
                  <a:cs typeface="+mn-cs"/>
                </a:rPr>
                <a:t>Automated systems</a:t>
              </a:r>
            </a:p>
            <a:p>
              <a:pPr marL="0" marR="0" lvl="0" indent="0" algn="ctr" defTabSz="757521" rtl="0" eaLnBrk="1" fontAlgn="auto" latinLnBrk="0" hangingPunct="1">
                <a:lnSpc>
                  <a:spcPct val="90000"/>
                </a:lnSpc>
                <a:spcBef>
                  <a:spcPct val="0"/>
                </a:spcBef>
                <a:spcAft>
                  <a:spcPct val="35000"/>
                </a:spcAft>
                <a:buClrTx/>
                <a:buSzTx/>
                <a:buFontTx/>
                <a:buNone/>
                <a:tabLst/>
                <a:defRPr/>
              </a:pPr>
              <a:r>
                <a:rPr kumimoji="0" lang="en-GB" sz="1319" b="0" i="0" u="none" strike="noStrike" kern="1200" cap="none" spc="0" normalizeH="0" baseline="0" noProof="0" dirty="0">
                  <a:ln>
                    <a:noFill/>
                  </a:ln>
                  <a:solidFill>
                    <a:prstClr val="white"/>
                  </a:solidFill>
                  <a:effectLst/>
                  <a:uLnTx/>
                  <a:uFillTx/>
                  <a:latin typeface="Calibri" panose="020F0502020204030204"/>
                  <a:ea typeface="+mn-ea"/>
                  <a:cs typeface="+mn-cs"/>
                </a:rPr>
                <a:t>Efficient and effective department</a:t>
              </a:r>
            </a:p>
          </p:txBody>
        </p:sp>
      </p:grpSp>
      <p:grpSp>
        <p:nvGrpSpPr>
          <p:cNvPr id="30" name="Group 29">
            <a:extLst>
              <a:ext uri="{FF2B5EF4-FFF2-40B4-BE49-F238E27FC236}">
                <a16:creationId xmlns:a16="http://schemas.microsoft.com/office/drawing/2014/main" xmlns="" id="{8F14E67F-ECD3-48C8-A72E-CBD371A2F681}"/>
              </a:ext>
            </a:extLst>
          </p:cNvPr>
          <p:cNvGrpSpPr/>
          <p:nvPr/>
        </p:nvGrpSpPr>
        <p:grpSpPr>
          <a:xfrm rot="5400000">
            <a:off x="5955244" y="2174350"/>
            <a:ext cx="235861" cy="275913"/>
            <a:chOff x="4223874" y="766449"/>
            <a:chExt cx="357723" cy="418468"/>
          </a:xfrm>
        </p:grpSpPr>
        <p:sp>
          <p:nvSpPr>
            <p:cNvPr id="31" name="Arrow: Right 30">
              <a:extLst>
                <a:ext uri="{FF2B5EF4-FFF2-40B4-BE49-F238E27FC236}">
                  <a16:creationId xmlns:a16="http://schemas.microsoft.com/office/drawing/2014/main" xmlns="" id="{4F94DE4A-A31E-47E0-A781-AFCC2F6043FC}"/>
                </a:ext>
              </a:extLst>
            </p:cNvPr>
            <p:cNvSpPr/>
            <p:nvPr/>
          </p:nvSpPr>
          <p:spPr>
            <a:xfrm>
              <a:off x="4223874" y="766449"/>
              <a:ext cx="357723" cy="41846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Arrow: Right 4">
              <a:extLst>
                <a:ext uri="{FF2B5EF4-FFF2-40B4-BE49-F238E27FC236}">
                  <a16:creationId xmlns:a16="http://schemas.microsoft.com/office/drawing/2014/main" xmlns="" id="{D4A28FD2-C6F7-4730-9B1B-CE295ED9D04E}"/>
                </a:ext>
              </a:extLst>
            </p:cNvPr>
            <p:cNvSpPr txBox="1"/>
            <p:nvPr/>
          </p:nvSpPr>
          <p:spPr>
            <a:xfrm>
              <a:off x="4223874" y="850143"/>
              <a:ext cx="250406" cy="251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498253" rtl="0" eaLnBrk="1" fontAlgn="auto" latinLnBrk="0" hangingPunct="1">
                <a:lnSpc>
                  <a:spcPct val="90000"/>
                </a:lnSpc>
                <a:spcBef>
                  <a:spcPct val="0"/>
                </a:spcBef>
                <a:spcAft>
                  <a:spcPct val="35000"/>
                </a:spcAft>
                <a:buClrTx/>
                <a:buSzTx/>
                <a:buFontTx/>
                <a:buNone/>
                <a:tabLst/>
                <a:defRPr/>
              </a:pPr>
              <a:endParaRPr kumimoji="0" lang="en-GB" sz="112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xmlns="" id="{A3F8B356-439D-49A6-9AAF-27615D37EAD8}"/>
              </a:ext>
            </a:extLst>
          </p:cNvPr>
          <p:cNvGrpSpPr/>
          <p:nvPr/>
        </p:nvGrpSpPr>
        <p:grpSpPr>
          <a:xfrm>
            <a:off x="4829606" y="2487772"/>
            <a:ext cx="1509203" cy="2665990"/>
            <a:chOff x="4152235" y="469472"/>
            <a:chExt cx="1687376" cy="1012423"/>
          </a:xfrm>
          <a:solidFill>
            <a:srgbClr val="00B050"/>
          </a:solidFill>
        </p:grpSpPr>
        <p:sp>
          <p:nvSpPr>
            <p:cNvPr id="36" name="Rectangle: Rounded Corners 35">
              <a:extLst>
                <a:ext uri="{FF2B5EF4-FFF2-40B4-BE49-F238E27FC236}">
                  <a16:creationId xmlns:a16="http://schemas.microsoft.com/office/drawing/2014/main" xmlns="" id="{9A975B5A-3A37-49C9-AD78-5DF0A52E61A9}"/>
                </a:ext>
              </a:extLst>
            </p:cNvPr>
            <p:cNvSpPr/>
            <p:nvPr/>
          </p:nvSpPr>
          <p:spPr>
            <a:xfrm>
              <a:off x="4152239" y="469472"/>
              <a:ext cx="1687372" cy="1012423"/>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ectangle: Rounded Corners 4">
              <a:extLst>
                <a:ext uri="{FF2B5EF4-FFF2-40B4-BE49-F238E27FC236}">
                  <a16:creationId xmlns:a16="http://schemas.microsoft.com/office/drawing/2014/main" xmlns="" id="{0381B892-9C25-4E83-A611-3F97AF714721}"/>
                </a:ext>
              </a:extLst>
            </p:cNvPr>
            <p:cNvSpPr txBox="1"/>
            <p:nvPr/>
          </p:nvSpPr>
          <p:spPr>
            <a:xfrm>
              <a:off x="4152235" y="506905"/>
              <a:ext cx="1628068" cy="9531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7827" tIns="67827" rIns="67827" bIns="67827" numCol="1" spcCol="1270" anchor="ctr" anchorCtr="0">
              <a:noAutofit/>
            </a:bodyPr>
            <a:lstStyle/>
            <a:p>
              <a:pPr marL="0" marR="0" lvl="0" indent="0" algn="ctr" defTabSz="791343" rtl="0" eaLnBrk="1" fontAlgn="auto" latinLnBrk="0" hangingPunct="1">
                <a:lnSpc>
                  <a:spcPct val="90000"/>
                </a:lnSpc>
                <a:spcBef>
                  <a:spcPct val="0"/>
                </a:spcBef>
                <a:spcAft>
                  <a:spcPct val="35000"/>
                </a:spcAft>
                <a:buClrTx/>
                <a:buSzTx/>
                <a:buFontTx/>
                <a:buNone/>
                <a:tabLst/>
                <a:defRPr/>
              </a:pPr>
              <a:r>
                <a:rPr kumimoji="0" lang="en-US" sz="1319" b="1" i="0" u="none" strike="noStrike" kern="1200" cap="none" spc="0" normalizeH="0" baseline="0" noProof="0" dirty="0">
                  <a:ln>
                    <a:noFill/>
                  </a:ln>
                  <a:solidFill>
                    <a:prstClr val="white"/>
                  </a:solidFill>
                  <a:effectLst/>
                  <a:uLnTx/>
                  <a:uFillTx/>
                  <a:latin typeface="Calibri" panose="020F0502020204030204"/>
                  <a:ea typeface="+mn-ea"/>
                  <a:cs typeface="+mn-cs"/>
                </a:rPr>
                <a:t>Planning frameworks, instruments, guidelines</a:t>
              </a:r>
            </a:p>
            <a:p>
              <a:pPr marL="0" marR="0" lvl="0" indent="0" algn="ctr" defTabSz="791343" rtl="0" eaLnBrk="1" fontAlgn="auto" latinLnBrk="0" hangingPunct="1">
                <a:lnSpc>
                  <a:spcPct val="90000"/>
                </a:lnSpc>
                <a:spcBef>
                  <a:spcPct val="0"/>
                </a:spcBef>
                <a:spcAft>
                  <a:spcPct val="35000"/>
                </a:spcAft>
                <a:buClrTx/>
                <a:buSzTx/>
                <a:buFontTx/>
                <a:buNone/>
                <a:tabLst/>
                <a:defRPr/>
              </a:pPr>
              <a:r>
                <a:rPr kumimoji="0" lang="en-US" sz="1319" b="1" i="0" u="none" strike="noStrike" kern="1200" cap="none" spc="0" normalizeH="0" baseline="0" noProof="0" dirty="0">
                  <a:ln>
                    <a:noFill/>
                  </a:ln>
                  <a:solidFill>
                    <a:prstClr val="white"/>
                  </a:solidFill>
                  <a:effectLst/>
                  <a:uLnTx/>
                  <a:uFillTx/>
                  <a:latin typeface="Calibri" panose="020F0502020204030204"/>
                  <a:ea typeface="+mn-ea"/>
                  <a:cs typeface="+mn-cs"/>
                </a:rPr>
                <a:t>Monitoring tools and performance reports</a:t>
              </a:r>
            </a:p>
            <a:p>
              <a:pPr marL="0" marR="0" lvl="0" indent="0" algn="ctr" defTabSz="791343" rtl="0" eaLnBrk="1" fontAlgn="auto" latinLnBrk="0" hangingPunct="1">
                <a:lnSpc>
                  <a:spcPct val="90000"/>
                </a:lnSpc>
                <a:spcBef>
                  <a:spcPct val="0"/>
                </a:spcBef>
                <a:spcAft>
                  <a:spcPct val="35000"/>
                </a:spcAft>
                <a:buClrTx/>
                <a:buSzTx/>
                <a:buFontTx/>
                <a:buNone/>
                <a:tabLst/>
                <a:defRPr/>
              </a:pPr>
              <a:r>
                <a:rPr kumimoji="0" lang="en-US" sz="1319" b="1" i="0" u="none" strike="noStrike" kern="1200" cap="none" spc="0" normalizeH="0" baseline="0" noProof="0" dirty="0">
                  <a:ln>
                    <a:noFill/>
                  </a:ln>
                  <a:solidFill>
                    <a:prstClr val="white"/>
                  </a:solidFill>
                  <a:effectLst/>
                  <a:uLnTx/>
                  <a:uFillTx/>
                  <a:latin typeface="Calibri" panose="020F0502020204030204"/>
                  <a:ea typeface="+mn-ea"/>
                  <a:cs typeface="+mn-cs"/>
                </a:rPr>
                <a:t>Evidence to support the country’s development agenda generated</a:t>
              </a:r>
              <a:endParaRPr kumimoji="0" lang="en-US" sz="1055"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1" name="TextBox 40">
            <a:extLst>
              <a:ext uri="{FF2B5EF4-FFF2-40B4-BE49-F238E27FC236}">
                <a16:creationId xmlns:a16="http://schemas.microsoft.com/office/drawing/2014/main" xmlns="" id="{ADA87A56-21EE-43B6-A972-A5851D5395DE}"/>
              </a:ext>
            </a:extLst>
          </p:cNvPr>
          <p:cNvSpPr txBox="1"/>
          <p:nvPr/>
        </p:nvSpPr>
        <p:spPr>
          <a:xfrm>
            <a:off x="6514994" y="4022480"/>
            <a:ext cx="2095605" cy="721544"/>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63" b="1" i="0" u="none" strike="noStrike" kern="1200" cap="none" spc="0" normalizeH="0" baseline="0" noProof="0" dirty="0">
                <a:ln>
                  <a:noFill/>
                </a:ln>
                <a:solidFill>
                  <a:prstClr val="white"/>
                </a:solidFill>
                <a:effectLst/>
                <a:uLnTx/>
                <a:uFillTx/>
                <a:latin typeface="Calibri" panose="020F0502020204030204"/>
                <a:ea typeface="+mn-ea"/>
                <a:cs typeface="+mn-cs"/>
              </a:rPr>
              <a:t>Outcome: Functional, Efficient and Integrated Government</a:t>
            </a:r>
          </a:p>
        </p:txBody>
      </p:sp>
      <p:sp>
        <p:nvSpPr>
          <p:cNvPr id="43" name="TextBox 42">
            <a:extLst>
              <a:ext uri="{FF2B5EF4-FFF2-40B4-BE49-F238E27FC236}">
                <a16:creationId xmlns:a16="http://schemas.microsoft.com/office/drawing/2014/main" xmlns="" id="{812E3577-412E-4F7D-9C5A-A880F16890AD}"/>
              </a:ext>
            </a:extLst>
          </p:cNvPr>
          <p:cNvSpPr txBox="1"/>
          <p:nvPr/>
        </p:nvSpPr>
        <p:spPr>
          <a:xfrm>
            <a:off x="8802807" y="2552819"/>
            <a:ext cx="1360036" cy="3867597"/>
          </a:xfrm>
          <a:prstGeom prst="rect">
            <a:avLst/>
          </a:prstGeom>
          <a:solidFill>
            <a:srgbClr val="FF0000"/>
          </a:solidFill>
        </p:spPr>
        <p:txBody>
          <a:bodyPr wrap="square" rtlCol="0">
            <a:spAutoFit/>
          </a:bodyPr>
          <a:lstStyle>
            <a:defPPr>
              <a:defRPr lang="en-US"/>
            </a:defPPr>
            <a:lvl1pPr algn="ctr">
              <a:defRPr sz="2068"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63" b="1" i="0" u="none" strike="noStrike" kern="1200" cap="none" spc="0" normalizeH="0" baseline="0" noProof="0" dirty="0">
                <a:ln>
                  <a:noFill/>
                </a:ln>
                <a:solidFill>
                  <a:prstClr val="white"/>
                </a:solidFill>
                <a:effectLst/>
                <a:uLnTx/>
                <a:uFillTx/>
                <a:latin typeface="Calibri" panose="020F0502020204030204"/>
                <a:ea typeface="+mn-ea"/>
                <a:cs typeface="+mn-cs"/>
              </a:rPr>
              <a:t>+ Poverty, inequality and unemployment reduced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63" b="1" i="0" u="none" strike="noStrike" kern="1200" cap="none" spc="0" normalizeH="0" baseline="0" noProof="0" dirty="0">
                <a:ln>
                  <a:noFill/>
                </a:ln>
                <a:solidFill>
                  <a:prstClr val="white"/>
                </a:solidFill>
                <a:effectLst/>
                <a:uLnTx/>
                <a:uFillTx/>
                <a:latin typeface="Calibri" panose="020F0502020204030204"/>
                <a:ea typeface="+mn-ea"/>
                <a:cs typeface="+mn-cs"/>
              </a:rPr>
              <a:t>+ Education, health and social services improved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63" b="1" i="0" u="none" strike="noStrike" kern="1200" cap="none" spc="0" normalizeH="0" baseline="0" noProof="0" dirty="0">
                <a:ln>
                  <a:noFill/>
                </a:ln>
                <a:solidFill>
                  <a:prstClr val="white"/>
                </a:solidFill>
                <a:effectLst/>
                <a:uLnTx/>
                <a:uFillTx/>
                <a:latin typeface="Calibri" panose="020F0502020204030204"/>
                <a:ea typeface="+mn-ea"/>
                <a:cs typeface="+mn-cs"/>
              </a:rPr>
              <a:t>+ Improved spatial justice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63" b="1" i="0" u="none" strike="noStrike" kern="1200" cap="none" spc="0" normalizeH="0" baseline="0" noProof="0" dirty="0">
                <a:ln>
                  <a:noFill/>
                </a:ln>
                <a:solidFill>
                  <a:prstClr val="white"/>
                </a:solidFill>
                <a:effectLst/>
                <a:uLnTx/>
                <a:uFillTx/>
                <a:latin typeface="Calibri" panose="020F0502020204030204"/>
                <a:ea typeface="+mn-ea"/>
                <a:cs typeface="+mn-cs"/>
              </a:rPr>
              <a:t>+ Improved access to decent shelter and basic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63" b="1" i="0" u="none" strike="noStrike" kern="1200" cap="none" spc="0" normalizeH="0" baseline="0" noProof="0" dirty="0">
                <a:ln>
                  <a:noFill/>
                </a:ln>
                <a:solidFill>
                  <a:prstClr val="white"/>
                </a:solidFill>
                <a:effectLst/>
                <a:uLnTx/>
                <a:uFillTx/>
                <a:latin typeface="Calibri" panose="020F0502020204030204"/>
                <a:ea typeface="+mn-ea"/>
                <a:cs typeface="+mn-cs"/>
              </a:rPr>
              <a:t>+ Improved quality of life for all</a:t>
            </a:r>
          </a:p>
        </p:txBody>
      </p:sp>
      <p:sp>
        <p:nvSpPr>
          <p:cNvPr id="44" name="TextBox 43">
            <a:extLst>
              <a:ext uri="{FF2B5EF4-FFF2-40B4-BE49-F238E27FC236}">
                <a16:creationId xmlns:a16="http://schemas.microsoft.com/office/drawing/2014/main" xmlns="" id="{285CAA33-4C0F-482A-B09D-C3582F22F7D3}"/>
              </a:ext>
            </a:extLst>
          </p:cNvPr>
          <p:cNvSpPr txBox="1"/>
          <p:nvPr/>
        </p:nvSpPr>
        <p:spPr>
          <a:xfrm>
            <a:off x="6514995" y="2552818"/>
            <a:ext cx="2095605" cy="1350754"/>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63" b="1" i="0" u="none" strike="noStrike" kern="1200" cap="none" spc="0" normalizeH="0" baseline="0" noProof="0" dirty="0">
                <a:ln>
                  <a:noFill/>
                </a:ln>
                <a:solidFill>
                  <a:prstClr val="white"/>
                </a:solidFill>
                <a:effectLst/>
                <a:uLnTx/>
                <a:uFillTx/>
                <a:latin typeface="Calibri" panose="020F0502020204030204"/>
                <a:ea typeface="+mn-ea"/>
                <a:cs typeface="+mn-cs"/>
              </a:rPr>
              <a:t>Long and medium-term development agenda is </a:t>
            </a:r>
            <a:r>
              <a:rPr kumimoji="0" lang="en-US" sz="1363" b="1" i="0" u="none" strike="noStrike" kern="1200" cap="none" spc="0" normalizeH="0" baseline="0" noProof="0" dirty="0" err="1">
                <a:ln>
                  <a:noFill/>
                </a:ln>
                <a:solidFill>
                  <a:prstClr val="white"/>
                </a:solidFill>
                <a:effectLst/>
                <a:uLnTx/>
                <a:uFillTx/>
                <a:latin typeface="Calibri" panose="020F0502020204030204"/>
                <a:ea typeface="+mn-ea"/>
                <a:cs typeface="+mn-cs"/>
              </a:rPr>
              <a:t>institutionalised</a:t>
            </a:r>
            <a:r>
              <a:rPr kumimoji="0" lang="en-US" sz="1363" b="1" i="0" u="none" strike="noStrike" kern="1200" cap="none" spc="0" normalizeH="0" baseline="0" noProof="0" dirty="0">
                <a:ln>
                  <a:noFill/>
                </a:ln>
                <a:solidFill>
                  <a:prstClr val="white"/>
                </a:solidFill>
                <a:effectLst/>
                <a:uLnTx/>
                <a:uFillTx/>
                <a:latin typeface="Calibri" panose="020F0502020204030204"/>
                <a:ea typeface="+mn-ea"/>
                <a:cs typeface="+mn-cs"/>
              </a:rPr>
              <a:t> into a functional, integrated government planning system</a:t>
            </a:r>
          </a:p>
        </p:txBody>
      </p:sp>
      <p:sp>
        <p:nvSpPr>
          <p:cNvPr id="52" name="TextBox 51">
            <a:extLst>
              <a:ext uri="{FF2B5EF4-FFF2-40B4-BE49-F238E27FC236}">
                <a16:creationId xmlns:a16="http://schemas.microsoft.com/office/drawing/2014/main" xmlns="" id="{98B39B9A-E933-4690-8B98-6BADC896A6DC}"/>
              </a:ext>
            </a:extLst>
          </p:cNvPr>
          <p:cNvSpPr txBox="1"/>
          <p:nvPr/>
        </p:nvSpPr>
        <p:spPr>
          <a:xfrm>
            <a:off x="6514993" y="4862932"/>
            <a:ext cx="2095605" cy="302070"/>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63" b="1" i="0" u="none" strike="noStrike" kern="1200" cap="none" spc="0" normalizeH="0" baseline="0" noProof="0" dirty="0">
                <a:ln>
                  <a:noFill/>
                </a:ln>
                <a:solidFill>
                  <a:prstClr val="white"/>
                </a:solidFill>
                <a:effectLst/>
                <a:uLnTx/>
                <a:uFillTx/>
                <a:latin typeface="Calibri" panose="020F0502020204030204"/>
                <a:ea typeface="+mn-ea"/>
                <a:cs typeface="+mn-cs"/>
              </a:rPr>
              <a:t>MTSF Priority</a:t>
            </a:r>
          </a:p>
        </p:txBody>
      </p:sp>
      <p:grpSp>
        <p:nvGrpSpPr>
          <p:cNvPr id="59" name="Group 58">
            <a:extLst>
              <a:ext uri="{FF2B5EF4-FFF2-40B4-BE49-F238E27FC236}">
                <a16:creationId xmlns:a16="http://schemas.microsoft.com/office/drawing/2014/main" xmlns="" id="{1FA3CCC2-D477-4087-8518-624EFEC88AB3}"/>
              </a:ext>
            </a:extLst>
          </p:cNvPr>
          <p:cNvGrpSpPr/>
          <p:nvPr/>
        </p:nvGrpSpPr>
        <p:grpSpPr>
          <a:xfrm>
            <a:off x="3365512" y="2528748"/>
            <a:ext cx="1347546" cy="2625015"/>
            <a:chOff x="4730086" y="469472"/>
            <a:chExt cx="1687372" cy="1012423"/>
          </a:xfrm>
          <a:solidFill>
            <a:srgbClr val="7030A0"/>
          </a:solidFill>
        </p:grpSpPr>
        <p:sp>
          <p:nvSpPr>
            <p:cNvPr id="60" name="Rectangle: Rounded Corners 59">
              <a:extLst>
                <a:ext uri="{FF2B5EF4-FFF2-40B4-BE49-F238E27FC236}">
                  <a16:creationId xmlns:a16="http://schemas.microsoft.com/office/drawing/2014/main" xmlns="" id="{9F6129C9-CE6E-48B8-A5A4-FE2D08B9FD28}"/>
                </a:ext>
              </a:extLst>
            </p:cNvPr>
            <p:cNvSpPr/>
            <p:nvPr/>
          </p:nvSpPr>
          <p:spPr>
            <a:xfrm>
              <a:off x="4730086" y="469472"/>
              <a:ext cx="1687372" cy="1012423"/>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1" name="Rectangle: Rounded Corners 4">
              <a:extLst>
                <a:ext uri="{FF2B5EF4-FFF2-40B4-BE49-F238E27FC236}">
                  <a16:creationId xmlns:a16="http://schemas.microsoft.com/office/drawing/2014/main" xmlns="" id="{B96B93BC-661C-41D7-AA16-9C6849F01A69}"/>
                </a:ext>
              </a:extLst>
            </p:cNvPr>
            <p:cNvSpPr txBox="1"/>
            <p:nvPr/>
          </p:nvSpPr>
          <p:spPr>
            <a:xfrm>
              <a:off x="4759739" y="499125"/>
              <a:ext cx="1628066" cy="9531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7827" tIns="67827" rIns="67827" bIns="67827" numCol="1" spcCol="1270" anchor="ctr" anchorCtr="0">
              <a:noAutofit/>
            </a:bodyPr>
            <a:lstStyle/>
            <a:p>
              <a:pPr marL="0" marR="0" lvl="0" indent="0" algn="ctr" defTabSz="757521" rtl="0" eaLnBrk="1" fontAlgn="auto" latinLnBrk="0" hangingPunct="1">
                <a:lnSpc>
                  <a:spcPct val="90000"/>
                </a:lnSpc>
                <a:spcBef>
                  <a:spcPct val="0"/>
                </a:spcBef>
                <a:spcAft>
                  <a:spcPct val="35000"/>
                </a:spcAft>
                <a:buClrTx/>
                <a:buSzTx/>
                <a:buFontTx/>
                <a:buNone/>
                <a:tabLst/>
                <a:defRPr/>
              </a:pPr>
              <a:r>
                <a:rPr kumimoji="0" lang="en-GB" sz="1187" b="0" i="0" u="none" strike="noStrike" kern="1200" cap="none" spc="0" normalizeH="0" baseline="0" noProof="0" dirty="0">
                  <a:ln>
                    <a:noFill/>
                  </a:ln>
                  <a:solidFill>
                    <a:prstClr val="white"/>
                  </a:solidFill>
                  <a:effectLst/>
                  <a:uLnTx/>
                  <a:uFillTx/>
                  <a:latin typeface="Calibri" panose="020F0502020204030204"/>
                  <a:ea typeface="+mn-ea"/>
                  <a:cs typeface="+mn-cs"/>
                </a:rPr>
                <a:t>Data collection and analysis, planning, monitoring</a:t>
              </a:r>
            </a:p>
            <a:p>
              <a:pPr marL="0" marR="0" lvl="0" indent="0" algn="ctr" defTabSz="757521" rtl="0" eaLnBrk="1" fontAlgn="auto" latinLnBrk="0" hangingPunct="1">
                <a:lnSpc>
                  <a:spcPct val="90000"/>
                </a:lnSpc>
                <a:spcBef>
                  <a:spcPct val="0"/>
                </a:spcBef>
                <a:spcAft>
                  <a:spcPct val="35000"/>
                </a:spcAft>
                <a:buClrTx/>
                <a:buSzTx/>
                <a:buFontTx/>
                <a:buNone/>
                <a:tabLst/>
                <a:defRPr/>
              </a:pPr>
              <a:r>
                <a:rPr kumimoji="0" lang="en-GB" sz="1187" b="0" i="0" u="none" strike="noStrike" kern="1200" cap="none" spc="0" normalizeH="0" baseline="0" noProof="0" dirty="0">
                  <a:ln>
                    <a:noFill/>
                  </a:ln>
                  <a:solidFill>
                    <a:prstClr val="white"/>
                  </a:solidFill>
                  <a:effectLst/>
                  <a:uLnTx/>
                  <a:uFillTx/>
                  <a:latin typeface="Calibri" panose="020F0502020204030204"/>
                  <a:ea typeface="+mn-ea"/>
                  <a:cs typeface="+mn-cs"/>
                </a:rPr>
                <a:t>Workshops</a:t>
              </a:r>
            </a:p>
            <a:p>
              <a:pPr marL="0" marR="0" lvl="0" indent="0" algn="ctr" defTabSz="757521" rtl="0" eaLnBrk="1" fontAlgn="auto" latinLnBrk="0" hangingPunct="1">
                <a:lnSpc>
                  <a:spcPct val="90000"/>
                </a:lnSpc>
                <a:spcBef>
                  <a:spcPct val="0"/>
                </a:spcBef>
                <a:spcAft>
                  <a:spcPct val="35000"/>
                </a:spcAft>
                <a:buClrTx/>
                <a:buSzTx/>
                <a:buFontTx/>
                <a:buNone/>
                <a:tabLst/>
                <a:defRPr/>
              </a:pPr>
              <a:r>
                <a:rPr kumimoji="0" lang="en-GB" sz="1187" b="0" i="0" u="none" strike="noStrike" kern="1200" cap="none" spc="0" normalizeH="0" baseline="0" noProof="0" dirty="0">
                  <a:ln>
                    <a:noFill/>
                  </a:ln>
                  <a:solidFill>
                    <a:prstClr val="white"/>
                  </a:solidFill>
                  <a:effectLst/>
                  <a:uLnTx/>
                  <a:uFillTx/>
                  <a:latin typeface="Calibri" panose="020F0502020204030204"/>
                  <a:ea typeface="+mn-ea"/>
                  <a:cs typeface="+mn-cs"/>
                </a:rPr>
                <a:t>Forums </a:t>
              </a:r>
            </a:p>
            <a:p>
              <a:pPr marL="0" marR="0" lvl="0" indent="0" algn="ctr" defTabSz="757521" rtl="0" eaLnBrk="1" fontAlgn="auto" latinLnBrk="0" hangingPunct="1">
                <a:lnSpc>
                  <a:spcPct val="90000"/>
                </a:lnSpc>
                <a:spcBef>
                  <a:spcPct val="0"/>
                </a:spcBef>
                <a:spcAft>
                  <a:spcPct val="35000"/>
                </a:spcAft>
                <a:buClrTx/>
                <a:buSzTx/>
                <a:buFontTx/>
                <a:buNone/>
                <a:tabLst/>
                <a:defRPr/>
              </a:pPr>
              <a:r>
                <a:rPr kumimoji="0" lang="en-GB" sz="1187" b="0" i="0" u="none" strike="noStrike" kern="1200" cap="none" spc="0" normalizeH="0" baseline="0" noProof="0" dirty="0">
                  <a:ln>
                    <a:noFill/>
                  </a:ln>
                  <a:solidFill>
                    <a:prstClr val="white"/>
                  </a:solidFill>
                  <a:effectLst/>
                  <a:uLnTx/>
                  <a:uFillTx/>
                  <a:latin typeface="Calibri" panose="020F0502020204030204"/>
                  <a:ea typeface="+mn-ea"/>
                  <a:cs typeface="+mn-cs"/>
                </a:rPr>
                <a:t>Site visits</a:t>
              </a:r>
            </a:p>
            <a:p>
              <a:pPr marL="0" marR="0" lvl="0" indent="0" algn="ctr" defTabSz="757521" rtl="0" eaLnBrk="1" fontAlgn="auto" latinLnBrk="0" hangingPunct="1">
                <a:lnSpc>
                  <a:spcPct val="90000"/>
                </a:lnSpc>
                <a:spcBef>
                  <a:spcPct val="0"/>
                </a:spcBef>
                <a:spcAft>
                  <a:spcPct val="35000"/>
                </a:spcAft>
                <a:buClrTx/>
                <a:buSzTx/>
                <a:buFontTx/>
                <a:buNone/>
                <a:tabLst/>
                <a:defRPr/>
              </a:pPr>
              <a:r>
                <a:rPr kumimoji="0" lang="en-GB" sz="1187" b="0" i="0" u="none" strike="noStrike" kern="1200" cap="none" spc="0" normalizeH="0" baseline="0" noProof="0" dirty="0">
                  <a:ln>
                    <a:noFill/>
                  </a:ln>
                  <a:solidFill>
                    <a:prstClr val="white"/>
                  </a:solidFill>
                  <a:effectLst/>
                  <a:uLnTx/>
                  <a:uFillTx/>
                  <a:latin typeface="Calibri" panose="020F0502020204030204"/>
                  <a:ea typeface="+mn-ea"/>
                  <a:cs typeface="+mn-cs"/>
                </a:rPr>
                <a:t>Citizens and stakeholder engagements</a:t>
              </a:r>
            </a:p>
          </p:txBody>
        </p:sp>
      </p:grpSp>
      <p:sp>
        <p:nvSpPr>
          <p:cNvPr id="34" name="TextBox 33">
            <a:extLst>
              <a:ext uri="{FF2B5EF4-FFF2-40B4-BE49-F238E27FC236}">
                <a16:creationId xmlns:a16="http://schemas.microsoft.com/office/drawing/2014/main" xmlns="" id="{05B238D7-CA2E-4C0C-9E17-3189D805962A}"/>
              </a:ext>
            </a:extLst>
          </p:cNvPr>
          <p:cNvSpPr txBox="1"/>
          <p:nvPr/>
        </p:nvSpPr>
        <p:spPr>
          <a:xfrm>
            <a:off x="6523006" y="5447480"/>
            <a:ext cx="2095605" cy="511807"/>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63" b="1" i="0" u="none" strike="noStrike" kern="1200" cap="none" spc="0" normalizeH="0" baseline="0" noProof="0" dirty="0">
                <a:ln>
                  <a:noFill/>
                </a:ln>
                <a:solidFill>
                  <a:prstClr val="white"/>
                </a:solidFill>
                <a:effectLst/>
                <a:uLnTx/>
                <a:uFillTx/>
                <a:latin typeface="Calibri" panose="020F0502020204030204"/>
                <a:ea typeface="+mn-ea"/>
                <a:cs typeface="+mn-cs"/>
              </a:rPr>
              <a:t>Improved performance in all outcome areas</a:t>
            </a:r>
          </a:p>
        </p:txBody>
      </p:sp>
      <p:sp>
        <p:nvSpPr>
          <p:cNvPr id="33" name="Title 1">
            <a:extLst>
              <a:ext uri="{FF2B5EF4-FFF2-40B4-BE49-F238E27FC236}">
                <a16:creationId xmlns:a16="http://schemas.microsoft.com/office/drawing/2014/main" xmlns="" id="{8D104397-52DB-41CC-A955-CF67B461C24C}"/>
              </a:ext>
            </a:extLst>
          </p:cNvPr>
          <p:cNvSpPr>
            <a:spLocks noGrp="1"/>
          </p:cNvSpPr>
          <p:nvPr>
            <p:ph type="title"/>
          </p:nvPr>
        </p:nvSpPr>
        <p:spPr>
          <a:xfrm>
            <a:off x="838200" y="365126"/>
            <a:ext cx="10515600" cy="641742"/>
          </a:xfrm>
          <a:noFill/>
        </p:spPr>
        <p:txBody>
          <a:bodyPr>
            <a:normAutofit/>
          </a:bodyPr>
          <a:lstStyle/>
          <a:p>
            <a:pPr algn="ctr"/>
            <a:r>
              <a:rPr lang="en-US" sz="3200" b="1" dirty="0">
                <a:latin typeface="Arial" panose="020B0604020202020204" pitchFamily="34" charset="0"/>
                <a:cs typeface="Arial" panose="020B0604020202020204" pitchFamily="34" charset="0"/>
              </a:rPr>
              <a:t>DPME Theory of Change</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7753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ADD385-D413-452B-B6D1-7FC66EB3CCFD}"/>
              </a:ext>
            </a:extLst>
          </p:cNvPr>
          <p:cNvSpPr>
            <a:spLocks noGrp="1"/>
          </p:cNvSpPr>
          <p:nvPr>
            <p:ph type="title"/>
          </p:nvPr>
        </p:nvSpPr>
        <p:spPr>
          <a:noFill/>
        </p:spPr>
        <p:txBody>
          <a:bodyPr anchor="ctr"/>
          <a:lstStyle/>
          <a:p>
            <a:pPr algn="ctr"/>
            <a:r>
              <a:rPr lang="en-ZA" b="1" dirty="0">
                <a:latin typeface="Arial" panose="020B0604020202020204" pitchFamily="34" charset="0"/>
                <a:cs typeface="Arial" panose="020B0604020202020204" pitchFamily="34" charset="0"/>
              </a:rPr>
              <a:t>Performance Against MTSF 2019-2024 Target</a:t>
            </a:r>
          </a:p>
        </p:txBody>
      </p:sp>
    </p:spTree>
    <p:extLst>
      <p:ext uri="{BB962C8B-B14F-4D97-AF65-F5344CB8AC3E}">
        <p14:creationId xmlns:p14="http://schemas.microsoft.com/office/powerpoint/2010/main" xmlns="" val="252723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5C479-8EEB-43B7-8CB6-EE42A62BB2FB}"/>
              </a:ext>
            </a:extLst>
          </p:cNvPr>
          <p:cNvSpPr>
            <a:spLocks noGrp="1"/>
          </p:cNvSpPr>
          <p:nvPr>
            <p:ph type="title"/>
          </p:nvPr>
        </p:nvSpPr>
        <p:spPr>
          <a:xfrm>
            <a:off x="838200" y="365126"/>
            <a:ext cx="10515600" cy="641742"/>
          </a:xfrm>
          <a:noFill/>
        </p:spPr>
        <p:txBody>
          <a:bodyPr>
            <a:normAutofit/>
          </a:bodyPr>
          <a:lstStyle/>
          <a:p>
            <a:pPr algn="ctr"/>
            <a:r>
              <a:rPr lang="en-US" sz="3200" b="1" dirty="0">
                <a:latin typeface="Arial" panose="020B0604020202020204" pitchFamily="34" charset="0"/>
                <a:cs typeface="Arial" panose="020B0604020202020204" pitchFamily="34" charset="0"/>
              </a:rPr>
              <a:t>Strategic Intent and Problem Statement</a:t>
            </a:r>
            <a:endParaRPr lang="en-ZA" sz="32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CF95E83B-17C4-424D-A9B1-7ED750E39E02}"/>
              </a:ext>
            </a:extLst>
          </p:cNvPr>
          <p:cNvSpPr txBox="1"/>
          <p:nvPr/>
        </p:nvSpPr>
        <p:spPr>
          <a:xfrm>
            <a:off x="417576" y="1078992"/>
            <a:ext cx="11423904" cy="5560497"/>
          </a:xfrm>
          <a:prstGeom prst="rect">
            <a:avLst/>
          </a:prstGeom>
          <a:noFill/>
        </p:spPr>
        <p:txBody>
          <a:bodyPr wrap="square" rtlCol="0">
            <a:spAutoFit/>
          </a:bodyPr>
          <a:lstStyle/>
          <a:p>
            <a:pPr marL="91442" algn="just" defTabSz="914418">
              <a:lnSpc>
                <a:spcPct val="90000"/>
              </a:lnSpc>
              <a:spcBef>
                <a:spcPts val="1000"/>
              </a:spcBef>
              <a:buClrTx/>
              <a:buSzTx/>
            </a:pPr>
            <a:r>
              <a:rPr lang="en-US" sz="2000" b="1" dirty="0">
                <a:solidFill>
                  <a:prstClr val="black"/>
                </a:solidFill>
                <a:cs typeface="Calibri" panose="020F0502020204030204" pitchFamily="34" charset="0"/>
              </a:rPr>
              <a:t>Strategic Intent</a:t>
            </a:r>
          </a:p>
          <a:p>
            <a:pPr marL="434342" indent="-342900" algn="just" defTabSz="914418">
              <a:lnSpc>
                <a:spcPct val="90000"/>
              </a:lnSpc>
              <a:spcBef>
                <a:spcPts val="1000"/>
              </a:spcBef>
              <a:buClrTx/>
              <a:buSzTx/>
              <a:buFont typeface="Arial" panose="020B0604020202020204" pitchFamily="34" charset="0"/>
              <a:buChar char="•"/>
            </a:pPr>
            <a:r>
              <a:rPr lang="en-US" dirty="0">
                <a:solidFill>
                  <a:prstClr val="black"/>
                </a:solidFill>
                <a:cs typeface="Calibri" panose="020F0502020204030204" pitchFamily="34" charset="0"/>
              </a:rPr>
              <a:t>The NDP envisages a South Africa that recognizes the importance of secure and equitable access to water and sanitation as catalysts for socioeconomic development.</a:t>
            </a:r>
          </a:p>
          <a:p>
            <a:pPr marL="434342" indent="-342900" algn="just" defTabSz="914418">
              <a:lnSpc>
                <a:spcPct val="90000"/>
              </a:lnSpc>
              <a:spcBef>
                <a:spcPts val="1000"/>
              </a:spcBef>
              <a:buClrTx/>
              <a:buSzTx/>
              <a:buFont typeface="Arial" panose="020B0604020202020204" pitchFamily="34" charset="0"/>
              <a:buChar char="•"/>
            </a:pPr>
            <a:r>
              <a:rPr lang="en-US" dirty="0">
                <a:solidFill>
                  <a:prstClr val="black"/>
                </a:solidFill>
                <a:cs typeface="Calibri" panose="020F0502020204030204" pitchFamily="34" charset="0"/>
              </a:rPr>
              <a:t>South Africa is to prioritize investment in basic services infrastructure including water and sanitation, to support economic growth and social development goals. </a:t>
            </a:r>
          </a:p>
          <a:p>
            <a:pPr marL="434342" indent="-342900" algn="just" defTabSz="914418">
              <a:lnSpc>
                <a:spcPct val="90000"/>
              </a:lnSpc>
              <a:spcBef>
                <a:spcPts val="1000"/>
              </a:spcBef>
              <a:buClrTx/>
              <a:buSzTx/>
              <a:buFont typeface="Arial" panose="020B0604020202020204" pitchFamily="34" charset="0"/>
              <a:buChar char="•"/>
            </a:pPr>
            <a:r>
              <a:rPr lang="en-ZA" dirty="0">
                <a:solidFill>
                  <a:prstClr val="black"/>
                </a:solidFill>
                <a:cs typeface="Calibri" panose="020F0502020204030204" pitchFamily="34" charset="0"/>
              </a:rPr>
              <a:t>It is intended that all citizens will have affordable and reliable access to sufficient safe water and hygienic sanitation by 2030.</a:t>
            </a:r>
          </a:p>
          <a:p>
            <a:pPr marL="91442" algn="just" defTabSz="914418">
              <a:lnSpc>
                <a:spcPct val="90000"/>
              </a:lnSpc>
              <a:spcBef>
                <a:spcPts val="1000"/>
              </a:spcBef>
              <a:buClrTx/>
              <a:buSzTx/>
            </a:pPr>
            <a:r>
              <a:rPr lang="en-ZA" sz="2000" b="1" dirty="0">
                <a:cs typeface="Calibri" panose="020F0502020204030204" pitchFamily="34" charset="0"/>
              </a:rPr>
              <a:t>Problem Statement  </a:t>
            </a:r>
            <a:endParaRPr lang="en-ZA" sz="2000" b="1" dirty="0">
              <a:solidFill>
                <a:srgbClr val="FF0000"/>
              </a:solidFill>
              <a:cs typeface="Calibri" panose="020F0502020204030204" pitchFamily="34" charset="0"/>
            </a:endParaRPr>
          </a:p>
          <a:p>
            <a:pPr marL="434342" indent="-342900" algn="just" defTabSz="914418">
              <a:lnSpc>
                <a:spcPct val="90000"/>
              </a:lnSpc>
              <a:spcBef>
                <a:spcPts val="1000"/>
              </a:spcBef>
              <a:buFont typeface="Arial" panose="020B0604020202020204" pitchFamily="34" charset="0"/>
              <a:buChar char="•"/>
            </a:pPr>
            <a:r>
              <a:rPr lang="en-ZA" dirty="0">
                <a:solidFill>
                  <a:prstClr val="black"/>
                </a:solidFill>
                <a:cs typeface="Calibri" panose="020F0502020204030204" pitchFamily="34" charset="0"/>
              </a:rPr>
              <a:t>Although </a:t>
            </a:r>
            <a:r>
              <a:rPr lang="en-US" dirty="0">
                <a:solidFill>
                  <a:prstClr val="black"/>
                </a:solidFill>
                <a:cs typeface="Calibri" panose="020F0502020204030204" pitchFamily="34" charset="0"/>
              </a:rPr>
              <a:t>South Africa has demonstrated progressive growth in the delivery of basic services, it continues to face difficulties. Many water service authorities are struggling to operate and maintain their water and sanitation infrastructure in a cost-effective and sustainable manner resulting in a rapid deterioration of assets and/or prolonged disruptions to service delivery</a:t>
            </a:r>
          </a:p>
          <a:p>
            <a:pPr marL="434342" indent="-342900" algn="just" defTabSz="914418">
              <a:lnSpc>
                <a:spcPct val="90000"/>
              </a:lnSpc>
              <a:spcBef>
                <a:spcPts val="1000"/>
              </a:spcBef>
              <a:buClrTx/>
              <a:buSzTx/>
              <a:buFont typeface="Arial" panose="020B0604020202020204" pitchFamily="34" charset="0"/>
              <a:buChar char="•"/>
            </a:pPr>
            <a:r>
              <a:rPr lang="en-US" dirty="0">
                <a:solidFill>
                  <a:prstClr val="black"/>
                </a:solidFill>
                <a:cs typeface="Calibri" panose="020F0502020204030204" pitchFamily="34" charset="0"/>
              </a:rPr>
              <a:t>Failure to deliver basic services causes immense hardship for the residents of municipalities and has a detrimental impact on social and economic development</a:t>
            </a:r>
          </a:p>
          <a:p>
            <a:pPr marL="434342" indent="-342900" algn="just" defTabSz="914418">
              <a:lnSpc>
                <a:spcPct val="90000"/>
              </a:lnSpc>
              <a:spcBef>
                <a:spcPts val="1000"/>
              </a:spcBef>
              <a:buClrTx/>
              <a:buSzTx/>
              <a:buFont typeface="Arial" panose="020B0604020202020204" pitchFamily="34" charset="0"/>
              <a:buChar char="•"/>
            </a:pPr>
            <a:r>
              <a:rPr lang="en-US" dirty="0">
                <a:solidFill>
                  <a:prstClr val="black"/>
                </a:solidFill>
                <a:cs typeface="Calibri" panose="020F0502020204030204" pitchFamily="34" charset="0"/>
              </a:rPr>
              <a:t>The NDP recognizes water scarcity as a binding constraint to national development and highlights the importance of carefully managing this limited resource. This is done by ensuring improved access to water and sanitation services to households.  </a:t>
            </a:r>
          </a:p>
          <a:p>
            <a:endParaRPr lang="en-ZA" dirty="0"/>
          </a:p>
        </p:txBody>
      </p:sp>
    </p:spTree>
    <p:extLst>
      <p:ext uri="{BB962C8B-B14F-4D97-AF65-F5344CB8AC3E}">
        <p14:creationId xmlns:p14="http://schemas.microsoft.com/office/powerpoint/2010/main" xmlns="" val="358757891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PME_PRESENTATION_TEMPLATE (002) [Read-Only]" id="{5FFABF1C-06E5-4908-B837-E6F43E77083A}" vid="{829AC016-7E12-4801-8E1B-F3E7BD9A83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1872</TotalTime>
  <Words>3525</Words>
  <Application>Microsoft Office PowerPoint</Application>
  <PresentationFormat>Custom</PresentationFormat>
  <Paragraphs>346</Paragraphs>
  <Slides>27</Slides>
  <Notes>2</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1_Office Theme</vt:lpstr>
      <vt:lpstr>Office Theme</vt:lpstr>
      <vt:lpstr>Slide 1</vt:lpstr>
      <vt:lpstr>Table of Contents</vt:lpstr>
      <vt:lpstr>1. Introduction and Purpose</vt:lpstr>
      <vt:lpstr>Methodology and Approach</vt:lpstr>
      <vt:lpstr>Methodology and Approach</vt:lpstr>
      <vt:lpstr>Methodology: Results-Based framework</vt:lpstr>
      <vt:lpstr>DPME Theory of Change</vt:lpstr>
      <vt:lpstr>Performance Against MTSF 2019-2024 Target</vt:lpstr>
      <vt:lpstr>Strategic Intent and Problem Statement</vt:lpstr>
      <vt:lpstr>DWS Policy and Legislative Changes</vt:lpstr>
      <vt:lpstr>Analysis of Departmental Annual Performance as per tabled  Annual Report 2021/22</vt:lpstr>
      <vt:lpstr>Slide 12</vt:lpstr>
      <vt:lpstr>Slide 13</vt:lpstr>
      <vt:lpstr>Performance against the 2019-2024 MTSF for the period  1 April 2021 - 31 March 2022</vt:lpstr>
      <vt:lpstr>Performance against the 2019-2024 MTSF for the period  1 April 2021 - 31 March 2022</vt:lpstr>
      <vt:lpstr>Performance against the 2019-2024 MTSF for the period  1 April 2021 - 31 March 2022</vt:lpstr>
      <vt:lpstr>Slide 17</vt:lpstr>
      <vt:lpstr>Slide 18</vt:lpstr>
      <vt:lpstr>Performance against the 2019-2024 MTSF for the period  1 April 2021 - 31 March 2022</vt:lpstr>
      <vt:lpstr>Key Achievements</vt:lpstr>
      <vt:lpstr>Persistent Challenges </vt:lpstr>
      <vt:lpstr>Effects of Challenges on Citizenry </vt:lpstr>
      <vt:lpstr>Infrastructure dilapidation: Lessons learnt form impact of floods during the period </vt:lpstr>
      <vt:lpstr>LGMIM State of Management Practices in 22 municipalities as measured during the 2021/22 assessment cycle -  Based on evidence documents of the 2020/21 FY</vt:lpstr>
      <vt:lpstr>Binding constraints</vt:lpstr>
      <vt:lpstr>The Dysfunctionality of Water Boards</vt:lpstr>
      <vt:lpstr>Recommendations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Mpho Banda</dc:creator>
  <cp:lastModifiedBy>USER</cp:lastModifiedBy>
  <cp:revision>98</cp:revision>
  <dcterms:created xsi:type="dcterms:W3CDTF">2022-10-07T08:29:49Z</dcterms:created>
  <dcterms:modified xsi:type="dcterms:W3CDTF">2022-10-11T06:02:44Z</dcterms:modified>
</cp:coreProperties>
</file>