
<file path=[Content_Types].xml><?xml version="1.0" encoding="utf-8"?>
<Types xmlns="http://schemas.openxmlformats.org/package/2006/content-types">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charts/style3.xml" ContentType="application/vnd.ms-office.chart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77" r:id="rId2"/>
  </p:sldMasterIdLst>
  <p:notesMasterIdLst>
    <p:notesMasterId r:id="rId30"/>
  </p:notesMasterIdLst>
  <p:handoutMasterIdLst>
    <p:handoutMasterId r:id="rId31"/>
  </p:handoutMasterIdLst>
  <p:sldIdLst>
    <p:sldId id="755" r:id="rId3"/>
    <p:sldId id="347" r:id="rId4"/>
    <p:sldId id="694" r:id="rId5"/>
    <p:sldId id="698" r:id="rId6"/>
    <p:sldId id="518" r:id="rId7"/>
    <p:sldId id="629" r:id="rId8"/>
    <p:sldId id="708" r:id="rId9"/>
    <p:sldId id="707" r:id="rId10"/>
    <p:sldId id="542" r:id="rId11"/>
    <p:sldId id="475" r:id="rId12"/>
    <p:sldId id="476" r:id="rId13"/>
    <p:sldId id="477" r:id="rId14"/>
    <p:sldId id="701" r:id="rId15"/>
    <p:sldId id="478" r:id="rId16"/>
    <p:sldId id="479" r:id="rId17"/>
    <p:sldId id="704" r:id="rId18"/>
    <p:sldId id="733" r:id="rId19"/>
    <p:sldId id="256" r:id="rId20"/>
    <p:sldId id="740" r:id="rId21"/>
    <p:sldId id="742" r:id="rId22"/>
    <p:sldId id="735" r:id="rId23"/>
    <p:sldId id="494" r:id="rId24"/>
    <p:sldId id="752" r:id="rId25"/>
    <p:sldId id="490" r:id="rId26"/>
    <p:sldId id="754" r:id="rId27"/>
    <p:sldId id="493" r:id="rId28"/>
    <p:sldId id="313" r:id="rId29"/>
  </p:sldIdLst>
  <p:sldSz cx="9144000" cy="6858000" type="screen4x3"/>
  <p:notesSz cx="6797675" cy="9926638"/>
  <p:defaultTextStyle>
    <a:defPPr>
      <a:defRPr lang="en-US"/>
    </a:defPPr>
    <a:lvl1pPr algn="l" rtl="0" fontAlgn="base">
      <a:spcBef>
        <a:spcPct val="0"/>
      </a:spcBef>
      <a:spcAft>
        <a:spcPct val="0"/>
      </a:spcAft>
      <a:defRPr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tx1"/>
        </a:solidFill>
        <a:latin typeface="Arial" pitchFamily="34" charset="0"/>
        <a:ea typeface="+mn-ea"/>
        <a:cs typeface="Arial" pitchFamily="34" charset="0"/>
      </a:defRPr>
    </a:lvl5pPr>
    <a:lvl6pPr marL="2286000" algn="l" defTabSz="914400" rtl="0" eaLnBrk="1" latinLnBrk="0" hangingPunct="1">
      <a:defRPr b="1" kern="1200">
        <a:solidFill>
          <a:schemeClr val="tx1"/>
        </a:solidFill>
        <a:latin typeface="Arial" pitchFamily="34" charset="0"/>
        <a:ea typeface="+mn-ea"/>
        <a:cs typeface="Arial" pitchFamily="34" charset="0"/>
      </a:defRPr>
    </a:lvl6pPr>
    <a:lvl7pPr marL="2743200" algn="l" defTabSz="914400" rtl="0" eaLnBrk="1" latinLnBrk="0" hangingPunct="1">
      <a:defRPr b="1" kern="1200">
        <a:solidFill>
          <a:schemeClr val="tx1"/>
        </a:solidFill>
        <a:latin typeface="Arial" pitchFamily="34" charset="0"/>
        <a:ea typeface="+mn-ea"/>
        <a:cs typeface="Arial" pitchFamily="34" charset="0"/>
      </a:defRPr>
    </a:lvl7pPr>
    <a:lvl8pPr marL="3200400" algn="l" defTabSz="914400" rtl="0" eaLnBrk="1" latinLnBrk="0" hangingPunct="1">
      <a:defRPr b="1" kern="1200">
        <a:solidFill>
          <a:schemeClr val="tx1"/>
        </a:solidFill>
        <a:latin typeface="Arial" pitchFamily="34" charset="0"/>
        <a:ea typeface="+mn-ea"/>
        <a:cs typeface="Arial" pitchFamily="34" charset="0"/>
      </a:defRPr>
    </a:lvl8pPr>
    <a:lvl9pPr marL="3657600" algn="l" defTabSz="914400" rtl="0" eaLnBrk="1" latinLnBrk="0" hangingPunct="1">
      <a:defRPr b="1"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had Osman" initials="FO" lastIdx="0" clrIdx="0">
    <p:extLst>
      <p:ext uri="{19B8F6BF-5375-455C-9EA6-DF929625EA0E}">
        <p15:presenceInfo xmlns:p15="http://schemas.microsoft.com/office/powerpoint/2012/main" xmlns="" userId="S-1-5-21-2380184862-309048139-2695422336-32338" providerId="AD"/>
      </p:ext>
    </p:extLst>
  </p:cmAuthor>
  <p:cmAuthor id="2" name="Stevens Maleka" initials="SM" lastIdx="4" clrIdx="1">
    <p:extLst>
      <p:ext uri="{19B8F6BF-5375-455C-9EA6-DF929625EA0E}">
        <p15:presenceInfo xmlns:p15="http://schemas.microsoft.com/office/powerpoint/2012/main" xmlns="" userId="S::Stevens@DTPS.GOV.ZA::dc8b1a90-e26a-43a7-a985-cb405617ff0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00"/>
    <a:srgbClr val="FFFFCC"/>
    <a:srgbClr val="FFFFFF"/>
    <a:srgbClr val="00FF00"/>
    <a:srgbClr val="0F75AD"/>
    <a:srgbClr val="FFCC00"/>
    <a:srgbClr val="E15415"/>
    <a:srgbClr val="EF4718"/>
    <a:srgbClr val="CC6600"/>
    <a:srgbClr val="EB652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42" autoAdjust="0"/>
    <p:restoredTop sz="92933" autoAdjust="0"/>
  </p:normalViewPr>
  <p:slideViewPr>
    <p:cSldViewPr>
      <p:cViewPr varScale="1">
        <p:scale>
          <a:sx n="73" d="100"/>
          <a:sy n="73" d="100"/>
        </p:scale>
        <p:origin x="-1200" y="-10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1.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b="1" dirty="0">
                <a:solidFill>
                  <a:sysClr val="windowText" lastClr="000000"/>
                </a:solidFill>
                <a:latin typeface="Arial" panose="020B0604020202020204" pitchFamily="34" charset="0"/>
                <a:cs typeface="Arial" panose="020B0604020202020204" pitchFamily="34" charset="0"/>
              </a:rPr>
              <a:t>Annual</a:t>
            </a:r>
            <a:r>
              <a:rPr lang="en-ZA" b="1" baseline="0" dirty="0">
                <a:solidFill>
                  <a:sysClr val="windowText" lastClr="000000"/>
                </a:solidFill>
                <a:latin typeface="Arial" panose="020B0604020202020204" pitchFamily="34" charset="0"/>
                <a:cs typeface="Arial" panose="020B0604020202020204" pitchFamily="34" charset="0"/>
              </a:rPr>
              <a:t> Target Performance</a:t>
            </a:r>
            <a:endParaRPr lang="en-ZA" b="1" dirty="0">
              <a:solidFill>
                <a:sysClr val="windowText" lastClr="000000"/>
              </a:solidFill>
              <a:latin typeface="Arial" panose="020B0604020202020204" pitchFamily="34" charset="0"/>
              <a:cs typeface="Arial" panose="020B0604020202020204" pitchFamily="34" charset="0"/>
            </a:endParaRPr>
          </a:p>
        </c:rich>
      </c:tx>
      <c:layout/>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stacked"/>
        <c:ser>
          <c:idx val="0"/>
          <c:order val="0"/>
          <c:spPr>
            <a:solidFill>
              <a:schemeClr val="accent1"/>
            </a:solidFill>
            <a:ln>
              <a:noFill/>
            </a:ln>
            <a:effectLst/>
            <a:sp3d/>
          </c:spPr>
          <c:dPt>
            <c:idx val="0"/>
            <c:spPr>
              <a:solidFill>
                <a:schemeClr val="accent2"/>
              </a:solidFill>
              <a:ln>
                <a:noFill/>
              </a:ln>
              <a:effectLst/>
              <a:sp3d/>
            </c:spPr>
            <c:extLst xmlns:c16r2="http://schemas.microsoft.com/office/drawing/2015/06/chart">
              <c:ext xmlns:c16="http://schemas.microsoft.com/office/drawing/2014/chart" uri="{C3380CC4-5D6E-409C-BE32-E72D297353CC}">
                <c16:uniqueId val="{00000004-49D9-4CAA-9C13-E130F7227DF4}"/>
              </c:ext>
            </c:extLst>
          </c:dPt>
          <c:dPt>
            <c:idx val="1"/>
            <c:spPr>
              <a:solidFill>
                <a:srgbClr val="28F612"/>
              </a:solidFill>
              <a:ln>
                <a:noFill/>
              </a:ln>
              <a:effectLst/>
              <a:sp3d/>
            </c:spPr>
            <c:extLst xmlns:c16r2="http://schemas.microsoft.com/office/drawing/2015/06/chart">
              <c:ext xmlns:c16="http://schemas.microsoft.com/office/drawing/2014/chart" uri="{C3380CC4-5D6E-409C-BE32-E72D297353CC}">
                <c16:uniqueId val="{00000001-49D9-4CAA-9C13-E130F7227DF4}"/>
              </c:ext>
            </c:extLst>
          </c:dPt>
          <c:dPt>
            <c:idx val="2"/>
            <c:spPr>
              <a:solidFill>
                <a:srgbClr val="FF0000"/>
              </a:solidFill>
              <a:ln>
                <a:noFill/>
              </a:ln>
              <a:effectLst/>
              <a:sp3d/>
            </c:spPr>
            <c:extLst xmlns:c16r2="http://schemas.microsoft.com/office/drawing/2015/06/chart">
              <c:ext xmlns:c16="http://schemas.microsoft.com/office/drawing/2014/chart" uri="{C3380CC4-5D6E-409C-BE32-E72D297353CC}">
                <c16:uniqueId val="{00000003-49D9-4CAA-9C13-E130F7227DF4}"/>
              </c:ext>
            </c:extLst>
          </c:dPt>
          <c:dLbls>
            <c:dLbl>
              <c:idx val="0"/>
              <c:layout>
                <c:manualLayout>
                  <c:x val="8.3333490252495528E-3"/>
                  <c:y val="-0.26038597669615815"/>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9D9-4CAA-9C13-E130F7227DF4}"/>
                </c:ext>
              </c:extLst>
            </c:dLbl>
            <c:dLbl>
              <c:idx val="1"/>
              <c:layout>
                <c:manualLayout>
                  <c:x val="2.7777777777777796E-3"/>
                  <c:y val="-0.1944444444444445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9D9-4CAA-9C13-E130F7227DF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Total APP Targets</c:v>
                </c:pt>
                <c:pt idx="1">
                  <c:v>Achieved</c:v>
                </c:pt>
                <c:pt idx="2">
                  <c:v>Not Achieved</c:v>
                </c:pt>
              </c:strCache>
            </c:strRef>
          </c:cat>
          <c:val>
            <c:numRef>
              <c:f>Sheet1!$B$3:$B$5</c:f>
              <c:numCache>
                <c:formatCode>General</c:formatCode>
                <c:ptCount val="3"/>
                <c:pt idx="0">
                  <c:v>35</c:v>
                </c:pt>
                <c:pt idx="1">
                  <c:v>32</c:v>
                </c:pt>
                <c:pt idx="2">
                  <c:v>3</c:v>
                </c:pt>
              </c:numCache>
            </c:numRef>
          </c:val>
          <c:extLst xmlns:c16r2="http://schemas.microsoft.com/office/drawing/2015/06/chart">
            <c:ext xmlns:c16="http://schemas.microsoft.com/office/drawing/2014/chart" uri="{C3380CC4-5D6E-409C-BE32-E72D297353CC}">
              <c16:uniqueId val="{00000005-49D9-4CAA-9C13-E130F7227DF4}"/>
            </c:ext>
          </c:extLst>
        </c:ser>
        <c:dLbls/>
        <c:shape val="box"/>
        <c:axId val="85623936"/>
        <c:axId val="85625472"/>
        <c:axId val="0"/>
      </c:bar3DChart>
      <c:catAx>
        <c:axId val="85623936"/>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85625472"/>
        <c:crosses val="autoZero"/>
        <c:auto val="1"/>
        <c:lblAlgn val="ctr"/>
        <c:lblOffset val="100"/>
      </c:catAx>
      <c:valAx>
        <c:axId val="8562547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623936"/>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Arial" panose="020B0604020202020204" pitchFamily="34" charset="0"/>
                <a:ea typeface="+mn-ea"/>
                <a:cs typeface="Arial" panose="020B0604020202020204" pitchFamily="34" charset="0"/>
              </a:defRPr>
            </a:pPr>
            <a:r>
              <a:rPr lang="en-ZA" b="1" dirty="0">
                <a:solidFill>
                  <a:sysClr val="windowText" lastClr="000000"/>
                </a:solidFill>
                <a:latin typeface="Arial" panose="020B0604020202020204" pitchFamily="34" charset="0"/>
                <a:cs typeface="Arial" panose="020B0604020202020204" pitchFamily="34" charset="0"/>
              </a:rPr>
              <a:t>Annual Target</a:t>
            </a:r>
            <a:r>
              <a:rPr lang="en-ZA" b="1" baseline="0" dirty="0">
                <a:solidFill>
                  <a:sysClr val="windowText" lastClr="000000"/>
                </a:solidFill>
                <a:latin typeface="Arial" panose="020B0604020202020204" pitchFamily="34" charset="0"/>
                <a:cs typeface="Arial" panose="020B0604020202020204" pitchFamily="34" charset="0"/>
              </a:rPr>
              <a:t> Performance (%) </a:t>
            </a:r>
            <a:endParaRPr lang="en-ZA" b="1" dirty="0">
              <a:solidFill>
                <a:sysClr val="windowText" lastClr="000000"/>
              </a:solidFill>
              <a:latin typeface="Arial" panose="020B0604020202020204" pitchFamily="34" charset="0"/>
              <a:cs typeface="Arial" panose="020B0604020202020204" pitchFamily="34" charset="0"/>
            </a:endParaRPr>
          </a:p>
        </c:rich>
      </c:tx>
      <c:layout>
        <c:manualLayout>
          <c:xMode val="edge"/>
          <c:yMode val="edge"/>
          <c:x val="0.21782633420822406"/>
          <c:y val="1.3888888888888892E-2"/>
        </c:manualLayout>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dPt>
            <c:idx val="0"/>
            <c:spPr>
              <a:solidFill>
                <a:srgbClr val="28F612"/>
              </a:solidFill>
              <a:ln>
                <a:noFill/>
              </a:ln>
              <a:effectLst/>
              <a:sp3d/>
            </c:spPr>
            <c:extLst xmlns:c16r2="http://schemas.microsoft.com/office/drawing/2015/06/chart">
              <c:ext xmlns:c16="http://schemas.microsoft.com/office/drawing/2014/chart" uri="{C3380CC4-5D6E-409C-BE32-E72D297353CC}">
                <c16:uniqueId val="{00000001-EC66-4ADA-9292-95FD57AF66F4}"/>
              </c:ext>
            </c:extLst>
          </c:dPt>
          <c:dPt>
            <c:idx val="1"/>
            <c:spPr>
              <a:solidFill>
                <a:srgbClr val="FF0000"/>
              </a:solidFill>
              <a:ln>
                <a:noFill/>
              </a:ln>
              <a:effectLst/>
              <a:sp3d/>
            </c:spPr>
            <c:extLst xmlns:c16r2="http://schemas.microsoft.com/office/drawing/2015/06/chart">
              <c:ext xmlns:c16="http://schemas.microsoft.com/office/drawing/2014/chart" uri="{C3380CC4-5D6E-409C-BE32-E72D297353CC}">
                <c16:uniqueId val="{00000003-EC66-4ADA-9292-95FD57AF66F4}"/>
              </c:ext>
            </c:extLst>
          </c:dPt>
          <c:dLbls>
            <c:dLbl>
              <c:idx val="1"/>
              <c:layout>
                <c:manualLayout>
                  <c:x val="-5.0375546806649171E-2"/>
                  <c:y val="1.8579396325459317E-2"/>
                </c:manualLayout>
              </c:layout>
              <c:dLblPos val="bestFit"/>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C66-4ADA-9292-95FD57AF66F4}"/>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65000"/>
                        <a:lumOff val="35000"/>
                      </a:schemeClr>
                    </a:solidFill>
                    <a:latin typeface="+mn-lt"/>
                    <a:ea typeface="+mn-ea"/>
                    <a:cs typeface="+mn-cs"/>
                  </a:defRPr>
                </a:pPr>
                <a:endParaRPr lang="en-US"/>
              </a:p>
            </c:txPr>
            <c:dLblPos val="ctr"/>
            <c:showPercent val="1"/>
            <c:showLeaderLines val="1"/>
            <c:leaderLines>
              <c:spPr>
                <a:ln w="9525">
                  <a:solidFill>
                    <a:schemeClr val="tx1">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Sheet1!$A$4:$A$5</c:f>
              <c:strCache>
                <c:ptCount val="2"/>
                <c:pt idx="0">
                  <c:v>Achieved</c:v>
                </c:pt>
                <c:pt idx="1">
                  <c:v>Not Achieved</c:v>
                </c:pt>
              </c:strCache>
            </c:strRef>
          </c:cat>
          <c:val>
            <c:numRef>
              <c:f>Sheet1!$B$4:$B$5</c:f>
              <c:numCache>
                <c:formatCode>General</c:formatCode>
                <c:ptCount val="2"/>
                <c:pt idx="0">
                  <c:v>32</c:v>
                </c:pt>
                <c:pt idx="1">
                  <c:v>3</c:v>
                </c:pt>
              </c:numCache>
            </c:numRef>
          </c:val>
          <c:extLst xmlns:c16r2="http://schemas.microsoft.com/office/drawing/2015/06/chart">
            <c:ext xmlns:c16="http://schemas.microsoft.com/office/drawing/2014/chart" uri="{C3380CC4-5D6E-409C-BE32-E72D297353CC}">
              <c16:uniqueId val="{00000004-EC66-4ADA-9292-95FD57AF66F4}"/>
            </c:ext>
          </c:extLst>
        </c:ser>
        <c:dLbls>
          <c:showPercent val="1"/>
        </c:dLbls>
      </c:pie3DChart>
      <c:spPr>
        <a:noFill/>
        <a:ln>
          <a:noFill/>
        </a:ln>
        <a:effectLst/>
      </c:spPr>
    </c:plotArea>
    <c:legend>
      <c:legendPos val="b"/>
      <c:layout/>
      <c:spPr>
        <a:noFill/>
        <a:ln>
          <a:noFill/>
        </a:ln>
        <a:effectLst/>
      </c:spPr>
      <c:txPr>
        <a:bodyPr rot="0" spcFirstLastPara="1" vertOverflow="ellipsis" vert="horz" wrap="square" anchor="ctr" anchorCtr="1"/>
        <a:lstStyle/>
        <a:p>
          <a:pPr>
            <a:defRPr sz="900" b="1" i="0" u="none" strike="noStrike" kern="1200" baseline="0">
              <a:solidFill>
                <a:schemeClr val="tx1">
                  <a:lumMod val="50000"/>
                  <a:lumOff val="50000"/>
                </a:schemeClr>
              </a:solidFill>
              <a:latin typeface="+mn-lt"/>
              <a:ea typeface="+mn-ea"/>
              <a:cs typeface="+mn-cs"/>
            </a:defRPr>
          </a:pPr>
          <a:endParaRPr lang="en-US"/>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b="1" dirty="0">
                <a:latin typeface="Arial" panose="020B0604020202020204" pitchFamily="34" charset="0"/>
                <a:cs typeface="Arial" panose="020B0604020202020204" pitchFamily="34" charset="0"/>
              </a:rPr>
              <a:t>2020/21</a:t>
            </a:r>
            <a:r>
              <a:rPr lang="en-ZA" dirty="0">
                <a:latin typeface="Arial" panose="020B0604020202020204" pitchFamily="34" charset="0"/>
                <a:cs typeface="Arial" panose="020B0604020202020204" pitchFamily="34" charset="0"/>
              </a:rPr>
              <a:t> Findings </a:t>
            </a:r>
          </a:p>
        </c:rich>
      </c:tx>
      <c:spPr>
        <a:noFill/>
        <a:ln>
          <a:noFill/>
        </a:ln>
        <a:effectLst/>
      </c:spPr>
    </c:title>
    <c:plotArea>
      <c:layout/>
      <c:barChart>
        <c:barDir val="col"/>
        <c:grouping val="clustered"/>
        <c:ser>
          <c:idx val="0"/>
          <c:order val="0"/>
          <c:tx>
            <c:strRef>
              <c:f>Sheet1!$B$1</c:f>
              <c:strCache>
                <c:ptCount val="1"/>
                <c:pt idx="0">
                  <c:v>2020/21 Findings </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Resolved</c:v>
                </c:pt>
                <c:pt idx="1">
                  <c:v>Not resolved</c:v>
                </c:pt>
              </c:strCache>
            </c:strRef>
          </c:cat>
          <c:val>
            <c:numRef>
              <c:f>Sheet1!$B$2:$B$3</c:f>
              <c:numCache>
                <c:formatCode>General</c:formatCode>
                <c:ptCount val="2"/>
                <c:pt idx="0">
                  <c:v>23</c:v>
                </c:pt>
                <c:pt idx="1">
                  <c:v>5</c:v>
                </c:pt>
              </c:numCache>
            </c:numRef>
          </c:val>
          <c:extLst xmlns:c16r2="http://schemas.microsoft.com/office/drawing/2015/06/chart">
            <c:ext xmlns:c16="http://schemas.microsoft.com/office/drawing/2014/chart" uri="{C3380CC4-5D6E-409C-BE32-E72D297353CC}">
              <c16:uniqueId val="{00000000-4010-4456-AD0B-E7E7C2D0B7CE}"/>
            </c:ext>
          </c:extLst>
        </c:ser>
        <c:dLbls>
          <c:showVal val="1"/>
        </c:dLbls>
        <c:gapWidth val="219"/>
        <c:overlap val="-27"/>
        <c:axId val="118864512"/>
        <c:axId val="118866304"/>
      </c:barChart>
      <c:catAx>
        <c:axId val="11886451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8866304"/>
        <c:crosses val="autoZero"/>
        <c:auto val="1"/>
        <c:lblAlgn val="ctr"/>
        <c:lblOffset val="100"/>
      </c:catAx>
      <c:valAx>
        <c:axId val="11886630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8864512"/>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latin typeface="Arial" panose="020B0604020202020204" pitchFamily="34" charset="0"/>
                <a:cs typeface="Arial" panose="020B0604020202020204" pitchFamily="34" charset="0"/>
              </a:rPr>
              <a:t>Findings </a:t>
            </a:r>
            <a:r>
              <a:rPr lang="en-ZA" b="1" dirty="0">
                <a:latin typeface="Arial" panose="020B0604020202020204" pitchFamily="34" charset="0"/>
                <a:cs typeface="Arial" panose="020B0604020202020204" pitchFamily="34" charset="0"/>
              </a:rPr>
              <a:t>2021/22</a:t>
            </a:r>
          </a:p>
        </c:rich>
      </c:tx>
      <c:spPr>
        <a:noFill/>
        <a:ln>
          <a:noFill/>
        </a:ln>
        <a:effectLst/>
      </c:spPr>
    </c:title>
    <c:plotArea>
      <c:layout/>
      <c:barChart>
        <c:barDir val="col"/>
        <c:grouping val="clustered"/>
        <c:ser>
          <c:idx val="0"/>
          <c:order val="0"/>
          <c:tx>
            <c:strRef>
              <c:f>Sheet1!$B$1</c:f>
              <c:strCache>
                <c:ptCount val="1"/>
                <c:pt idx="0">
                  <c:v>Findings 2021/22</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Resolved</c:v>
                </c:pt>
                <c:pt idx="1">
                  <c:v>Not resolved</c:v>
                </c:pt>
              </c:strCache>
            </c:strRef>
          </c:cat>
          <c:val>
            <c:numRef>
              <c:f>Sheet1!$B$2:$B$3</c:f>
              <c:numCache>
                <c:formatCode>General</c:formatCode>
                <c:ptCount val="2"/>
                <c:pt idx="0">
                  <c:v>8</c:v>
                </c:pt>
                <c:pt idx="1">
                  <c:v>12</c:v>
                </c:pt>
              </c:numCache>
            </c:numRef>
          </c:val>
          <c:extLst xmlns:c16r2="http://schemas.microsoft.com/office/drawing/2015/06/chart">
            <c:ext xmlns:c16="http://schemas.microsoft.com/office/drawing/2014/chart" uri="{C3380CC4-5D6E-409C-BE32-E72D297353CC}">
              <c16:uniqueId val="{00000000-C82C-410B-B770-B1E3A1938B34}"/>
            </c:ext>
          </c:extLst>
        </c:ser>
        <c:dLbls>
          <c:showVal val="1"/>
        </c:dLbls>
        <c:gapWidth val="219"/>
        <c:overlap val="-27"/>
        <c:axId val="119225344"/>
        <c:axId val="119231232"/>
      </c:barChart>
      <c:catAx>
        <c:axId val="11922534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231232"/>
        <c:crosses val="autoZero"/>
        <c:auto val="1"/>
        <c:lblAlgn val="ctr"/>
        <c:lblOffset val="100"/>
      </c:catAx>
      <c:valAx>
        <c:axId val="11923123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225344"/>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cs typeface="+mn-cs"/>
              </a:defRPr>
            </a:lvl1pPr>
          </a:lstStyle>
          <a:p>
            <a:pPr>
              <a:defRPr/>
            </a:pPr>
            <a:endParaRPr lang="en-ZA"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atin typeface="Arial" charset="0"/>
                <a:cs typeface="+mn-cs"/>
              </a:defRPr>
            </a:lvl1pPr>
          </a:lstStyle>
          <a:p>
            <a:pPr>
              <a:defRPr/>
            </a:pPr>
            <a:fld id="{DC86797C-0EAA-4835-9CA3-6B5CFEFCD302}" type="datetimeFigureOut">
              <a:rPr lang="en-US"/>
              <a:pPr>
                <a:defRPr/>
              </a:pPr>
              <a:t>10/11/2022</a:t>
            </a:fld>
            <a:endParaRPr lang="en-ZA"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ZA"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atin typeface="Arial" charset="0"/>
                <a:cs typeface="+mn-cs"/>
              </a:defRPr>
            </a:lvl1pPr>
          </a:lstStyle>
          <a:p>
            <a:pPr>
              <a:defRPr/>
            </a:pPr>
            <a:fld id="{3A035F56-8059-484F-84EF-27E4F3861C6B}" type="slidenum">
              <a:rPr lang="en-ZA"/>
              <a:pPr>
                <a:defRPr/>
              </a:pPr>
              <a:t>‹#›</a:t>
            </a:fld>
            <a:endParaRPr lang="en-ZA" dirty="0"/>
          </a:p>
        </p:txBody>
      </p:sp>
    </p:spTree>
    <p:extLst>
      <p:ext uri="{BB962C8B-B14F-4D97-AF65-F5344CB8AC3E}">
        <p14:creationId xmlns:p14="http://schemas.microsoft.com/office/powerpoint/2010/main" xmlns="" val="2300680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cs typeface="+mn-cs"/>
              </a:defRPr>
            </a:lvl1pPr>
          </a:lstStyle>
          <a:p>
            <a:pPr>
              <a:defRPr/>
            </a:pPr>
            <a:endParaRPr lang="en-ZA"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atin typeface="Arial" charset="0"/>
                <a:cs typeface="+mn-cs"/>
              </a:defRPr>
            </a:lvl1pPr>
          </a:lstStyle>
          <a:p>
            <a:pPr>
              <a:defRPr/>
            </a:pPr>
            <a:fld id="{7FDCE99A-3146-4BA1-BCB2-19B27B05AC6D}" type="datetimeFigureOut">
              <a:rPr lang="en-US"/>
              <a:pPr>
                <a:defRPr/>
              </a:pPr>
              <a:t>10/11/2022</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ZA" noProof="0" dirty="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ZA" dirty="0"/>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atin typeface="Arial" charset="0"/>
                <a:cs typeface="+mn-cs"/>
              </a:defRPr>
            </a:lvl1pPr>
          </a:lstStyle>
          <a:p>
            <a:pPr>
              <a:defRPr/>
            </a:pPr>
            <a:fld id="{2ACEF963-89FD-494C-9260-DDF89D775176}" type="slidenum">
              <a:rPr lang="en-ZA"/>
              <a:pPr>
                <a:defRPr/>
              </a:pPr>
              <a:t>‹#›</a:t>
            </a:fld>
            <a:endParaRPr lang="en-ZA" dirty="0"/>
          </a:p>
        </p:txBody>
      </p:sp>
    </p:spTree>
    <p:extLst>
      <p:ext uri="{BB962C8B-B14F-4D97-AF65-F5344CB8AC3E}">
        <p14:creationId xmlns:p14="http://schemas.microsoft.com/office/powerpoint/2010/main" xmlns="" val="6899570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2ACEF963-89FD-494C-9260-DDF89D775176}" type="slidenum">
              <a:rPr lang="en-ZA" smtClean="0"/>
              <a:pPr>
                <a:defRPr/>
              </a:pPr>
              <a:t>5</a:t>
            </a:fld>
            <a:endParaRPr lang="en-ZA" dirty="0"/>
          </a:p>
        </p:txBody>
      </p:sp>
    </p:spTree>
    <p:extLst>
      <p:ext uri="{BB962C8B-B14F-4D97-AF65-F5344CB8AC3E}">
        <p14:creationId xmlns:p14="http://schemas.microsoft.com/office/powerpoint/2010/main" xmlns="" val="3367959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A497AE-4649-49E7-B440-548FA4D529C1}" type="slidenum">
              <a:rPr lang="en-ZA" smtClean="0"/>
              <a:pPr/>
              <a:t>18</a:t>
            </a:fld>
            <a:endParaRPr lang="en-ZA" dirty="0"/>
          </a:p>
        </p:txBody>
      </p:sp>
    </p:spTree>
    <p:extLst>
      <p:ext uri="{BB962C8B-B14F-4D97-AF65-F5344CB8AC3E}">
        <p14:creationId xmlns:p14="http://schemas.microsoft.com/office/powerpoint/2010/main" xmlns="" val="3972000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A497AE-4649-49E7-B440-548FA4D529C1}" type="slidenum">
              <a:rPr kumimoji="0" lang="en-ZA" sz="1200" b="1"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ZA" sz="1200" b="1"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xmlns="" val="1703632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A497AE-4649-49E7-B440-548FA4D529C1}" type="slidenum">
              <a:rPr lang="en-ZA" smtClean="0"/>
              <a:pPr/>
              <a:t>22</a:t>
            </a:fld>
            <a:endParaRPr lang="en-ZA" dirty="0"/>
          </a:p>
        </p:txBody>
      </p:sp>
    </p:spTree>
    <p:extLst>
      <p:ext uri="{BB962C8B-B14F-4D97-AF65-F5344CB8AC3E}">
        <p14:creationId xmlns:p14="http://schemas.microsoft.com/office/powerpoint/2010/main" xmlns="" val="3380979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A497AE-4649-49E7-B440-548FA4D529C1}" type="slidenum">
              <a:rPr lang="en-ZA" smtClean="0"/>
              <a:pPr/>
              <a:t>23</a:t>
            </a:fld>
            <a:endParaRPr lang="en-ZA" dirty="0"/>
          </a:p>
        </p:txBody>
      </p:sp>
    </p:spTree>
    <p:extLst>
      <p:ext uri="{BB962C8B-B14F-4D97-AF65-F5344CB8AC3E}">
        <p14:creationId xmlns:p14="http://schemas.microsoft.com/office/powerpoint/2010/main" xmlns="" val="1585319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A497AE-4649-49E7-B440-548FA4D529C1}" type="slidenum">
              <a:rPr lang="en-ZA" smtClean="0"/>
              <a:pPr/>
              <a:t>24</a:t>
            </a:fld>
            <a:endParaRPr lang="en-ZA" dirty="0"/>
          </a:p>
        </p:txBody>
      </p:sp>
    </p:spTree>
    <p:extLst>
      <p:ext uri="{BB962C8B-B14F-4D97-AF65-F5344CB8AC3E}">
        <p14:creationId xmlns:p14="http://schemas.microsoft.com/office/powerpoint/2010/main" xmlns="" val="784327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A497AE-4649-49E7-B440-548FA4D529C1}" type="slidenum">
              <a:rPr lang="en-ZA" smtClean="0"/>
              <a:pPr/>
              <a:t>25</a:t>
            </a:fld>
            <a:endParaRPr lang="en-ZA" dirty="0"/>
          </a:p>
        </p:txBody>
      </p:sp>
    </p:spTree>
    <p:extLst>
      <p:ext uri="{BB962C8B-B14F-4D97-AF65-F5344CB8AC3E}">
        <p14:creationId xmlns:p14="http://schemas.microsoft.com/office/powerpoint/2010/main" xmlns="" val="3755164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A497AE-4649-49E7-B440-548FA4D529C1}" type="slidenum">
              <a:rPr lang="en-ZA" smtClean="0"/>
              <a:pPr/>
              <a:t>26</a:t>
            </a:fld>
            <a:endParaRPr lang="en-ZA" dirty="0"/>
          </a:p>
        </p:txBody>
      </p:sp>
    </p:spTree>
    <p:extLst>
      <p:ext uri="{BB962C8B-B14F-4D97-AF65-F5344CB8AC3E}">
        <p14:creationId xmlns:p14="http://schemas.microsoft.com/office/powerpoint/2010/main" xmlns="" val="4155348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5A497AE-4649-49E7-B440-548FA4D529C1}" type="slidenum">
              <a:rPr lang="en-ZA" smtClean="0"/>
              <a:pPr/>
              <a:t>27</a:t>
            </a:fld>
            <a:endParaRPr lang="en-ZA" dirty="0"/>
          </a:p>
        </p:txBody>
      </p:sp>
    </p:spTree>
    <p:extLst>
      <p:ext uri="{BB962C8B-B14F-4D97-AF65-F5344CB8AC3E}">
        <p14:creationId xmlns:p14="http://schemas.microsoft.com/office/powerpoint/2010/main" xmlns="" val="3910784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ACEF963-89FD-494C-9260-DDF89D775176}" type="slidenum">
              <a:rPr lang="en-ZA" smtClean="0"/>
              <a:pPr>
                <a:defRPr/>
              </a:pPr>
              <a:t>10</a:t>
            </a:fld>
            <a:endParaRPr lang="en-ZA" dirty="0"/>
          </a:p>
        </p:txBody>
      </p:sp>
    </p:spTree>
    <p:extLst>
      <p:ext uri="{BB962C8B-B14F-4D97-AF65-F5344CB8AC3E}">
        <p14:creationId xmlns:p14="http://schemas.microsoft.com/office/powerpoint/2010/main" xmlns="" val="772290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2ACEF963-89FD-494C-9260-DDF89D775176}" type="slidenum">
              <a:rPr lang="en-ZA" smtClean="0"/>
              <a:pPr>
                <a:defRPr/>
              </a:pPr>
              <a:t>11</a:t>
            </a:fld>
            <a:endParaRPr lang="en-ZA" dirty="0"/>
          </a:p>
        </p:txBody>
      </p:sp>
    </p:spTree>
    <p:extLst>
      <p:ext uri="{BB962C8B-B14F-4D97-AF65-F5344CB8AC3E}">
        <p14:creationId xmlns:p14="http://schemas.microsoft.com/office/powerpoint/2010/main" xmlns="" val="608539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2ACEF963-89FD-494C-9260-DDF89D775176}" type="slidenum">
              <a:rPr lang="en-ZA" smtClean="0"/>
              <a:pPr>
                <a:defRPr/>
              </a:pPr>
              <a:t>12</a:t>
            </a:fld>
            <a:endParaRPr lang="en-ZA" dirty="0"/>
          </a:p>
        </p:txBody>
      </p:sp>
    </p:spTree>
    <p:extLst>
      <p:ext uri="{BB962C8B-B14F-4D97-AF65-F5344CB8AC3E}">
        <p14:creationId xmlns:p14="http://schemas.microsoft.com/office/powerpoint/2010/main" xmlns="" val="1217423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2ACEF963-89FD-494C-9260-DDF89D775176}" type="slidenum">
              <a:rPr lang="en-ZA" smtClean="0"/>
              <a:pPr>
                <a:defRPr/>
              </a:pPr>
              <a:t>13</a:t>
            </a:fld>
            <a:endParaRPr lang="en-ZA" dirty="0"/>
          </a:p>
        </p:txBody>
      </p:sp>
    </p:spTree>
    <p:extLst>
      <p:ext uri="{BB962C8B-B14F-4D97-AF65-F5344CB8AC3E}">
        <p14:creationId xmlns:p14="http://schemas.microsoft.com/office/powerpoint/2010/main" xmlns="" val="2566651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2ACEF963-89FD-494C-9260-DDF89D775176}" type="slidenum">
              <a:rPr lang="en-ZA" smtClean="0"/>
              <a:pPr>
                <a:defRPr/>
              </a:pPr>
              <a:t>14</a:t>
            </a:fld>
            <a:endParaRPr lang="en-ZA" dirty="0"/>
          </a:p>
        </p:txBody>
      </p:sp>
    </p:spTree>
    <p:extLst>
      <p:ext uri="{BB962C8B-B14F-4D97-AF65-F5344CB8AC3E}">
        <p14:creationId xmlns:p14="http://schemas.microsoft.com/office/powerpoint/2010/main" xmlns="" val="3688971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2ACEF963-89FD-494C-9260-DDF89D775176}" type="slidenum">
              <a:rPr lang="en-ZA" smtClean="0"/>
              <a:pPr>
                <a:defRPr/>
              </a:pPr>
              <a:t>15</a:t>
            </a:fld>
            <a:endParaRPr lang="en-ZA" dirty="0"/>
          </a:p>
        </p:txBody>
      </p:sp>
    </p:spTree>
    <p:extLst>
      <p:ext uri="{BB962C8B-B14F-4D97-AF65-F5344CB8AC3E}">
        <p14:creationId xmlns:p14="http://schemas.microsoft.com/office/powerpoint/2010/main" xmlns="" val="4170877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2ACEF963-89FD-494C-9260-DDF89D775176}" type="slidenum">
              <a:rPr lang="en-ZA" smtClean="0"/>
              <a:pPr>
                <a:defRPr/>
              </a:pPr>
              <a:t>16</a:t>
            </a:fld>
            <a:endParaRPr lang="en-ZA" dirty="0"/>
          </a:p>
        </p:txBody>
      </p:sp>
    </p:spTree>
    <p:extLst>
      <p:ext uri="{BB962C8B-B14F-4D97-AF65-F5344CB8AC3E}">
        <p14:creationId xmlns:p14="http://schemas.microsoft.com/office/powerpoint/2010/main" xmlns="" val="2269333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2ACEF963-89FD-494C-9260-DDF89D775176}" type="slidenum">
              <a:rPr lang="en-ZA" smtClean="0"/>
              <a:pPr>
                <a:defRPr/>
              </a:pPr>
              <a:t>17</a:t>
            </a:fld>
            <a:endParaRPr lang="en-ZA" dirty="0"/>
          </a:p>
        </p:txBody>
      </p:sp>
    </p:spTree>
    <p:extLst>
      <p:ext uri="{BB962C8B-B14F-4D97-AF65-F5344CB8AC3E}">
        <p14:creationId xmlns:p14="http://schemas.microsoft.com/office/powerpoint/2010/main" xmlns="" val="748476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a:defRPr/>
            </a:pPr>
            <a:fld id="{36D7854F-BB25-4EBF-AC24-38D00AAFAF4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a:defRPr/>
            </a:pPr>
            <a:fld id="{6559761D-B61F-4481-B4A1-07F1D6F7B42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6750"/>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74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a:defRPr/>
            </a:pPr>
            <a:fld id="{30A1D51D-AA7E-43DD-855A-A4617F4375F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75163" cy="1143000"/>
          </a:xfrm>
        </p:spPr>
        <p:txBody>
          <a:bodyPr/>
          <a:lstStyle/>
          <a:p>
            <a:r>
              <a:rPr lang="en-US"/>
              <a:t>Click to edit Master title style</a:t>
            </a:r>
            <a:endParaRPr lang="en-ZA"/>
          </a:p>
        </p:txBody>
      </p:sp>
      <p:sp>
        <p:nvSpPr>
          <p:cNvPr id="3" name="Text Placeholder 2"/>
          <p:cNvSpPr>
            <a:spLocks noGrp="1"/>
          </p:cNvSpPr>
          <p:nvPr>
            <p:ph type="body" sz="half" idx="1"/>
          </p:nvPr>
        </p:nvSpPr>
        <p:spPr>
          <a:xfrm>
            <a:off x="457200" y="1600200"/>
            <a:ext cx="4038600" cy="442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lipArt Placeholder 3"/>
          <p:cNvSpPr>
            <a:spLocks noGrp="1"/>
          </p:cNvSpPr>
          <p:nvPr>
            <p:ph type="clipArt" sz="half" idx="2"/>
          </p:nvPr>
        </p:nvSpPr>
        <p:spPr>
          <a:xfrm>
            <a:off x="4648200" y="1600200"/>
            <a:ext cx="4038600" cy="4421188"/>
          </a:xfrm>
        </p:spPr>
        <p:txBody>
          <a:bodyPr/>
          <a:lstStyle/>
          <a:p>
            <a:pPr lvl="0"/>
            <a:endParaRPr lang="en-ZA" noProof="0" dirty="0"/>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a:defRPr/>
            </a:pPr>
            <a:fld id="{5F104B22-8847-4421-A6B2-15511A0D707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xmlns="" id="{3DE510FD-C2BB-4C12-8820-C9EE4E4C512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 y="532075"/>
            <a:ext cx="9130786" cy="5740177"/>
          </a:xfrm>
          <a:prstGeom prst="rect">
            <a:avLst/>
          </a:prstGeom>
        </p:spPr>
      </p:pic>
      <p:sp>
        <p:nvSpPr>
          <p:cNvPr id="2" name="Title 1">
            <a:extLst>
              <a:ext uri="{FF2B5EF4-FFF2-40B4-BE49-F238E27FC236}">
                <a16:creationId xmlns:a16="http://schemas.microsoft.com/office/drawing/2014/main" xmlns="" id="{E9C6AE70-9C6A-4811-BE55-CD65077A49B4}"/>
              </a:ext>
            </a:extLst>
          </p:cNvPr>
          <p:cNvSpPr>
            <a:spLocks noGrp="1"/>
          </p:cNvSpPr>
          <p:nvPr>
            <p:ph type="ctrTitle"/>
          </p:nvPr>
        </p:nvSpPr>
        <p:spPr>
          <a:xfrm>
            <a:off x="3690258" y="1835630"/>
            <a:ext cx="5216977" cy="1746591"/>
          </a:xfrm>
          <a:prstGeom prst="rect">
            <a:avLst/>
          </a:prstGeom>
        </p:spPr>
        <p:txBody>
          <a:bodyPr anchor="b">
            <a:normAutofit/>
          </a:bodyPr>
          <a:lstStyle>
            <a:lvl1pPr algn="ctr">
              <a:lnSpc>
                <a:spcPct val="100000"/>
              </a:lnSpc>
              <a:defRPr sz="4050" b="1">
                <a:latin typeface="+mn-lt"/>
              </a:defRPr>
            </a:lvl1pPr>
          </a:lstStyle>
          <a:p>
            <a:r>
              <a:rPr lang="en-GB"/>
              <a:t>Click to edit Master title style</a:t>
            </a:r>
            <a:endParaRPr lang="en-ZA" dirty="0"/>
          </a:p>
        </p:txBody>
      </p:sp>
      <p:sp>
        <p:nvSpPr>
          <p:cNvPr id="3" name="Subtitle 2">
            <a:extLst>
              <a:ext uri="{FF2B5EF4-FFF2-40B4-BE49-F238E27FC236}">
                <a16:creationId xmlns:a16="http://schemas.microsoft.com/office/drawing/2014/main" xmlns="" id="{AF8B6128-A7FC-4239-BC08-667D11122DE4}"/>
              </a:ext>
            </a:extLst>
          </p:cNvPr>
          <p:cNvSpPr>
            <a:spLocks noGrp="1"/>
          </p:cNvSpPr>
          <p:nvPr>
            <p:ph type="subTitle" idx="1"/>
          </p:nvPr>
        </p:nvSpPr>
        <p:spPr>
          <a:xfrm>
            <a:off x="3690257" y="3706839"/>
            <a:ext cx="5216978" cy="92415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ZA" dirty="0"/>
          </a:p>
        </p:txBody>
      </p:sp>
      <p:sp>
        <p:nvSpPr>
          <p:cNvPr id="6" name="Rectangle 5">
            <a:extLst>
              <a:ext uri="{FF2B5EF4-FFF2-40B4-BE49-F238E27FC236}">
                <a16:creationId xmlns:a16="http://schemas.microsoft.com/office/drawing/2014/main" xmlns="" id="{4C3D6594-B71B-4308-B614-AB2B17AD219D}"/>
              </a:ext>
            </a:extLst>
          </p:cNvPr>
          <p:cNvSpPr/>
          <p:nvPr userDrawn="1"/>
        </p:nvSpPr>
        <p:spPr>
          <a:xfrm>
            <a:off x="13216" y="1120369"/>
            <a:ext cx="3071327"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TextBox 12">
            <a:extLst>
              <a:ext uri="{FF2B5EF4-FFF2-40B4-BE49-F238E27FC236}">
                <a16:creationId xmlns:a16="http://schemas.microsoft.com/office/drawing/2014/main" xmlns="" id="{16C75A5D-1DA1-48C8-816E-3C3DAB500DAC}"/>
              </a:ext>
            </a:extLst>
          </p:cNvPr>
          <p:cNvSpPr txBox="1"/>
          <p:nvPr userDrawn="1"/>
        </p:nvSpPr>
        <p:spPr>
          <a:xfrm>
            <a:off x="3084543" y="1001700"/>
            <a:ext cx="5844071" cy="230832"/>
          </a:xfrm>
          <a:prstGeom prst="rect">
            <a:avLst/>
          </a:prstGeom>
          <a:noFill/>
        </p:spPr>
        <p:txBody>
          <a:bodyPr wrap="square" rtlCol="0">
            <a:spAutoFit/>
          </a:bodyPr>
          <a:lstStyle/>
          <a:p>
            <a:r>
              <a:rPr lang="en-US" sz="900" dirty="0">
                <a:solidFill>
                  <a:schemeClr val="bg1">
                    <a:lumMod val="85000"/>
                  </a:schemeClr>
                </a:solidFill>
              </a:rPr>
              <a:t>department of communications and digital technologies</a:t>
            </a:r>
            <a:endParaRPr lang="en-ZA" sz="900" dirty="0">
              <a:solidFill>
                <a:schemeClr val="bg1">
                  <a:lumMod val="85000"/>
                </a:schemeClr>
              </a:solidFill>
            </a:endParaRPr>
          </a:p>
        </p:txBody>
      </p:sp>
      <p:pic>
        <p:nvPicPr>
          <p:cNvPr id="16" name="Picture 15" descr="Text&#10;&#10;Description automatically generated">
            <a:extLst>
              <a:ext uri="{FF2B5EF4-FFF2-40B4-BE49-F238E27FC236}">
                <a16:creationId xmlns:a16="http://schemas.microsoft.com/office/drawing/2014/main" xmlns="" id="{110FF2FA-6275-4709-AF5F-BB5D50947F40}"/>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36765" y="115717"/>
            <a:ext cx="1461407" cy="693899"/>
          </a:xfrm>
          <a:prstGeom prst="rect">
            <a:avLst/>
          </a:prstGeom>
        </p:spPr>
      </p:pic>
      <p:pic>
        <p:nvPicPr>
          <p:cNvPr id="19" name="Picture 18" descr="Logo, company name&#10;&#10;Description automatically generated">
            <a:extLst>
              <a:ext uri="{FF2B5EF4-FFF2-40B4-BE49-F238E27FC236}">
                <a16:creationId xmlns:a16="http://schemas.microsoft.com/office/drawing/2014/main" xmlns="" id="{CCBE8881-4F42-414E-9377-7680BF4D5612}"/>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497238" y="189334"/>
            <a:ext cx="409997" cy="546662"/>
          </a:xfrm>
          <a:prstGeom prst="rect">
            <a:avLst/>
          </a:prstGeom>
        </p:spPr>
      </p:pic>
      <p:sp>
        <p:nvSpPr>
          <p:cNvPr id="20" name="Rectangle 19">
            <a:extLst>
              <a:ext uri="{FF2B5EF4-FFF2-40B4-BE49-F238E27FC236}">
                <a16:creationId xmlns:a16="http://schemas.microsoft.com/office/drawing/2014/main" xmlns="" id="{E23B0F19-FC00-4344-89AF-3742A7C73B6E}"/>
              </a:ext>
            </a:extLst>
          </p:cNvPr>
          <p:cNvSpPr/>
          <p:nvPr userDrawn="1"/>
        </p:nvSpPr>
        <p:spPr>
          <a:xfrm>
            <a:off x="6072673" y="6076286"/>
            <a:ext cx="3071327" cy="45719"/>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1" name="TextBox 20">
            <a:extLst>
              <a:ext uri="{FF2B5EF4-FFF2-40B4-BE49-F238E27FC236}">
                <a16:creationId xmlns:a16="http://schemas.microsoft.com/office/drawing/2014/main" xmlns="" id="{0FA46FF2-FE79-4A0B-933B-E5A749B6E6EB}"/>
              </a:ext>
            </a:extLst>
          </p:cNvPr>
          <p:cNvSpPr txBox="1"/>
          <p:nvPr userDrawn="1"/>
        </p:nvSpPr>
        <p:spPr>
          <a:xfrm>
            <a:off x="-29541" y="5960644"/>
            <a:ext cx="6041570" cy="230832"/>
          </a:xfrm>
          <a:prstGeom prst="rect">
            <a:avLst/>
          </a:prstGeom>
          <a:noFill/>
        </p:spPr>
        <p:txBody>
          <a:bodyPr wrap="square" rtlCol="0">
            <a:spAutoFit/>
          </a:bodyPr>
          <a:lstStyle/>
          <a:p>
            <a:pPr algn="r"/>
            <a:r>
              <a:rPr lang="en-US" sz="900" dirty="0">
                <a:solidFill>
                  <a:schemeClr val="bg1">
                    <a:lumMod val="65000"/>
                  </a:schemeClr>
                </a:solidFill>
              </a:rPr>
              <a:t>A leader in enabling a connected and digitally transformed South Africa!</a:t>
            </a:r>
            <a:endParaRPr lang="en-ZA" sz="900" dirty="0">
              <a:solidFill>
                <a:schemeClr val="bg1">
                  <a:lumMod val="65000"/>
                </a:schemeClr>
              </a:solidFill>
            </a:endParaRPr>
          </a:p>
        </p:txBody>
      </p:sp>
      <p:sp>
        <p:nvSpPr>
          <p:cNvPr id="22" name="Rectangle 21">
            <a:extLst>
              <a:ext uri="{FF2B5EF4-FFF2-40B4-BE49-F238E27FC236}">
                <a16:creationId xmlns:a16="http://schemas.microsoft.com/office/drawing/2014/main" xmlns="" id="{A5972417-FFF1-4212-8FCA-A2576EDC19F7}"/>
              </a:ext>
            </a:extLst>
          </p:cNvPr>
          <p:cNvSpPr/>
          <p:nvPr userDrawn="1"/>
        </p:nvSpPr>
        <p:spPr>
          <a:xfrm>
            <a:off x="-1" y="6508754"/>
            <a:ext cx="9144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xmlns="" val="306723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3DCC0C-BCB1-4C07-A562-AF4C72069F95}"/>
              </a:ext>
            </a:extLst>
          </p:cNvPr>
          <p:cNvSpPr>
            <a:spLocks noGrp="1"/>
          </p:cNvSpPr>
          <p:nvPr>
            <p:ph type="title"/>
          </p:nvPr>
        </p:nvSpPr>
        <p:spPr>
          <a:xfrm>
            <a:off x="628650" y="1121230"/>
            <a:ext cx="7886700" cy="569459"/>
          </a:xfrm>
          <a:prstGeom prst="rect">
            <a:avLst/>
          </a:prstGeom>
        </p:spPr>
        <p:txBody>
          <a:bodyPr>
            <a:noAutofit/>
          </a:bodyPr>
          <a:lstStyle>
            <a:lvl1pPr>
              <a:defRPr sz="3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F3435B06-EE93-46D0-9167-91B81DFC7C8D}"/>
              </a:ext>
            </a:extLst>
          </p:cNvPr>
          <p:cNvSpPr>
            <a:spLocks noGrp="1"/>
          </p:cNvSpPr>
          <p:nvPr>
            <p:ph idx="1"/>
          </p:nvPr>
        </p:nvSpPr>
        <p:spPr>
          <a:xfrm>
            <a:off x="628650" y="1825625"/>
            <a:ext cx="78867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grpSp>
        <p:nvGrpSpPr>
          <p:cNvPr id="5" name="Group 4">
            <a:extLst>
              <a:ext uri="{FF2B5EF4-FFF2-40B4-BE49-F238E27FC236}">
                <a16:creationId xmlns:a16="http://schemas.microsoft.com/office/drawing/2014/main" xmlns="" id="{F4AF2B11-8239-447D-B777-E8DE3567095E}"/>
              </a:ext>
            </a:extLst>
          </p:cNvPr>
          <p:cNvGrpSpPr/>
          <p:nvPr userDrawn="1"/>
        </p:nvGrpSpPr>
        <p:grpSpPr>
          <a:xfrm>
            <a:off x="-1" y="84186"/>
            <a:ext cx="9144001" cy="756961"/>
            <a:chOff x="-1" y="84185"/>
            <a:chExt cx="12192001" cy="756961"/>
          </a:xfrm>
        </p:grpSpPr>
        <p:sp>
          <p:nvSpPr>
            <p:cNvPr id="6" name="Rectangle 5">
              <a:extLst>
                <a:ext uri="{FF2B5EF4-FFF2-40B4-BE49-F238E27FC236}">
                  <a16:creationId xmlns:a16="http://schemas.microsoft.com/office/drawing/2014/main" xmlns="" id="{D8AC5688-453B-412E-92CC-8C2B5953CA91}"/>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descr="Text&#10;&#10;Description automatically generated">
              <a:extLst>
                <a:ext uri="{FF2B5EF4-FFF2-40B4-BE49-F238E27FC236}">
                  <a16:creationId xmlns:a16="http://schemas.microsoft.com/office/drawing/2014/main" xmlns="" id="{B2AEC325-7928-4D77-8F14-B4BE53D2CD9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F29B6663-D7BE-47D2-B762-989A8983D1D9}"/>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3B48304D-E45A-45FC-8B37-6DB4FF5346B9}"/>
              </a:ext>
            </a:extLst>
          </p:cNvPr>
          <p:cNvGrpSpPr/>
          <p:nvPr userDrawn="1"/>
        </p:nvGrpSpPr>
        <p:grpSpPr>
          <a:xfrm>
            <a:off x="-1" y="887694"/>
            <a:ext cx="9144002" cy="5916906"/>
            <a:chOff x="-1" y="887694"/>
            <a:chExt cx="12192002" cy="5916906"/>
          </a:xfrm>
        </p:grpSpPr>
        <p:sp>
          <p:nvSpPr>
            <p:cNvPr id="10" name="Rectangle 9">
              <a:extLst>
                <a:ext uri="{FF2B5EF4-FFF2-40B4-BE49-F238E27FC236}">
                  <a16:creationId xmlns:a16="http://schemas.microsoft.com/office/drawing/2014/main" xmlns="" id="{2BA560C0-248D-49B8-AE8D-83BF28888025}"/>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TextBox 10">
              <a:extLst>
                <a:ext uri="{FF2B5EF4-FFF2-40B4-BE49-F238E27FC236}">
                  <a16:creationId xmlns:a16="http://schemas.microsoft.com/office/drawing/2014/main" xmlns="" id="{6ECAF86F-B443-4A67-A043-D53AF6296DDF}"/>
                </a:ext>
              </a:extLst>
            </p:cNvPr>
            <p:cNvSpPr txBox="1"/>
            <p:nvPr userDrawn="1"/>
          </p:nvSpPr>
          <p:spPr>
            <a:xfrm>
              <a:off x="315687" y="6519640"/>
              <a:ext cx="11745684" cy="230832"/>
            </a:xfrm>
            <a:prstGeom prst="rect">
              <a:avLst/>
            </a:prstGeom>
            <a:noFill/>
          </p:spPr>
          <p:txBody>
            <a:bodyPr wrap="square" rtlCol="0">
              <a:spAutoFit/>
            </a:bodyPr>
            <a:lstStyle/>
            <a:p>
              <a:pPr algn="ctr"/>
              <a:r>
                <a:rPr lang="en-US" sz="900" dirty="0">
                  <a:solidFill>
                    <a:schemeClr val="bg1"/>
                  </a:solidFill>
                </a:rPr>
                <a:t>A leader in enabling a connected and digitally transformed South Africa!</a:t>
              </a:r>
              <a:endParaRPr lang="en-ZA" sz="900" dirty="0">
                <a:solidFill>
                  <a:schemeClr val="bg1"/>
                </a:solidFill>
              </a:endParaRPr>
            </a:p>
          </p:txBody>
        </p:sp>
        <p:sp>
          <p:nvSpPr>
            <p:cNvPr id="12" name="Rectangle 11">
              <a:extLst>
                <a:ext uri="{FF2B5EF4-FFF2-40B4-BE49-F238E27FC236}">
                  <a16:creationId xmlns:a16="http://schemas.microsoft.com/office/drawing/2014/main" xmlns="" id="{8B7CD7B5-9294-4D29-8157-D07A4D2D4AB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pic>
        <p:nvPicPr>
          <p:cNvPr id="15" name="Picture 14">
            <a:extLst>
              <a:ext uri="{FF2B5EF4-FFF2-40B4-BE49-F238E27FC236}">
                <a16:creationId xmlns:a16="http://schemas.microsoft.com/office/drawing/2014/main" xmlns="" id="{5D4D0CB9-FFFD-47BB-B72D-9AF99AB85AC8}"/>
              </a:ext>
            </a:extLst>
          </p:cNvPr>
          <p:cNvPicPr>
            <a:picLocks noChangeAspect="1"/>
          </p:cNvPicPr>
          <p:nvPr userDrawn="1"/>
        </p:nvPicPr>
        <p:blipFill>
          <a:blip r:embed="rId4" cstate="print">
            <a:alphaModFix amt="40000"/>
          </a:blip>
          <a:stretch>
            <a:fillRect/>
          </a:stretch>
        </p:blipFill>
        <p:spPr>
          <a:xfrm>
            <a:off x="0" y="1429071"/>
            <a:ext cx="9144000" cy="5048151"/>
          </a:xfrm>
          <a:prstGeom prst="rect">
            <a:avLst/>
          </a:prstGeom>
        </p:spPr>
      </p:pic>
      <p:sp>
        <p:nvSpPr>
          <p:cNvPr id="13" name="TextBox 12">
            <a:extLst>
              <a:ext uri="{FF2B5EF4-FFF2-40B4-BE49-F238E27FC236}">
                <a16:creationId xmlns:a16="http://schemas.microsoft.com/office/drawing/2014/main" xmlns="" id="{54026153-2E8A-41A1-A2D7-AF279F209F2A}"/>
              </a:ext>
            </a:extLst>
          </p:cNvPr>
          <p:cNvSpPr txBox="1"/>
          <p:nvPr userDrawn="1"/>
        </p:nvSpPr>
        <p:spPr>
          <a:xfrm>
            <a:off x="8497238" y="6519640"/>
            <a:ext cx="548790" cy="253916"/>
          </a:xfrm>
          <a:prstGeom prst="rect">
            <a:avLst/>
          </a:prstGeom>
          <a:noFill/>
        </p:spPr>
        <p:txBody>
          <a:bodyPr wrap="square" rtlCol="0">
            <a:spAutoFit/>
          </a:bodyPr>
          <a:lstStyle/>
          <a:p>
            <a:pPr algn="r"/>
            <a:fld id="{279ED8FE-4BA5-4EDF-8EAE-5C9367B71FA3}" type="slidenum">
              <a:rPr lang="en-ZA" sz="1050" b="1" smtClean="0">
                <a:solidFill>
                  <a:schemeClr val="bg1"/>
                </a:solidFill>
              </a:rPr>
              <a:pPr algn="r"/>
              <a:t>‹#›</a:t>
            </a:fld>
            <a:endParaRPr lang="en-ZA" sz="1050" b="1" dirty="0">
              <a:solidFill>
                <a:schemeClr val="bg1"/>
              </a:solidFill>
            </a:endParaRPr>
          </a:p>
        </p:txBody>
      </p:sp>
    </p:spTree>
    <p:extLst>
      <p:ext uri="{BB962C8B-B14F-4D97-AF65-F5344CB8AC3E}">
        <p14:creationId xmlns:p14="http://schemas.microsoft.com/office/powerpoint/2010/main" xmlns="" val="3463404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25BBF2-7ACF-463B-B9A4-B826F59B57B7}"/>
              </a:ext>
            </a:extLst>
          </p:cNvPr>
          <p:cNvSpPr>
            <a:spLocks noGrp="1"/>
          </p:cNvSpPr>
          <p:nvPr>
            <p:ph type="title"/>
          </p:nvPr>
        </p:nvSpPr>
        <p:spPr>
          <a:xfrm>
            <a:off x="610538" y="1228718"/>
            <a:ext cx="7886700" cy="598588"/>
          </a:xfrm>
          <a:prstGeom prst="rect">
            <a:avLst/>
          </a:prstGeom>
        </p:spPr>
        <p:txBody>
          <a:bodyPr anchor="b">
            <a:normAutofit/>
          </a:bodyPr>
          <a:lstStyle>
            <a:lvl1pPr>
              <a:defRPr sz="3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90A4D7B4-73EE-4DBD-873F-0B575F28C246}"/>
              </a:ext>
            </a:extLst>
          </p:cNvPr>
          <p:cNvSpPr>
            <a:spLocks noGrp="1"/>
          </p:cNvSpPr>
          <p:nvPr>
            <p:ph type="body" idx="1"/>
          </p:nvPr>
        </p:nvSpPr>
        <p:spPr>
          <a:xfrm>
            <a:off x="623888" y="2094316"/>
            <a:ext cx="7886700" cy="3995335"/>
          </a:xfrm>
          <a:prstGeom prst="rect">
            <a:avLst/>
          </a:prstGeom>
        </p:spPr>
        <p:txBody>
          <a:bodyPr>
            <a:normAutofit/>
          </a:bodyPr>
          <a:lstStyle>
            <a:lvl1pPr marL="0" indent="0">
              <a:buNone/>
              <a:defRPr sz="135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grpSp>
        <p:nvGrpSpPr>
          <p:cNvPr id="5" name="Group 4">
            <a:extLst>
              <a:ext uri="{FF2B5EF4-FFF2-40B4-BE49-F238E27FC236}">
                <a16:creationId xmlns:a16="http://schemas.microsoft.com/office/drawing/2014/main" xmlns="" id="{C432AE33-DFED-4FD8-BE53-7566959F3430}"/>
              </a:ext>
            </a:extLst>
          </p:cNvPr>
          <p:cNvGrpSpPr/>
          <p:nvPr userDrawn="1"/>
        </p:nvGrpSpPr>
        <p:grpSpPr>
          <a:xfrm>
            <a:off x="-1" y="84186"/>
            <a:ext cx="9144001" cy="756961"/>
            <a:chOff x="-1" y="84185"/>
            <a:chExt cx="12192001" cy="756961"/>
          </a:xfrm>
        </p:grpSpPr>
        <p:sp>
          <p:nvSpPr>
            <p:cNvPr id="6" name="Rectangle 5">
              <a:extLst>
                <a:ext uri="{FF2B5EF4-FFF2-40B4-BE49-F238E27FC236}">
                  <a16:creationId xmlns:a16="http://schemas.microsoft.com/office/drawing/2014/main" xmlns="" id="{6B53FCB9-D163-43FB-A080-0E8E0AAF718E}"/>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descr="Text&#10;&#10;Description automatically generated">
              <a:extLst>
                <a:ext uri="{FF2B5EF4-FFF2-40B4-BE49-F238E27FC236}">
                  <a16:creationId xmlns:a16="http://schemas.microsoft.com/office/drawing/2014/main" xmlns="" id="{8A139EC7-78AA-40EB-AC48-C7AA7666A58A}"/>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AD673780-8584-4A82-9BFD-53A012FD4376}"/>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7C63376A-7D09-4963-A97F-DC05EE7F46F0}"/>
              </a:ext>
            </a:extLst>
          </p:cNvPr>
          <p:cNvGrpSpPr/>
          <p:nvPr userDrawn="1"/>
        </p:nvGrpSpPr>
        <p:grpSpPr>
          <a:xfrm>
            <a:off x="-1" y="887694"/>
            <a:ext cx="9144002" cy="5916906"/>
            <a:chOff x="-1" y="887694"/>
            <a:chExt cx="12192002" cy="5916906"/>
          </a:xfrm>
        </p:grpSpPr>
        <p:sp>
          <p:nvSpPr>
            <p:cNvPr id="10" name="Rectangle 9">
              <a:extLst>
                <a:ext uri="{FF2B5EF4-FFF2-40B4-BE49-F238E27FC236}">
                  <a16:creationId xmlns:a16="http://schemas.microsoft.com/office/drawing/2014/main" xmlns="" id="{F1B3A7C8-2566-45D1-AFED-45FD24CC2378}"/>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TextBox 10">
              <a:extLst>
                <a:ext uri="{FF2B5EF4-FFF2-40B4-BE49-F238E27FC236}">
                  <a16:creationId xmlns:a16="http://schemas.microsoft.com/office/drawing/2014/main" xmlns="" id="{F151F598-01DA-4859-AD79-9027333DC507}"/>
                </a:ext>
              </a:extLst>
            </p:cNvPr>
            <p:cNvSpPr txBox="1"/>
            <p:nvPr userDrawn="1"/>
          </p:nvSpPr>
          <p:spPr>
            <a:xfrm>
              <a:off x="315687" y="6519640"/>
              <a:ext cx="11745684" cy="230832"/>
            </a:xfrm>
            <a:prstGeom prst="rect">
              <a:avLst/>
            </a:prstGeom>
            <a:noFill/>
          </p:spPr>
          <p:txBody>
            <a:bodyPr wrap="square" rtlCol="0">
              <a:spAutoFit/>
            </a:bodyPr>
            <a:lstStyle/>
            <a:p>
              <a:pPr algn="ctr"/>
              <a:r>
                <a:rPr lang="en-US" sz="900" dirty="0">
                  <a:solidFill>
                    <a:schemeClr val="bg1"/>
                  </a:solidFill>
                </a:rPr>
                <a:t>A leader in enabling a connected and digitally transformed South Africa!</a:t>
              </a:r>
              <a:endParaRPr lang="en-ZA" sz="900" dirty="0">
                <a:solidFill>
                  <a:schemeClr val="bg1"/>
                </a:solidFill>
              </a:endParaRPr>
            </a:p>
          </p:txBody>
        </p:sp>
        <p:sp>
          <p:nvSpPr>
            <p:cNvPr id="12" name="Rectangle 11">
              <a:extLst>
                <a:ext uri="{FF2B5EF4-FFF2-40B4-BE49-F238E27FC236}">
                  <a16:creationId xmlns:a16="http://schemas.microsoft.com/office/drawing/2014/main" xmlns="" id="{1B792CB5-45F1-42A0-AE2C-A6560CD99BEB}"/>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pic>
        <p:nvPicPr>
          <p:cNvPr id="14" name="Picture 13">
            <a:extLst>
              <a:ext uri="{FF2B5EF4-FFF2-40B4-BE49-F238E27FC236}">
                <a16:creationId xmlns:a16="http://schemas.microsoft.com/office/drawing/2014/main" xmlns="" id="{2E20BAF7-D1EE-4250-A7E8-0F903FBFD409}"/>
              </a:ext>
            </a:extLst>
          </p:cNvPr>
          <p:cNvPicPr>
            <a:picLocks noChangeAspect="1"/>
          </p:cNvPicPr>
          <p:nvPr userDrawn="1"/>
        </p:nvPicPr>
        <p:blipFill>
          <a:blip r:embed="rId4" cstate="print">
            <a:alphaModFix amt="40000"/>
          </a:blip>
          <a:stretch>
            <a:fillRect/>
          </a:stretch>
        </p:blipFill>
        <p:spPr>
          <a:xfrm>
            <a:off x="0" y="1429071"/>
            <a:ext cx="9144000" cy="5048151"/>
          </a:xfrm>
          <a:prstGeom prst="rect">
            <a:avLst/>
          </a:prstGeom>
        </p:spPr>
      </p:pic>
      <p:sp>
        <p:nvSpPr>
          <p:cNvPr id="4" name="TextBox 3">
            <a:extLst>
              <a:ext uri="{FF2B5EF4-FFF2-40B4-BE49-F238E27FC236}">
                <a16:creationId xmlns:a16="http://schemas.microsoft.com/office/drawing/2014/main" xmlns="" id="{365B8AA4-93E4-46EB-9A08-6A417D02CD2C}"/>
              </a:ext>
            </a:extLst>
          </p:cNvPr>
          <p:cNvSpPr txBox="1"/>
          <p:nvPr userDrawn="1"/>
        </p:nvSpPr>
        <p:spPr>
          <a:xfrm>
            <a:off x="8497238" y="6519640"/>
            <a:ext cx="548790" cy="253916"/>
          </a:xfrm>
          <a:prstGeom prst="rect">
            <a:avLst/>
          </a:prstGeom>
          <a:noFill/>
        </p:spPr>
        <p:txBody>
          <a:bodyPr wrap="square" rtlCol="0">
            <a:spAutoFit/>
          </a:bodyPr>
          <a:lstStyle/>
          <a:p>
            <a:pPr algn="r"/>
            <a:fld id="{279ED8FE-4BA5-4EDF-8EAE-5C9367B71FA3}" type="slidenum">
              <a:rPr lang="en-ZA" sz="1050" b="1" smtClean="0">
                <a:solidFill>
                  <a:schemeClr val="bg1"/>
                </a:solidFill>
              </a:rPr>
              <a:pPr algn="r"/>
              <a:t>‹#›</a:t>
            </a:fld>
            <a:endParaRPr lang="en-ZA" sz="1050" b="1" dirty="0">
              <a:solidFill>
                <a:schemeClr val="bg1"/>
              </a:solidFill>
            </a:endParaRPr>
          </a:p>
        </p:txBody>
      </p:sp>
    </p:spTree>
    <p:extLst>
      <p:ext uri="{BB962C8B-B14F-4D97-AF65-F5344CB8AC3E}">
        <p14:creationId xmlns:p14="http://schemas.microsoft.com/office/powerpoint/2010/main" xmlns="" val="3944263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2BD06A-099D-42EB-9E9D-77B90CFDE085}"/>
              </a:ext>
            </a:extLst>
          </p:cNvPr>
          <p:cNvSpPr>
            <a:spLocks noGrp="1"/>
          </p:cNvSpPr>
          <p:nvPr>
            <p:ph type="title"/>
          </p:nvPr>
        </p:nvSpPr>
        <p:spPr>
          <a:xfrm>
            <a:off x="628650" y="1077686"/>
            <a:ext cx="7886700" cy="613002"/>
          </a:xfrm>
          <a:prstGeom prst="rect">
            <a:avLst/>
          </a:prstGeom>
        </p:spPr>
        <p:txBody>
          <a:bodyPr>
            <a:noAutofit/>
          </a:bodyPr>
          <a:lstStyle>
            <a:lvl1pPr>
              <a:defRPr sz="3000" b="1">
                <a:latin typeface="+mn-lt"/>
              </a:defRPr>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967A0BE9-B9DD-4672-BD9B-DA227B2BEFFC}"/>
              </a:ext>
            </a:extLst>
          </p:cNvPr>
          <p:cNvSpPr>
            <a:spLocks noGrp="1"/>
          </p:cNvSpPr>
          <p:nvPr>
            <p:ph sz="half" idx="1"/>
          </p:nvPr>
        </p:nvSpPr>
        <p:spPr>
          <a:xfrm>
            <a:off x="628650" y="1825625"/>
            <a:ext cx="38862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4" name="Content Placeholder 3">
            <a:extLst>
              <a:ext uri="{FF2B5EF4-FFF2-40B4-BE49-F238E27FC236}">
                <a16:creationId xmlns:a16="http://schemas.microsoft.com/office/drawing/2014/main" xmlns="" id="{AE816645-A85D-44CA-BE60-8A2695C0B156}"/>
              </a:ext>
            </a:extLst>
          </p:cNvPr>
          <p:cNvSpPr>
            <a:spLocks noGrp="1"/>
          </p:cNvSpPr>
          <p:nvPr>
            <p:ph sz="half" idx="2"/>
          </p:nvPr>
        </p:nvSpPr>
        <p:spPr>
          <a:xfrm>
            <a:off x="4629150" y="1825625"/>
            <a:ext cx="38862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6" name="Group 5">
            <a:extLst>
              <a:ext uri="{FF2B5EF4-FFF2-40B4-BE49-F238E27FC236}">
                <a16:creationId xmlns:a16="http://schemas.microsoft.com/office/drawing/2014/main" xmlns="" id="{97635F3E-1E6C-4D41-892F-FDFCC853D1CE}"/>
              </a:ext>
            </a:extLst>
          </p:cNvPr>
          <p:cNvGrpSpPr/>
          <p:nvPr userDrawn="1"/>
        </p:nvGrpSpPr>
        <p:grpSpPr>
          <a:xfrm>
            <a:off x="-1" y="84186"/>
            <a:ext cx="9144001" cy="756961"/>
            <a:chOff x="-1" y="84185"/>
            <a:chExt cx="12192001" cy="756961"/>
          </a:xfrm>
        </p:grpSpPr>
        <p:sp>
          <p:nvSpPr>
            <p:cNvPr id="7" name="Rectangle 6">
              <a:extLst>
                <a:ext uri="{FF2B5EF4-FFF2-40B4-BE49-F238E27FC236}">
                  <a16:creationId xmlns:a16="http://schemas.microsoft.com/office/drawing/2014/main" xmlns="" id="{1FF527DE-0526-47F9-993E-C33431F2A994}"/>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descr="Text&#10;&#10;Description automatically generated">
              <a:extLst>
                <a:ext uri="{FF2B5EF4-FFF2-40B4-BE49-F238E27FC236}">
                  <a16:creationId xmlns:a16="http://schemas.microsoft.com/office/drawing/2014/main" xmlns="" id="{B4105B12-F4E5-455A-92E1-8C21D2CA0B05}"/>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94177F6E-5560-450C-9ECE-66CFFDBD26C8}"/>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D286ADDE-056B-441F-8B12-5B3F00A21DFF}"/>
              </a:ext>
            </a:extLst>
          </p:cNvPr>
          <p:cNvGrpSpPr/>
          <p:nvPr userDrawn="1"/>
        </p:nvGrpSpPr>
        <p:grpSpPr>
          <a:xfrm>
            <a:off x="-1" y="887694"/>
            <a:ext cx="9144002" cy="5916906"/>
            <a:chOff x="-1" y="887694"/>
            <a:chExt cx="12192002" cy="5916906"/>
          </a:xfrm>
        </p:grpSpPr>
        <p:sp>
          <p:nvSpPr>
            <p:cNvPr id="11" name="Rectangle 10">
              <a:extLst>
                <a:ext uri="{FF2B5EF4-FFF2-40B4-BE49-F238E27FC236}">
                  <a16:creationId xmlns:a16="http://schemas.microsoft.com/office/drawing/2014/main" xmlns="" id="{41846B6C-FD5D-4A1F-B04E-992656AD1FEA}"/>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TextBox 11">
              <a:extLst>
                <a:ext uri="{FF2B5EF4-FFF2-40B4-BE49-F238E27FC236}">
                  <a16:creationId xmlns:a16="http://schemas.microsoft.com/office/drawing/2014/main" xmlns="" id="{D1135F8E-0F5F-4CE6-AE10-B1FCA142F63A}"/>
                </a:ext>
              </a:extLst>
            </p:cNvPr>
            <p:cNvSpPr txBox="1"/>
            <p:nvPr userDrawn="1"/>
          </p:nvSpPr>
          <p:spPr>
            <a:xfrm>
              <a:off x="315687" y="6519640"/>
              <a:ext cx="11745684" cy="230832"/>
            </a:xfrm>
            <a:prstGeom prst="rect">
              <a:avLst/>
            </a:prstGeom>
            <a:noFill/>
          </p:spPr>
          <p:txBody>
            <a:bodyPr wrap="square" rtlCol="0">
              <a:spAutoFit/>
            </a:bodyPr>
            <a:lstStyle/>
            <a:p>
              <a:pPr algn="ctr"/>
              <a:r>
                <a:rPr lang="en-US" sz="900" dirty="0">
                  <a:solidFill>
                    <a:schemeClr val="bg1"/>
                  </a:solidFill>
                </a:rPr>
                <a:t>A leader in enabling a connected and digitally transformed South Africa!</a:t>
              </a:r>
              <a:endParaRPr lang="en-ZA" sz="900" dirty="0">
                <a:solidFill>
                  <a:schemeClr val="bg1"/>
                </a:solidFill>
              </a:endParaRPr>
            </a:p>
          </p:txBody>
        </p:sp>
        <p:sp>
          <p:nvSpPr>
            <p:cNvPr id="13" name="Rectangle 12">
              <a:extLst>
                <a:ext uri="{FF2B5EF4-FFF2-40B4-BE49-F238E27FC236}">
                  <a16:creationId xmlns:a16="http://schemas.microsoft.com/office/drawing/2014/main" xmlns="" id="{CAE4E62F-46A6-4872-9110-0C44B1238655}"/>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pic>
        <p:nvPicPr>
          <p:cNvPr id="15" name="Picture 14">
            <a:extLst>
              <a:ext uri="{FF2B5EF4-FFF2-40B4-BE49-F238E27FC236}">
                <a16:creationId xmlns:a16="http://schemas.microsoft.com/office/drawing/2014/main" xmlns="" id="{BA985534-60D3-46E4-95BD-3D3F692058D5}"/>
              </a:ext>
            </a:extLst>
          </p:cNvPr>
          <p:cNvPicPr>
            <a:picLocks noChangeAspect="1"/>
          </p:cNvPicPr>
          <p:nvPr userDrawn="1"/>
        </p:nvPicPr>
        <p:blipFill>
          <a:blip r:embed="rId4" cstate="print">
            <a:alphaModFix amt="40000"/>
          </a:blip>
          <a:stretch>
            <a:fillRect/>
          </a:stretch>
        </p:blipFill>
        <p:spPr>
          <a:xfrm>
            <a:off x="0" y="1429071"/>
            <a:ext cx="9144000" cy="5048151"/>
          </a:xfrm>
          <a:prstGeom prst="rect">
            <a:avLst/>
          </a:prstGeom>
        </p:spPr>
      </p:pic>
      <p:sp>
        <p:nvSpPr>
          <p:cNvPr id="14" name="TextBox 13">
            <a:extLst>
              <a:ext uri="{FF2B5EF4-FFF2-40B4-BE49-F238E27FC236}">
                <a16:creationId xmlns:a16="http://schemas.microsoft.com/office/drawing/2014/main" xmlns="" id="{D3C6052C-96D4-44E6-83D1-DC7481284827}"/>
              </a:ext>
            </a:extLst>
          </p:cNvPr>
          <p:cNvSpPr txBox="1"/>
          <p:nvPr userDrawn="1"/>
        </p:nvSpPr>
        <p:spPr>
          <a:xfrm>
            <a:off x="8497238" y="6519640"/>
            <a:ext cx="548790" cy="253916"/>
          </a:xfrm>
          <a:prstGeom prst="rect">
            <a:avLst/>
          </a:prstGeom>
          <a:noFill/>
        </p:spPr>
        <p:txBody>
          <a:bodyPr wrap="square" rtlCol="0">
            <a:spAutoFit/>
          </a:bodyPr>
          <a:lstStyle/>
          <a:p>
            <a:pPr algn="r"/>
            <a:fld id="{279ED8FE-4BA5-4EDF-8EAE-5C9367B71FA3}" type="slidenum">
              <a:rPr lang="en-ZA" sz="1050" b="1" smtClean="0">
                <a:solidFill>
                  <a:schemeClr val="bg1"/>
                </a:solidFill>
              </a:rPr>
              <a:pPr algn="r"/>
              <a:t>‹#›</a:t>
            </a:fld>
            <a:endParaRPr lang="en-ZA" sz="1050" b="1" dirty="0">
              <a:solidFill>
                <a:schemeClr val="bg1"/>
              </a:solidFill>
            </a:endParaRPr>
          </a:p>
        </p:txBody>
      </p:sp>
    </p:spTree>
    <p:extLst>
      <p:ext uri="{BB962C8B-B14F-4D97-AF65-F5344CB8AC3E}">
        <p14:creationId xmlns:p14="http://schemas.microsoft.com/office/powerpoint/2010/main" xmlns="" val="3609896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FC4AB-9B57-41B3-871A-5A9AA6340718}"/>
              </a:ext>
            </a:extLst>
          </p:cNvPr>
          <p:cNvSpPr>
            <a:spLocks noGrp="1"/>
          </p:cNvSpPr>
          <p:nvPr>
            <p:ph type="title"/>
          </p:nvPr>
        </p:nvSpPr>
        <p:spPr>
          <a:xfrm>
            <a:off x="629841" y="1066800"/>
            <a:ext cx="7886700" cy="623888"/>
          </a:xfrm>
          <a:prstGeom prst="rect">
            <a:avLst/>
          </a:prstGeom>
        </p:spPr>
        <p:txBody>
          <a:bodyPr>
            <a:noAutofit/>
          </a:bodyPr>
          <a:lstStyle>
            <a:lvl1pPr>
              <a:defRPr sz="3000" b="1">
                <a:latin typeface="+mn-lt"/>
              </a:defRPr>
            </a:lvl1p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DC6DFA7C-538B-4F8E-A7F8-D6621AAC0499}"/>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94A80D6E-29EF-47C1-BE0C-EEEEC37FE547}"/>
              </a:ext>
            </a:extLst>
          </p:cNvPr>
          <p:cNvSpPr>
            <a:spLocks noGrp="1"/>
          </p:cNvSpPr>
          <p:nvPr>
            <p:ph sz="half" idx="2"/>
          </p:nvPr>
        </p:nvSpPr>
        <p:spPr>
          <a:xfrm>
            <a:off x="629842" y="2505075"/>
            <a:ext cx="3868340"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5" name="Text Placeholder 4">
            <a:extLst>
              <a:ext uri="{FF2B5EF4-FFF2-40B4-BE49-F238E27FC236}">
                <a16:creationId xmlns:a16="http://schemas.microsoft.com/office/drawing/2014/main" xmlns="" id="{9407547E-760F-4FD3-BD0E-EA034E1E04DE}"/>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400A8122-B0B2-4B66-AC1B-607055A4C12D}"/>
              </a:ext>
            </a:extLst>
          </p:cNvPr>
          <p:cNvSpPr>
            <a:spLocks noGrp="1"/>
          </p:cNvSpPr>
          <p:nvPr>
            <p:ph sz="quarter" idx="4"/>
          </p:nvPr>
        </p:nvSpPr>
        <p:spPr>
          <a:xfrm>
            <a:off x="4629150" y="2505075"/>
            <a:ext cx="3887391"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8" name="Group 7">
            <a:extLst>
              <a:ext uri="{FF2B5EF4-FFF2-40B4-BE49-F238E27FC236}">
                <a16:creationId xmlns:a16="http://schemas.microsoft.com/office/drawing/2014/main" xmlns="" id="{CB56E957-9AE2-4C01-A5BF-E64DDBC18113}"/>
              </a:ext>
            </a:extLst>
          </p:cNvPr>
          <p:cNvGrpSpPr/>
          <p:nvPr userDrawn="1"/>
        </p:nvGrpSpPr>
        <p:grpSpPr>
          <a:xfrm>
            <a:off x="-1" y="84186"/>
            <a:ext cx="9144001" cy="756961"/>
            <a:chOff x="-1" y="84185"/>
            <a:chExt cx="12192001" cy="756961"/>
          </a:xfrm>
        </p:grpSpPr>
        <p:sp>
          <p:nvSpPr>
            <p:cNvPr id="9" name="Rectangle 8">
              <a:extLst>
                <a:ext uri="{FF2B5EF4-FFF2-40B4-BE49-F238E27FC236}">
                  <a16:creationId xmlns:a16="http://schemas.microsoft.com/office/drawing/2014/main" xmlns="" id="{78D98D65-D9F1-4DB2-9361-1660689772BA}"/>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0" name="Picture 9" descr="Text&#10;&#10;Description automatically generated">
              <a:extLst>
                <a:ext uri="{FF2B5EF4-FFF2-40B4-BE49-F238E27FC236}">
                  <a16:creationId xmlns:a16="http://schemas.microsoft.com/office/drawing/2014/main" xmlns="" id="{F6F689F6-D449-4ED3-99D1-36D404EA3233}"/>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11" name="Picture 10" descr="Logo, company name&#10;&#10;Description automatically generated">
              <a:extLst>
                <a:ext uri="{FF2B5EF4-FFF2-40B4-BE49-F238E27FC236}">
                  <a16:creationId xmlns:a16="http://schemas.microsoft.com/office/drawing/2014/main" xmlns="" id="{09130E89-7CFF-42BE-B02C-861C44E16545}"/>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2" name="Group 11">
            <a:extLst>
              <a:ext uri="{FF2B5EF4-FFF2-40B4-BE49-F238E27FC236}">
                <a16:creationId xmlns:a16="http://schemas.microsoft.com/office/drawing/2014/main" xmlns="" id="{7A6309C6-3825-4A2A-8253-C297F190F721}"/>
              </a:ext>
            </a:extLst>
          </p:cNvPr>
          <p:cNvGrpSpPr/>
          <p:nvPr userDrawn="1"/>
        </p:nvGrpSpPr>
        <p:grpSpPr>
          <a:xfrm>
            <a:off x="-1" y="887694"/>
            <a:ext cx="9144002" cy="5916906"/>
            <a:chOff x="-1" y="887694"/>
            <a:chExt cx="12192002" cy="5916906"/>
          </a:xfrm>
        </p:grpSpPr>
        <p:sp>
          <p:nvSpPr>
            <p:cNvPr id="13" name="Rectangle 12">
              <a:extLst>
                <a:ext uri="{FF2B5EF4-FFF2-40B4-BE49-F238E27FC236}">
                  <a16:creationId xmlns:a16="http://schemas.microsoft.com/office/drawing/2014/main" xmlns="" id="{27347F1C-366E-44BB-92AE-00C7DC70EB8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TextBox 13">
              <a:extLst>
                <a:ext uri="{FF2B5EF4-FFF2-40B4-BE49-F238E27FC236}">
                  <a16:creationId xmlns:a16="http://schemas.microsoft.com/office/drawing/2014/main" xmlns="" id="{EB507A52-66E3-4081-8B6E-E9EAF6D63F98}"/>
                </a:ext>
              </a:extLst>
            </p:cNvPr>
            <p:cNvSpPr txBox="1"/>
            <p:nvPr userDrawn="1"/>
          </p:nvSpPr>
          <p:spPr>
            <a:xfrm>
              <a:off x="315687" y="6519640"/>
              <a:ext cx="11745684" cy="230832"/>
            </a:xfrm>
            <a:prstGeom prst="rect">
              <a:avLst/>
            </a:prstGeom>
            <a:noFill/>
          </p:spPr>
          <p:txBody>
            <a:bodyPr wrap="square" rtlCol="0">
              <a:spAutoFit/>
            </a:bodyPr>
            <a:lstStyle/>
            <a:p>
              <a:pPr algn="ctr"/>
              <a:r>
                <a:rPr lang="en-US" sz="900" dirty="0">
                  <a:solidFill>
                    <a:schemeClr val="bg1"/>
                  </a:solidFill>
                </a:rPr>
                <a:t>A leader in enabling a connected and digitally transformed South Africa!</a:t>
              </a:r>
              <a:endParaRPr lang="en-ZA" sz="900" dirty="0">
                <a:solidFill>
                  <a:schemeClr val="bg1"/>
                </a:solidFill>
              </a:endParaRPr>
            </a:p>
          </p:txBody>
        </p:sp>
        <p:sp>
          <p:nvSpPr>
            <p:cNvPr id="15" name="Rectangle 14">
              <a:extLst>
                <a:ext uri="{FF2B5EF4-FFF2-40B4-BE49-F238E27FC236}">
                  <a16:creationId xmlns:a16="http://schemas.microsoft.com/office/drawing/2014/main" xmlns="" id="{CB28E8A6-9468-486B-9D57-8A3F84E299F4}"/>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pic>
        <p:nvPicPr>
          <p:cNvPr id="17" name="Picture 16">
            <a:extLst>
              <a:ext uri="{FF2B5EF4-FFF2-40B4-BE49-F238E27FC236}">
                <a16:creationId xmlns:a16="http://schemas.microsoft.com/office/drawing/2014/main" xmlns="" id="{D577272C-B9AF-477A-A122-9949B2262F83}"/>
              </a:ext>
            </a:extLst>
          </p:cNvPr>
          <p:cNvPicPr>
            <a:picLocks noChangeAspect="1"/>
          </p:cNvPicPr>
          <p:nvPr userDrawn="1"/>
        </p:nvPicPr>
        <p:blipFill>
          <a:blip r:embed="rId4" cstate="print">
            <a:alphaModFix amt="40000"/>
          </a:blip>
          <a:stretch>
            <a:fillRect/>
          </a:stretch>
        </p:blipFill>
        <p:spPr>
          <a:xfrm>
            <a:off x="0" y="1429071"/>
            <a:ext cx="9144000" cy="5048151"/>
          </a:xfrm>
          <a:prstGeom prst="rect">
            <a:avLst/>
          </a:prstGeom>
        </p:spPr>
      </p:pic>
      <p:sp>
        <p:nvSpPr>
          <p:cNvPr id="16" name="TextBox 15">
            <a:extLst>
              <a:ext uri="{FF2B5EF4-FFF2-40B4-BE49-F238E27FC236}">
                <a16:creationId xmlns:a16="http://schemas.microsoft.com/office/drawing/2014/main" xmlns="" id="{E61A8003-7C28-4756-83A2-BA7F8F3E63FE}"/>
              </a:ext>
            </a:extLst>
          </p:cNvPr>
          <p:cNvSpPr txBox="1"/>
          <p:nvPr userDrawn="1"/>
        </p:nvSpPr>
        <p:spPr>
          <a:xfrm>
            <a:off x="8497238" y="6519640"/>
            <a:ext cx="548790" cy="253916"/>
          </a:xfrm>
          <a:prstGeom prst="rect">
            <a:avLst/>
          </a:prstGeom>
          <a:noFill/>
        </p:spPr>
        <p:txBody>
          <a:bodyPr wrap="square" rtlCol="0">
            <a:spAutoFit/>
          </a:bodyPr>
          <a:lstStyle/>
          <a:p>
            <a:pPr algn="r"/>
            <a:fld id="{279ED8FE-4BA5-4EDF-8EAE-5C9367B71FA3}" type="slidenum">
              <a:rPr lang="en-ZA" sz="1050" b="1" smtClean="0">
                <a:solidFill>
                  <a:schemeClr val="bg1"/>
                </a:solidFill>
              </a:rPr>
              <a:pPr algn="r"/>
              <a:t>‹#›</a:t>
            </a:fld>
            <a:endParaRPr lang="en-ZA" sz="1050" b="1" dirty="0">
              <a:solidFill>
                <a:schemeClr val="bg1"/>
              </a:solidFill>
            </a:endParaRPr>
          </a:p>
        </p:txBody>
      </p:sp>
    </p:spTree>
    <p:extLst>
      <p:ext uri="{BB962C8B-B14F-4D97-AF65-F5344CB8AC3E}">
        <p14:creationId xmlns:p14="http://schemas.microsoft.com/office/powerpoint/2010/main" xmlns="" val="2673778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9F89E-0479-4019-A2C3-6CE442578EB9}"/>
              </a:ext>
            </a:extLst>
          </p:cNvPr>
          <p:cNvSpPr>
            <a:spLocks noGrp="1"/>
          </p:cNvSpPr>
          <p:nvPr>
            <p:ph type="title"/>
          </p:nvPr>
        </p:nvSpPr>
        <p:spPr>
          <a:xfrm>
            <a:off x="628650" y="1066800"/>
            <a:ext cx="7886700" cy="623888"/>
          </a:xfrm>
          <a:prstGeom prst="rect">
            <a:avLst/>
          </a:prstGeom>
        </p:spPr>
        <p:txBody>
          <a:bodyPr>
            <a:noAutofit/>
          </a:bodyPr>
          <a:lstStyle>
            <a:lvl1pPr>
              <a:defRPr sz="3000" b="1">
                <a:latin typeface="+mn-lt"/>
              </a:defRPr>
            </a:lvl1pPr>
          </a:lstStyle>
          <a:p>
            <a:r>
              <a:rPr lang="en-GB"/>
              <a:t>Click to edit Master title style</a:t>
            </a:r>
            <a:endParaRPr lang="en-ZA" dirty="0"/>
          </a:p>
        </p:txBody>
      </p:sp>
      <p:grpSp>
        <p:nvGrpSpPr>
          <p:cNvPr id="4" name="Group 3">
            <a:extLst>
              <a:ext uri="{FF2B5EF4-FFF2-40B4-BE49-F238E27FC236}">
                <a16:creationId xmlns:a16="http://schemas.microsoft.com/office/drawing/2014/main" xmlns="" id="{F3A33D4F-7624-4271-ADF3-FACC2B2A3910}"/>
              </a:ext>
            </a:extLst>
          </p:cNvPr>
          <p:cNvGrpSpPr/>
          <p:nvPr userDrawn="1"/>
        </p:nvGrpSpPr>
        <p:grpSpPr>
          <a:xfrm>
            <a:off x="-1" y="84186"/>
            <a:ext cx="9144001" cy="756961"/>
            <a:chOff x="-1" y="84185"/>
            <a:chExt cx="12192001" cy="756961"/>
          </a:xfrm>
        </p:grpSpPr>
        <p:sp>
          <p:nvSpPr>
            <p:cNvPr id="5" name="Rectangle 4">
              <a:extLst>
                <a:ext uri="{FF2B5EF4-FFF2-40B4-BE49-F238E27FC236}">
                  <a16:creationId xmlns:a16="http://schemas.microsoft.com/office/drawing/2014/main" xmlns="" id="{F71CB27A-5B5B-4BEB-BA96-29F807125740}"/>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6" name="Picture 5" descr="Text&#10;&#10;Description automatically generated">
              <a:extLst>
                <a:ext uri="{FF2B5EF4-FFF2-40B4-BE49-F238E27FC236}">
                  <a16:creationId xmlns:a16="http://schemas.microsoft.com/office/drawing/2014/main" xmlns="" id="{4D159469-2137-45BC-8412-A02D900F77D8}"/>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7" name="Picture 6" descr="Logo, company name&#10;&#10;Description automatically generated">
              <a:extLst>
                <a:ext uri="{FF2B5EF4-FFF2-40B4-BE49-F238E27FC236}">
                  <a16:creationId xmlns:a16="http://schemas.microsoft.com/office/drawing/2014/main" xmlns="" id="{3BAC9CC6-CAC1-4557-88DB-343DB6746F44}"/>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8" name="Group 7">
            <a:extLst>
              <a:ext uri="{FF2B5EF4-FFF2-40B4-BE49-F238E27FC236}">
                <a16:creationId xmlns:a16="http://schemas.microsoft.com/office/drawing/2014/main" xmlns="" id="{D42616E5-78CA-4E61-AF8D-9CC8F4DFE6B0}"/>
              </a:ext>
            </a:extLst>
          </p:cNvPr>
          <p:cNvGrpSpPr/>
          <p:nvPr userDrawn="1"/>
        </p:nvGrpSpPr>
        <p:grpSpPr>
          <a:xfrm>
            <a:off x="-1" y="887694"/>
            <a:ext cx="9144002" cy="5916906"/>
            <a:chOff x="-1" y="887694"/>
            <a:chExt cx="12192002" cy="5916906"/>
          </a:xfrm>
        </p:grpSpPr>
        <p:sp>
          <p:nvSpPr>
            <p:cNvPr id="9" name="Rectangle 8">
              <a:extLst>
                <a:ext uri="{FF2B5EF4-FFF2-40B4-BE49-F238E27FC236}">
                  <a16:creationId xmlns:a16="http://schemas.microsoft.com/office/drawing/2014/main" xmlns="" id="{2CB14785-7284-46F9-9CBB-93A38C250872}"/>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TextBox 9">
              <a:extLst>
                <a:ext uri="{FF2B5EF4-FFF2-40B4-BE49-F238E27FC236}">
                  <a16:creationId xmlns:a16="http://schemas.microsoft.com/office/drawing/2014/main" xmlns="" id="{7453204F-E80A-4C0C-882A-CDCFD5519EDE}"/>
                </a:ext>
              </a:extLst>
            </p:cNvPr>
            <p:cNvSpPr txBox="1"/>
            <p:nvPr userDrawn="1"/>
          </p:nvSpPr>
          <p:spPr>
            <a:xfrm>
              <a:off x="315687" y="6519640"/>
              <a:ext cx="11745684" cy="230832"/>
            </a:xfrm>
            <a:prstGeom prst="rect">
              <a:avLst/>
            </a:prstGeom>
            <a:noFill/>
          </p:spPr>
          <p:txBody>
            <a:bodyPr wrap="square" rtlCol="0">
              <a:spAutoFit/>
            </a:bodyPr>
            <a:lstStyle/>
            <a:p>
              <a:pPr algn="ctr"/>
              <a:r>
                <a:rPr lang="en-US" sz="900" dirty="0">
                  <a:solidFill>
                    <a:schemeClr val="bg1"/>
                  </a:solidFill>
                </a:rPr>
                <a:t>A leader in enabling a connected and digitally transformed South Africa!</a:t>
              </a:r>
              <a:endParaRPr lang="en-ZA" sz="900" dirty="0">
                <a:solidFill>
                  <a:schemeClr val="bg1"/>
                </a:solidFill>
              </a:endParaRPr>
            </a:p>
          </p:txBody>
        </p:sp>
        <p:sp>
          <p:nvSpPr>
            <p:cNvPr id="11" name="Rectangle 10">
              <a:extLst>
                <a:ext uri="{FF2B5EF4-FFF2-40B4-BE49-F238E27FC236}">
                  <a16:creationId xmlns:a16="http://schemas.microsoft.com/office/drawing/2014/main" xmlns="" id="{909DC60A-E4EA-4943-81E5-9EF498AA9CA3}"/>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pic>
        <p:nvPicPr>
          <p:cNvPr id="13" name="Picture 12">
            <a:extLst>
              <a:ext uri="{FF2B5EF4-FFF2-40B4-BE49-F238E27FC236}">
                <a16:creationId xmlns:a16="http://schemas.microsoft.com/office/drawing/2014/main" xmlns="" id="{48025C63-1607-4FA9-8EAF-FF749CFB8C65}"/>
              </a:ext>
            </a:extLst>
          </p:cNvPr>
          <p:cNvPicPr>
            <a:picLocks noChangeAspect="1"/>
          </p:cNvPicPr>
          <p:nvPr userDrawn="1"/>
        </p:nvPicPr>
        <p:blipFill>
          <a:blip r:embed="rId4" cstate="print">
            <a:alphaModFix amt="40000"/>
          </a:blip>
          <a:stretch>
            <a:fillRect/>
          </a:stretch>
        </p:blipFill>
        <p:spPr>
          <a:xfrm>
            <a:off x="0" y="1429071"/>
            <a:ext cx="9144000" cy="5048151"/>
          </a:xfrm>
          <a:prstGeom prst="rect">
            <a:avLst/>
          </a:prstGeom>
        </p:spPr>
      </p:pic>
      <p:sp>
        <p:nvSpPr>
          <p:cNvPr id="12" name="TextBox 11">
            <a:extLst>
              <a:ext uri="{FF2B5EF4-FFF2-40B4-BE49-F238E27FC236}">
                <a16:creationId xmlns:a16="http://schemas.microsoft.com/office/drawing/2014/main" xmlns="" id="{3B022DA8-7D16-45D0-A1BA-CACD0FAF621D}"/>
              </a:ext>
            </a:extLst>
          </p:cNvPr>
          <p:cNvSpPr txBox="1"/>
          <p:nvPr userDrawn="1"/>
        </p:nvSpPr>
        <p:spPr>
          <a:xfrm>
            <a:off x="8497238" y="6519640"/>
            <a:ext cx="548790" cy="253916"/>
          </a:xfrm>
          <a:prstGeom prst="rect">
            <a:avLst/>
          </a:prstGeom>
          <a:noFill/>
        </p:spPr>
        <p:txBody>
          <a:bodyPr wrap="square" rtlCol="0">
            <a:spAutoFit/>
          </a:bodyPr>
          <a:lstStyle/>
          <a:p>
            <a:pPr algn="r"/>
            <a:fld id="{279ED8FE-4BA5-4EDF-8EAE-5C9367B71FA3}" type="slidenum">
              <a:rPr lang="en-ZA" sz="1050" b="1" smtClean="0">
                <a:solidFill>
                  <a:schemeClr val="bg1"/>
                </a:solidFill>
              </a:rPr>
              <a:pPr algn="r"/>
              <a:t>‹#›</a:t>
            </a:fld>
            <a:endParaRPr lang="en-ZA" sz="1050" b="1" dirty="0">
              <a:solidFill>
                <a:schemeClr val="bg1"/>
              </a:solidFill>
            </a:endParaRPr>
          </a:p>
        </p:txBody>
      </p:sp>
    </p:spTree>
    <p:extLst>
      <p:ext uri="{BB962C8B-B14F-4D97-AF65-F5344CB8AC3E}">
        <p14:creationId xmlns:p14="http://schemas.microsoft.com/office/powerpoint/2010/main" xmlns="" val="143599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AECAB219-600E-42B6-A51E-4ED14FDB5BE2}"/>
              </a:ext>
            </a:extLst>
          </p:cNvPr>
          <p:cNvGrpSpPr/>
          <p:nvPr userDrawn="1"/>
        </p:nvGrpSpPr>
        <p:grpSpPr>
          <a:xfrm>
            <a:off x="-1" y="84186"/>
            <a:ext cx="9144001" cy="756961"/>
            <a:chOff x="-1" y="84185"/>
            <a:chExt cx="12192001" cy="756961"/>
          </a:xfrm>
        </p:grpSpPr>
        <p:sp>
          <p:nvSpPr>
            <p:cNvPr id="4" name="Rectangle 3">
              <a:extLst>
                <a:ext uri="{FF2B5EF4-FFF2-40B4-BE49-F238E27FC236}">
                  <a16:creationId xmlns:a16="http://schemas.microsoft.com/office/drawing/2014/main" xmlns="" id="{3FCF5746-40A2-4711-8E2B-1160887CA08F}"/>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5" name="Picture 4" descr="Text&#10;&#10;Description automatically generated">
              <a:extLst>
                <a:ext uri="{FF2B5EF4-FFF2-40B4-BE49-F238E27FC236}">
                  <a16:creationId xmlns:a16="http://schemas.microsoft.com/office/drawing/2014/main" xmlns="" id="{4AD6B662-7522-4F45-B877-52FC904D995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6" name="Picture 5" descr="Logo, company name&#10;&#10;Description automatically generated">
              <a:extLst>
                <a:ext uri="{FF2B5EF4-FFF2-40B4-BE49-F238E27FC236}">
                  <a16:creationId xmlns:a16="http://schemas.microsoft.com/office/drawing/2014/main" xmlns="" id="{CC3C1861-06C7-4C41-9231-7F5059D7633C}"/>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7" name="Group 6">
            <a:extLst>
              <a:ext uri="{FF2B5EF4-FFF2-40B4-BE49-F238E27FC236}">
                <a16:creationId xmlns:a16="http://schemas.microsoft.com/office/drawing/2014/main" xmlns="" id="{A8220575-6F04-42B8-BE22-59F8A506BA10}"/>
              </a:ext>
            </a:extLst>
          </p:cNvPr>
          <p:cNvGrpSpPr/>
          <p:nvPr userDrawn="1"/>
        </p:nvGrpSpPr>
        <p:grpSpPr>
          <a:xfrm>
            <a:off x="-1" y="887694"/>
            <a:ext cx="9144002" cy="5916906"/>
            <a:chOff x="-1" y="887694"/>
            <a:chExt cx="12192002" cy="5916906"/>
          </a:xfrm>
        </p:grpSpPr>
        <p:sp>
          <p:nvSpPr>
            <p:cNvPr id="8" name="Rectangle 7">
              <a:extLst>
                <a:ext uri="{FF2B5EF4-FFF2-40B4-BE49-F238E27FC236}">
                  <a16:creationId xmlns:a16="http://schemas.microsoft.com/office/drawing/2014/main" xmlns="" id="{AC886510-961B-4E9F-BE3B-2057B43D708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TextBox 8">
              <a:extLst>
                <a:ext uri="{FF2B5EF4-FFF2-40B4-BE49-F238E27FC236}">
                  <a16:creationId xmlns:a16="http://schemas.microsoft.com/office/drawing/2014/main" xmlns="" id="{AC5B2333-2F3F-403D-A138-4E20536BBA19}"/>
                </a:ext>
              </a:extLst>
            </p:cNvPr>
            <p:cNvSpPr txBox="1"/>
            <p:nvPr userDrawn="1"/>
          </p:nvSpPr>
          <p:spPr>
            <a:xfrm>
              <a:off x="315687" y="6519640"/>
              <a:ext cx="11745684" cy="230832"/>
            </a:xfrm>
            <a:prstGeom prst="rect">
              <a:avLst/>
            </a:prstGeom>
            <a:noFill/>
          </p:spPr>
          <p:txBody>
            <a:bodyPr wrap="square" rtlCol="0">
              <a:spAutoFit/>
            </a:bodyPr>
            <a:lstStyle/>
            <a:p>
              <a:pPr algn="ctr"/>
              <a:r>
                <a:rPr lang="en-US" sz="900" dirty="0">
                  <a:solidFill>
                    <a:schemeClr val="bg1"/>
                  </a:solidFill>
                </a:rPr>
                <a:t>A leader in enabling a connected and digitally transformed South Africa!</a:t>
              </a:r>
              <a:endParaRPr lang="en-ZA" sz="900" dirty="0">
                <a:solidFill>
                  <a:schemeClr val="bg1"/>
                </a:solidFill>
              </a:endParaRPr>
            </a:p>
          </p:txBody>
        </p:sp>
        <p:sp>
          <p:nvSpPr>
            <p:cNvPr id="10" name="Rectangle 9">
              <a:extLst>
                <a:ext uri="{FF2B5EF4-FFF2-40B4-BE49-F238E27FC236}">
                  <a16:creationId xmlns:a16="http://schemas.microsoft.com/office/drawing/2014/main" xmlns="" id="{E6006A21-EE92-44B5-BA2A-2D3211226D2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pic>
        <p:nvPicPr>
          <p:cNvPr id="11" name="Picture 10">
            <a:extLst>
              <a:ext uri="{FF2B5EF4-FFF2-40B4-BE49-F238E27FC236}">
                <a16:creationId xmlns:a16="http://schemas.microsoft.com/office/drawing/2014/main" xmlns="" id="{D1F97270-02FE-4D90-B286-2B56B6BB9C93}"/>
              </a:ext>
            </a:extLst>
          </p:cNvPr>
          <p:cNvPicPr>
            <a:picLocks noChangeAspect="1"/>
          </p:cNvPicPr>
          <p:nvPr userDrawn="1"/>
        </p:nvPicPr>
        <p:blipFill>
          <a:blip r:embed="rId4" cstate="print">
            <a:alphaModFix amt="40000"/>
          </a:blip>
          <a:stretch>
            <a:fillRect/>
          </a:stretch>
        </p:blipFill>
        <p:spPr>
          <a:xfrm>
            <a:off x="0" y="1429071"/>
            <a:ext cx="9144000" cy="5048151"/>
          </a:xfrm>
          <a:prstGeom prst="rect">
            <a:avLst/>
          </a:prstGeom>
        </p:spPr>
      </p:pic>
      <p:sp>
        <p:nvSpPr>
          <p:cNvPr id="12" name="TextBox 11">
            <a:extLst>
              <a:ext uri="{FF2B5EF4-FFF2-40B4-BE49-F238E27FC236}">
                <a16:creationId xmlns:a16="http://schemas.microsoft.com/office/drawing/2014/main" xmlns="" id="{02592557-6380-4D2A-827A-F3372458D369}"/>
              </a:ext>
            </a:extLst>
          </p:cNvPr>
          <p:cNvSpPr txBox="1"/>
          <p:nvPr userDrawn="1"/>
        </p:nvSpPr>
        <p:spPr>
          <a:xfrm>
            <a:off x="8497238" y="6519640"/>
            <a:ext cx="548790" cy="253916"/>
          </a:xfrm>
          <a:prstGeom prst="rect">
            <a:avLst/>
          </a:prstGeom>
          <a:noFill/>
        </p:spPr>
        <p:txBody>
          <a:bodyPr wrap="square" rtlCol="0">
            <a:spAutoFit/>
          </a:bodyPr>
          <a:lstStyle/>
          <a:p>
            <a:pPr algn="r"/>
            <a:fld id="{279ED8FE-4BA5-4EDF-8EAE-5C9367B71FA3}" type="slidenum">
              <a:rPr lang="en-ZA" sz="1050" b="1" smtClean="0">
                <a:solidFill>
                  <a:schemeClr val="bg1"/>
                </a:solidFill>
              </a:rPr>
              <a:pPr algn="r"/>
              <a:t>‹#›</a:t>
            </a:fld>
            <a:endParaRPr lang="en-ZA" sz="1050" b="1" dirty="0">
              <a:solidFill>
                <a:schemeClr val="bg1"/>
              </a:solidFill>
            </a:endParaRPr>
          </a:p>
        </p:txBody>
      </p:sp>
    </p:spTree>
    <p:extLst>
      <p:ext uri="{BB962C8B-B14F-4D97-AF65-F5344CB8AC3E}">
        <p14:creationId xmlns:p14="http://schemas.microsoft.com/office/powerpoint/2010/main" xmlns="" val="1359039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a:defRPr/>
            </a:pPr>
            <a:fld id="{22A525F6-AA27-4C0C-9780-FABF772D3FB6}"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DC4FFC-8A0D-4DDB-8F7C-33E1F6CF5581}"/>
              </a:ext>
            </a:extLst>
          </p:cNvPr>
          <p:cNvSpPr>
            <a:spLocks noGrp="1"/>
          </p:cNvSpPr>
          <p:nvPr>
            <p:ph type="title"/>
          </p:nvPr>
        </p:nvSpPr>
        <p:spPr>
          <a:xfrm>
            <a:off x="629841" y="1143000"/>
            <a:ext cx="2949178" cy="914400"/>
          </a:xfrm>
          <a:prstGeom prst="rect">
            <a:avLst/>
          </a:prstGeom>
        </p:spPr>
        <p:txBody>
          <a:bodyPr anchor="b"/>
          <a:lstStyle>
            <a:lvl1pPr>
              <a:defRPr sz="2400"/>
            </a:lvl1pPr>
          </a:lstStyle>
          <a:p>
            <a:r>
              <a:rPr lang="en-GB"/>
              <a:t>Click to edit Master title style</a:t>
            </a:r>
            <a:endParaRPr lang="en-ZA" dirty="0"/>
          </a:p>
        </p:txBody>
      </p:sp>
      <p:sp>
        <p:nvSpPr>
          <p:cNvPr id="3" name="Content Placeholder 2">
            <a:extLst>
              <a:ext uri="{FF2B5EF4-FFF2-40B4-BE49-F238E27FC236}">
                <a16:creationId xmlns:a16="http://schemas.microsoft.com/office/drawing/2014/main" xmlns="" id="{F7F71E13-520F-4D4E-8689-725B6B777634}"/>
              </a:ext>
            </a:extLst>
          </p:cNvPr>
          <p:cNvSpPr>
            <a:spLocks noGrp="1"/>
          </p:cNvSpPr>
          <p:nvPr>
            <p:ph idx="1"/>
          </p:nvPr>
        </p:nvSpPr>
        <p:spPr>
          <a:xfrm>
            <a:off x="3887391" y="1143000"/>
            <a:ext cx="4629150" cy="4718050"/>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4" name="Text Placeholder 3">
            <a:extLst>
              <a:ext uri="{FF2B5EF4-FFF2-40B4-BE49-F238E27FC236}">
                <a16:creationId xmlns:a16="http://schemas.microsoft.com/office/drawing/2014/main" xmlns="" id="{D26939E1-06BA-4AA4-900D-E2EAE7A3C5AD}"/>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grpSp>
        <p:nvGrpSpPr>
          <p:cNvPr id="6" name="Group 5">
            <a:extLst>
              <a:ext uri="{FF2B5EF4-FFF2-40B4-BE49-F238E27FC236}">
                <a16:creationId xmlns:a16="http://schemas.microsoft.com/office/drawing/2014/main" xmlns="" id="{DA24D47D-9127-4A6A-94BA-E508094B553C}"/>
              </a:ext>
            </a:extLst>
          </p:cNvPr>
          <p:cNvGrpSpPr/>
          <p:nvPr userDrawn="1"/>
        </p:nvGrpSpPr>
        <p:grpSpPr>
          <a:xfrm>
            <a:off x="-1" y="84186"/>
            <a:ext cx="9144001" cy="756961"/>
            <a:chOff x="-1" y="84185"/>
            <a:chExt cx="12192001" cy="756961"/>
          </a:xfrm>
        </p:grpSpPr>
        <p:sp>
          <p:nvSpPr>
            <p:cNvPr id="7" name="Rectangle 6">
              <a:extLst>
                <a:ext uri="{FF2B5EF4-FFF2-40B4-BE49-F238E27FC236}">
                  <a16:creationId xmlns:a16="http://schemas.microsoft.com/office/drawing/2014/main" xmlns="" id="{388AE6B3-D553-4150-9C8A-351983D6563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descr="Text&#10;&#10;Description automatically generated">
              <a:extLst>
                <a:ext uri="{FF2B5EF4-FFF2-40B4-BE49-F238E27FC236}">
                  <a16:creationId xmlns:a16="http://schemas.microsoft.com/office/drawing/2014/main" xmlns="" id="{8BE40403-FA54-4A6B-888F-86C9CC55B57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D8AD8D8E-638F-4469-BD2F-78A907F41BFF}"/>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B17055DF-9A70-4627-A732-79260B519779}"/>
              </a:ext>
            </a:extLst>
          </p:cNvPr>
          <p:cNvGrpSpPr/>
          <p:nvPr userDrawn="1"/>
        </p:nvGrpSpPr>
        <p:grpSpPr>
          <a:xfrm>
            <a:off x="-1" y="887694"/>
            <a:ext cx="9144002" cy="5916906"/>
            <a:chOff x="-1" y="887694"/>
            <a:chExt cx="12192002" cy="5916906"/>
          </a:xfrm>
        </p:grpSpPr>
        <p:sp>
          <p:nvSpPr>
            <p:cNvPr id="11" name="Rectangle 10">
              <a:extLst>
                <a:ext uri="{FF2B5EF4-FFF2-40B4-BE49-F238E27FC236}">
                  <a16:creationId xmlns:a16="http://schemas.microsoft.com/office/drawing/2014/main" xmlns="" id="{C311BF66-6CF5-4E46-BB21-BAEA86339F54}"/>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TextBox 11">
              <a:extLst>
                <a:ext uri="{FF2B5EF4-FFF2-40B4-BE49-F238E27FC236}">
                  <a16:creationId xmlns:a16="http://schemas.microsoft.com/office/drawing/2014/main" xmlns="" id="{5327EE4F-447F-40AF-A131-1FB74736935C}"/>
                </a:ext>
              </a:extLst>
            </p:cNvPr>
            <p:cNvSpPr txBox="1"/>
            <p:nvPr userDrawn="1"/>
          </p:nvSpPr>
          <p:spPr>
            <a:xfrm>
              <a:off x="315687" y="6519640"/>
              <a:ext cx="11745684" cy="230832"/>
            </a:xfrm>
            <a:prstGeom prst="rect">
              <a:avLst/>
            </a:prstGeom>
            <a:noFill/>
          </p:spPr>
          <p:txBody>
            <a:bodyPr wrap="square" rtlCol="0">
              <a:spAutoFit/>
            </a:bodyPr>
            <a:lstStyle/>
            <a:p>
              <a:pPr algn="ctr"/>
              <a:r>
                <a:rPr lang="en-US" sz="900" dirty="0">
                  <a:solidFill>
                    <a:schemeClr val="bg1"/>
                  </a:solidFill>
                </a:rPr>
                <a:t>A leader in enabling a connected and digitally transformed South Africa!</a:t>
              </a:r>
              <a:endParaRPr lang="en-ZA" sz="900" dirty="0">
                <a:solidFill>
                  <a:schemeClr val="bg1"/>
                </a:solidFill>
              </a:endParaRPr>
            </a:p>
          </p:txBody>
        </p:sp>
        <p:sp>
          <p:nvSpPr>
            <p:cNvPr id="13" name="Rectangle 12">
              <a:extLst>
                <a:ext uri="{FF2B5EF4-FFF2-40B4-BE49-F238E27FC236}">
                  <a16:creationId xmlns:a16="http://schemas.microsoft.com/office/drawing/2014/main" xmlns="" id="{CD5FACA5-0840-4DC8-B9B2-814A31CE3E0D}"/>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pic>
        <p:nvPicPr>
          <p:cNvPr id="14" name="Picture 13">
            <a:extLst>
              <a:ext uri="{FF2B5EF4-FFF2-40B4-BE49-F238E27FC236}">
                <a16:creationId xmlns:a16="http://schemas.microsoft.com/office/drawing/2014/main" xmlns="" id="{99DA2E62-5C26-4559-A205-6B3EA63ED582}"/>
              </a:ext>
            </a:extLst>
          </p:cNvPr>
          <p:cNvPicPr>
            <a:picLocks noChangeAspect="1"/>
          </p:cNvPicPr>
          <p:nvPr userDrawn="1"/>
        </p:nvPicPr>
        <p:blipFill>
          <a:blip r:embed="rId4" cstate="print">
            <a:alphaModFix amt="40000"/>
          </a:blip>
          <a:stretch>
            <a:fillRect/>
          </a:stretch>
        </p:blipFill>
        <p:spPr>
          <a:xfrm>
            <a:off x="0" y="1429071"/>
            <a:ext cx="9144000" cy="5048151"/>
          </a:xfrm>
          <a:prstGeom prst="rect">
            <a:avLst/>
          </a:prstGeom>
        </p:spPr>
      </p:pic>
      <p:sp>
        <p:nvSpPr>
          <p:cNvPr id="15" name="TextBox 14">
            <a:extLst>
              <a:ext uri="{FF2B5EF4-FFF2-40B4-BE49-F238E27FC236}">
                <a16:creationId xmlns:a16="http://schemas.microsoft.com/office/drawing/2014/main" xmlns="" id="{30B46FE9-A7BD-49A3-A5B9-8DC0ECF161B2}"/>
              </a:ext>
            </a:extLst>
          </p:cNvPr>
          <p:cNvSpPr txBox="1"/>
          <p:nvPr userDrawn="1"/>
        </p:nvSpPr>
        <p:spPr>
          <a:xfrm>
            <a:off x="8497238" y="6519640"/>
            <a:ext cx="548790" cy="253916"/>
          </a:xfrm>
          <a:prstGeom prst="rect">
            <a:avLst/>
          </a:prstGeom>
          <a:noFill/>
        </p:spPr>
        <p:txBody>
          <a:bodyPr wrap="square" rtlCol="0">
            <a:spAutoFit/>
          </a:bodyPr>
          <a:lstStyle/>
          <a:p>
            <a:pPr algn="r"/>
            <a:fld id="{279ED8FE-4BA5-4EDF-8EAE-5C9367B71FA3}" type="slidenum">
              <a:rPr lang="en-ZA" sz="1050" b="1" smtClean="0">
                <a:solidFill>
                  <a:schemeClr val="bg1"/>
                </a:solidFill>
              </a:rPr>
              <a:pPr algn="r"/>
              <a:t>‹#›</a:t>
            </a:fld>
            <a:endParaRPr lang="en-ZA" sz="1050" b="1" dirty="0">
              <a:solidFill>
                <a:schemeClr val="bg1"/>
              </a:solidFill>
            </a:endParaRPr>
          </a:p>
        </p:txBody>
      </p:sp>
    </p:spTree>
    <p:extLst>
      <p:ext uri="{BB962C8B-B14F-4D97-AF65-F5344CB8AC3E}">
        <p14:creationId xmlns:p14="http://schemas.microsoft.com/office/powerpoint/2010/main" xmlns="" val="816340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3DB7FF-0983-4F74-9F00-40CA8CDEDE50}"/>
              </a:ext>
            </a:extLst>
          </p:cNvPr>
          <p:cNvSpPr>
            <a:spLocks noGrp="1"/>
          </p:cNvSpPr>
          <p:nvPr>
            <p:ph type="title"/>
          </p:nvPr>
        </p:nvSpPr>
        <p:spPr>
          <a:xfrm>
            <a:off x="629841" y="1132114"/>
            <a:ext cx="2949178" cy="925286"/>
          </a:xfrm>
          <a:prstGeom prst="rect">
            <a:avLst/>
          </a:prstGeom>
        </p:spPr>
        <p:txBody>
          <a:bodyPr anchor="b"/>
          <a:lstStyle>
            <a:lvl1pPr>
              <a:defRPr sz="2400"/>
            </a:lvl1pPr>
          </a:lstStyle>
          <a:p>
            <a:r>
              <a:rPr lang="en-GB"/>
              <a:t>Click to edit Master title style</a:t>
            </a:r>
            <a:endParaRPr lang="en-ZA" dirty="0"/>
          </a:p>
        </p:txBody>
      </p:sp>
      <p:sp>
        <p:nvSpPr>
          <p:cNvPr id="3" name="Picture Placeholder 2">
            <a:extLst>
              <a:ext uri="{FF2B5EF4-FFF2-40B4-BE49-F238E27FC236}">
                <a16:creationId xmlns:a16="http://schemas.microsoft.com/office/drawing/2014/main" xmlns="" id="{322E7610-F522-4748-BAAF-B6A8CF795F76}"/>
              </a:ext>
            </a:extLst>
          </p:cNvPr>
          <p:cNvSpPr>
            <a:spLocks noGrp="1"/>
          </p:cNvSpPr>
          <p:nvPr>
            <p:ph type="pic" idx="1"/>
          </p:nvPr>
        </p:nvSpPr>
        <p:spPr>
          <a:xfrm>
            <a:off x="3887391" y="1132114"/>
            <a:ext cx="4629150" cy="4728936"/>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dirty="0"/>
              <a:t>Click icon to add picture</a:t>
            </a:r>
            <a:endParaRPr lang="en-ZA" dirty="0"/>
          </a:p>
        </p:txBody>
      </p:sp>
      <p:sp>
        <p:nvSpPr>
          <p:cNvPr id="4" name="Text Placeholder 3">
            <a:extLst>
              <a:ext uri="{FF2B5EF4-FFF2-40B4-BE49-F238E27FC236}">
                <a16:creationId xmlns:a16="http://schemas.microsoft.com/office/drawing/2014/main" xmlns="" id="{3532EC42-0136-4200-9E06-9401E98469C8}"/>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grpSp>
        <p:nvGrpSpPr>
          <p:cNvPr id="6" name="Group 5">
            <a:extLst>
              <a:ext uri="{FF2B5EF4-FFF2-40B4-BE49-F238E27FC236}">
                <a16:creationId xmlns:a16="http://schemas.microsoft.com/office/drawing/2014/main" xmlns="" id="{0EBC7731-29A7-46F7-9529-A344C7DD01B6}"/>
              </a:ext>
            </a:extLst>
          </p:cNvPr>
          <p:cNvGrpSpPr/>
          <p:nvPr userDrawn="1"/>
        </p:nvGrpSpPr>
        <p:grpSpPr>
          <a:xfrm>
            <a:off x="-1" y="84186"/>
            <a:ext cx="9144001" cy="756961"/>
            <a:chOff x="-1" y="84185"/>
            <a:chExt cx="12192001" cy="756961"/>
          </a:xfrm>
        </p:grpSpPr>
        <p:sp>
          <p:nvSpPr>
            <p:cNvPr id="7" name="Rectangle 6">
              <a:extLst>
                <a:ext uri="{FF2B5EF4-FFF2-40B4-BE49-F238E27FC236}">
                  <a16:creationId xmlns:a16="http://schemas.microsoft.com/office/drawing/2014/main" xmlns="" id="{E62C9695-5F93-4035-BAF9-C8D7AA053A33}"/>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8" name="Picture 7" descr="Text&#10;&#10;Description automatically generated">
              <a:extLst>
                <a:ext uri="{FF2B5EF4-FFF2-40B4-BE49-F238E27FC236}">
                  <a16:creationId xmlns:a16="http://schemas.microsoft.com/office/drawing/2014/main" xmlns="" id="{8F4DC723-7915-416A-B82C-0C0946385E07}"/>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9" name="Picture 8" descr="Logo, company name&#10;&#10;Description automatically generated">
              <a:extLst>
                <a:ext uri="{FF2B5EF4-FFF2-40B4-BE49-F238E27FC236}">
                  <a16:creationId xmlns:a16="http://schemas.microsoft.com/office/drawing/2014/main" xmlns="" id="{14B2639E-5854-43CC-866B-31CF1C763BB2}"/>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10" name="Group 9">
            <a:extLst>
              <a:ext uri="{FF2B5EF4-FFF2-40B4-BE49-F238E27FC236}">
                <a16:creationId xmlns:a16="http://schemas.microsoft.com/office/drawing/2014/main" xmlns="" id="{D12F7F46-CEA5-4B8F-8522-E0990BC0E71E}"/>
              </a:ext>
            </a:extLst>
          </p:cNvPr>
          <p:cNvGrpSpPr/>
          <p:nvPr userDrawn="1"/>
        </p:nvGrpSpPr>
        <p:grpSpPr>
          <a:xfrm>
            <a:off x="-1" y="887694"/>
            <a:ext cx="9144002" cy="5916906"/>
            <a:chOff x="-1" y="887694"/>
            <a:chExt cx="12192002" cy="5916906"/>
          </a:xfrm>
        </p:grpSpPr>
        <p:sp>
          <p:nvSpPr>
            <p:cNvPr id="11" name="Rectangle 10">
              <a:extLst>
                <a:ext uri="{FF2B5EF4-FFF2-40B4-BE49-F238E27FC236}">
                  <a16:creationId xmlns:a16="http://schemas.microsoft.com/office/drawing/2014/main" xmlns="" id="{0FD593B3-6A7A-4729-875E-03D439AD3810}"/>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TextBox 11">
              <a:extLst>
                <a:ext uri="{FF2B5EF4-FFF2-40B4-BE49-F238E27FC236}">
                  <a16:creationId xmlns:a16="http://schemas.microsoft.com/office/drawing/2014/main" xmlns="" id="{20240E61-4440-4A9F-9A7A-DFCAC84732D2}"/>
                </a:ext>
              </a:extLst>
            </p:cNvPr>
            <p:cNvSpPr txBox="1"/>
            <p:nvPr userDrawn="1"/>
          </p:nvSpPr>
          <p:spPr>
            <a:xfrm>
              <a:off x="315687" y="6519640"/>
              <a:ext cx="11745684" cy="230832"/>
            </a:xfrm>
            <a:prstGeom prst="rect">
              <a:avLst/>
            </a:prstGeom>
            <a:noFill/>
          </p:spPr>
          <p:txBody>
            <a:bodyPr wrap="square" rtlCol="0">
              <a:spAutoFit/>
            </a:bodyPr>
            <a:lstStyle/>
            <a:p>
              <a:pPr algn="ctr"/>
              <a:r>
                <a:rPr lang="en-US" sz="900" dirty="0">
                  <a:solidFill>
                    <a:schemeClr val="bg1"/>
                  </a:solidFill>
                </a:rPr>
                <a:t>A leader in enabling a connected and digitally transformed South Africa!</a:t>
              </a:r>
              <a:endParaRPr lang="en-ZA" sz="900" dirty="0">
                <a:solidFill>
                  <a:schemeClr val="bg1"/>
                </a:solidFill>
              </a:endParaRPr>
            </a:p>
          </p:txBody>
        </p:sp>
        <p:sp>
          <p:nvSpPr>
            <p:cNvPr id="13" name="Rectangle 12">
              <a:extLst>
                <a:ext uri="{FF2B5EF4-FFF2-40B4-BE49-F238E27FC236}">
                  <a16:creationId xmlns:a16="http://schemas.microsoft.com/office/drawing/2014/main" xmlns="" id="{57D4A99B-FA2B-402A-963D-A31DA5460E7F}"/>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pic>
        <p:nvPicPr>
          <p:cNvPr id="14" name="Picture 13">
            <a:extLst>
              <a:ext uri="{FF2B5EF4-FFF2-40B4-BE49-F238E27FC236}">
                <a16:creationId xmlns:a16="http://schemas.microsoft.com/office/drawing/2014/main" xmlns="" id="{B49EF6E6-AE23-4219-9CC2-823C548779DC}"/>
              </a:ext>
            </a:extLst>
          </p:cNvPr>
          <p:cNvPicPr>
            <a:picLocks noChangeAspect="1"/>
          </p:cNvPicPr>
          <p:nvPr userDrawn="1"/>
        </p:nvPicPr>
        <p:blipFill>
          <a:blip r:embed="rId4" cstate="print">
            <a:alphaModFix amt="40000"/>
          </a:blip>
          <a:stretch>
            <a:fillRect/>
          </a:stretch>
        </p:blipFill>
        <p:spPr>
          <a:xfrm>
            <a:off x="0" y="1429071"/>
            <a:ext cx="9144000" cy="5048151"/>
          </a:xfrm>
          <a:prstGeom prst="rect">
            <a:avLst/>
          </a:prstGeom>
        </p:spPr>
      </p:pic>
      <p:sp>
        <p:nvSpPr>
          <p:cNvPr id="15" name="TextBox 14">
            <a:extLst>
              <a:ext uri="{FF2B5EF4-FFF2-40B4-BE49-F238E27FC236}">
                <a16:creationId xmlns:a16="http://schemas.microsoft.com/office/drawing/2014/main" xmlns="" id="{38B4DD6F-85A5-4194-911B-F4CC5031F767}"/>
              </a:ext>
            </a:extLst>
          </p:cNvPr>
          <p:cNvSpPr txBox="1"/>
          <p:nvPr userDrawn="1"/>
        </p:nvSpPr>
        <p:spPr>
          <a:xfrm>
            <a:off x="8497238" y="6519640"/>
            <a:ext cx="548790" cy="253916"/>
          </a:xfrm>
          <a:prstGeom prst="rect">
            <a:avLst/>
          </a:prstGeom>
          <a:noFill/>
        </p:spPr>
        <p:txBody>
          <a:bodyPr wrap="square" rtlCol="0">
            <a:spAutoFit/>
          </a:bodyPr>
          <a:lstStyle/>
          <a:p>
            <a:pPr algn="r"/>
            <a:fld id="{279ED8FE-4BA5-4EDF-8EAE-5C9367B71FA3}" type="slidenum">
              <a:rPr lang="en-ZA" sz="1050" b="1" smtClean="0">
                <a:solidFill>
                  <a:schemeClr val="bg1"/>
                </a:solidFill>
              </a:rPr>
              <a:pPr algn="r"/>
              <a:t>‹#›</a:t>
            </a:fld>
            <a:endParaRPr lang="en-ZA" sz="1050" b="1" dirty="0">
              <a:solidFill>
                <a:schemeClr val="bg1"/>
              </a:solidFill>
            </a:endParaRPr>
          </a:p>
        </p:txBody>
      </p:sp>
    </p:spTree>
    <p:extLst>
      <p:ext uri="{BB962C8B-B14F-4D97-AF65-F5344CB8AC3E}">
        <p14:creationId xmlns:p14="http://schemas.microsoft.com/office/powerpoint/2010/main" xmlns="" val="564373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B0B69D-2F9C-4DFE-BED6-0CE895EDBC4D}"/>
              </a:ext>
            </a:extLst>
          </p:cNvPr>
          <p:cNvSpPr>
            <a:spLocks noGrp="1"/>
          </p:cNvSpPr>
          <p:nvPr>
            <p:ph type="title"/>
          </p:nvPr>
        </p:nvSpPr>
        <p:spPr>
          <a:xfrm>
            <a:off x="628650" y="1055914"/>
            <a:ext cx="7886700" cy="634774"/>
          </a:xfrm>
          <a:prstGeom prst="rect">
            <a:avLst/>
          </a:prstGeom>
        </p:spPr>
        <p:txBody>
          <a:bodyPr>
            <a:noAutofit/>
          </a:bodyPr>
          <a:lstStyle>
            <a:lvl1pPr>
              <a:defRPr sz="3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xmlns="" id="{CF728CE9-FFF7-4402-8872-62BC4FE85083}"/>
              </a:ext>
            </a:extLst>
          </p:cNvPr>
          <p:cNvSpPr>
            <a:spLocks noGrp="1"/>
          </p:cNvSpPr>
          <p:nvPr>
            <p:ph type="body" orient="vert" idx="1"/>
          </p:nvPr>
        </p:nvSpPr>
        <p:spPr>
          <a:xfrm>
            <a:off x="628650" y="1825625"/>
            <a:ext cx="78867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xmlns="" id="{8A0849EC-A302-4946-9A36-38CFF6C49189}"/>
              </a:ext>
            </a:extLst>
          </p:cNvPr>
          <p:cNvGrpSpPr/>
          <p:nvPr userDrawn="1"/>
        </p:nvGrpSpPr>
        <p:grpSpPr>
          <a:xfrm>
            <a:off x="-1" y="84186"/>
            <a:ext cx="9144001" cy="756961"/>
            <a:chOff x="-1" y="84185"/>
            <a:chExt cx="12192001" cy="756961"/>
          </a:xfrm>
        </p:grpSpPr>
        <p:sp>
          <p:nvSpPr>
            <p:cNvPr id="6" name="Rectangle 5">
              <a:extLst>
                <a:ext uri="{FF2B5EF4-FFF2-40B4-BE49-F238E27FC236}">
                  <a16:creationId xmlns:a16="http://schemas.microsoft.com/office/drawing/2014/main" xmlns="" id="{2802760C-518F-4A32-94B2-347376D3152C}"/>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descr="Text&#10;&#10;Description automatically generated">
              <a:extLst>
                <a:ext uri="{FF2B5EF4-FFF2-40B4-BE49-F238E27FC236}">
                  <a16:creationId xmlns:a16="http://schemas.microsoft.com/office/drawing/2014/main" xmlns="" id="{AAE3827A-1FAD-4E4B-ACE9-65D41969612C}"/>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CCA55A74-1223-4293-A1ED-618D9AB52D05}"/>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9B6D90AA-A795-4DEC-97CA-5BC0A734C5FB}"/>
              </a:ext>
            </a:extLst>
          </p:cNvPr>
          <p:cNvGrpSpPr/>
          <p:nvPr userDrawn="1"/>
        </p:nvGrpSpPr>
        <p:grpSpPr>
          <a:xfrm>
            <a:off x="-1" y="887694"/>
            <a:ext cx="9144002" cy="5916906"/>
            <a:chOff x="-1" y="887694"/>
            <a:chExt cx="12192002" cy="5916906"/>
          </a:xfrm>
        </p:grpSpPr>
        <p:sp>
          <p:nvSpPr>
            <p:cNvPr id="10" name="Rectangle 9">
              <a:extLst>
                <a:ext uri="{FF2B5EF4-FFF2-40B4-BE49-F238E27FC236}">
                  <a16:creationId xmlns:a16="http://schemas.microsoft.com/office/drawing/2014/main" xmlns="" id="{F6530085-3380-4365-BD76-A2A131976D17}"/>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TextBox 10">
              <a:extLst>
                <a:ext uri="{FF2B5EF4-FFF2-40B4-BE49-F238E27FC236}">
                  <a16:creationId xmlns:a16="http://schemas.microsoft.com/office/drawing/2014/main" xmlns="" id="{F8C889E7-AE45-4285-A319-D219FADBC89D}"/>
                </a:ext>
              </a:extLst>
            </p:cNvPr>
            <p:cNvSpPr txBox="1"/>
            <p:nvPr userDrawn="1"/>
          </p:nvSpPr>
          <p:spPr>
            <a:xfrm>
              <a:off x="315687" y="6519640"/>
              <a:ext cx="11745684" cy="230832"/>
            </a:xfrm>
            <a:prstGeom prst="rect">
              <a:avLst/>
            </a:prstGeom>
            <a:noFill/>
          </p:spPr>
          <p:txBody>
            <a:bodyPr wrap="square" rtlCol="0">
              <a:spAutoFit/>
            </a:bodyPr>
            <a:lstStyle/>
            <a:p>
              <a:pPr algn="ctr"/>
              <a:r>
                <a:rPr lang="en-US" sz="900" dirty="0">
                  <a:solidFill>
                    <a:schemeClr val="bg1"/>
                  </a:solidFill>
                </a:rPr>
                <a:t>A leader in enabling a connected and digitally transformed South Africa!</a:t>
              </a:r>
              <a:endParaRPr lang="en-ZA" sz="900" dirty="0">
                <a:solidFill>
                  <a:schemeClr val="bg1"/>
                </a:solidFill>
              </a:endParaRPr>
            </a:p>
          </p:txBody>
        </p:sp>
        <p:sp>
          <p:nvSpPr>
            <p:cNvPr id="12" name="Rectangle 11">
              <a:extLst>
                <a:ext uri="{FF2B5EF4-FFF2-40B4-BE49-F238E27FC236}">
                  <a16:creationId xmlns:a16="http://schemas.microsoft.com/office/drawing/2014/main" xmlns="" id="{8A3275EF-F25A-42DA-A234-B7361FF8A8C1}"/>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pic>
        <p:nvPicPr>
          <p:cNvPr id="13" name="Picture 12">
            <a:extLst>
              <a:ext uri="{FF2B5EF4-FFF2-40B4-BE49-F238E27FC236}">
                <a16:creationId xmlns:a16="http://schemas.microsoft.com/office/drawing/2014/main" xmlns="" id="{A8B530CD-E4DE-4D8B-B104-77BB8B7FE3A6}"/>
              </a:ext>
            </a:extLst>
          </p:cNvPr>
          <p:cNvPicPr>
            <a:picLocks noChangeAspect="1"/>
          </p:cNvPicPr>
          <p:nvPr userDrawn="1"/>
        </p:nvPicPr>
        <p:blipFill>
          <a:blip r:embed="rId4" cstate="print">
            <a:alphaModFix amt="40000"/>
          </a:blip>
          <a:stretch>
            <a:fillRect/>
          </a:stretch>
        </p:blipFill>
        <p:spPr>
          <a:xfrm>
            <a:off x="0" y="1429071"/>
            <a:ext cx="9144000" cy="5048151"/>
          </a:xfrm>
          <a:prstGeom prst="rect">
            <a:avLst/>
          </a:prstGeom>
        </p:spPr>
      </p:pic>
      <p:sp>
        <p:nvSpPr>
          <p:cNvPr id="14" name="TextBox 13">
            <a:extLst>
              <a:ext uri="{FF2B5EF4-FFF2-40B4-BE49-F238E27FC236}">
                <a16:creationId xmlns:a16="http://schemas.microsoft.com/office/drawing/2014/main" xmlns="" id="{E2E12E35-8CCA-499C-93DE-5169309B83F4}"/>
              </a:ext>
            </a:extLst>
          </p:cNvPr>
          <p:cNvSpPr txBox="1"/>
          <p:nvPr userDrawn="1"/>
        </p:nvSpPr>
        <p:spPr>
          <a:xfrm>
            <a:off x="8497238" y="6519640"/>
            <a:ext cx="548790" cy="253916"/>
          </a:xfrm>
          <a:prstGeom prst="rect">
            <a:avLst/>
          </a:prstGeom>
          <a:noFill/>
        </p:spPr>
        <p:txBody>
          <a:bodyPr wrap="square" rtlCol="0">
            <a:spAutoFit/>
          </a:bodyPr>
          <a:lstStyle/>
          <a:p>
            <a:pPr algn="r"/>
            <a:fld id="{279ED8FE-4BA5-4EDF-8EAE-5C9367B71FA3}" type="slidenum">
              <a:rPr lang="en-ZA" sz="1050" b="1" smtClean="0">
                <a:solidFill>
                  <a:schemeClr val="bg1"/>
                </a:solidFill>
              </a:rPr>
              <a:pPr algn="r"/>
              <a:t>‹#›</a:t>
            </a:fld>
            <a:endParaRPr lang="en-ZA" sz="1050" b="1" dirty="0">
              <a:solidFill>
                <a:schemeClr val="bg1"/>
              </a:solidFill>
            </a:endParaRPr>
          </a:p>
        </p:txBody>
      </p:sp>
    </p:spTree>
    <p:extLst>
      <p:ext uri="{BB962C8B-B14F-4D97-AF65-F5344CB8AC3E}">
        <p14:creationId xmlns:p14="http://schemas.microsoft.com/office/powerpoint/2010/main" xmlns="" val="18877863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2EDE05E-263D-4643-A7FC-7A78FDDB1C2D}"/>
              </a:ext>
            </a:extLst>
          </p:cNvPr>
          <p:cNvSpPr>
            <a:spLocks noGrp="1"/>
          </p:cNvSpPr>
          <p:nvPr>
            <p:ph type="title" orient="vert"/>
          </p:nvPr>
        </p:nvSpPr>
        <p:spPr>
          <a:xfrm>
            <a:off x="6543675" y="1099457"/>
            <a:ext cx="1971675" cy="5077506"/>
          </a:xfrm>
          <a:prstGeom prst="rect">
            <a:avLst/>
          </a:prstGeom>
        </p:spPr>
        <p:txBody>
          <a:bodyPr vert="eaVert">
            <a:normAutofit/>
          </a:bodyPr>
          <a:lstStyle>
            <a:lvl1pPr>
              <a:defRPr sz="3000" b="1">
                <a:latin typeface="+mn-lt"/>
              </a:defRPr>
            </a:lvl1pPr>
          </a:lstStyle>
          <a:p>
            <a:r>
              <a:rPr lang="en-GB"/>
              <a:t>Click to edit Master title style</a:t>
            </a:r>
            <a:endParaRPr lang="en-ZA" dirty="0"/>
          </a:p>
        </p:txBody>
      </p:sp>
      <p:sp>
        <p:nvSpPr>
          <p:cNvPr id="3" name="Vertical Text Placeholder 2">
            <a:extLst>
              <a:ext uri="{FF2B5EF4-FFF2-40B4-BE49-F238E27FC236}">
                <a16:creationId xmlns:a16="http://schemas.microsoft.com/office/drawing/2014/main" xmlns="" id="{02F375EC-703E-4C5F-8590-756B942327CA}"/>
              </a:ext>
            </a:extLst>
          </p:cNvPr>
          <p:cNvSpPr>
            <a:spLocks noGrp="1"/>
          </p:cNvSpPr>
          <p:nvPr>
            <p:ph type="body" orient="vert" idx="1"/>
          </p:nvPr>
        </p:nvSpPr>
        <p:spPr>
          <a:xfrm>
            <a:off x="628650" y="1099457"/>
            <a:ext cx="5800725" cy="5077506"/>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grpSp>
        <p:nvGrpSpPr>
          <p:cNvPr id="5" name="Group 4">
            <a:extLst>
              <a:ext uri="{FF2B5EF4-FFF2-40B4-BE49-F238E27FC236}">
                <a16:creationId xmlns:a16="http://schemas.microsoft.com/office/drawing/2014/main" xmlns="" id="{467F5F66-0780-4A1F-9E3A-808A7256E576}"/>
              </a:ext>
            </a:extLst>
          </p:cNvPr>
          <p:cNvGrpSpPr/>
          <p:nvPr userDrawn="1"/>
        </p:nvGrpSpPr>
        <p:grpSpPr>
          <a:xfrm>
            <a:off x="-1" y="84186"/>
            <a:ext cx="9144001" cy="756961"/>
            <a:chOff x="-1" y="84185"/>
            <a:chExt cx="12192001" cy="756961"/>
          </a:xfrm>
        </p:grpSpPr>
        <p:sp>
          <p:nvSpPr>
            <p:cNvPr id="6" name="Rectangle 5">
              <a:extLst>
                <a:ext uri="{FF2B5EF4-FFF2-40B4-BE49-F238E27FC236}">
                  <a16:creationId xmlns:a16="http://schemas.microsoft.com/office/drawing/2014/main" xmlns="" id="{279A589B-DFA5-42DA-817D-E9EB614D2422}"/>
                </a:ext>
              </a:extLst>
            </p:cNvPr>
            <p:cNvSpPr/>
            <p:nvPr userDrawn="1"/>
          </p:nvSpPr>
          <p:spPr>
            <a:xfrm>
              <a:off x="-1" y="84185"/>
              <a:ext cx="12192001" cy="756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 name="Picture 6" descr="Text&#10;&#10;Description automatically generated">
              <a:extLst>
                <a:ext uri="{FF2B5EF4-FFF2-40B4-BE49-F238E27FC236}">
                  <a16:creationId xmlns:a16="http://schemas.microsoft.com/office/drawing/2014/main" xmlns="" id="{FA23B353-7B3C-4D05-9299-371E6464F501}"/>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15687" y="115716"/>
              <a:ext cx="1948542" cy="693899"/>
            </a:xfrm>
            <a:prstGeom prst="rect">
              <a:avLst/>
            </a:prstGeom>
          </p:spPr>
        </p:pic>
        <p:pic>
          <p:nvPicPr>
            <p:cNvPr id="8" name="Picture 7" descr="Logo, company name&#10;&#10;Description automatically generated">
              <a:extLst>
                <a:ext uri="{FF2B5EF4-FFF2-40B4-BE49-F238E27FC236}">
                  <a16:creationId xmlns:a16="http://schemas.microsoft.com/office/drawing/2014/main" xmlns="" id="{47270A4D-0F5B-4435-9746-81F739014B5E}"/>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329651" y="189334"/>
              <a:ext cx="546662" cy="546662"/>
            </a:xfrm>
            <a:prstGeom prst="rect">
              <a:avLst/>
            </a:prstGeom>
          </p:spPr>
        </p:pic>
      </p:grpSp>
      <p:grpSp>
        <p:nvGrpSpPr>
          <p:cNvPr id="9" name="Group 8">
            <a:extLst>
              <a:ext uri="{FF2B5EF4-FFF2-40B4-BE49-F238E27FC236}">
                <a16:creationId xmlns:a16="http://schemas.microsoft.com/office/drawing/2014/main" xmlns="" id="{F2C6B271-E058-43DE-AE74-D5D6F55D7AA5}"/>
              </a:ext>
            </a:extLst>
          </p:cNvPr>
          <p:cNvGrpSpPr/>
          <p:nvPr userDrawn="1"/>
        </p:nvGrpSpPr>
        <p:grpSpPr>
          <a:xfrm>
            <a:off x="-1" y="887694"/>
            <a:ext cx="9144002" cy="5916906"/>
            <a:chOff x="-1" y="887694"/>
            <a:chExt cx="12192002" cy="5916906"/>
          </a:xfrm>
        </p:grpSpPr>
        <p:sp>
          <p:nvSpPr>
            <p:cNvPr id="10" name="Rectangle 9">
              <a:extLst>
                <a:ext uri="{FF2B5EF4-FFF2-40B4-BE49-F238E27FC236}">
                  <a16:creationId xmlns:a16="http://schemas.microsoft.com/office/drawing/2014/main" xmlns="" id="{D61E80DE-3F2B-4542-B563-C95EE9E404DE}"/>
                </a:ext>
              </a:extLst>
            </p:cNvPr>
            <p:cNvSpPr/>
            <p:nvPr userDrawn="1"/>
          </p:nvSpPr>
          <p:spPr>
            <a:xfrm>
              <a:off x="-1" y="6508754"/>
              <a:ext cx="12192001" cy="295846"/>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TextBox 10">
              <a:extLst>
                <a:ext uri="{FF2B5EF4-FFF2-40B4-BE49-F238E27FC236}">
                  <a16:creationId xmlns:a16="http://schemas.microsoft.com/office/drawing/2014/main" xmlns="" id="{0EAA238C-2F06-4AAE-A3A3-516611E5AB1B}"/>
                </a:ext>
              </a:extLst>
            </p:cNvPr>
            <p:cNvSpPr txBox="1"/>
            <p:nvPr userDrawn="1"/>
          </p:nvSpPr>
          <p:spPr>
            <a:xfrm>
              <a:off x="315687" y="6519640"/>
              <a:ext cx="11745684" cy="230832"/>
            </a:xfrm>
            <a:prstGeom prst="rect">
              <a:avLst/>
            </a:prstGeom>
            <a:noFill/>
          </p:spPr>
          <p:txBody>
            <a:bodyPr wrap="square" rtlCol="0">
              <a:spAutoFit/>
            </a:bodyPr>
            <a:lstStyle/>
            <a:p>
              <a:pPr algn="ctr"/>
              <a:r>
                <a:rPr lang="en-US" sz="900" dirty="0">
                  <a:solidFill>
                    <a:schemeClr val="bg1"/>
                  </a:solidFill>
                </a:rPr>
                <a:t>A leader in enabling a connected and digitally transformed South Africa!</a:t>
              </a:r>
              <a:endParaRPr lang="en-ZA" sz="900" dirty="0">
                <a:solidFill>
                  <a:schemeClr val="bg1"/>
                </a:solidFill>
              </a:endParaRPr>
            </a:p>
          </p:txBody>
        </p:sp>
        <p:sp>
          <p:nvSpPr>
            <p:cNvPr id="12" name="Rectangle 11">
              <a:extLst>
                <a:ext uri="{FF2B5EF4-FFF2-40B4-BE49-F238E27FC236}">
                  <a16:creationId xmlns:a16="http://schemas.microsoft.com/office/drawing/2014/main" xmlns="" id="{9F913655-55D2-4726-BF06-35D3752D109A}"/>
                </a:ext>
              </a:extLst>
            </p:cNvPr>
            <p:cNvSpPr/>
            <p:nvPr userDrawn="1"/>
          </p:nvSpPr>
          <p:spPr>
            <a:xfrm>
              <a:off x="0" y="887694"/>
              <a:ext cx="12192001" cy="62312"/>
            </a:xfrm>
            <a:prstGeom prst="rect">
              <a:avLst/>
            </a:prstGeom>
            <a:solidFill>
              <a:srgbClr val="005D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pic>
        <p:nvPicPr>
          <p:cNvPr id="13" name="Picture 12">
            <a:extLst>
              <a:ext uri="{FF2B5EF4-FFF2-40B4-BE49-F238E27FC236}">
                <a16:creationId xmlns:a16="http://schemas.microsoft.com/office/drawing/2014/main" xmlns="" id="{470CA915-034C-42E4-8D4F-28B7F87A9B2A}"/>
              </a:ext>
            </a:extLst>
          </p:cNvPr>
          <p:cNvPicPr>
            <a:picLocks noChangeAspect="1"/>
          </p:cNvPicPr>
          <p:nvPr userDrawn="1"/>
        </p:nvPicPr>
        <p:blipFill>
          <a:blip r:embed="rId4" cstate="print">
            <a:alphaModFix amt="40000"/>
          </a:blip>
          <a:stretch>
            <a:fillRect/>
          </a:stretch>
        </p:blipFill>
        <p:spPr>
          <a:xfrm>
            <a:off x="0" y="1429071"/>
            <a:ext cx="9144000" cy="5048151"/>
          </a:xfrm>
          <a:prstGeom prst="rect">
            <a:avLst/>
          </a:prstGeom>
        </p:spPr>
      </p:pic>
      <p:sp>
        <p:nvSpPr>
          <p:cNvPr id="14" name="TextBox 13">
            <a:extLst>
              <a:ext uri="{FF2B5EF4-FFF2-40B4-BE49-F238E27FC236}">
                <a16:creationId xmlns:a16="http://schemas.microsoft.com/office/drawing/2014/main" xmlns="" id="{59E3F3E7-802C-4344-9CBD-BF958404D04B}"/>
              </a:ext>
            </a:extLst>
          </p:cNvPr>
          <p:cNvSpPr txBox="1"/>
          <p:nvPr userDrawn="1"/>
        </p:nvSpPr>
        <p:spPr>
          <a:xfrm>
            <a:off x="8497238" y="6519640"/>
            <a:ext cx="548790" cy="253916"/>
          </a:xfrm>
          <a:prstGeom prst="rect">
            <a:avLst/>
          </a:prstGeom>
          <a:noFill/>
        </p:spPr>
        <p:txBody>
          <a:bodyPr wrap="square" rtlCol="0">
            <a:spAutoFit/>
          </a:bodyPr>
          <a:lstStyle/>
          <a:p>
            <a:pPr algn="r"/>
            <a:fld id="{279ED8FE-4BA5-4EDF-8EAE-5C9367B71FA3}" type="slidenum">
              <a:rPr lang="en-ZA" sz="1050" b="1" smtClean="0">
                <a:solidFill>
                  <a:schemeClr val="bg1"/>
                </a:solidFill>
              </a:rPr>
              <a:pPr algn="r"/>
              <a:t>‹#›</a:t>
            </a:fld>
            <a:endParaRPr lang="en-ZA" sz="1050" b="1" dirty="0">
              <a:solidFill>
                <a:schemeClr val="bg1"/>
              </a:solidFill>
            </a:endParaRPr>
          </a:p>
        </p:txBody>
      </p:sp>
    </p:spTree>
    <p:extLst>
      <p:ext uri="{BB962C8B-B14F-4D97-AF65-F5344CB8AC3E}">
        <p14:creationId xmlns:p14="http://schemas.microsoft.com/office/powerpoint/2010/main" xmlns="" val="2406868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a:defRPr/>
            </a:pPr>
            <a:fld id="{6B941FF1-1831-4115-95E2-37176DA718F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a:defRPr/>
            </a:pPr>
            <a:fld id="{A72A1F5D-8F71-48D7-8FB7-AD8F773A142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US" dirty="0"/>
          </a:p>
        </p:txBody>
      </p:sp>
      <p:sp>
        <p:nvSpPr>
          <p:cNvPr id="8" name="Footer Placeholder 7"/>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9" name="Slide Number Placeholder 8"/>
          <p:cNvSpPr>
            <a:spLocks noGrp="1"/>
          </p:cNvSpPr>
          <p:nvPr>
            <p:ph type="sldNum" sz="quarter" idx="12"/>
          </p:nvPr>
        </p:nvSpPr>
        <p:spPr/>
        <p:txBody>
          <a:bodyPr/>
          <a:lstStyle>
            <a:lvl1pPr>
              <a:defRPr/>
            </a:lvl1pPr>
          </a:lstStyle>
          <a:p>
            <a:pPr>
              <a:defRPr/>
            </a:pPr>
            <a:fld id="{69F013F5-858A-469D-A2E9-42C3871D9DC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5" name="Slide Number Placeholder 4"/>
          <p:cNvSpPr>
            <a:spLocks noGrp="1"/>
          </p:cNvSpPr>
          <p:nvPr>
            <p:ph type="sldNum" sz="quarter" idx="12"/>
          </p:nvPr>
        </p:nvSpPr>
        <p:spPr/>
        <p:txBody>
          <a:bodyPr/>
          <a:lstStyle>
            <a:lvl1pPr>
              <a:defRPr/>
            </a:lvl1pPr>
          </a:lstStyle>
          <a:p>
            <a:pPr>
              <a:defRPr/>
            </a:pPr>
            <a:fld id="{E0F97061-FD04-4B12-96C1-6B37E956F7E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4" name="Slide Number Placeholder 3"/>
          <p:cNvSpPr>
            <a:spLocks noGrp="1"/>
          </p:cNvSpPr>
          <p:nvPr>
            <p:ph type="sldNum" sz="quarter" idx="12"/>
          </p:nvPr>
        </p:nvSpPr>
        <p:spPr/>
        <p:txBody>
          <a:bodyPr/>
          <a:lstStyle>
            <a:lvl1pPr>
              <a:defRPr/>
            </a:lvl1pPr>
          </a:lstStyle>
          <a:p>
            <a:pPr>
              <a:defRPr/>
            </a:pPr>
            <a:fld id="{E8305AC6-5B65-4BF6-976A-1909E30F547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a:defRPr/>
            </a:pPr>
            <a:fld id="{1441FDEF-A3C4-47E6-9B56-B356F55E6CF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a:defRPr/>
            </a:pPr>
            <a:fld id="{ABCA85EA-5CE5-457D-B8E3-C0C09F0CB70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44751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421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 Third level</a:t>
            </a:r>
          </a:p>
          <a:p>
            <a:pPr lvl="3"/>
            <a:endParaRPr lang="en-US"/>
          </a:p>
        </p:txBody>
      </p:sp>
      <p:sp>
        <p:nvSpPr>
          <p:cNvPr id="1028" name="Rectangle 4"/>
          <p:cNvSpPr>
            <a:spLocks noGrp="1" noChangeArrowheads="1"/>
          </p:cNvSpPr>
          <p:nvPr>
            <p:ph type="dt" sz="half" idx="2"/>
          </p:nvPr>
        </p:nvSpPr>
        <p:spPr bwMode="auto">
          <a:xfrm>
            <a:off x="457200" y="6245225"/>
            <a:ext cx="101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2254250" y="6426200"/>
            <a:ext cx="4679950"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a:solidFill>
                  <a:srgbClr val="E15415"/>
                </a:solidFill>
                <a:latin typeface="+mn-lt"/>
                <a:cs typeface="+mn-cs"/>
              </a:defRPr>
            </a:lvl1pPr>
          </a:lstStyle>
          <a:p>
            <a:pPr>
              <a:defRPr/>
            </a:pPr>
            <a:r>
              <a:rPr lang="en-US" dirty="0"/>
              <a:t>Making South Africa a Global Leader</a:t>
            </a:r>
          </a:p>
          <a:p>
            <a:pPr>
              <a:defRPr/>
            </a:pPr>
            <a:r>
              <a:rPr lang="en-US" dirty="0"/>
              <a:t>in Harnessing ICTs for Socio-economic Development</a:t>
            </a:r>
          </a:p>
        </p:txBody>
      </p:sp>
      <p:sp>
        <p:nvSpPr>
          <p:cNvPr id="1030" name="Rectangle 6"/>
          <p:cNvSpPr>
            <a:spLocks noGrp="1" noChangeArrowheads="1"/>
          </p:cNvSpPr>
          <p:nvPr>
            <p:ph type="sldNum" sz="quarter" idx="4"/>
          </p:nvPr>
        </p:nvSpPr>
        <p:spPr bwMode="auto">
          <a:xfrm>
            <a:off x="7092950" y="6245225"/>
            <a:ext cx="15938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3DAF0D4-8F83-44C5-8484-415C99B2E3B5}" type="slidenum">
              <a:rPr lang="en-US"/>
              <a:pPr>
                <a:defRPr/>
              </a:pPr>
              <a:t>‹#›</a:t>
            </a:fld>
            <a:endParaRPr lang="en-US" dirty="0"/>
          </a:p>
        </p:txBody>
      </p:sp>
      <p:pic>
        <p:nvPicPr>
          <p:cNvPr id="1031" name="Picture 7" descr="DoC Corporate ID"/>
          <p:cNvPicPr>
            <a:picLocks noChangeAspect="1" noChangeArrowheads="1"/>
          </p:cNvPicPr>
          <p:nvPr userDrawn="1"/>
        </p:nvPicPr>
        <p:blipFill>
          <a:blip r:embed="rId14" cstate="print"/>
          <a:srcRect/>
          <a:stretch>
            <a:fillRect/>
          </a:stretch>
        </p:blipFill>
        <p:spPr bwMode="auto">
          <a:xfrm>
            <a:off x="5943600" y="0"/>
            <a:ext cx="3149600" cy="1025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hf hdr="0" dt="0"/>
  <p:txStyles>
    <p:titleStyle>
      <a:lvl1pPr algn="ctr" rtl="0" eaLnBrk="0" fontAlgn="base" hangingPunct="0">
        <a:spcBef>
          <a:spcPct val="0"/>
        </a:spcBef>
        <a:spcAft>
          <a:spcPct val="0"/>
        </a:spcAft>
        <a:defRPr sz="2800" b="1">
          <a:solidFill>
            <a:srgbClr val="996633"/>
          </a:solidFill>
          <a:latin typeface="+mj-lt"/>
          <a:ea typeface="+mj-ea"/>
          <a:cs typeface="+mj-cs"/>
        </a:defRPr>
      </a:lvl1pPr>
      <a:lvl2pPr algn="ctr" rtl="0" eaLnBrk="0" fontAlgn="base" hangingPunct="0">
        <a:spcBef>
          <a:spcPct val="0"/>
        </a:spcBef>
        <a:spcAft>
          <a:spcPct val="0"/>
        </a:spcAft>
        <a:defRPr sz="2800" b="1">
          <a:solidFill>
            <a:srgbClr val="996633"/>
          </a:solidFill>
          <a:latin typeface="Bookman Old Style" pitchFamily="18" charset="0"/>
        </a:defRPr>
      </a:lvl2pPr>
      <a:lvl3pPr algn="ctr" rtl="0" eaLnBrk="0" fontAlgn="base" hangingPunct="0">
        <a:spcBef>
          <a:spcPct val="0"/>
        </a:spcBef>
        <a:spcAft>
          <a:spcPct val="0"/>
        </a:spcAft>
        <a:defRPr sz="2800" b="1">
          <a:solidFill>
            <a:srgbClr val="996633"/>
          </a:solidFill>
          <a:latin typeface="Bookman Old Style" pitchFamily="18" charset="0"/>
        </a:defRPr>
      </a:lvl3pPr>
      <a:lvl4pPr algn="ctr" rtl="0" eaLnBrk="0" fontAlgn="base" hangingPunct="0">
        <a:spcBef>
          <a:spcPct val="0"/>
        </a:spcBef>
        <a:spcAft>
          <a:spcPct val="0"/>
        </a:spcAft>
        <a:defRPr sz="2800" b="1">
          <a:solidFill>
            <a:srgbClr val="996633"/>
          </a:solidFill>
          <a:latin typeface="Bookman Old Style" pitchFamily="18" charset="0"/>
        </a:defRPr>
      </a:lvl4pPr>
      <a:lvl5pPr algn="ctr" rtl="0" eaLnBrk="0" fontAlgn="base" hangingPunct="0">
        <a:spcBef>
          <a:spcPct val="0"/>
        </a:spcBef>
        <a:spcAft>
          <a:spcPct val="0"/>
        </a:spcAft>
        <a:defRPr sz="2800" b="1">
          <a:solidFill>
            <a:srgbClr val="996633"/>
          </a:solidFill>
          <a:latin typeface="Bookman Old Style" pitchFamily="18" charset="0"/>
        </a:defRPr>
      </a:lvl5pPr>
      <a:lvl6pPr marL="457200" algn="ctr" rtl="0" fontAlgn="base">
        <a:spcBef>
          <a:spcPct val="0"/>
        </a:spcBef>
        <a:spcAft>
          <a:spcPct val="0"/>
        </a:spcAft>
        <a:defRPr sz="2800" b="1">
          <a:solidFill>
            <a:srgbClr val="996633"/>
          </a:solidFill>
          <a:latin typeface="Bookman Old Style" pitchFamily="18" charset="0"/>
        </a:defRPr>
      </a:lvl6pPr>
      <a:lvl7pPr marL="914400" algn="ctr" rtl="0" fontAlgn="base">
        <a:spcBef>
          <a:spcPct val="0"/>
        </a:spcBef>
        <a:spcAft>
          <a:spcPct val="0"/>
        </a:spcAft>
        <a:defRPr sz="2800" b="1">
          <a:solidFill>
            <a:srgbClr val="996633"/>
          </a:solidFill>
          <a:latin typeface="Bookman Old Style" pitchFamily="18" charset="0"/>
        </a:defRPr>
      </a:lvl7pPr>
      <a:lvl8pPr marL="1371600" algn="ctr" rtl="0" fontAlgn="base">
        <a:spcBef>
          <a:spcPct val="0"/>
        </a:spcBef>
        <a:spcAft>
          <a:spcPct val="0"/>
        </a:spcAft>
        <a:defRPr sz="2800" b="1">
          <a:solidFill>
            <a:srgbClr val="996633"/>
          </a:solidFill>
          <a:latin typeface="Bookman Old Style" pitchFamily="18" charset="0"/>
        </a:defRPr>
      </a:lvl8pPr>
      <a:lvl9pPr marL="1828800" algn="ctr" rtl="0" fontAlgn="base">
        <a:spcBef>
          <a:spcPct val="0"/>
        </a:spcBef>
        <a:spcAft>
          <a:spcPct val="0"/>
        </a:spcAft>
        <a:defRPr sz="2800" b="1">
          <a:solidFill>
            <a:srgbClr val="996633"/>
          </a:solidFill>
          <a:latin typeface="Bookman Old Style" pitchFamily="18" charset="0"/>
        </a:defRPr>
      </a:lvl9pPr>
    </p:titleStyle>
    <p:bodyStyle>
      <a:lvl1pPr marL="342900" indent="-342900" algn="l" rtl="0" eaLnBrk="0" fontAlgn="base" hangingPunct="0">
        <a:spcBef>
          <a:spcPct val="20000"/>
        </a:spcBef>
        <a:spcAft>
          <a:spcPct val="0"/>
        </a:spcAft>
        <a:buFont typeface="Wingdings" pitchFamily="2" charset="2"/>
        <a:buChar char=")"/>
        <a:defRPr sz="2400">
          <a:solidFill>
            <a:srgbClr val="006600"/>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a:solidFill>
            <a:srgbClr val="006600"/>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rgbClr val="006600"/>
          </a:solidFill>
          <a:latin typeface="+mn-lt"/>
        </a:defRPr>
      </a:lvl3pPr>
      <a:lvl4pPr marL="1600200" indent="-228600" algn="l" rtl="0" eaLnBrk="0" fontAlgn="base" hangingPunct="0">
        <a:spcBef>
          <a:spcPct val="20000"/>
        </a:spcBef>
        <a:spcAft>
          <a:spcPct val="0"/>
        </a:spcAft>
        <a:buChar char="–"/>
        <a:defRPr sz="2000">
          <a:solidFill>
            <a:srgbClr val="006600"/>
          </a:solidFill>
          <a:latin typeface="+mn-lt"/>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06C9623-75CA-4707-83C7-7C2585FA5A46}"/>
              </a:ext>
            </a:extLst>
          </p:cNvPr>
          <p:cNvSpPr>
            <a:spLocks noGrp="1"/>
          </p:cNvSpPr>
          <p:nvPr>
            <p:ph type="title"/>
          </p:nvPr>
        </p:nvSpPr>
        <p:spPr>
          <a:xfrm>
            <a:off x="628650" y="1107622"/>
            <a:ext cx="7886700" cy="1325563"/>
          </a:xfrm>
          <a:prstGeom prst="rect">
            <a:avLst/>
          </a:prstGeom>
        </p:spPr>
        <p:txBody>
          <a:bodyPr vert="horz" lIns="91440" tIns="45720" rIns="91440" bIns="45720" rtlCol="0" anchor="ctr">
            <a:normAutofit/>
          </a:bodyPr>
          <a:lstStyle/>
          <a:p>
            <a:r>
              <a:rPr lang="en-GB"/>
              <a:t>Click to edit Master title style</a:t>
            </a:r>
            <a:endParaRPr lang="en-ZA" dirty="0"/>
          </a:p>
        </p:txBody>
      </p:sp>
      <p:sp>
        <p:nvSpPr>
          <p:cNvPr id="3" name="Text Placeholder 2">
            <a:extLst>
              <a:ext uri="{FF2B5EF4-FFF2-40B4-BE49-F238E27FC236}">
                <a16:creationId xmlns:a16="http://schemas.microsoft.com/office/drawing/2014/main" xmlns="" id="{D73279EC-35EC-4FA4-8660-CC2BA241C6DF}"/>
              </a:ext>
            </a:extLst>
          </p:cNvPr>
          <p:cNvSpPr>
            <a:spLocks noGrp="1"/>
          </p:cNvSpPr>
          <p:nvPr>
            <p:ph type="body" idx="1"/>
          </p:nvPr>
        </p:nvSpPr>
        <p:spPr>
          <a:xfrm>
            <a:off x="628650" y="2612571"/>
            <a:ext cx="7886700" cy="35643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Tree>
    <p:extLst>
      <p:ext uri="{BB962C8B-B14F-4D97-AF65-F5344CB8AC3E}">
        <p14:creationId xmlns:p14="http://schemas.microsoft.com/office/powerpoint/2010/main" xmlns="" val="1584511218"/>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hf sldNum="0" hdr="0" ftr="0" dt="0"/>
  <p:txStyles>
    <p:titleStyle>
      <a:lvl1pPr algn="l" defTabSz="6858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0.emf"/><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1.emf"/><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143" y="85725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fontAlgn="auto">
              <a:spcBef>
                <a:spcPts val="0"/>
              </a:spcBef>
              <a:spcAft>
                <a:spcPts val="0"/>
              </a:spcAft>
            </a:pPr>
            <a:endParaRPr lang="en-US" sz="1350" b="0" dirty="0">
              <a:solidFill>
                <a:prstClr val="white"/>
              </a:solidFill>
              <a:latin typeface="Calibri" panose="020F0502020204030204"/>
            </a:endParaRPr>
          </a:p>
        </p:txBody>
      </p:sp>
      <p:sp>
        <p:nvSpPr>
          <p:cNvPr id="3" name="Title 1">
            <a:extLst>
              <a:ext uri="{FF2B5EF4-FFF2-40B4-BE49-F238E27FC236}">
                <a16:creationId xmlns:a16="http://schemas.microsoft.com/office/drawing/2014/main" xmlns="" id="{4FD39DF8-293E-49ED-8B3F-355AE6F6031D}"/>
              </a:ext>
            </a:extLst>
          </p:cNvPr>
          <p:cNvSpPr>
            <a:spLocks noGrp="1"/>
          </p:cNvSpPr>
          <p:nvPr>
            <p:ph type="ctrTitle"/>
          </p:nvPr>
        </p:nvSpPr>
        <p:spPr>
          <a:xfrm>
            <a:off x="2857500" y="1565910"/>
            <a:ext cx="6285357" cy="1863090"/>
          </a:xfrm>
          <a:prstGeom prst="rect">
            <a:avLst/>
          </a:prstGeom>
        </p:spPr>
        <p:txBody>
          <a:bodyPr anchor="b">
            <a:noAutofit/>
          </a:bodyPr>
          <a:lstStyle>
            <a:lvl1pPr algn="ctr">
              <a:lnSpc>
                <a:spcPct val="100000"/>
              </a:lnSpc>
              <a:defRPr sz="5400" b="1">
                <a:latin typeface="+mn-lt"/>
              </a:defRPr>
            </a:lvl1pPr>
          </a:lstStyle>
          <a:p>
            <a:pPr algn="l"/>
            <a:r>
              <a:rPr lang="en-US" sz="2400" dirty="0">
                <a:solidFill>
                  <a:schemeClr val="accent6">
                    <a:lumMod val="75000"/>
                  </a:schemeClr>
                </a:solidFill>
              </a:rPr>
              <a:t>PORTFOLIO COMMITTEE ON COMMUNICATIONS</a:t>
            </a:r>
            <a:r>
              <a:rPr lang="en-US" sz="2400" dirty="0"/>
              <a:t/>
            </a:r>
            <a:br>
              <a:rPr lang="en-US" sz="2400" dirty="0"/>
            </a:br>
            <a:r>
              <a:rPr lang="en-US" sz="2400" dirty="0"/>
              <a:t>Annual Report 2021/22</a:t>
            </a:r>
            <a:endParaRPr lang="en-ZA" sz="2400" dirty="0"/>
          </a:p>
        </p:txBody>
      </p:sp>
      <p:sp>
        <p:nvSpPr>
          <p:cNvPr id="4" name="Subtitle 2">
            <a:extLst>
              <a:ext uri="{FF2B5EF4-FFF2-40B4-BE49-F238E27FC236}">
                <a16:creationId xmlns:a16="http://schemas.microsoft.com/office/drawing/2014/main" xmlns="" id="{49704975-F5C2-4879-ADC8-A8F433D0BB27}"/>
              </a:ext>
            </a:extLst>
          </p:cNvPr>
          <p:cNvSpPr>
            <a:spLocks noGrp="1"/>
          </p:cNvSpPr>
          <p:nvPr>
            <p:ph type="subTitle" idx="1"/>
          </p:nvPr>
        </p:nvSpPr>
        <p:spPr>
          <a:xfrm>
            <a:off x="4488180" y="4240336"/>
            <a:ext cx="4570857" cy="495494"/>
          </a:xfrm>
          <a:prstGeom prst="rect">
            <a:avLst/>
          </a:prstGeom>
        </p:spPr>
        <p:txBody>
          <a:bodyPr>
            <a:norm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b="1" dirty="0"/>
              <a:t> 11 October 2022</a:t>
            </a:r>
            <a:endParaRPr lang="en-ZA" b="1" dirty="0"/>
          </a:p>
        </p:txBody>
      </p:sp>
    </p:spTree>
    <p:extLst>
      <p:ext uri="{BB962C8B-B14F-4D97-AF65-F5344CB8AC3E}">
        <p14:creationId xmlns:p14="http://schemas.microsoft.com/office/powerpoint/2010/main" xmlns="" val="710780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a:extLst>
              <a:ext uri="{FF2B5EF4-FFF2-40B4-BE49-F238E27FC236}">
                <a16:creationId xmlns:a16="http://schemas.microsoft.com/office/drawing/2014/main" xmlns="" id="{B0A3751D-9117-4EFE-A322-E9913C2A3819}"/>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cxnSp>
        <p:nvCxnSpPr>
          <p:cNvPr id="7" name="Straight Connector 6"/>
          <p:cNvCxnSpPr/>
          <p:nvPr/>
        </p:nvCxnSpPr>
        <p:spPr bwMode="auto">
          <a:xfrm>
            <a:off x="0" y="1051148"/>
            <a:ext cx="9144000" cy="1588"/>
          </a:xfrm>
          <a:prstGeom prst="line">
            <a:avLst/>
          </a:prstGeom>
          <a:ln>
            <a:solidFill>
              <a:srgbClr val="0066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xmlns="" val="3150637178"/>
              </p:ext>
            </p:extLst>
          </p:nvPr>
        </p:nvGraphicFramePr>
        <p:xfrm>
          <a:off x="179512" y="1196752"/>
          <a:ext cx="8856984" cy="4039112"/>
        </p:xfrm>
        <a:graphic>
          <a:graphicData uri="http://schemas.openxmlformats.org/drawingml/2006/table">
            <a:tbl>
              <a:tblPr firstRow="1" bandRow="1">
                <a:tableStyleId>{5C22544A-7EE6-4342-B048-85BDC9FD1C3A}</a:tableStyleId>
              </a:tblPr>
              <a:tblGrid>
                <a:gridCol w="4248472">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3456384">
                  <a:extLst>
                    <a:ext uri="{9D8B030D-6E8A-4147-A177-3AD203B41FA5}">
                      <a16:colId xmlns:a16="http://schemas.microsoft.com/office/drawing/2014/main" xmlns="" val="20002"/>
                    </a:ext>
                  </a:extLst>
                </a:gridCol>
              </a:tblGrid>
              <a:tr h="310700">
                <a:tc>
                  <a:txBody>
                    <a:bodyPr/>
                    <a:lstStyle/>
                    <a:p>
                      <a:pPr algn="ctr"/>
                      <a:r>
                        <a:rPr lang="en-ZA" sz="1600" dirty="0">
                          <a:solidFill>
                            <a:schemeClr val="bg1"/>
                          </a:solidFill>
                          <a:latin typeface="Arial" panose="020B0604020202020204" pitchFamily="34" charset="0"/>
                          <a:cs typeface="Arial" panose="020B0604020202020204" pitchFamily="34" charset="0"/>
                        </a:rPr>
                        <a:t>Target </a:t>
                      </a:r>
                    </a:p>
                    <a:p>
                      <a:pPr algn="ctr"/>
                      <a:endParaRPr lang="en-ZA" sz="1600" dirty="0">
                        <a:solidFill>
                          <a:schemeClr val="bg1"/>
                        </a:solidFill>
                        <a:latin typeface="Arial" panose="020B0604020202020204" pitchFamily="34" charset="0"/>
                        <a:cs typeface="Arial" panose="020B0604020202020204" pitchFamily="34" charset="0"/>
                      </a:endParaRPr>
                    </a:p>
                  </a:txBody>
                  <a:tcPr anchor="ctr">
                    <a:solidFill>
                      <a:srgbClr val="006600"/>
                    </a:solidFill>
                  </a:tcPr>
                </a:tc>
                <a:tc>
                  <a:txBody>
                    <a:bodyPr/>
                    <a:lstStyle/>
                    <a:p>
                      <a:pPr algn="ctr"/>
                      <a:r>
                        <a:rPr lang="en-ZA" sz="1600" dirty="0">
                          <a:solidFill>
                            <a:schemeClr val="bg1"/>
                          </a:solidFill>
                          <a:latin typeface="Arial" panose="020B0604020202020204" pitchFamily="34" charset="0"/>
                          <a:cs typeface="Arial" panose="020B0604020202020204" pitchFamily="34" charset="0"/>
                        </a:rPr>
                        <a:t>Status</a:t>
                      </a:r>
                    </a:p>
                  </a:txBody>
                  <a:tcPr anchor="ctr">
                    <a:solidFill>
                      <a:srgbClr val="006600"/>
                    </a:solidFill>
                  </a:tcPr>
                </a:tc>
                <a:tc>
                  <a:txBody>
                    <a:bodyPr/>
                    <a:lstStyle/>
                    <a:p>
                      <a:pPr algn="ctr"/>
                      <a:r>
                        <a:rPr lang="en-ZA" sz="1600" dirty="0">
                          <a:solidFill>
                            <a:schemeClr val="bg1"/>
                          </a:solidFill>
                          <a:latin typeface="Arial" panose="020B0604020202020204" pitchFamily="34" charset="0"/>
                          <a:cs typeface="Arial" panose="020B0604020202020204" pitchFamily="34" charset="0"/>
                        </a:rPr>
                        <a:t>Comments on</a:t>
                      </a:r>
                      <a:r>
                        <a:rPr lang="en-ZA" sz="1600" baseline="0" dirty="0">
                          <a:solidFill>
                            <a:schemeClr val="bg1"/>
                          </a:solidFill>
                          <a:latin typeface="Arial" panose="020B0604020202020204" pitchFamily="34" charset="0"/>
                          <a:cs typeface="Arial" panose="020B0604020202020204" pitchFamily="34" charset="0"/>
                        </a:rPr>
                        <a:t> non-achievement </a:t>
                      </a:r>
                      <a:endParaRPr lang="en-ZA" sz="1600" dirty="0">
                        <a:solidFill>
                          <a:schemeClr val="bg1"/>
                        </a:solidFill>
                        <a:latin typeface="Arial" panose="020B0604020202020204" pitchFamily="34" charset="0"/>
                        <a:cs typeface="Arial" panose="020B0604020202020204" pitchFamily="34" charset="0"/>
                      </a:endParaRPr>
                    </a:p>
                  </a:txBody>
                  <a:tcPr anchor="ctr">
                    <a:solidFill>
                      <a:srgbClr val="006600"/>
                    </a:solidFill>
                  </a:tcPr>
                </a:tc>
                <a:extLst>
                  <a:ext uri="{0D108BD9-81ED-4DB2-BD59-A6C34878D82A}">
                    <a16:rowId xmlns:a16="http://schemas.microsoft.com/office/drawing/2014/main" xmlns="" val="10000"/>
                  </a:ext>
                </a:extLst>
              </a:tr>
              <a:tr h="988590">
                <a:tc>
                  <a:txBody>
                    <a:bodyPr/>
                    <a:lstStyle/>
                    <a:p>
                      <a:pPr algn="just"/>
                      <a:r>
                        <a:rPr lang="en-US" sz="1800" kern="1200" dirty="0">
                          <a:solidFill>
                            <a:schemeClr val="tx1"/>
                          </a:solidFill>
                          <a:latin typeface="Calibri" panose="020F0502020204030204" pitchFamily="34" charset="0"/>
                          <a:ea typeface="+mn-ea"/>
                          <a:cs typeface="Calibri" panose="020F0502020204030204" pitchFamily="34" charset="0"/>
                        </a:rPr>
                        <a:t>Workplace Skills Plan (WSP), aligned to DCDT mandate, implemented, and monitored </a:t>
                      </a:r>
                      <a:r>
                        <a:rPr lang="en-US" sz="1800" b="0" i="0" u="none" strike="noStrike" kern="1200" baseline="0" dirty="0">
                          <a:solidFill>
                            <a:schemeClr val="dk1"/>
                          </a:solidFill>
                          <a:latin typeface="Calibri" panose="020F0502020204030204" pitchFamily="34" charset="0"/>
                          <a:ea typeface="+mn-ea"/>
                          <a:cs typeface="Calibri" panose="020F0502020204030204" pitchFamily="34" charset="0"/>
                        </a:rPr>
                        <a:t>	</a:t>
                      </a:r>
                    </a:p>
                  </a:txBody>
                  <a:tcPr/>
                </a:tc>
                <a:tc>
                  <a:txBody>
                    <a:bodyPr/>
                    <a:lstStyle/>
                    <a:p>
                      <a:pPr algn="ctr"/>
                      <a:r>
                        <a:rPr lang="en-ZA" sz="1800" dirty="0">
                          <a:solidFill>
                            <a:schemeClr val="tx1"/>
                          </a:solidFill>
                          <a:latin typeface="Calibri" panose="020F0502020204030204" pitchFamily="34" charset="0"/>
                          <a:cs typeface="Calibri" panose="020F0502020204030204" pitchFamily="34" charset="0"/>
                        </a:rPr>
                        <a:t>Achieved</a:t>
                      </a:r>
                      <a:r>
                        <a:rPr lang="en-ZA" sz="1800" baseline="0" dirty="0">
                          <a:solidFill>
                            <a:schemeClr val="tx1"/>
                          </a:solidFill>
                          <a:latin typeface="Calibri" panose="020F0502020204030204" pitchFamily="34" charset="0"/>
                          <a:cs typeface="Calibri" panose="020F0502020204030204" pitchFamily="34" charset="0"/>
                        </a:rPr>
                        <a:t> </a:t>
                      </a:r>
                      <a:endParaRPr lang="en-ZA" sz="1800" dirty="0">
                        <a:solidFill>
                          <a:schemeClr val="tx1"/>
                        </a:solidFill>
                        <a:latin typeface="Calibri" panose="020F0502020204030204" pitchFamily="34" charset="0"/>
                        <a:cs typeface="Calibri" panose="020F0502020204030204" pitchFamily="34" charset="0"/>
                      </a:endParaRPr>
                    </a:p>
                  </a:txBody>
                  <a:tcPr>
                    <a:solidFill>
                      <a:srgbClr val="00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0" i="0" dirty="0">
                          <a:latin typeface="Calibri" panose="020F0502020204030204" pitchFamily="34" charset="0"/>
                          <a:cs typeface="Calibri" panose="020F0502020204030204" pitchFamily="34" charset="0"/>
                        </a:rPr>
                        <a:t>N/A</a:t>
                      </a:r>
                    </a:p>
                  </a:txBody>
                  <a:tcPr/>
                </a:tc>
                <a:extLst>
                  <a:ext uri="{0D108BD9-81ED-4DB2-BD59-A6C34878D82A}">
                    <a16:rowId xmlns:a16="http://schemas.microsoft.com/office/drawing/2014/main" xmlns="" val="10002"/>
                  </a:ext>
                </a:extLst>
              </a:tr>
              <a:tr h="730344">
                <a:tc>
                  <a:txBody>
                    <a:bodyPr/>
                    <a:lstStyle/>
                    <a:p>
                      <a:pPr marL="0" algn="l" defTabSz="914400" rtl="0" eaLnBrk="1" latinLnBrk="0" hangingPunct="1"/>
                      <a:r>
                        <a:rPr lang="en-ZA" sz="1800" kern="1200" dirty="0">
                          <a:solidFill>
                            <a:schemeClr val="tx1"/>
                          </a:solidFill>
                          <a:latin typeface="Calibri" panose="020F0502020204030204" pitchFamily="34" charset="0"/>
                          <a:ea typeface="+mn-ea"/>
                          <a:cs typeface="Calibri" panose="020F0502020204030204" pitchFamily="34" charset="0"/>
                        </a:rPr>
                        <a:t>1 Digital Transformation priority intervention</a:t>
                      </a:r>
                    </a:p>
                    <a:p>
                      <a:pPr marL="0" algn="l" defTabSz="914400" rtl="0" eaLnBrk="1" latinLnBrk="0" hangingPunct="1"/>
                      <a:r>
                        <a:rPr lang="en-ZA" sz="1800" kern="1200" dirty="0">
                          <a:solidFill>
                            <a:schemeClr val="tx1"/>
                          </a:solidFill>
                          <a:latin typeface="Calibri" panose="020F0502020204030204" pitchFamily="34" charset="0"/>
                          <a:ea typeface="+mn-ea"/>
                          <a:cs typeface="Calibri" panose="020F0502020204030204" pitchFamily="34" charset="0"/>
                        </a:rPr>
                        <a:t>Implemented (Collaboration Platform)</a:t>
                      </a:r>
                    </a:p>
                  </a:txBody>
                  <a:tcPr/>
                </a:tc>
                <a:tc>
                  <a:txBody>
                    <a:bodyPr/>
                    <a:lstStyle/>
                    <a:p>
                      <a:pPr algn="ctr"/>
                      <a:r>
                        <a:rPr lang="en-ZA" sz="1800" dirty="0">
                          <a:solidFill>
                            <a:schemeClr val="tx1"/>
                          </a:solidFill>
                          <a:latin typeface="Calibri" panose="020F0502020204030204" pitchFamily="34" charset="0"/>
                          <a:cs typeface="Calibri" panose="020F0502020204030204" pitchFamily="34" charset="0"/>
                        </a:rPr>
                        <a:t>Achieved</a:t>
                      </a:r>
                    </a:p>
                  </a:txBody>
                  <a:tcPr>
                    <a:solidFill>
                      <a:srgbClr val="00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N/A</a:t>
                      </a:r>
                    </a:p>
                  </a:txBody>
                  <a:tcPr/>
                </a:tc>
                <a:extLst>
                  <a:ext uri="{0D108BD9-81ED-4DB2-BD59-A6C34878D82A}">
                    <a16:rowId xmlns:a16="http://schemas.microsoft.com/office/drawing/2014/main" xmlns="" val="173735269"/>
                  </a:ext>
                </a:extLst>
              </a:tr>
              <a:tr h="7199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Calibri" panose="020F0502020204030204" pitchFamily="34" charset="0"/>
                          <a:ea typeface="+mn-ea"/>
                          <a:cs typeface="Calibri" panose="020F0502020204030204" pitchFamily="34" charset="0"/>
                        </a:rPr>
                        <a:t>100% of valid invoices paid within 30 days from date of receipt 	</a:t>
                      </a:r>
                    </a:p>
                    <a:p>
                      <a:pPr marL="0" algn="l" defTabSz="914400" rtl="0" eaLnBrk="1" latinLnBrk="0" hangingPunct="1"/>
                      <a:endParaRPr lang="en-GB" sz="18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algn="ctr"/>
                      <a:r>
                        <a:rPr kumimoji="0" lang="en-ZA"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Achieved</a:t>
                      </a:r>
                      <a:endParaRPr lang="en-ZA" sz="1800" dirty="0">
                        <a:solidFill>
                          <a:schemeClr val="tx1"/>
                        </a:solidFill>
                        <a:latin typeface="Calibri" panose="020F0502020204030204" pitchFamily="34" charset="0"/>
                        <a:cs typeface="Calibri" panose="020F0502020204030204" pitchFamily="34" charset="0"/>
                      </a:endParaRPr>
                    </a:p>
                  </a:txBody>
                  <a:tcPr>
                    <a:solidFill>
                      <a:srgbClr val="00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N/A</a:t>
                      </a:r>
                    </a:p>
                  </a:txBody>
                  <a:tcPr/>
                </a:tc>
                <a:extLst>
                  <a:ext uri="{0D108BD9-81ED-4DB2-BD59-A6C34878D82A}">
                    <a16:rowId xmlns:a16="http://schemas.microsoft.com/office/drawing/2014/main" xmlns="" val="2211040660"/>
                  </a:ext>
                </a:extLst>
              </a:tr>
              <a:tr h="642602">
                <a:tc>
                  <a:txBody>
                    <a:bodyPr/>
                    <a:lstStyle/>
                    <a:p>
                      <a:pPr marL="0" algn="l" defTabSz="914400" rtl="0" eaLnBrk="1" latinLnBrk="0" hangingPunct="1"/>
                      <a:r>
                        <a:rPr lang="en-US" sz="1800" kern="1200" dirty="0">
                          <a:solidFill>
                            <a:schemeClr val="tx1"/>
                          </a:solidFill>
                          <a:latin typeface="Calibri" panose="020F0502020204030204" pitchFamily="34" charset="0"/>
                          <a:ea typeface="+mn-ea"/>
                          <a:cs typeface="Calibri" panose="020F0502020204030204" pitchFamily="34" charset="0"/>
                        </a:rPr>
                        <a:t>Implementation of the Annual 2021/22 Communications Plan coordinated</a:t>
                      </a:r>
                      <a:endParaRPr lang="en-GB" sz="18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algn="ctr"/>
                      <a:r>
                        <a:rPr kumimoji="0" lang="en-ZA"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Achieved</a:t>
                      </a:r>
                      <a:endParaRPr lang="en-ZA" sz="1800" dirty="0">
                        <a:solidFill>
                          <a:schemeClr val="tx1"/>
                        </a:solidFill>
                        <a:latin typeface="Calibri" panose="020F0502020204030204" pitchFamily="34" charset="0"/>
                        <a:cs typeface="Calibri" panose="020F0502020204030204" pitchFamily="34" charset="0"/>
                      </a:endParaRPr>
                    </a:p>
                  </a:txBody>
                  <a:tcPr>
                    <a:solidFill>
                      <a:srgbClr val="00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N/A</a:t>
                      </a:r>
                    </a:p>
                  </a:txBody>
                  <a:tcPr/>
                </a:tc>
                <a:extLst>
                  <a:ext uri="{0D108BD9-81ED-4DB2-BD59-A6C34878D82A}">
                    <a16:rowId xmlns:a16="http://schemas.microsoft.com/office/drawing/2014/main" xmlns="" val="3037161751"/>
                  </a:ext>
                </a:extLst>
              </a:tr>
            </a:tbl>
          </a:graphicData>
        </a:graphic>
      </p:graphicFrame>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62788" y="44624"/>
            <a:ext cx="901700" cy="741975"/>
          </a:xfrm>
          <a:prstGeom prst="rect">
            <a:avLst/>
          </a:prstGeom>
        </p:spPr>
      </p:pic>
      <p:sp>
        <p:nvSpPr>
          <p:cNvPr id="13" name="Rectangle 12"/>
          <p:cNvSpPr/>
          <p:nvPr/>
        </p:nvSpPr>
        <p:spPr>
          <a:xfrm>
            <a:off x="2940868" y="71886"/>
            <a:ext cx="5121919" cy="830997"/>
          </a:xfrm>
          <a:prstGeom prst="rect">
            <a:avLst/>
          </a:prstGeom>
        </p:spPr>
        <p:txBody>
          <a:bodyPr wrap="square">
            <a:spAutoFit/>
          </a:bodyPr>
          <a:lstStyle/>
          <a:p>
            <a:pPr lvl="0" algn="ctr" eaLnBrk="0" hangingPunct="0">
              <a:spcBef>
                <a:spcPts val="0"/>
              </a:spcBef>
              <a:spcAft>
                <a:spcPts val="0"/>
              </a:spcAft>
              <a:defRPr/>
            </a:pPr>
            <a:r>
              <a:rPr lang="en-US" sz="2400" dirty="0">
                <a:solidFill>
                  <a:srgbClr val="006600"/>
                </a:solidFill>
                <a:latin typeface="Calibri" panose="020F0502020204030204" pitchFamily="34" charset="0"/>
                <a:cs typeface="Calibri" panose="020F0502020204030204" pitchFamily="34" charset="0"/>
              </a:rPr>
              <a:t>PROGRAMME 1:</a:t>
            </a:r>
          </a:p>
          <a:p>
            <a:pPr lvl="0" algn="ctr" eaLnBrk="0" hangingPunct="0">
              <a:spcBef>
                <a:spcPts val="0"/>
              </a:spcBef>
              <a:spcAft>
                <a:spcPts val="0"/>
              </a:spcAft>
              <a:defRPr/>
            </a:pPr>
            <a:r>
              <a:rPr lang="en-US" sz="2400" dirty="0">
                <a:solidFill>
                  <a:srgbClr val="006600"/>
                </a:solidFill>
                <a:latin typeface="Calibri" panose="020F0502020204030204" pitchFamily="34" charset="0"/>
                <a:cs typeface="Calibri" panose="020F0502020204030204" pitchFamily="34" charset="0"/>
              </a:rPr>
              <a:t>ADMINISTRATION</a:t>
            </a:r>
          </a:p>
        </p:txBody>
      </p:sp>
      <p:pic>
        <p:nvPicPr>
          <p:cNvPr id="9" name="Picture 8">
            <a:extLst>
              <a:ext uri="{FF2B5EF4-FFF2-40B4-BE49-F238E27FC236}">
                <a16:creationId xmlns:a16="http://schemas.microsoft.com/office/drawing/2014/main" xmlns="" id="{CEDEA40D-0E47-4D03-88B7-FEFEC1A26096}"/>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10344" y="28566"/>
            <a:ext cx="2930525" cy="921385"/>
          </a:xfrm>
          <a:prstGeom prst="rect">
            <a:avLst/>
          </a:prstGeom>
        </p:spPr>
      </p:pic>
      <p:sp>
        <p:nvSpPr>
          <p:cNvPr id="8" name="Slide Number Placeholder 7"/>
          <p:cNvSpPr>
            <a:spLocks noGrp="1"/>
          </p:cNvSpPr>
          <p:nvPr>
            <p:ph type="sldNum" sz="quarter" idx="12"/>
          </p:nvPr>
        </p:nvSpPr>
        <p:spPr>
          <a:xfrm>
            <a:off x="7468350" y="6523993"/>
            <a:ext cx="1593850" cy="476250"/>
          </a:xfrm>
        </p:spPr>
        <p:txBody>
          <a:bodyPr/>
          <a:lstStyle/>
          <a:p>
            <a:pPr>
              <a:defRPr/>
            </a:pPr>
            <a:fld id="{37525B8D-E8F9-4C8A-80E0-00B419194005}" type="slidenum">
              <a:rPr lang="en-US" b="1" smtClean="0">
                <a:solidFill>
                  <a:schemeClr val="bg1"/>
                </a:solidFill>
              </a:rPr>
              <a:pPr>
                <a:defRPr/>
              </a:pPr>
              <a:t>10</a:t>
            </a:fld>
            <a:endParaRPr lang="en-US" b="1" dirty="0">
              <a:solidFill>
                <a:schemeClr val="bg1"/>
              </a:solidFill>
            </a:endParaRPr>
          </a:p>
        </p:txBody>
      </p:sp>
    </p:spTree>
    <p:extLst>
      <p:ext uri="{BB962C8B-B14F-4D97-AF65-F5344CB8AC3E}">
        <p14:creationId xmlns:p14="http://schemas.microsoft.com/office/powerpoint/2010/main" xmlns="" val="1622198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a:extLst>
              <a:ext uri="{FF2B5EF4-FFF2-40B4-BE49-F238E27FC236}">
                <a16:creationId xmlns:a16="http://schemas.microsoft.com/office/drawing/2014/main" xmlns="" id="{D4D4713F-404B-44E5-822E-30BADFD9A266}"/>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cxnSp>
        <p:nvCxnSpPr>
          <p:cNvPr id="7" name="Straight Connector 6"/>
          <p:cNvCxnSpPr/>
          <p:nvPr/>
        </p:nvCxnSpPr>
        <p:spPr bwMode="auto">
          <a:xfrm>
            <a:off x="0" y="1051148"/>
            <a:ext cx="9144000" cy="1588"/>
          </a:xfrm>
          <a:prstGeom prst="line">
            <a:avLst/>
          </a:prstGeom>
          <a:ln>
            <a:solidFill>
              <a:srgbClr val="0066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xmlns="" val="3543701320"/>
              </p:ext>
            </p:extLst>
          </p:nvPr>
        </p:nvGraphicFramePr>
        <p:xfrm>
          <a:off x="68841" y="1149243"/>
          <a:ext cx="8886894" cy="5179833"/>
        </p:xfrm>
        <a:graphic>
          <a:graphicData uri="http://schemas.openxmlformats.org/drawingml/2006/table">
            <a:tbl>
              <a:tblPr firstRow="1" bandRow="1">
                <a:tableStyleId>{5C22544A-7EE6-4342-B048-85BDC9FD1C3A}</a:tableStyleId>
              </a:tblPr>
              <a:tblGrid>
                <a:gridCol w="4313209">
                  <a:extLst>
                    <a:ext uri="{9D8B030D-6E8A-4147-A177-3AD203B41FA5}">
                      <a16:colId xmlns:a16="http://schemas.microsoft.com/office/drawing/2014/main" xmlns="" val="20000"/>
                    </a:ext>
                  </a:extLst>
                </a:gridCol>
                <a:gridCol w="1115485">
                  <a:extLst>
                    <a:ext uri="{9D8B030D-6E8A-4147-A177-3AD203B41FA5}">
                      <a16:colId xmlns:a16="http://schemas.microsoft.com/office/drawing/2014/main" xmlns="" val="20001"/>
                    </a:ext>
                  </a:extLst>
                </a:gridCol>
                <a:gridCol w="3458200">
                  <a:extLst>
                    <a:ext uri="{9D8B030D-6E8A-4147-A177-3AD203B41FA5}">
                      <a16:colId xmlns:a16="http://schemas.microsoft.com/office/drawing/2014/main" xmlns="" val="20002"/>
                    </a:ext>
                  </a:extLst>
                </a:gridCol>
              </a:tblGrid>
              <a:tr h="509418">
                <a:tc>
                  <a:txBody>
                    <a:bodyPr/>
                    <a:lstStyle/>
                    <a:p>
                      <a:pPr algn="ctr"/>
                      <a:r>
                        <a:rPr lang="en-ZA" sz="1600" dirty="0">
                          <a:solidFill>
                            <a:schemeClr val="bg1"/>
                          </a:solidFill>
                          <a:latin typeface="Calibri" panose="020F0502020204030204" pitchFamily="34" charset="0"/>
                          <a:cs typeface="Calibri" panose="020F0502020204030204" pitchFamily="34" charset="0"/>
                        </a:rPr>
                        <a:t>Target </a:t>
                      </a:r>
                    </a:p>
                  </a:txBody>
                  <a:tcPr anchor="ctr">
                    <a:solidFill>
                      <a:srgbClr val="006600"/>
                    </a:solidFill>
                  </a:tcPr>
                </a:tc>
                <a:tc>
                  <a:txBody>
                    <a:bodyPr/>
                    <a:lstStyle/>
                    <a:p>
                      <a:pPr algn="ctr"/>
                      <a:r>
                        <a:rPr lang="en-ZA" sz="1600" dirty="0">
                          <a:solidFill>
                            <a:schemeClr val="bg1"/>
                          </a:solidFill>
                          <a:latin typeface="Calibri" panose="020F0502020204030204" pitchFamily="34" charset="0"/>
                          <a:cs typeface="Calibri" panose="020F0502020204030204" pitchFamily="34" charset="0"/>
                        </a:rPr>
                        <a:t>Status</a:t>
                      </a:r>
                    </a:p>
                  </a:txBody>
                  <a:tcPr anchor="ctr">
                    <a:solidFill>
                      <a:srgbClr val="006600"/>
                    </a:solidFill>
                  </a:tcPr>
                </a:tc>
                <a:tc>
                  <a:txBody>
                    <a:bodyPr/>
                    <a:lstStyle/>
                    <a:p>
                      <a:pPr algn="ctr"/>
                      <a:r>
                        <a:rPr lang="en-ZA" sz="1600" dirty="0">
                          <a:solidFill>
                            <a:schemeClr val="bg1"/>
                          </a:solidFill>
                          <a:latin typeface="Calibri" panose="020F0502020204030204" pitchFamily="34" charset="0"/>
                          <a:cs typeface="Calibri" panose="020F0502020204030204" pitchFamily="34" charset="0"/>
                        </a:rPr>
                        <a:t>Comments on</a:t>
                      </a:r>
                      <a:r>
                        <a:rPr lang="en-ZA" sz="1600" baseline="0" dirty="0">
                          <a:solidFill>
                            <a:schemeClr val="bg1"/>
                          </a:solidFill>
                          <a:latin typeface="Calibri" panose="020F0502020204030204" pitchFamily="34" charset="0"/>
                          <a:cs typeface="Calibri" panose="020F0502020204030204" pitchFamily="34" charset="0"/>
                        </a:rPr>
                        <a:t> non-achievement </a:t>
                      </a:r>
                      <a:endParaRPr lang="en-ZA" sz="1600" dirty="0">
                        <a:solidFill>
                          <a:schemeClr val="bg1"/>
                        </a:solidFill>
                        <a:latin typeface="Calibri" panose="020F0502020204030204" pitchFamily="34" charset="0"/>
                        <a:cs typeface="Calibri" panose="020F0502020204030204" pitchFamily="34" charset="0"/>
                      </a:endParaRPr>
                    </a:p>
                  </a:txBody>
                  <a:tcPr anchor="ctr">
                    <a:solidFill>
                      <a:srgbClr val="006600"/>
                    </a:solidFill>
                  </a:tcPr>
                </a:tc>
                <a:extLst>
                  <a:ext uri="{0D108BD9-81ED-4DB2-BD59-A6C34878D82A}">
                    <a16:rowId xmlns:a16="http://schemas.microsoft.com/office/drawing/2014/main" xmlns="" val="10000"/>
                  </a:ext>
                </a:extLst>
              </a:tr>
              <a:tr h="938402">
                <a:tc>
                  <a:txBody>
                    <a:bodyPr/>
                    <a:lstStyle/>
                    <a:p>
                      <a:r>
                        <a:rPr lang="en-US" sz="1600" kern="1200" dirty="0">
                          <a:solidFill>
                            <a:schemeClr val="tx1"/>
                          </a:solidFill>
                          <a:latin typeface="Calibri" panose="020F0502020204030204" pitchFamily="34" charset="0"/>
                          <a:ea typeface="+mn-ea"/>
                          <a:cs typeface="Calibri" panose="020F0502020204030204" pitchFamily="34" charset="0"/>
                        </a:rPr>
                        <a:t>2 Country Positions developed to support the National ICT priorities focused on BRICS and WTDC-21 </a:t>
                      </a:r>
                    </a:p>
                  </a:txBody>
                  <a:tcPr/>
                </a:tc>
                <a:tc>
                  <a:txBody>
                    <a:bodyPr/>
                    <a:lstStyle/>
                    <a:p>
                      <a:pPr algn="ctr"/>
                      <a:r>
                        <a:rPr lang="en-ZA" sz="1600" dirty="0">
                          <a:solidFill>
                            <a:schemeClr val="tx1"/>
                          </a:solidFill>
                          <a:latin typeface="Calibri" panose="020F0502020204030204" pitchFamily="34" charset="0"/>
                          <a:cs typeface="Calibri" panose="020F0502020204030204" pitchFamily="34" charset="0"/>
                        </a:rPr>
                        <a:t>Achieved</a:t>
                      </a:r>
                      <a:r>
                        <a:rPr lang="en-ZA" sz="1600" baseline="0" dirty="0">
                          <a:solidFill>
                            <a:schemeClr val="tx1"/>
                          </a:solidFill>
                          <a:latin typeface="Calibri" panose="020F0502020204030204" pitchFamily="34" charset="0"/>
                          <a:cs typeface="Calibri" panose="020F0502020204030204" pitchFamily="34" charset="0"/>
                        </a:rPr>
                        <a:t> </a:t>
                      </a:r>
                      <a:endParaRPr lang="en-ZA" sz="1600" dirty="0">
                        <a:solidFill>
                          <a:schemeClr val="tx1"/>
                        </a:solidFill>
                        <a:latin typeface="Calibri" panose="020F0502020204030204" pitchFamily="34" charset="0"/>
                        <a:cs typeface="Calibri" panose="020F0502020204030204" pitchFamily="34" charset="0"/>
                      </a:endParaRP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0" i="0" dirty="0">
                          <a:latin typeface="Calibri" panose="020F0502020204030204" pitchFamily="34" charset="0"/>
                          <a:cs typeface="Calibri" panose="020F0502020204030204" pitchFamily="34" charset="0"/>
                        </a:rPr>
                        <a:t>N/A</a:t>
                      </a:r>
                      <a:endParaRPr lang="en-ZA" sz="1600" b="0" i="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0001"/>
                  </a:ext>
                </a:extLst>
              </a:tr>
              <a:tr h="531353">
                <a:tc>
                  <a:txBody>
                    <a:bodyPr/>
                    <a:lstStyle/>
                    <a:p>
                      <a:r>
                        <a:rPr lang="en-US" sz="1600" kern="1200" dirty="0">
                          <a:solidFill>
                            <a:schemeClr val="tx1"/>
                          </a:solidFill>
                          <a:latin typeface="Calibri" panose="020F0502020204030204" pitchFamily="34" charset="0"/>
                          <a:ea typeface="+mn-ea"/>
                          <a:cs typeface="Calibri" panose="020F0502020204030204" pitchFamily="34" charset="0"/>
                        </a:rPr>
                        <a:t>Implementation of the International Relations and Engagement Strategy coordinated </a:t>
                      </a:r>
                      <a:r>
                        <a:rPr lang="en-US" sz="1600" b="0" i="0" u="none" strike="noStrike" kern="1200" baseline="0" dirty="0">
                          <a:solidFill>
                            <a:schemeClr val="dk1"/>
                          </a:solidFill>
                          <a:latin typeface="Calibri" panose="020F0502020204030204" pitchFamily="34" charset="0"/>
                          <a:ea typeface="+mn-ea"/>
                          <a:cs typeface="Calibri" panose="020F0502020204030204" pitchFamily="34" charset="0"/>
                        </a:rPr>
                        <a:t>	</a:t>
                      </a:r>
                    </a:p>
                  </a:txBody>
                  <a:tcPr/>
                </a:tc>
                <a:tc>
                  <a:txBody>
                    <a:bodyPr/>
                    <a:lstStyle/>
                    <a:p>
                      <a:pPr algn="ctr"/>
                      <a:r>
                        <a:rPr lang="en-ZA" sz="1600" dirty="0">
                          <a:solidFill>
                            <a:schemeClr val="tx1"/>
                          </a:solidFill>
                          <a:latin typeface="Calibri" panose="020F0502020204030204" pitchFamily="34" charset="0"/>
                          <a:cs typeface="Calibri" panose="020F0502020204030204" pitchFamily="34" charset="0"/>
                        </a:rPr>
                        <a:t>Achieved</a:t>
                      </a:r>
                      <a:r>
                        <a:rPr lang="en-ZA" sz="1600" baseline="0" dirty="0">
                          <a:solidFill>
                            <a:schemeClr val="tx1"/>
                          </a:solidFill>
                          <a:latin typeface="Calibri" panose="020F0502020204030204" pitchFamily="34" charset="0"/>
                          <a:cs typeface="Calibri" panose="020F0502020204030204" pitchFamily="34" charset="0"/>
                        </a:rPr>
                        <a:t> </a:t>
                      </a:r>
                      <a:endParaRPr lang="en-ZA" sz="1600" dirty="0">
                        <a:solidFill>
                          <a:schemeClr val="tx1"/>
                        </a:solidFill>
                        <a:latin typeface="Calibri" panose="020F0502020204030204" pitchFamily="34" charset="0"/>
                        <a:cs typeface="Calibri" panose="020F0502020204030204" pitchFamily="34" charset="0"/>
                      </a:endParaRP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600" b="0" i="0" dirty="0">
                          <a:latin typeface="Calibri" panose="020F0502020204030204" pitchFamily="34" charset="0"/>
                          <a:cs typeface="Calibri" panose="020F0502020204030204" pitchFamily="34" charset="0"/>
                        </a:rPr>
                        <a:t>N/A</a:t>
                      </a:r>
                    </a:p>
                  </a:txBody>
                  <a:tcPr/>
                </a:tc>
                <a:extLst>
                  <a:ext uri="{0D108BD9-81ED-4DB2-BD59-A6C34878D82A}">
                    <a16:rowId xmlns:a16="http://schemas.microsoft.com/office/drawing/2014/main" xmlns="" val="10002"/>
                  </a:ext>
                </a:extLst>
              </a:tr>
              <a:tr h="1581877">
                <a:tc>
                  <a:txBody>
                    <a:bodyPr/>
                    <a:lstStyle/>
                    <a:p>
                      <a:r>
                        <a:rPr lang="en-US" sz="1600" kern="1200" dirty="0">
                          <a:solidFill>
                            <a:schemeClr val="tx1"/>
                          </a:solidFill>
                          <a:latin typeface="Calibri" panose="020F0502020204030204" pitchFamily="34" charset="0"/>
                          <a:ea typeface="+mn-ea"/>
                          <a:cs typeface="Calibri" panose="020F0502020204030204" pitchFamily="34" charset="0"/>
                        </a:rPr>
                        <a:t>National BIFN-S priority Programme developed to focus on the following three strategic priorities: </a:t>
                      </a:r>
                    </a:p>
                    <a:p>
                      <a:r>
                        <a:rPr lang="en-US" sz="1600" kern="1200" dirty="0">
                          <a:solidFill>
                            <a:schemeClr val="tx1"/>
                          </a:solidFill>
                          <a:latin typeface="Calibri" panose="020F0502020204030204" pitchFamily="34" charset="0"/>
                          <a:ea typeface="+mn-ea"/>
                          <a:cs typeface="Calibri" panose="020F0502020204030204" pitchFamily="34" charset="0"/>
                        </a:rPr>
                        <a:t>• Broadband Infrastructure Roll-out, Artificial Intelligence </a:t>
                      </a:r>
                    </a:p>
                    <a:p>
                      <a:r>
                        <a:rPr lang="en-ZA" sz="1600" kern="1200" dirty="0">
                          <a:solidFill>
                            <a:schemeClr val="tx1"/>
                          </a:solidFill>
                          <a:latin typeface="Calibri" panose="020F0502020204030204" pitchFamily="34" charset="0"/>
                          <a:ea typeface="+mn-ea"/>
                          <a:cs typeface="Calibri" panose="020F0502020204030204" pitchFamily="34" charset="0"/>
                        </a:rPr>
                        <a:t>• Cybersecurity 	</a:t>
                      </a:r>
                    </a:p>
                  </a:txBody>
                  <a:tcPr/>
                </a:tc>
                <a:tc>
                  <a:txBody>
                    <a:bodyPr/>
                    <a:lstStyle/>
                    <a:p>
                      <a:pPr algn="ctr"/>
                      <a:r>
                        <a:rPr lang="en-ZA" sz="1600" dirty="0">
                          <a:solidFill>
                            <a:schemeClr val="tx1"/>
                          </a:solidFill>
                          <a:latin typeface="Calibri" panose="020F0502020204030204" pitchFamily="34" charset="0"/>
                          <a:cs typeface="Calibri" panose="020F0502020204030204" pitchFamily="34" charset="0"/>
                        </a:rPr>
                        <a:t>Achieved</a:t>
                      </a:r>
                      <a:r>
                        <a:rPr lang="en-ZA" sz="1600" baseline="0" dirty="0">
                          <a:solidFill>
                            <a:schemeClr val="tx1"/>
                          </a:solidFill>
                          <a:latin typeface="Calibri" panose="020F0502020204030204" pitchFamily="34" charset="0"/>
                          <a:cs typeface="Calibri" panose="020F0502020204030204" pitchFamily="34" charset="0"/>
                        </a:rPr>
                        <a:t> </a:t>
                      </a:r>
                      <a:endParaRPr lang="en-ZA" sz="1600" dirty="0">
                        <a:solidFill>
                          <a:schemeClr val="tx1"/>
                        </a:solidFill>
                        <a:latin typeface="Calibri" panose="020F0502020204030204" pitchFamily="34" charset="0"/>
                        <a:cs typeface="Calibri" panose="020F0502020204030204" pitchFamily="34" charset="0"/>
                      </a:endParaRPr>
                    </a:p>
                  </a:txBody>
                  <a:tcPr>
                    <a:solidFill>
                      <a:srgbClr val="00FF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b="0" i="0" dirty="0">
                          <a:latin typeface="Calibri" panose="020F0502020204030204" pitchFamily="34" charset="0"/>
                          <a:cs typeface="Calibri" panose="020F0502020204030204" pitchFamily="34" charset="0"/>
                        </a:rPr>
                        <a:t>N/A</a:t>
                      </a: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600" b="0" i="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0003"/>
                  </a:ext>
                </a:extLst>
              </a:tr>
              <a:tr h="701880">
                <a:tc>
                  <a:txBody>
                    <a:bodyPr/>
                    <a:lstStyle/>
                    <a:p>
                      <a:r>
                        <a:rPr lang="en-US" sz="1600" kern="1200" dirty="0">
                          <a:solidFill>
                            <a:schemeClr val="tx1"/>
                          </a:solidFill>
                          <a:latin typeface="Calibri" panose="020F0502020204030204" pitchFamily="34" charset="0"/>
                          <a:ea typeface="+mn-ea"/>
                          <a:cs typeface="Calibri" panose="020F0502020204030204" pitchFamily="34" charset="0"/>
                        </a:rPr>
                        <a:t>Partnership Programmes to support the Digital Economy initiatives coordinated </a:t>
                      </a:r>
                      <a:r>
                        <a:rPr lang="en-US" sz="1600" b="0" i="0" u="none" strike="noStrike" kern="1200" baseline="0" dirty="0">
                          <a:solidFill>
                            <a:schemeClr val="dk1"/>
                          </a:solidFill>
                          <a:latin typeface="Calibri" panose="020F0502020204030204" pitchFamily="34" charset="0"/>
                          <a:ea typeface="+mn-ea"/>
                          <a:cs typeface="Calibri" panose="020F0502020204030204" pitchFamily="34" charset="0"/>
                        </a:rPr>
                        <a:t>	</a:t>
                      </a:r>
                    </a:p>
                  </a:txBody>
                  <a:tcPr/>
                </a:tc>
                <a:tc>
                  <a:txBody>
                    <a:bodyPr/>
                    <a:lstStyle/>
                    <a:p>
                      <a:pPr algn="ctr"/>
                      <a:r>
                        <a:rPr lang="en-ZA" sz="1600" dirty="0">
                          <a:solidFill>
                            <a:schemeClr val="tx1"/>
                          </a:solidFill>
                          <a:latin typeface="Calibri" panose="020F0502020204030204" pitchFamily="34" charset="0"/>
                          <a:cs typeface="Calibri" panose="020F0502020204030204" pitchFamily="34" charset="0"/>
                        </a:rPr>
                        <a:t>Achieved</a:t>
                      </a:r>
                    </a:p>
                  </a:txBody>
                  <a:tcPr>
                    <a:solidFill>
                      <a:srgbClr val="00FF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b="0" i="0" dirty="0">
                          <a:latin typeface="Calibri" panose="020F0502020204030204" pitchFamily="34" charset="0"/>
                          <a:cs typeface="Calibri" panose="020F0502020204030204" pitchFamily="34" charset="0"/>
                        </a:rPr>
                        <a:t>N/A</a:t>
                      </a: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600" b="0" i="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2828762188"/>
                  </a:ext>
                </a:extLst>
              </a:tr>
              <a:tr h="869136">
                <a:tc>
                  <a:txBody>
                    <a:bodyPr/>
                    <a:lstStyle/>
                    <a:p>
                      <a:r>
                        <a:rPr lang="en-US" sz="1600" kern="1200" dirty="0">
                          <a:solidFill>
                            <a:schemeClr val="tx1"/>
                          </a:solidFill>
                          <a:latin typeface="Calibri" panose="020F0502020204030204" pitchFamily="34" charset="0"/>
                          <a:ea typeface="+mn-ea"/>
                          <a:cs typeface="Calibri" panose="020F0502020204030204" pitchFamily="34" charset="0"/>
                        </a:rPr>
                        <a:t>ICT investment initiatives developed to contribute to SA Investment Conference </a:t>
                      </a:r>
                      <a:r>
                        <a:rPr lang="en-US" sz="1600" b="0" i="0" u="none" strike="noStrike" kern="1200" baseline="0" dirty="0">
                          <a:solidFill>
                            <a:schemeClr val="dk1"/>
                          </a:solidFill>
                          <a:latin typeface="Calibri" panose="020F0502020204030204" pitchFamily="34" charset="0"/>
                          <a:ea typeface="+mn-ea"/>
                          <a:cs typeface="Calibri" panose="020F0502020204030204" pitchFamily="34" charset="0"/>
                        </a:rPr>
                        <a:t>	</a:t>
                      </a:r>
                    </a:p>
                  </a:txBody>
                  <a:tcPr/>
                </a:tc>
                <a:tc>
                  <a:txBody>
                    <a:bodyPr/>
                    <a:lstStyle/>
                    <a:p>
                      <a:pPr algn="ctr"/>
                      <a:endParaRPr lang="en-ZA" sz="1600" dirty="0">
                        <a:solidFill>
                          <a:schemeClr val="tx1"/>
                        </a:solidFill>
                        <a:latin typeface="Calibri" panose="020F0502020204030204" pitchFamily="34" charset="0"/>
                        <a:cs typeface="Calibri" panose="020F0502020204030204" pitchFamily="34" charset="0"/>
                      </a:endParaRP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ZA" sz="1600" b="0" i="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942960169"/>
                  </a:ext>
                </a:extLst>
              </a:tr>
            </a:tbl>
          </a:graphicData>
        </a:graphic>
      </p:graphicFrame>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62788" y="44624"/>
            <a:ext cx="901700" cy="741975"/>
          </a:xfrm>
          <a:prstGeom prst="rect">
            <a:avLst/>
          </a:prstGeom>
        </p:spPr>
      </p:pic>
      <p:pic>
        <p:nvPicPr>
          <p:cNvPr id="10" name="Picture 9">
            <a:extLst>
              <a:ext uri="{FF2B5EF4-FFF2-40B4-BE49-F238E27FC236}">
                <a16:creationId xmlns:a16="http://schemas.microsoft.com/office/drawing/2014/main" xmlns="" id="{EC5AFA3E-0E6D-46E2-B092-7FC95BAC8C42}"/>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68841" y="53343"/>
            <a:ext cx="2930525" cy="921385"/>
          </a:xfrm>
          <a:prstGeom prst="rect">
            <a:avLst/>
          </a:prstGeom>
        </p:spPr>
      </p:pic>
      <p:sp>
        <p:nvSpPr>
          <p:cNvPr id="2" name="TextBox 1">
            <a:extLst>
              <a:ext uri="{FF2B5EF4-FFF2-40B4-BE49-F238E27FC236}">
                <a16:creationId xmlns:a16="http://schemas.microsoft.com/office/drawing/2014/main" xmlns="" id="{B687FEF3-C2D4-48C1-8799-581455D9E618}"/>
              </a:ext>
            </a:extLst>
          </p:cNvPr>
          <p:cNvSpPr txBox="1"/>
          <p:nvPr/>
        </p:nvSpPr>
        <p:spPr>
          <a:xfrm>
            <a:off x="2877741" y="175220"/>
            <a:ext cx="5218980" cy="707886"/>
          </a:xfrm>
          <a:prstGeom prst="rect">
            <a:avLst/>
          </a:prstGeom>
          <a:noFill/>
        </p:spPr>
        <p:txBody>
          <a:bodyPr wrap="square" rtlCol="0">
            <a:spAutoFit/>
          </a:bodyPr>
          <a:lstStyle/>
          <a:p>
            <a:pPr lvl="0" algn="ctr" eaLnBrk="0" hangingPunct="0">
              <a:spcBef>
                <a:spcPts val="0"/>
              </a:spcBef>
              <a:spcAft>
                <a:spcPts val="0"/>
              </a:spcAft>
              <a:defRPr/>
            </a:pPr>
            <a:r>
              <a:rPr lang="en-US" sz="2000" dirty="0">
                <a:solidFill>
                  <a:srgbClr val="006600"/>
                </a:solidFill>
                <a:latin typeface="Calibri" panose="020F0502020204030204" pitchFamily="34" charset="0"/>
                <a:cs typeface="Calibri" panose="020F0502020204030204" pitchFamily="34" charset="0"/>
              </a:rPr>
              <a:t>PROGRAMME 2:</a:t>
            </a:r>
          </a:p>
          <a:p>
            <a:pPr lvl="0" algn="ctr" eaLnBrk="0" hangingPunct="0">
              <a:spcBef>
                <a:spcPts val="0"/>
              </a:spcBef>
              <a:spcAft>
                <a:spcPts val="0"/>
              </a:spcAft>
              <a:defRPr/>
            </a:pPr>
            <a:r>
              <a:rPr lang="en-US" sz="2000" dirty="0">
                <a:solidFill>
                  <a:srgbClr val="006600"/>
                </a:solidFill>
                <a:latin typeface="Calibri" panose="020F0502020204030204" pitchFamily="34" charset="0"/>
                <a:cs typeface="Calibri" panose="020F0502020204030204" pitchFamily="34" charset="0"/>
              </a:rPr>
              <a:t>ICT INTERNATIONAL RELATIONS &amp; AFFAIRS</a:t>
            </a:r>
          </a:p>
        </p:txBody>
      </p:sp>
      <p:sp>
        <p:nvSpPr>
          <p:cNvPr id="8" name="Slide Number Placeholder 7"/>
          <p:cNvSpPr>
            <a:spLocks noGrp="1"/>
          </p:cNvSpPr>
          <p:nvPr>
            <p:ph type="sldNum" sz="quarter" idx="12"/>
          </p:nvPr>
        </p:nvSpPr>
        <p:spPr>
          <a:xfrm>
            <a:off x="7555217" y="6503243"/>
            <a:ext cx="1593850" cy="476250"/>
          </a:xfrm>
        </p:spPr>
        <p:txBody>
          <a:bodyPr/>
          <a:lstStyle/>
          <a:p>
            <a:pPr>
              <a:defRPr/>
            </a:pPr>
            <a:fld id="{37525B8D-E8F9-4C8A-80E0-00B419194005}" type="slidenum">
              <a:rPr lang="en-US" b="1" smtClean="0">
                <a:solidFill>
                  <a:schemeClr val="bg1"/>
                </a:solidFill>
              </a:rPr>
              <a:pPr>
                <a:defRPr/>
              </a:pPr>
              <a:t>11</a:t>
            </a:fld>
            <a:endParaRPr lang="en-US" b="1" dirty="0">
              <a:solidFill>
                <a:schemeClr val="bg1"/>
              </a:solidFill>
            </a:endParaRPr>
          </a:p>
        </p:txBody>
      </p:sp>
    </p:spTree>
    <p:extLst>
      <p:ext uri="{BB962C8B-B14F-4D97-AF65-F5344CB8AC3E}">
        <p14:creationId xmlns:p14="http://schemas.microsoft.com/office/powerpoint/2010/main" xmlns="" val="4151631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5">
            <a:extLst>
              <a:ext uri="{FF2B5EF4-FFF2-40B4-BE49-F238E27FC236}">
                <a16:creationId xmlns:a16="http://schemas.microsoft.com/office/drawing/2014/main" xmlns="" id="{854FA1BA-B84B-48A2-A630-EDC4CFF5DAAD}"/>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cxnSp>
        <p:nvCxnSpPr>
          <p:cNvPr id="7" name="Straight Connector 6"/>
          <p:cNvCxnSpPr/>
          <p:nvPr/>
        </p:nvCxnSpPr>
        <p:spPr bwMode="auto">
          <a:xfrm>
            <a:off x="0" y="1051148"/>
            <a:ext cx="9144000" cy="1588"/>
          </a:xfrm>
          <a:prstGeom prst="line">
            <a:avLst/>
          </a:prstGeom>
          <a:ln>
            <a:solidFill>
              <a:srgbClr val="0066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xmlns="" val="3704914153"/>
              </p:ext>
            </p:extLst>
          </p:nvPr>
        </p:nvGraphicFramePr>
        <p:xfrm>
          <a:off x="126544" y="1163801"/>
          <a:ext cx="8856984" cy="4845783"/>
        </p:xfrm>
        <a:graphic>
          <a:graphicData uri="http://schemas.openxmlformats.org/drawingml/2006/table">
            <a:tbl>
              <a:tblPr firstRow="1" bandRow="1">
                <a:tableStyleId>{5C22544A-7EE6-4342-B048-85BDC9FD1C3A}</a:tableStyleId>
              </a:tblPr>
              <a:tblGrid>
                <a:gridCol w="3674238">
                  <a:extLst>
                    <a:ext uri="{9D8B030D-6E8A-4147-A177-3AD203B41FA5}">
                      <a16:colId xmlns:a16="http://schemas.microsoft.com/office/drawing/2014/main" xmlns="" val="20000"/>
                    </a:ext>
                  </a:extLst>
                </a:gridCol>
                <a:gridCol w="1201193">
                  <a:extLst>
                    <a:ext uri="{9D8B030D-6E8A-4147-A177-3AD203B41FA5}">
                      <a16:colId xmlns:a16="http://schemas.microsoft.com/office/drawing/2014/main" xmlns="" val="20001"/>
                    </a:ext>
                  </a:extLst>
                </a:gridCol>
                <a:gridCol w="3981553">
                  <a:extLst>
                    <a:ext uri="{9D8B030D-6E8A-4147-A177-3AD203B41FA5}">
                      <a16:colId xmlns:a16="http://schemas.microsoft.com/office/drawing/2014/main" xmlns="" val="20002"/>
                    </a:ext>
                  </a:extLst>
                </a:gridCol>
              </a:tblGrid>
              <a:tr h="539189">
                <a:tc>
                  <a:txBody>
                    <a:bodyPr/>
                    <a:lstStyle/>
                    <a:p>
                      <a:pPr algn="ctr"/>
                      <a:r>
                        <a:rPr lang="en-ZA" sz="1600" dirty="0">
                          <a:solidFill>
                            <a:schemeClr val="bg1"/>
                          </a:solidFill>
                          <a:latin typeface="Calibri" panose="020F0502020204030204" pitchFamily="34" charset="0"/>
                          <a:cs typeface="Calibri" panose="020F0502020204030204" pitchFamily="34" charset="0"/>
                        </a:rPr>
                        <a:t>Target </a:t>
                      </a:r>
                    </a:p>
                  </a:txBody>
                  <a:tcPr anchor="ctr">
                    <a:solidFill>
                      <a:srgbClr val="006600"/>
                    </a:solidFill>
                  </a:tcPr>
                </a:tc>
                <a:tc>
                  <a:txBody>
                    <a:bodyPr/>
                    <a:lstStyle/>
                    <a:p>
                      <a:pPr algn="ctr"/>
                      <a:r>
                        <a:rPr lang="en-ZA" sz="1600" dirty="0">
                          <a:solidFill>
                            <a:schemeClr val="bg1"/>
                          </a:solidFill>
                          <a:latin typeface="Calibri" panose="020F0502020204030204" pitchFamily="34" charset="0"/>
                          <a:cs typeface="Calibri" panose="020F0502020204030204" pitchFamily="34" charset="0"/>
                        </a:rPr>
                        <a:t>Status</a:t>
                      </a:r>
                    </a:p>
                  </a:txBody>
                  <a:tcPr anchor="ctr">
                    <a:solidFill>
                      <a:srgbClr val="006600"/>
                    </a:solidFill>
                  </a:tcPr>
                </a:tc>
                <a:tc>
                  <a:txBody>
                    <a:bodyPr/>
                    <a:lstStyle/>
                    <a:p>
                      <a:pPr algn="ctr"/>
                      <a:r>
                        <a:rPr lang="en-ZA" sz="1600" dirty="0">
                          <a:solidFill>
                            <a:schemeClr val="bg1"/>
                          </a:solidFill>
                          <a:latin typeface="Calibri" panose="020F0502020204030204" pitchFamily="34" charset="0"/>
                          <a:cs typeface="Calibri" panose="020F0502020204030204" pitchFamily="34" charset="0"/>
                        </a:rPr>
                        <a:t>Comments on</a:t>
                      </a:r>
                      <a:r>
                        <a:rPr lang="en-ZA" sz="1600" baseline="0" dirty="0">
                          <a:solidFill>
                            <a:schemeClr val="bg1"/>
                          </a:solidFill>
                          <a:latin typeface="Calibri" panose="020F0502020204030204" pitchFamily="34" charset="0"/>
                          <a:cs typeface="Calibri" panose="020F0502020204030204" pitchFamily="34" charset="0"/>
                        </a:rPr>
                        <a:t> non-achievement </a:t>
                      </a:r>
                    </a:p>
                    <a:p>
                      <a:pPr algn="ctr"/>
                      <a:endParaRPr lang="en-ZA" sz="1600" dirty="0">
                        <a:solidFill>
                          <a:schemeClr val="bg1"/>
                        </a:solidFill>
                        <a:latin typeface="Calibri" panose="020F0502020204030204" pitchFamily="34" charset="0"/>
                        <a:cs typeface="Calibri" panose="020F0502020204030204" pitchFamily="34" charset="0"/>
                      </a:endParaRPr>
                    </a:p>
                  </a:txBody>
                  <a:tcPr anchor="ctr">
                    <a:solidFill>
                      <a:srgbClr val="006600"/>
                    </a:solidFill>
                  </a:tcPr>
                </a:tc>
                <a:extLst>
                  <a:ext uri="{0D108BD9-81ED-4DB2-BD59-A6C34878D82A}">
                    <a16:rowId xmlns:a16="http://schemas.microsoft.com/office/drawing/2014/main" xmlns="" val="10000"/>
                  </a:ext>
                </a:extLst>
              </a:tr>
              <a:tr h="927636">
                <a:tc>
                  <a:txBody>
                    <a:bodyPr/>
                    <a:lstStyle/>
                    <a:p>
                      <a:r>
                        <a:rPr lang="en-US" sz="1600" kern="1200" dirty="0">
                          <a:solidFill>
                            <a:schemeClr val="tx1"/>
                          </a:solidFill>
                          <a:latin typeface="Calibri" panose="020F0502020204030204" pitchFamily="34" charset="0"/>
                          <a:ea typeface="+mn-ea"/>
                          <a:cs typeface="Calibri" panose="020F0502020204030204" pitchFamily="34" charset="0"/>
                        </a:rPr>
                        <a:t>Draft South African Post Office SOC Ltd Amendment Bill revised and submitted to Cabinet for public consultation approval </a:t>
                      </a:r>
                      <a:r>
                        <a:rPr lang="en-US" sz="1600" b="0" i="0" u="none" strike="noStrike" kern="1200" baseline="0" dirty="0">
                          <a:solidFill>
                            <a:schemeClr val="dk1"/>
                          </a:solidFill>
                          <a:latin typeface="Calibri" panose="020F0502020204030204" pitchFamily="34" charset="0"/>
                          <a:ea typeface="+mn-ea"/>
                          <a:cs typeface="Calibri" panose="020F0502020204030204" pitchFamily="34" charset="0"/>
                        </a:rPr>
                        <a:t>	</a:t>
                      </a:r>
                    </a:p>
                  </a:txBody>
                  <a:tcPr/>
                </a:tc>
                <a:tc>
                  <a:txBody>
                    <a:bodyPr/>
                    <a:lstStyle/>
                    <a:p>
                      <a:pPr algn="ctr"/>
                      <a:r>
                        <a:rPr lang="en-ZA" sz="1600" b="0" dirty="0">
                          <a:solidFill>
                            <a:schemeClr val="tx1"/>
                          </a:solidFill>
                          <a:latin typeface="Calibri" panose="020F0502020204030204" pitchFamily="34" charset="0"/>
                          <a:cs typeface="Calibri" panose="020F0502020204030204" pitchFamily="34" charset="0"/>
                        </a:rPr>
                        <a:t>Achieved</a:t>
                      </a:r>
                      <a:r>
                        <a:rPr lang="en-ZA" sz="1600" b="0" baseline="0" dirty="0">
                          <a:solidFill>
                            <a:schemeClr val="tx1"/>
                          </a:solidFill>
                          <a:latin typeface="Calibri" panose="020F0502020204030204" pitchFamily="34" charset="0"/>
                          <a:cs typeface="Calibri" panose="020F0502020204030204" pitchFamily="34" charset="0"/>
                        </a:rPr>
                        <a:t> </a:t>
                      </a:r>
                      <a:endParaRPr lang="en-ZA" sz="1600" b="0" dirty="0">
                        <a:solidFill>
                          <a:schemeClr val="tx1"/>
                        </a:solidFill>
                        <a:latin typeface="Calibri" panose="020F0502020204030204" pitchFamily="34" charset="0"/>
                        <a:cs typeface="Calibri" panose="020F0502020204030204" pitchFamily="34" charset="0"/>
                      </a:endParaRP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0" i="0" dirty="0">
                          <a:latin typeface="Calibri" panose="020F0502020204030204" pitchFamily="34" charset="0"/>
                          <a:cs typeface="Calibri" panose="020F0502020204030204" pitchFamily="34" charset="0"/>
                        </a:rPr>
                        <a:t>N/A</a:t>
                      </a:r>
                      <a:endParaRPr lang="en-ZA" sz="1600" b="0" i="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0001"/>
                  </a:ext>
                </a:extLst>
              </a:tr>
              <a:tr h="69445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Calibri" panose="020F0502020204030204" pitchFamily="34" charset="0"/>
                          <a:ea typeface="+mn-ea"/>
                          <a:cs typeface="Calibri" panose="020F0502020204030204" pitchFamily="34" charset="0"/>
                        </a:rPr>
                        <a:t>Data and Cloud Policy developed and submitted for approval </a:t>
                      </a:r>
                      <a:r>
                        <a:rPr lang="en-US" sz="1600" b="0" i="0" u="none" strike="noStrike" kern="1200" baseline="0" dirty="0">
                          <a:solidFill>
                            <a:schemeClr val="dk1"/>
                          </a:solidFill>
                          <a:latin typeface="Calibri" panose="020F0502020204030204" pitchFamily="34" charset="0"/>
                          <a:ea typeface="+mn-ea"/>
                          <a:cs typeface="Calibri" panose="020F0502020204030204" pitchFamily="34" charset="0"/>
                        </a:rPr>
                        <a:t>	</a:t>
                      </a:r>
                    </a:p>
                  </a:txBody>
                  <a:tcPr/>
                </a:tc>
                <a:tc>
                  <a:txBody>
                    <a:bodyPr/>
                    <a:lstStyle/>
                    <a:p>
                      <a:pPr algn="ctr"/>
                      <a:r>
                        <a:rPr lang="en-ZA" sz="1600" b="0" dirty="0">
                          <a:solidFill>
                            <a:schemeClr val="tx1"/>
                          </a:solidFill>
                          <a:latin typeface="Calibri" panose="020F0502020204030204" pitchFamily="34" charset="0"/>
                          <a:cs typeface="Calibri" panose="020F0502020204030204" pitchFamily="34" charset="0"/>
                        </a:rPr>
                        <a:t>Achieved</a:t>
                      </a:r>
                      <a:r>
                        <a:rPr lang="en-ZA" sz="1600" b="0" baseline="0" dirty="0">
                          <a:solidFill>
                            <a:schemeClr val="tx1"/>
                          </a:solidFill>
                          <a:latin typeface="Calibri" panose="020F0502020204030204" pitchFamily="34" charset="0"/>
                          <a:cs typeface="Calibri" panose="020F0502020204030204" pitchFamily="34" charset="0"/>
                        </a:rPr>
                        <a:t> </a:t>
                      </a:r>
                      <a:endParaRPr lang="en-ZA" sz="1600" b="0" dirty="0">
                        <a:solidFill>
                          <a:schemeClr val="tx1"/>
                        </a:solidFill>
                        <a:latin typeface="Calibri" panose="020F0502020204030204" pitchFamily="34" charset="0"/>
                        <a:cs typeface="Calibri" panose="020F0502020204030204" pitchFamily="34" charset="0"/>
                      </a:endParaRP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600" b="0" i="0" dirty="0">
                          <a:latin typeface="Calibri" panose="020F0502020204030204" pitchFamily="34" charset="0"/>
                          <a:cs typeface="Calibri" panose="020F0502020204030204" pitchFamily="34" charset="0"/>
                        </a:rPr>
                        <a:t>N/A</a:t>
                      </a:r>
                    </a:p>
                  </a:txBody>
                  <a:tcPr/>
                </a:tc>
                <a:extLst>
                  <a:ext uri="{0D108BD9-81ED-4DB2-BD59-A6C34878D82A}">
                    <a16:rowId xmlns:a16="http://schemas.microsoft.com/office/drawing/2014/main" xmlns="" val="10002"/>
                  </a:ext>
                </a:extLst>
              </a:tr>
              <a:tr h="64807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Calibri" panose="020F0502020204030204" pitchFamily="34" charset="0"/>
                          <a:ea typeface="+mn-ea"/>
                          <a:cs typeface="Calibri" panose="020F0502020204030204" pitchFamily="34" charset="0"/>
                        </a:rPr>
                        <a:t>Implementation of Digital Economy Masterplan coordinated </a:t>
                      </a:r>
                      <a:r>
                        <a:rPr lang="en-US" sz="1600" b="0" i="0" u="none" strike="noStrike" kern="1200" baseline="0" dirty="0">
                          <a:solidFill>
                            <a:schemeClr val="dk1"/>
                          </a:solidFill>
                          <a:latin typeface="Calibri" panose="020F0502020204030204" pitchFamily="34" charset="0"/>
                          <a:ea typeface="+mn-ea"/>
                          <a:cs typeface="Calibri" panose="020F0502020204030204" pitchFamily="34" charset="0"/>
                        </a:rPr>
                        <a:t>	</a:t>
                      </a:r>
                    </a:p>
                  </a:txBody>
                  <a:tcPr/>
                </a:tc>
                <a:tc>
                  <a:txBody>
                    <a:bodyPr/>
                    <a:lstStyle/>
                    <a:p>
                      <a:pPr algn="ctr"/>
                      <a:r>
                        <a:rPr lang="en-ZA" sz="1600" b="0" dirty="0">
                          <a:solidFill>
                            <a:schemeClr val="tx1"/>
                          </a:solidFill>
                          <a:latin typeface="Calibri" panose="020F0502020204030204" pitchFamily="34" charset="0"/>
                          <a:cs typeface="Calibri" panose="020F0502020204030204" pitchFamily="34" charset="0"/>
                        </a:rPr>
                        <a:t>Achieved</a:t>
                      </a:r>
                      <a:r>
                        <a:rPr lang="en-ZA" sz="1600" b="0" baseline="0" dirty="0">
                          <a:solidFill>
                            <a:schemeClr val="tx1"/>
                          </a:solidFill>
                          <a:latin typeface="Calibri" panose="020F0502020204030204" pitchFamily="34" charset="0"/>
                          <a:cs typeface="Calibri" panose="020F0502020204030204" pitchFamily="34" charset="0"/>
                        </a:rPr>
                        <a:t> </a:t>
                      </a:r>
                      <a:endParaRPr lang="en-ZA" sz="1600" b="0" dirty="0">
                        <a:solidFill>
                          <a:schemeClr val="tx1"/>
                        </a:solidFill>
                        <a:latin typeface="Calibri" panose="020F0502020204030204" pitchFamily="34" charset="0"/>
                        <a:cs typeface="Calibri" panose="020F0502020204030204" pitchFamily="34" charset="0"/>
                      </a:endParaRPr>
                    </a:p>
                  </a:txBody>
                  <a:tcPr>
                    <a:solidFill>
                      <a:srgbClr val="00FF00"/>
                    </a:solidFill>
                  </a:tcPr>
                </a:tc>
                <a:tc>
                  <a:txBody>
                    <a:bodyPr/>
                    <a:lstStyle/>
                    <a:p>
                      <a:pPr marL="0" indent="0" algn="just" fontAlgn="auto">
                        <a:spcBef>
                          <a:spcPts val="0"/>
                        </a:spcBef>
                        <a:spcAft>
                          <a:spcPts val="0"/>
                        </a:spcAft>
                        <a:buFont typeface="Arial" panose="020B0604020202020204" pitchFamily="34" charset="0"/>
                        <a:buNone/>
                        <a:defRPr/>
                      </a:pPr>
                      <a:r>
                        <a:rPr lang="en-US" sz="1600" b="0" dirty="0">
                          <a:latin typeface="Calibri" panose="020F0502020204030204" pitchFamily="34" charset="0"/>
                          <a:cs typeface="Calibri" panose="020F0502020204030204" pitchFamily="34" charset="0"/>
                        </a:rPr>
                        <a:t>N/A</a:t>
                      </a:r>
                      <a:endParaRPr lang="en-ZA" sz="16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4282506958"/>
                  </a:ext>
                </a:extLst>
              </a:tr>
              <a:tr h="86409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Calibri" panose="020F0502020204030204" pitchFamily="34" charset="0"/>
                          <a:ea typeface="+mn-ea"/>
                          <a:cs typeface="Calibri" panose="020F0502020204030204" pitchFamily="34" charset="0"/>
                        </a:rPr>
                        <a:t>Revised ICT SMME Development Strategy submitted to Minister for approval </a:t>
                      </a:r>
                      <a:r>
                        <a:rPr lang="en-US" sz="1600" b="0" i="0" u="none" strike="noStrike" kern="1200" baseline="0" dirty="0">
                          <a:solidFill>
                            <a:schemeClr val="dk1"/>
                          </a:solidFill>
                          <a:latin typeface="Calibri" panose="020F0502020204030204" pitchFamily="34" charset="0"/>
                          <a:ea typeface="+mn-ea"/>
                          <a:cs typeface="Calibri" panose="020F0502020204030204" pitchFamily="34" charset="0"/>
                        </a:rPr>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600" b="0" dirty="0">
                          <a:solidFill>
                            <a:schemeClr val="tx1"/>
                          </a:solidFill>
                          <a:latin typeface="Calibri" panose="020F0502020204030204" pitchFamily="34" charset="0"/>
                          <a:cs typeface="Calibri" panose="020F0502020204030204" pitchFamily="34" charset="0"/>
                        </a:rPr>
                        <a:t>Achieved</a:t>
                      </a:r>
                      <a:r>
                        <a:rPr lang="en-ZA" sz="1600" b="0" baseline="0" dirty="0">
                          <a:solidFill>
                            <a:schemeClr val="tx1"/>
                          </a:solidFill>
                          <a:latin typeface="Calibri" panose="020F0502020204030204" pitchFamily="34" charset="0"/>
                          <a:cs typeface="Calibri" panose="020F0502020204030204" pitchFamily="34" charset="0"/>
                        </a:rPr>
                        <a:t> </a:t>
                      </a:r>
                      <a:endParaRPr lang="en-ZA" sz="1600" b="0" dirty="0">
                        <a:solidFill>
                          <a:schemeClr val="tx1"/>
                        </a:solidFill>
                        <a:latin typeface="Calibri" panose="020F0502020204030204" pitchFamily="34" charset="0"/>
                        <a:cs typeface="Calibri" panose="020F0502020204030204" pitchFamily="34" charset="0"/>
                      </a:endParaRPr>
                    </a:p>
                    <a:p>
                      <a:pPr algn="ctr"/>
                      <a:endParaRPr lang="en-ZA" sz="1600" b="0" dirty="0">
                        <a:solidFill>
                          <a:schemeClr val="tx1"/>
                        </a:solidFill>
                        <a:latin typeface="Calibri" panose="020F0502020204030204" pitchFamily="34" charset="0"/>
                        <a:cs typeface="Calibri" panose="020F0502020204030204" pitchFamily="34" charset="0"/>
                      </a:endParaRPr>
                    </a:p>
                  </a:txBody>
                  <a:tcPr>
                    <a:solidFill>
                      <a:srgbClr val="00FF00"/>
                    </a:solidFill>
                  </a:tcPr>
                </a:tc>
                <a:tc>
                  <a:txBody>
                    <a:bodyPr/>
                    <a:lstStyle/>
                    <a:p>
                      <a:pPr marL="0" indent="0" algn="just" fontAlgn="auto">
                        <a:spcBef>
                          <a:spcPts val="0"/>
                        </a:spcBef>
                        <a:spcAft>
                          <a:spcPts val="0"/>
                        </a:spcAft>
                        <a:buFont typeface="Arial" panose="020B0604020202020204" pitchFamily="34" charset="0"/>
                        <a:buNone/>
                        <a:defRPr/>
                      </a:pPr>
                      <a:r>
                        <a:rPr lang="en-US" sz="1600" b="0" dirty="0">
                          <a:latin typeface="Calibri" panose="020F0502020204030204" pitchFamily="34" charset="0"/>
                          <a:cs typeface="Calibri" panose="020F0502020204030204" pitchFamily="34" charset="0"/>
                        </a:rPr>
                        <a:t>N/A</a:t>
                      </a:r>
                      <a:endParaRPr lang="en-ZA" sz="16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3555201482"/>
                  </a:ext>
                </a:extLst>
              </a:tr>
              <a:tr h="99324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Calibri" panose="020F0502020204030204" pitchFamily="34" charset="0"/>
                          <a:ea typeface="+mn-ea"/>
                          <a:cs typeface="Calibri" panose="020F0502020204030204" pitchFamily="34" charset="0"/>
                        </a:rPr>
                        <a:t>White Paper on the Audio and Audiovisual Content Services Policy revised </a:t>
                      </a:r>
                      <a:r>
                        <a:rPr lang="en-US" sz="1600" b="0" i="0" u="none" strike="noStrike" kern="1200" baseline="0" dirty="0">
                          <a:solidFill>
                            <a:schemeClr val="dk1"/>
                          </a:solidFill>
                          <a:latin typeface="Calibri" panose="020F0502020204030204" pitchFamily="34" charset="0"/>
                          <a:ea typeface="+mn-ea"/>
                          <a:cs typeface="Calibri" panose="020F0502020204030204" pitchFamily="34" charset="0"/>
                        </a:rPr>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600" b="0" dirty="0">
                          <a:solidFill>
                            <a:schemeClr val="tx1"/>
                          </a:solidFill>
                          <a:latin typeface="Calibri" panose="020F0502020204030204" pitchFamily="34" charset="0"/>
                          <a:cs typeface="Calibri" panose="020F0502020204030204" pitchFamily="34" charset="0"/>
                        </a:rPr>
                        <a:t>Achieved</a:t>
                      </a:r>
                      <a:r>
                        <a:rPr lang="en-ZA" sz="1600" b="0" baseline="0" dirty="0">
                          <a:solidFill>
                            <a:schemeClr val="tx1"/>
                          </a:solidFill>
                          <a:latin typeface="Calibri" panose="020F0502020204030204" pitchFamily="34" charset="0"/>
                          <a:cs typeface="Calibri" panose="020F0502020204030204" pitchFamily="34" charset="0"/>
                        </a:rPr>
                        <a:t> </a:t>
                      </a:r>
                      <a:endParaRPr lang="en-ZA" sz="1600" b="0" dirty="0">
                        <a:solidFill>
                          <a:schemeClr val="tx1"/>
                        </a:solidFill>
                        <a:latin typeface="Calibri" panose="020F0502020204030204" pitchFamily="34" charset="0"/>
                        <a:cs typeface="Calibri" panose="020F0502020204030204" pitchFamily="34" charset="0"/>
                      </a:endParaRPr>
                    </a:p>
                    <a:p>
                      <a:pPr algn="ctr"/>
                      <a:endParaRPr lang="en-ZA" sz="1600" b="0" dirty="0">
                        <a:solidFill>
                          <a:schemeClr val="tx1"/>
                        </a:solidFill>
                        <a:latin typeface="Calibri" panose="020F0502020204030204" pitchFamily="34" charset="0"/>
                        <a:cs typeface="Calibri" panose="020F0502020204030204" pitchFamily="34" charset="0"/>
                      </a:endParaRPr>
                    </a:p>
                  </a:txBody>
                  <a:tcPr>
                    <a:solidFill>
                      <a:srgbClr val="00FF00"/>
                    </a:solidFill>
                  </a:tcPr>
                </a:tc>
                <a:tc>
                  <a:txBody>
                    <a:bodyPr/>
                    <a:lstStyle/>
                    <a:p>
                      <a:pPr marL="0" indent="0" algn="just" fontAlgn="auto">
                        <a:spcBef>
                          <a:spcPts val="0"/>
                        </a:spcBef>
                        <a:spcAft>
                          <a:spcPts val="0"/>
                        </a:spcAft>
                        <a:buFont typeface="Arial" panose="020B0604020202020204" pitchFamily="34" charset="0"/>
                        <a:buNone/>
                        <a:defRPr/>
                      </a:pPr>
                      <a:r>
                        <a:rPr lang="en-US" sz="1600" b="0" dirty="0">
                          <a:latin typeface="Calibri" panose="020F0502020204030204" pitchFamily="34" charset="0"/>
                          <a:cs typeface="Calibri" panose="020F0502020204030204" pitchFamily="34" charset="0"/>
                        </a:rPr>
                        <a:t>N/A</a:t>
                      </a:r>
                      <a:endParaRPr lang="en-ZA" sz="16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650148133"/>
                  </a:ext>
                </a:extLst>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62788" y="44624"/>
            <a:ext cx="901700" cy="741975"/>
          </a:xfrm>
          <a:prstGeom prst="rect">
            <a:avLst/>
          </a:prstGeom>
        </p:spPr>
      </p:pic>
      <p:sp>
        <p:nvSpPr>
          <p:cNvPr id="12" name="Rectangle 11"/>
          <p:cNvSpPr/>
          <p:nvPr/>
        </p:nvSpPr>
        <p:spPr>
          <a:xfrm>
            <a:off x="2483769" y="-36528"/>
            <a:ext cx="5575622" cy="1200329"/>
          </a:xfrm>
          <a:prstGeom prst="rect">
            <a:avLst/>
          </a:prstGeom>
        </p:spPr>
        <p:txBody>
          <a:bodyPr wrap="square">
            <a:spAutoFit/>
          </a:bodyPr>
          <a:lstStyle/>
          <a:p>
            <a:pPr lvl="0" algn="ctr" eaLnBrk="0" hangingPunct="0">
              <a:defRPr/>
            </a:pPr>
            <a:r>
              <a:rPr lang="en-US" sz="2400" dirty="0">
                <a:solidFill>
                  <a:srgbClr val="006600"/>
                </a:solidFill>
                <a:latin typeface="Calibri" panose="020F0502020204030204" pitchFamily="34" charset="0"/>
                <a:cs typeface="Calibri" panose="020F0502020204030204" pitchFamily="34" charset="0"/>
              </a:rPr>
              <a:t>PROGRAMME 3:</a:t>
            </a:r>
          </a:p>
          <a:p>
            <a:pPr lvl="0" algn="ctr" eaLnBrk="0" hangingPunct="0">
              <a:defRPr/>
            </a:pPr>
            <a:r>
              <a:rPr lang="en-US" sz="2400" dirty="0">
                <a:solidFill>
                  <a:srgbClr val="006600"/>
                </a:solidFill>
                <a:latin typeface="Calibri" panose="020F0502020204030204" pitchFamily="34" charset="0"/>
                <a:cs typeface="Calibri" panose="020F0502020204030204" pitchFamily="34" charset="0"/>
              </a:rPr>
              <a:t>ICT POLICY DEVELOPMENT AND RESEARCH (1)</a:t>
            </a:r>
            <a:r>
              <a:rPr lang="en-US" sz="2400" dirty="0">
                <a:solidFill>
                  <a:srgbClr val="006600"/>
                </a:solidFill>
              </a:rPr>
              <a:t> </a:t>
            </a:r>
          </a:p>
        </p:txBody>
      </p:sp>
      <p:sp>
        <p:nvSpPr>
          <p:cNvPr id="8" name="Slide Number Placeholder 7"/>
          <p:cNvSpPr>
            <a:spLocks noGrp="1"/>
          </p:cNvSpPr>
          <p:nvPr>
            <p:ph type="sldNum" sz="quarter" idx="12"/>
          </p:nvPr>
        </p:nvSpPr>
        <p:spPr>
          <a:xfrm>
            <a:off x="7569033" y="6553150"/>
            <a:ext cx="1593850" cy="476250"/>
          </a:xfrm>
        </p:spPr>
        <p:txBody>
          <a:bodyPr/>
          <a:lstStyle/>
          <a:p>
            <a:pPr>
              <a:defRPr/>
            </a:pPr>
            <a:fld id="{F9749938-9A80-485D-9139-ED7B18C0216B}" type="slidenum">
              <a:rPr lang="en-US" b="1" smtClean="0">
                <a:solidFill>
                  <a:schemeClr val="bg1"/>
                </a:solidFill>
              </a:rPr>
              <a:pPr>
                <a:defRPr/>
              </a:pPr>
              <a:t>12</a:t>
            </a:fld>
            <a:endParaRPr lang="en-US" b="1" dirty="0">
              <a:solidFill>
                <a:schemeClr val="bg1"/>
              </a:solidFill>
            </a:endParaRPr>
          </a:p>
        </p:txBody>
      </p:sp>
      <p:pic>
        <p:nvPicPr>
          <p:cNvPr id="2" name="Picture 1">
            <a:extLst>
              <a:ext uri="{FF2B5EF4-FFF2-40B4-BE49-F238E27FC236}">
                <a16:creationId xmlns:a16="http://schemas.microsoft.com/office/drawing/2014/main" xmlns="" id="{D04817E6-0F6E-333B-8ECD-5D7F9D31561F}"/>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68841" y="53343"/>
            <a:ext cx="2930525" cy="921385"/>
          </a:xfrm>
          <a:prstGeom prst="rect">
            <a:avLst/>
          </a:prstGeom>
        </p:spPr>
      </p:pic>
    </p:spTree>
    <p:extLst>
      <p:ext uri="{BB962C8B-B14F-4D97-AF65-F5344CB8AC3E}">
        <p14:creationId xmlns:p14="http://schemas.microsoft.com/office/powerpoint/2010/main" xmlns="" val="2576940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5">
            <a:extLst>
              <a:ext uri="{FF2B5EF4-FFF2-40B4-BE49-F238E27FC236}">
                <a16:creationId xmlns:a16="http://schemas.microsoft.com/office/drawing/2014/main" xmlns="" id="{4E8886C0-7B87-4254-971C-9924DB4E68D7}"/>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cxnSp>
        <p:nvCxnSpPr>
          <p:cNvPr id="7" name="Straight Connector 6"/>
          <p:cNvCxnSpPr/>
          <p:nvPr/>
        </p:nvCxnSpPr>
        <p:spPr bwMode="auto">
          <a:xfrm>
            <a:off x="0" y="1051148"/>
            <a:ext cx="9144000" cy="1588"/>
          </a:xfrm>
          <a:prstGeom prst="line">
            <a:avLst/>
          </a:prstGeom>
          <a:ln>
            <a:solidFill>
              <a:srgbClr val="0066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xmlns="" val="511899606"/>
              </p:ext>
            </p:extLst>
          </p:nvPr>
        </p:nvGraphicFramePr>
        <p:xfrm>
          <a:off x="107504" y="1196752"/>
          <a:ext cx="8731065" cy="3126095"/>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3618497">
                  <a:extLst>
                    <a:ext uri="{9D8B030D-6E8A-4147-A177-3AD203B41FA5}">
                      <a16:colId xmlns:a16="http://schemas.microsoft.com/office/drawing/2014/main" xmlns="" val="20002"/>
                    </a:ext>
                  </a:extLst>
                </a:gridCol>
              </a:tblGrid>
              <a:tr h="299958">
                <a:tc>
                  <a:txBody>
                    <a:bodyPr/>
                    <a:lstStyle/>
                    <a:p>
                      <a:pPr algn="ctr"/>
                      <a:r>
                        <a:rPr lang="en-ZA" sz="1800" dirty="0">
                          <a:solidFill>
                            <a:schemeClr val="bg1"/>
                          </a:solidFill>
                          <a:latin typeface="Calibri" panose="020F0502020204030204" pitchFamily="34" charset="0"/>
                          <a:cs typeface="Calibri" panose="020F0502020204030204" pitchFamily="34" charset="0"/>
                        </a:rPr>
                        <a:t>Target </a:t>
                      </a:r>
                    </a:p>
                  </a:txBody>
                  <a:tcPr anchor="ctr">
                    <a:solidFill>
                      <a:srgbClr val="006600"/>
                    </a:solidFill>
                  </a:tcPr>
                </a:tc>
                <a:tc>
                  <a:txBody>
                    <a:bodyPr/>
                    <a:lstStyle/>
                    <a:p>
                      <a:pPr algn="ctr"/>
                      <a:r>
                        <a:rPr lang="en-ZA" sz="1800" dirty="0">
                          <a:solidFill>
                            <a:schemeClr val="bg1"/>
                          </a:solidFill>
                          <a:latin typeface="Calibri" panose="020F0502020204030204" pitchFamily="34" charset="0"/>
                          <a:cs typeface="Calibri" panose="020F0502020204030204" pitchFamily="34" charset="0"/>
                        </a:rPr>
                        <a:t>Status</a:t>
                      </a:r>
                    </a:p>
                  </a:txBody>
                  <a:tcPr anchor="ctr">
                    <a:solidFill>
                      <a:srgbClr val="006600"/>
                    </a:solidFill>
                  </a:tcPr>
                </a:tc>
                <a:tc>
                  <a:txBody>
                    <a:bodyPr/>
                    <a:lstStyle/>
                    <a:p>
                      <a:pPr algn="ctr"/>
                      <a:r>
                        <a:rPr lang="en-ZA" sz="1800" dirty="0">
                          <a:solidFill>
                            <a:schemeClr val="bg1"/>
                          </a:solidFill>
                          <a:latin typeface="Calibri" panose="020F0502020204030204" pitchFamily="34" charset="0"/>
                          <a:cs typeface="Calibri" panose="020F0502020204030204" pitchFamily="34" charset="0"/>
                        </a:rPr>
                        <a:t>Comments on</a:t>
                      </a:r>
                      <a:r>
                        <a:rPr lang="en-ZA" sz="1800" baseline="0" dirty="0">
                          <a:solidFill>
                            <a:schemeClr val="bg1"/>
                          </a:solidFill>
                          <a:latin typeface="Calibri" panose="020F0502020204030204" pitchFamily="34" charset="0"/>
                          <a:cs typeface="Calibri" panose="020F0502020204030204" pitchFamily="34" charset="0"/>
                        </a:rPr>
                        <a:t> non-achievement </a:t>
                      </a:r>
                    </a:p>
                    <a:p>
                      <a:pPr algn="ctr"/>
                      <a:endParaRPr lang="en-ZA" sz="1800" dirty="0">
                        <a:solidFill>
                          <a:schemeClr val="bg1"/>
                        </a:solidFill>
                        <a:latin typeface="Calibri" panose="020F0502020204030204" pitchFamily="34" charset="0"/>
                        <a:cs typeface="Calibri" panose="020F0502020204030204" pitchFamily="34" charset="0"/>
                      </a:endParaRPr>
                    </a:p>
                  </a:txBody>
                  <a:tcPr anchor="ctr">
                    <a:solidFill>
                      <a:srgbClr val="006600"/>
                    </a:solidFill>
                  </a:tcPr>
                </a:tc>
                <a:extLst>
                  <a:ext uri="{0D108BD9-81ED-4DB2-BD59-A6C34878D82A}">
                    <a16:rowId xmlns:a16="http://schemas.microsoft.com/office/drawing/2014/main" xmlns="" val="10000"/>
                  </a:ext>
                </a:extLst>
              </a:tr>
              <a:tr h="101763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Calibri" panose="020F0502020204030204" pitchFamily="34" charset="0"/>
                          <a:ea typeface="+mn-ea"/>
                          <a:cs typeface="Calibri" panose="020F0502020204030204" pitchFamily="34" charset="0"/>
                        </a:rPr>
                        <a:t>Electronic Communications Amendment Bill submitted to Minister </a:t>
                      </a:r>
                      <a:r>
                        <a:rPr lang="en-US" sz="1800" b="0" i="0" u="none" strike="noStrike" kern="1200" baseline="0" dirty="0">
                          <a:solidFill>
                            <a:schemeClr val="dk1"/>
                          </a:solidFill>
                          <a:latin typeface="Calibri" panose="020F0502020204030204" pitchFamily="34" charset="0"/>
                          <a:ea typeface="+mn-ea"/>
                          <a:cs typeface="Calibri" panose="020F0502020204030204" pitchFamily="34" charset="0"/>
                        </a:rPr>
                        <a:t>	</a:t>
                      </a:r>
                    </a:p>
                  </a:txBody>
                  <a:tcPr/>
                </a:tc>
                <a:tc>
                  <a:txBody>
                    <a:bodyPr/>
                    <a:lstStyle/>
                    <a:p>
                      <a:pPr algn="ctr"/>
                      <a:r>
                        <a:rPr lang="en-ZA" sz="1800" dirty="0">
                          <a:solidFill>
                            <a:schemeClr val="tx1"/>
                          </a:solidFill>
                          <a:latin typeface="Calibri" panose="020F0502020204030204" pitchFamily="34" charset="0"/>
                          <a:cs typeface="Calibri" panose="020F0502020204030204" pitchFamily="34" charset="0"/>
                        </a:rPr>
                        <a:t>Achieved</a:t>
                      </a:r>
                      <a:r>
                        <a:rPr lang="en-ZA" sz="1800" baseline="0" dirty="0">
                          <a:solidFill>
                            <a:schemeClr val="tx1"/>
                          </a:solidFill>
                          <a:latin typeface="Calibri" panose="020F0502020204030204" pitchFamily="34" charset="0"/>
                          <a:cs typeface="Calibri" panose="020F0502020204030204" pitchFamily="34" charset="0"/>
                        </a:rPr>
                        <a:t> </a:t>
                      </a:r>
                      <a:endParaRPr lang="en-ZA" sz="1800" dirty="0">
                        <a:solidFill>
                          <a:schemeClr val="tx1"/>
                        </a:solidFill>
                        <a:latin typeface="Calibri" panose="020F0502020204030204" pitchFamily="34" charset="0"/>
                        <a:cs typeface="Calibri" panose="020F0502020204030204" pitchFamily="34" charset="0"/>
                      </a:endParaRP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0" i="0" dirty="0">
                          <a:latin typeface="Calibri" panose="020F0502020204030204" pitchFamily="34" charset="0"/>
                          <a:cs typeface="Calibri" panose="020F0502020204030204" pitchFamily="34" charset="0"/>
                        </a:rPr>
                        <a:t>N/A</a:t>
                      </a:r>
                      <a:endParaRPr lang="en-ZA" sz="1800" b="0" i="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0001"/>
                  </a:ext>
                </a:extLst>
              </a:tr>
              <a:tr h="63549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Calibri" panose="020F0502020204030204" pitchFamily="34" charset="0"/>
                          <a:ea typeface="+mn-ea"/>
                          <a:cs typeface="Calibri" panose="020F0502020204030204" pitchFamily="34" charset="0"/>
                        </a:rPr>
                        <a:t>PC4IR Strategic Implementation Plan submitted to Minister </a:t>
                      </a:r>
                      <a:r>
                        <a:rPr lang="en-US" sz="1800" b="0" i="0" u="none" strike="noStrike" kern="1200" baseline="0" dirty="0">
                          <a:solidFill>
                            <a:schemeClr val="dk1"/>
                          </a:solidFill>
                          <a:latin typeface="Calibri" panose="020F0502020204030204" pitchFamily="34" charset="0"/>
                          <a:ea typeface="+mn-ea"/>
                          <a:cs typeface="Calibri" panose="020F0502020204030204" pitchFamily="34" charset="0"/>
                        </a:rPr>
                        <a:t>	</a:t>
                      </a:r>
                    </a:p>
                  </a:txBody>
                  <a:tcPr/>
                </a:tc>
                <a:tc>
                  <a:txBody>
                    <a:bodyPr/>
                    <a:lstStyle/>
                    <a:p>
                      <a:pPr algn="ctr">
                        <a:tabLst>
                          <a:tab pos="985838" algn="l"/>
                        </a:tabLst>
                      </a:pPr>
                      <a:r>
                        <a:rPr lang="en-ZA" sz="1800" dirty="0">
                          <a:solidFill>
                            <a:schemeClr val="tx1"/>
                          </a:solidFill>
                          <a:latin typeface="Calibri" panose="020F0502020204030204" pitchFamily="34" charset="0"/>
                          <a:cs typeface="Calibri" panose="020F0502020204030204" pitchFamily="34" charset="0"/>
                        </a:rPr>
                        <a:t>Achieved</a:t>
                      </a:r>
                      <a:r>
                        <a:rPr lang="en-ZA" sz="1800" baseline="0" dirty="0">
                          <a:solidFill>
                            <a:schemeClr val="tx1"/>
                          </a:solidFill>
                          <a:latin typeface="Calibri" panose="020F0502020204030204" pitchFamily="34" charset="0"/>
                          <a:cs typeface="Calibri" panose="020F0502020204030204" pitchFamily="34" charset="0"/>
                        </a:rPr>
                        <a:t> </a:t>
                      </a:r>
                      <a:endParaRPr lang="en-ZA" sz="1800" dirty="0">
                        <a:solidFill>
                          <a:schemeClr val="tx1"/>
                        </a:solidFill>
                        <a:latin typeface="Calibri" panose="020F0502020204030204" pitchFamily="34" charset="0"/>
                        <a:cs typeface="Calibri" panose="020F0502020204030204" pitchFamily="34" charset="0"/>
                      </a:endParaRP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800" b="0" i="0" dirty="0">
                          <a:latin typeface="Calibri" panose="020F0502020204030204" pitchFamily="34" charset="0"/>
                          <a:cs typeface="Calibri" panose="020F0502020204030204" pitchFamily="34" charset="0"/>
                        </a:rPr>
                        <a:t>N/A</a:t>
                      </a:r>
                    </a:p>
                  </a:txBody>
                  <a:tcPr/>
                </a:tc>
                <a:extLst>
                  <a:ext uri="{0D108BD9-81ED-4DB2-BD59-A6C34878D82A}">
                    <a16:rowId xmlns:a16="http://schemas.microsoft.com/office/drawing/2014/main" xmlns="" val="10002"/>
                  </a:ext>
                </a:extLst>
              </a:tr>
              <a:tr h="82830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tx1"/>
                          </a:solidFill>
                          <a:latin typeface="Calibri" panose="020F0502020204030204" pitchFamily="34" charset="0"/>
                          <a:ea typeface="+mn-ea"/>
                          <a:cs typeface="Calibri" panose="020F0502020204030204" pitchFamily="34" charset="0"/>
                        </a:rPr>
                        <a:t>Rapid Deployment Policy finalised </a:t>
                      </a:r>
                      <a:endParaRPr lang="en-ZA" sz="1800" b="0" i="0" u="none" strike="noStrike" kern="1200" baseline="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algn="ctr"/>
                      <a:r>
                        <a:rPr lang="en-ZA" sz="1800" dirty="0">
                          <a:solidFill>
                            <a:schemeClr val="tx1"/>
                          </a:solidFill>
                          <a:latin typeface="Calibri" panose="020F0502020204030204" pitchFamily="34" charset="0"/>
                          <a:cs typeface="Calibri" panose="020F0502020204030204" pitchFamily="34" charset="0"/>
                        </a:rPr>
                        <a:t> Achieved</a:t>
                      </a:r>
                      <a:r>
                        <a:rPr lang="en-ZA" sz="1800" baseline="0" dirty="0">
                          <a:solidFill>
                            <a:schemeClr val="tx1"/>
                          </a:solidFill>
                          <a:latin typeface="Calibri" panose="020F0502020204030204" pitchFamily="34" charset="0"/>
                          <a:cs typeface="Calibri" panose="020F0502020204030204" pitchFamily="34" charset="0"/>
                        </a:rPr>
                        <a:t> </a:t>
                      </a:r>
                      <a:endParaRPr lang="en-ZA" sz="1800" dirty="0">
                        <a:solidFill>
                          <a:schemeClr val="tx1"/>
                        </a:solidFill>
                        <a:latin typeface="Calibri" panose="020F0502020204030204" pitchFamily="34" charset="0"/>
                        <a:cs typeface="Calibri" panose="020F0502020204030204" pitchFamily="34" charset="0"/>
                      </a:endParaRPr>
                    </a:p>
                  </a:txBody>
                  <a:tcPr>
                    <a:solidFill>
                      <a:srgbClr val="00FF00"/>
                    </a:solidFill>
                  </a:tcPr>
                </a:tc>
                <a:tc>
                  <a:txBody>
                    <a:bodyPr/>
                    <a:lstStyle/>
                    <a:p>
                      <a:pPr marL="0" indent="0" algn="just" fontAlgn="auto">
                        <a:spcBef>
                          <a:spcPts val="0"/>
                        </a:spcBef>
                        <a:spcAft>
                          <a:spcPts val="0"/>
                        </a:spcAft>
                        <a:buFont typeface="Arial" panose="020B0604020202020204" pitchFamily="34" charset="0"/>
                        <a:buNone/>
                        <a:defRPr/>
                      </a:pPr>
                      <a:r>
                        <a:rPr lang="en-US" sz="1800" b="0" dirty="0">
                          <a:latin typeface="Calibri" panose="020F0502020204030204" pitchFamily="34" charset="0"/>
                          <a:cs typeface="Calibri" panose="020F0502020204030204" pitchFamily="34" charset="0"/>
                        </a:rPr>
                        <a:t>N/A</a:t>
                      </a:r>
                      <a:endParaRPr lang="en-ZA" sz="18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4282506958"/>
                  </a:ext>
                </a:extLst>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62788" y="44624"/>
            <a:ext cx="901700" cy="741975"/>
          </a:xfrm>
          <a:prstGeom prst="rect">
            <a:avLst/>
          </a:prstGeom>
        </p:spPr>
      </p:pic>
      <p:sp>
        <p:nvSpPr>
          <p:cNvPr id="12" name="Rectangle 11"/>
          <p:cNvSpPr/>
          <p:nvPr/>
        </p:nvSpPr>
        <p:spPr>
          <a:xfrm>
            <a:off x="1907705" y="-16827"/>
            <a:ext cx="6291804" cy="1200329"/>
          </a:xfrm>
          <a:prstGeom prst="rect">
            <a:avLst/>
          </a:prstGeom>
        </p:spPr>
        <p:txBody>
          <a:bodyPr wrap="square">
            <a:spAutoFit/>
          </a:bodyPr>
          <a:lstStyle/>
          <a:p>
            <a:pPr lvl="0" algn="ctr" eaLnBrk="0" hangingPunct="0">
              <a:defRPr/>
            </a:pPr>
            <a:r>
              <a:rPr lang="en-US" sz="2400" dirty="0">
                <a:solidFill>
                  <a:srgbClr val="006600"/>
                </a:solidFill>
                <a:latin typeface="Calibri" panose="020F0502020204030204" pitchFamily="34" charset="0"/>
                <a:cs typeface="Calibri" panose="020F0502020204030204" pitchFamily="34" charset="0"/>
              </a:rPr>
              <a:t>PROGRAMME 3:</a:t>
            </a:r>
          </a:p>
          <a:p>
            <a:pPr lvl="0" algn="ctr" eaLnBrk="0" hangingPunct="0">
              <a:defRPr/>
            </a:pPr>
            <a:r>
              <a:rPr lang="en-US" sz="2400" dirty="0">
                <a:solidFill>
                  <a:srgbClr val="006600"/>
                </a:solidFill>
                <a:latin typeface="Calibri" panose="020F0502020204030204" pitchFamily="34" charset="0"/>
                <a:cs typeface="Calibri" panose="020F0502020204030204" pitchFamily="34" charset="0"/>
              </a:rPr>
              <a:t>ICT POLICY DEVELOPMENT AND </a:t>
            </a:r>
          </a:p>
          <a:p>
            <a:pPr lvl="0" algn="ctr" eaLnBrk="0" hangingPunct="0">
              <a:defRPr/>
            </a:pPr>
            <a:r>
              <a:rPr lang="en-US" sz="2400" dirty="0">
                <a:solidFill>
                  <a:srgbClr val="006600"/>
                </a:solidFill>
                <a:latin typeface="Calibri" panose="020F0502020204030204" pitchFamily="34" charset="0"/>
                <a:cs typeface="Calibri" panose="020F0502020204030204" pitchFamily="34" charset="0"/>
              </a:rPr>
              <a:t>               RESEARCH (2)</a:t>
            </a:r>
          </a:p>
        </p:txBody>
      </p:sp>
      <p:sp>
        <p:nvSpPr>
          <p:cNvPr id="8" name="Slide Number Placeholder 7"/>
          <p:cNvSpPr>
            <a:spLocks noGrp="1"/>
          </p:cNvSpPr>
          <p:nvPr>
            <p:ph type="sldNum" sz="quarter" idx="12"/>
          </p:nvPr>
        </p:nvSpPr>
        <p:spPr>
          <a:xfrm>
            <a:off x="7576255" y="6525344"/>
            <a:ext cx="1593850" cy="476250"/>
          </a:xfrm>
        </p:spPr>
        <p:txBody>
          <a:bodyPr/>
          <a:lstStyle/>
          <a:p>
            <a:pPr>
              <a:defRPr/>
            </a:pPr>
            <a:fld id="{F9749938-9A80-485D-9139-ED7B18C0216B}" type="slidenum">
              <a:rPr lang="en-US" b="1" smtClean="0">
                <a:solidFill>
                  <a:schemeClr val="bg1"/>
                </a:solidFill>
              </a:rPr>
              <a:pPr>
                <a:defRPr/>
              </a:pPr>
              <a:t>13</a:t>
            </a:fld>
            <a:endParaRPr lang="en-US" b="1" dirty="0">
              <a:solidFill>
                <a:schemeClr val="bg1"/>
              </a:solidFill>
            </a:endParaRPr>
          </a:p>
        </p:txBody>
      </p:sp>
      <p:pic>
        <p:nvPicPr>
          <p:cNvPr id="2" name="Picture 1">
            <a:extLst>
              <a:ext uri="{FF2B5EF4-FFF2-40B4-BE49-F238E27FC236}">
                <a16:creationId xmlns:a16="http://schemas.microsoft.com/office/drawing/2014/main" xmlns="" id="{4B37DD93-1B78-E5A8-E415-C0B76FE27C16}"/>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68841" y="53343"/>
            <a:ext cx="2930525" cy="921385"/>
          </a:xfrm>
          <a:prstGeom prst="rect">
            <a:avLst/>
          </a:prstGeom>
        </p:spPr>
      </p:pic>
    </p:spTree>
    <p:extLst>
      <p:ext uri="{BB962C8B-B14F-4D97-AF65-F5344CB8AC3E}">
        <p14:creationId xmlns:p14="http://schemas.microsoft.com/office/powerpoint/2010/main" xmlns="" val="2060201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a:extLst>
              <a:ext uri="{FF2B5EF4-FFF2-40B4-BE49-F238E27FC236}">
                <a16:creationId xmlns:a16="http://schemas.microsoft.com/office/drawing/2014/main" xmlns="" id="{8E73A998-E2FD-4D90-9D4D-77CFC335B5FA}"/>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cxnSp>
        <p:nvCxnSpPr>
          <p:cNvPr id="7" name="Straight Connector 6"/>
          <p:cNvCxnSpPr/>
          <p:nvPr/>
        </p:nvCxnSpPr>
        <p:spPr bwMode="auto">
          <a:xfrm>
            <a:off x="0" y="1052736"/>
            <a:ext cx="9144000" cy="1588"/>
          </a:xfrm>
          <a:prstGeom prst="line">
            <a:avLst/>
          </a:prstGeom>
          <a:ln>
            <a:solidFill>
              <a:srgbClr val="0066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xmlns="" val="2515396469"/>
              </p:ext>
            </p:extLst>
          </p:nvPr>
        </p:nvGraphicFramePr>
        <p:xfrm>
          <a:off x="107504" y="1153376"/>
          <a:ext cx="8896315" cy="5265503"/>
        </p:xfrm>
        <a:graphic>
          <a:graphicData uri="http://schemas.openxmlformats.org/drawingml/2006/table">
            <a:tbl>
              <a:tblPr firstRow="1" bandRow="1">
                <a:tableStyleId>{5C22544A-7EE6-4342-B048-85BDC9FD1C3A}</a:tableStyleId>
              </a:tblPr>
              <a:tblGrid>
                <a:gridCol w="3909446">
                  <a:extLst>
                    <a:ext uri="{9D8B030D-6E8A-4147-A177-3AD203B41FA5}">
                      <a16:colId xmlns:a16="http://schemas.microsoft.com/office/drawing/2014/main" xmlns="" val="20000"/>
                    </a:ext>
                  </a:extLst>
                </a:gridCol>
                <a:gridCol w="1228649">
                  <a:extLst>
                    <a:ext uri="{9D8B030D-6E8A-4147-A177-3AD203B41FA5}">
                      <a16:colId xmlns:a16="http://schemas.microsoft.com/office/drawing/2014/main" xmlns="" val="20001"/>
                    </a:ext>
                  </a:extLst>
                </a:gridCol>
                <a:gridCol w="3758220">
                  <a:extLst>
                    <a:ext uri="{9D8B030D-6E8A-4147-A177-3AD203B41FA5}">
                      <a16:colId xmlns:a16="http://schemas.microsoft.com/office/drawing/2014/main" xmlns="" val="20002"/>
                    </a:ext>
                  </a:extLst>
                </a:gridCol>
              </a:tblGrid>
              <a:tr h="363735">
                <a:tc>
                  <a:txBody>
                    <a:bodyPr/>
                    <a:lstStyle/>
                    <a:p>
                      <a:pPr algn="ctr"/>
                      <a:r>
                        <a:rPr lang="en-ZA" sz="1600" dirty="0">
                          <a:solidFill>
                            <a:schemeClr val="bg1"/>
                          </a:solidFill>
                          <a:latin typeface="Calibri" panose="020F0502020204030204" pitchFamily="34" charset="0"/>
                          <a:cs typeface="Calibri" panose="020F0502020204030204" pitchFamily="34" charset="0"/>
                        </a:rPr>
                        <a:t>Target </a:t>
                      </a:r>
                    </a:p>
                  </a:txBody>
                  <a:tcPr anchor="ctr">
                    <a:solidFill>
                      <a:srgbClr val="006600"/>
                    </a:solidFill>
                  </a:tcPr>
                </a:tc>
                <a:tc>
                  <a:txBody>
                    <a:bodyPr/>
                    <a:lstStyle/>
                    <a:p>
                      <a:pPr algn="ctr"/>
                      <a:r>
                        <a:rPr lang="en-ZA" sz="1600" dirty="0">
                          <a:solidFill>
                            <a:schemeClr val="bg1"/>
                          </a:solidFill>
                          <a:latin typeface="Calibri" panose="020F0502020204030204" pitchFamily="34" charset="0"/>
                          <a:cs typeface="Calibri" panose="020F0502020204030204" pitchFamily="34" charset="0"/>
                        </a:rPr>
                        <a:t>Status</a:t>
                      </a:r>
                    </a:p>
                  </a:txBody>
                  <a:tcPr anchor="ctr">
                    <a:solidFill>
                      <a:srgbClr val="006600"/>
                    </a:solidFill>
                  </a:tcPr>
                </a:tc>
                <a:tc>
                  <a:txBody>
                    <a:bodyPr/>
                    <a:lstStyle/>
                    <a:p>
                      <a:pPr algn="ctr"/>
                      <a:r>
                        <a:rPr lang="en-ZA" sz="1600" dirty="0">
                          <a:solidFill>
                            <a:schemeClr val="bg1"/>
                          </a:solidFill>
                          <a:latin typeface="Calibri" panose="020F0502020204030204" pitchFamily="34" charset="0"/>
                          <a:cs typeface="Calibri" panose="020F0502020204030204" pitchFamily="34" charset="0"/>
                        </a:rPr>
                        <a:t>Comments on</a:t>
                      </a:r>
                      <a:r>
                        <a:rPr lang="en-ZA" sz="1600" baseline="0" dirty="0">
                          <a:solidFill>
                            <a:schemeClr val="bg1"/>
                          </a:solidFill>
                          <a:latin typeface="Calibri" panose="020F0502020204030204" pitchFamily="34" charset="0"/>
                          <a:cs typeface="Calibri" panose="020F0502020204030204" pitchFamily="34" charset="0"/>
                        </a:rPr>
                        <a:t> non-achievement </a:t>
                      </a:r>
                      <a:endParaRPr lang="en-ZA" sz="1600" dirty="0">
                        <a:solidFill>
                          <a:schemeClr val="bg1"/>
                        </a:solidFill>
                        <a:latin typeface="Calibri" panose="020F0502020204030204" pitchFamily="34" charset="0"/>
                        <a:cs typeface="Calibri" panose="020F0502020204030204" pitchFamily="34" charset="0"/>
                      </a:endParaRPr>
                    </a:p>
                  </a:txBody>
                  <a:tcPr anchor="ctr">
                    <a:solidFill>
                      <a:srgbClr val="006600"/>
                    </a:solidFill>
                  </a:tcPr>
                </a:tc>
                <a:extLst>
                  <a:ext uri="{0D108BD9-81ED-4DB2-BD59-A6C34878D82A}">
                    <a16:rowId xmlns:a16="http://schemas.microsoft.com/office/drawing/2014/main" xmlns="" val="10000"/>
                  </a:ext>
                </a:extLst>
              </a:tr>
              <a:tr h="872534">
                <a:tc>
                  <a:txBody>
                    <a:bodyPr/>
                    <a:lstStyle/>
                    <a:p>
                      <a:r>
                        <a:rPr lang="en-US" sz="1600" kern="1200" dirty="0">
                          <a:solidFill>
                            <a:schemeClr val="tx1"/>
                          </a:solidFill>
                          <a:latin typeface="Calibri" panose="020F0502020204030204" pitchFamily="34" charset="0"/>
                          <a:ea typeface="+mn-ea"/>
                          <a:cs typeface="Calibri" panose="020F0502020204030204" pitchFamily="34" charset="0"/>
                        </a:rPr>
                        <a:t>Implementation of recommendations from analysis of SOE Performance Reports coordinated </a:t>
                      </a:r>
                      <a:r>
                        <a:rPr lang="en-US" sz="1600" b="0" i="0" u="none" strike="noStrike" kern="1200" baseline="0" dirty="0">
                          <a:solidFill>
                            <a:schemeClr val="dk1"/>
                          </a:solidFill>
                          <a:latin typeface="Calibri" panose="020F0502020204030204" pitchFamily="34" charset="0"/>
                          <a:ea typeface="+mn-ea"/>
                          <a:cs typeface="Calibri" panose="020F0502020204030204" pitchFamily="34" charset="0"/>
                        </a:rPr>
                        <a:t>	</a:t>
                      </a:r>
                    </a:p>
                  </a:txBody>
                  <a:tcPr/>
                </a:tc>
                <a:tc>
                  <a:txBody>
                    <a:bodyPr/>
                    <a:lstStyle/>
                    <a:p>
                      <a:pPr algn="ctr"/>
                      <a:endParaRPr lang="en-ZA" sz="1600" kern="1200" dirty="0">
                        <a:solidFill>
                          <a:schemeClr val="tx1"/>
                        </a:solidFill>
                        <a:latin typeface="Calibri" panose="020F0502020204030204" pitchFamily="34" charset="0"/>
                        <a:ea typeface="+mn-ea"/>
                        <a:cs typeface="Calibri" panose="020F0502020204030204" pitchFamily="34" charset="0"/>
                      </a:endParaRPr>
                    </a:p>
                    <a:p>
                      <a:pPr algn="ctr"/>
                      <a:r>
                        <a:rPr lang="en-ZA" sz="1600" kern="1200" dirty="0">
                          <a:solidFill>
                            <a:schemeClr val="tx1"/>
                          </a:solidFill>
                          <a:latin typeface="Calibri" panose="020F0502020204030204" pitchFamily="34" charset="0"/>
                          <a:ea typeface="+mn-ea"/>
                          <a:cs typeface="Calibri" panose="020F0502020204030204" pitchFamily="34" charset="0"/>
                        </a:rPr>
                        <a:t>Achieved </a:t>
                      </a:r>
                    </a:p>
                  </a:txBody>
                  <a:tcPr>
                    <a:solidFill>
                      <a:srgbClr val="00FF00"/>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N/A</a:t>
                      </a:r>
                      <a:endParaRPr kumimoji="0" lang="en-Z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xmlns="" val="10001"/>
                  </a:ext>
                </a:extLst>
              </a:tr>
              <a:tr h="901054">
                <a:tc>
                  <a:txBody>
                    <a:bodyPr/>
                    <a:lstStyle/>
                    <a:p>
                      <a:r>
                        <a:rPr lang="en-US" sz="1600" kern="1200" dirty="0">
                          <a:solidFill>
                            <a:schemeClr val="tx1"/>
                          </a:solidFill>
                          <a:latin typeface="Calibri" panose="020F0502020204030204" pitchFamily="34" charset="0"/>
                          <a:ea typeface="+mn-ea"/>
                          <a:cs typeface="Calibri" panose="020F0502020204030204" pitchFamily="34" charset="0"/>
                        </a:rPr>
                        <a:t>Tabling of submitted Annual Performance Plans of SOEs in line with the MTSF facilitated </a:t>
                      </a:r>
                      <a:r>
                        <a:rPr lang="en-US" sz="1600" b="0" i="0" u="none" strike="noStrike" kern="1200" baseline="0" dirty="0">
                          <a:solidFill>
                            <a:schemeClr val="dk1"/>
                          </a:solidFill>
                          <a:latin typeface="Calibri" panose="020F0502020204030204" pitchFamily="34" charset="0"/>
                          <a:ea typeface="+mn-ea"/>
                          <a:cs typeface="Calibri" panose="020F0502020204030204" pitchFamily="34" charset="0"/>
                        </a:rPr>
                        <a:t>	</a:t>
                      </a:r>
                    </a:p>
                  </a:txBody>
                  <a:tcPr/>
                </a:tc>
                <a:tc>
                  <a:txBody>
                    <a:bodyPr/>
                    <a:lstStyle/>
                    <a:p>
                      <a:pPr algn="ctr"/>
                      <a:r>
                        <a:rPr lang="en-ZA" sz="1600" kern="1200" dirty="0">
                          <a:solidFill>
                            <a:schemeClr val="tx1"/>
                          </a:solidFill>
                          <a:latin typeface="Calibri" panose="020F0502020204030204" pitchFamily="34" charset="0"/>
                          <a:ea typeface="+mn-ea"/>
                          <a:cs typeface="Calibri" panose="020F0502020204030204" pitchFamily="34" charset="0"/>
                        </a:rPr>
                        <a:t>Achieved </a:t>
                      </a:r>
                    </a:p>
                  </a:txBody>
                  <a:tcPr>
                    <a:solidFill>
                      <a:srgbClr val="00FF00"/>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N/A</a:t>
                      </a:r>
                      <a:endParaRPr kumimoji="0" lang="en-Z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xmlns="" val="10002"/>
                  </a:ext>
                </a:extLst>
              </a:tr>
              <a:tr h="0">
                <a:tc>
                  <a:txBody>
                    <a:bodyPr/>
                    <a:lstStyle/>
                    <a:p>
                      <a:r>
                        <a:rPr lang="en-US" sz="1600" kern="1200" dirty="0">
                          <a:solidFill>
                            <a:schemeClr val="tx1"/>
                          </a:solidFill>
                          <a:latin typeface="Calibri" panose="020F0502020204030204" pitchFamily="34" charset="0"/>
                          <a:ea typeface="+mn-ea"/>
                          <a:cs typeface="Calibri" panose="020F0502020204030204" pitchFamily="34" charset="0"/>
                        </a:rPr>
                        <a:t>Development of Shareholder compacts of Schedule 2 and 3B entities facilitated </a:t>
                      </a:r>
                      <a:r>
                        <a:rPr lang="en-US" sz="1600" b="0" i="0" u="none" strike="noStrike" kern="1200" baseline="0" dirty="0">
                          <a:solidFill>
                            <a:schemeClr val="dk1"/>
                          </a:solidFill>
                          <a:latin typeface="Calibri" panose="020F0502020204030204" pitchFamily="34" charset="0"/>
                          <a:ea typeface="+mn-ea"/>
                          <a:cs typeface="Calibri" panose="020F0502020204030204" pitchFamily="34" charset="0"/>
                        </a:rPr>
                        <a:t>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1"/>
                          </a:solidFill>
                          <a:latin typeface="Calibri" panose="020F0502020204030204" pitchFamily="34" charset="0"/>
                          <a:ea typeface="+mn-ea"/>
                          <a:cs typeface="Calibri" panose="020F0502020204030204" pitchFamily="34" charset="0"/>
                        </a:rPr>
                        <a:t> Achieved </a:t>
                      </a:r>
                    </a:p>
                    <a:p>
                      <a:pPr algn="ctr"/>
                      <a:endParaRPr lang="en-ZA" sz="1600" kern="1200" dirty="0">
                        <a:solidFill>
                          <a:schemeClr val="tx1"/>
                        </a:solidFill>
                        <a:latin typeface="Calibri" panose="020F0502020204030204" pitchFamily="34" charset="0"/>
                        <a:ea typeface="+mn-ea"/>
                        <a:cs typeface="Calibri" panose="020F0502020204030204" pitchFamily="34" charset="0"/>
                      </a:endParaRPr>
                    </a:p>
                  </a:txBody>
                  <a:tcPr>
                    <a:solidFill>
                      <a:srgbClr val="00FF00"/>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N/A</a:t>
                      </a:r>
                      <a:endParaRPr kumimoji="0" lang="en-Z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xmlns="" val="751960424"/>
                  </a:ext>
                </a:extLst>
              </a:tr>
              <a:tr h="617843">
                <a:tc>
                  <a:txBody>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lang="en-US" sz="1600" kern="1200" dirty="0">
                          <a:solidFill>
                            <a:schemeClr val="tx1"/>
                          </a:solidFill>
                          <a:latin typeface="Calibri" panose="020F0502020204030204" pitchFamily="34" charset="0"/>
                          <a:ea typeface="+mn-ea"/>
                          <a:cs typeface="Calibri" panose="020F0502020204030204" pitchFamily="34" charset="0"/>
                        </a:rPr>
                        <a:t>Performance Management System for ICASA Councilors tabled in Parliament </a:t>
                      </a:r>
                      <a:r>
                        <a:rPr lang="en-US" sz="1600" b="0" i="0" u="none" strike="noStrike" kern="1200" baseline="0" dirty="0">
                          <a:solidFill>
                            <a:schemeClr val="dk1"/>
                          </a:solidFill>
                          <a:latin typeface="Calibri" panose="020F0502020204030204" pitchFamily="34" charset="0"/>
                          <a:ea typeface="+mn-ea"/>
                          <a:cs typeface="Calibri" panose="020F0502020204030204" pitchFamily="34" charset="0"/>
                        </a:rPr>
                        <a:t>	</a:t>
                      </a: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1"/>
                          </a:solidFill>
                          <a:latin typeface="Calibri" panose="020F0502020204030204" pitchFamily="34" charset="0"/>
                          <a:ea typeface="+mn-ea"/>
                          <a:cs typeface="Calibri" panose="020F0502020204030204" pitchFamily="34" charset="0"/>
                        </a:rPr>
                        <a:t>Achieved </a:t>
                      </a:r>
                    </a:p>
                    <a:p>
                      <a:pPr algn="ctr"/>
                      <a:endParaRPr lang="en-ZA" sz="1600" kern="1200" dirty="0">
                        <a:solidFill>
                          <a:schemeClr val="tx1"/>
                        </a:solidFill>
                        <a:latin typeface="Calibri" panose="020F0502020204030204" pitchFamily="34" charset="0"/>
                        <a:ea typeface="+mn-ea"/>
                        <a:cs typeface="Calibri" panose="020F0502020204030204" pitchFamily="34" charset="0"/>
                      </a:endParaRPr>
                    </a:p>
                  </a:txBody>
                  <a:tcPr>
                    <a:solidFill>
                      <a:srgbClr val="00FF00"/>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N/A</a:t>
                      </a:r>
                      <a:endParaRPr kumimoji="0" lang="en-Z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xmlns="" val="1065413323"/>
                  </a:ext>
                </a:extLst>
              </a:tr>
              <a:tr h="643739">
                <a:tc>
                  <a:txBody>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lang="en-US" sz="1600" kern="1200" dirty="0">
                          <a:solidFill>
                            <a:schemeClr val="tx1"/>
                          </a:solidFill>
                          <a:latin typeface="Calibri" panose="020F0502020204030204" pitchFamily="34" charset="0"/>
                          <a:ea typeface="+mn-ea"/>
                          <a:cs typeface="Calibri" panose="020F0502020204030204" pitchFamily="34" charset="0"/>
                        </a:rPr>
                        <a:t>Business Case for the State Digital Services Company Bill approved </a:t>
                      </a:r>
                      <a:r>
                        <a:rPr lang="en-US" sz="1600" b="0" i="0" u="none" strike="noStrike" kern="1200" baseline="0" dirty="0">
                          <a:solidFill>
                            <a:schemeClr val="dk1"/>
                          </a:solidFill>
                          <a:latin typeface="Calibri" panose="020F0502020204030204" pitchFamily="34" charset="0"/>
                          <a:ea typeface="+mn-ea"/>
                          <a:cs typeface="Calibri" panose="020F0502020204030204" pitchFamily="34" charset="0"/>
                        </a:rPr>
                        <a:t>	</a:t>
                      </a: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Achieved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a:solidFill>
                      <a:srgbClr val="00FF00"/>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N/A</a:t>
                      </a:r>
                      <a:endParaRPr kumimoji="0" lang="en-Z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xmlns="" val="4208424269"/>
                  </a:ext>
                </a:extLst>
              </a:tr>
              <a:tr h="643739">
                <a:tc>
                  <a:txBody>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lang="en-US" sz="1600" kern="1200" dirty="0">
                          <a:solidFill>
                            <a:schemeClr val="tx1"/>
                          </a:solidFill>
                          <a:latin typeface="Calibri" panose="020F0502020204030204" pitchFamily="34" charset="0"/>
                          <a:ea typeface="+mn-ea"/>
                          <a:cs typeface="Calibri" panose="020F0502020204030204" pitchFamily="34" charset="0"/>
                        </a:rPr>
                        <a:t>Business Case for the State Digital Infrastructure Company Bill approved </a:t>
                      </a:r>
                      <a:r>
                        <a:rPr lang="en-US" sz="1600" b="0" i="0" u="none" strike="noStrike" kern="1200" baseline="0" dirty="0">
                          <a:solidFill>
                            <a:schemeClr val="dk1"/>
                          </a:solidFill>
                          <a:latin typeface="Calibri" panose="020F0502020204030204" pitchFamily="34" charset="0"/>
                          <a:ea typeface="+mn-ea"/>
                          <a:cs typeface="Calibri" panose="020F0502020204030204" pitchFamily="34" charset="0"/>
                        </a:rPr>
                        <a:t>	</a:t>
                      </a: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Achieved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a:solidFill>
                      <a:srgbClr val="00FF00"/>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N/A</a:t>
                      </a:r>
                      <a:endParaRPr kumimoji="0" lang="en-Z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xmlns="" val="918638488"/>
                  </a:ext>
                </a:extLst>
              </a:tr>
              <a:tr h="643739">
                <a:tc>
                  <a:txBody>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lang="en-US" sz="1600" kern="1200" dirty="0">
                          <a:solidFill>
                            <a:schemeClr val="tx1"/>
                          </a:solidFill>
                          <a:latin typeface="Calibri" panose="020F0502020204030204" pitchFamily="34" charset="0"/>
                          <a:ea typeface="+mn-ea"/>
                          <a:cs typeface="Calibri" panose="020F0502020204030204" pitchFamily="34" charset="0"/>
                        </a:rPr>
                        <a:t>Postbank Amendment Bill introduced to Parliament </a:t>
                      </a:r>
                      <a:r>
                        <a:rPr lang="en-US" sz="1600" b="0" i="0" u="none" strike="noStrike" kern="1200" baseline="0" dirty="0">
                          <a:solidFill>
                            <a:schemeClr val="dk1"/>
                          </a:solidFill>
                          <a:latin typeface="Calibri" panose="020F0502020204030204" pitchFamily="34" charset="0"/>
                          <a:ea typeface="+mn-ea"/>
                          <a:cs typeface="Calibri" panose="020F0502020204030204" pitchFamily="34" charset="0"/>
                        </a:rPr>
                        <a:t>	</a:t>
                      </a: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Achieved</a:t>
                      </a:r>
                    </a:p>
                  </a:txBody>
                  <a:tcPr>
                    <a:solidFill>
                      <a:srgbClr val="00FF00"/>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N/A</a:t>
                      </a:r>
                      <a:endParaRPr kumimoji="0" lang="en-Z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xmlns="" val="29440758"/>
                  </a:ext>
                </a:extLst>
              </a:tr>
            </a:tbl>
          </a:graphicData>
        </a:graphic>
      </p:graphicFrame>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62788" y="44624"/>
            <a:ext cx="901700" cy="741975"/>
          </a:xfrm>
          <a:prstGeom prst="rect">
            <a:avLst/>
          </a:prstGeom>
        </p:spPr>
      </p:pic>
      <p:sp>
        <p:nvSpPr>
          <p:cNvPr id="13" name="Rectangle 12"/>
          <p:cNvSpPr/>
          <p:nvPr/>
        </p:nvSpPr>
        <p:spPr>
          <a:xfrm>
            <a:off x="2627784" y="-65614"/>
            <a:ext cx="5955938" cy="1200329"/>
          </a:xfrm>
          <a:prstGeom prst="rect">
            <a:avLst/>
          </a:prstGeom>
        </p:spPr>
        <p:txBody>
          <a:bodyPr wrap="square">
            <a:spAutoFit/>
          </a:bodyPr>
          <a:lstStyle/>
          <a:p>
            <a:pPr lvl="0" algn="ctr" eaLnBrk="0" hangingPunct="0">
              <a:defRPr/>
            </a:pPr>
            <a:r>
              <a:rPr lang="en-US" sz="2400" dirty="0">
                <a:solidFill>
                  <a:srgbClr val="006600"/>
                </a:solidFill>
                <a:latin typeface="Calibri" panose="020F0502020204030204" pitchFamily="34" charset="0"/>
                <a:cs typeface="Calibri" panose="020F0502020204030204" pitchFamily="34" charset="0"/>
              </a:rPr>
              <a:t>PROGRAMME 4:</a:t>
            </a:r>
          </a:p>
          <a:p>
            <a:pPr lvl="0" algn="ctr" eaLnBrk="0" hangingPunct="0">
              <a:defRPr/>
            </a:pPr>
            <a:r>
              <a:rPr lang="en-US" sz="2400" dirty="0">
                <a:solidFill>
                  <a:srgbClr val="006600"/>
                </a:solidFill>
                <a:latin typeface="Calibri" panose="020F0502020204030204" pitchFamily="34" charset="0"/>
                <a:cs typeface="Calibri" panose="020F0502020204030204" pitchFamily="34" charset="0"/>
              </a:rPr>
              <a:t>ICT ENTERPRISE DEVELOPMENT</a:t>
            </a:r>
          </a:p>
          <a:p>
            <a:pPr lvl="0" algn="ctr" eaLnBrk="0" hangingPunct="0">
              <a:defRPr/>
            </a:pPr>
            <a:r>
              <a:rPr lang="en-US" sz="2400" dirty="0">
                <a:solidFill>
                  <a:srgbClr val="006600"/>
                </a:solidFill>
                <a:latin typeface="Calibri" panose="020F0502020204030204" pitchFamily="34" charset="0"/>
                <a:cs typeface="Calibri" panose="020F0502020204030204" pitchFamily="34" charset="0"/>
              </a:rPr>
              <a:t>AND PUBLIC ENTITY OVERSIGHT </a:t>
            </a:r>
          </a:p>
        </p:txBody>
      </p:sp>
      <p:pic>
        <p:nvPicPr>
          <p:cNvPr id="9" name="Picture 8">
            <a:extLst>
              <a:ext uri="{FF2B5EF4-FFF2-40B4-BE49-F238E27FC236}">
                <a16:creationId xmlns:a16="http://schemas.microsoft.com/office/drawing/2014/main" xmlns="" id="{64DEE4F4-BC3D-4A99-A624-9059615E266F}"/>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68841" y="53343"/>
            <a:ext cx="2930525" cy="921385"/>
          </a:xfrm>
          <a:prstGeom prst="rect">
            <a:avLst/>
          </a:prstGeom>
        </p:spPr>
      </p:pic>
      <p:sp>
        <p:nvSpPr>
          <p:cNvPr id="8" name="Slide Number Placeholder 7"/>
          <p:cNvSpPr>
            <a:spLocks noGrp="1"/>
          </p:cNvSpPr>
          <p:nvPr>
            <p:ph type="sldNum" sz="quarter" idx="12"/>
          </p:nvPr>
        </p:nvSpPr>
        <p:spPr>
          <a:xfrm>
            <a:off x="7508000" y="6486681"/>
            <a:ext cx="1593850" cy="476250"/>
          </a:xfrm>
        </p:spPr>
        <p:txBody>
          <a:bodyPr/>
          <a:lstStyle/>
          <a:p>
            <a:pPr>
              <a:defRPr/>
            </a:pPr>
            <a:fld id="{37525B8D-E8F9-4C8A-80E0-00B419194005}" type="slidenum">
              <a:rPr lang="en-US" b="1" smtClean="0">
                <a:solidFill>
                  <a:schemeClr val="bg1"/>
                </a:solidFill>
              </a:rPr>
              <a:pPr>
                <a:defRPr/>
              </a:pPr>
              <a:t>14</a:t>
            </a:fld>
            <a:endParaRPr lang="en-US" b="1" dirty="0">
              <a:solidFill>
                <a:schemeClr val="bg1"/>
              </a:solidFill>
            </a:endParaRPr>
          </a:p>
        </p:txBody>
      </p:sp>
    </p:spTree>
    <p:extLst>
      <p:ext uri="{BB962C8B-B14F-4D97-AF65-F5344CB8AC3E}">
        <p14:creationId xmlns:p14="http://schemas.microsoft.com/office/powerpoint/2010/main" xmlns="" val="1661172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a:extLst>
              <a:ext uri="{FF2B5EF4-FFF2-40B4-BE49-F238E27FC236}">
                <a16:creationId xmlns:a16="http://schemas.microsoft.com/office/drawing/2014/main" xmlns="" id="{FAC9F220-ADE0-454D-9E25-CE77E9D132DC}"/>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cxnSp>
        <p:nvCxnSpPr>
          <p:cNvPr id="7" name="Straight Connector 6"/>
          <p:cNvCxnSpPr/>
          <p:nvPr/>
        </p:nvCxnSpPr>
        <p:spPr bwMode="auto">
          <a:xfrm>
            <a:off x="0" y="1051148"/>
            <a:ext cx="9144000" cy="1588"/>
          </a:xfrm>
          <a:prstGeom prst="line">
            <a:avLst/>
          </a:prstGeom>
          <a:ln>
            <a:solidFill>
              <a:srgbClr val="0066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xmlns="" val="310660292"/>
              </p:ext>
            </p:extLst>
          </p:nvPr>
        </p:nvGraphicFramePr>
        <p:xfrm>
          <a:off x="107504" y="1108085"/>
          <a:ext cx="8784976" cy="4846320"/>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3672408">
                  <a:extLst>
                    <a:ext uri="{9D8B030D-6E8A-4147-A177-3AD203B41FA5}">
                      <a16:colId xmlns:a16="http://schemas.microsoft.com/office/drawing/2014/main" xmlns="" val="20002"/>
                    </a:ext>
                  </a:extLst>
                </a:gridCol>
              </a:tblGrid>
              <a:tr h="344351">
                <a:tc>
                  <a:txBody>
                    <a:bodyPr/>
                    <a:lstStyle/>
                    <a:p>
                      <a:pPr algn="ctr"/>
                      <a:r>
                        <a:rPr lang="en-ZA" sz="1800" dirty="0">
                          <a:solidFill>
                            <a:schemeClr val="bg1"/>
                          </a:solidFill>
                          <a:latin typeface="Calibri" panose="020F0502020204030204" pitchFamily="34" charset="0"/>
                          <a:cs typeface="Calibri" panose="020F0502020204030204" pitchFamily="34" charset="0"/>
                        </a:rPr>
                        <a:t>Target </a:t>
                      </a:r>
                    </a:p>
                  </a:txBody>
                  <a:tcPr anchor="ctr">
                    <a:solidFill>
                      <a:srgbClr val="006600"/>
                    </a:solidFill>
                  </a:tcPr>
                </a:tc>
                <a:tc>
                  <a:txBody>
                    <a:bodyPr/>
                    <a:lstStyle/>
                    <a:p>
                      <a:pPr algn="ctr"/>
                      <a:r>
                        <a:rPr lang="en-ZA" sz="1800" dirty="0">
                          <a:solidFill>
                            <a:schemeClr val="bg1"/>
                          </a:solidFill>
                          <a:latin typeface="Calibri" panose="020F0502020204030204" pitchFamily="34" charset="0"/>
                          <a:cs typeface="Calibri" panose="020F0502020204030204" pitchFamily="34" charset="0"/>
                        </a:rPr>
                        <a:t>Status</a:t>
                      </a:r>
                    </a:p>
                  </a:txBody>
                  <a:tcPr anchor="ctr">
                    <a:solidFill>
                      <a:srgbClr val="006600"/>
                    </a:solidFill>
                  </a:tcPr>
                </a:tc>
                <a:tc>
                  <a:txBody>
                    <a:bodyPr/>
                    <a:lstStyle/>
                    <a:p>
                      <a:pPr algn="ctr"/>
                      <a:r>
                        <a:rPr lang="en-ZA" sz="1800" dirty="0">
                          <a:solidFill>
                            <a:schemeClr val="bg1"/>
                          </a:solidFill>
                          <a:latin typeface="Calibri" panose="020F0502020204030204" pitchFamily="34" charset="0"/>
                          <a:cs typeface="Calibri" panose="020F0502020204030204" pitchFamily="34" charset="0"/>
                        </a:rPr>
                        <a:t>Comments on</a:t>
                      </a:r>
                      <a:r>
                        <a:rPr lang="en-ZA" sz="1800" baseline="0" dirty="0">
                          <a:solidFill>
                            <a:schemeClr val="bg1"/>
                          </a:solidFill>
                          <a:latin typeface="Calibri" panose="020F0502020204030204" pitchFamily="34" charset="0"/>
                          <a:cs typeface="Calibri" panose="020F0502020204030204" pitchFamily="34" charset="0"/>
                        </a:rPr>
                        <a:t> non-achievement </a:t>
                      </a:r>
                      <a:endParaRPr lang="en-ZA" sz="1800" dirty="0">
                        <a:solidFill>
                          <a:schemeClr val="bg1"/>
                        </a:solidFill>
                        <a:latin typeface="Calibri" panose="020F0502020204030204" pitchFamily="34" charset="0"/>
                        <a:cs typeface="Calibri" panose="020F0502020204030204" pitchFamily="34" charset="0"/>
                      </a:endParaRPr>
                    </a:p>
                  </a:txBody>
                  <a:tcPr anchor="ctr">
                    <a:solidFill>
                      <a:srgbClr val="006600"/>
                    </a:solidFill>
                  </a:tcPr>
                </a:tc>
                <a:extLst>
                  <a:ext uri="{0D108BD9-81ED-4DB2-BD59-A6C34878D82A}">
                    <a16:rowId xmlns:a16="http://schemas.microsoft.com/office/drawing/2014/main" xmlns="" val="10000"/>
                  </a:ext>
                </a:extLst>
              </a:tr>
              <a:tr h="79847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Calibri" panose="020F0502020204030204" pitchFamily="34" charset="0"/>
                          <a:ea typeface="+mn-ea"/>
                          <a:cs typeface="Calibri" panose="020F0502020204030204" pitchFamily="34" charset="0"/>
                        </a:rPr>
                        <a:t>Preliminary technical and regulatory studies conducted to inform draft SA’s position for WRC-23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Calibri" panose="020F0502020204030204" pitchFamily="34" charset="0"/>
                          <a:ea typeface="+mn-ea"/>
                          <a:cs typeface="Calibri" panose="020F0502020204030204" pitchFamily="34" charset="0"/>
                        </a:rPr>
                        <a:t>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aseline="0" dirty="0">
                          <a:solidFill>
                            <a:schemeClr val="tx1"/>
                          </a:solidFill>
                          <a:latin typeface="Calibri" panose="020F0502020204030204" pitchFamily="34" charset="0"/>
                          <a:cs typeface="Calibri" panose="020F0502020204030204" pitchFamily="34" charset="0"/>
                        </a:rPr>
                        <a:t> A</a:t>
                      </a:r>
                      <a:r>
                        <a:rPr lang="en-ZA" sz="1800" dirty="0">
                          <a:solidFill>
                            <a:schemeClr val="tx1"/>
                          </a:solidFill>
                          <a:latin typeface="Calibri" panose="020F0502020204030204" pitchFamily="34" charset="0"/>
                          <a:cs typeface="Calibri" panose="020F0502020204030204" pitchFamily="34" charset="0"/>
                        </a:rPr>
                        <a:t>chieved</a:t>
                      </a:r>
                      <a:r>
                        <a:rPr lang="en-ZA" sz="1800" baseline="0" dirty="0">
                          <a:solidFill>
                            <a:schemeClr val="tx1"/>
                          </a:solidFill>
                          <a:latin typeface="Calibri" panose="020F0502020204030204" pitchFamily="34" charset="0"/>
                          <a:cs typeface="Calibri" panose="020F0502020204030204" pitchFamily="34" charset="0"/>
                        </a:rPr>
                        <a:t> </a:t>
                      </a:r>
                      <a:endParaRPr lang="en-ZA" sz="1800" dirty="0">
                        <a:solidFill>
                          <a:schemeClr val="tx1"/>
                        </a:solidFill>
                        <a:latin typeface="Calibri" panose="020F0502020204030204" pitchFamily="34" charset="0"/>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ZA" sz="1800" dirty="0">
                        <a:solidFill>
                          <a:schemeClr val="tx1"/>
                        </a:solidFill>
                        <a:latin typeface="Calibri" panose="020F0502020204030204" pitchFamily="34" charset="0"/>
                        <a:cs typeface="Calibri" panose="020F0502020204030204" pitchFamily="34" charset="0"/>
                      </a:endParaRP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i="0" kern="1200" dirty="0">
                          <a:solidFill>
                            <a:schemeClr val="dk1"/>
                          </a:solidFill>
                          <a:latin typeface="Calibri" panose="020F0502020204030204" pitchFamily="34" charset="0"/>
                          <a:ea typeface="+mn-ea"/>
                          <a:cs typeface="Calibri" panose="020F0502020204030204" pitchFamily="34" charset="0"/>
                        </a:rPr>
                        <a:t>N</a:t>
                      </a:r>
                      <a:r>
                        <a:rPr lang="en-ZA" sz="1800" b="0" i="0" kern="1200" dirty="0">
                          <a:solidFill>
                            <a:schemeClr val="dk1"/>
                          </a:solidFill>
                          <a:latin typeface="Calibri" panose="020F0502020204030204" pitchFamily="34" charset="0"/>
                          <a:ea typeface="+mn-ea"/>
                          <a:cs typeface="Calibri" panose="020F0502020204030204" pitchFamily="34" charset="0"/>
                        </a:rPr>
                        <a:t>/A</a:t>
                      </a:r>
                    </a:p>
                  </a:txBody>
                  <a:tcPr/>
                </a:tc>
                <a:extLst>
                  <a:ext uri="{0D108BD9-81ED-4DB2-BD59-A6C34878D82A}">
                    <a16:rowId xmlns:a16="http://schemas.microsoft.com/office/drawing/2014/main" xmlns="" val="10001"/>
                  </a:ext>
                </a:extLst>
              </a:tr>
              <a:tr h="61906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Calibri" panose="020F0502020204030204" pitchFamily="34" charset="0"/>
                          <a:ea typeface="+mn-ea"/>
                          <a:cs typeface="Calibri" panose="020F0502020204030204" pitchFamily="34" charset="0"/>
                        </a:rPr>
                        <a:t>Revised SA Connect Phase 2 model approved </a:t>
                      </a:r>
                      <a:r>
                        <a:rPr lang="en-US" sz="1800" b="0" i="0" u="none" strike="noStrike" kern="1200" baseline="0" dirty="0">
                          <a:solidFill>
                            <a:schemeClr val="dk1"/>
                          </a:solidFill>
                          <a:latin typeface="Calibri" panose="020F0502020204030204" pitchFamily="34" charset="0"/>
                          <a:ea typeface="+mn-ea"/>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0" i="0" u="none" strike="noStrike" kern="1200" baseline="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algn="ctr"/>
                      <a:r>
                        <a:rPr lang="en-ZA" sz="1800" dirty="0">
                          <a:solidFill>
                            <a:schemeClr val="tx1"/>
                          </a:solidFill>
                          <a:latin typeface="Calibri" panose="020F0502020204030204" pitchFamily="34" charset="0"/>
                          <a:cs typeface="Calibri" panose="020F0502020204030204" pitchFamily="34" charset="0"/>
                        </a:rPr>
                        <a:t>Achieved</a:t>
                      </a:r>
                      <a:r>
                        <a:rPr lang="en-ZA" sz="1800" baseline="0" dirty="0">
                          <a:solidFill>
                            <a:schemeClr val="tx1"/>
                          </a:solidFill>
                          <a:latin typeface="Calibri" panose="020F0502020204030204" pitchFamily="34" charset="0"/>
                          <a:cs typeface="Calibri" panose="020F0502020204030204" pitchFamily="34" charset="0"/>
                        </a:rPr>
                        <a:t> </a:t>
                      </a:r>
                      <a:endParaRPr lang="en-ZA" sz="1800" dirty="0">
                        <a:solidFill>
                          <a:schemeClr val="tx1"/>
                        </a:solidFill>
                        <a:latin typeface="Calibri" panose="020F0502020204030204" pitchFamily="34" charset="0"/>
                        <a:cs typeface="Calibri" panose="020F0502020204030204" pitchFamily="34" charset="0"/>
                      </a:endParaRPr>
                    </a:p>
                  </a:txBody>
                  <a:tcPr>
                    <a:solidFill>
                      <a:srgbClr val="00FF00"/>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0" i="0" kern="1200" dirty="0">
                          <a:solidFill>
                            <a:schemeClr val="dk1"/>
                          </a:solidFill>
                          <a:latin typeface="Calibri" panose="020F0502020204030204" pitchFamily="34" charset="0"/>
                          <a:ea typeface="+mn-ea"/>
                          <a:cs typeface="Calibri" panose="020F0502020204030204" pitchFamily="34" charset="0"/>
                        </a:rPr>
                        <a:t>N</a:t>
                      </a:r>
                      <a:r>
                        <a:rPr lang="en-ZA" sz="1800" b="0" i="0" kern="1200" dirty="0">
                          <a:solidFill>
                            <a:schemeClr val="dk1"/>
                          </a:solidFill>
                          <a:latin typeface="Calibri" panose="020F0502020204030204" pitchFamily="34" charset="0"/>
                          <a:ea typeface="+mn-ea"/>
                          <a:cs typeface="Calibri" panose="020F0502020204030204" pitchFamily="34" charset="0"/>
                        </a:rPr>
                        <a:t>/A</a:t>
                      </a:r>
                    </a:p>
                  </a:txBody>
                  <a:tcPr/>
                </a:tc>
                <a:extLst>
                  <a:ext uri="{0D108BD9-81ED-4DB2-BD59-A6C34878D82A}">
                    <a16:rowId xmlns:a16="http://schemas.microsoft.com/office/drawing/2014/main" xmlns="" val="10002"/>
                  </a:ext>
                </a:extLst>
              </a:tr>
              <a:tr h="31499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Calibri" panose="020F0502020204030204" pitchFamily="34" charset="0"/>
                          <a:ea typeface="+mn-ea"/>
                          <a:cs typeface="Calibri" panose="020F0502020204030204" pitchFamily="34" charset="0"/>
                        </a:rPr>
                        <a:t>Provision of broadband services to 970 connected sites sustained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dirty="0">
                          <a:solidFill>
                            <a:schemeClr val="tx1"/>
                          </a:solidFill>
                          <a:latin typeface="Calibri" panose="020F0502020204030204" pitchFamily="34" charset="0"/>
                          <a:cs typeface="Calibri" panose="020F0502020204030204" pitchFamily="34" charset="0"/>
                        </a:rPr>
                        <a:t>Achieved</a:t>
                      </a:r>
                      <a:r>
                        <a:rPr lang="en-ZA" sz="1800" baseline="0" dirty="0">
                          <a:solidFill>
                            <a:schemeClr val="tx1"/>
                          </a:solidFill>
                          <a:latin typeface="Calibri" panose="020F0502020204030204" pitchFamily="34" charset="0"/>
                          <a:cs typeface="Calibri" panose="020F0502020204030204" pitchFamily="34" charset="0"/>
                        </a:rPr>
                        <a:t> </a:t>
                      </a:r>
                      <a:endParaRPr lang="en-ZA" sz="1800" dirty="0">
                        <a:solidFill>
                          <a:schemeClr val="tx1"/>
                        </a:solidFill>
                        <a:latin typeface="Calibri" panose="020F0502020204030204" pitchFamily="34" charset="0"/>
                        <a:cs typeface="Calibri" panose="020F0502020204030204" pitchFamily="34" charset="0"/>
                      </a:endParaRPr>
                    </a:p>
                    <a:p>
                      <a:pPr algn="ctr"/>
                      <a:endParaRPr lang="en-ZA" sz="1800" dirty="0">
                        <a:solidFill>
                          <a:schemeClr val="tx1"/>
                        </a:solidFill>
                        <a:latin typeface="Calibri" panose="020F0502020204030204" pitchFamily="34" charset="0"/>
                        <a:cs typeface="Calibri" panose="020F0502020204030204" pitchFamily="34" charset="0"/>
                      </a:endParaRP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800" b="0" i="0" dirty="0">
                          <a:latin typeface="Calibri" panose="020F0502020204030204" pitchFamily="34" charset="0"/>
                          <a:cs typeface="Calibri" panose="020F0502020204030204" pitchFamily="34" charset="0"/>
                        </a:rPr>
                        <a:t>N/A</a:t>
                      </a: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800" b="0" i="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3323519877"/>
                  </a:ext>
                </a:extLst>
              </a:tr>
              <a:tr h="97591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Calibri" panose="020F0502020204030204" pitchFamily="34" charset="0"/>
                          <a:ea typeface="+mn-ea"/>
                          <a:cs typeface="Calibri" panose="020F0502020204030204" pitchFamily="34" charset="0"/>
                        </a:rPr>
                        <a:t>Switch-off of SABC analogue television transmitters coordinated across all provinces by 31 March 2022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tx1"/>
                          </a:solidFill>
                          <a:latin typeface="Calibri" panose="020F0502020204030204" pitchFamily="34" charset="0"/>
                          <a:ea typeface="+mn-ea"/>
                          <a:cs typeface="Calibri" panose="020F0502020204030204" pitchFamily="34" charset="0"/>
                        </a:rPr>
                        <a:t>Not</a:t>
                      </a:r>
                    </a:p>
                    <a:p>
                      <a:pPr marL="0" marR="0" indent="0" algn="ctr"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tx1"/>
                          </a:solidFill>
                          <a:latin typeface="Calibri" panose="020F0502020204030204" pitchFamily="34" charset="0"/>
                          <a:ea typeface="+mn-ea"/>
                          <a:cs typeface="Calibri" panose="020F0502020204030204" pitchFamily="34" charset="0"/>
                        </a:rPr>
                        <a:t>Achieved </a:t>
                      </a:r>
                    </a:p>
                  </a:txBody>
                  <a:tcPr>
                    <a:solidFill>
                      <a:srgbClr val="FF00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Calibri" panose="020F0502020204030204" pitchFamily="34" charset="0"/>
                          <a:ea typeface="+mn-ea"/>
                          <a:cs typeface="Calibri" panose="020F0502020204030204" pitchFamily="34" charset="0"/>
                        </a:rPr>
                        <a:t>5 Provinces were switched off. Due to litigation the other provinces could not be switched off.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Calibri" panose="020F0502020204030204" pitchFamily="34" charset="0"/>
                          <a:ea typeface="+mn-ea"/>
                          <a:cs typeface="Calibri" panose="020F0502020204030204" pitchFamily="34" charset="0"/>
                        </a:rPr>
                        <a:t>	</a:t>
                      </a: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800" b="0" i="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2087667975"/>
                  </a:ext>
                </a:extLst>
              </a:tr>
            </a:tbl>
          </a:graphicData>
        </a:graphic>
      </p:graphicFrame>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62788" y="44624"/>
            <a:ext cx="901700" cy="741975"/>
          </a:xfrm>
          <a:prstGeom prst="rect">
            <a:avLst/>
          </a:prstGeom>
        </p:spPr>
      </p:pic>
      <p:sp>
        <p:nvSpPr>
          <p:cNvPr id="13" name="Rectangle 12"/>
          <p:cNvSpPr/>
          <p:nvPr/>
        </p:nvSpPr>
        <p:spPr>
          <a:xfrm>
            <a:off x="3131840" y="128826"/>
            <a:ext cx="5040559" cy="830997"/>
          </a:xfrm>
          <a:prstGeom prst="rect">
            <a:avLst/>
          </a:prstGeom>
        </p:spPr>
        <p:txBody>
          <a:bodyPr wrap="square">
            <a:spAutoFit/>
          </a:bodyPr>
          <a:lstStyle/>
          <a:p>
            <a:pPr lvl="0" algn="ctr" eaLnBrk="0" hangingPunct="0">
              <a:spcBef>
                <a:spcPts val="0"/>
              </a:spcBef>
              <a:spcAft>
                <a:spcPts val="0"/>
              </a:spcAft>
              <a:defRPr/>
            </a:pPr>
            <a:r>
              <a:rPr lang="en-US" sz="2400" dirty="0">
                <a:solidFill>
                  <a:srgbClr val="006600"/>
                </a:solidFill>
                <a:latin typeface="Calibri" panose="020F0502020204030204" pitchFamily="34" charset="0"/>
                <a:cs typeface="Calibri" panose="020F0502020204030204" pitchFamily="34" charset="0"/>
              </a:rPr>
              <a:t>PROGRAMME 5:</a:t>
            </a:r>
          </a:p>
          <a:p>
            <a:pPr lvl="0" algn="ctr" eaLnBrk="0" hangingPunct="0">
              <a:spcBef>
                <a:spcPts val="0"/>
              </a:spcBef>
              <a:spcAft>
                <a:spcPts val="0"/>
              </a:spcAft>
              <a:defRPr/>
            </a:pPr>
            <a:r>
              <a:rPr lang="en-US" sz="2400" dirty="0">
                <a:solidFill>
                  <a:srgbClr val="006600"/>
                </a:solidFill>
                <a:latin typeface="Calibri" panose="020F0502020204030204" pitchFamily="34" charset="0"/>
                <a:cs typeface="Calibri" panose="020F0502020204030204" pitchFamily="34" charset="0"/>
              </a:rPr>
              <a:t>ICT INFRASTRUCTURE SUPPORT</a:t>
            </a:r>
            <a:r>
              <a:rPr lang="en-US" sz="2400" dirty="0">
                <a:solidFill>
                  <a:srgbClr val="006600"/>
                </a:solidFill>
              </a:rPr>
              <a:t> </a:t>
            </a:r>
          </a:p>
        </p:txBody>
      </p:sp>
      <p:pic>
        <p:nvPicPr>
          <p:cNvPr id="9" name="Picture 8">
            <a:extLst>
              <a:ext uri="{FF2B5EF4-FFF2-40B4-BE49-F238E27FC236}">
                <a16:creationId xmlns:a16="http://schemas.microsoft.com/office/drawing/2014/main" xmlns="" id="{9685182E-C056-44D2-B0A1-0BBBAC7C4702}"/>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71311" y="58692"/>
            <a:ext cx="2930525" cy="921385"/>
          </a:xfrm>
          <a:prstGeom prst="rect">
            <a:avLst/>
          </a:prstGeom>
        </p:spPr>
      </p:pic>
      <p:sp>
        <p:nvSpPr>
          <p:cNvPr id="8" name="Slide Number Placeholder 7"/>
          <p:cNvSpPr>
            <a:spLocks noGrp="1"/>
          </p:cNvSpPr>
          <p:nvPr>
            <p:ph type="sldNum" sz="quarter" idx="12"/>
          </p:nvPr>
        </p:nvSpPr>
        <p:spPr>
          <a:xfrm>
            <a:off x="7441949" y="6553950"/>
            <a:ext cx="1593850" cy="476250"/>
          </a:xfrm>
        </p:spPr>
        <p:txBody>
          <a:bodyPr/>
          <a:lstStyle/>
          <a:p>
            <a:pPr>
              <a:defRPr/>
            </a:pPr>
            <a:fld id="{37525B8D-E8F9-4C8A-80E0-00B419194005}" type="slidenum">
              <a:rPr lang="en-US" b="1" smtClean="0">
                <a:solidFill>
                  <a:schemeClr val="bg1"/>
                </a:solidFill>
              </a:rPr>
              <a:pPr>
                <a:defRPr/>
              </a:pPr>
              <a:t>15</a:t>
            </a:fld>
            <a:endParaRPr lang="en-US" b="1" dirty="0">
              <a:solidFill>
                <a:schemeClr val="bg1"/>
              </a:solidFill>
            </a:endParaRPr>
          </a:p>
        </p:txBody>
      </p:sp>
    </p:spTree>
    <p:extLst>
      <p:ext uri="{BB962C8B-B14F-4D97-AF65-F5344CB8AC3E}">
        <p14:creationId xmlns:p14="http://schemas.microsoft.com/office/powerpoint/2010/main" xmlns="" val="3046589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a:extLst>
              <a:ext uri="{FF2B5EF4-FFF2-40B4-BE49-F238E27FC236}">
                <a16:creationId xmlns:a16="http://schemas.microsoft.com/office/drawing/2014/main" xmlns="" id="{3806475C-4F29-4BE3-885D-14A172CB0139}"/>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cxnSp>
        <p:nvCxnSpPr>
          <p:cNvPr id="7" name="Straight Connector 6"/>
          <p:cNvCxnSpPr/>
          <p:nvPr/>
        </p:nvCxnSpPr>
        <p:spPr bwMode="auto">
          <a:xfrm>
            <a:off x="0" y="1051148"/>
            <a:ext cx="9144000" cy="1588"/>
          </a:xfrm>
          <a:prstGeom prst="line">
            <a:avLst/>
          </a:prstGeom>
          <a:ln>
            <a:solidFill>
              <a:srgbClr val="0066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xmlns="" val="214233120"/>
              </p:ext>
            </p:extLst>
          </p:nvPr>
        </p:nvGraphicFramePr>
        <p:xfrm>
          <a:off x="71311" y="1096349"/>
          <a:ext cx="8964488" cy="5042315"/>
        </p:xfrm>
        <a:graphic>
          <a:graphicData uri="http://schemas.openxmlformats.org/drawingml/2006/table">
            <a:tbl>
              <a:tblPr firstRow="1" bandRow="1">
                <a:tableStyleId>{5C22544A-7EE6-4342-B048-85BDC9FD1C3A}</a:tableStyleId>
              </a:tblPr>
              <a:tblGrid>
                <a:gridCol w="4706357">
                  <a:extLst>
                    <a:ext uri="{9D8B030D-6E8A-4147-A177-3AD203B41FA5}">
                      <a16:colId xmlns:a16="http://schemas.microsoft.com/office/drawing/2014/main" xmlns="" val="20000"/>
                    </a:ext>
                  </a:extLst>
                </a:gridCol>
                <a:gridCol w="1344673">
                  <a:extLst>
                    <a:ext uri="{9D8B030D-6E8A-4147-A177-3AD203B41FA5}">
                      <a16:colId xmlns:a16="http://schemas.microsoft.com/office/drawing/2014/main" xmlns="" val="20001"/>
                    </a:ext>
                  </a:extLst>
                </a:gridCol>
                <a:gridCol w="2913458">
                  <a:extLst>
                    <a:ext uri="{9D8B030D-6E8A-4147-A177-3AD203B41FA5}">
                      <a16:colId xmlns:a16="http://schemas.microsoft.com/office/drawing/2014/main" xmlns="" val="20002"/>
                    </a:ext>
                  </a:extLst>
                </a:gridCol>
              </a:tblGrid>
              <a:tr h="318926">
                <a:tc>
                  <a:txBody>
                    <a:bodyPr/>
                    <a:lstStyle/>
                    <a:p>
                      <a:pPr algn="ctr"/>
                      <a:r>
                        <a:rPr lang="en-ZA" sz="1600" dirty="0">
                          <a:solidFill>
                            <a:schemeClr val="bg1"/>
                          </a:solidFill>
                          <a:latin typeface="Calibri" panose="020F0502020204030204" pitchFamily="34" charset="0"/>
                          <a:cs typeface="Calibri" panose="020F0502020204030204" pitchFamily="34" charset="0"/>
                        </a:rPr>
                        <a:t>Target </a:t>
                      </a:r>
                    </a:p>
                  </a:txBody>
                  <a:tcPr anchor="ctr">
                    <a:solidFill>
                      <a:srgbClr val="006600"/>
                    </a:solidFill>
                  </a:tcPr>
                </a:tc>
                <a:tc>
                  <a:txBody>
                    <a:bodyPr/>
                    <a:lstStyle/>
                    <a:p>
                      <a:pPr algn="ctr"/>
                      <a:r>
                        <a:rPr lang="en-ZA" sz="1600" dirty="0">
                          <a:solidFill>
                            <a:schemeClr val="bg1"/>
                          </a:solidFill>
                          <a:latin typeface="Calibri" panose="020F0502020204030204" pitchFamily="34" charset="0"/>
                          <a:cs typeface="Calibri" panose="020F0502020204030204" pitchFamily="34" charset="0"/>
                        </a:rPr>
                        <a:t>Status</a:t>
                      </a:r>
                    </a:p>
                  </a:txBody>
                  <a:tcPr anchor="ctr">
                    <a:solidFill>
                      <a:srgbClr val="006600"/>
                    </a:solidFill>
                  </a:tcPr>
                </a:tc>
                <a:tc>
                  <a:txBody>
                    <a:bodyPr/>
                    <a:lstStyle/>
                    <a:p>
                      <a:pPr algn="ctr"/>
                      <a:r>
                        <a:rPr lang="en-ZA" sz="1600" dirty="0">
                          <a:solidFill>
                            <a:schemeClr val="bg1"/>
                          </a:solidFill>
                          <a:latin typeface="Calibri" panose="020F0502020204030204" pitchFamily="34" charset="0"/>
                          <a:cs typeface="Calibri" panose="020F0502020204030204" pitchFamily="34" charset="0"/>
                        </a:rPr>
                        <a:t>Comments on</a:t>
                      </a:r>
                      <a:r>
                        <a:rPr lang="en-ZA" sz="1600" baseline="0" dirty="0">
                          <a:solidFill>
                            <a:schemeClr val="bg1"/>
                          </a:solidFill>
                          <a:latin typeface="Calibri" panose="020F0502020204030204" pitchFamily="34" charset="0"/>
                          <a:cs typeface="Calibri" panose="020F0502020204030204" pitchFamily="34" charset="0"/>
                        </a:rPr>
                        <a:t> non-achievement </a:t>
                      </a:r>
                      <a:endParaRPr lang="en-ZA" sz="1600" dirty="0">
                        <a:solidFill>
                          <a:schemeClr val="bg1"/>
                        </a:solidFill>
                        <a:latin typeface="Calibri" panose="020F0502020204030204" pitchFamily="34" charset="0"/>
                        <a:cs typeface="Calibri" panose="020F0502020204030204" pitchFamily="34" charset="0"/>
                      </a:endParaRPr>
                    </a:p>
                  </a:txBody>
                  <a:tcPr anchor="ctr">
                    <a:solidFill>
                      <a:srgbClr val="006600"/>
                    </a:solidFill>
                  </a:tcPr>
                </a:tc>
                <a:extLst>
                  <a:ext uri="{0D108BD9-81ED-4DB2-BD59-A6C34878D82A}">
                    <a16:rowId xmlns:a16="http://schemas.microsoft.com/office/drawing/2014/main" xmlns="" val="10000"/>
                  </a:ext>
                </a:extLst>
              </a:tr>
              <a:tr h="782818">
                <a:tc>
                  <a:txBody>
                    <a:bodyPr/>
                    <a:lstStyle/>
                    <a:p>
                      <a:r>
                        <a:rPr lang="en-US" sz="1600" kern="1200" dirty="0">
                          <a:solidFill>
                            <a:schemeClr val="tx1"/>
                          </a:solidFill>
                          <a:latin typeface="Calibri" panose="020F0502020204030204" pitchFamily="34" charset="0"/>
                          <a:ea typeface="+mn-ea"/>
                          <a:cs typeface="Calibri" panose="020F0502020204030204" pitchFamily="34" charset="0"/>
                        </a:rPr>
                        <a:t>Implementation of the National e-Government Strategy and Roadmap facilitated towards digitalization of government services </a:t>
                      </a:r>
                      <a:r>
                        <a:rPr lang="en-US" sz="1600" b="0" i="0" u="none" strike="noStrike" kern="1200" baseline="0" dirty="0">
                          <a:solidFill>
                            <a:schemeClr val="dk1"/>
                          </a:solidFill>
                          <a:latin typeface="Calibri" panose="020F0502020204030204" pitchFamily="34" charset="0"/>
                          <a:ea typeface="+mn-ea"/>
                          <a:cs typeface="Calibri" panose="020F0502020204030204" pitchFamily="34" charset="0"/>
                        </a:rPr>
                        <a:t>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dirty="0">
                          <a:solidFill>
                            <a:schemeClr val="tx1"/>
                          </a:solidFill>
                          <a:latin typeface="Calibri" panose="020F0502020204030204" pitchFamily="34" charset="0"/>
                          <a:cs typeface="Calibri" panose="020F0502020204030204" pitchFamily="34" charset="0"/>
                        </a:rPr>
                        <a:t>Achieved</a:t>
                      </a:r>
                      <a:r>
                        <a:rPr lang="en-ZA" sz="1600" baseline="0" dirty="0">
                          <a:solidFill>
                            <a:schemeClr val="tx1"/>
                          </a:solidFill>
                          <a:latin typeface="Calibri" panose="020F0502020204030204" pitchFamily="34" charset="0"/>
                          <a:cs typeface="Calibri" panose="020F0502020204030204" pitchFamily="34" charset="0"/>
                        </a:rPr>
                        <a:t> </a:t>
                      </a:r>
                      <a:endParaRPr lang="en-ZA" sz="1600" dirty="0">
                        <a:solidFill>
                          <a:schemeClr val="tx1"/>
                        </a:solidFill>
                        <a:latin typeface="Calibri" panose="020F0502020204030204" pitchFamily="34" charset="0"/>
                        <a:cs typeface="Calibri" panose="020F0502020204030204" pitchFamily="34" charset="0"/>
                      </a:endParaRP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0" i="0" dirty="0">
                          <a:latin typeface="Calibri" panose="020F0502020204030204" pitchFamily="34" charset="0"/>
                          <a:cs typeface="Calibri" panose="020F0502020204030204" pitchFamily="34" charset="0"/>
                        </a:rPr>
                        <a:t>N/A</a:t>
                      </a:r>
                      <a:endParaRPr lang="en-ZA" sz="1600" b="0" i="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2087667975"/>
                  </a:ext>
                </a:extLst>
              </a:tr>
              <a:tr h="55087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Calibri" panose="020F0502020204030204" pitchFamily="34" charset="0"/>
                          <a:ea typeface="+mn-ea"/>
                          <a:cs typeface="Calibri" panose="020F0502020204030204" pitchFamily="34" charset="0"/>
                        </a:rPr>
                        <a:t>Implementation of the Digital and Future Skills Programme facilitated and monitored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dirty="0">
                          <a:solidFill>
                            <a:schemeClr val="tx1"/>
                          </a:solidFill>
                          <a:latin typeface="Calibri" panose="020F0502020204030204" pitchFamily="34" charset="0"/>
                          <a:cs typeface="Calibri" panose="020F0502020204030204" pitchFamily="34" charset="0"/>
                        </a:rPr>
                        <a:t>Achieved</a:t>
                      </a:r>
                    </a:p>
                  </a:txBody>
                  <a:tcPr>
                    <a:solidFill>
                      <a:srgbClr val="00FF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N/A</a:t>
                      </a:r>
                      <a:endParaRPr kumimoji="0" lang="en-Z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xmlns="" val="3515363165"/>
                  </a:ext>
                </a:extLst>
              </a:tr>
              <a:tr h="117135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Calibri" panose="020F0502020204030204" pitchFamily="34" charset="0"/>
                          <a:ea typeface="+mn-ea"/>
                          <a:cs typeface="Calibri" panose="020F0502020204030204" pitchFamily="34" charset="0"/>
                        </a:rPr>
                        <a:t>Framework on Digital Transformation and Digital Inclusion submitted for approval and implementation plan developed </a:t>
                      </a:r>
                      <a:r>
                        <a:rPr lang="en-US" sz="1600" b="0" i="0" u="none" strike="noStrike" kern="1200" baseline="0" dirty="0">
                          <a:solidFill>
                            <a:schemeClr val="dk1"/>
                          </a:solidFill>
                          <a:latin typeface="Calibri" panose="020F0502020204030204" pitchFamily="34" charset="0"/>
                          <a:ea typeface="+mn-ea"/>
                          <a:cs typeface="Calibri" panose="020F0502020204030204" pitchFamily="34" charset="0"/>
                        </a:rPr>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600" dirty="0">
                          <a:solidFill>
                            <a:schemeClr val="tx1"/>
                          </a:solidFill>
                          <a:latin typeface="Calibri" panose="020F0502020204030204" pitchFamily="34" charset="0"/>
                          <a:cs typeface="Calibri" panose="020F0502020204030204" pitchFamily="34" charset="0"/>
                        </a:rPr>
                        <a:t> </a:t>
                      </a:r>
                      <a:r>
                        <a:rPr lang="en-US" sz="1600" dirty="0">
                          <a:solidFill>
                            <a:schemeClr val="tx1"/>
                          </a:solidFill>
                          <a:latin typeface="Calibri" panose="020F0502020204030204" pitchFamily="34" charset="0"/>
                          <a:cs typeface="Calibri" panose="020F0502020204030204" pitchFamily="34" charset="0"/>
                        </a:rPr>
                        <a:t>Not </a:t>
                      </a:r>
                      <a:r>
                        <a:rPr lang="en-ZA" sz="1600" dirty="0">
                          <a:solidFill>
                            <a:schemeClr val="tx1"/>
                          </a:solidFill>
                          <a:latin typeface="Calibri" panose="020F0502020204030204" pitchFamily="34" charset="0"/>
                          <a:cs typeface="Calibri" panose="020F0502020204030204" pitchFamily="34" charset="0"/>
                        </a:rPr>
                        <a:t>Achieved</a:t>
                      </a:r>
                    </a:p>
                    <a:p>
                      <a:pPr marL="0" marR="0" indent="0" algn="ctr" defTabSz="914400" rtl="0" eaLnBrk="1" fontAlgn="auto" latinLnBrk="0" hangingPunct="1">
                        <a:lnSpc>
                          <a:spcPct val="100000"/>
                        </a:lnSpc>
                        <a:spcBef>
                          <a:spcPts val="0"/>
                        </a:spcBef>
                        <a:spcAft>
                          <a:spcPts val="0"/>
                        </a:spcAft>
                        <a:buClrTx/>
                        <a:buSzTx/>
                        <a:buFontTx/>
                        <a:buNone/>
                        <a:tabLst/>
                        <a:defRPr/>
                      </a:pPr>
                      <a:endParaRPr lang="en-ZA" sz="1600" dirty="0">
                        <a:solidFill>
                          <a:schemeClr val="tx1"/>
                        </a:solidFill>
                        <a:latin typeface="Calibri" panose="020F0502020204030204" pitchFamily="34" charset="0"/>
                        <a:cs typeface="Calibri" panose="020F0502020204030204" pitchFamily="34" charset="0"/>
                      </a:endParaRPr>
                    </a:p>
                  </a:txBody>
                  <a:tcPr>
                    <a:solidFill>
                      <a:srgbClr val="FF0000"/>
                    </a:solidFill>
                  </a:tcPr>
                </a:tc>
                <a:tc>
                  <a:txBody>
                    <a:bodyPr/>
                    <a:lstStyle/>
                    <a:p>
                      <a:r>
                        <a:rPr lang="en-US" sz="1600" kern="1200" dirty="0">
                          <a:solidFill>
                            <a:schemeClr val="tx1"/>
                          </a:solidFill>
                          <a:latin typeface="Calibri" panose="020F0502020204030204" pitchFamily="34" charset="0"/>
                          <a:ea typeface="+mn-ea"/>
                          <a:cs typeface="Calibri" panose="020F0502020204030204" pitchFamily="34" charset="0"/>
                        </a:rPr>
                        <a:t>There were delays in the approval of the final Framework on Digital Transformation and Digital Inclusion.</a:t>
                      </a:r>
                      <a:endParaRPr lang="en-US" sz="1600" b="0" i="0" u="none" strike="noStrike" kern="1200" baseline="0" dirty="0">
                        <a:solidFill>
                          <a:srgbClr val="FF0000"/>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xmlns="" val="491761866"/>
                  </a:ext>
                </a:extLst>
              </a:tr>
              <a:tr h="78281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Calibri" panose="020F0502020204030204" pitchFamily="34" charset="0"/>
                          <a:ea typeface="+mn-ea"/>
                          <a:cs typeface="Calibri" panose="020F0502020204030204" pitchFamily="34" charset="0"/>
                        </a:rPr>
                        <a:t>Departmental and SOCs Gender, Disability, Youth and Children (GDYC) Responsiveness programmes monitored in line with National targets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dirty="0">
                          <a:solidFill>
                            <a:schemeClr val="tx1"/>
                          </a:solidFill>
                          <a:latin typeface="Calibri" panose="020F0502020204030204" pitchFamily="34" charset="0"/>
                          <a:cs typeface="Calibri" panose="020F0502020204030204" pitchFamily="34" charset="0"/>
                        </a:rPr>
                        <a:t>Achieved</a:t>
                      </a:r>
                    </a:p>
                  </a:txBody>
                  <a:tcPr>
                    <a:solidFill>
                      <a:srgbClr val="00FF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N/A</a:t>
                      </a:r>
                      <a:endParaRPr kumimoji="0" lang="en-Z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xmlns="" val="4037178453"/>
                  </a:ext>
                </a:extLst>
              </a:tr>
              <a:tr h="127226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Calibri" panose="020F0502020204030204" pitchFamily="34" charset="0"/>
                          <a:ea typeface="+mn-ea"/>
                          <a:cs typeface="Calibri" panose="020F0502020204030204" pitchFamily="34" charset="0"/>
                        </a:rPr>
                        <a:t>DCDT integrated plan of action in support of the implementation of National Strategic Plan (NSP) on gender-based violence developed </a:t>
                      </a:r>
                      <a:r>
                        <a:rPr lang="en-US" sz="1600" b="0" i="0" u="none" strike="noStrike" kern="1200" baseline="0" dirty="0">
                          <a:solidFill>
                            <a:schemeClr val="dk1"/>
                          </a:solidFill>
                          <a:latin typeface="Calibri" panose="020F0502020204030204" pitchFamily="34" charset="0"/>
                          <a:ea typeface="+mn-ea"/>
                          <a:cs typeface="Calibri" panose="020F0502020204030204" pitchFamily="34" charset="0"/>
                        </a:rPr>
                        <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Calibri" panose="020F0502020204030204" pitchFamily="34" charset="0"/>
                          <a:cs typeface="Calibri" panose="020F0502020204030204" pitchFamily="34" charset="0"/>
                        </a:rPr>
                        <a:t>Not </a:t>
                      </a:r>
                      <a:r>
                        <a:rPr lang="en-ZA" sz="1600" dirty="0">
                          <a:solidFill>
                            <a:schemeClr val="tx1"/>
                          </a:solidFill>
                          <a:latin typeface="Calibri" panose="020F0502020204030204" pitchFamily="34" charset="0"/>
                          <a:cs typeface="Calibri" panose="020F0502020204030204" pitchFamily="34" charset="0"/>
                        </a:rPr>
                        <a:t>Achieved</a:t>
                      </a:r>
                    </a:p>
                    <a:p>
                      <a:pPr marL="0" marR="0" indent="0" algn="ctr" defTabSz="914400" rtl="0" eaLnBrk="1" fontAlgn="auto" latinLnBrk="0" hangingPunct="1">
                        <a:lnSpc>
                          <a:spcPct val="100000"/>
                        </a:lnSpc>
                        <a:spcBef>
                          <a:spcPts val="0"/>
                        </a:spcBef>
                        <a:spcAft>
                          <a:spcPts val="0"/>
                        </a:spcAft>
                        <a:buClrTx/>
                        <a:buSzTx/>
                        <a:buFontTx/>
                        <a:buNone/>
                        <a:tabLst/>
                        <a:defRPr/>
                      </a:pPr>
                      <a:endParaRPr lang="en-ZA" sz="1600" dirty="0">
                        <a:solidFill>
                          <a:schemeClr val="tx1"/>
                        </a:solidFill>
                        <a:latin typeface="Calibri" panose="020F0502020204030204" pitchFamily="34" charset="0"/>
                        <a:cs typeface="Calibri" panose="020F0502020204030204" pitchFamily="34" charset="0"/>
                      </a:endParaRPr>
                    </a:p>
                  </a:txBody>
                  <a:tcPr>
                    <a:solidFill>
                      <a:srgbClr val="FF00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Calibri" panose="020F0502020204030204" pitchFamily="34" charset="0"/>
                          <a:ea typeface="+mn-ea"/>
                          <a:cs typeface="Calibri" panose="020F0502020204030204" pitchFamily="34" charset="0"/>
                        </a:rPr>
                        <a:t>There were delays in receiving the input to finalise the integrated plan of action. Input was only received in April 2022	</a:t>
                      </a:r>
                    </a:p>
                  </a:txBody>
                  <a:tcPr/>
                </a:tc>
                <a:extLst>
                  <a:ext uri="{0D108BD9-81ED-4DB2-BD59-A6C34878D82A}">
                    <a16:rowId xmlns:a16="http://schemas.microsoft.com/office/drawing/2014/main" xmlns="" val="3912586502"/>
                  </a:ext>
                </a:extLst>
              </a:tr>
            </a:tbl>
          </a:graphicData>
        </a:graphic>
      </p:graphicFrame>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62788" y="44624"/>
            <a:ext cx="901700" cy="741975"/>
          </a:xfrm>
          <a:prstGeom prst="rect">
            <a:avLst/>
          </a:prstGeom>
        </p:spPr>
      </p:pic>
      <p:sp>
        <p:nvSpPr>
          <p:cNvPr id="13" name="Rectangle 12"/>
          <p:cNvSpPr/>
          <p:nvPr/>
        </p:nvSpPr>
        <p:spPr>
          <a:xfrm>
            <a:off x="2843808" y="-103980"/>
            <a:ext cx="5218980" cy="1200329"/>
          </a:xfrm>
          <a:prstGeom prst="rect">
            <a:avLst/>
          </a:prstGeom>
        </p:spPr>
        <p:txBody>
          <a:bodyPr wrap="square">
            <a:spAutoFit/>
          </a:bodyPr>
          <a:lstStyle/>
          <a:p>
            <a:pPr lvl="0" algn="ctr" eaLnBrk="0" hangingPunct="0">
              <a:spcBef>
                <a:spcPts val="0"/>
              </a:spcBef>
              <a:spcAft>
                <a:spcPts val="0"/>
              </a:spcAft>
              <a:defRPr/>
            </a:pPr>
            <a:r>
              <a:rPr lang="en-US" sz="2400" dirty="0">
                <a:solidFill>
                  <a:srgbClr val="006600"/>
                </a:solidFill>
                <a:latin typeface="Calibri" panose="020F0502020204030204" pitchFamily="34" charset="0"/>
                <a:cs typeface="Calibri" panose="020F0502020204030204" pitchFamily="34" charset="0"/>
              </a:rPr>
              <a:t>PROGRAMME 6:</a:t>
            </a:r>
          </a:p>
          <a:p>
            <a:pPr lvl="0" algn="ctr" eaLnBrk="0" hangingPunct="0">
              <a:spcBef>
                <a:spcPts val="0"/>
              </a:spcBef>
              <a:spcAft>
                <a:spcPts val="0"/>
              </a:spcAft>
              <a:defRPr/>
            </a:pPr>
            <a:r>
              <a:rPr lang="en-US" sz="2400" dirty="0">
                <a:solidFill>
                  <a:srgbClr val="006600"/>
                </a:solidFill>
                <a:latin typeface="Calibri" panose="020F0502020204030204" pitchFamily="34" charset="0"/>
                <a:cs typeface="Calibri" panose="020F0502020204030204" pitchFamily="34" charset="0"/>
              </a:rPr>
              <a:t>ICT INFORMATION SOCIETY &amp; </a:t>
            </a:r>
          </a:p>
          <a:p>
            <a:pPr lvl="0" algn="ctr" eaLnBrk="0" hangingPunct="0">
              <a:spcBef>
                <a:spcPts val="0"/>
              </a:spcBef>
              <a:spcAft>
                <a:spcPts val="0"/>
              </a:spcAft>
              <a:defRPr/>
            </a:pPr>
            <a:r>
              <a:rPr lang="en-US" sz="2400" dirty="0">
                <a:solidFill>
                  <a:srgbClr val="006600"/>
                </a:solidFill>
                <a:latin typeface="Calibri" panose="020F0502020204030204" pitchFamily="34" charset="0"/>
                <a:cs typeface="Calibri" panose="020F0502020204030204" pitchFamily="34" charset="0"/>
              </a:rPr>
              <a:t>CAPACITY DEVELOPMENT (1)</a:t>
            </a:r>
          </a:p>
        </p:txBody>
      </p:sp>
      <p:pic>
        <p:nvPicPr>
          <p:cNvPr id="9" name="Picture 8">
            <a:extLst>
              <a:ext uri="{FF2B5EF4-FFF2-40B4-BE49-F238E27FC236}">
                <a16:creationId xmlns:a16="http://schemas.microsoft.com/office/drawing/2014/main" xmlns="" id="{9685182E-C056-44D2-B0A1-0BBBAC7C4702}"/>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71311" y="21849"/>
            <a:ext cx="2930525" cy="921385"/>
          </a:xfrm>
          <a:prstGeom prst="rect">
            <a:avLst/>
          </a:prstGeom>
        </p:spPr>
      </p:pic>
      <p:sp>
        <p:nvSpPr>
          <p:cNvPr id="8" name="Slide Number Placeholder 7"/>
          <p:cNvSpPr>
            <a:spLocks noGrp="1"/>
          </p:cNvSpPr>
          <p:nvPr>
            <p:ph type="sldNum" sz="quarter" idx="12"/>
          </p:nvPr>
        </p:nvSpPr>
        <p:spPr>
          <a:xfrm>
            <a:off x="7441949" y="6553950"/>
            <a:ext cx="1593850" cy="476250"/>
          </a:xfrm>
        </p:spPr>
        <p:txBody>
          <a:bodyPr/>
          <a:lstStyle/>
          <a:p>
            <a:pPr>
              <a:defRPr/>
            </a:pPr>
            <a:fld id="{37525B8D-E8F9-4C8A-80E0-00B419194005}" type="slidenum">
              <a:rPr lang="en-US" b="1" smtClean="0">
                <a:solidFill>
                  <a:schemeClr val="bg1"/>
                </a:solidFill>
              </a:rPr>
              <a:pPr>
                <a:defRPr/>
              </a:pPr>
              <a:t>16</a:t>
            </a:fld>
            <a:endParaRPr lang="en-US" b="1" dirty="0">
              <a:solidFill>
                <a:schemeClr val="bg1"/>
              </a:solidFill>
            </a:endParaRPr>
          </a:p>
        </p:txBody>
      </p:sp>
    </p:spTree>
    <p:extLst>
      <p:ext uri="{BB962C8B-B14F-4D97-AF65-F5344CB8AC3E}">
        <p14:creationId xmlns:p14="http://schemas.microsoft.com/office/powerpoint/2010/main" xmlns="" val="926610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a:extLst>
              <a:ext uri="{FF2B5EF4-FFF2-40B4-BE49-F238E27FC236}">
                <a16:creationId xmlns:a16="http://schemas.microsoft.com/office/drawing/2014/main" xmlns="" id="{3806475C-4F29-4BE3-885D-14A172CB0139}"/>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cxnSp>
        <p:nvCxnSpPr>
          <p:cNvPr id="7" name="Straight Connector 6"/>
          <p:cNvCxnSpPr/>
          <p:nvPr/>
        </p:nvCxnSpPr>
        <p:spPr bwMode="auto">
          <a:xfrm>
            <a:off x="0" y="1051148"/>
            <a:ext cx="9144000" cy="1588"/>
          </a:xfrm>
          <a:prstGeom prst="line">
            <a:avLst/>
          </a:prstGeom>
          <a:ln>
            <a:solidFill>
              <a:srgbClr val="0066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xmlns="" val="2003134245"/>
              </p:ext>
            </p:extLst>
          </p:nvPr>
        </p:nvGraphicFramePr>
        <p:xfrm>
          <a:off x="251519" y="1244626"/>
          <a:ext cx="8640961" cy="2468880"/>
        </p:xfrm>
        <a:graphic>
          <a:graphicData uri="http://schemas.openxmlformats.org/drawingml/2006/table">
            <a:tbl>
              <a:tblPr firstRow="1" bandRow="1">
                <a:tableStyleId>{5C22544A-7EE6-4342-B048-85BDC9FD1C3A}</a:tableStyleId>
              </a:tblPr>
              <a:tblGrid>
                <a:gridCol w="4536505">
                  <a:extLst>
                    <a:ext uri="{9D8B030D-6E8A-4147-A177-3AD203B41FA5}">
                      <a16:colId xmlns:a16="http://schemas.microsoft.com/office/drawing/2014/main" xmlns="" val="20000"/>
                    </a:ext>
                  </a:extLst>
                </a:gridCol>
                <a:gridCol w="1296144">
                  <a:extLst>
                    <a:ext uri="{9D8B030D-6E8A-4147-A177-3AD203B41FA5}">
                      <a16:colId xmlns:a16="http://schemas.microsoft.com/office/drawing/2014/main" xmlns="" val="20001"/>
                    </a:ext>
                  </a:extLst>
                </a:gridCol>
                <a:gridCol w="2808312">
                  <a:extLst>
                    <a:ext uri="{9D8B030D-6E8A-4147-A177-3AD203B41FA5}">
                      <a16:colId xmlns:a16="http://schemas.microsoft.com/office/drawing/2014/main" xmlns="" val="20002"/>
                    </a:ext>
                  </a:extLst>
                </a:gridCol>
              </a:tblGrid>
              <a:tr h="305832">
                <a:tc>
                  <a:txBody>
                    <a:bodyPr/>
                    <a:lstStyle/>
                    <a:p>
                      <a:pPr algn="ctr"/>
                      <a:r>
                        <a:rPr lang="en-ZA" sz="1800" dirty="0">
                          <a:solidFill>
                            <a:schemeClr val="bg1"/>
                          </a:solidFill>
                          <a:latin typeface="Calibri" panose="020F0502020204030204" pitchFamily="34" charset="0"/>
                          <a:cs typeface="Calibri" panose="020F0502020204030204" pitchFamily="34" charset="0"/>
                        </a:rPr>
                        <a:t>Target </a:t>
                      </a:r>
                    </a:p>
                  </a:txBody>
                  <a:tcPr anchor="ctr">
                    <a:solidFill>
                      <a:srgbClr val="006600"/>
                    </a:solidFill>
                  </a:tcPr>
                </a:tc>
                <a:tc>
                  <a:txBody>
                    <a:bodyPr/>
                    <a:lstStyle/>
                    <a:p>
                      <a:pPr algn="ctr"/>
                      <a:r>
                        <a:rPr lang="en-ZA" sz="1800" dirty="0">
                          <a:solidFill>
                            <a:schemeClr val="bg1"/>
                          </a:solidFill>
                          <a:latin typeface="Calibri" panose="020F0502020204030204" pitchFamily="34" charset="0"/>
                          <a:cs typeface="Calibri" panose="020F0502020204030204" pitchFamily="34" charset="0"/>
                        </a:rPr>
                        <a:t>Status</a:t>
                      </a:r>
                    </a:p>
                  </a:txBody>
                  <a:tcPr anchor="ctr">
                    <a:solidFill>
                      <a:srgbClr val="006600"/>
                    </a:solidFill>
                  </a:tcPr>
                </a:tc>
                <a:tc>
                  <a:txBody>
                    <a:bodyPr/>
                    <a:lstStyle/>
                    <a:p>
                      <a:pPr algn="ctr"/>
                      <a:r>
                        <a:rPr lang="en-ZA" sz="1800" dirty="0">
                          <a:solidFill>
                            <a:schemeClr val="bg1"/>
                          </a:solidFill>
                          <a:latin typeface="Calibri" panose="020F0502020204030204" pitchFamily="34" charset="0"/>
                          <a:cs typeface="Calibri" panose="020F0502020204030204" pitchFamily="34" charset="0"/>
                        </a:rPr>
                        <a:t>Comments on</a:t>
                      </a:r>
                      <a:r>
                        <a:rPr lang="en-ZA" sz="1800" baseline="0" dirty="0">
                          <a:solidFill>
                            <a:schemeClr val="bg1"/>
                          </a:solidFill>
                          <a:latin typeface="Calibri" panose="020F0502020204030204" pitchFamily="34" charset="0"/>
                          <a:cs typeface="Calibri" panose="020F0502020204030204" pitchFamily="34" charset="0"/>
                        </a:rPr>
                        <a:t> non-achievement </a:t>
                      </a:r>
                      <a:endParaRPr lang="en-ZA" sz="1800" dirty="0">
                        <a:solidFill>
                          <a:schemeClr val="bg1"/>
                        </a:solidFill>
                        <a:latin typeface="Calibri" panose="020F0502020204030204" pitchFamily="34" charset="0"/>
                        <a:cs typeface="Calibri" panose="020F0502020204030204" pitchFamily="34" charset="0"/>
                      </a:endParaRPr>
                    </a:p>
                  </a:txBody>
                  <a:tcPr anchor="ctr">
                    <a:solidFill>
                      <a:srgbClr val="006600"/>
                    </a:solidFill>
                  </a:tcPr>
                </a:tc>
                <a:extLst>
                  <a:ext uri="{0D108BD9-81ED-4DB2-BD59-A6C34878D82A}">
                    <a16:rowId xmlns:a16="http://schemas.microsoft.com/office/drawing/2014/main" xmlns="" val="10000"/>
                  </a:ext>
                </a:extLst>
              </a:tr>
              <a:tr h="8738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Calibri" panose="020F0502020204030204" pitchFamily="34" charset="0"/>
                          <a:ea typeface="+mn-ea"/>
                          <a:cs typeface="Calibri" panose="020F0502020204030204" pitchFamily="34" charset="0"/>
                        </a:rPr>
                        <a:t>Implementation of Stakeholder Relations Strategy coordinated </a:t>
                      </a:r>
                      <a:r>
                        <a:rPr lang="en-US" sz="1800" b="0" i="0" u="none" strike="noStrike" kern="1200" baseline="0" dirty="0">
                          <a:solidFill>
                            <a:schemeClr val="dk1"/>
                          </a:solidFill>
                          <a:latin typeface="Calibri" panose="020F0502020204030204" pitchFamily="34" charset="0"/>
                          <a:ea typeface="+mn-ea"/>
                          <a:cs typeface="Calibri" panose="020F0502020204030204" pitchFamily="34" charset="0"/>
                        </a:rPr>
                        <a:t>	</a:t>
                      </a:r>
                    </a:p>
                    <a:p>
                      <a:endParaRPr lang="en-US" sz="1800" b="0" i="0" u="none" strike="noStrike" kern="1200" baseline="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dirty="0">
                          <a:solidFill>
                            <a:schemeClr val="tx1"/>
                          </a:solidFill>
                          <a:latin typeface="Calibri" panose="020F0502020204030204" pitchFamily="34" charset="0"/>
                          <a:cs typeface="Calibri" panose="020F0502020204030204" pitchFamily="34" charset="0"/>
                        </a:rPr>
                        <a:t>Achieved</a:t>
                      </a:r>
                      <a:r>
                        <a:rPr lang="en-ZA" sz="1800" baseline="0" dirty="0">
                          <a:solidFill>
                            <a:schemeClr val="tx1"/>
                          </a:solidFill>
                          <a:latin typeface="Calibri" panose="020F0502020204030204" pitchFamily="34" charset="0"/>
                          <a:cs typeface="Calibri" panose="020F0502020204030204" pitchFamily="34" charset="0"/>
                        </a:rPr>
                        <a:t> </a:t>
                      </a:r>
                      <a:endParaRPr lang="en-ZA" sz="1800" dirty="0">
                        <a:solidFill>
                          <a:schemeClr val="tx1"/>
                        </a:solidFill>
                        <a:latin typeface="Calibri" panose="020F0502020204030204" pitchFamily="34" charset="0"/>
                        <a:cs typeface="Calibri" panose="020F0502020204030204" pitchFamily="34" charset="0"/>
                      </a:endParaRP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0" i="0" dirty="0">
                          <a:latin typeface="Calibri" panose="020F0502020204030204" pitchFamily="34" charset="0"/>
                          <a:cs typeface="Calibri" panose="020F0502020204030204" pitchFamily="34" charset="0"/>
                        </a:rPr>
                        <a:t>N/A</a:t>
                      </a:r>
                      <a:endParaRPr lang="en-ZA" sz="1800" b="0" i="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2087667975"/>
                  </a:ext>
                </a:extLst>
              </a:tr>
              <a:tr h="57606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Calibri" panose="020F0502020204030204" pitchFamily="34" charset="0"/>
                          <a:ea typeface="+mn-ea"/>
                          <a:cs typeface="Calibri" panose="020F0502020204030204" pitchFamily="34" charset="0"/>
                        </a:rPr>
                        <a:t>Implementation Plan for District Development Model developed and coordinated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tx1"/>
                        </a:solidFill>
                        <a:latin typeface="Calibri" panose="020F0502020204030204" pitchFamily="34" charset="0"/>
                        <a:ea typeface="+mn-ea"/>
                        <a:cs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dirty="0">
                          <a:solidFill>
                            <a:schemeClr val="tx1"/>
                          </a:solidFill>
                          <a:latin typeface="Calibri" panose="020F0502020204030204" pitchFamily="34" charset="0"/>
                          <a:cs typeface="Calibri" panose="020F0502020204030204" pitchFamily="34" charset="0"/>
                        </a:rPr>
                        <a:t>Achieved</a:t>
                      </a:r>
                    </a:p>
                  </a:txBody>
                  <a:tcPr>
                    <a:solidFill>
                      <a:srgbClr val="00FF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N/A</a:t>
                      </a:r>
                      <a:endParaRPr kumimoji="0" lang="en-ZA"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xmlns="" val="3515363165"/>
                  </a:ext>
                </a:extLst>
              </a:tr>
            </a:tbl>
          </a:graphicData>
        </a:graphic>
      </p:graphicFrame>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62788" y="44624"/>
            <a:ext cx="901700" cy="741975"/>
          </a:xfrm>
          <a:prstGeom prst="rect">
            <a:avLst/>
          </a:prstGeom>
        </p:spPr>
      </p:pic>
      <p:sp>
        <p:nvSpPr>
          <p:cNvPr id="13" name="Rectangle 12"/>
          <p:cNvSpPr/>
          <p:nvPr/>
        </p:nvSpPr>
        <p:spPr>
          <a:xfrm>
            <a:off x="2195736" y="-51648"/>
            <a:ext cx="6480720" cy="1200329"/>
          </a:xfrm>
          <a:prstGeom prst="rect">
            <a:avLst/>
          </a:prstGeom>
        </p:spPr>
        <p:txBody>
          <a:bodyPr wrap="square">
            <a:spAutoFit/>
          </a:bodyPr>
          <a:lstStyle/>
          <a:p>
            <a:pPr lvl="0" algn="ctr" eaLnBrk="0" hangingPunct="0">
              <a:spcBef>
                <a:spcPts val="0"/>
              </a:spcBef>
              <a:spcAft>
                <a:spcPts val="0"/>
              </a:spcAft>
              <a:defRPr/>
            </a:pPr>
            <a:r>
              <a:rPr lang="en-US" sz="2400" dirty="0">
                <a:solidFill>
                  <a:srgbClr val="006600"/>
                </a:solidFill>
                <a:latin typeface="Calibri" panose="020F0502020204030204" pitchFamily="34" charset="0"/>
                <a:cs typeface="Calibri" panose="020F0502020204030204" pitchFamily="34" charset="0"/>
              </a:rPr>
              <a:t>PROGRAMME 6:</a:t>
            </a:r>
          </a:p>
          <a:p>
            <a:pPr lvl="0" algn="ctr" eaLnBrk="0" hangingPunct="0">
              <a:spcBef>
                <a:spcPts val="0"/>
              </a:spcBef>
              <a:spcAft>
                <a:spcPts val="0"/>
              </a:spcAft>
              <a:defRPr/>
            </a:pPr>
            <a:r>
              <a:rPr lang="en-US" sz="2400" dirty="0">
                <a:solidFill>
                  <a:srgbClr val="006600"/>
                </a:solidFill>
                <a:latin typeface="Calibri" panose="020F0502020204030204" pitchFamily="34" charset="0"/>
                <a:cs typeface="Calibri" panose="020F0502020204030204" pitchFamily="34" charset="0"/>
              </a:rPr>
              <a:t>ICT INFORMATION SOCIETY &amp; </a:t>
            </a:r>
          </a:p>
          <a:p>
            <a:pPr lvl="0" algn="ctr" eaLnBrk="0" hangingPunct="0">
              <a:spcBef>
                <a:spcPts val="0"/>
              </a:spcBef>
              <a:spcAft>
                <a:spcPts val="0"/>
              </a:spcAft>
              <a:defRPr/>
            </a:pPr>
            <a:r>
              <a:rPr lang="en-US" sz="2400" dirty="0">
                <a:solidFill>
                  <a:srgbClr val="006600"/>
                </a:solidFill>
                <a:latin typeface="Calibri" panose="020F0502020204030204" pitchFamily="34" charset="0"/>
                <a:cs typeface="Calibri" panose="020F0502020204030204" pitchFamily="34" charset="0"/>
              </a:rPr>
              <a:t>               CAPACITY DEVELOPMENT (2)</a:t>
            </a:r>
          </a:p>
        </p:txBody>
      </p:sp>
      <p:pic>
        <p:nvPicPr>
          <p:cNvPr id="9" name="Picture 8">
            <a:extLst>
              <a:ext uri="{FF2B5EF4-FFF2-40B4-BE49-F238E27FC236}">
                <a16:creationId xmlns:a16="http://schemas.microsoft.com/office/drawing/2014/main" xmlns="" id="{9685182E-C056-44D2-B0A1-0BBBAC7C4702}"/>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146398" y="107614"/>
            <a:ext cx="2930525" cy="921385"/>
          </a:xfrm>
          <a:prstGeom prst="rect">
            <a:avLst/>
          </a:prstGeom>
        </p:spPr>
      </p:pic>
      <p:sp>
        <p:nvSpPr>
          <p:cNvPr id="8" name="Slide Number Placeholder 7"/>
          <p:cNvSpPr>
            <a:spLocks noGrp="1"/>
          </p:cNvSpPr>
          <p:nvPr>
            <p:ph type="sldNum" sz="quarter" idx="12"/>
          </p:nvPr>
        </p:nvSpPr>
        <p:spPr>
          <a:xfrm>
            <a:off x="7441949" y="6553950"/>
            <a:ext cx="1593850" cy="476250"/>
          </a:xfrm>
        </p:spPr>
        <p:txBody>
          <a:bodyPr/>
          <a:lstStyle/>
          <a:p>
            <a:pPr>
              <a:defRPr/>
            </a:pPr>
            <a:fld id="{37525B8D-E8F9-4C8A-80E0-00B419194005}" type="slidenum">
              <a:rPr lang="en-US" b="1" smtClean="0">
                <a:solidFill>
                  <a:schemeClr val="bg1"/>
                </a:solidFill>
              </a:rPr>
              <a:pPr>
                <a:defRPr/>
              </a:pPr>
              <a:t>17</a:t>
            </a:fld>
            <a:endParaRPr lang="en-US" b="1" dirty="0">
              <a:solidFill>
                <a:schemeClr val="bg1"/>
              </a:solidFill>
            </a:endParaRPr>
          </a:p>
        </p:txBody>
      </p:sp>
    </p:spTree>
    <p:extLst>
      <p:ext uri="{BB962C8B-B14F-4D97-AF65-F5344CB8AC3E}">
        <p14:creationId xmlns:p14="http://schemas.microsoft.com/office/powerpoint/2010/main" xmlns="" val="2679455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xmlns="" id="{23CD66A8-CC63-4136-A214-44C60977A5EB}"/>
              </a:ext>
            </a:extLst>
          </p:cNvPr>
          <p:cNvSpPr>
            <a:spLocks noGrp="1"/>
          </p:cNvSpPr>
          <p:nvPr>
            <p:ph type="ftr" sz="quarter" idx="11"/>
          </p:nvPr>
        </p:nvSpPr>
        <p:spPr>
          <a:xfrm>
            <a:off x="10344" y="6582320"/>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cxnSp>
        <p:nvCxnSpPr>
          <p:cNvPr id="8" name="Straight Connector 7"/>
          <p:cNvCxnSpPr/>
          <p:nvPr/>
        </p:nvCxnSpPr>
        <p:spPr bwMode="auto">
          <a:xfrm>
            <a:off x="10344" y="1170656"/>
            <a:ext cx="9144000" cy="1588"/>
          </a:xfrm>
          <a:prstGeom prst="line">
            <a:avLst/>
          </a:prstGeom>
          <a:ln>
            <a:solidFill>
              <a:srgbClr val="0066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pic>
        <p:nvPicPr>
          <p:cNvPr id="6" name="Picture 5">
            <a:extLst>
              <a:ext uri="{FF2B5EF4-FFF2-40B4-BE49-F238E27FC236}">
                <a16:creationId xmlns:a16="http://schemas.microsoft.com/office/drawing/2014/main" xmlns="" id="{67863213-3552-41CF-A592-C1CC3F14A87B}"/>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68841" y="53343"/>
            <a:ext cx="2930525" cy="921385"/>
          </a:xfrm>
          <a:prstGeom prst="rect">
            <a:avLst/>
          </a:prstGeom>
        </p:spPr>
      </p:pic>
      <p:sp>
        <p:nvSpPr>
          <p:cNvPr id="5" name="Title 4">
            <a:extLst>
              <a:ext uri="{FF2B5EF4-FFF2-40B4-BE49-F238E27FC236}">
                <a16:creationId xmlns:a16="http://schemas.microsoft.com/office/drawing/2014/main" xmlns="" id="{A738E325-D185-40E3-BEF2-09B9D9F429D3}"/>
              </a:ext>
            </a:extLst>
          </p:cNvPr>
          <p:cNvSpPr>
            <a:spLocks noGrp="1"/>
          </p:cNvSpPr>
          <p:nvPr>
            <p:ph type="ctrTitle"/>
          </p:nvPr>
        </p:nvSpPr>
        <p:spPr>
          <a:xfrm>
            <a:off x="685800" y="2780928"/>
            <a:ext cx="7772400" cy="1470025"/>
          </a:xfrm>
        </p:spPr>
        <p:txBody>
          <a:bodyPr/>
          <a:lstStyle/>
          <a:p>
            <a:r>
              <a:rPr kumimoji="0" lang="en-US" sz="2400" b="1" i="0" u="none" strike="noStrike" kern="0" cap="none" spc="0" normalizeH="0" baseline="0" noProof="0" dirty="0">
                <a:ln>
                  <a:noFill/>
                </a:ln>
                <a:solidFill>
                  <a:srgbClr val="006600"/>
                </a:solidFill>
                <a:effectLst/>
                <a:uLnTx/>
                <a:uFillTx/>
                <a:latin typeface="Calibri" panose="020F0502020204030204" pitchFamily="34" charset="0"/>
                <a:ea typeface="ＭＳ Ｐゴシック" pitchFamily="34" charset="-128"/>
                <a:cs typeface="Calibri" panose="020F0502020204030204" pitchFamily="34" charset="0"/>
              </a:rPr>
              <a:t>2021/22 </a:t>
            </a:r>
            <a:r>
              <a:rPr lang="en-US" sz="2400" dirty="0">
                <a:solidFill>
                  <a:srgbClr val="006600"/>
                </a:solidFill>
                <a:latin typeface="Calibri" panose="020F0502020204030204" pitchFamily="34" charset="0"/>
                <a:ea typeface="ＭＳ Ｐゴシック" pitchFamily="34" charset="-128"/>
                <a:cs typeface="Calibri" panose="020F0502020204030204" pitchFamily="34" charset="0"/>
              </a:rPr>
              <a:t>AUDIT</a:t>
            </a:r>
            <a:br>
              <a:rPr lang="en-US" sz="2400" dirty="0">
                <a:solidFill>
                  <a:srgbClr val="006600"/>
                </a:solidFill>
                <a:latin typeface="Calibri" panose="020F0502020204030204" pitchFamily="34" charset="0"/>
                <a:ea typeface="ＭＳ Ｐゴシック" pitchFamily="34" charset="-128"/>
                <a:cs typeface="Calibri" panose="020F0502020204030204" pitchFamily="34" charset="0"/>
              </a:rPr>
            </a:br>
            <a:r>
              <a:rPr lang="en-US" sz="2400" dirty="0">
                <a:solidFill>
                  <a:srgbClr val="006600"/>
                </a:solidFill>
                <a:latin typeface="Calibri" panose="020F0502020204030204" pitchFamily="34" charset="0"/>
                <a:ea typeface="ＭＳ Ｐゴシック" pitchFamily="34" charset="-128"/>
                <a:cs typeface="Calibri" panose="020F0502020204030204" pitchFamily="34" charset="0"/>
              </a:rPr>
              <a:t/>
            </a:r>
            <a:br>
              <a:rPr lang="en-US" sz="2400" dirty="0">
                <a:solidFill>
                  <a:srgbClr val="006600"/>
                </a:solidFill>
                <a:latin typeface="Calibri" panose="020F0502020204030204" pitchFamily="34" charset="0"/>
                <a:ea typeface="ＭＳ Ｐゴシック" pitchFamily="34" charset="-128"/>
                <a:cs typeface="Calibri" panose="020F0502020204030204" pitchFamily="34" charset="0"/>
              </a:rPr>
            </a:br>
            <a:r>
              <a:rPr lang="en-US" sz="2400" dirty="0">
                <a:solidFill>
                  <a:srgbClr val="006600"/>
                </a:solidFill>
                <a:latin typeface="Calibri" panose="020F0502020204030204" pitchFamily="34" charset="0"/>
                <a:ea typeface="ＭＳ Ｐゴシック" pitchFamily="34" charset="-128"/>
                <a:cs typeface="Calibri" panose="020F0502020204030204" pitchFamily="34" charset="0"/>
              </a:rPr>
              <a:t>AND </a:t>
            </a:r>
            <a:br>
              <a:rPr lang="en-US" sz="2400" dirty="0">
                <a:solidFill>
                  <a:srgbClr val="006600"/>
                </a:solidFill>
                <a:latin typeface="Calibri" panose="020F0502020204030204" pitchFamily="34" charset="0"/>
                <a:ea typeface="ＭＳ Ｐゴシック" pitchFamily="34" charset="-128"/>
                <a:cs typeface="Calibri" panose="020F0502020204030204" pitchFamily="34" charset="0"/>
              </a:rPr>
            </a:br>
            <a:r>
              <a:rPr lang="en-US" sz="2400" dirty="0">
                <a:solidFill>
                  <a:srgbClr val="006600"/>
                </a:solidFill>
                <a:latin typeface="Calibri" panose="020F0502020204030204" pitchFamily="34" charset="0"/>
                <a:ea typeface="ＭＳ Ｐゴシック" pitchFamily="34" charset="-128"/>
                <a:cs typeface="Calibri" panose="020F0502020204030204" pitchFamily="34" charset="0"/>
              </a:rPr>
              <a:t/>
            </a:r>
            <a:br>
              <a:rPr lang="en-US" sz="2400" dirty="0">
                <a:solidFill>
                  <a:srgbClr val="006600"/>
                </a:solidFill>
                <a:latin typeface="Calibri" panose="020F0502020204030204" pitchFamily="34" charset="0"/>
                <a:ea typeface="ＭＳ Ｐゴシック" pitchFamily="34" charset="-128"/>
                <a:cs typeface="Calibri" panose="020F0502020204030204" pitchFamily="34" charset="0"/>
              </a:rPr>
            </a:br>
            <a:r>
              <a:rPr kumimoji="0" lang="en-US" sz="2400" b="1" i="0" u="none" strike="noStrike" kern="0" cap="none" spc="0" normalizeH="0" baseline="0" noProof="0" dirty="0">
                <a:ln>
                  <a:noFill/>
                </a:ln>
                <a:solidFill>
                  <a:srgbClr val="006600"/>
                </a:solidFill>
                <a:effectLst/>
                <a:uLnTx/>
                <a:uFillTx/>
                <a:latin typeface="Calibri" panose="020F0502020204030204" pitchFamily="34" charset="0"/>
                <a:ea typeface="ＭＳ Ｐゴシック" pitchFamily="34" charset="-128"/>
                <a:cs typeface="Calibri" panose="020F0502020204030204" pitchFamily="34" charset="0"/>
              </a:rPr>
              <a:t>ANNUAL FINANCIAL STATEMENT AS AT </a:t>
            </a:r>
            <a:br>
              <a:rPr kumimoji="0" lang="en-US" sz="2400" b="1" i="0" u="none" strike="noStrike" kern="0" cap="none" spc="0" normalizeH="0" baseline="0" noProof="0" dirty="0">
                <a:ln>
                  <a:noFill/>
                </a:ln>
                <a:solidFill>
                  <a:srgbClr val="006600"/>
                </a:solidFill>
                <a:effectLst/>
                <a:uLnTx/>
                <a:uFillTx/>
                <a:latin typeface="Calibri" panose="020F0502020204030204" pitchFamily="34" charset="0"/>
                <a:ea typeface="ＭＳ Ｐゴシック" pitchFamily="34" charset="-128"/>
                <a:cs typeface="Calibri" panose="020F0502020204030204" pitchFamily="34" charset="0"/>
              </a:rPr>
            </a:br>
            <a:r>
              <a:rPr kumimoji="0" lang="en-US" sz="2400" b="1" i="0" u="none" strike="noStrike" kern="0" cap="none" spc="0" normalizeH="0" baseline="0" noProof="0" dirty="0">
                <a:ln>
                  <a:noFill/>
                </a:ln>
                <a:solidFill>
                  <a:srgbClr val="006600"/>
                </a:solidFill>
                <a:effectLst/>
                <a:uLnTx/>
                <a:uFillTx/>
                <a:latin typeface="Calibri" panose="020F0502020204030204" pitchFamily="34" charset="0"/>
                <a:ea typeface="ＭＳ Ｐゴシック" pitchFamily="34" charset="-128"/>
                <a:cs typeface="Calibri" panose="020F0502020204030204" pitchFamily="34" charset="0"/>
              </a:rPr>
              <a:t/>
            </a:r>
            <a:br>
              <a:rPr kumimoji="0" lang="en-US" sz="2400" b="1" i="0" u="none" strike="noStrike" kern="0" cap="none" spc="0" normalizeH="0" baseline="0" noProof="0" dirty="0">
                <a:ln>
                  <a:noFill/>
                </a:ln>
                <a:solidFill>
                  <a:srgbClr val="006600"/>
                </a:solidFill>
                <a:effectLst/>
                <a:uLnTx/>
                <a:uFillTx/>
                <a:latin typeface="Calibri" panose="020F0502020204030204" pitchFamily="34" charset="0"/>
                <a:ea typeface="ＭＳ Ｐゴシック" pitchFamily="34" charset="-128"/>
                <a:cs typeface="Calibri" panose="020F0502020204030204" pitchFamily="34" charset="0"/>
              </a:rPr>
            </a:br>
            <a:r>
              <a:rPr kumimoji="0" lang="en-US" sz="2400" b="1" i="0" u="none" strike="noStrike" kern="0" cap="none" spc="0" normalizeH="0" baseline="0" noProof="0" dirty="0">
                <a:ln>
                  <a:noFill/>
                </a:ln>
                <a:solidFill>
                  <a:srgbClr val="006600"/>
                </a:solidFill>
                <a:effectLst/>
                <a:uLnTx/>
                <a:uFillTx/>
                <a:latin typeface="Calibri" panose="020F0502020204030204" pitchFamily="34" charset="0"/>
                <a:ea typeface="ＭＳ Ｐゴシック" pitchFamily="34" charset="-128"/>
                <a:cs typeface="Calibri" panose="020F0502020204030204" pitchFamily="34" charset="0"/>
              </a:rPr>
              <a:t>31 MARCH 2022</a:t>
            </a:r>
            <a:r>
              <a:rPr kumimoji="0" lang="en-US" sz="2400" b="1" i="0" u="none" strike="noStrike" kern="0" cap="none" spc="0" normalizeH="0" baseline="0" noProof="0" dirty="0">
                <a:ln>
                  <a:noFill/>
                </a:ln>
                <a:solidFill>
                  <a:srgbClr val="FF0000"/>
                </a:solidFill>
                <a:effectLst/>
                <a:uLnTx/>
                <a:uFillTx/>
                <a:latin typeface="Calibri" panose="020F0502020204030204" pitchFamily="34" charset="0"/>
                <a:ea typeface="ＭＳ Ｐゴシック" pitchFamily="34" charset="-128"/>
                <a:cs typeface="Calibri" panose="020F0502020204030204" pitchFamily="34" charset="0"/>
              </a:rPr>
              <a:t/>
            </a:r>
            <a:br>
              <a:rPr kumimoji="0" lang="en-US" sz="2400" b="1" i="0" u="none" strike="noStrike" kern="0" cap="none" spc="0" normalizeH="0" baseline="0" noProof="0" dirty="0">
                <a:ln>
                  <a:noFill/>
                </a:ln>
                <a:solidFill>
                  <a:srgbClr val="FF0000"/>
                </a:solidFill>
                <a:effectLst/>
                <a:uLnTx/>
                <a:uFillTx/>
                <a:latin typeface="Calibri" panose="020F0502020204030204" pitchFamily="34" charset="0"/>
                <a:ea typeface="ＭＳ Ｐゴシック" pitchFamily="34" charset="-128"/>
                <a:cs typeface="Calibri" panose="020F0502020204030204" pitchFamily="34" charset="0"/>
              </a:rPr>
            </a:br>
            <a:r>
              <a:rPr kumimoji="0" lang="en-US" sz="2400" b="1" i="1" u="none" strike="noStrike" kern="0" cap="none" spc="0" normalizeH="0" baseline="0" noProof="0" dirty="0">
                <a:ln>
                  <a:noFill/>
                </a:ln>
                <a:solidFill>
                  <a:srgbClr val="FF0000"/>
                </a:solidFill>
                <a:effectLst/>
                <a:uLnTx/>
                <a:uFillTx/>
                <a:latin typeface="Calibri" panose="020F0502020204030204" pitchFamily="34" charset="0"/>
                <a:ea typeface="ＭＳ Ｐゴシック" pitchFamily="34" charset="-128"/>
                <a:cs typeface="Calibri" panose="020F0502020204030204" pitchFamily="34" charset="0"/>
              </a:rPr>
              <a:t>				</a:t>
            </a:r>
            <a:br>
              <a:rPr kumimoji="0" lang="en-US" sz="2400" b="1" i="1" u="none" strike="noStrike" kern="0" cap="none" spc="0" normalizeH="0" baseline="0" noProof="0" dirty="0">
                <a:ln>
                  <a:noFill/>
                </a:ln>
                <a:solidFill>
                  <a:srgbClr val="FF0000"/>
                </a:solidFill>
                <a:effectLst/>
                <a:uLnTx/>
                <a:uFillTx/>
                <a:latin typeface="Calibri" panose="020F0502020204030204" pitchFamily="34" charset="0"/>
                <a:ea typeface="ＭＳ Ｐゴシック" pitchFamily="34" charset="-128"/>
                <a:cs typeface="Calibri" panose="020F0502020204030204" pitchFamily="34" charset="0"/>
              </a:rPr>
            </a:br>
            <a:endParaRPr lang="en-Z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529534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5">
            <a:extLst>
              <a:ext uri="{FF2B5EF4-FFF2-40B4-BE49-F238E27FC236}">
                <a16:creationId xmlns:a16="http://schemas.microsoft.com/office/drawing/2014/main" xmlns="" id="{2B961D1B-2246-4E1E-8D42-93126A5FAA90}"/>
              </a:ext>
            </a:extLst>
          </p:cNvPr>
          <p:cNvSpPr>
            <a:spLocks noGrp="1"/>
          </p:cNvSpPr>
          <p:nvPr>
            <p:ph type="ftr" sz="quarter" idx="11"/>
          </p:nvPr>
        </p:nvSpPr>
        <p:spPr>
          <a:xfrm>
            <a:off x="10344" y="6550423"/>
            <a:ext cx="9144000" cy="285728"/>
          </a:xfrm>
          <a:solidFill>
            <a:srgbClr val="006600"/>
          </a:solidFill>
          <a:ln>
            <a:noFill/>
          </a:ln>
        </p:spPr>
        <p: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ZA" sz="11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 A leader in enabling a connected and digitally transformed South Africa</a:t>
            </a:r>
            <a:endParaRPr kumimoji="0" lang="en-US" sz="11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cxnSp>
        <p:nvCxnSpPr>
          <p:cNvPr id="7" name="Straight Connector 6"/>
          <p:cNvCxnSpPr/>
          <p:nvPr/>
        </p:nvCxnSpPr>
        <p:spPr bwMode="auto">
          <a:xfrm>
            <a:off x="0" y="738430"/>
            <a:ext cx="9144000" cy="1588"/>
          </a:xfrm>
          <a:prstGeom prst="line">
            <a:avLst/>
          </a:prstGeom>
          <a:ln>
            <a:solidFill>
              <a:srgbClr val="0066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12" name="Slide Number Placeholder 11"/>
          <p:cNvSpPr>
            <a:spLocks noGrp="1"/>
          </p:cNvSpPr>
          <p:nvPr>
            <p:ph type="sldNum" sz="quarter" idx="12"/>
          </p:nvPr>
        </p:nvSpPr>
        <p:spPr>
          <a:xfrm>
            <a:off x="8820472" y="6552003"/>
            <a:ext cx="323528"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7A930C-9F51-4BB6-8DBB-EDAB0DE2C28C}" type="slidenum">
              <a:rPr kumimoji="0" lang="en-US" sz="1000" b="1" i="0" u="none" strike="noStrike" kern="1200" cap="none" spc="0" normalizeH="0" baseline="0" noProof="0" smtClean="0">
                <a:ln>
                  <a:noFill/>
                </a:ln>
                <a:solidFill>
                  <a:srgbClr val="FFFFFF"/>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000" b="1"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5" name="Rectangle 14">
            <a:extLst>
              <a:ext uri="{FF2B5EF4-FFF2-40B4-BE49-F238E27FC236}">
                <a16:creationId xmlns:a16="http://schemas.microsoft.com/office/drawing/2014/main" xmlns="" id="{1CF1069F-4905-4208-AE63-21C3B88AE45D}"/>
              </a:ext>
            </a:extLst>
          </p:cNvPr>
          <p:cNvSpPr/>
          <p:nvPr/>
        </p:nvSpPr>
        <p:spPr>
          <a:xfrm>
            <a:off x="329642" y="980001"/>
            <a:ext cx="8556724" cy="3514726"/>
          </a:xfrm>
          <a:prstGeom prst="rect">
            <a:avLst/>
          </a:prstGeom>
        </p:spPr>
        <p:txBody>
          <a:bodyPr wrap="square">
            <a:noAutofit/>
          </a:bodyPr>
          <a:lstStyle/>
          <a:p>
            <a:pPr marL="0" marR="0" lvl="0" indent="0" algn="just" defTabSz="914400" rtl="0" eaLnBrk="1" fontAlgn="base" latinLnBrk="0" hangingPunct="1">
              <a:lnSpc>
                <a:spcPct val="100000"/>
              </a:lnSpc>
              <a:spcBef>
                <a:spcPts val="450"/>
              </a:spcBef>
              <a:spcAft>
                <a:spcPts val="45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Box 7"/>
          <p:cNvSpPr txBox="1"/>
          <p:nvPr/>
        </p:nvSpPr>
        <p:spPr>
          <a:xfrm>
            <a:off x="251519" y="3683366"/>
            <a:ext cx="3024337" cy="400110"/>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ts val="1200"/>
              </a:spcBef>
              <a:spcAft>
                <a:spcPct val="0"/>
              </a:spcAft>
              <a:buClrTx/>
              <a:buSzTx/>
              <a:buFont typeface="Wingdings" panose="05000000000000000000" pitchFamily="2" charset="2"/>
              <a:buChar char="ü"/>
              <a:tabLst/>
              <a:defRPr/>
            </a:pPr>
            <a:endParaRPr kumimoji="0" lang="en-US"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aphicFrame>
        <p:nvGraphicFramePr>
          <p:cNvPr id="16" name="Table 15">
            <a:extLst>
              <a:ext uri="{FF2B5EF4-FFF2-40B4-BE49-F238E27FC236}">
                <a16:creationId xmlns:a16="http://schemas.microsoft.com/office/drawing/2014/main" xmlns="" id="{05B7D439-3E20-4A47-8DB8-9E17A8318A3E}"/>
              </a:ext>
            </a:extLst>
          </p:cNvPr>
          <p:cNvGraphicFramePr>
            <a:graphicFrameLocks noGrp="1"/>
          </p:cNvGraphicFramePr>
          <p:nvPr>
            <p:extLst>
              <p:ext uri="{D42A27DB-BD31-4B8C-83A1-F6EECF244321}">
                <p14:modId xmlns:p14="http://schemas.microsoft.com/office/powerpoint/2010/main" xmlns="" val="2701521167"/>
              </p:ext>
            </p:extLst>
          </p:nvPr>
        </p:nvGraphicFramePr>
        <p:xfrm>
          <a:off x="219076" y="797454"/>
          <a:ext cx="8745412" cy="4842358"/>
        </p:xfrm>
        <a:graphic>
          <a:graphicData uri="http://schemas.openxmlformats.org/drawingml/2006/table">
            <a:tbl>
              <a:tblPr firstRow="1" bandRow="1">
                <a:tableStyleId>{5C22544A-7EE6-4342-B048-85BDC9FD1C3A}</a:tableStyleId>
              </a:tblPr>
              <a:tblGrid>
                <a:gridCol w="1433674">
                  <a:extLst>
                    <a:ext uri="{9D8B030D-6E8A-4147-A177-3AD203B41FA5}">
                      <a16:colId xmlns:a16="http://schemas.microsoft.com/office/drawing/2014/main" xmlns="" val="20000"/>
                    </a:ext>
                  </a:extLst>
                </a:gridCol>
                <a:gridCol w="1863776">
                  <a:extLst>
                    <a:ext uri="{9D8B030D-6E8A-4147-A177-3AD203B41FA5}">
                      <a16:colId xmlns:a16="http://schemas.microsoft.com/office/drawing/2014/main" xmlns="" val="20001"/>
                    </a:ext>
                  </a:extLst>
                </a:gridCol>
                <a:gridCol w="5447962">
                  <a:extLst>
                    <a:ext uri="{9D8B030D-6E8A-4147-A177-3AD203B41FA5}">
                      <a16:colId xmlns:a16="http://schemas.microsoft.com/office/drawing/2014/main" xmlns="" val="20002"/>
                    </a:ext>
                  </a:extLst>
                </a:gridCol>
              </a:tblGrid>
              <a:tr h="334872">
                <a:tc>
                  <a:txBody>
                    <a:bodyPr/>
                    <a:lstStyle/>
                    <a:p>
                      <a:pPr algn="ctr">
                        <a:spcBef>
                          <a:spcPts val="0"/>
                        </a:spcBef>
                        <a:spcAft>
                          <a:spcPts val="0"/>
                        </a:spcAft>
                      </a:pPr>
                      <a:r>
                        <a:rPr lang="en-ZA" sz="1400" dirty="0">
                          <a:solidFill>
                            <a:schemeClr val="tx1"/>
                          </a:solidFill>
                          <a:latin typeface="Calibri" panose="020F0502020204030204" pitchFamily="34" charset="0"/>
                          <a:cs typeface="Calibri" panose="020F0502020204030204" pitchFamily="34" charset="0"/>
                        </a:rPr>
                        <a:t>Finding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en-ZA" sz="1400" dirty="0">
                          <a:solidFill>
                            <a:schemeClr val="tx1"/>
                          </a:solidFill>
                          <a:latin typeface="Calibri" panose="020F0502020204030204" pitchFamily="34" charset="0"/>
                          <a:cs typeface="Calibri" panose="020F0502020204030204" pitchFamily="34" charset="0"/>
                        </a:rPr>
                        <a:t>Details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en-ZA" sz="1400" dirty="0">
                          <a:solidFill>
                            <a:schemeClr val="tx1"/>
                          </a:solidFill>
                          <a:latin typeface="Calibri" panose="020F0502020204030204" pitchFamily="34" charset="0"/>
                          <a:cs typeface="Calibri" panose="020F0502020204030204" pitchFamily="34" charset="0"/>
                        </a:rPr>
                        <a:t>Action</a:t>
                      </a:r>
                      <a:r>
                        <a:rPr lang="en-ZA" sz="1400" baseline="0" dirty="0">
                          <a:solidFill>
                            <a:schemeClr val="tx1"/>
                          </a:solidFill>
                          <a:latin typeface="Calibri" panose="020F0502020204030204" pitchFamily="34" charset="0"/>
                          <a:cs typeface="Calibri" panose="020F0502020204030204" pitchFamily="34" charset="0"/>
                        </a:rPr>
                        <a:t> Plan </a:t>
                      </a:r>
                      <a:endParaRPr lang="en-ZA" sz="14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461263">
                <a:tc>
                  <a:txBody>
                    <a:bodyPr/>
                    <a:lstStyle/>
                    <a:p>
                      <a:pPr algn="just">
                        <a:spcBef>
                          <a:spcPts val="0"/>
                        </a:spcBef>
                        <a:spcAft>
                          <a:spcPts val="0"/>
                        </a:spcAft>
                      </a:pPr>
                      <a:r>
                        <a:rPr lang="en-ZA" sz="1400" baseline="0" dirty="0">
                          <a:solidFill>
                            <a:schemeClr val="tx1"/>
                          </a:solidFill>
                          <a:latin typeface="Calibri" panose="020F0502020204030204" pitchFamily="34" charset="0"/>
                          <a:cs typeface="Calibri" panose="020F0502020204030204" pitchFamily="34" charset="0"/>
                        </a:rPr>
                        <a:t>Performance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0"/>
                        </a:spcBef>
                        <a:spcAft>
                          <a:spcPts val="0"/>
                        </a:spcAft>
                      </a:pPr>
                      <a:r>
                        <a:rPr lang="en-ZA" sz="1400" dirty="0">
                          <a:solidFill>
                            <a:schemeClr val="tx1"/>
                          </a:solidFill>
                          <a:latin typeface="Calibri" panose="020F0502020204030204" pitchFamily="34" charset="0"/>
                          <a:cs typeface="Calibri" panose="020F0502020204030204" pitchFamily="34" charset="0"/>
                        </a:rPr>
                        <a:t>Reported achievement not supported by accurate and complete listing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9388" marR="0" indent="-1793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Recruitment of field monitors to strengthen data collection and real-time field monitoring and reporting</a:t>
                      </a:r>
                    </a:p>
                    <a:p>
                      <a:pPr marL="179388" marR="0" indent="-1793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SPM unit will source and analyse detailed list of installations per quarter as opposed to relying on summarized progress reports from the relevant SOEs and the Infrastructure Support Branch</a:t>
                      </a:r>
                    </a:p>
                    <a:p>
                      <a:pPr marL="179388" marR="0" indent="-1793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Relationship between SPM and the relevant SOEs will also be further strengthened in order to verify provided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84847953"/>
                  </a:ext>
                </a:extLst>
              </a:tr>
              <a:tr h="1461263">
                <a:tc>
                  <a:txBody>
                    <a:bodyPr/>
                    <a:lstStyle/>
                    <a:p>
                      <a:pPr algn="just">
                        <a:spcBef>
                          <a:spcPts val="0"/>
                        </a:spcBef>
                        <a:spcAft>
                          <a:spcPts val="0"/>
                        </a:spcAft>
                      </a:pPr>
                      <a:r>
                        <a:rPr lang="en-ZA" sz="1400" baseline="0" dirty="0">
                          <a:solidFill>
                            <a:schemeClr val="tx1"/>
                          </a:solidFill>
                          <a:latin typeface="Calibri" panose="020F0502020204030204" pitchFamily="34" charset="0"/>
                          <a:cs typeface="Calibri" panose="020F0502020204030204" pitchFamily="34" charset="0"/>
                        </a:rPr>
                        <a:t>Misstatement of financial statements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0"/>
                        </a:spcBef>
                        <a:spcAft>
                          <a:spcPts val="0"/>
                        </a:spcAft>
                      </a:pPr>
                      <a:r>
                        <a:rPr lang="en-ZA" sz="1400" dirty="0">
                          <a:solidFill>
                            <a:schemeClr val="tx1"/>
                          </a:solidFill>
                          <a:latin typeface="Calibri" panose="020F0502020204030204" pitchFamily="34" charset="0"/>
                          <a:cs typeface="Calibri" panose="020F0502020204030204" pitchFamily="34" charset="0"/>
                        </a:rPr>
                        <a:t>Material misstatements on advances, goods and services and disclosure notes identified and corrected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9388" marR="0" indent="-1793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Detailed review of supporting documents and agreements before advances are made and expensed.</a:t>
                      </a:r>
                    </a:p>
                    <a:p>
                      <a:pPr marL="179388" marR="0" indent="-1793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Detailed review of the financial statements in accordance with the project plan put in place</a:t>
                      </a:r>
                    </a:p>
                    <a:p>
                      <a:pPr marL="179388" marR="0" indent="-1793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Asset register verification and confirmation of amounts disclosed.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34009323"/>
                  </a:ext>
                </a:extLst>
              </a:tr>
              <a:tr h="1461263">
                <a:tc>
                  <a:txBody>
                    <a:bodyPr/>
                    <a:lstStyle/>
                    <a:p>
                      <a:pPr algn="just">
                        <a:spcBef>
                          <a:spcPts val="0"/>
                        </a:spcBef>
                        <a:spcAft>
                          <a:spcPts val="0"/>
                        </a:spcAft>
                      </a:pPr>
                      <a:r>
                        <a:rPr lang="en-ZA" sz="1400" baseline="0" dirty="0">
                          <a:solidFill>
                            <a:schemeClr val="tx1"/>
                          </a:solidFill>
                          <a:latin typeface="Calibri" panose="020F0502020204030204" pitchFamily="34" charset="0"/>
                          <a:cs typeface="Calibri" panose="020F0502020204030204" pitchFamily="34" charset="0"/>
                        </a:rPr>
                        <a:t>Irregular  expenditure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0"/>
                        </a:spcBef>
                        <a:spcAft>
                          <a:spcPts val="0"/>
                        </a:spcAft>
                      </a:pPr>
                      <a:r>
                        <a:rPr lang="en-ZA" sz="1400" dirty="0">
                          <a:solidFill>
                            <a:schemeClr val="tx1"/>
                          </a:solidFill>
                          <a:latin typeface="Calibri" panose="020F0502020204030204" pitchFamily="34" charset="0"/>
                          <a:cs typeface="Calibri" panose="020F0502020204030204" pitchFamily="34" charset="0"/>
                        </a:rPr>
                        <a:t>Determination assessment of prior year irregular expenditure not conducted.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9388" marR="0" indent="-1793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Assessment of prior year irregular expenditure has been completed and reports are being compiled.</a:t>
                      </a:r>
                    </a:p>
                    <a:p>
                      <a:pPr marL="179388" marR="0" indent="-1793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reports will be presented in the Governance and Compliance Committee before submitted to National Treasury for condonement.</a:t>
                      </a:r>
                    </a:p>
                    <a:p>
                      <a:pPr marL="179388" marR="0" indent="-1793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Consequence management to be taken.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17" name="TextBox 16">
            <a:extLst>
              <a:ext uri="{FF2B5EF4-FFF2-40B4-BE49-F238E27FC236}">
                <a16:creationId xmlns:a16="http://schemas.microsoft.com/office/drawing/2014/main" xmlns="" id="{D048B5CB-861D-40F5-A5A2-95DE47FD2DD6}"/>
              </a:ext>
            </a:extLst>
          </p:cNvPr>
          <p:cNvSpPr txBox="1"/>
          <p:nvPr/>
        </p:nvSpPr>
        <p:spPr>
          <a:xfrm>
            <a:off x="140954" y="5733256"/>
            <a:ext cx="8352928" cy="523220"/>
          </a:xfrm>
          <a:prstGeom prst="rect">
            <a:avLst/>
          </a:prstGeom>
          <a:noFill/>
        </p:spPr>
        <p:txBody>
          <a:bodyPr wrap="square">
            <a:spAutoFit/>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ZA" sz="1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Unqualified audit opinion </a:t>
            </a:r>
            <a:r>
              <a:rPr kumimoji="0" lang="en-ZA"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28 findings received. Audit action plan for all the findings have been developed and progress was monitored on a monthly basis and presented in the relevant governance structures. </a:t>
            </a:r>
          </a:p>
        </p:txBody>
      </p:sp>
      <p:pic>
        <p:nvPicPr>
          <p:cNvPr id="9" name="Picture 8">
            <a:extLst>
              <a:ext uri="{FF2B5EF4-FFF2-40B4-BE49-F238E27FC236}">
                <a16:creationId xmlns:a16="http://schemas.microsoft.com/office/drawing/2014/main" xmlns="" id="{F1C52132-BCE1-44C9-817F-D2E7CFC50B3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59406" y="0"/>
            <a:ext cx="863141" cy="723383"/>
          </a:xfrm>
          <a:prstGeom prst="rect">
            <a:avLst/>
          </a:prstGeom>
        </p:spPr>
      </p:pic>
      <p:sp>
        <p:nvSpPr>
          <p:cNvPr id="10" name="Rectangle 9">
            <a:extLst>
              <a:ext uri="{FF2B5EF4-FFF2-40B4-BE49-F238E27FC236}">
                <a16:creationId xmlns:a16="http://schemas.microsoft.com/office/drawing/2014/main" xmlns="" id="{3677CC56-3FED-4E64-923D-C658C68716D8}"/>
              </a:ext>
            </a:extLst>
          </p:cNvPr>
          <p:cNvSpPr/>
          <p:nvPr/>
        </p:nvSpPr>
        <p:spPr>
          <a:xfrm>
            <a:off x="2627784" y="198102"/>
            <a:ext cx="4438026" cy="461665"/>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2400" b="1" i="0" u="none" strike="noStrike" kern="1200" cap="none" spc="0" normalizeH="0" baseline="0" noProof="0" dirty="0">
                <a:ln>
                  <a:noFill/>
                </a:ln>
                <a:solidFill>
                  <a:srgbClr val="006600"/>
                </a:solidFill>
                <a:effectLst/>
                <a:uLnTx/>
                <a:uFillTx/>
                <a:latin typeface="Calibri" panose="020F0502020204030204" pitchFamily="34" charset="0"/>
                <a:cs typeface="Calibri" panose="020F0502020204030204" pitchFamily="34" charset="0"/>
              </a:rPr>
              <a:t>2020/21 AUDIT</a:t>
            </a:r>
          </a:p>
        </p:txBody>
      </p:sp>
      <p:pic>
        <p:nvPicPr>
          <p:cNvPr id="11" name="Picture 10">
            <a:extLst>
              <a:ext uri="{FF2B5EF4-FFF2-40B4-BE49-F238E27FC236}">
                <a16:creationId xmlns:a16="http://schemas.microsoft.com/office/drawing/2014/main" xmlns="" id="{9FF94250-6903-489B-8942-4F2EBFF39E44}"/>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49464" y="53343"/>
            <a:ext cx="2774966" cy="670039"/>
          </a:xfrm>
          <a:prstGeom prst="rect">
            <a:avLst/>
          </a:prstGeom>
        </p:spPr>
      </p:pic>
    </p:spTree>
    <p:extLst>
      <p:ext uri="{BB962C8B-B14F-4D97-AF65-F5344CB8AC3E}">
        <p14:creationId xmlns:p14="http://schemas.microsoft.com/office/powerpoint/2010/main" xmlns="" val="2116871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5">
            <a:extLst>
              <a:ext uri="{FF2B5EF4-FFF2-40B4-BE49-F238E27FC236}">
                <a16:creationId xmlns:a16="http://schemas.microsoft.com/office/drawing/2014/main" xmlns="" id="{04D5B684-CC28-44DF-9F1B-6FDB960F6875}"/>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
        <p:nvSpPr>
          <p:cNvPr id="16387" name="Text Box 3"/>
          <p:cNvSpPr txBox="1">
            <a:spLocks noChangeArrowheads="1"/>
          </p:cNvSpPr>
          <p:nvPr/>
        </p:nvSpPr>
        <p:spPr bwMode="auto">
          <a:xfrm>
            <a:off x="323528" y="1516268"/>
            <a:ext cx="8601397" cy="3312446"/>
          </a:xfrm>
          <a:prstGeom prst="rect">
            <a:avLst/>
          </a:prstGeom>
          <a:noFill/>
          <a:ln w="9525">
            <a:noFill/>
            <a:miter lim="800000"/>
            <a:headEnd/>
            <a:tailEnd/>
          </a:ln>
        </p:spPr>
        <p:txBody>
          <a:bodyPr wrap="square" lIns="92075" tIns="46038" rIns="92075" bIns="46038">
            <a:spAutoFit/>
          </a:bodyPr>
          <a:lstStyle/>
          <a:p>
            <a:pPr marL="268288" indent="-268288" algn="just" eaLnBrk="0" hangingPunct="0">
              <a:lnSpc>
                <a:spcPct val="150000"/>
              </a:lnSpc>
              <a:spcBef>
                <a:spcPts val="600"/>
              </a:spcBef>
              <a:spcAft>
                <a:spcPts val="600"/>
              </a:spcAft>
              <a:buFont typeface="Wingdings" pitchFamily="2" charset="2"/>
              <a:buChar char="§"/>
              <a:defRPr/>
            </a:pPr>
            <a:r>
              <a:rPr lang="en-ZA" b="0" dirty="0">
                <a:latin typeface="Calibri" panose="020F0502020204030204" pitchFamily="34" charset="0"/>
                <a:cs typeface="Calibri" panose="020F0502020204030204" pitchFamily="34" charset="0"/>
              </a:rPr>
              <a:t>Summary of performance </a:t>
            </a:r>
          </a:p>
          <a:p>
            <a:pPr marL="268288" indent="-268288" algn="just" eaLnBrk="0" hangingPunct="0">
              <a:lnSpc>
                <a:spcPct val="150000"/>
              </a:lnSpc>
              <a:spcBef>
                <a:spcPts val="600"/>
              </a:spcBef>
              <a:spcAft>
                <a:spcPts val="600"/>
              </a:spcAft>
              <a:buFont typeface="Wingdings" pitchFamily="2" charset="2"/>
              <a:buChar char="§"/>
              <a:defRPr/>
            </a:pPr>
            <a:r>
              <a:rPr lang="en-ZA" b="0" dirty="0">
                <a:latin typeface="Calibri" panose="020F0502020204030204" pitchFamily="34" charset="0"/>
                <a:cs typeface="Calibri" panose="020F0502020204030204" pitchFamily="34" charset="0"/>
              </a:rPr>
              <a:t>Significant achievements during the 2021/22 FY</a:t>
            </a:r>
          </a:p>
          <a:p>
            <a:pPr marL="268288" indent="-268288" algn="just" eaLnBrk="0" hangingPunct="0">
              <a:lnSpc>
                <a:spcPct val="150000"/>
              </a:lnSpc>
              <a:spcBef>
                <a:spcPts val="600"/>
              </a:spcBef>
              <a:spcAft>
                <a:spcPts val="600"/>
              </a:spcAft>
              <a:buFont typeface="Wingdings" pitchFamily="2" charset="2"/>
              <a:buChar char="§"/>
              <a:defRPr/>
            </a:pPr>
            <a:r>
              <a:rPr lang="en-US" b="0" dirty="0">
                <a:latin typeface="Calibri" panose="020F0502020204030204" pitchFamily="34" charset="0"/>
                <a:cs typeface="Calibri" panose="020F0502020204030204" pitchFamily="34" charset="0"/>
              </a:rPr>
              <a:t>Areas of under-achievement during the reporting period</a:t>
            </a:r>
          </a:p>
          <a:p>
            <a:pPr marL="268288" indent="-268288" algn="just" eaLnBrk="0" hangingPunct="0">
              <a:lnSpc>
                <a:spcPct val="150000"/>
              </a:lnSpc>
              <a:spcBef>
                <a:spcPts val="600"/>
              </a:spcBef>
              <a:spcAft>
                <a:spcPts val="600"/>
              </a:spcAft>
              <a:buFont typeface="Wingdings" pitchFamily="2" charset="2"/>
              <a:buChar char="§"/>
              <a:defRPr/>
            </a:pPr>
            <a:r>
              <a:rPr lang="en-ZA" b="0" dirty="0">
                <a:latin typeface="Calibri" panose="020F0502020204030204" pitchFamily="34" charset="0"/>
                <a:cs typeface="Calibri" panose="020F0502020204030204" pitchFamily="34" charset="0"/>
              </a:rPr>
              <a:t>Programme Performance for 2021/22 FY, with specific focus on targets not achieved</a:t>
            </a:r>
          </a:p>
          <a:p>
            <a:pPr marL="268288" indent="-268288" algn="just" eaLnBrk="0" hangingPunct="0">
              <a:lnSpc>
                <a:spcPct val="150000"/>
              </a:lnSpc>
              <a:spcBef>
                <a:spcPts val="600"/>
              </a:spcBef>
              <a:spcAft>
                <a:spcPts val="600"/>
              </a:spcAft>
              <a:buFont typeface="Wingdings" pitchFamily="2" charset="2"/>
              <a:buChar char="§"/>
              <a:defRPr/>
            </a:pPr>
            <a:r>
              <a:rPr lang="en-ZA" b="0" dirty="0">
                <a:latin typeface="Calibri" panose="020F0502020204030204" pitchFamily="34" charset="0"/>
                <a:cs typeface="Calibri" panose="020F0502020204030204" pitchFamily="34" charset="0"/>
              </a:rPr>
              <a:t>Progress against Audit Action Plan</a:t>
            </a:r>
          </a:p>
          <a:p>
            <a:pPr marL="268288" indent="-268288" algn="just" eaLnBrk="0" hangingPunct="0">
              <a:lnSpc>
                <a:spcPct val="150000"/>
              </a:lnSpc>
              <a:spcBef>
                <a:spcPts val="600"/>
              </a:spcBef>
              <a:spcAft>
                <a:spcPts val="600"/>
              </a:spcAft>
              <a:buFont typeface="Wingdings" pitchFamily="2" charset="2"/>
              <a:buChar char="§"/>
              <a:defRPr/>
            </a:pPr>
            <a:r>
              <a:rPr lang="en-ZA" b="0" dirty="0">
                <a:latin typeface="Calibri" panose="020F0502020204030204" pitchFamily="34" charset="0"/>
                <a:cs typeface="Calibri" panose="020F0502020204030204" pitchFamily="34" charset="0"/>
              </a:rPr>
              <a:t>2021/22 Financial Performance</a:t>
            </a:r>
          </a:p>
        </p:txBody>
      </p:sp>
      <p:cxnSp>
        <p:nvCxnSpPr>
          <p:cNvPr id="7" name="Straight Connector 6"/>
          <p:cNvCxnSpPr/>
          <p:nvPr/>
        </p:nvCxnSpPr>
        <p:spPr bwMode="auto">
          <a:xfrm>
            <a:off x="0" y="1124744"/>
            <a:ext cx="9144000" cy="1588"/>
          </a:xfrm>
          <a:prstGeom prst="line">
            <a:avLst/>
          </a:prstGeom>
          <a:ln>
            <a:solidFill>
              <a:srgbClr val="0066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44624"/>
            <a:ext cx="901700" cy="901700"/>
          </a:xfrm>
          <a:prstGeom prst="rect">
            <a:avLst/>
          </a:prstGeom>
        </p:spPr>
      </p:pic>
      <p:sp>
        <p:nvSpPr>
          <p:cNvPr id="12" name="Rectangle 11"/>
          <p:cNvSpPr/>
          <p:nvPr/>
        </p:nvSpPr>
        <p:spPr>
          <a:xfrm>
            <a:off x="2843808" y="359200"/>
            <a:ext cx="4896544" cy="461665"/>
          </a:xfrm>
          <a:prstGeom prst="rect">
            <a:avLst/>
          </a:prstGeom>
        </p:spPr>
        <p:txBody>
          <a:bodyPr wrap="square">
            <a:spAutoFit/>
          </a:bodyPr>
          <a:lstStyle/>
          <a:p>
            <a:pPr lvl="0" algn="ctr" eaLnBrk="0" hangingPunct="0">
              <a:defRPr/>
            </a:pPr>
            <a:r>
              <a:rPr lang="en-US" sz="2400" b="1" dirty="0">
                <a:solidFill>
                  <a:srgbClr val="006600"/>
                </a:solidFill>
                <a:latin typeface="Calibri" panose="020F0502020204030204" pitchFamily="34" charset="0"/>
                <a:cs typeface="Calibri" panose="020F0502020204030204" pitchFamily="34" charset="0"/>
              </a:rPr>
              <a:t>PRESENTATION OUTLINE</a:t>
            </a:r>
          </a:p>
        </p:txBody>
      </p:sp>
      <p:pic>
        <p:nvPicPr>
          <p:cNvPr id="9" name="Picture 8">
            <a:extLst>
              <a:ext uri="{FF2B5EF4-FFF2-40B4-BE49-F238E27FC236}">
                <a16:creationId xmlns:a16="http://schemas.microsoft.com/office/drawing/2014/main" xmlns="" id="{C75A3D67-4D37-446C-8E2C-F578BA40CBFF}"/>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53343"/>
            <a:ext cx="2930525" cy="921385"/>
          </a:xfrm>
          <a:prstGeom prst="rect">
            <a:avLst/>
          </a:prstGeom>
        </p:spPr>
      </p:pic>
      <p:sp>
        <p:nvSpPr>
          <p:cNvPr id="8" name="Slide Number Placeholder 7"/>
          <p:cNvSpPr>
            <a:spLocks noGrp="1"/>
          </p:cNvSpPr>
          <p:nvPr>
            <p:ph type="sldNum" sz="quarter" idx="12"/>
          </p:nvPr>
        </p:nvSpPr>
        <p:spPr>
          <a:xfrm>
            <a:off x="7454509" y="6508329"/>
            <a:ext cx="1593850" cy="476250"/>
          </a:xfrm>
        </p:spPr>
        <p:txBody>
          <a:bodyPr/>
          <a:lstStyle/>
          <a:p>
            <a:pPr>
              <a:defRPr/>
            </a:pPr>
            <a:fld id="{D0FB1A35-26F3-4129-92ED-E891618A16E1}" type="slidenum">
              <a:rPr lang="en-US" b="1" smtClean="0">
                <a:solidFill>
                  <a:schemeClr val="bg1"/>
                </a:solidFill>
              </a:rPr>
              <a:pPr>
                <a:defRPr/>
              </a:pPr>
              <a:t>2</a:t>
            </a:fld>
            <a:endParaRPr lang="en-US" b="1" dirty="0">
              <a:solidFill>
                <a:schemeClr val="bg1"/>
              </a:solidFill>
            </a:endParaRPr>
          </a:p>
        </p:txBody>
      </p:sp>
      <p:pic>
        <p:nvPicPr>
          <p:cNvPr id="2050" name="Picture 2" descr="Business presentation icon / black color">
            <a:extLst>
              <a:ext uri="{FF2B5EF4-FFF2-40B4-BE49-F238E27FC236}">
                <a16:creationId xmlns:a16="http://schemas.microsoft.com/office/drawing/2014/main" xmlns="" id="{3F3D90A1-4F85-4470-A2D8-CA550B2D2274}"/>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37665" y="1276348"/>
            <a:ext cx="1832645" cy="187062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a:extLst>
              <a:ext uri="{FF2B5EF4-FFF2-40B4-BE49-F238E27FC236}">
                <a16:creationId xmlns:a16="http://schemas.microsoft.com/office/drawing/2014/main" xmlns="" id="{09AA4171-E352-4C20-A19A-5004CD0B3B8F}"/>
              </a:ext>
            </a:extLst>
          </p:cNvPr>
          <p:cNvSpPr txBox="1"/>
          <p:nvPr/>
        </p:nvSpPr>
        <p:spPr>
          <a:xfrm>
            <a:off x="7001506" y="2915652"/>
            <a:ext cx="2014190" cy="369332"/>
          </a:xfrm>
          <a:prstGeom prst="rect">
            <a:avLst/>
          </a:prstGeom>
          <a:solidFill>
            <a:schemeClr val="bg1"/>
          </a:solidFill>
        </p:spPr>
        <p:txBody>
          <a:bodyPr wrap="square" rtlCol="0">
            <a:spAutoFit/>
          </a:bodyPr>
          <a:lstStyle/>
          <a:p>
            <a:endParaRPr lang="en-ZA" dirty="0">
              <a:solidFill>
                <a:srgbClr val="0F75AD"/>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765762-DAB4-9738-A6A8-BCB4D6082BE1}"/>
              </a:ext>
            </a:extLst>
          </p:cNvPr>
          <p:cNvSpPr>
            <a:spLocks noGrp="1"/>
          </p:cNvSpPr>
          <p:nvPr>
            <p:ph type="title"/>
          </p:nvPr>
        </p:nvSpPr>
        <p:spPr>
          <a:xfrm>
            <a:off x="457200" y="274638"/>
            <a:ext cx="8229600" cy="1143000"/>
          </a:xfrm>
        </p:spPr>
        <p:txBody>
          <a:bodyPr/>
          <a:lstStyle/>
          <a:p>
            <a:r>
              <a:rPr lang="en-ZA" sz="2400" dirty="0">
                <a:solidFill>
                  <a:srgbClr val="006600"/>
                </a:solidFill>
                <a:latin typeface="Calibri" panose="020F0502020204030204" pitchFamily="34" charset="0"/>
                <a:cs typeface="Calibri" panose="020F0502020204030204" pitchFamily="34" charset="0"/>
              </a:rPr>
              <a:t>STATUS OF AUDIT FINDINGS FROM 2020/21 FINANCIAL YEAR</a:t>
            </a:r>
          </a:p>
        </p:txBody>
      </p:sp>
      <p:sp>
        <p:nvSpPr>
          <p:cNvPr id="6" name="Slide Number Placeholder 5">
            <a:extLst>
              <a:ext uri="{FF2B5EF4-FFF2-40B4-BE49-F238E27FC236}">
                <a16:creationId xmlns:a16="http://schemas.microsoft.com/office/drawing/2014/main" xmlns="" id="{D52CE531-8CBF-49E6-A12A-91D807B92725}"/>
              </a:ext>
            </a:extLst>
          </p:cNvPr>
          <p:cNvSpPr>
            <a:spLocks noGrp="1"/>
          </p:cNvSpPr>
          <p:nvPr>
            <p:ph type="sldNum" sz="quarter" idx="12"/>
          </p:nvPr>
        </p:nvSpPr>
        <p:spPr/>
        <p:txBody>
          <a:bodyPr/>
          <a:lstStyle/>
          <a:p>
            <a:pPr>
              <a:defRPr/>
            </a:pPr>
            <a:fld id="{5F104B22-8847-4421-A6B2-15511A0D7075}" type="slidenum">
              <a:rPr lang="en-US" smtClean="0"/>
              <a:pPr>
                <a:defRPr/>
              </a:pPr>
              <a:t>20</a:t>
            </a:fld>
            <a:endParaRPr lang="en-US" dirty="0"/>
          </a:p>
        </p:txBody>
      </p:sp>
      <p:graphicFrame>
        <p:nvGraphicFramePr>
          <p:cNvPr id="9" name="Chart 8">
            <a:extLst>
              <a:ext uri="{FF2B5EF4-FFF2-40B4-BE49-F238E27FC236}">
                <a16:creationId xmlns:a16="http://schemas.microsoft.com/office/drawing/2014/main" xmlns="" id="{BD4ED81E-7E62-BFC4-8D3C-EB9B5719F1E4}"/>
              </a:ext>
            </a:extLst>
          </p:cNvPr>
          <p:cNvGraphicFramePr/>
          <p:nvPr>
            <p:extLst>
              <p:ext uri="{D42A27DB-BD31-4B8C-83A1-F6EECF244321}">
                <p14:modId xmlns:p14="http://schemas.microsoft.com/office/powerpoint/2010/main" xmlns="" val="3227180814"/>
              </p:ext>
            </p:extLst>
          </p:nvPr>
        </p:nvGraphicFramePr>
        <p:xfrm>
          <a:off x="1715852" y="1556792"/>
          <a:ext cx="5712296" cy="38884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547736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A7D267-97E0-0BE8-D80A-A6670D873240}"/>
              </a:ext>
            </a:extLst>
          </p:cNvPr>
          <p:cNvSpPr>
            <a:spLocks noGrp="1"/>
          </p:cNvSpPr>
          <p:nvPr>
            <p:ph type="title"/>
          </p:nvPr>
        </p:nvSpPr>
        <p:spPr>
          <a:xfrm>
            <a:off x="457200" y="274638"/>
            <a:ext cx="8291264" cy="1143000"/>
          </a:xfrm>
        </p:spPr>
        <p:txBody>
          <a:bodyPr/>
          <a:lstStyle/>
          <a:p>
            <a:r>
              <a:rPr lang="en-ZA" sz="2400" dirty="0">
                <a:solidFill>
                  <a:srgbClr val="006600"/>
                </a:solidFill>
                <a:latin typeface="Calibri" panose="020F0502020204030204" pitchFamily="34" charset="0"/>
                <a:cs typeface="Calibri" panose="020F0502020204030204" pitchFamily="34" charset="0"/>
              </a:rPr>
              <a:t>STATUS OF AUDIT FINDINGS FROM 2021/22 FINANCIAL YEAR</a:t>
            </a:r>
          </a:p>
        </p:txBody>
      </p:sp>
      <p:sp>
        <p:nvSpPr>
          <p:cNvPr id="6" name="Slide Number Placeholder 5">
            <a:extLst>
              <a:ext uri="{FF2B5EF4-FFF2-40B4-BE49-F238E27FC236}">
                <a16:creationId xmlns:a16="http://schemas.microsoft.com/office/drawing/2014/main" xmlns="" id="{D142F95D-2239-3377-5113-DFC031D0DDF5}"/>
              </a:ext>
            </a:extLst>
          </p:cNvPr>
          <p:cNvSpPr>
            <a:spLocks noGrp="1"/>
          </p:cNvSpPr>
          <p:nvPr>
            <p:ph type="sldNum" sz="quarter" idx="12"/>
          </p:nvPr>
        </p:nvSpPr>
        <p:spPr/>
        <p:txBody>
          <a:bodyPr/>
          <a:lstStyle/>
          <a:p>
            <a:pPr>
              <a:defRPr/>
            </a:pPr>
            <a:fld id="{5F104B22-8847-4421-A6B2-15511A0D7075}" type="slidenum">
              <a:rPr lang="en-US" smtClean="0"/>
              <a:pPr>
                <a:defRPr/>
              </a:pPr>
              <a:t>21</a:t>
            </a:fld>
            <a:endParaRPr lang="en-US" dirty="0"/>
          </a:p>
        </p:txBody>
      </p:sp>
      <p:sp>
        <p:nvSpPr>
          <p:cNvPr id="7" name="TextBox 6">
            <a:extLst>
              <a:ext uri="{FF2B5EF4-FFF2-40B4-BE49-F238E27FC236}">
                <a16:creationId xmlns:a16="http://schemas.microsoft.com/office/drawing/2014/main" xmlns="" id="{55221DFA-8438-8092-8E7B-7D6702AB6A99}"/>
              </a:ext>
            </a:extLst>
          </p:cNvPr>
          <p:cNvSpPr txBox="1"/>
          <p:nvPr/>
        </p:nvSpPr>
        <p:spPr>
          <a:xfrm>
            <a:off x="611560" y="1628800"/>
            <a:ext cx="8136904" cy="923330"/>
          </a:xfrm>
          <a:prstGeom prst="rect">
            <a:avLst/>
          </a:prstGeom>
          <a:noFill/>
        </p:spPr>
        <p:txBody>
          <a:bodyPr wrap="square" rtlCol="0">
            <a:spAutoFit/>
          </a:bodyPr>
          <a:lstStyle/>
          <a:p>
            <a:r>
              <a:rPr kumimoji="0" lang="en-ZA" sz="18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Unqualified audit opinion </a:t>
            </a:r>
            <a:r>
              <a:rPr kumimoji="0" lang="en-ZA"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20 findings received. Audit action plan for all the findings have been developed and progress will be monitored on a monthly basis and presented in the relevant governance structures. </a:t>
            </a:r>
          </a:p>
        </p:txBody>
      </p:sp>
      <p:graphicFrame>
        <p:nvGraphicFramePr>
          <p:cNvPr id="12" name="Chart 11">
            <a:extLst>
              <a:ext uri="{FF2B5EF4-FFF2-40B4-BE49-F238E27FC236}">
                <a16:creationId xmlns:a16="http://schemas.microsoft.com/office/drawing/2014/main" xmlns="" id="{398DBE40-F5E6-A6CD-FD2A-A25B43E52B62}"/>
              </a:ext>
            </a:extLst>
          </p:cNvPr>
          <p:cNvGraphicFramePr/>
          <p:nvPr>
            <p:extLst>
              <p:ext uri="{D42A27DB-BD31-4B8C-83A1-F6EECF244321}">
                <p14:modId xmlns:p14="http://schemas.microsoft.com/office/powerpoint/2010/main" xmlns="" val="1807785011"/>
              </p:ext>
            </p:extLst>
          </p:nvPr>
        </p:nvGraphicFramePr>
        <p:xfrm>
          <a:off x="755576" y="2763291"/>
          <a:ext cx="6864424" cy="34819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734579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5">
            <a:extLst>
              <a:ext uri="{FF2B5EF4-FFF2-40B4-BE49-F238E27FC236}">
                <a16:creationId xmlns:a16="http://schemas.microsoft.com/office/drawing/2014/main" xmlns="" id="{E0C3D1E9-11C5-46B6-8437-7AFB120091BE}"/>
              </a:ext>
            </a:extLst>
          </p:cNvPr>
          <p:cNvSpPr>
            <a:spLocks noGrp="1"/>
          </p:cNvSpPr>
          <p:nvPr>
            <p:ph type="ftr" sz="quarter" idx="11"/>
          </p:nvPr>
        </p:nvSpPr>
        <p:spPr>
          <a:xfrm>
            <a:off x="-21453" y="6301420"/>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cxnSp>
        <p:nvCxnSpPr>
          <p:cNvPr id="7" name="Straight Connector 6"/>
          <p:cNvCxnSpPr/>
          <p:nvPr/>
        </p:nvCxnSpPr>
        <p:spPr bwMode="auto">
          <a:xfrm>
            <a:off x="0" y="738430"/>
            <a:ext cx="9144000" cy="1588"/>
          </a:xfrm>
          <a:prstGeom prst="line">
            <a:avLst/>
          </a:prstGeom>
          <a:ln>
            <a:solidFill>
              <a:srgbClr val="0066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12" name="Slide Number Placeholder 11"/>
          <p:cNvSpPr>
            <a:spLocks noGrp="1"/>
          </p:cNvSpPr>
          <p:nvPr>
            <p:ph type="sldNum" sz="quarter" idx="12"/>
          </p:nvPr>
        </p:nvSpPr>
        <p:spPr>
          <a:xfrm>
            <a:off x="8820472" y="6552003"/>
            <a:ext cx="323528" cy="476250"/>
          </a:xfrm>
        </p:spPr>
        <p:txBody>
          <a:bodyPr/>
          <a:lstStyle/>
          <a:p>
            <a:pPr>
              <a:defRPr/>
            </a:pPr>
            <a:fld id="{FF7A930C-9F51-4BB6-8DBB-EDAB0DE2C28C}" type="slidenum">
              <a:rPr lang="en-US" sz="1000" b="1" smtClean="0">
                <a:solidFill>
                  <a:schemeClr val="bg1"/>
                </a:solidFill>
              </a:rPr>
              <a:pPr>
                <a:defRPr/>
              </a:pPr>
              <a:t>22</a:t>
            </a:fld>
            <a:endParaRPr lang="en-US" sz="1000" b="1" dirty="0">
              <a:solidFill>
                <a:schemeClr val="bg1"/>
              </a:solidFill>
            </a:endParaRPr>
          </a:p>
        </p:txBody>
      </p:sp>
      <p:sp>
        <p:nvSpPr>
          <p:cNvPr id="15" name="Rectangle 14">
            <a:extLst>
              <a:ext uri="{FF2B5EF4-FFF2-40B4-BE49-F238E27FC236}">
                <a16:creationId xmlns:a16="http://schemas.microsoft.com/office/drawing/2014/main" xmlns="" id="{1CF1069F-4905-4208-AE63-21C3B88AE45D}"/>
              </a:ext>
            </a:extLst>
          </p:cNvPr>
          <p:cNvSpPr/>
          <p:nvPr/>
        </p:nvSpPr>
        <p:spPr>
          <a:xfrm>
            <a:off x="329642" y="980001"/>
            <a:ext cx="8556724" cy="3514726"/>
          </a:xfrm>
          <a:prstGeom prst="rect">
            <a:avLst/>
          </a:prstGeom>
        </p:spPr>
        <p:txBody>
          <a:bodyPr wrap="square">
            <a:noAutofit/>
          </a:bodyPr>
          <a:lstStyle/>
          <a:p>
            <a:pPr algn="just">
              <a:spcBef>
                <a:spcPts val="450"/>
              </a:spcBef>
              <a:spcAft>
                <a:spcPts val="450"/>
              </a:spcAft>
              <a:defRPr/>
            </a:pPr>
            <a:endParaRPr lang="en-ZA" dirty="0">
              <a:latin typeface="Arial" panose="020B0604020202020204" pitchFamily="34" charset="0"/>
              <a:cs typeface="Arial" panose="020B0604020202020204" pitchFamily="34" charset="0"/>
            </a:endParaRPr>
          </a:p>
        </p:txBody>
      </p:sp>
      <p:sp>
        <p:nvSpPr>
          <p:cNvPr id="8" name="TextBox 7"/>
          <p:cNvSpPr txBox="1"/>
          <p:nvPr/>
        </p:nvSpPr>
        <p:spPr>
          <a:xfrm>
            <a:off x="251519" y="3683366"/>
            <a:ext cx="3024337" cy="400110"/>
          </a:xfrm>
          <a:prstGeom prst="rect">
            <a:avLst/>
          </a:prstGeom>
          <a:noFill/>
        </p:spPr>
        <p:txBody>
          <a:bodyPr wrap="square" rtlCol="0">
            <a:spAutoFit/>
          </a:bodyPr>
          <a:lstStyle/>
          <a:p>
            <a:pPr marL="342900" indent="-342900">
              <a:spcBef>
                <a:spcPts val="1200"/>
              </a:spcBef>
              <a:buFont typeface="Wingdings" panose="05000000000000000000" pitchFamily="2" charset="2"/>
              <a:buChar char="ü"/>
            </a:pPr>
            <a:endParaRPr lang="en-US" sz="2000" b="0" dirty="0"/>
          </a:p>
        </p:txBody>
      </p:sp>
      <p:pic>
        <p:nvPicPr>
          <p:cNvPr id="11" name="Picture 10">
            <a:extLst>
              <a:ext uri="{FF2B5EF4-FFF2-40B4-BE49-F238E27FC236}">
                <a16:creationId xmlns:a16="http://schemas.microsoft.com/office/drawing/2014/main" xmlns="" id="{D73B6C11-97A0-47F8-80E5-7ADF2EBF1B6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59406" y="0"/>
            <a:ext cx="863141" cy="723383"/>
          </a:xfrm>
          <a:prstGeom prst="rect">
            <a:avLst/>
          </a:prstGeom>
        </p:spPr>
      </p:pic>
      <p:sp>
        <p:nvSpPr>
          <p:cNvPr id="13" name="Rectangle 12">
            <a:extLst>
              <a:ext uri="{FF2B5EF4-FFF2-40B4-BE49-F238E27FC236}">
                <a16:creationId xmlns:a16="http://schemas.microsoft.com/office/drawing/2014/main" xmlns="" id="{41973F93-F714-498B-A72F-969FB24DB92A}"/>
              </a:ext>
            </a:extLst>
          </p:cNvPr>
          <p:cNvSpPr/>
          <p:nvPr/>
        </p:nvSpPr>
        <p:spPr>
          <a:xfrm>
            <a:off x="2699792" y="161587"/>
            <a:ext cx="5184576" cy="461665"/>
          </a:xfrm>
          <a:prstGeom prst="rect">
            <a:avLst/>
          </a:prstGeom>
        </p:spPr>
        <p:txBody>
          <a:bodyPr wrap="square">
            <a:spAutoFit/>
          </a:bodyPr>
          <a:lstStyle/>
          <a:p>
            <a:pPr lvl="0" algn="ctr" eaLnBrk="0" hangingPunct="0">
              <a:spcBef>
                <a:spcPts val="600"/>
              </a:spcBef>
              <a:spcAft>
                <a:spcPts val="600"/>
              </a:spcAft>
              <a:defRPr/>
            </a:pPr>
            <a:r>
              <a:rPr lang="en-US" sz="2400" dirty="0">
                <a:solidFill>
                  <a:srgbClr val="006600"/>
                </a:solidFill>
                <a:latin typeface="Calibri" panose="020F0502020204030204" pitchFamily="34" charset="0"/>
                <a:cs typeface="Calibri" panose="020F0502020204030204" pitchFamily="34" charset="0"/>
              </a:rPr>
              <a:t>BUDGET &amp; EXPENDITURE (1)</a:t>
            </a:r>
          </a:p>
        </p:txBody>
      </p:sp>
      <p:pic>
        <p:nvPicPr>
          <p:cNvPr id="16" name="Picture 15">
            <a:extLst>
              <a:ext uri="{FF2B5EF4-FFF2-40B4-BE49-F238E27FC236}">
                <a16:creationId xmlns:a16="http://schemas.microsoft.com/office/drawing/2014/main" xmlns="" id="{F895C367-81C5-49A2-A73C-669A6C694778}"/>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49464" y="53343"/>
            <a:ext cx="2774966" cy="670039"/>
          </a:xfrm>
          <a:prstGeom prst="rect">
            <a:avLst/>
          </a:prstGeom>
        </p:spPr>
      </p:pic>
      <p:pic>
        <p:nvPicPr>
          <p:cNvPr id="2" name="Picture 1">
            <a:extLst>
              <a:ext uri="{FF2B5EF4-FFF2-40B4-BE49-F238E27FC236}">
                <a16:creationId xmlns:a16="http://schemas.microsoft.com/office/drawing/2014/main" xmlns="" id="{208D21AB-21DA-B114-08C1-E2E14C1B5D42}"/>
              </a:ext>
            </a:extLst>
          </p:cNvPr>
          <p:cNvPicPr>
            <a:picLocks noChangeAspect="1"/>
          </p:cNvPicPr>
          <p:nvPr/>
        </p:nvPicPr>
        <p:blipFill>
          <a:blip r:embed="rId5" cstate="print"/>
          <a:stretch>
            <a:fillRect/>
          </a:stretch>
        </p:blipFill>
        <p:spPr>
          <a:xfrm>
            <a:off x="301625" y="1146175"/>
            <a:ext cx="8540750" cy="4565650"/>
          </a:xfrm>
          <a:prstGeom prst="rect">
            <a:avLst/>
          </a:prstGeom>
        </p:spPr>
      </p:pic>
    </p:spTree>
    <p:extLst>
      <p:ext uri="{BB962C8B-B14F-4D97-AF65-F5344CB8AC3E}">
        <p14:creationId xmlns:p14="http://schemas.microsoft.com/office/powerpoint/2010/main" xmlns="" val="3289272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5">
            <a:extLst>
              <a:ext uri="{FF2B5EF4-FFF2-40B4-BE49-F238E27FC236}">
                <a16:creationId xmlns:a16="http://schemas.microsoft.com/office/drawing/2014/main" xmlns="" id="{E0C3D1E9-11C5-46B6-8437-7AFB120091BE}"/>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cxnSp>
        <p:nvCxnSpPr>
          <p:cNvPr id="7" name="Straight Connector 6"/>
          <p:cNvCxnSpPr/>
          <p:nvPr/>
        </p:nvCxnSpPr>
        <p:spPr bwMode="auto">
          <a:xfrm>
            <a:off x="0" y="738430"/>
            <a:ext cx="9144000" cy="1588"/>
          </a:xfrm>
          <a:prstGeom prst="line">
            <a:avLst/>
          </a:prstGeom>
          <a:ln>
            <a:solidFill>
              <a:srgbClr val="0066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12" name="Slide Number Placeholder 11"/>
          <p:cNvSpPr>
            <a:spLocks noGrp="1"/>
          </p:cNvSpPr>
          <p:nvPr>
            <p:ph type="sldNum" sz="quarter" idx="12"/>
          </p:nvPr>
        </p:nvSpPr>
        <p:spPr>
          <a:xfrm>
            <a:off x="8820472" y="6552003"/>
            <a:ext cx="323528" cy="476250"/>
          </a:xfrm>
        </p:spPr>
        <p:txBody>
          <a:bodyPr/>
          <a:lstStyle/>
          <a:p>
            <a:pPr>
              <a:defRPr/>
            </a:pPr>
            <a:fld id="{FF7A930C-9F51-4BB6-8DBB-EDAB0DE2C28C}" type="slidenum">
              <a:rPr lang="en-US" sz="1000" b="1" smtClean="0">
                <a:solidFill>
                  <a:schemeClr val="bg1"/>
                </a:solidFill>
              </a:rPr>
              <a:pPr>
                <a:defRPr/>
              </a:pPr>
              <a:t>23</a:t>
            </a:fld>
            <a:endParaRPr lang="en-US" sz="1000" b="1" dirty="0">
              <a:solidFill>
                <a:schemeClr val="bg1"/>
              </a:solidFill>
            </a:endParaRPr>
          </a:p>
        </p:txBody>
      </p:sp>
      <p:sp>
        <p:nvSpPr>
          <p:cNvPr id="15" name="Rectangle 14">
            <a:extLst>
              <a:ext uri="{FF2B5EF4-FFF2-40B4-BE49-F238E27FC236}">
                <a16:creationId xmlns:a16="http://schemas.microsoft.com/office/drawing/2014/main" xmlns="" id="{1CF1069F-4905-4208-AE63-21C3B88AE45D}"/>
              </a:ext>
            </a:extLst>
          </p:cNvPr>
          <p:cNvSpPr/>
          <p:nvPr/>
        </p:nvSpPr>
        <p:spPr>
          <a:xfrm>
            <a:off x="329642" y="980000"/>
            <a:ext cx="8556724" cy="5139569"/>
          </a:xfrm>
          <a:prstGeom prst="rect">
            <a:avLst/>
          </a:prstGeom>
        </p:spPr>
        <p:txBody>
          <a:bodyPr wrap="square">
            <a:noAutofit/>
          </a:bodyPr>
          <a:lstStyle/>
          <a:p>
            <a:pPr algn="just">
              <a:spcBef>
                <a:spcPts val="450"/>
              </a:spcBef>
              <a:spcAft>
                <a:spcPts val="450"/>
              </a:spcAft>
              <a:defRPr/>
            </a:pPr>
            <a:endParaRPr lang="en-ZA" dirty="0">
              <a:latin typeface="Arial" panose="020B0604020202020204" pitchFamily="34" charset="0"/>
              <a:cs typeface="Arial" panose="020B0604020202020204" pitchFamily="34" charset="0"/>
            </a:endParaRPr>
          </a:p>
        </p:txBody>
      </p:sp>
      <p:sp>
        <p:nvSpPr>
          <p:cNvPr id="8" name="TextBox 7"/>
          <p:cNvSpPr txBox="1"/>
          <p:nvPr/>
        </p:nvSpPr>
        <p:spPr>
          <a:xfrm>
            <a:off x="251519" y="3683366"/>
            <a:ext cx="3024337" cy="400110"/>
          </a:xfrm>
          <a:prstGeom prst="rect">
            <a:avLst/>
          </a:prstGeom>
          <a:noFill/>
        </p:spPr>
        <p:txBody>
          <a:bodyPr wrap="square" rtlCol="0">
            <a:spAutoFit/>
          </a:bodyPr>
          <a:lstStyle/>
          <a:p>
            <a:pPr marL="342900" indent="-342900">
              <a:spcBef>
                <a:spcPts val="1200"/>
              </a:spcBef>
              <a:buFont typeface="Wingdings" panose="05000000000000000000" pitchFamily="2" charset="2"/>
              <a:buChar char="ü"/>
            </a:pPr>
            <a:endParaRPr lang="en-US" sz="2000" b="0" dirty="0"/>
          </a:p>
        </p:txBody>
      </p:sp>
      <p:sp>
        <p:nvSpPr>
          <p:cNvPr id="9" name="TextBox 8">
            <a:extLst>
              <a:ext uri="{FF2B5EF4-FFF2-40B4-BE49-F238E27FC236}">
                <a16:creationId xmlns:a16="http://schemas.microsoft.com/office/drawing/2014/main" xmlns="" id="{75DF5676-B637-46C9-B5B5-659D4BD5BE62}"/>
              </a:ext>
            </a:extLst>
          </p:cNvPr>
          <p:cNvSpPr txBox="1"/>
          <p:nvPr/>
        </p:nvSpPr>
        <p:spPr>
          <a:xfrm>
            <a:off x="352271" y="1138241"/>
            <a:ext cx="8439457" cy="4801314"/>
          </a:xfrm>
          <a:prstGeom prst="rect">
            <a:avLst/>
          </a:prstGeom>
          <a:noFill/>
        </p:spPr>
        <p:txBody>
          <a:bodyPr wrap="square">
            <a:spAutoFit/>
          </a:bodyPr>
          <a:lstStyle/>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ZA"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Total  expenditure as at 31 March 2022 was 91,9%. Total expenditure excluding transfers to Entities was 20,3%.</a:t>
            </a: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Underspending under compensation of employees </a:t>
            </a:r>
            <a:r>
              <a:rPr lang="en-GB" b="0" dirty="0">
                <a:solidFill>
                  <a:srgbClr val="000000"/>
                </a:solidFill>
                <a:latin typeface="Calibri" panose="020F0502020204030204" pitchFamily="34" charset="0"/>
                <a:cs typeface="Calibri" panose="020F0502020204030204" pitchFamily="34" charset="0"/>
              </a:rPr>
              <a:t>was</a:t>
            </a:r>
            <a:r>
              <a:rPr kumimoji="0" lang="en-GB"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due to critical vacancies not filled due to merger, organisational structure of the Department not finalized and moratorium on the filling of posts.</a:t>
            </a:r>
            <a:endParaRPr kumimoji="0" lang="en-ZA"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Underspending under goods and services </a:t>
            </a:r>
            <a:r>
              <a:rPr lang="en-GB" b="0" dirty="0">
                <a:solidFill>
                  <a:srgbClr val="000000"/>
                </a:solidFill>
                <a:latin typeface="Calibri" panose="020F0502020204030204" pitchFamily="34" charset="0"/>
                <a:cs typeface="Calibri" panose="020F0502020204030204" pitchFamily="34" charset="0"/>
              </a:rPr>
              <a:t>was</a:t>
            </a:r>
            <a:r>
              <a:rPr kumimoji="0" lang="en-GB"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due to R200 million appropriated during adjustment estimates for Presidential Employment Stimulus not spent as the process to appoint BBI as a designated Fund </a:t>
            </a:r>
            <a:r>
              <a:rPr lang="en-GB" b="0" dirty="0">
                <a:solidFill>
                  <a:srgbClr val="000000"/>
                </a:solidFill>
                <a:latin typeface="Calibri" panose="020F0502020204030204" pitchFamily="34" charset="0"/>
                <a:cs typeface="Calibri" panose="020F0502020204030204" pitchFamily="34" charset="0"/>
              </a:rPr>
              <a:t>M</a:t>
            </a:r>
            <a:r>
              <a:rPr kumimoji="0" lang="en-GB"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anager for the Broadband Access Fund was not concluded by th</a:t>
            </a:r>
            <a:r>
              <a:rPr lang="en-GB" b="0" dirty="0">
                <a:solidFill>
                  <a:srgbClr val="000000"/>
                </a:solidFill>
                <a:latin typeface="Calibri" panose="020F0502020204030204" pitchFamily="34" charset="0"/>
                <a:cs typeface="Calibri" panose="020F0502020204030204" pitchFamily="34" charset="0"/>
              </a:rPr>
              <a:t>e end of the financial year. </a:t>
            </a: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Underspending under Payment for Capital Assets, </a:t>
            </a:r>
            <a:r>
              <a:rPr lang="en-GB" b="0" dirty="0">
                <a:solidFill>
                  <a:srgbClr val="000000"/>
                </a:solidFill>
                <a:latin typeface="Calibri" panose="020F0502020204030204" pitchFamily="34" charset="0"/>
                <a:cs typeface="Calibri" panose="020F0502020204030204" pitchFamily="34" charset="0"/>
              </a:rPr>
              <a:t>was </a:t>
            </a:r>
            <a:r>
              <a:rPr kumimoji="0" lang="en-GB"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because of </a:t>
            </a:r>
            <a:r>
              <a:rPr lang="en-GB" b="0" dirty="0">
                <a:solidFill>
                  <a:srgbClr val="000000"/>
                </a:solidFill>
                <a:latin typeface="Calibri" panose="020F0502020204030204" pitchFamily="34" charset="0"/>
                <a:cs typeface="Calibri" panose="020F0502020204030204" pitchFamily="34" charset="0"/>
              </a:rPr>
              <a:t>non procurement of </a:t>
            </a:r>
            <a:r>
              <a:rPr kumimoji="0" lang="en-GB"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Integrated Workflow </a:t>
            </a:r>
            <a:r>
              <a:rPr lang="en-GB" b="0" dirty="0">
                <a:solidFill>
                  <a:srgbClr val="000000"/>
                </a:solidFill>
                <a:latin typeface="Calibri" panose="020F0502020204030204" pitchFamily="34" charset="0"/>
                <a:cs typeface="Calibri" panose="020F0502020204030204" pitchFamily="34" charset="0"/>
              </a:rPr>
              <a:t>M</a:t>
            </a:r>
            <a:r>
              <a:rPr kumimoji="0" lang="en-GB"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anagement System not procured due to requirement to deviate from IFSM project by SITA.</a:t>
            </a:r>
          </a:p>
          <a:p>
            <a:pPr marL="171450" marR="0" lvl="0" indent="-171450" algn="l"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transfers </a:t>
            </a:r>
            <a:r>
              <a:rPr lang="en-GB" b="0" dirty="0">
                <a:solidFill>
                  <a:srgbClr val="000000"/>
                </a:solidFill>
                <a:latin typeface="Calibri" panose="020F0502020204030204" pitchFamily="34" charset="0"/>
                <a:cs typeface="Calibri" panose="020F0502020204030204" pitchFamily="34" charset="0"/>
              </a:rPr>
              <a:t>were</a:t>
            </a:r>
            <a:r>
              <a:rPr kumimoji="0" lang="en-GB"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paid to the entities in line with the pre-approved scheduled with National Treasury</a:t>
            </a:r>
            <a:r>
              <a:rPr kumimoji="0" lang="en-GB"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ZA"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pic>
        <p:nvPicPr>
          <p:cNvPr id="11" name="Picture 10">
            <a:extLst>
              <a:ext uri="{FF2B5EF4-FFF2-40B4-BE49-F238E27FC236}">
                <a16:creationId xmlns:a16="http://schemas.microsoft.com/office/drawing/2014/main" xmlns="" id="{D73B6C11-97A0-47F8-80E5-7ADF2EBF1B6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59406" y="0"/>
            <a:ext cx="863141" cy="723383"/>
          </a:xfrm>
          <a:prstGeom prst="rect">
            <a:avLst/>
          </a:prstGeom>
        </p:spPr>
      </p:pic>
      <p:sp>
        <p:nvSpPr>
          <p:cNvPr id="13" name="Rectangle 12">
            <a:extLst>
              <a:ext uri="{FF2B5EF4-FFF2-40B4-BE49-F238E27FC236}">
                <a16:creationId xmlns:a16="http://schemas.microsoft.com/office/drawing/2014/main" xmlns="" id="{41973F93-F714-498B-A72F-969FB24DB92A}"/>
              </a:ext>
            </a:extLst>
          </p:cNvPr>
          <p:cNvSpPr/>
          <p:nvPr/>
        </p:nvSpPr>
        <p:spPr>
          <a:xfrm>
            <a:off x="2699792" y="161587"/>
            <a:ext cx="4438026" cy="461665"/>
          </a:xfrm>
          <a:prstGeom prst="rect">
            <a:avLst/>
          </a:prstGeom>
        </p:spPr>
        <p:txBody>
          <a:bodyPr wrap="square">
            <a:spAutoFit/>
          </a:bodyPr>
          <a:lstStyle/>
          <a:p>
            <a:pPr lvl="0" algn="ctr" eaLnBrk="0" hangingPunct="0">
              <a:spcBef>
                <a:spcPts val="600"/>
              </a:spcBef>
              <a:spcAft>
                <a:spcPts val="600"/>
              </a:spcAft>
              <a:defRPr/>
            </a:pPr>
            <a:r>
              <a:rPr lang="en-US" sz="2400" dirty="0">
                <a:solidFill>
                  <a:srgbClr val="006600"/>
                </a:solidFill>
                <a:latin typeface="Calibri" panose="020F0502020204030204" pitchFamily="34" charset="0"/>
                <a:cs typeface="Calibri" panose="020F0502020204030204" pitchFamily="34" charset="0"/>
              </a:rPr>
              <a:t>BUDGET &amp; EXPENDITURE</a:t>
            </a:r>
          </a:p>
        </p:txBody>
      </p:sp>
      <p:pic>
        <p:nvPicPr>
          <p:cNvPr id="16" name="Picture 15">
            <a:extLst>
              <a:ext uri="{FF2B5EF4-FFF2-40B4-BE49-F238E27FC236}">
                <a16:creationId xmlns:a16="http://schemas.microsoft.com/office/drawing/2014/main" xmlns="" id="{F895C367-81C5-49A2-A73C-669A6C694778}"/>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49464" y="53343"/>
            <a:ext cx="2774966" cy="670039"/>
          </a:xfrm>
          <a:prstGeom prst="rect">
            <a:avLst/>
          </a:prstGeom>
        </p:spPr>
      </p:pic>
    </p:spTree>
    <p:extLst>
      <p:ext uri="{BB962C8B-B14F-4D97-AF65-F5344CB8AC3E}">
        <p14:creationId xmlns:p14="http://schemas.microsoft.com/office/powerpoint/2010/main" xmlns="" val="3148898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5">
            <a:extLst>
              <a:ext uri="{FF2B5EF4-FFF2-40B4-BE49-F238E27FC236}">
                <a16:creationId xmlns:a16="http://schemas.microsoft.com/office/drawing/2014/main" xmlns="" id="{531C72A4-8D63-48BD-8108-9781DC2EADF8}"/>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cxnSp>
        <p:nvCxnSpPr>
          <p:cNvPr id="7" name="Straight Connector 6"/>
          <p:cNvCxnSpPr/>
          <p:nvPr/>
        </p:nvCxnSpPr>
        <p:spPr bwMode="auto">
          <a:xfrm>
            <a:off x="0" y="738430"/>
            <a:ext cx="9144000" cy="1588"/>
          </a:xfrm>
          <a:prstGeom prst="line">
            <a:avLst/>
          </a:prstGeom>
          <a:ln>
            <a:solidFill>
              <a:srgbClr val="0066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12" name="Slide Number Placeholder 11"/>
          <p:cNvSpPr>
            <a:spLocks noGrp="1"/>
          </p:cNvSpPr>
          <p:nvPr>
            <p:ph type="sldNum" sz="quarter" idx="12"/>
          </p:nvPr>
        </p:nvSpPr>
        <p:spPr>
          <a:xfrm>
            <a:off x="8820472" y="6552003"/>
            <a:ext cx="323528" cy="476250"/>
          </a:xfrm>
        </p:spPr>
        <p:txBody>
          <a:bodyPr/>
          <a:lstStyle/>
          <a:p>
            <a:pPr>
              <a:defRPr/>
            </a:pPr>
            <a:fld id="{FF7A930C-9F51-4BB6-8DBB-EDAB0DE2C28C}" type="slidenum">
              <a:rPr lang="en-US" sz="1000" b="1" smtClean="0">
                <a:solidFill>
                  <a:schemeClr val="bg1"/>
                </a:solidFill>
              </a:rPr>
              <a:pPr>
                <a:defRPr/>
              </a:pPr>
              <a:t>24</a:t>
            </a:fld>
            <a:endParaRPr lang="en-US" sz="1000" b="1" dirty="0">
              <a:solidFill>
                <a:schemeClr val="bg1"/>
              </a:solidFill>
            </a:endParaRPr>
          </a:p>
        </p:txBody>
      </p:sp>
      <p:sp>
        <p:nvSpPr>
          <p:cNvPr id="15" name="Rectangle 14">
            <a:extLst>
              <a:ext uri="{FF2B5EF4-FFF2-40B4-BE49-F238E27FC236}">
                <a16:creationId xmlns:a16="http://schemas.microsoft.com/office/drawing/2014/main" xmlns="" id="{1CF1069F-4905-4208-AE63-21C3B88AE45D}"/>
              </a:ext>
            </a:extLst>
          </p:cNvPr>
          <p:cNvSpPr/>
          <p:nvPr/>
        </p:nvSpPr>
        <p:spPr>
          <a:xfrm>
            <a:off x="329642" y="980001"/>
            <a:ext cx="8556724" cy="3514726"/>
          </a:xfrm>
          <a:prstGeom prst="rect">
            <a:avLst/>
          </a:prstGeom>
        </p:spPr>
        <p:txBody>
          <a:bodyPr wrap="square">
            <a:noAutofit/>
          </a:bodyPr>
          <a:lstStyle/>
          <a:p>
            <a:pPr algn="just">
              <a:spcBef>
                <a:spcPts val="450"/>
              </a:spcBef>
              <a:spcAft>
                <a:spcPts val="450"/>
              </a:spcAft>
              <a:defRPr/>
            </a:pPr>
            <a:endParaRPr lang="en-ZA" dirty="0">
              <a:latin typeface="Arial" panose="020B0604020202020204" pitchFamily="34" charset="0"/>
              <a:cs typeface="Arial" panose="020B0604020202020204" pitchFamily="34" charset="0"/>
            </a:endParaRPr>
          </a:p>
        </p:txBody>
      </p:sp>
      <p:sp>
        <p:nvSpPr>
          <p:cNvPr id="8" name="TextBox 7"/>
          <p:cNvSpPr txBox="1"/>
          <p:nvPr/>
        </p:nvSpPr>
        <p:spPr>
          <a:xfrm>
            <a:off x="251519" y="3683366"/>
            <a:ext cx="3024337" cy="400110"/>
          </a:xfrm>
          <a:prstGeom prst="rect">
            <a:avLst/>
          </a:prstGeom>
          <a:noFill/>
        </p:spPr>
        <p:txBody>
          <a:bodyPr wrap="square" rtlCol="0">
            <a:spAutoFit/>
          </a:bodyPr>
          <a:lstStyle/>
          <a:p>
            <a:pPr marL="342900" indent="-342900">
              <a:spcBef>
                <a:spcPts val="1200"/>
              </a:spcBef>
              <a:buFont typeface="Wingdings" panose="05000000000000000000" pitchFamily="2" charset="2"/>
              <a:buChar char="ü"/>
            </a:pPr>
            <a:endParaRPr lang="en-US" sz="2000" b="0" dirty="0"/>
          </a:p>
        </p:txBody>
      </p:sp>
      <p:sp>
        <p:nvSpPr>
          <p:cNvPr id="9" name="TextBox 8">
            <a:extLst>
              <a:ext uri="{FF2B5EF4-FFF2-40B4-BE49-F238E27FC236}">
                <a16:creationId xmlns:a16="http://schemas.microsoft.com/office/drawing/2014/main" xmlns="" id="{79CB0863-72F8-4A07-98D4-0BEB0E480640}"/>
              </a:ext>
            </a:extLst>
          </p:cNvPr>
          <p:cNvSpPr txBox="1"/>
          <p:nvPr/>
        </p:nvSpPr>
        <p:spPr>
          <a:xfrm>
            <a:off x="539552" y="828199"/>
            <a:ext cx="8064896" cy="5109091"/>
          </a:xfrm>
          <a:prstGeom prst="rect">
            <a:avLst/>
          </a:prstGeom>
          <a:noFill/>
        </p:spPr>
        <p:txBody>
          <a:bodyPr wrap="square">
            <a:spAutoFit/>
          </a:bodyPr>
          <a:lstStyle/>
          <a:p>
            <a:pPr marL="171450" marR="0" lvl="0" indent="-171450" algn="just"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ZA"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Goods &amp; Services </a:t>
            </a:r>
            <a:r>
              <a:rPr kumimoji="0" lang="en-ZA"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GB"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increase </a:t>
            </a:r>
            <a:r>
              <a:rPr lang="en-GB" b="0" dirty="0">
                <a:solidFill>
                  <a:srgbClr val="000000"/>
                </a:solidFill>
                <a:latin typeface="Calibri" panose="020F0502020204030204" pitchFamily="34" charset="0"/>
                <a:cs typeface="Calibri" panose="020F0502020204030204" pitchFamily="34" charset="0"/>
              </a:rPr>
              <a:t>was</a:t>
            </a:r>
            <a:r>
              <a:rPr kumimoji="0" lang="en-GB"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due to the Broadcasting Digital Migration project. A deadline for the completion of the BDM was determined to be 31 March 2022 and the Department had to elevate the marketing and advertising interventions of the programme towards supporting the analogue switch off of analogue transmitters across the country. This was also necessitated by the implementation of the reviewed model and plan approved by Cabinet in September 2021</a:t>
            </a:r>
            <a:r>
              <a:rPr kumimoji="0" lang="en-ZA"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a:p>
            <a:pPr marL="171450" indent="-171450" algn="just">
              <a:spcBef>
                <a:spcPts val="1200"/>
              </a:spcBef>
              <a:buFont typeface="Arial" panose="020B0604020202020204" pitchFamily="34" charset="0"/>
              <a:buChar char="•"/>
              <a:defRPr/>
            </a:pPr>
            <a:r>
              <a:rPr kumimoji="0" lang="en-ZA"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Transfers</a:t>
            </a:r>
            <a:r>
              <a:rPr kumimoji="0" lang="en-ZA"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The transfers </a:t>
            </a:r>
            <a:r>
              <a:rPr lang="en-ZA" b="0" dirty="0">
                <a:solidFill>
                  <a:srgbClr val="000000"/>
                </a:solidFill>
                <a:latin typeface="Calibri" panose="020F0502020204030204" pitchFamily="34" charset="0"/>
                <a:cs typeface="Calibri" panose="020F0502020204030204" pitchFamily="34" charset="0"/>
              </a:rPr>
              <a:t>were</a:t>
            </a:r>
            <a:r>
              <a:rPr kumimoji="0" lang="en-ZA"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paid to the entities in line with the pre-approved scheduled with National Treasury. </a:t>
            </a:r>
          </a:p>
          <a:p>
            <a:pPr marL="171450" marR="0" lvl="0" indent="-171450" algn="just"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ZA"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Capital Assets </a:t>
            </a:r>
            <a:r>
              <a:rPr kumimoji="0" lang="en-ZA"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GB"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 the financial year 2020/21 the Department had purchased laptops for all employees  and less laptop were purchased in the current financial year</a:t>
            </a:r>
            <a:endParaRPr lang="en-ZA" b="0" dirty="0">
              <a:solidFill>
                <a:srgbClr val="000000"/>
              </a:solidFill>
              <a:latin typeface="Calibri" panose="020F0502020204030204" pitchFamily="34" charset="0"/>
              <a:cs typeface="Calibri" panose="020F0502020204030204" pitchFamily="34" charset="0"/>
            </a:endParaRPr>
          </a:p>
          <a:p>
            <a:pPr marL="171450" marR="0" lvl="0" indent="-171450" algn="just" defTabSz="914400" rtl="0" eaLnBrk="1" fontAlgn="base" latinLnBrk="0" hangingPunct="1">
              <a:lnSpc>
                <a:spcPct val="100000"/>
              </a:lnSpc>
              <a:spcBef>
                <a:spcPts val="1200"/>
              </a:spcBef>
              <a:spcAft>
                <a:spcPct val="0"/>
              </a:spcAft>
              <a:buClrTx/>
              <a:buSzTx/>
              <a:buFont typeface="Arial" panose="020B0604020202020204" pitchFamily="34" charset="0"/>
              <a:buChar char="•"/>
              <a:tabLst/>
              <a:defRPr/>
            </a:pPr>
            <a:r>
              <a:rPr kumimoji="0" lang="en-ZA"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Emphasis of Matter – </a:t>
            </a:r>
            <a:r>
              <a:rPr lang="en-ZA" b="0" dirty="0">
                <a:solidFill>
                  <a:srgbClr val="000000"/>
                </a:solidFill>
                <a:latin typeface="Calibri" panose="020F0502020204030204" pitchFamily="34" charset="0"/>
                <a:cs typeface="Calibri" panose="020F0502020204030204" pitchFamily="34" charset="0"/>
              </a:rPr>
              <a:t>Impairment of Investment made in SAPO amounting to R8,1 billion (fully impaired) due to the negative net asset value of the entity as 31 March 2021.</a:t>
            </a:r>
          </a:p>
          <a:p>
            <a:pPr marR="0" lvl="0" algn="l" defTabSz="914400" rtl="0" eaLnBrk="1" fontAlgn="base" latinLnBrk="0" hangingPunct="1">
              <a:lnSpc>
                <a:spcPct val="100000"/>
              </a:lnSpc>
              <a:spcBef>
                <a:spcPct val="0"/>
              </a:spcBef>
              <a:spcAft>
                <a:spcPct val="0"/>
              </a:spcAft>
              <a:buClrTx/>
              <a:buSzTx/>
              <a:tabLst/>
              <a:defRPr/>
            </a:pPr>
            <a:endParaRPr lang="en-ZA" sz="1600" b="0" dirty="0">
              <a:solidFill>
                <a:srgbClr val="000000"/>
              </a:solidFill>
              <a:latin typeface="Arial" pitchFamily="34" charset="0"/>
              <a:cs typeface="Arial" pitchFamily="34" charset="0"/>
            </a:endParaRPr>
          </a:p>
        </p:txBody>
      </p:sp>
      <p:pic>
        <p:nvPicPr>
          <p:cNvPr id="10" name="Picture 9">
            <a:extLst>
              <a:ext uri="{FF2B5EF4-FFF2-40B4-BE49-F238E27FC236}">
                <a16:creationId xmlns:a16="http://schemas.microsoft.com/office/drawing/2014/main" xmlns="" id="{88C616C2-1125-49D1-AA32-BCB89620EF7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59406" y="0"/>
            <a:ext cx="863141" cy="723383"/>
          </a:xfrm>
          <a:prstGeom prst="rect">
            <a:avLst/>
          </a:prstGeom>
        </p:spPr>
      </p:pic>
      <p:sp>
        <p:nvSpPr>
          <p:cNvPr id="11" name="Rectangle 10">
            <a:extLst>
              <a:ext uri="{FF2B5EF4-FFF2-40B4-BE49-F238E27FC236}">
                <a16:creationId xmlns:a16="http://schemas.microsoft.com/office/drawing/2014/main" xmlns="" id="{9EFED001-780A-4E55-B075-193F7D10F4E3}"/>
              </a:ext>
            </a:extLst>
          </p:cNvPr>
          <p:cNvSpPr/>
          <p:nvPr/>
        </p:nvSpPr>
        <p:spPr>
          <a:xfrm>
            <a:off x="2654099" y="161266"/>
            <a:ext cx="5775638" cy="461665"/>
          </a:xfrm>
          <a:prstGeom prst="rect">
            <a:avLst/>
          </a:prstGeom>
        </p:spPr>
        <p:txBody>
          <a:bodyPr wrap="square">
            <a:spAutoFit/>
          </a:bodyPr>
          <a:lstStyle/>
          <a:p>
            <a:pPr lvl="0" algn="ctr" eaLnBrk="0" hangingPunct="0">
              <a:spcBef>
                <a:spcPts val="600"/>
              </a:spcBef>
              <a:spcAft>
                <a:spcPts val="600"/>
              </a:spcAft>
              <a:defRPr/>
            </a:pPr>
            <a:r>
              <a:rPr lang="en-US" sz="2400" dirty="0">
                <a:solidFill>
                  <a:srgbClr val="006600"/>
                </a:solidFill>
                <a:latin typeface="Calibri" panose="020F0502020204030204" pitchFamily="34" charset="0"/>
                <a:cs typeface="Calibri" panose="020F0502020204030204" pitchFamily="34" charset="0"/>
              </a:rPr>
              <a:t>STATEMENT OF FINANCIAL POSITION</a:t>
            </a:r>
          </a:p>
        </p:txBody>
      </p:sp>
      <p:pic>
        <p:nvPicPr>
          <p:cNvPr id="13" name="Picture 12">
            <a:extLst>
              <a:ext uri="{FF2B5EF4-FFF2-40B4-BE49-F238E27FC236}">
                <a16:creationId xmlns:a16="http://schemas.microsoft.com/office/drawing/2014/main" xmlns="" id="{BC3C6A80-C866-4C28-A95E-BB5F3A20813B}"/>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49464" y="53343"/>
            <a:ext cx="2774966" cy="670039"/>
          </a:xfrm>
          <a:prstGeom prst="rect">
            <a:avLst/>
          </a:prstGeom>
        </p:spPr>
      </p:pic>
    </p:spTree>
    <p:extLst>
      <p:ext uri="{BB962C8B-B14F-4D97-AF65-F5344CB8AC3E}">
        <p14:creationId xmlns:p14="http://schemas.microsoft.com/office/powerpoint/2010/main" xmlns="" val="1667614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5">
            <a:extLst>
              <a:ext uri="{FF2B5EF4-FFF2-40B4-BE49-F238E27FC236}">
                <a16:creationId xmlns:a16="http://schemas.microsoft.com/office/drawing/2014/main" xmlns="" id="{531C72A4-8D63-48BD-8108-9781DC2EADF8}"/>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cxnSp>
        <p:nvCxnSpPr>
          <p:cNvPr id="7" name="Straight Connector 6"/>
          <p:cNvCxnSpPr/>
          <p:nvPr/>
        </p:nvCxnSpPr>
        <p:spPr bwMode="auto">
          <a:xfrm>
            <a:off x="0" y="738430"/>
            <a:ext cx="9144000" cy="1588"/>
          </a:xfrm>
          <a:prstGeom prst="line">
            <a:avLst/>
          </a:prstGeom>
          <a:ln>
            <a:solidFill>
              <a:srgbClr val="0066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12" name="Slide Number Placeholder 11"/>
          <p:cNvSpPr>
            <a:spLocks noGrp="1"/>
          </p:cNvSpPr>
          <p:nvPr>
            <p:ph type="sldNum" sz="quarter" idx="12"/>
          </p:nvPr>
        </p:nvSpPr>
        <p:spPr>
          <a:xfrm>
            <a:off x="8820472" y="6552003"/>
            <a:ext cx="323528" cy="476250"/>
          </a:xfrm>
        </p:spPr>
        <p:txBody>
          <a:bodyPr/>
          <a:lstStyle/>
          <a:p>
            <a:pPr>
              <a:defRPr/>
            </a:pPr>
            <a:fld id="{FF7A930C-9F51-4BB6-8DBB-EDAB0DE2C28C}" type="slidenum">
              <a:rPr lang="en-US" sz="1000" b="1" smtClean="0">
                <a:solidFill>
                  <a:schemeClr val="bg1"/>
                </a:solidFill>
              </a:rPr>
              <a:pPr>
                <a:defRPr/>
              </a:pPr>
              <a:t>25</a:t>
            </a:fld>
            <a:endParaRPr lang="en-US" sz="1000" b="1" dirty="0">
              <a:solidFill>
                <a:schemeClr val="bg1"/>
              </a:solidFill>
            </a:endParaRPr>
          </a:p>
        </p:txBody>
      </p:sp>
      <p:sp>
        <p:nvSpPr>
          <p:cNvPr id="15" name="Rectangle 14">
            <a:extLst>
              <a:ext uri="{FF2B5EF4-FFF2-40B4-BE49-F238E27FC236}">
                <a16:creationId xmlns:a16="http://schemas.microsoft.com/office/drawing/2014/main" xmlns="" id="{1CF1069F-4905-4208-AE63-21C3B88AE45D}"/>
              </a:ext>
            </a:extLst>
          </p:cNvPr>
          <p:cNvSpPr/>
          <p:nvPr/>
        </p:nvSpPr>
        <p:spPr>
          <a:xfrm>
            <a:off x="329642" y="980001"/>
            <a:ext cx="8556724" cy="3514726"/>
          </a:xfrm>
          <a:prstGeom prst="rect">
            <a:avLst/>
          </a:prstGeom>
        </p:spPr>
        <p:txBody>
          <a:bodyPr wrap="square">
            <a:noAutofit/>
          </a:bodyPr>
          <a:lstStyle/>
          <a:p>
            <a:pPr algn="just">
              <a:spcBef>
                <a:spcPts val="450"/>
              </a:spcBef>
              <a:spcAft>
                <a:spcPts val="450"/>
              </a:spcAft>
              <a:defRPr/>
            </a:pPr>
            <a:endParaRPr lang="en-ZA" dirty="0">
              <a:latin typeface="Arial" panose="020B0604020202020204" pitchFamily="34" charset="0"/>
              <a:cs typeface="Arial" panose="020B0604020202020204" pitchFamily="34" charset="0"/>
            </a:endParaRPr>
          </a:p>
        </p:txBody>
      </p:sp>
      <p:sp>
        <p:nvSpPr>
          <p:cNvPr id="8" name="TextBox 7"/>
          <p:cNvSpPr txBox="1"/>
          <p:nvPr/>
        </p:nvSpPr>
        <p:spPr>
          <a:xfrm>
            <a:off x="251519" y="3683366"/>
            <a:ext cx="3024337" cy="400110"/>
          </a:xfrm>
          <a:prstGeom prst="rect">
            <a:avLst/>
          </a:prstGeom>
          <a:noFill/>
        </p:spPr>
        <p:txBody>
          <a:bodyPr wrap="square" rtlCol="0">
            <a:spAutoFit/>
          </a:bodyPr>
          <a:lstStyle/>
          <a:p>
            <a:pPr marL="342900" indent="-342900">
              <a:spcBef>
                <a:spcPts val="1200"/>
              </a:spcBef>
              <a:buFont typeface="Wingdings" panose="05000000000000000000" pitchFamily="2" charset="2"/>
              <a:buChar char="ü"/>
            </a:pPr>
            <a:endParaRPr lang="en-US" sz="2000" b="0" dirty="0"/>
          </a:p>
        </p:txBody>
      </p:sp>
      <p:sp>
        <p:nvSpPr>
          <p:cNvPr id="9" name="TextBox 8">
            <a:extLst>
              <a:ext uri="{FF2B5EF4-FFF2-40B4-BE49-F238E27FC236}">
                <a16:creationId xmlns:a16="http://schemas.microsoft.com/office/drawing/2014/main" xmlns="" id="{79CB0863-72F8-4A07-98D4-0BEB0E480640}"/>
              </a:ext>
            </a:extLst>
          </p:cNvPr>
          <p:cNvSpPr txBox="1"/>
          <p:nvPr/>
        </p:nvSpPr>
        <p:spPr>
          <a:xfrm>
            <a:off x="539552" y="752657"/>
            <a:ext cx="8064896" cy="5570756"/>
          </a:xfrm>
          <a:prstGeom prst="rect">
            <a:avLst/>
          </a:prstGeom>
          <a:noFill/>
        </p:spPr>
        <p:txBody>
          <a:bodyPr wrap="square">
            <a:spAutoFit/>
          </a:bodyPr>
          <a:lstStyle/>
          <a:p>
            <a:pPr marL="171450" marR="0" lvl="0" indent="-17145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en-GB"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Unauthorised Expenditure – </a:t>
            </a:r>
            <a:r>
              <a:rPr kumimoji="0" lang="en-GB"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Follow ups made with NT regarding progress on the case as the matter awaits cabinet approval.</a:t>
            </a:r>
          </a:p>
          <a:p>
            <a:pPr marL="171450" marR="0" lvl="0" indent="-17145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en-GB"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Cash &amp; Cash Equivalents</a:t>
            </a:r>
            <a:r>
              <a:rPr kumimoji="0" lang="en-GB"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Cash in the bank at end of the year</a:t>
            </a:r>
            <a:endParaRPr kumimoji="0" lang="en-ZA"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171450" marR="0" lvl="0" indent="-17145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en-ZA"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Prepayments and advances </a:t>
            </a:r>
            <a:r>
              <a:rPr kumimoji="0" lang="en-ZA"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GB"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decrease </a:t>
            </a:r>
            <a:r>
              <a:rPr lang="en-GB" b="0" dirty="0">
                <a:solidFill>
                  <a:srgbClr val="000000"/>
                </a:solidFill>
                <a:latin typeface="Calibri" panose="020F0502020204030204" pitchFamily="34" charset="0"/>
                <a:cs typeface="Calibri" panose="020F0502020204030204" pitchFamily="34" charset="0"/>
              </a:rPr>
              <a:t>was</a:t>
            </a:r>
            <a:r>
              <a:rPr kumimoji="0" lang="en-GB"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 result of invoices received from SITA( the advance of R20 million paid in March 2021) , DIRCO &amp; GCIS and expensed in the 2021/22 financial year. In the current year prepayment and advances made  to staff is R86 000.</a:t>
            </a:r>
            <a:endParaRPr kumimoji="0" lang="en-ZA"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171450" indent="-171450">
              <a:spcBef>
                <a:spcPts val="600"/>
              </a:spcBef>
              <a:spcAft>
                <a:spcPts val="600"/>
              </a:spcAft>
              <a:buFont typeface="Arial" panose="020B0604020202020204" pitchFamily="34" charset="0"/>
              <a:buChar char="•"/>
              <a:defRPr/>
            </a:pPr>
            <a:r>
              <a:rPr kumimoji="0" lang="en-ZA"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Receivables</a:t>
            </a:r>
            <a:r>
              <a:rPr kumimoji="0" lang="en-ZA"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 </a:t>
            </a:r>
            <a:r>
              <a:rPr kumimoji="0" lang="en-GB"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amount of R 11 Million is a result of  loan repaid by SABC in contravention of section 30 of the Exchequer Act. The money was surrendered to National Revenue Fund and needs to be claimed by the department and returned to SABC.</a:t>
            </a:r>
            <a:r>
              <a:rPr kumimoji="0" lang="en-ZA"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a:p>
            <a:pPr marL="171450" marR="0" lvl="0" indent="-17145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en-ZA"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Loans </a:t>
            </a:r>
            <a:r>
              <a:rPr kumimoji="0" lang="en-ZA"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GB"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SABC loan is interest bearing of R27,391 million. A letter was sent to National Treasury to </a:t>
            </a:r>
            <a:r>
              <a:rPr lang="en-GB" b="0" dirty="0">
                <a:solidFill>
                  <a:srgbClr val="000000"/>
                </a:solidFill>
                <a:latin typeface="Calibri" panose="020F0502020204030204" pitchFamily="34" charset="0"/>
                <a:cs typeface="Calibri" panose="020F0502020204030204" pitchFamily="34" charset="0"/>
              </a:rPr>
              <a:t>repeal section 28 to 30 of the Exchequer Act. </a:t>
            </a:r>
            <a:r>
              <a:rPr kumimoji="0" lang="en-GB"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Department has received the approval to convert the BBI loan amounting to R 1,351 Billion into equity, The shares certificate is issued.</a:t>
            </a:r>
            <a:endParaRPr kumimoji="0" lang="en-ZA"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171450" marR="0" lvl="0" indent="-17145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lang="en-GB" b="0" dirty="0">
                <a:solidFill>
                  <a:srgbClr val="000000"/>
                </a:solidFill>
                <a:latin typeface="Calibri" panose="020F0502020204030204" pitchFamily="34" charset="0"/>
                <a:cs typeface="Calibri" panose="020F0502020204030204" pitchFamily="34" charset="0"/>
              </a:rPr>
              <a:t> Payables - An amount of R11,457 million was received from SABC as a settlement of the loan and the amount has be payable to them</a:t>
            </a:r>
            <a:endParaRPr kumimoji="0" lang="en-ZA"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xmlns="" id="{88C616C2-1125-49D1-AA32-BCB89620EF7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59406" y="0"/>
            <a:ext cx="863141" cy="723383"/>
          </a:xfrm>
          <a:prstGeom prst="rect">
            <a:avLst/>
          </a:prstGeom>
        </p:spPr>
      </p:pic>
      <p:sp>
        <p:nvSpPr>
          <p:cNvPr id="11" name="Rectangle 10">
            <a:extLst>
              <a:ext uri="{FF2B5EF4-FFF2-40B4-BE49-F238E27FC236}">
                <a16:creationId xmlns:a16="http://schemas.microsoft.com/office/drawing/2014/main" xmlns="" id="{9EFED001-780A-4E55-B075-193F7D10F4E3}"/>
              </a:ext>
            </a:extLst>
          </p:cNvPr>
          <p:cNvSpPr/>
          <p:nvPr/>
        </p:nvSpPr>
        <p:spPr>
          <a:xfrm>
            <a:off x="2699792" y="-29274"/>
            <a:ext cx="5559614" cy="830997"/>
          </a:xfrm>
          <a:prstGeom prst="rect">
            <a:avLst/>
          </a:prstGeom>
        </p:spPr>
        <p:txBody>
          <a:bodyPr wrap="square">
            <a:spAutoFit/>
          </a:bodyPr>
          <a:lstStyle/>
          <a:p>
            <a:pPr lvl="0" algn="ctr" eaLnBrk="0" hangingPunct="0">
              <a:spcBef>
                <a:spcPts val="0"/>
              </a:spcBef>
              <a:spcAft>
                <a:spcPts val="0"/>
              </a:spcAft>
              <a:defRPr/>
            </a:pPr>
            <a:r>
              <a:rPr lang="en-US" sz="2400" dirty="0">
                <a:solidFill>
                  <a:srgbClr val="006600"/>
                </a:solidFill>
                <a:latin typeface="Calibri" panose="020F0502020204030204" pitchFamily="34" charset="0"/>
                <a:cs typeface="Calibri" panose="020F0502020204030204" pitchFamily="34" charset="0"/>
              </a:rPr>
              <a:t>STATEMNENT OF  FINANCIAL PERFORMANCE</a:t>
            </a:r>
          </a:p>
        </p:txBody>
      </p:sp>
      <p:pic>
        <p:nvPicPr>
          <p:cNvPr id="13" name="Picture 12">
            <a:extLst>
              <a:ext uri="{FF2B5EF4-FFF2-40B4-BE49-F238E27FC236}">
                <a16:creationId xmlns:a16="http://schemas.microsoft.com/office/drawing/2014/main" xmlns="" id="{BC3C6A80-C866-4C28-A95E-BB5F3A20813B}"/>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102876" y="-45276"/>
            <a:ext cx="2774966" cy="670039"/>
          </a:xfrm>
          <a:prstGeom prst="rect">
            <a:avLst/>
          </a:prstGeom>
        </p:spPr>
      </p:pic>
    </p:spTree>
    <p:extLst>
      <p:ext uri="{BB962C8B-B14F-4D97-AF65-F5344CB8AC3E}">
        <p14:creationId xmlns:p14="http://schemas.microsoft.com/office/powerpoint/2010/main" xmlns="" val="821233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5">
            <a:extLst>
              <a:ext uri="{FF2B5EF4-FFF2-40B4-BE49-F238E27FC236}">
                <a16:creationId xmlns:a16="http://schemas.microsoft.com/office/drawing/2014/main" xmlns="" id="{02153083-A0D7-4CCF-BC9D-B88C099F31CE}"/>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cxnSp>
        <p:nvCxnSpPr>
          <p:cNvPr id="7" name="Straight Connector 6"/>
          <p:cNvCxnSpPr/>
          <p:nvPr/>
        </p:nvCxnSpPr>
        <p:spPr bwMode="auto">
          <a:xfrm>
            <a:off x="0" y="738430"/>
            <a:ext cx="9144000" cy="1588"/>
          </a:xfrm>
          <a:prstGeom prst="line">
            <a:avLst/>
          </a:prstGeom>
          <a:ln>
            <a:solidFill>
              <a:srgbClr val="0066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12" name="Slide Number Placeholder 11"/>
          <p:cNvSpPr>
            <a:spLocks noGrp="1"/>
          </p:cNvSpPr>
          <p:nvPr>
            <p:ph type="sldNum" sz="quarter" idx="12"/>
          </p:nvPr>
        </p:nvSpPr>
        <p:spPr>
          <a:xfrm>
            <a:off x="8820472" y="6552003"/>
            <a:ext cx="323528" cy="476250"/>
          </a:xfrm>
        </p:spPr>
        <p:txBody>
          <a:bodyPr/>
          <a:lstStyle/>
          <a:p>
            <a:pPr>
              <a:defRPr/>
            </a:pPr>
            <a:fld id="{FF7A930C-9F51-4BB6-8DBB-EDAB0DE2C28C}" type="slidenum">
              <a:rPr lang="en-US" sz="1000" b="1" smtClean="0">
                <a:solidFill>
                  <a:schemeClr val="bg1"/>
                </a:solidFill>
              </a:rPr>
              <a:pPr>
                <a:defRPr/>
              </a:pPr>
              <a:t>26</a:t>
            </a:fld>
            <a:endParaRPr lang="en-US" sz="1000" b="1" dirty="0">
              <a:solidFill>
                <a:schemeClr val="bg1"/>
              </a:solidFill>
            </a:endParaRPr>
          </a:p>
        </p:txBody>
      </p:sp>
      <p:sp>
        <p:nvSpPr>
          <p:cNvPr id="15" name="Rectangle 14">
            <a:extLst>
              <a:ext uri="{FF2B5EF4-FFF2-40B4-BE49-F238E27FC236}">
                <a16:creationId xmlns:a16="http://schemas.microsoft.com/office/drawing/2014/main" xmlns="" id="{1CF1069F-4905-4208-AE63-21C3B88AE45D}"/>
              </a:ext>
            </a:extLst>
          </p:cNvPr>
          <p:cNvSpPr/>
          <p:nvPr/>
        </p:nvSpPr>
        <p:spPr>
          <a:xfrm>
            <a:off x="329642" y="980001"/>
            <a:ext cx="8556724" cy="3514726"/>
          </a:xfrm>
          <a:prstGeom prst="rect">
            <a:avLst/>
          </a:prstGeom>
        </p:spPr>
        <p:txBody>
          <a:bodyPr wrap="square">
            <a:noAutofit/>
          </a:bodyPr>
          <a:lstStyle/>
          <a:p>
            <a:pPr algn="just">
              <a:spcBef>
                <a:spcPts val="450"/>
              </a:spcBef>
              <a:spcAft>
                <a:spcPts val="450"/>
              </a:spcAft>
              <a:defRPr/>
            </a:pPr>
            <a:endParaRPr lang="en-ZA" dirty="0">
              <a:latin typeface="Arial" panose="020B0604020202020204" pitchFamily="34" charset="0"/>
              <a:cs typeface="Arial" panose="020B0604020202020204" pitchFamily="34" charset="0"/>
            </a:endParaRPr>
          </a:p>
        </p:txBody>
      </p:sp>
      <p:sp>
        <p:nvSpPr>
          <p:cNvPr id="8" name="TextBox 7"/>
          <p:cNvSpPr txBox="1"/>
          <p:nvPr/>
        </p:nvSpPr>
        <p:spPr>
          <a:xfrm>
            <a:off x="251519" y="3683366"/>
            <a:ext cx="3024337" cy="400110"/>
          </a:xfrm>
          <a:prstGeom prst="rect">
            <a:avLst/>
          </a:prstGeom>
          <a:noFill/>
        </p:spPr>
        <p:txBody>
          <a:bodyPr wrap="square" rtlCol="0">
            <a:spAutoFit/>
          </a:bodyPr>
          <a:lstStyle/>
          <a:p>
            <a:pPr marL="342900" indent="-342900">
              <a:spcBef>
                <a:spcPts val="1200"/>
              </a:spcBef>
              <a:buFont typeface="Wingdings" panose="05000000000000000000" pitchFamily="2" charset="2"/>
              <a:buChar char="ü"/>
            </a:pPr>
            <a:endParaRPr lang="en-US" sz="2000" b="0" dirty="0"/>
          </a:p>
        </p:txBody>
      </p:sp>
      <p:sp>
        <p:nvSpPr>
          <p:cNvPr id="10" name="TextBox 9">
            <a:extLst>
              <a:ext uri="{FF2B5EF4-FFF2-40B4-BE49-F238E27FC236}">
                <a16:creationId xmlns:a16="http://schemas.microsoft.com/office/drawing/2014/main" xmlns="" id="{FF19A634-198C-417D-ACFD-2279A12905A6}"/>
              </a:ext>
            </a:extLst>
          </p:cNvPr>
          <p:cNvSpPr txBox="1"/>
          <p:nvPr/>
        </p:nvSpPr>
        <p:spPr>
          <a:xfrm>
            <a:off x="755576" y="5180817"/>
            <a:ext cx="7027685" cy="1169551"/>
          </a:xfrm>
          <a:prstGeom prst="rect">
            <a:avLst/>
          </a:prstGeom>
          <a:noFill/>
        </p:spPr>
        <p:txBody>
          <a:bodyPr wrap="square">
            <a:spAutoFit/>
          </a:bodyPr>
          <a:lstStyle/>
          <a:p>
            <a:pPr marR="0" lvl="0" algn="l" defTabSz="914400" rtl="0" eaLnBrk="1" fontAlgn="base" latinLnBrk="0" hangingPunct="1">
              <a:lnSpc>
                <a:spcPct val="100000"/>
              </a:lnSpc>
              <a:spcBef>
                <a:spcPct val="0"/>
              </a:spcBef>
              <a:spcAft>
                <a:spcPct val="0"/>
              </a:spcAft>
              <a:buClrTx/>
              <a:buSzTx/>
              <a:tabLst/>
              <a:defRPr/>
            </a:pPr>
            <a:endParaRPr kumimoji="0" lang="en-ZA"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ZA"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transfers </a:t>
            </a:r>
            <a:r>
              <a:rPr lang="en-ZA" sz="1400" b="0" dirty="0">
                <a:solidFill>
                  <a:srgbClr val="000000"/>
                </a:solidFill>
                <a:latin typeface="Calibri" panose="020F0502020204030204" pitchFamily="34" charset="0"/>
                <a:cs typeface="Calibri" panose="020F0502020204030204" pitchFamily="34" charset="0"/>
              </a:rPr>
              <a:t>were</a:t>
            </a:r>
            <a:r>
              <a:rPr kumimoji="0" lang="en-ZA"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paid to the entities in line with the pre-approved scheduled with National Treasury. </a:t>
            </a:r>
            <a:endParaRPr lang="en-ZA" sz="1400" b="0" dirty="0">
              <a:solidFill>
                <a:srgbClr val="000000"/>
              </a:solidFill>
              <a:latin typeface="Calibri" panose="020F0502020204030204" pitchFamily="34" charset="0"/>
              <a:cs typeface="Calibri" panose="020F050202020403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ZA"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R39 Million were paid for international membership fees. </a:t>
            </a:r>
          </a:p>
        </p:txBody>
      </p:sp>
      <p:pic>
        <p:nvPicPr>
          <p:cNvPr id="9" name="Picture 8">
            <a:extLst>
              <a:ext uri="{FF2B5EF4-FFF2-40B4-BE49-F238E27FC236}">
                <a16:creationId xmlns:a16="http://schemas.microsoft.com/office/drawing/2014/main" xmlns="" id="{44B86CB9-6BE4-48B1-93B7-6D30FFB6088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59406" y="0"/>
            <a:ext cx="863141" cy="723383"/>
          </a:xfrm>
          <a:prstGeom prst="rect">
            <a:avLst/>
          </a:prstGeom>
        </p:spPr>
      </p:pic>
      <p:sp>
        <p:nvSpPr>
          <p:cNvPr id="11" name="Rectangle 10">
            <a:extLst>
              <a:ext uri="{FF2B5EF4-FFF2-40B4-BE49-F238E27FC236}">
                <a16:creationId xmlns:a16="http://schemas.microsoft.com/office/drawing/2014/main" xmlns="" id="{03698B93-8543-4111-9FB6-245BFF720D0C}"/>
              </a:ext>
            </a:extLst>
          </p:cNvPr>
          <p:cNvSpPr/>
          <p:nvPr/>
        </p:nvSpPr>
        <p:spPr>
          <a:xfrm>
            <a:off x="2699792" y="161587"/>
            <a:ext cx="4438026" cy="461665"/>
          </a:xfrm>
          <a:prstGeom prst="rect">
            <a:avLst/>
          </a:prstGeom>
        </p:spPr>
        <p:txBody>
          <a:bodyPr wrap="square">
            <a:spAutoFit/>
          </a:bodyPr>
          <a:lstStyle/>
          <a:p>
            <a:pPr lvl="0" algn="ctr" eaLnBrk="0" hangingPunct="0">
              <a:spcBef>
                <a:spcPts val="600"/>
              </a:spcBef>
              <a:spcAft>
                <a:spcPts val="600"/>
              </a:spcAft>
              <a:defRPr/>
            </a:pPr>
            <a:r>
              <a:rPr lang="en-US" sz="2400" dirty="0">
                <a:solidFill>
                  <a:srgbClr val="006600"/>
                </a:solidFill>
                <a:latin typeface="Calibri" panose="020F0502020204030204" pitchFamily="34" charset="0"/>
                <a:cs typeface="Calibri" panose="020F0502020204030204" pitchFamily="34" charset="0"/>
              </a:rPr>
              <a:t>TRANSFERS</a:t>
            </a:r>
          </a:p>
        </p:txBody>
      </p:sp>
      <p:pic>
        <p:nvPicPr>
          <p:cNvPr id="13" name="Picture 12">
            <a:extLst>
              <a:ext uri="{FF2B5EF4-FFF2-40B4-BE49-F238E27FC236}">
                <a16:creationId xmlns:a16="http://schemas.microsoft.com/office/drawing/2014/main" xmlns="" id="{26B066EE-ECA6-4C46-BA63-ED00677067D7}"/>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49464" y="53343"/>
            <a:ext cx="2774966" cy="670039"/>
          </a:xfrm>
          <a:prstGeom prst="rect">
            <a:avLst/>
          </a:prstGeom>
        </p:spPr>
      </p:pic>
      <p:pic>
        <p:nvPicPr>
          <p:cNvPr id="5" name="Picture 4">
            <a:extLst>
              <a:ext uri="{FF2B5EF4-FFF2-40B4-BE49-F238E27FC236}">
                <a16:creationId xmlns:a16="http://schemas.microsoft.com/office/drawing/2014/main" xmlns="" id="{9212E4F8-0701-75BA-2580-40B93B1D7E9E}"/>
              </a:ext>
            </a:extLst>
          </p:cNvPr>
          <p:cNvPicPr>
            <a:picLocks noChangeAspect="1"/>
          </p:cNvPicPr>
          <p:nvPr/>
        </p:nvPicPr>
        <p:blipFill>
          <a:blip r:embed="rId5" cstate="print"/>
          <a:stretch>
            <a:fillRect/>
          </a:stretch>
        </p:blipFill>
        <p:spPr>
          <a:xfrm>
            <a:off x="395536" y="1217009"/>
            <a:ext cx="8208912" cy="4300223"/>
          </a:xfrm>
          <a:prstGeom prst="rect">
            <a:avLst/>
          </a:prstGeom>
        </p:spPr>
      </p:pic>
    </p:spTree>
    <p:extLst>
      <p:ext uri="{BB962C8B-B14F-4D97-AF65-F5344CB8AC3E}">
        <p14:creationId xmlns:p14="http://schemas.microsoft.com/office/powerpoint/2010/main" xmlns="" val="1422937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a:extLst>
              <a:ext uri="{FF2B5EF4-FFF2-40B4-BE49-F238E27FC236}">
                <a16:creationId xmlns:a16="http://schemas.microsoft.com/office/drawing/2014/main" xmlns="" id="{9445D7D7-FF21-48E8-BA7B-C8C60697090D}"/>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cxnSp>
        <p:nvCxnSpPr>
          <p:cNvPr id="7" name="Straight Connector 6"/>
          <p:cNvCxnSpPr/>
          <p:nvPr/>
        </p:nvCxnSpPr>
        <p:spPr bwMode="auto">
          <a:xfrm>
            <a:off x="5907" y="990600"/>
            <a:ext cx="9144000" cy="1588"/>
          </a:xfrm>
          <a:prstGeom prst="line">
            <a:avLst/>
          </a:prstGeom>
          <a:ln>
            <a:solidFill>
              <a:srgbClr val="0066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42300" y="0"/>
            <a:ext cx="901700" cy="901700"/>
          </a:xfrm>
          <a:prstGeom prst="rect">
            <a:avLst/>
          </a:prstGeom>
        </p:spPr>
      </p:pic>
      <p:sp>
        <p:nvSpPr>
          <p:cNvPr id="12" name="Slide Number Placeholder 11"/>
          <p:cNvSpPr>
            <a:spLocks noGrp="1"/>
          </p:cNvSpPr>
          <p:nvPr>
            <p:ph type="sldNum" sz="quarter" idx="12"/>
          </p:nvPr>
        </p:nvSpPr>
        <p:spPr>
          <a:xfrm>
            <a:off x="8820472" y="6552003"/>
            <a:ext cx="323528" cy="476250"/>
          </a:xfrm>
        </p:spPr>
        <p:txBody>
          <a:bodyPr/>
          <a:lstStyle/>
          <a:p>
            <a:pPr>
              <a:defRPr/>
            </a:pPr>
            <a:fld id="{FF7A930C-9F51-4BB6-8DBB-EDAB0DE2C28C}" type="slidenum">
              <a:rPr lang="en-US" sz="1000" b="1" smtClean="0">
                <a:solidFill>
                  <a:schemeClr val="bg1"/>
                </a:solidFill>
              </a:rPr>
              <a:pPr>
                <a:defRPr/>
              </a:pPr>
              <a:t>27</a:t>
            </a:fld>
            <a:endParaRPr lang="en-US" sz="1000" b="1" dirty="0">
              <a:solidFill>
                <a:schemeClr val="bg1"/>
              </a:solidFill>
            </a:endParaRPr>
          </a:p>
        </p:txBody>
      </p:sp>
      <p:pic>
        <p:nvPicPr>
          <p:cNvPr id="14" name="Picture 13">
            <a:extLst>
              <a:ext uri="{FF2B5EF4-FFF2-40B4-BE49-F238E27FC236}">
                <a16:creationId xmlns:a16="http://schemas.microsoft.com/office/drawing/2014/main" xmlns="" id="{41600A9B-CA95-4CAC-8E33-7D4D0EDC77FB}"/>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68841" y="63447"/>
            <a:ext cx="2918983" cy="836665"/>
          </a:xfrm>
          <a:prstGeom prst="rect">
            <a:avLst/>
          </a:prstGeom>
        </p:spPr>
      </p:pic>
      <p:sp>
        <p:nvSpPr>
          <p:cNvPr id="2" name="TextBox 1">
            <a:extLst>
              <a:ext uri="{FF2B5EF4-FFF2-40B4-BE49-F238E27FC236}">
                <a16:creationId xmlns:a16="http://schemas.microsoft.com/office/drawing/2014/main" xmlns="" id="{DB0C4E2B-7B86-40BB-87DB-84D83528FFB7}"/>
              </a:ext>
            </a:extLst>
          </p:cNvPr>
          <p:cNvSpPr txBox="1"/>
          <p:nvPr/>
        </p:nvSpPr>
        <p:spPr>
          <a:xfrm>
            <a:off x="2915816" y="3105834"/>
            <a:ext cx="3168352" cy="646331"/>
          </a:xfrm>
          <a:prstGeom prst="rect">
            <a:avLst/>
          </a:prstGeom>
          <a:noFill/>
        </p:spPr>
        <p:txBody>
          <a:bodyPr wrap="square" rtlCol="0">
            <a:spAutoFit/>
          </a:bodyPr>
          <a:lstStyle/>
          <a:p>
            <a:pPr algn="ctr"/>
            <a:r>
              <a:rPr lang="en-ZA" sz="3600" dirty="0">
                <a:solidFill>
                  <a:srgbClr val="006600"/>
                </a:solidFill>
                <a:latin typeface="Calibri" panose="020F0502020204030204" pitchFamily="34" charset="0"/>
                <a:cs typeface="Calibri" panose="020F0502020204030204" pitchFamily="34" charset="0"/>
              </a:rPr>
              <a:t>THANK YOU</a:t>
            </a:r>
          </a:p>
        </p:txBody>
      </p:sp>
    </p:spTree>
    <p:extLst>
      <p:ext uri="{BB962C8B-B14F-4D97-AF65-F5344CB8AC3E}">
        <p14:creationId xmlns:p14="http://schemas.microsoft.com/office/powerpoint/2010/main" xmlns="" val="1198434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a:extLst>
              <a:ext uri="{FF2B5EF4-FFF2-40B4-BE49-F238E27FC236}">
                <a16:creationId xmlns:a16="http://schemas.microsoft.com/office/drawing/2014/main" xmlns="" id="{CB372337-F3B9-4491-A4CF-E365A397B3EB}"/>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
        <p:nvSpPr>
          <p:cNvPr id="16387" name="Text Box 3"/>
          <p:cNvSpPr txBox="1">
            <a:spLocks noChangeArrowheads="1"/>
          </p:cNvSpPr>
          <p:nvPr/>
        </p:nvSpPr>
        <p:spPr bwMode="auto">
          <a:xfrm>
            <a:off x="135731" y="1414936"/>
            <a:ext cx="8872538" cy="3150222"/>
          </a:xfrm>
          <a:prstGeom prst="rect">
            <a:avLst/>
          </a:prstGeom>
          <a:noFill/>
          <a:ln w="9525">
            <a:noFill/>
            <a:miter lim="800000"/>
            <a:headEnd/>
            <a:tailEnd/>
          </a:ln>
        </p:spPr>
        <p:txBody>
          <a:bodyPr lIns="92075" tIns="46038" rIns="92075" bIns="46038">
            <a:spAutoFit/>
          </a:bodyPr>
          <a:lstStyle/>
          <a:p>
            <a:pPr marL="552450" lvl="1" indent="-552450" algn="just" eaLnBrk="0" hangingPunct="0">
              <a:lnSpc>
                <a:spcPct val="150000"/>
              </a:lnSpc>
              <a:spcBef>
                <a:spcPts val="600"/>
              </a:spcBef>
              <a:spcAft>
                <a:spcPts val="600"/>
              </a:spcAft>
              <a:buFont typeface="Wingdings" panose="05000000000000000000" pitchFamily="2" charset="2"/>
              <a:buChar char="§"/>
              <a:defRPr/>
            </a:pPr>
            <a:r>
              <a:rPr lang="en-ZA" b="0" dirty="0">
                <a:latin typeface="Calibri" panose="020F0502020204030204" pitchFamily="34" charset="0"/>
                <a:cs typeface="Calibri" panose="020F0502020204030204" pitchFamily="34" charset="0"/>
              </a:rPr>
              <a:t>Achieved 32 out of the 35 annual targets committed to during the 2021/22 financial year  </a:t>
            </a:r>
          </a:p>
          <a:p>
            <a:pPr marL="552450" lvl="1" indent="-552450" algn="just" eaLnBrk="0" hangingPunct="0">
              <a:lnSpc>
                <a:spcPct val="150000"/>
              </a:lnSpc>
              <a:spcBef>
                <a:spcPts val="600"/>
              </a:spcBef>
              <a:spcAft>
                <a:spcPts val="600"/>
              </a:spcAft>
              <a:buFont typeface="Wingdings" panose="05000000000000000000" pitchFamily="2" charset="2"/>
              <a:buChar char="§"/>
              <a:defRPr/>
            </a:pPr>
            <a:r>
              <a:rPr lang="en-ZA" b="0" dirty="0">
                <a:latin typeface="Calibri" panose="020F0502020204030204" pitchFamily="34" charset="0"/>
                <a:cs typeface="Calibri" panose="020F0502020204030204" pitchFamily="34" charset="0"/>
              </a:rPr>
              <a:t>91% of planned targets achieved</a:t>
            </a:r>
          </a:p>
          <a:p>
            <a:pPr marL="552450" lvl="1" indent="-552450" algn="just" eaLnBrk="0" hangingPunct="0">
              <a:lnSpc>
                <a:spcPct val="150000"/>
              </a:lnSpc>
              <a:spcBef>
                <a:spcPts val="600"/>
              </a:spcBef>
              <a:spcAft>
                <a:spcPts val="600"/>
              </a:spcAft>
              <a:buFont typeface="Wingdings" panose="05000000000000000000" pitchFamily="2" charset="2"/>
              <a:buChar char="§"/>
              <a:defRPr/>
            </a:pPr>
            <a:r>
              <a:rPr lang="en-ZA" b="0" dirty="0">
                <a:latin typeface="Calibri" panose="020F0502020204030204" pitchFamily="34" charset="0"/>
                <a:cs typeface="Calibri" panose="020F0502020204030204" pitchFamily="34" charset="0"/>
              </a:rPr>
              <a:t>91.9 % expenditure against budget allocation</a:t>
            </a:r>
          </a:p>
          <a:p>
            <a:pPr marL="552450" lvl="1" indent="-552450" algn="just" eaLnBrk="0" hangingPunct="0">
              <a:lnSpc>
                <a:spcPct val="150000"/>
              </a:lnSpc>
              <a:spcBef>
                <a:spcPts val="600"/>
              </a:spcBef>
              <a:spcAft>
                <a:spcPts val="600"/>
              </a:spcAft>
              <a:buFont typeface="Wingdings" panose="05000000000000000000" pitchFamily="2" charset="2"/>
              <a:buChar char="§"/>
              <a:defRPr/>
            </a:pPr>
            <a:r>
              <a:rPr lang="en-GB" b="0" dirty="0">
                <a:latin typeface="Calibri" panose="020F0502020204030204" pitchFamily="34" charset="0"/>
                <a:cs typeface="Calibri" panose="020F0502020204030204" pitchFamily="34" charset="0"/>
              </a:rPr>
              <a:t>100% of transfers paid to the entities in line with the draw down schedule</a:t>
            </a:r>
          </a:p>
          <a:p>
            <a:pPr marL="552450" lvl="1" indent="-552450" eaLnBrk="0" hangingPunct="0">
              <a:lnSpc>
                <a:spcPct val="150000"/>
              </a:lnSpc>
              <a:spcBef>
                <a:spcPts val="600"/>
              </a:spcBef>
              <a:spcAft>
                <a:spcPts val="600"/>
              </a:spcAft>
              <a:buFont typeface="Wingdings" panose="05000000000000000000" pitchFamily="2" charset="2"/>
              <a:buChar char="§"/>
              <a:defRPr/>
            </a:pPr>
            <a:r>
              <a:rPr lang="en-ZA" b="0" dirty="0">
                <a:latin typeface="Calibri" panose="020F0502020204030204" pitchFamily="34" charset="0"/>
                <a:cs typeface="Calibri" panose="020F0502020204030204" pitchFamily="34" charset="0"/>
              </a:rPr>
              <a:t>Unqualified audit opinion</a:t>
            </a:r>
          </a:p>
        </p:txBody>
      </p:sp>
      <p:cxnSp>
        <p:nvCxnSpPr>
          <p:cNvPr id="7" name="Straight Connector 6"/>
          <p:cNvCxnSpPr/>
          <p:nvPr/>
        </p:nvCxnSpPr>
        <p:spPr bwMode="auto">
          <a:xfrm>
            <a:off x="0" y="1124744"/>
            <a:ext cx="9144000" cy="1588"/>
          </a:xfrm>
          <a:prstGeom prst="line">
            <a:avLst/>
          </a:prstGeom>
          <a:ln>
            <a:solidFill>
              <a:srgbClr val="0066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44624"/>
            <a:ext cx="901700" cy="901700"/>
          </a:xfrm>
          <a:prstGeom prst="rect">
            <a:avLst/>
          </a:prstGeom>
        </p:spPr>
      </p:pic>
      <p:sp>
        <p:nvSpPr>
          <p:cNvPr id="12" name="Rectangle 11"/>
          <p:cNvSpPr/>
          <p:nvPr/>
        </p:nvSpPr>
        <p:spPr>
          <a:xfrm>
            <a:off x="2999366" y="414191"/>
            <a:ext cx="5101026" cy="461665"/>
          </a:xfrm>
          <a:prstGeom prst="rect">
            <a:avLst/>
          </a:prstGeom>
        </p:spPr>
        <p:txBody>
          <a:bodyPr wrap="square">
            <a:spAutoFit/>
          </a:bodyPr>
          <a:lstStyle/>
          <a:p>
            <a:pPr lvl="0" algn="ctr" eaLnBrk="0" hangingPunct="0">
              <a:defRPr/>
            </a:pPr>
            <a:r>
              <a:rPr lang="en-US" sz="2400" dirty="0">
                <a:solidFill>
                  <a:srgbClr val="006600"/>
                </a:solidFill>
                <a:latin typeface="Calibri" panose="020F0502020204030204" pitchFamily="34" charset="0"/>
                <a:cs typeface="Calibri" panose="020F0502020204030204" pitchFamily="34" charset="0"/>
              </a:rPr>
              <a:t>SUMMARY OF PERFORMANCE</a:t>
            </a:r>
            <a:endParaRPr lang="en-US" sz="2400" b="1" dirty="0">
              <a:solidFill>
                <a:srgbClr val="006600"/>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xmlns="" id="{D6735836-1717-4EA4-A45F-CB429009B599}"/>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53343"/>
            <a:ext cx="2930525" cy="921385"/>
          </a:xfrm>
          <a:prstGeom prst="rect">
            <a:avLst/>
          </a:prstGeom>
        </p:spPr>
      </p:pic>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b="1" smtClean="0">
                <a:solidFill>
                  <a:schemeClr val="bg1"/>
                </a:solidFill>
              </a:rPr>
              <a:pPr>
                <a:defRPr/>
              </a:pPr>
              <a:t>3</a:t>
            </a:fld>
            <a:endParaRPr lang="en-US" b="1" dirty="0">
              <a:solidFill>
                <a:schemeClr val="bg1"/>
              </a:solidFill>
            </a:endParaRPr>
          </a:p>
        </p:txBody>
      </p:sp>
    </p:spTree>
    <p:extLst>
      <p:ext uri="{BB962C8B-B14F-4D97-AF65-F5344CB8AC3E}">
        <p14:creationId xmlns:p14="http://schemas.microsoft.com/office/powerpoint/2010/main" xmlns="" val="2943557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a:extLst>
              <a:ext uri="{FF2B5EF4-FFF2-40B4-BE49-F238E27FC236}">
                <a16:creationId xmlns:a16="http://schemas.microsoft.com/office/drawing/2014/main" xmlns="" id="{4E78195A-C6E2-44CD-9C66-48C3606A73CF}"/>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
        <p:nvSpPr>
          <p:cNvPr id="15364" name="Text Box 3"/>
          <p:cNvSpPr txBox="1">
            <a:spLocks noChangeArrowheads="1"/>
          </p:cNvSpPr>
          <p:nvPr/>
        </p:nvSpPr>
        <p:spPr bwMode="auto">
          <a:xfrm>
            <a:off x="167879" y="1750892"/>
            <a:ext cx="8667750" cy="1939635"/>
          </a:xfrm>
          <a:prstGeom prst="rect">
            <a:avLst/>
          </a:prstGeom>
          <a:noFill/>
          <a:ln w="9525">
            <a:noFill/>
            <a:miter lim="800000"/>
            <a:headEnd/>
            <a:tailEnd/>
          </a:ln>
        </p:spPr>
        <p:txBody>
          <a:bodyPr lIns="92075" tIns="46038" rIns="92075" bIns="46038">
            <a:spAutoFit/>
          </a:bodyPr>
          <a:lstStyle/>
          <a:p>
            <a:pPr algn="ctr">
              <a:defRPr/>
            </a:pPr>
            <a:endParaRPr lang="en-US" sz="2400" dirty="0">
              <a:solidFill>
                <a:schemeClr val="bg1">
                  <a:lumMod val="50000"/>
                </a:schemeClr>
              </a:solidFill>
              <a:latin typeface="Arial" charset="0"/>
              <a:ea typeface="ＭＳ Ｐゴシック" charset="-128"/>
              <a:cs typeface="+mn-cs"/>
            </a:endParaRPr>
          </a:p>
          <a:p>
            <a:pPr algn="ctr">
              <a:defRPr/>
            </a:pPr>
            <a:endParaRPr lang="en-US" sz="2400" dirty="0">
              <a:solidFill>
                <a:schemeClr val="bg1">
                  <a:lumMod val="50000"/>
                </a:schemeClr>
              </a:solidFill>
              <a:latin typeface="Arial" charset="0"/>
              <a:ea typeface="ＭＳ Ｐゴシック" charset="-128"/>
              <a:cs typeface="+mn-cs"/>
            </a:endParaRPr>
          </a:p>
          <a:p>
            <a:pPr algn="ctr">
              <a:defRPr/>
            </a:pPr>
            <a:endParaRPr lang="en-US" sz="2400" dirty="0">
              <a:solidFill>
                <a:schemeClr val="bg1">
                  <a:lumMod val="50000"/>
                </a:schemeClr>
              </a:solidFill>
              <a:latin typeface="Arial" charset="0"/>
              <a:ea typeface="ＭＳ Ｐゴシック" charset="-128"/>
              <a:cs typeface="+mn-cs"/>
            </a:endParaRPr>
          </a:p>
          <a:p>
            <a:pPr algn="ctr">
              <a:defRPr/>
            </a:pPr>
            <a:endParaRPr lang="en-US" sz="2400" dirty="0">
              <a:solidFill>
                <a:schemeClr val="bg1">
                  <a:lumMod val="50000"/>
                </a:schemeClr>
              </a:solidFill>
              <a:latin typeface="Arial" charset="0"/>
              <a:ea typeface="ＭＳ Ｐゴシック" charset="-128"/>
              <a:cs typeface="+mn-cs"/>
            </a:endParaRPr>
          </a:p>
          <a:p>
            <a:pPr algn="ctr">
              <a:defRPr/>
            </a:pPr>
            <a:endParaRPr lang="en-ZA" sz="2400" dirty="0">
              <a:solidFill>
                <a:schemeClr val="bg1">
                  <a:lumMod val="50000"/>
                </a:schemeClr>
              </a:solidFill>
              <a:latin typeface="Arial" charset="0"/>
              <a:ea typeface="ＭＳ Ｐゴシック" charset="-128"/>
              <a:cs typeface="+mn-cs"/>
            </a:endParaRPr>
          </a:p>
        </p:txBody>
      </p:sp>
      <p:cxnSp>
        <p:nvCxnSpPr>
          <p:cNvPr id="7" name="Straight Connector 6"/>
          <p:cNvCxnSpPr/>
          <p:nvPr/>
        </p:nvCxnSpPr>
        <p:spPr bwMode="auto">
          <a:xfrm>
            <a:off x="0" y="1143000"/>
            <a:ext cx="9144000" cy="1588"/>
          </a:xfrm>
          <a:prstGeom prst="line">
            <a:avLst/>
          </a:prstGeom>
          <a:ln>
            <a:solidFill>
              <a:srgbClr val="0066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56376" y="142062"/>
            <a:ext cx="1008112" cy="942040"/>
          </a:xfrm>
          <a:prstGeom prst="rect">
            <a:avLst/>
          </a:prstGeom>
        </p:spPr>
      </p:pic>
      <p:pic>
        <p:nvPicPr>
          <p:cNvPr id="10" name="Picture 9">
            <a:extLst>
              <a:ext uri="{FF2B5EF4-FFF2-40B4-BE49-F238E27FC236}">
                <a16:creationId xmlns:a16="http://schemas.microsoft.com/office/drawing/2014/main" xmlns="" id="{B9AC92E1-D15E-450B-9488-0C80FD1403C8}"/>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53343"/>
            <a:ext cx="2930525" cy="921385"/>
          </a:xfrm>
          <a:prstGeom prst="rect">
            <a:avLst/>
          </a:prstGeom>
        </p:spPr>
      </p:pic>
      <p:sp>
        <p:nvSpPr>
          <p:cNvPr id="6" name="Slide Number Placeholder 5"/>
          <p:cNvSpPr>
            <a:spLocks noGrp="1"/>
          </p:cNvSpPr>
          <p:nvPr>
            <p:ph type="sldNum" sz="quarter" idx="12"/>
          </p:nvPr>
        </p:nvSpPr>
        <p:spPr>
          <a:xfrm>
            <a:off x="7946702" y="6553150"/>
            <a:ext cx="1593850" cy="476250"/>
          </a:xfrm>
        </p:spPr>
        <p:txBody>
          <a:bodyPr/>
          <a:lstStyle/>
          <a:p>
            <a:pPr algn="ctr">
              <a:defRPr/>
            </a:pPr>
            <a:fld id="{E7E121AC-CB2F-48A1-9156-4FA17DE39A11}" type="slidenum">
              <a:rPr lang="en-US" altLang="en-US" b="1" smtClean="0">
                <a:solidFill>
                  <a:schemeClr val="bg1"/>
                </a:solidFill>
                <a:ea typeface="ＭＳ Ｐゴシック" pitchFamily="34" charset="-128"/>
              </a:rPr>
              <a:pPr algn="ctr">
                <a:defRPr/>
              </a:pPr>
              <a:t>4</a:t>
            </a:fld>
            <a:endParaRPr lang="en-US" altLang="en-US" b="1" dirty="0">
              <a:solidFill>
                <a:schemeClr val="bg1"/>
              </a:solidFill>
              <a:ea typeface="ＭＳ Ｐゴシック" pitchFamily="34" charset="-128"/>
            </a:endParaRPr>
          </a:p>
        </p:txBody>
      </p:sp>
      <p:sp>
        <p:nvSpPr>
          <p:cNvPr id="12" name="Rectangle 11">
            <a:extLst>
              <a:ext uri="{FF2B5EF4-FFF2-40B4-BE49-F238E27FC236}">
                <a16:creationId xmlns:a16="http://schemas.microsoft.com/office/drawing/2014/main" xmlns="" id="{98708A5B-0084-4EBD-A135-13EAEFC89DCA}"/>
              </a:ext>
            </a:extLst>
          </p:cNvPr>
          <p:cNvSpPr/>
          <p:nvPr/>
        </p:nvSpPr>
        <p:spPr>
          <a:xfrm>
            <a:off x="2999366" y="414191"/>
            <a:ext cx="5101026" cy="830997"/>
          </a:xfrm>
          <a:prstGeom prst="rect">
            <a:avLst/>
          </a:prstGeom>
        </p:spPr>
        <p:txBody>
          <a:bodyPr wrap="square">
            <a:spAutoFit/>
          </a:bodyPr>
          <a:lstStyle/>
          <a:p>
            <a:pPr lvl="0" algn="ctr" eaLnBrk="0" hangingPunct="0">
              <a:defRPr/>
            </a:pPr>
            <a:r>
              <a:rPr lang="en-US" sz="2400" dirty="0">
                <a:solidFill>
                  <a:srgbClr val="006600"/>
                </a:solidFill>
                <a:latin typeface="Calibri" panose="020F0502020204030204" pitchFamily="34" charset="0"/>
                <a:cs typeface="Calibri" panose="020F0502020204030204" pitchFamily="34" charset="0"/>
              </a:rPr>
              <a:t>PERFORMANCE INFORMATION AGAINST THE MTSF 2019-2024</a:t>
            </a:r>
            <a:endParaRPr lang="en-US" sz="2400" b="1" dirty="0">
              <a:solidFill>
                <a:srgbClr val="006600"/>
              </a:solidFill>
              <a:latin typeface="Calibri" panose="020F0502020204030204" pitchFamily="34" charset="0"/>
              <a:cs typeface="Calibri" panose="020F0502020204030204" pitchFamily="34" charset="0"/>
            </a:endParaRPr>
          </a:p>
        </p:txBody>
      </p:sp>
      <p:graphicFrame>
        <p:nvGraphicFramePr>
          <p:cNvPr id="2" name="Table 2">
            <a:extLst>
              <a:ext uri="{FF2B5EF4-FFF2-40B4-BE49-F238E27FC236}">
                <a16:creationId xmlns:a16="http://schemas.microsoft.com/office/drawing/2014/main" xmlns="" id="{92C52143-0531-4E2E-BC35-4B187A86B407}"/>
              </a:ext>
            </a:extLst>
          </p:cNvPr>
          <p:cNvGraphicFramePr>
            <a:graphicFrameLocks noGrp="1"/>
          </p:cNvGraphicFramePr>
          <p:nvPr>
            <p:extLst>
              <p:ext uri="{D42A27DB-BD31-4B8C-83A1-F6EECF244321}">
                <p14:modId xmlns:p14="http://schemas.microsoft.com/office/powerpoint/2010/main" xmlns="" val="4203503292"/>
              </p:ext>
            </p:extLst>
          </p:nvPr>
        </p:nvGraphicFramePr>
        <p:xfrm>
          <a:off x="68840" y="1143000"/>
          <a:ext cx="8967656" cy="5098656"/>
        </p:xfrm>
        <a:graphic>
          <a:graphicData uri="http://schemas.openxmlformats.org/drawingml/2006/table">
            <a:tbl>
              <a:tblPr firstRow="1" bandRow="1">
                <a:tableStyleId>{2D5ABB26-0587-4C30-8999-92F81FD0307C}</a:tableStyleId>
              </a:tblPr>
              <a:tblGrid>
                <a:gridCol w="3423040">
                  <a:extLst>
                    <a:ext uri="{9D8B030D-6E8A-4147-A177-3AD203B41FA5}">
                      <a16:colId xmlns:a16="http://schemas.microsoft.com/office/drawing/2014/main" xmlns="" val="1633335531"/>
                    </a:ext>
                  </a:extLst>
                </a:gridCol>
                <a:gridCol w="5256584">
                  <a:extLst>
                    <a:ext uri="{9D8B030D-6E8A-4147-A177-3AD203B41FA5}">
                      <a16:colId xmlns:a16="http://schemas.microsoft.com/office/drawing/2014/main" xmlns="" val="1149197622"/>
                    </a:ext>
                  </a:extLst>
                </a:gridCol>
                <a:gridCol w="288032">
                  <a:extLst>
                    <a:ext uri="{9D8B030D-6E8A-4147-A177-3AD203B41FA5}">
                      <a16:colId xmlns:a16="http://schemas.microsoft.com/office/drawing/2014/main" xmlns="" val="2394766266"/>
                    </a:ext>
                  </a:extLst>
                </a:gridCol>
              </a:tblGrid>
              <a:tr h="0">
                <a:tc>
                  <a:txBody>
                    <a:bodyPr/>
                    <a:lstStyle/>
                    <a:p>
                      <a:r>
                        <a:rPr lang="en-US" sz="1100" b="1" dirty="0">
                          <a:solidFill>
                            <a:schemeClr val="tx1"/>
                          </a:solidFill>
                          <a:latin typeface="Calibri" panose="020F0502020204030204" pitchFamily="34" charset="0"/>
                          <a:cs typeface="Calibri" panose="020F0502020204030204" pitchFamily="34" charset="0"/>
                        </a:rPr>
                        <a:t>MTSF TARGET </a:t>
                      </a:r>
                      <a:endParaRPr lang="en-ZA" sz="1100" b="1" dirty="0">
                        <a:solidFill>
                          <a:schemeClr val="tx1"/>
                        </a:solidFill>
                        <a:latin typeface="Calibri" panose="020F0502020204030204" pitchFamily="34" charset="0"/>
                        <a:cs typeface="Calibri" panose="020F0502020204030204" pitchFamily="34" charset="0"/>
                      </a:endParaRPr>
                    </a:p>
                  </a:txBody>
                  <a:tcPr>
                    <a:solidFill>
                      <a:schemeClr val="bg1">
                        <a:lumMod val="85000"/>
                      </a:schemeClr>
                    </a:solidFill>
                  </a:tcPr>
                </a:tc>
                <a:tc>
                  <a:txBody>
                    <a:bodyPr/>
                    <a:lstStyle/>
                    <a:p>
                      <a:r>
                        <a:rPr lang="en-US" sz="1100" b="1" dirty="0">
                          <a:solidFill>
                            <a:schemeClr val="tx1"/>
                          </a:solidFill>
                          <a:latin typeface="Calibri" panose="020F0502020204030204" pitchFamily="34" charset="0"/>
                          <a:cs typeface="Calibri" panose="020F0502020204030204" pitchFamily="34" charset="0"/>
                        </a:rPr>
                        <a:t>PROGRESS TO DATE </a:t>
                      </a:r>
                      <a:endParaRPr lang="en-ZA" sz="1100" b="1" dirty="0">
                        <a:solidFill>
                          <a:schemeClr val="tx1"/>
                        </a:solidFill>
                        <a:latin typeface="Calibri" panose="020F0502020204030204" pitchFamily="34" charset="0"/>
                        <a:cs typeface="Calibri" panose="020F0502020204030204" pitchFamily="34" charset="0"/>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endParaRPr lang="en-ZA" dirty="0">
                        <a:solidFill>
                          <a:schemeClr val="tx1"/>
                        </a:solidFill>
                        <a:latin typeface="Calibri" panose="020F0502020204030204" pitchFamily="34" charset="0"/>
                        <a:cs typeface="Calibri" panose="020F0502020204030204" pitchFamily="34" charset="0"/>
                      </a:endParaRPr>
                    </a:p>
                  </a:txBody>
                  <a:tcPr>
                    <a:solidFill>
                      <a:schemeClr val="bg1">
                        <a:lumMod val="85000"/>
                      </a:schemeClr>
                    </a:solidFill>
                  </a:tcPr>
                </a:tc>
                <a:extLst>
                  <a:ext uri="{0D108BD9-81ED-4DB2-BD59-A6C34878D82A}">
                    <a16:rowId xmlns:a16="http://schemas.microsoft.com/office/drawing/2014/main" xmlns="" val="2793176310"/>
                  </a:ext>
                </a:extLst>
              </a:tr>
              <a:tr h="873264">
                <a:tc>
                  <a:txBody>
                    <a:bodyPr/>
                    <a:lstStyle/>
                    <a:p>
                      <a:pPr algn="just"/>
                      <a:r>
                        <a:rPr lang="en-US" sz="1200" b="1" dirty="0">
                          <a:solidFill>
                            <a:schemeClr val="tx1"/>
                          </a:solidFill>
                          <a:latin typeface="Calibri" panose="020F0502020204030204" pitchFamily="34" charset="0"/>
                          <a:cs typeface="Calibri" panose="020F0502020204030204" pitchFamily="34" charset="0"/>
                        </a:rPr>
                        <a:t>Broadband</a:t>
                      </a:r>
                      <a:r>
                        <a:rPr lang="en-US" sz="1200" dirty="0">
                          <a:solidFill>
                            <a:schemeClr val="tx1"/>
                          </a:solidFill>
                          <a:latin typeface="Calibri" panose="020F0502020204030204" pitchFamily="34" charset="0"/>
                          <a:cs typeface="Calibri" panose="020F0502020204030204" pitchFamily="34" charset="0"/>
                        </a:rPr>
                        <a:t> services (connectivity) to improve service delivery.</a:t>
                      </a:r>
                    </a:p>
                    <a:p>
                      <a:pPr algn="just"/>
                      <a:r>
                        <a:rPr lang="en-US" sz="1200" dirty="0">
                          <a:solidFill>
                            <a:schemeClr val="tx1"/>
                          </a:solidFill>
                          <a:latin typeface="Calibri" panose="020F0502020204030204" pitchFamily="34" charset="0"/>
                          <a:cs typeface="Calibri" panose="020F0502020204030204" pitchFamily="34" charset="0"/>
                        </a:rPr>
                        <a:t>80% of population have access to the internet by 2024</a:t>
                      </a:r>
                    </a:p>
                  </a:txBody>
                  <a:tcPr>
                    <a:solidFill>
                      <a:schemeClr val="bg1"/>
                    </a:solidFill>
                  </a:tcPr>
                </a:tc>
                <a:tc>
                  <a:txBody>
                    <a:bodyPr/>
                    <a:lstStyle/>
                    <a:p>
                      <a:pPr marL="285750" indent="-285750" algn="just">
                        <a:spcBef>
                          <a:spcPts val="600"/>
                        </a:spcBef>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Cabinet approved the SA Connect phase 2 proposal and its implementation plan on 28 January 2022 and implementation is underway to ensure that South Africans have access to internet by 2024.   Outstanding is budget allocation. </a:t>
                      </a:r>
                    </a:p>
                  </a:txBody>
                  <a:tcPr>
                    <a:solidFill>
                      <a:schemeClr val="bg1"/>
                    </a:solidFill>
                  </a:tcPr>
                </a:tc>
                <a:tc>
                  <a:txBody>
                    <a:bodyPr/>
                    <a:lstStyle/>
                    <a:p>
                      <a:endParaRPr lang="en-ZA" dirty="0">
                        <a:solidFill>
                          <a:schemeClr val="tx1"/>
                        </a:solidFill>
                        <a:latin typeface="Calibri" panose="020F0502020204030204" pitchFamily="34" charset="0"/>
                        <a:cs typeface="Calibri" panose="020F0502020204030204" pitchFamily="34" charset="0"/>
                      </a:endParaRPr>
                    </a:p>
                  </a:txBody>
                  <a:tcPr>
                    <a:solidFill>
                      <a:srgbClr val="FFFF00"/>
                    </a:solidFill>
                  </a:tcPr>
                </a:tc>
                <a:extLst>
                  <a:ext uri="{0D108BD9-81ED-4DB2-BD59-A6C34878D82A}">
                    <a16:rowId xmlns:a16="http://schemas.microsoft.com/office/drawing/2014/main" xmlns="" val="3022576419"/>
                  </a:ext>
                </a:extLst>
              </a:tr>
              <a:tr h="620648">
                <a:tc>
                  <a:txBody>
                    <a:bodyPr/>
                    <a:lstStyle/>
                    <a:p>
                      <a:pPr algn="just"/>
                      <a:r>
                        <a:rPr lang="en-US" sz="1200" b="1" dirty="0">
                          <a:solidFill>
                            <a:schemeClr val="tx1"/>
                          </a:solidFill>
                          <a:latin typeface="Calibri" panose="020F0502020204030204" pitchFamily="34" charset="0"/>
                          <a:cs typeface="Calibri" panose="020F0502020204030204" pitchFamily="34" charset="0"/>
                        </a:rPr>
                        <a:t>Spectrum</a:t>
                      </a:r>
                      <a:r>
                        <a:rPr lang="en-US" sz="1200" dirty="0">
                          <a:solidFill>
                            <a:schemeClr val="tx1"/>
                          </a:solidFill>
                          <a:latin typeface="Calibri" panose="020F0502020204030204" pitchFamily="34" charset="0"/>
                          <a:cs typeface="Calibri" panose="020F0502020204030204" pitchFamily="34" charset="0"/>
                        </a:rPr>
                        <a:t> </a:t>
                      </a:r>
                    </a:p>
                    <a:p>
                      <a:pPr marL="285750" indent="-285750" algn="just">
                        <a:buFont typeface="Arial" panose="020B0604020202020204" pitchFamily="34" charset="0"/>
                        <a:buChar char="•"/>
                      </a:pPr>
                      <a:r>
                        <a:rPr lang="en-ZA" sz="1200" dirty="0">
                          <a:solidFill>
                            <a:schemeClr val="tx1"/>
                          </a:solidFill>
                          <a:latin typeface="Calibri" panose="020F0502020204030204" pitchFamily="34" charset="0"/>
                          <a:cs typeface="Calibri" panose="020F0502020204030204" pitchFamily="34" charset="0"/>
                        </a:rPr>
                        <a:t>High demand spectrum allocated </a:t>
                      </a:r>
                    </a:p>
                    <a:p>
                      <a:pPr marL="285750" indent="-285750" algn="just">
                        <a:buFont typeface="Arial" panose="020B0604020202020204" pitchFamily="34" charset="0"/>
                        <a:buChar char="•"/>
                      </a:pPr>
                      <a:r>
                        <a:rPr lang="en-ZA" sz="1200" dirty="0">
                          <a:solidFill>
                            <a:schemeClr val="tx1"/>
                          </a:solidFill>
                          <a:latin typeface="Calibri" panose="020F0502020204030204" pitchFamily="34" charset="0"/>
                          <a:cs typeface="Calibri" panose="020F0502020204030204" pitchFamily="34" charset="0"/>
                        </a:rPr>
                        <a:t>Reduction on the cost to communicate </a:t>
                      </a:r>
                    </a:p>
                  </a:txBody>
                  <a:tcPr>
                    <a:solidFill>
                      <a:schemeClr val="bg1"/>
                    </a:solidFill>
                  </a:tcPr>
                </a:tc>
                <a:tc>
                  <a:txBody>
                    <a:bodyPr/>
                    <a:lstStyle/>
                    <a:p>
                      <a:pPr marL="285750" indent="-285750" algn="just">
                        <a:spcBef>
                          <a:spcPts val="600"/>
                        </a:spcBef>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The auctioning of the spectrum has been concluded successfully.</a:t>
                      </a:r>
                    </a:p>
                    <a:p>
                      <a:pPr marL="285750" indent="-285750" algn="just">
                        <a:spcBef>
                          <a:spcPts val="600"/>
                        </a:spcBef>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Spectrum policy approved for public consultation </a:t>
                      </a:r>
                    </a:p>
                    <a:p>
                      <a:pPr marL="285750" indent="-285750" algn="just">
                        <a:spcBef>
                          <a:spcPts val="600"/>
                        </a:spcBef>
                        <a:buFont typeface="Arial" panose="020B0604020202020204" pitchFamily="34" charset="0"/>
                        <a:buChar char="•"/>
                      </a:pPr>
                      <a:endParaRPr lang="en-US" sz="1200" dirty="0">
                        <a:solidFill>
                          <a:schemeClr val="tx1"/>
                        </a:solidFill>
                        <a:latin typeface="Calibri" panose="020F0502020204030204" pitchFamily="34" charset="0"/>
                        <a:cs typeface="Calibri" panose="020F0502020204030204" pitchFamily="34" charset="0"/>
                      </a:endParaRPr>
                    </a:p>
                  </a:txBody>
                  <a:tcPr>
                    <a:solidFill>
                      <a:schemeClr val="bg1"/>
                    </a:solidFill>
                  </a:tcPr>
                </a:tc>
                <a:tc>
                  <a:txBody>
                    <a:bodyPr/>
                    <a:lstStyle/>
                    <a:p>
                      <a:endParaRPr lang="en-ZA" dirty="0">
                        <a:solidFill>
                          <a:schemeClr val="tx1"/>
                        </a:solidFill>
                        <a:latin typeface="Calibri" panose="020F0502020204030204" pitchFamily="34" charset="0"/>
                        <a:cs typeface="Calibri" panose="020F0502020204030204" pitchFamily="34" charset="0"/>
                      </a:endParaRPr>
                    </a:p>
                  </a:txBody>
                  <a:tcPr>
                    <a:solidFill>
                      <a:srgbClr val="006600"/>
                    </a:solidFill>
                  </a:tcPr>
                </a:tc>
                <a:extLst>
                  <a:ext uri="{0D108BD9-81ED-4DB2-BD59-A6C34878D82A}">
                    <a16:rowId xmlns:a16="http://schemas.microsoft.com/office/drawing/2014/main" xmlns="" val="726711891"/>
                  </a:ext>
                </a:extLst>
              </a:tr>
              <a:tr h="692601">
                <a:tc>
                  <a:txBody>
                    <a:bodyPr/>
                    <a:lstStyle/>
                    <a:p>
                      <a:pPr algn="just"/>
                      <a:r>
                        <a:rPr lang="en-US" sz="1200" b="1" dirty="0">
                          <a:solidFill>
                            <a:schemeClr val="tx1"/>
                          </a:solidFill>
                          <a:latin typeface="Calibri" panose="020F0502020204030204" pitchFamily="34" charset="0"/>
                          <a:cs typeface="Calibri" panose="020F0502020204030204" pitchFamily="34" charset="0"/>
                        </a:rPr>
                        <a:t>E-Governmen</a:t>
                      </a:r>
                      <a:r>
                        <a:rPr lang="en-US" sz="1200" b="0" dirty="0">
                          <a:solidFill>
                            <a:schemeClr val="tx1"/>
                          </a:solidFill>
                          <a:latin typeface="Calibri" panose="020F0502020204030204" pitchFamily="34" charset="0"/>
                          <a:cs typeface="Calibri" panose="020F0502020204030204" pitchFamily="34" charset="0"/>
                        </a:rPr>
                        <a:t>t</a:t>
                      </a:r>
                    </a:p>
                    <a:p>
                      <a:pPr marL="171450" indent="-171450" algn="just">
                        <a:buFont typeface="Arial" panose="020B0604020202020204" pitchFamily="34" charset="0"/>
                        <a:buChar char="•"/>
                      </a:pPr>
                      <a:r>
                        <a:rPr lang="en-US" sz="1200" b="0" dirty="0">
                          <a:solidFill>
                            <a:schemeClr val="tx1"/>
                          </a:solidFill>
                          <a:latin typeface="Calibri" panose="020F0502020204030204" pitchFamily="34" charset="0"/>
                          <a:cs typeface="Calibri" panose="020F0502020204030204" pitchFamily="34" charset="0"/>
                        </a:rPr>
                        <a:t>Digitalisation of government services</a:t>
                      </a:r>
                    </a:p>
                  </a:txBody>
                  <a:tcPr>
                    <a:solidFill>
                      <a:schemeClr val="bg1"/>
                    </a:solidFill>
                  </a:tcPr>
                </a:tc>
                <a:tc>
                  <a:txBody>
                    <a:bodyPr/>
                    <a:lstStyle/>
                    <a:p>
                      <a:pPr marL="285750" indent="-285750" algn="just">
                        <a:spcBef>
                          <a:spcPts val="600"/>
                        </a:spcBef>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Engagements held with government departments on prioritized services for automation. The engagements commenced with DPSA and Presidency on finalization of Digital Transformation of Public Service Plan. Further engagements with other government departments are in progress.</a:t>
                      </a:r>
                    </a:p>
                  </a:txBody>
                  <a:tcPr>
                    <a:solidFill>
                      <a:schemeClr val="bg1"/>
                    </a:solidFill>
                  </a:tcPr>
                </a:tc>
                <a:tc>
                  <a:txBody>
                    <a:bodyPr/>
                    <a:lstStyle/>
                    <a:p>
                      <a:endParaRPr lang="en-ZA" dirty="0">
                        <a:solidFill>
                          <a:schemeClr val="tx1"/>
                        </a:solidFill>
                        <a:latin typeface="Calibri" panose="020F0502020204030204" pitchFamily="34" charset="0"/>
                        <a:cs typeface="Calibri" panose="020F0502020204030204" pitchFamily="34" charset="0"/>
                      </a:endParaRPr>
                    </a:p>
                  </a:txBody>
                  <a:tcPr>
                    <a:solidFill>
                      <a:srgbClr val="FFFF00"/>
                    </a:solidFill>
                  </a:tcPr>
                </a:tc>
                <a:extLst>
                  <a:ext uri="{0D108BD9-81ED-4DB2-BD59-A6C34878D82A}">
                    <a16:rowId xmlns:a16="http://schemas.microsoft.com/office/drawing/2014/main" xmlns="" val="902382912"/>
                  </a:ext>
                </a:extLst>
              </a:tr>
              <a:tr h="1088373">
                <a:tc>
                  <a:txBody>
                    <a:bodyPr/>
                    <a:lstStyle/>
                    <a:p>
                      <a:pPr algn="just"/>
                      <a:r>
                        <a:rPr lang="en-US" sz="1200" b="1" dirty="0">
                          <a:solidFill>
                            <a:schemeClr val="tx1"/>
                          </a:solidFill>
                          <a:latin typeface="Calibri" panose="020F0502020204030204" pitchFamily="34" charset="0"/>
                          <a:cs typeface="Calibri" panose="020F0502020204030204" pitchFamily="34" charset="0"/>
                        </a:rPr>
                        <a:t>Digital and Future Skills</a:t>
                      </a:r>
                    </a:p>
                    <a:p>
                      <a:pPr marL="0" indent="0" algn="just">
                        <a:buFont typeface="Arial" panose="020B0604020202020204" pitchFamily="34" charset="0"/>
                        <a:buNone/>
                      </a:pPr>
                      <a:r>
                        <a:rPr lang="en-US" sz="1200" b="0" dirty="0">
                          <a:solidFill>
                            <a:schemeClr val="tx1"/>
                          </a:solidFill>
                          <a:latin typeface="Calibri" panose="020F0502020204030204" pitchFamily="34" charset="0"/>
                          <a:cs typeface="Calibri" panose="020F0502020204030204" pitchFamily="34" charset="0"/>
                        </a:rPr>
                        <a:t>Digital and Future Skills implementation. Programme facilitated and monitored towards training 2.5m people focusing on future of work learning programs and strategies by 2024. </a:t>
                      </a:r>
                    </a:p>
                  </a:txBody>
                  <a:tcPr>
                    <a:solidFill>
                      <a:schemeClr val="bg1"/>
                    </a:solidFill>
                  </a:tcPr>
                </a:tc>
                <a:tc>
                  <a:txBody>
                    <a:bodyPr/>
                    <a:lstStyle/>
                    <a:p>
                      <a:pPr marL="285750" indent="-285750" algn="just">
                        <a:spcBef>
                          <a:spcPts val="600"/>
                        </a:spcBef>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To this end, the DCDT worked with the National Electronic Media Institute of South Africa (NEMISA) in identifying training partners for some digital skills. </a:t>
                      </a:r>
                    </a:p>
                  </a:txBody>
                  <a:tcPr>
                    <a:solidFill>
                      <a:schemeClr val="bg1"/>
                    </a:solidFill>
                  </a:tcPr>
                </a:tc>
                <a:tc>
                  <a:txBody>
                    <a:bodyPr/>
                    <a:lstStyle/>
                    <a:p>
                      <a:endParaRPr lang="en-ZA" dirty="0">
                        <a:solidFill>
                          <a:schemeClr val="tx1"/>
                        </a:solidFill>
                        <a:latin typeface="Calibri" panose="020F0502020204030204" pitchFamily="34" charset="0"/>
                        <a:cs typeface="Calibri" panose="020F0502020204030204" pitchFamily="34" charset="0"/>
                      </a:endParaRPr>
                    </a:p>
                  </a:txBody>
                  <a:tcPr>
                    <a:solidFill>
                      <a:srgbClr val="FF0000"/>
                    </a:solidFill>
                  </a:tcPr>
                </a:tc>
                <a:extLst>
                  <a:ext uri="{0D108BD9-81ED-4DB2-BD59-A6C34878D82A}">
                    <a16:rowId xmlns:a16="http://schemas.microsoft.com/office/drawing/2014/main" xmlns="" val="94992668"/>
                  </a:ext>
                </a:extLst>
              </a:tr>
              <a:tr h="972939">
                <a:tc>
                  <a:txBody>
                    <a:bodyPr/>
                    <a:lstStyle/>
                    <a:p>
                      <a:pPr algn="just"/>
                      <a:r>
                        <a:rPr lang="en-US" sz="1200" b="1" dirty="0">
                          <a:solidFill>
                            <a:schemeClr val="tx1"/>
                          </a:solidFill>
                          <a:latin typeface="Calibri" panose="020F0502020204030204" pitchFamily="34" charset="0"/>
                          <a:cs typeface="Calibri" panose="020F0502020204030204" pitchFamily="34" charset="0"/>
                        </a:rPr>
                        <a:t>PC4IR:</a:t>
                      </a:r>
                    </a:p>
                    <a:p>
                      <a:pPr marL="285750" indent="-285750" algn="just">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 Strategic Implementation Plan</a:t>
                      </a:r>
                    </a:p>
                    <a:p>
                      <a:pPr marL="285750" indent="-285750" algn="just">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Establishment of AI Institute </a:t>
                      </a:r>
                      <a:endParaRPr lang="en-ZA" sz="1200" dirty="0">
                        <a:solidFill>
                          <a:schemeClr val="tx1"/>
                        </a:solidFill>
                        <a:latin typeface="Calibri" panose="020F0502020204030204" pitchFamily="34" charset="0"/>
                        <a:cs typeface="Calibri" panose="020F0502020204030204" pitchFamily="34" charset="0"/>
                      </a:endParaRPr>
                    </a:p>
                  </a:txBody>
                  <a:tcPr>
                    <a:solidFill>
                      <a:schemeClr val="bg1"/>
                    </a:solidFill>
                  </a:tcPr>
                </a:tc>
                <a:tc>
                  <a:txBody>
                    <a:bodyPr/>
                    <a:lstStyle/>
                    <a:p>
                      <a:pPr marL="171450" indent="-171450" algn="just">
                        <a:spcBef>
                          <a:spcPts val="600"/>
                        </a:spcBef>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PC4IR Strategic Implementation Plan has been finalized</a:t>
                      </a:r>
                    </a:p>
                    <a:p>
                      <a:pPr marL="171450" indent="-171450" algn="just">
                        <a:spcBef>
                          <a:spcPts val="600"/>
                        </a:spcBef>
                        <a:buFont typeface="Arial" panose="020B0604020202020204" pitchFamily="34" charset="0"/>
                        <a:buChar char="•"/>
                      </a:pPr>
                      <a:r>
                        <a:rPr lang="en-US" sz="1200" dirty="0">
                          <a:solidFill>
                            <a:schemeClr val="tx1"/>
                          </a:solidFill>
                          <a:latin typeface="Calibri" panose="020F0502020204030204" pitchFamily="34" charset="0"/>
                          <a:cs typeface="Calibri" panose="020F0502020204030204" pitchFamily="34" charset="0"/>
                        </a:rPr>
                        <a:t>The TORs on the establishment of the AI Institute in place. To be launched soon </a:t>
                      </a:r>
                    </a:p>
                  </a:txBody>
                  <a:tcPr>
                    <a:solidFill>
                      <a:schemeClr val="bg1"/>
                    </a:solidFill>
                  </a:tcPr>
                </a:tc>
                <a:tc>
                  <a:txBody>
                    <a:bodyPr/>
                    <a:lstStyle/>
                    <a:p>
                      <a:endParaRPr lang="en-ZA" dirty="0">
                        <a:solidFill>
                          <a:schemeClr val="tx1"/>
                        </a:solidFill>
                        <a:latin typeface="Calibri" panose="020F0502020204030204" pitchFamily="34" charset="0"/>
                        <a:cs typeface="Calibri" panose="020F0502020204030204" pitchFamily="34" charset="0"/>
                      </a:endParaRPr>
                    </a:p>
                  </a:txBody>
                  <a:tcPr>
                    <a:solidFill>
                      <a:srgbClr val="006600"/>
                    </a:solidFill>
                  </a:tcPr>
                </a:tc>
                <a:extLst>
                  <a:ext uri="{0D108BD9-81ED-4DB2-BD59-A6C34878D82A}">
                    <a16:rowId xmlns:a16="http://schemas.microsoft.com/office/drawing/2014/main" xmlns="" val="1729703809"/>
                  </a:ext>
                </a:extLst>
              </a:tr>
            </a:tbl>
          </a:graphicData>
        </a:graphic>
      </p:graphicFrame>
    </p:spTree>
    <p:extLst>
      <p:ext uri="{BB962C8B-B14F-4D97-AF65-F5344CB8AC3E}">
        <p14:creationId xmlns:p14="http://schemas.microsoft.com/office/powerpoint/2010/main" xmlns="" val="3888602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5">
            <a:extLst>
              <a:ext uri="{FF2B5EF4-FFF2-40B4-BE49-F238E27FC236}">
                <a16:creationId xmlns:a16="http://schemas.microsoft.com/office/drawing/2014/main" xmlns="" id="{94B28A8B-09C4-42F1-A659-87A988727121}"/>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cxnSp>
        <p:nvCxnSpPr>
          <p:cNvPr id="7" name="Straight Connector 6"/>
          <p:cNvCxnSpPr/>
          <p:nvPr/>
        </p:nvCxnSpPr>
        <p:spPr bwMode="auto">
          <a:xfrm>
            <a:off x="0" y="1143000"/>
            <a:ext cx="9144000" cy="1588"/>
          </a:xfrm>
          <a:prstGeom prst="line">
            <a:avLst/>
          </a:prstGeom>
          <a:ln>
            <a:solidFill>
              <a:srgbClr val="0066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23225" y="44624"/>
            <a:ext cx="901700" cy="901700"/>
          </a:xfrm>
          <a:prstGeom prst="rect">
            <a:avLst/>
          </a:prstGeom>
        </p:spPr>
      </p:pic>
      <p:sp>
        <p:nvSpPr>
          <p:cNvPr id="12" name="Rectangle 11"/>
          <p:cNvSpPr/>
          <p:nvPr/>
        </p:nvSpPr>
        <p:spPr>
          <a:xfrm>
            <a:off x="2555775" y="188640"/>
            <a:ext cx="5467449" cy="830997"/>
          </a:xfrm>
          <a:prstGeom prst="rect">
            <a:avLst/>
          </a:prstGeom>
        </p:spPr>
        <p:txBody>
          <a:bodyPr wrap="square">
            <a:spAutoFit/>
          </a:bodyPr>
          <a:lstStyle/>
          <a:p>
            <a:pPr lvl="0" algn="ctr" eaLnBrk="0" hangingPunct="0">
              <a:defRPr/>
            </a:pPr>
            <a:r>
              <a:rPr lang="en-US" sz="2400" dirty="0">
                <a:solidFill>
                  <a:srgbClr val="006600"/>
                </a:solidFill>
                <a:latin typeface="Calibri" panose="020F0502020204030204" pitchFamily="34" charset="0"/>
                <a:cs typeface="Calibri" panose="020F0502020204030204" pitchFamily="34" charset="0"/>
              </a:rPr>
              <a:t>PERFORMANCE  FOR 2021-2022 FINANCIAL YEAR </a:t>
            </a:r>
          </a:p>
        </p:txBody>
      </p:sp>
      <p:pic>
        <p:nvPicPr>
          <p:cNvPr id="13" name="Picture 12">
            <a:extLst>
              <a:ext uri="{FF2B5EF4-FFF2-40B4-BE49-F238E27FC236}">
                <a16:creationId xmlns:a16="http://schemas.microsoft.com/office/drawing/2014/main" xmlns="" id="{A2EC765E-242D-4152-AB1D-090A3E35447E}"/>
              </a:ext>
            </a:extLst>
          </p:cNvPr>
          <p:cNvPicPr/>
          <p:nvPr/>
        </p:nvPicPr>
        <p:blipFill>
          <a:blip r:embed="rId4" cstate="print">
            <a:extLst>
              <a:ext uri="{28A0092B-C50C-407E-A947-70E740481C1C}">
                <a14:useLocalDpi xmlns:a14="http://schemas.microsoft.com/office/drawing/2010/main" xmlns="" val="0"/>
              </a:ext>
            </a:extLst>
          </a:blip>
          <a:stretch>
            <a:fillRect/>
          </a:stretch>
        </p:blipFill>
        <p:spPr>
          <a:xfrm>
            <a:off x="68841" y="53343"/>
            <a:ext cx="2930525" cy="921385"/>
          </a:xfrm>
          <a:prstGeom prst="rect">
            <a:avLst/>
          </a:prstGeom>
        </p:spPr>
      </p:pic>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b="1" smtClean="0">
                <a:solidFill>
                  <a:schemeClr val="bg1"/>
                </a:solidFill>
              </a:rPr>
              <a:pPr>
                <a:defRPr/>
              </a:pPr>
              <a:t>5</a:t>
            </a:fld>
            <a:endParaRPr lang="en-US" b="1" dirty="0">
              <a:solidFill>
                <a:schemeClr val="bg1"/>
              </a:solidFill>
            </a:endParaRPr>
          </a:p>
        </p:txBody>
      </p:sp>
      <p:sp>
        <p:nvSpPr>
          <p:cNvPr id="14" name="TextBox 13">
            <a:extLst>
              <a:ext uri="{FF2B5EF4-FFF2-40B4-BE49-F238E27FC236}">
                <a16:creationId xmlns:a16="http://schemas.microsoft.com/office/drawing/2014/main" xmlns="" id="{5ACA182E-89B3-40D3-AD77-F6CF6D6601B9}"/>
              </a:ext>
            </a:extLst>
          </p:cNvPr>
          <p:cNvSpPr txBox="1"/>
          <p:nvPr/>
        </p:nvSpPr>
        <p:spPr>
          <a:xfrm>
            <a:off x="323528" y="1368574"/>
            <a:ext cx="8640960" cy="1200329"/>
          </a:xfrm>
          <a:prstGeom prst="rect">
            <a:avLst/>
          </a:prstGeom>
          <a:noFill/>
        </p:spPr>
        <p:txBody>
          <a:bodyPr wrap="square">
            <a:spAutoFit/>
          </a:bodyPr>
          <a:lstStyle/>
          <a:p>
            <a:pPr algn="just"/>
            <a:r>
              <a:rPr lang="en-US" sz="1800" b="0" i="0" u="none" strike="noStrike" baseline="0" dirty="0">
                <a:solidFill>
                  <a:srgbClr val="000000"/>
                </a:solidFill>
                <a:latin typeface="Calibri" panose="020F0502020204030204" pitchFamily="34" charset="0"/>
                <a:cs typeface="Calibri" panose="020F0502020204030204" pitchFamily="34" charset="0"/>
              </a:rPr>
              <a:t>In terms of the performance against its 2021/22 Annual Performance Plan, the Department planned to achieve 35 targets. Of the 35 planned targets, the Department was able to achieve 32 targets which equates to 91% achievement, as depicted in the graphs below:</a:t>
            </a:r>
            <a:endParaRPr lang="en-ZA" dirty="0">
              <a:solidFill>
                <a:srgbClr val="FF0000"/>
              </a:solidFill>
              <a:latin typeface="Calibri" panose="020F0502020204030204" pitchFamily="34" charset="0"/>
              <a:cs typeface="Calibri" panose="020F0502020204030204" pitchFamily="34" charset="0"/>
            </a:endParaRPr>
          </a:p>
        </p:txBody>
      </p:sp>
      <p:graphicFrame>
        <p:nvGraphicFramePr>
          <p:cNvPr id="2" name="Chart 1">
            <a:extLst>
              <a:ext uri="{FF2B5EF4-FFF2-40B4-BE49-F238E27FC236}">
                <a16:creationId xmlns:a16="http://schemas.microsoft.com/office/drawing/2014/main" xmlns="" id="{D3D8DF76-A8E6-BCC2-D12B-1FA333B554CC}"/>
              </a:ext>
            </a:extLst>
          </p:cNvPr>
          <p:cNvGraphicFramePr/>
          <p:nvPr>
            <p:extLst>
              <p:ext uri="{D42A27DB-BD31-4B8C-83A1-F6EECF244321}">
                <p14:modId xmlns:p14="http://schemas.microsoft.com/office/powerpoint/2010/main" xmlns="" val="578096853"/>
              </p:ext>
            </p:extLst>
          </p:nvPr>
        </p:nvGraphicFramePr>
        <p:xfrm>
          <a:off x="323528" y="2568904"/>
          <a:ext cx="4248472" cy="36684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hart 2">
            <a:extLst>
              <a:ext uri="{FF2B5EF4-FFF2-40B4-BE49-F238E27FC236}">
                <a16:creationId xmlns:a16="http://schemas.microsoft.com/office/drawing/2014/main" xmlns="" id="{B3DD1F30-B89F-F90D-07E0-C900F0B4F753}"/>
              </a:ext>
            </a:extLst>
          </p:cNvPr>
          <p:cNvGraphicFramePr/>
          <p:nvPr>
            <p:extLst>
              <p:ext uri="{D42A27DB-BD31-4B8C-83A1-F6EECF244321}">
                <p14:modId xmlns:p14="http://schemas.microsoft.com/office/powerpoint/2010/main" xmlns="" val="299992440"/>
              </p:ext>
            </p:extLst>
          </p:nvPr>
        </p:nvGraphicFramePr>
        <p:xfrm>
          <a:off x="4572000" y="2568903"/>
          <a:ext cx="4572000" cy="344920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xmlns="" val="4154378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a:extLst>
              <a:ext uri="{FF2B5EF4-FFF2-40B4-BE49-F238E27FC236}">
                <a16:creationId xmlns:a16="http://schemas.microsoft.com/office/drawing/2014/main" xmlns="" id="{1DD3D5ED-8139-432B-99FE-99CF2DF9E3E8}"/>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b="1" smtClean="0">
                <a:solidFill>
                  <a:schemeClr val="bg1"/>
                </a:solidFill>
              </a:rPr>
              <a:pPr>
                <a:defRPr/>
              </a:pPr>
              <a:t>6</a:t>
            </a:fld>
            <a:endParaRPr lang="en-US" b="1" dirty="0">
              <a:solidFill>
                <a:schemeClr val="bg1"/>
              </a:solidFill>
            </a:endParaRPr>
          </a:p>
        </p:txBody>
      </p:sp>
      <p:sp>
        <p:nvSpPr>
          <p:cNvPr id="12" name="Rectangle 11"/>
          <p:cNvSpPr/>
          <p:nvPr/>
        </p:nvSpPr>
        <p:spPr>
          <a:xfrm>
            <a:off x="2627785" y="81434"/>
            <a:ext cx="5176365" cy="830997"/>
          </a:xfrm>
          <a:prstGeom prst="rect">
            <a:avLst/>
          </a:prstGeom>
        </p:spPr>
        <p:txBody>
          <a:bodyPr wrap="square">
            <a:spAutoFit/>
          </a:bodyPr>
          <a:lstStyle/>
          <a:p>
            <a:pPr lvl="0" algn="ctr" eaLnBrk="0" hangingPunct="0">
              <a:spcBef>
                <a:spcPts val="600"/>
              </a:spcBef>
              <a:spcAft>
                <a:spcPts val="600"/>
              </a:spcAft>
              <a:defRPr/>
            </a:pPr>
            <a:r>
              <a:rPr lang="en-US" sz="2400" dirty="0">
                <a:solidFill>
                  <a:srgbClr val="006600"/>
                </a:solidFill>
                <a:latin typeface="Calibri" panose="020F0502020204030204" pitchFamily="34" charset="0"/>
                <a:cs typeface="Calibri" panose="020F0502020204030204" pitchFamily="34" charset="0"/>
              </a:rPr>
              <a:t>SIGNIFICANT 2021/22 FY ACHIEVEMENTS (1)</a:t>
            </a:r>
          </a:p>
        </p:txBody>
      </p:sp>
      <p:pic>
        <p:nvPicPr>
          <p:cNvPr id="15" name="Picture 14">
            <a:extLst>
              <a:ext uri="{FF2B5EF4-FFF2-40B4-BE49-F238E27FC236}">
                <a16:creationId xmlns:a16="http://schemas.microsoft.com/office/drawing/2014/main" xmlns="" id="{CE51E0FE-0883-43E9-BFCE-B664C4C49C6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6" name="Straight Connector 15">
            <a:extLst>
              <a:ext uri="{FF2B5EF4-FFF2-40B4-BE49-F238E27FC236}">
                <a16:creationId xmlns:a16="http://schemas.microsoft.com/office/drawing/2014/main" xmlns="" id="{397F5408-D5DF-4EB8-BE79-25B374121907}"/>
              </a:ext>
            </a:extLst>
          </p:cNvPr>
          <p:cNvCxnSpPr/>
          <p:nvPr/>
        </p:nvCxnSpPr>
        <p:spPr bwMode="auto">
          <a:xfrm>
            <a:off x="0" y="1052736"/>
            <a:ext cx="9144000" cy="1588"/>
          </a:xfrm>
          <a:prstGeom prst="line">
            <a:avLst/>
          </a:prstGeom>
          <a:ln>
            <a:solidFill>
              <a:srgbClr val="0066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18CE88C3-AF19-4C67-ADC4-CB7AF2EAD132}"/>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11" name="Rectangle 10">
            <a:extLst>
              <a:ext uri="{FF2B5EF4-FFF2-40B4-BE49-F238E27FC236}">
                <a16:creationId xmlns:a16="http://schemas.microsoft.com/office/drawing/2014/main" xmlns="" id="{0A501B8B-6C3F-439D-810F-6DA8D856D37A}"/>
              </a:ext>
            </a:extLst>
          </p:cNvPr>
          <p:cNvSpPr/>
          <p:nvPr/>
        </p:nvSpPr>
        <p:spPr>
          <a:xfrm>
            <a:off x="161131" y="1124744"/>
            <a:ext cx="8821737" cy="4855432"/>
          </a:xfrm>
          <a:prstGeom prst="rect">
            <a:avLst/>
          </a:prstGeom>
        </p:spPr>
        <p:txBody>
          <a:bodyPr wrap="square">
            <a:spAutoFit/>
          </a:bodyPr>
          <a:lstStyle/>
          <a:p>
            <a:pPr marL="266700" indent="-266700">
              <a:lnSpc>
                <a:spcPct val="150000"/>
              </a:lnSpc>
              <a:spcBef>
                <a:spcPts val="600"/>
              </a:spcBef>
              <a:buFont typeface="Wingdings" panose="05000000000000000000" pitchFamily="2" charset="2"/>
              <a:buChar char="q"/>
            </a:pPr>
            <a:r>
              <a:rPr lang="en-ZA" sz="1600" dirty="0">
                <a:latin typeface="Calibri" panose="020F0502020204030204" pitchFamily="34" charset="0"/>
                <a:ea typeface="Calibri" panose="020F0502020204030204" pitchFamily="34" charset="0"/>
                <a:cs typeface="Calibri" panose="020F0502020204030204" pitchFamily="34" charset="0"/>
              </a:rPr>
              <a:t>Workplace Skills Plan (WSP)</a:t>
            </a:r>
          </a:p>
          <a:p>
            <a:pPr marL="449263" indent="-182563">
              <a:spcBef>
                <a:spcPts val="600"/>
              </a:spcBef>
              <a:buFont typeface="Wingdings" panose="05000000000000000000" pitchFamily="2" charset="2"/>
              <a:buChar char="§"/>
            </a:pPr>
            <a:r>
              <a:rPr lang="en-GB" sz="1600" b="0" dirty="0">
                <a:latin typeface="Calibri" panose="020F0502020204030204" pitchFamily="34" charset="0"/>
                <a:cs typeface="Calibri" panose="020F0502020204030204" pitchFamily="34" charset="0"/>
              </a:rPr>
              <a:t>The </a:t>
            </a:r>
            <a:r>
              <a:rPr lang="en-US" sz="1600" b="0" dirty="0">
                <a:latin typeface="Calibri" panose="020F0502020204030204" pitchFamily="34" charset="0"/>
                <a:cs typeface="Calibri" panose="020F0502020204030204" pitchFamily="34" charset="0"/>
              </a:rPr>
              <a:t>Department developed and implemented the Workplace Skills Plan aligned to the mandate. Quarterly Training interventions, in line with WSP and aligned to DCDT mandate, were implemented, and reported. </a:t>
            </a:r>
            <a:r>
              <a:rPr lang="en-US" sz="1600" b="0" i="0" u="none" strike="noStrike" baseline="0" dirty="0">
                <a:solidFill>
                  <a:srgbClr val="000000"/>
                </a:solidFill>
                <a:latin typeface="Calibri" panose="020F0502020204030204" pitchFamily="34" charset="0"/>
                <a:cs typeface="Calibri" panose="020F0502020204030204" pitchFamily="34" charset="0"/>
              </a:rPr>
              <a:t>	</a:t>
            </a:r>
            <a:endParaRPr lang="en-ZA" sz="1600" dirty="0">
              <a:latin typeface="Calibri" panose="020F0502020204030204" pitchFamily="34" charset="0"/>
              <a:ea typeface="Calibri" panose="020F0502020204030204" pitchFamily="34" charset="0"/>
              <a:cs typeface="Calibri" panose="020F0502020204030204" pitchFamily="34" charset="0"/>
            </a:endParaRPr>
          </a:p>
          <a:p>
            <a:pPr marL="266700" indent="-266700">
              <a:lnSpc>
                <a:spcPct val="150000"/>
              </a:lnSpc>
              <a:spcBef>
                <a:spcPts val="600"/>
              </a:spcBef>
              <a:buFont typeface="Wingdings" panose="05000000000000000000" pitchFamily="2" charset="2"/>
              <a:buChar char="q"/>
            </a:pPr>
            <a:r>
              <a:rPr lang="en-GB" sz="1600" dirty="0">
                <a:latin typeface="Calibri" panose="020F0502020204030204" pitchFamily="34" charset="0"/>
                <a:cs typeface="Calibri" panose="020F0502020204030204" pitchFamily="34" charset="0"/>
              </a:rPr>
              <a:t>Digital Transformation priority intervention implemented (Collaboration Platform)</a:t>
            </a:r>
            <a:endParaRPr lang="en-ZA" sz="1600" dirty="0">
              <a:latin typeface="Calibri" panose="020F0502020204030204" pitchFamily="34" charset="0"/>
              <a:cs typeface="Calibri" panose="020F0502020204030204" pitchFamily="34" charset="0"/>
            </a:endParaRPr>
          </a:p>
          <a:p>
            <a:pPr marL="449263" lvl="1" indent="-182563">
              <a:spcBef>
                <a:spcPts val="600"/>
              </a:spcBef>
              <a:buFont typeface="Wingdings" panose="05000000000000000000" pitchFamily="2" charset="2"/>
              <a:buChar char="§"/>
            </a:pPr>
            <a:r>
              <a:rPr lang="en-US" sz="1600" b="0" dirty="0">
                <a:latin typeface="Calibri" panose="020F0502020204030204" pitchFamily="34" charset="0"/>
                <a:cs typeface="Calibri" panose="020F0502020204030204" pitchFamily="34" charset="0"/>
              </a:rPr>
              <a:t>Collaboration platform rollout plan was developed, approved, implemented, and monitored during the reporting period </a:t>
            </a:r>
            <a:r>
              <a:rPr lang="en-US" sz="1600" b="0" i="0" u="none" strike="noStrike" baseline="0" dirty="0">
                <a:solidFill>
                  <a:srgbClr val="000000"/>
                </a:solidFill>
                <a:latin typeface="Calibri" panose="020F0502020204030204" pitchFamily="34" charset="0"/>
                <a:cs typeface="Calibri" panose="020F0502020204030204" pitchFamily="34" charset="0"/>
              </a:rPr>
              <a:t>	</a:t>
            </a:r>
            <a:endParaRPr lang="en-GB" sz="1600" dirty="0">
              <a:latin typeface="Calibri" panose="020F0502020204030204" pitchFamily="34" charset="0"/>
              <a:cs typeface="Calibri" panose="020F0502020204030204" pitchFamily="34" charset="0"/>
            </a:endParaRPr>
          </a:p>
          <a:p>
            <a:pPr marL="266700" indent="-266700">
              <a:lnSpc>
                <a:spcPct val="150000"/>
              </a:lnSpc>
              <a:spcBef>
                <a:spcPts val="600"/>
              </a:spcBef>
              <a:buFont typeface="Wingdings" panose="05000000000000000000" pitchFamily="2" charset="2"/>
              <a:buChar char="q"/>
            </a:pPr>
            <a:r>
              <a:rPr lang="en-GB" sz="1600" dirty="0">
                <a:latin typeface="Calibri" panose="020F0502020204030204" pitchFamily="34" charset="0"/>
                <a:cs typeface="Calibri" panose="020F0502020204030204" pitchFamily="34" charset="0"/>
              </a:rPr>
              <a:t>100% of valid invoices paid within 30 days from date of receipt </a:t>
            </a:r>
          </a:p>
          <a:p>
            <a:pPr marL="449263" lvl="1" indent="-182563">
              <a:lnSpc>
                <a:spcPct val="150000"/>
              </a:lnSpc>
              <a:spcBef>
                <a:spcPts val="600"/>
              </a:spcBef>
              <a:buFont typeface="Wingdings" panose="05000000000000000000" pitchFamily="2" charset="2"/>
              <a:buChar char="§"/>
            </a:pPr>
            <a:r>
              <a:rPr lang="en-GB" sz="1600" b="0" dirty="0">
                <a:latin typeface="Calibri" panose="020F0502020204030204" pitchFamily="34" charset="0"/>
                <a:cs typeface="Calibri" panose="020F0502020204030204" pitchFamily="34" charset="0"/>
              </a:rPr>
              <a:t>All invoices received from suppliers were paid within 30 days.</a:t>
            </a:r>
            <a:endParaRPr lang="en-ZA" sz="1600" dirty="0">
              <a:latin typeface="Calibri" panose="020F0502020204030204" pitchFamily="34" charset="0"/>
              <a:cs typeface="Calibri" panose="020F0502020204030204" pitchFamily="34" charset="0"/>
            </a:endParaRPr>
          </a:p>
          <a:p>
            <a:pPr marL="266700" indent="-266700">
              <a:lnSpc>
                <a:spcPct val="150000"/>
              </a:lnSpc>
              <a:spcBef>
                <a:spcPts val="600"/>
              </a:spcBef>
              <a:buFont typeface="Wingdings" panose="05000000000000000000" pitchFamily="2" charset="2"/>
              <a:buChar char="q"/>
            </a:pPr>
            <a:r>
              <a:rPr lang="en-ZA" sz="1600" dirty="0">
                <a:latin typeface="Calibri" panose="020F0502020204030204" pitchFamily="34" charset="0"/>
                <a:cs typeface="Calibri" panose="020F0502020204030204" pitchFamily="34" charset="0"/>
              </a:rPr>
              <a:t>Country Positions developed to support the National ICT priorities </a:t>
            </a:r>
          </a:p>
          <a:p>
            <a:pPr marL="449263" lvl="1" indent="-182563">
              <a:spcBef>
                <a:spcPts val="600"/>
              </a:spcBef>
              <a:buFont typeface="Wingdings" panose="05000000000000000000" pitchFamily="2" charset="2"/>
              <a:buChar char="§"/>
            </a:pPr>
            <a:r>
              <a:rPr lang="en-US" sz="1600" b="0" dirty="0">
                <a:latin typeface="Calibri" panose="020F0502020204030204" pitchFamily="34" charset="0"/>
                <a:cs typeface="Calibri" panose="020F0502020204030204" pitchFamily="34" charset="0"/>
              </a:rPr>
              <a:t>BRICS Position Paper was developed and submitted to BRICS Ministers of Communication Meeting which was held in October 2021 and Key Outcomes Report was developed. </a:t>
            </a:r>
          </a:p>
          <a:p>
            <a:pPr marL="449263" lvl="1" indent="-182563">
              <a:spcBef>
                <a:spcPts val="600"/>
              </a:spcBef>
              <a:buFont typeface="Wingdings" panose="05000000000000000000" pitchFamily="2" charset="2"/>
              <a:buChar char="§"/>
            </a:pPr>
            <a:r>
              <a:rPr lang="en-US" sz="1600" b="0" dirty="0">
                <a:latin typeface="Calibri" panose="020F0502020204030204" pitchFamily="34" charset="0"/>
                <a:cs typeface="Calibri" panose="020F0502020204030204" pitchFamily="34" charset="0"/>
              </a:rPr>
              <a:t>WTDC Position paper was developed and informed the Department’s participation in WTDC</a:t>
            </a:r>
            <a:r>
              <a:rPr lang="en-US" sz="1600" b="0" i="0" u="none" strike="noStrike" baseline="0" dirty="0">
                <a:solidFill>
                  <a:srgbClr val="000000"/>
                </a:solidFill>
                <a:latin typeface="Calibri" panose="020F0502020204030204" pitchFamily="34" charset="0"/>
                <a:cs typeface="Calibri" panose="020F0502020204030204" pitchFamily="34" charset="0"/>
              </a:rPr>
              <a:t>. 	</a:t>
            </a:r>
          </a:p>
          <a:p>
            <a:pPr>
              <a:lnSpc>
                <a:spcPct val="150000"/>
              </a:lnSpc>
            </a:pPr>
            <a:r>
              <a:rPr lang="en-US" sz="1600" b="0" i="0" u="none" strike="noStrike" baseline="0" dirty="0">
                <a:solidFill>
                  <a:srgbClr val="00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xmlns="" val="3032909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a:extLst>
              <a:ext uri="{FF2B5EF4-FFF2-40B4-BE49-F238E27FC236}">
                <a16:creationId xmlns:a16="http://schemas.microsoft.com/office/drawing/2014/main" xmlns="" id="{D8CCBCBC-674D-49BC-9D2F-74AF51B13EF7}"/>
              </a:ext>
            </a:extLst>
          </p:cNvPr>
          <p:cNvSpPr>
            <a:spLocks noGrp="1"/>
          </p:cNvSpPr>
          <p:nvPr>
            <p:ph type="ftr" sz="quarter" idx="11"/>
          </p:nvPr>
        </p:nvSpPr>
        <p:spPr>
          <a:xfrm>
            <a:off x="6608" y="6598504"/>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b="1" smtClean="0">
                <a:solidFill>
                  <a:schemeClr val="bg1"/>
                </a:solidFill>
              </a:rPr>
              <a:pPr>
                <a:defRPr/>
              </a:pPr>
              <a:t>7</a:t>
            </a:fld>
            <a:endParaRPr lang="en-US" b="1" dirty="0">
              <a:solidFill>
                <a:schemeClr val="bg1"/>
              </a:solidFill>
            </a:endParaRPr>
          </a:p>
        </p:txBody>
      </p:sp>
      <p:pic>
        <p:nvPicPr>
          <p:cNvPr id="15" name="Picture 14">
            <a:extLst>
              <a:ext uri="{FF2B5EF4-FFF2-40B4-BE49-F238E27FC236}">
                <a16:creationId xmlns:a16="http://schemas.microsoft.com/office/drawing/2014/main" xmlns="" id="{CE51E0FE-0883-43E9-BFCE-B664C4C49C6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90780" y="116632"/>
            <a:ext cx="901700" cy="901700"/>
          </a:xfrm>
          <a:prstGeom prst="rect">
            <a:avLst/>
          </a:prstGeom>
        </p:spPr>
      </p:pic>
      <p:cxnSp>
        <p:nvCxnSpPr>
          <p:cNvPr id="16" name="Straight Connector 15">
            <a:extLst>
              <a:ext uri="{FF2B5EF4-FFF2-40B4-BE49-F238E27FC236}">
                <a16:creationId xmlns:a16="http://schemas.microsoft.com/office/drawing/2014/main" xmlns="" id="{397F5408-D5DF-4EB8-BE79-25B374121907}"/>
              </a:ext>
            </a:extLst>
          </p:cNvPr>
          <p:cNvCxnSpPr/>
          <p:nvPr/>
        </p:nvCxnSpPr>
        <p:spPr bwMode="auto">
          <a:xfrm>
            <a:off x="0" y="980728"/>
            <a:ext cx="9144000" cy="1588"/>
          </a:xfrm>
          <a:prstGeom prst="line">
            <a:avLst/>
          </a:prstGeom>
          <a:ln>
            <a:solidFill>
              <a:srgbClr val="0066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18CE88C3-AF19-4C67-ADC4-CB7AF2EAD132}"/>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11" name="Rectangle 10">
            <a:extLst>
              <a:ext uri="{FF2B5EF4-FFF2-40B4-BE49-F238E27FC236}">
                <a16:creationId xmlns:a16="http://schemas.microsoft.com/office/drawing/2014/main" xmlns="" id="{493B529A-027E-4976-81C2-4C38F5ABB22C}"/>
              </a:ext>
            </a:extLst>
          </p:cNvPr>
          <p:cNvSpPr/>
          <p:nvPr/>
        </p:nvSpPr>
        <p:spPr>
          <a:xfrm>
            <a:off x="85725" y="969018"/>
            <a:ext cx="8989433" cy="5555367"/>
          </a:xfrm>
          <a:prstGeom prst="rect">
            <a:avLst/>
          </a:prstGeom>
        </p:spPr>
        <p:txBody>
          <a:bodyPr wrap="square">
            <a:spAutoFit/>
          </a:bodyPr>
          <a:lstStyle/>
          <a:p>
            <a:pPr marL="266700" lvl="1" indent="-266700">
              <a:lnSpc>
                <a:spcPct val="150000"/>
              </a:lnSpc>
              <a:spcBef>
                <a:spcPts val="600"/>
              </a:spcBef>
              <a:spcAft>
                <a:spcPts val="600"/>
              </a:spcAft>
              <a:buFont typeface="Wingdings" panose="05000000000000000000" pitchFamily="2" charset="2"/>
              <a:buChar char="q"/>
            </a:pPr>
            <a:r>
              <a:rPr lang="en-US" sz="1400" dirty="0">
                <a:latin typeface="Calibri" panose="020F0502020204030204" pitchFamily="34" charset="0"/>
                <a:cs typeface="Calibri" panose="020F0502020204030204" pitchFamily="34" charset="0"/>
              </a:rPr>
              <a:t>ICT investment initiatives developed to contribute to SA Investment Conference</a:t>
            </a:r>
            <a:endParaRPr lang="en-GB" sz="1400" b="0" dirty="0">
              <a:latin typeface="Calibri" panose="020F0502020204030204" pitchFamily="34" charset="0"/>
              <a:cs typeface="Calibri" panose="020F0502020204030204" pitchFamily="34" charset="0"/>
            </a:endParaRPr>
          </a:p>
          <a:p>
            <a:pPr marL="449263" lvl="1" indent="-182563">
              <a:spcBef>
                <a:spcPts val="600"/>
              </a:spcBef>
              <a:spcAft>
                <a:spcPts val="600"/>
              </a:spcAft>
              <a:buFont typeface="Wingdings" panose="05000000000000000000" pitchFamily="2" charset="2"/>
              <a:buChar char="§"/>
            </a:pPr>
            <a:r>
              <a:rPr lang="en-US" sz="1400" b="0" dirty="0">
                <a:latin typeface="Calibri" panose="020F0502020204030204" pitchFamily="34" charset="0"/>
                <a:cs typeface="Calibri" panose="020F0502020204030204" pitchFamily="34" charset="0"/>
              </a:rPr>
              <a:t>The Department supported and contributed to the SA Investment Conference through advancing the ICT investment initiatives and the Outcomes report was developed and approved</a:t>
            </a:r>
            <a:r>
              <a:rPr lang="en-GB" sz="1400" b="0" dirty="0">
                <a:latin typeface="Calibri" panose="020F0502020204030204" pitchFamily="34" charset="0"/>
                <a:cs typeface="Calibri" panose="020F0502020204030204" pitchFamily="34" charset="0"/>
              </a:rPr>
              <a:t>.</a:t>
            </a:r>
            <a:endParaRPr lang="en-GB" sz="1400" dirty="0">
              <a:latin typeface="Calibri" panose="020F0502020204030204" pitchFamily="34" charset="0"/>
              <a:cs typeface="Calibri" panose="020F0502020204030204" pitchFamily="34" charset="0"/>
            </a:endParaRPr>
          </a:p>
          <a:p>
            <a:pPr marL="95250" indent="-285750">
              <a:lnSpc>
                <a:spcPct val="150000"/>
              </a:lnSpc>
              <a:spcBef>
                <a:spcPts val="600"/>
              </a:spcBef>
              <a:spcAft>
                <a:spcPts val="600"/>
              </a:spcAft>
              <a:buFont typeface="Wingdings" panose="05000000000000000000" pitchFamily="2" charset="2"/>
              <a:buChar char="q"/>
            </a:pPr>
            <a:r>
              <a:rPr lang="en-US" sz="1400" dirty="0">
                <a:latin typeface="Calibri" panose="020F0502020204030204" pitchFamily="34" charset="0"/>
                <a:cs typeface="Calibri" panose="020F0502020204030204" pitchFamily="34" charset="0"/>
              </a:rPr>
              <a:t>Draft South African Post Office SOC Ltd Amendment Bill approval</a:t>
            </a:r>
          </a:p>
          <a:p>
            <a:pPr marL="449263" lvl="1" indent="-182563">
              <a:spcBef>
                <a:spcPts val="600"/>
              </a:spcBef>
              <a:spcAft>
                <a:spcPts val="600"/>
              </a:spcAft>
              <a:buFont typeface="Wingdings" panose="05000000000000000000" pitchFamily="2" charset="2"/>
              <a:buChar char="§"/>
            </a:pPr>
            <a:r>
              <a:rPr lang="en-US" sz="1400" b="0" dirty="0">
                <a:latin typeface="Calibri" panose="020F0502020204030204" pitchFamily="34" charset="0"/>
                <a:cs typeface="Calibri" panose="020F0502020204030204" pitchFamily="34" charset="0"/>
              </a:rPr>
              <a:t>SAPO Amendment Bill was submitted to Cabinet and approved by Cabinet for public consultations</a:t>
            </a:r>
            <a:endParaRPr lang="en-GB" sz="1400" dirty="0">
              <a:latin typeface="Calibri" panose="020F0502020204030204" pitchFamily="34" charset="0"/>
              <a:cs typeface="Calibri" panose="020F0502020204030204" pitchFamily="34" charset="0"/>
            </a:endParaRPr>
          </a:p>
          <a:p>
            <a:pPr marL="95250" indent="-285750">
              <a:lnSpc>
                <a:spcPct val="150000"/>
              </a:lnSpc>
              <a:spcBef>
                <a:spcPts val="600"/>
              </a:spcBef>
              <a:spcAft>
                <a:spcPts val="600"/>
              </a:spcAft>
              <a:buFont typeface="Wingdings" panose="05000000000000000000" pitchFamily="2" charset="2"/>
              <a:buChar char="q"/>
            </a:pPr>
            <a:r>
              <a:rPr lang="en-US" sz="1400" dirty="0">
                <a:latin typeface="Calibri" panose="020F0502020204030204" pitchFamily="34" charset="0"/>
                <a:cs typeface="Calibri" panose="020F0502020204030204" pitchFamily="34" charset="0"/>
              </a:rPr>
              <a:t>Implementation of Digital Economy Masterplan coordinated </a:t>
            </a:r>
          </a:p>
          <a:p>
            <a:pPr marL="449263" lvl="1" indent="-182563">
              <a:spcBef>
                <a:spcPts val="600"/>
              </a:spcBef>
              <a:spcAft>
                <a:spcPts val="600"/>
              </a:spcAft>
              <a:buFont typeface="Wingdings" panose="05000000000000000000" pitchFamily="2" charset="2"/>
              <a:buChar char="§"/>
            </a:pPr>
            <a:r>
              <a:rPr lang="en-US" sz="1400" b="0" dirty="0">
                <a:latin typeface="Calibri" panose="020F0502020204030204" pitchFamily="34" charset="0"/>
                <a:cs typeface="Calibri" panose="020F0502020204030204" pitchFamily="34" charset="0"/>
              </a:rPr>
              <a:t>Implementation of Digital Economy Masterplan was coordinated and an integrated report on Digital Economy programmes was developed.</a:t>
            </a:r>
          </a:p>
          <a:p>
            <a:pPr marL="95250" lvl="1" indent="-285750">
              <a:lnSpc>
                <a:spcPct val="150000"/>
              </a:lnSpc>
              <a:spcBef>
                <a:spcPts val="600"/>
              </a:spcBef>
              <a:spcAft>
                <a:spcPts val="600"/>
              </a:spcAft>
              <a:buFont typeface="Wingdings" panose="05000000000000000000" pitchFamily="2" charset="2"/>
              <a:buChar char="q"/>
            </a:pPr>
            <a:r>
              <a:rPr lang="en-US" sz="1400" dirty="0">
                <a:latin typeface="Calibri" panose="020F0502020204030204" pitchFamily="34" charset="0"/>
                <a:cs typeface="Calibri" panose="020F0502020204030204" pitchFamily="34" charset="0"/>
              </a:rPr>
              <a:t>White Paper on the Audio and Audiovisual Content Services Policy</a:t>
            </a:r>
          </a:p>
          <a:p>
            <a:pPr marL="552450" lvl="2" indent="-285750">
              <a:spcBef>
                <a:spcPts val="600"/>
              </a:spcBef>
              <a:spcAft>
                <a:spcPts val="600"/>
              </a:spcAft>
              <a:buFont typeface="Wingdings" panose="05000000000000000000" pitchFamily="2" charset="2"/>
              <a:buChar char="§"/>
            </a:pPr>
            <a:r>
              <a:rPr lang="en-US" sz="1400" b="0" dirty="0">
                <a:latin typeface="Calibri" panose="020F0502020204030204" pitchFamily="34" charset="0"/>
                <a:cs typeface="Calibri" panose="020F0502020204030204" pitchFamily="34" charset="0"/>
              </a:rPr>
              <a:t>White Paper on Audio and Audio-Visual Content Services was revised incorporating stakeholder inputs. </a:t>
            </a:r>
            <a:endParaRPr lang="en-US" sz="1400" b="0" i="0" u="none" strike="noStrike" baseline="0" dirty="0">
              <a:solidFill>
                <a:srgbClr val="000000"/>
              </a:solidFill>
              <a:latin typeface="Calibri" panose="020F0502020204030204" pitchFamily="34" charset="0"/>
              <a:cs typeface="Calibri" panose="020F0502020204030204" pitchFamily="34" charset="0"/>
            </a:endParaRPr>
          </a:p>
          <a:p>
            <a:pPr marL="95250" indent="-285750">
              <a:lnSpc>
                <a:spcPct val="150000"/>
              </a:lnSpc>
              <a:spcBef>
                <a:spcPts val="600"/>
              </a:spcBef>
              <a:spcAft>
                <a:spcPts val="600"/>
              </a:spcAft>
              <a:buFont typeface="Wingdings" panose="05000000000000000000" pitchFamily="2" charset="2"/>
              <a:buChar char="q"/>
            </a:pPr>
            <a:r>
              <a:rPr lang="en-GB" sz="1400" dirty="0">
                <a:latin typeface="Calibri" panose="020F0502020204030204" pitchFamily="34" charset="0"/>
                <a:cs typeface="Calibri" panose="020F0502020204030204" pitchFamily="34" charset="0"/>
              </a:rPr>
              <a:t>SOE Oversight</a:t>
            </a:r>
          </a:p>
          <a:p>
            <a:pPr marL="449263" lvl="1" indent="-182563">
              <a:spcBef>
                <a:spcPts val="600"/>
              </a:spcBef>
              <a:spcAft>
                <a:spcPts val="600"/>
              </a:spcAft>
              <a:buFont typeface="Wingdings" panose="05000000000000000000" pitchFamily="2" charset="2"/>
              <a:buChar char="§"/>
            </a:pPr>
            <a:r>
              <a:rPr lang="en-US" sz="1400" b="0" dirty="0">
                <a:latin typeface="Calibri" panose="020F0502020204030204" pitchFamily="34" charset="0"/>
                <a:cs typeface="Calibri" panose="020F0502020204030204" pitchFamily="34" charset="0"/>
              </a:rPr>
              <a:t>Implementation of quarterly recommendations from analysis of SOE Performance Reports was successfully coordinated</a:t>
            </a:r>
            <a:r>
              <a:rPr lang="en-US" sz="1400" b="0" i="0" u="none" strike="noStrike" baseline="0" dirty="0">
                <a:solidFill>
                  <a:srgbClr val="000000"/>
                </a:solidFill>
                <a:latin typeface="Calibri" panose="020F0502020204030204" pitchFamily="34" charset="0"/>
                <a:cs typeface="Calibri" panose="020F0502020204030204" pitchFamily="34" charset="0"/>
              </a:rPr>
              <a:t>.</a:t>
            </a:r>
          </a:p>
          <a:p>
            <a:pPr marL="285750" indent="-285750">
              <a:spcBef>
                <a:spcPts val="600"/>
              </a:spcBef>
              <a:spcAft>
                <a:spcPts val="600"/>
              </a:spcAft>
              <a:buFont typeface="Wingdings" panose="05000000000000000000" pitchFamily="2" charset="2"/>
              <a:buChar char="q"/>
            </a:pPr>
            <a:r>
              <a:rPr lang="en-US" sz="1400" dirty="0">
                <a:latin typeface="Calibri" panose="020F0502020204030204" pitchFamily="34" charset="0"/>
                <a:cs typeface="Calibri" panose="020F0502020204030204" pitchFamily="34" charset="0"/>
              </a:rPr>
              <a:t>Postbank Amendment Bill </a:t>
            </a:r>
            <a:r>
              <a:rPr lang="en-US" sz="1400" b="0" i="0" u="none" strike="noStrike" baseline="0" dirty="0">
                <a:solidFill>
                  <a:srgbClr val="000000"/>
                </a:solidFill>
                <a:latin typeface="Calibri" panose="020F0502020204030204" pitchFamily="34" charset="0"/>
                <a:cs typeface="Calibri" panose="020F0502020204030204" pitchFamily="34" charset="0"/>
              </a:rPr>
              <a:t>	</a:t>
            </a:r>
          </a:p>
          <a:p>
            <a:pPr marL="447675" lvl="1" indent="-184150">
              <a:spcBef>
                <a:spcPts val="600"/>
              </a:spcBef>
              <a:spcAft>
                <a:spcPts val="600"/>
              </a:spcAft>
              <a:buFont typeface="Wingdings" panose="05000000000000000000" pitchFamily="2" charset="2"/>
              <a:buChar char="§"/>
            </a:pPr>
            <a:r>
              <a:rPr lang="en-US" sz="1400" b="0" dirty="0">
                <a:latin typeface="Calibri" panose="020F0502020204030204" pitchFamily="34" charset="0"/>
                <a:cs typeface="Calibri" panose="020F0502020204030204" pitchFamily="34" charset="0"/>
              </a:rPr>
              <a:t>The Postbank Amendment Bill was introduced to Parliament. </a:t>
            </a:r>
            <a:r>
              <a:rPr lang="en-US" sz="1400" b="0" i="0" u="none" strike="noStrike" baseline="0" dirty="0">
                <a:solidFill>
                  <a:srgbClr val="000000"/>
                </a:solidFill>
                <a:latin typeface="Calibri" panose="020F0502020204030204" pitchFamily="34" charset="0"/>
                <a:cs typeface="Calibri" panose="020F0502020204030204" pitchFamily="34" charset="0"/>
              </a:rPr>
              <a:t>	</a:t>
            </a:r>
          </a:p>
        </p:txBody>
      </p:sp>
      <p:sp>
        <p:nvSpPr>
          <p:cNvPr id="9" name="Rectangle 8">
            <a:extLst>
              <a:ext uri="{FF2B5EF4-FFF2-40B4-BE49-F238E27FC236}">
                <a16:creationId xmlns:a16="http://schemas.microsoft.com/office/drawing/2014/main" xmlns="" id="{8E0F4F77-C395-45A1-AFEC-57BA9129F957}"/>
              </a:ext>
            </a:extLst>
          </p:cNvPr>
          <p:cNvSpPr/>
          <p:nvPr/>
        </p:nvSpPr>
        <p:spPr>
          <a:xfrm>
            <a:off x="2915816" y="44624"/>
            <a:ext cx="4176464" cy="830997"/>
          </a:xfrm>
          <a:prstGeom prst="rect">
            <a:avLst/>
          </a:prstGeom>
        </p:spPr>
        <p:txBody>
          <a:bodyPr wrap="square">
            <a:spAutoFit/>
          </a:bodyPr>
          <a:lstStyle/>
          <a:p>
            <a:pPr lvl="0" algn="ctr" eaLnBrk="0" hangingPunct="0">
              <a:spcBef>
                <a:spcPts val="0"/>
              </a:spcBef>
              <a:spcAft>
                <a:spcPts val="0"/>
              </a:spcAft>
              <a:defRPr/>
            </a:pPr>
            <a:r>
              <a:rPr lang="en-US" sz="2400" dirty="0">
                <a:solidFill>
                  <a:srgbClr val="006600"/>
                </a:solidFill>
                <a:latin typeface="Calibri" panose="020F0502020204030204" pitchFamily="34" charset="0"/>
                <a:cs typeface="Calibri" panose="020F0502020204030204" pitchFamily="34" charset="0"/>
              </a:rPr>
              <a:t>SIGNIFICANT 2021/22 </a:t>
            </a:r>
          </a:p>
          <a:p>
            <a:pPr lvl="0" algn="ctr" eaLnBrk="0" hangingPunct="0">
              <a:spcBef>
                <a:spcPts val="0"/>
              </a:spcBef>
              <a:spcAft>
                <a:spcPts val="0"/>
              </a:spcAft>
              <a:defRPr/>
            </a:pPr>
            <a:r>
              <a:rPr lang="en-US" sz="2400" dirty="0">
                <a:solidFill>
                  <a:srgbClr val="006600"/>
                </a:solidFill>
                <a:latin typeface="Calibri" panose="020F0502020204030204" pitchFamily="34" charset="0"/>
                <a:cs typeface="Calibri" panose="020F0502020204030204" pitchFamily="34" charset="0"/>
              </a:rPr>
              <a:t>ACHIEVEMENTS (2) </a:t>
            </a:r>
          </a:p>
        </p:txBody>
      </p:sp>
    </p:spTree>
    <p:extLst>
      <p:ext uri="{BB962C8B-B14F-4D97-AF65-F5344CB8AC3E}">
        <p14:creationId xmlns:p14="http://schemas.microsoft.com/office/powerpoint/2010/main" xmlns="" val="3051924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a:extLst>
              <a:ext uri="{FF2B5EF4-FFF2-40B4-BE49-F238E27FC236}">
                <a16:creationId xmlns:a16="http://schemas.microsoft.com/office/drawing/2014/main" xmlns="" id="{53985CB7-EE14-41C6-9AF0-17C6045CEA2B}"/>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b="1" smtClean="0">
                <a:solidFill>
                  <a:schemeClr val="bg1"/>
                </a:solidFill>
              </a:rPr>
              <a:pPr>
                <a:defRPr/>
              </a:pPr>
              <a:t>8</a:t>
            </a:fld>
            <a:endParaRPr lang="en-US" b="1" dirty="0">
              <a:solidFill>
                <a:schemeClr val="bg1"/>
              </a:solidFill>
            </a:endParaRPr>
          </a:p>
        </p:txBody>
      </p:sp>
      <p:pic>
        <p:nvPicPr>
          <p:cNvPr id="15" name="Picture 14">
            <a:extLst>
              <a:ext uri="{FF2B5EF4-FFF2-40B4-BE49-F238E27FC236}">
                <a16:creationId xmlns:a16="http://schemas.microsoft.com/office/drawing/2014/main" xmlns="" id="{CE51E0FE-0883-43E9-BFCE-B664C4C49C6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23225" y="146350"/>
            <a:ext cx="901700" cy="901700"/>
          </a:xfrm>
          <a:prstGeom prst="rect">
            <a:avLst/>
          </a:prstGeom>
        </p:spPr>
      </p:pic>
      <p:cxnSp>
        <p:nvCxnSpPr>
          <p:cNvPr id="16" name="Straight Connector 15">
            <a:extLst>
              <a:ext uri="{FF2B5EF4-FFF2-40B4-BE49-F238E27FC236}">
                <a16:creationId xmlns:a16="http://schemas.microsoft.com/office/drawing/2014/main" xmlns="" id="{397F5408-D5DF-4EB8-BE79-25B374121907}"/>
              </a:ext>
            </a:extLst>
          </p:cNvPr>
          <p:cNvCxnSpPr/>
          <p:nvPr/>
        </p:nvCxnSpPr>
        <p:spPr bwMode="auto">
          <a:xfrm>
            <a:off x="0" y="980728"/>
            <a:ext cx="9144000" cy="1588"/>
          </a:xfrm>
          <a:prstGeom prst="line">
            <a:avLst/>
          </a:prstGeom>
          <a:ln>
            <a:solidFill>
              <a:srgbClr val="0066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18CE88C3-AF19-4C67-ADC4-CB7AF2EAD132}"/>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11" name="Rectangle 10">
            <a:extLst>
              <a:ext uri="{FF2B5EF4-FFF2-40B4-BE49-F238E27FC236}">
                <a16:creationId xmlns:a16="http://schemas.microsoft.com/office/drawing/2014/main" xmlns="" id="{22E94B28-5CC5-48D6-A0B1-DFC912DEE100}"/>
              </a:ext>
            </a:extLst>
          </p:cNvPr>
          <p:cNvSpPr/>
          <p:nvPr/>
        </p:nvSpPr>
        <p:spPr>
          <a:xfrm>
            <a:off x="68841" y="980728"/>
            <a:ext cx="9075159" cy="5470985"/>
          </a:xfrm>
          <a:prstGeom prst="rect">
            <a:avLst/>
          </a:prstGeom>
        </p:spPr>
        <p:txBody>
          <a:bodyPr wrap="square">
            <a:spAutoFit/>
          </a:bodyPr>
          <a:lstStyle/>
          <a:p>
            <a:pPr marL="266700" lvl="1" indent="-266700">
              <a:lnSpc>
                <a:spcPct val="150000"/>
              </a:lnSpc>
              <a:spcBef>
                <a:spcPts val="600"/>
              </a:spcBef>
              <a:spcAft>
                <a:spcPts val="600"/>
              </a:spcAft>
              <a:buFont typeface="Wingdings" panose="05000000000000000000" pitchFamily="2" charset="2"/>
              <a:buChar char="q"/>
            </a:pPr>
            <a:r>
              <a:rPr lang="en-ZA" sz="1600" dirty="0">
                <a:latin typeface="Calibri" panose="020F0502020204030204" pitchFamily="34" charset="0"/>
                <a:cs typeface="Calibri" panose="020F0502020204030204" pitchFamily="34" charset="0"/>
              </a:rPr>
              <a:t>National Radio Frequency Plan </a:t>
            </a:r>
            <a:r>
              <a:rPr lang="en-ZA" sz="1600" b="0" i="0" u="none" strike="noStrike" baseline="0" dirty="0">
                <a:solidFill>
                  <a:srgbClr val="000000"/>
                </a:solidFill>
                <a:latin typeface="Calibri" panose="020F0502020204030204" pitchFamily="34" charset="0"/>
                <a:cs typeface="Calibri" panose="020F0502020204030204" pitchFamily="34" charset="0"/>
              </a:rPr>
              <a:t>	</a:t>
            </a:r>
          </a:p>
          <a:p>
            <a:pPr marL="449263" lvl="1" indent="-182563">
              <a:lnSpc>
                <a:spcPct val="150000"/>
              </a:lnSpc>
              <a:spcBef>
                <a:spcPts val="600"/>
              </a:spcBef>
              <a:spcAft>
                <a:spcPts val="600"/>
              </a:spcAft>
              <a:buFont typeface="Wingdings" panose="05000000000000000000" pitchFamily="2" charset="2"/>
              <a:buChar char="§"/>
            </a:pPr>
            <a:r>
              <a:rPr lang="en-US" sz="1600" b="0" dirty="0">
                <a:latin typeface="Calibri" panose="020F0502020204030204" pitchFamily="34" charset="0"/>
                <a:cs typeface="Calibri" panose="020F0502020204030204" pitchFamily="34" charset="0"/>
              </a:rPr>
              <a:t>The Department conducted preliminary technical and regulatory studies to inform draft SA’s position for World Radio Conference-23 (WRC-23). </a:t>
            </a:r>
          </a:p>
          <a:p>
            <a:pPr marL="285750" indent="-285750">
              <a:spcBef>
                <a:spcPts val="600"/>
              </a:spcBef>
              <a:spcAft>
                <a:spcPts val="600"/>
              </a:spcAft>
              <a:buFont typeface="Wingdings" panose="05000000000000000000" pitchFamily="2" charset="2"/>
              <a:buChar char="q"/>
            </a:pPr>
            <a:r>
              <a:rPr lang="en-US" sz="1600" dirty="0">
                <a:latin typeface="Calibri" panose="020F0502020204030204" pitchFamily="34" charset="0"/>
                <a:cs typeface="Calibri" panose="020F0502020204030204" pitchFamily="34" charset="0"/>
              </a:rPr>
              <a:t>Revised SA Connect Phase 2 Model </a:t>
            </a:r>
            <a:r>
              <a:rPr lang="en-US" sz="1600" b="0" i="0" u="none" strike="noStrike" baseline="0" dirty="0">
                <a:solidFill>
                  <a:srgbClr val="000000"/>
                </a:solidFill>
                <a:latin typeface="Calibri" panose="020F0502020204030204" pitchFamily="34" charset="0"/>
                <a:cs typeface="Calibri" panose="020F0502020204030204" pitchFamily="34" charset="0"/>
              </a:rPr>
              <a:t>	</a:t>
            </a:r>
          </a:p>
          <a:p>
            <a:pPr marL="447675" lvl="1" indent="-184150">
              <a:spcBef>
                <a:spcPts val="600"/>
              </a:spcBef>
              <a:spcAft>
                <a:spcPts val="600"/>
              </a:spcAft>
              <a:buFont typeface="Wingdings" panose="05000000000000000000" pitchFamily="2" charset="2"/>
              <a:buChar char="§"/>
            </a:pPr>
            <a:r>
              <a:rPr lang="en-US" sz="1600" b="0" dirty="0">
                <a:latin typeface="Calibri" panose="020F0502020204030204" pitchFamily="34" charset="0"/>
                <a:cs typeface="Calibri" panose="020F0502020204030204" pitchFamily="34" charset="0"/>
              </a:rPr>
              <a:t>The revised SA Connect Phase 2 model was approved by the Cabinet. </a:t>
            </a:r>
            <a:r>
              <a:rPr lang="en-US" sz="1600" b="0" i="0" u="none" strike="noStrike" baseline="0" dirty="0">
                <a:solidFill>
                  <a:srgbClr val="000000"/>
                </a:solidFill>
                <a:latin typeface="Calibri" panose="020F0502020204030204" pitchFamily="34" charset="0"/>
                <a:cs typeface="Calibri" panose="020F0502020204030204" pitchFamily="34" charset="0"/>
              </a:rPr>
              <a:t>	</a:t>
            </a:r>
            <a:endParaRPr lang="en-GB" sz="1600" dirty="0">
              <a:latin typeface="Calibri" panose="020F0502020204030204" pitchFamily="34" charset="0"/>
              <a:cs typeface="Calibri" panose="020F0502020204030204" pitchFamily="34" charset="0"/>
            </a:endParaRPr>
          </a:p>
          <a:p>
            <a:pPr marL="228600" indent="-228600">
              <a:lnSpc>
                <a:spcPct val="150000"/>
              </a:lnSpc>
              <a:spcBef>
                <a:spcPts val="600"/>
              </a:spcBef>
              <a:spcAft>
                <a:spcPts val="600"/>
              </a:spcAft>
              <a:buFont typeface="Wingdings" panose="05000000000000000000" pitchFamily="2" charset="2"/>
              <a:buChar char="q"/>
            </a:pPr>
            <a:r>
              <a:rPr lang="en-US" sz="1600" dirty="0">
                <a:latin typeface="Calibri" panose="020F0502020204030204" pitchFamily="34" charset="0"/>
                <a:cs typeface="Calibri" panose="020F0502020204030204" pitchFamily="34" charset="0"/>
              </a:rPr>
              <a:t>National e-Government Strategy and Roadmap</a:t>
            </a:r>
          </a:p>
          <a:p>
            <a:pPr marL="447675" indent="-265113">
              <a:lnSpc>
                <a:spcPct val="150000"/>
              </a:lnSpc>
              <a:spcBef>
                <a:spcPts val="600"/>
              </a:spcBef>
              <a:spcAft>
                <a:spcPts val="600"/>
              </a:spcAft>
              <a:buFont typeface="Wingdings" panose="05000000000000000000" pitchFamily="2" charset="2"/>
              <a:buChar char="§"/>
              <a:tabLst>
                <a:tab pos="447675" algn="l"/>
              </a:tabLst>
            </a:pPr>
            <a:r>
              <a:rPr lang="en-US" sz="1600" b="0" dirty="0">
                <a:latin typeface="Calibri" panose="020F0502020204030204" pitchFamily="34" charset="0"/>
                <a:cs typeface="Calibri" panose="020F0502020204030204" pitchFamily="34" charset="0"/>
              </a:rPr>
              <a:t>Prioritised key public facing services identified for automation and monitoring reports were developed as well as National e-services portal redesigned and monitored</a:t>
            </a:r>
            <a:endParaRPr lang="en-GB" sz="1600" dirty="0">
              <a:latin typeface="Calibri" panose="020F0502020204030204" pitchFamily="34" charset="0"/>
              <a:cs typeface="Calibri" panose="020F0502020204030204" pitchFamily="34" charset="0"/>
            </a:endParaRPr>
          </a:p>
          <a:p>
            <a:pPr marL="228600" indent="-228600">
              <a:lnSpc>
                <a:spcPct val="150000"/>
              </a:lnSpc>
              <a:spcBef>
                <a:spcPts val="600"/>
              </a:spcBef>
              <a:spcAft>
                <a:spcPts val="600"/>
              </a:spcAft>
              <a:buFont typeface="Wingdings" panose="05000000000000000000" pitchFamily="2" charset="2"/>
              <a:buChar char="q"/>
            </a:pPr>
            <a:r>
              <a:rPr lang="en-ZA" sz="1600" dirty="0">
                <a:latin typeface="Calibri" panose="020F0502020204030204" pitchFamily="34" charset="0"/>
                <a:cs typeface="Calibri" panose="020F0502020204030204" pitchFamily="34" charset="0"/>
              </a:rPr>
              <a:t>Digital and Future Skills</a:t>
            </a:r>
          </a:p>
          <a:p>
            <a:pPr marL="447675" indent="-265113">
              <a:lnSpc>
                <a:spcPct val="150000"/>
              </a:lnSpc>
              <a:spcBef>
                <a:spcPts val="600"/>
              </a:spcBef>
              <a:spcAft>
                <a:spcPts val="600"/>
              </a:spcAft>
              <a:buFont typeface="Wingdings" panose="05000000000000000000" pitchFamily="2" charset="2"/>
              <a:buChar char="§"/>
              <a:tabLst>
                <a:tab pos="447675" algn="l"/>
              </a:tabLst>
            </a:pPr>
            <a:r>
              <a:rPr lang="en-US" sz="1600" b="0" dirty="0">
                <a:latin typeface="Calibri" panose="020F0502020204030204" pitchFamily="34" charset="0"/>
                <a:cs typeface="Calibri" panose="020F0502020204030204" pitchFamily="34" charset="0"/>
              </a:rPr>
              <a:t>The Department facilitated and monitored the implementation of the Digital and Future Skills Programme through training which was conducted by NEMISA on pre-entry Digital skills. </a:t>
            </a:r>
          </a:p>
          <a:p>
            <a:pPr marL="447675" indent="-265113">
              <a:lnSpc>
                <a:spcPct val="150000"/>
              </a:lnSpc>
              <a:spcBef>
                <a:spcPts val="600"/>
              </a:spcBef>
              <a:spcAft>
                <a:spcPts val="600"/>
              </a:spcAft>
              <a:buFont typeface="Wingdings" panose="05000000000000000000" pitchFamily="2" charset="2"/>
              <a:buChar char="§"/>
              <a:tabLst>
                <a:tab pos="447675" algn="l"/>
              </a:tabLst>
            </a:pPr>
            <a:r>
              <a:rPr lang="en-US" sz="1600" b="0" dirty="0">
                <a:latin typeface="Calibri" panose="020F0502020204030204" pitchFamily="34" charset="0"/>
                <a:cs typeface="Calibri" panose="020F0502020204030204" pitchFamily="34" charset="0"/>
              </a:rPr>
              <a:t>NEMISA conducted training for young people through the CoLabs and various training providers. </a:t>
            </a:r>
            <a:endParaRPr lang="en-US" sz="1800" b="0" i="0" u="none" strike="noStrike" baseline="0" dirty="0">
              <a:solidFill>
                <a:srgbClr val="000000"/>
              </a:solidFill>
              <a:latin typeface="AvantGarde Bk BT"/>
            </a:endParaRPr>
          </a:p>
        </p:txBody>
      </p:sp>
      <p:sp>
        <p:nvSpPr>
          <p:cNvPr id="9" name="Rectangle 8">
            <a:extLst>
              <a:ext uri="{FF2B5EF4-FFF2-40B4-BE49-F238E27FC236}">
                <a16:creationId xmlns:a16="http://schemas.microsoft.com/office/drawing/2014/main" xmlns="" id="{5C4A4F98-9E1E-4AFE-9449-CC3724634FA1}"/>
              </a:ext>
            </a:extLst>
          </p:cNvPr>
          <p:cNvSpPr/>
          <p:nvPr/>
        </p:nvSpPr>
        <p:spPr>
          <a:xfrm>
            <a:off x="2915816" y="57533"/>
            <a:ext cx="5107409" cy="830997"/>
          </a:xfrm>
          <a:prstGeom prst="rect">
            <a:avLst/>
          </a:prstGeom>
        </p:spPr>
        <p:txBody>
          <a:bodyPr wrap="square">
            <a:spAutoFit/>
          </a:bodyPr>
          <a:lstStyle/>
          <a:p>
            <a:pPr lvl="0" algn="ctr" eaLnBrk="0" hangingPunct="0">
              <a:spcBef>
                <a:spcPts val="0"/>
              </a:spcBef>
              <a:spcAft>
                <a:spcPts val="0"/>
              </a:spcAft>
              <a:defRPr/>
            </a:pPr>
            <a:r>
              <a:rPr lang="en-US" sz="2400" dirty="0">
                <a:solidFill>
                  <a:srgbClr val="006600"/>
                </a:solidFill>
                <a:latin typeface="Calibri" panose="020F0502020204030204" pitchFamily="34" charset="0"/>
                <a:cs typeface="Calibri" panose="020F0502020204030204" pitchFamily="34" charset="0"/>
              </a:rPr>
              <a:t>SIGNIFICANT 2021/22 </a:t>
            </a:r>
          </a:p>
          <a:p>
            <a:pPr lvl="0" algn="ctr" eaLnBrk="0" hangingPunct="0">
              <a:spcBef>
                <a:spcPts val="0"/>
              </a:spcBef>
              <a:spcAft>
                <a:spcPts val="0"/>
              </a:spcAft>
              <a:defRPr/>
            </a:pPr>
            <a:r>
              <a:rPr lang="en-US" sz="2400" dirty="0">
                <a:solidFill>
                  <a:srgbClr val="006600"/>
                </a:solidFill>
                <a:latin typeface="Calibri" panose="020F0502020204030204" pitchFamily="34" charset="0"/>
                <a:cs typeface="Calibri" panose="020F0502020204030204" pitchFamily="34" charset="0"/>
              </a:rPr>
              <a:t>ACHIEVEMENTS (3) </a:t>
            </a:r>
          </a:p>
        </p:txBody>
      </p:sp>
    </p:spTree>
    <p:extLst>
      <p:ext uri="{BB962C8B-B14F-4D97-AF65-F5344CB8AC3E}">
        <p14:creationId xmlns:p14="http://schemas.microsoft.com/office/powerpoint/2010/main" xmlns="" val="922455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a:extLst>
              <a:ext uri="{FF2B5EF4-FFF2-40B4-BE49-F238E27FC236}">
                <a16:creationId xmlns:a16="http://schemas.microsoft.com/office/drawing/2014/main" xmlns="" id="{EABBF759-7803-4047-BDCA-6F4DE375114C}"/>
              </a:ext>
            </a:extLst>
          </p:cNvPr>
          <p:cNvSpPr>
            <a:spLocks noGrp="1"/>
          </p:cNvSpPr>
          <p:nvPr>
            <p:ph type="ftr" sz="quarter" idx="11"/>
          </p:nvPr>
        </p:nvSpPr>
        <p:spPr>
          <a:xfrm>
            <a:off x="10344" y="6550423"/>
            <a:ext cx="9144000" cy="285728"/>
          </a:xfrm>
          <a:solidFill>
            <a:srgbClr val="006600"/>
          </a:solidFill>
          <a:ln>
            <a:noFill/>
          </a:ln>
        </p:spPr>
        <p:txBody>
          <a:bodyPr/>
          <a:lstStyle/>
          <a:p>
            <a:pPr>
              <a:spcBef>
                <a:spcPts val="600"/>
              </a:spcBef>
              <a:defRPr/>
            </a:pPr>
            <a:r>
              <a:rPr lang="en-ZA" sz="1100" dirty="0">
                <a:solidFill>
                  <a:schemeClr val="bg1"/>
                </a:solidFill>
                <a:latin typeface="Arial" pitchFamily="34" charset="0"/>
                <a:cs typeface="Arial" pitchFamily="34" charset="0"/>
              </a:rPr>
              <a:t> A leader in enabling a connected and digitally transformed South Africa</a:t>
            </a:r>
            <a:endParaRPr lang="en-US" sz="1100" dirty="0">
              <a:solidFill>
                <a:schemeClr val="bg1"/>
              </a:solidFill>
              <a:latin typeface="Arial" pitchFamily="34" charset="0"/>
              <a:cs typeface="Arial" pitchFamily="34" charset="0"/>
            </a:endParaRPr>
          </a:p>
        </p:txBody>
      </p: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b="1" smtClean="0">
                <a:solidFill>
                  <a:schemeClr val="bg1"/>
                </a:solidFill>
              </a:rPr>
              <a:pPr>
                <a:defRPr/>
              </a:pPr>
              <a:t>9</a:t>
            </a:fld>
            <a:endParaRPr lang="en-US" b="1" dirty="0">
              <a:solidFill>
                <a:schemeClr val="bg1"/>
              </a:solidFill>
            </a:endParaRPr>
          </a:p>
        </p:txBody>
      </p:sp>
      <p:sp>
        <p:nvSpPr>
          <p:cNvPr id="9" name="Rectangle 8"/>
          <p:cNvSpPr/>
          <p:nvPr/>
        </p:nvSpPr>
        <p:spPr>
          <a:xfrm>
            <a:off x="2915816" y="310086"/>
            <a:ext cx="5400599" cy="461665"/>
          </a:xfrm>
          <a:prstGeom prst="rect">
            <a:avLst/>
          </a:prstGeom>
        </p:spPr>
        <p:txBody>
          <a:bodyPr wrap="square">
            <a:spAutoFit/>
          </a:bodyPr>
          <a:lstStyle/>
          <a:p>
            <a:pPr algn="ctr" eaLnBrk="0" hangingPunct="0">
              <a:spcBef>
                <a:spcPts val="600"/>
              </a:spcBef>
              <a:spcAft>
                <a:spcPts val="600"/>
              </a:spcAft>
              <a:defRPr/>
            </a:pPr>
            <a:r>
              <a:rPr lang="en-US" sz="2400" dirty="0">
                <a:solidFill>
                  <a:srgbClr val="006600"/>
                </a:solidFill>
                <a:latin typeface="Calibri" panose="020F0502020204030204" pitchFamily="34" charset="0"/>
                <a:cs typeface="Calibri" panose="020F0502020204030204" pitchFamily="34" charset="0"/>
              </a:rPr>
              <a:t>AREAS OF UNDER-ACHIEVEMENT </a:t>
            </a:r>
          </a:p>
        </p:txBody>
      </p:sp>
      <p:pic>
        <p:nvPicPr>
          <p:cNvPr id="15" name="Picture 14">
            <a:extLst>
              <a:ext uri="{FF2B5EF4-FFF2-40B4-BE49-F238E27FC236}">
                <a16:creationId xmlns:a16="http://schemas.microsoft.com/office/drawing/2014/main" xmlns="" id="{CB030672-F4E6-41A6-BE7B-19FB3044269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06804" y="116632"/>
            <a:ext cx="901700" cy="901700"/>
          </a:xfrm>
          <a:prstGeom prst="rect">
            <a:avLst/>
          </a:prstGeom>
        </p:spPr>
      </p:pic>
      <p:cxnSp>
        <p:nvCxnSpPr>
          <p:cNvPr id="16" name="Straight Connector 15">
            <a:extLst>
              <a:ext uri="{FF2B5EF4-FFF2-40B4-BE49-F238E27FC236}">
                <a16:creationId xmlns:a16="http://schemas.microsoft.com/office/drawing/2014/main" xmlns="" id="{2032623D-8670-4F4F-A889-20B73912269B}"/>
              </a:ext>
            </a:extLst>
          </p:cNvPr>
          <p:cNvCxnSpPr/>
          <p:nvPr/>
        </p:nvCxnSpPr>
        <p:spPr bwMode="auto">
          <a:xfrm>
            <a:off x="0" y="1052736"/>
            <a:ext cx="9144000" cy="1588"/>
          </a:xfrm>
          <a:prstGeom prst="line">
            <a:avLst/>
          </a:prstGeom>
          <a:ln>
            <a:solidFill>
              <a:srgbClr val="0066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7" name="Picture 16">
            <a:extLst>
              <a:ext uri="{FF2B5EF4-FFF2-40B4-BE49-F238E27FC236}">
                <a16:creationId xmlns:a16="http://schemas.microsoft.com/office/drawing/2014/main" xmlns="" id="{F8BDEEC8-4D77-4450-A251-B04DE952E0CD}"/>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8841" y="49449"/>
            <a:ext cx="2930525" cy="921385"/>
          </a:xfrm>
          <a:prstGeom prst="rect">
            <a:avLst/>
          </a:prstGeom>
        </p:spPr>
      </p:pic>
      <p:sp>
        <p:nvSpPr>
          <p:cNvPr id="11" name="Rectangle 10">
            <a:extLst>
              <a:ext uri="{FF2B5EF4-FFF2-40B4-BE49-F238E27FC236}">
                <a16:creationId xmlns:a16="http://schemas.microsoft.com/office/drawing/2014/main" xmlns="" id="{D2A655EF-7A7B-49C2-9426-AA71561987EB}"/>
              </a:ext>
            </a:extLst>
          </p:cNvPr>
          <p:cNvSpPr/>
          <p:nvPr/>
        </p:nvSpPr>
        <p:spPr>
          <a:xfrm>
            <a:off x="68841" y="1164134"/>
            <a:ext cx="8823639" cy="5047536"/>
          </a:xfrm>
          <a:prstGeom prst="rect">
            <a:avLst/>
          </a:prstGeom>
        </p:spPr>
        <p:txBody>
          <a:bodyPr wrap="square">
            <a:spAutoFit/>
          </a:bodyPr>
          <a:lstStyle/>
          <a:p>
            <a:pPr algn="just" eaLnBrk="0" hangingPunct="0">
              <a:defRPr/>
            </a:pPr>
            <a:r>
              <a:rPr lang="en-ZA" dirty="0">
                <a:latin typeface="Calibri" panose="020F0502020204030204" pitchFamily="34" charset="0"/>
                <a:cs typeface="Calibri" panose="020F0502020204030204" pitchFamily="34" charset="0"/>
              </a:rPr>
              <a:t>The Department did </a:t>
            </a:r>
            <a:r>
              <a:rPr lang="en-ZA" u="sng" dirty="0">
                <a:latin typeface="Calibri" panose="020F0502020204030204" pitchFamily="34" charset="0"/>
                <a:cs typeface="Calibri" panose="020F0502020204030204" pitchFamily="34" charset="0"/>
              </a:rPr>
              <a:t>not achieve 3 of its 35 </a:t>
            </a:r>
            <a:r>
              <a:rPr lang="en-ZA" dirty="0">
                <a:latin typeface="Calibri" panose="020F0502020204030204" pitchFamily="34" charset="0"/>
                <a:cs typeface="Calibri" panose="020F0502020204030204" pitchFamily="34" charset="0"/>
              </a:rPr>
              <a:t>planned quarterly targets as reflected below:</a:t>
            </a:r>
          </a:p>
          <a:p>
            <a:pPr algn="just" eaLnBrk="0" hangingPunct="0">
              <a:defRPr/>
            </a:pPr>
            <a:endParaRPr lang="en-ZA" dirty="0">
              <a:solidFill>
                <a:srgbClr val="FF0000"/>
              </a:solidFill>
              <a:latin typeface="Calibri" panose="020F0502020204030204" pitchFamily="34" charset="0"/>
              <a:cs typeface="Calibri" panose="020F0502020204030204" pitchFamily="34" charset="0"/>
            </a:endParaRPr>
          </a:p>
          <a:p>
            <a:pPr marL="285750" indent="-285750">
              <a:spcBef>
                <a:spcPts val="600"/>
              </a:spcBef>
              <a:spcAft>
                <a:spcPts val="600"/>
              </a:spcAft>
              <a:buFont typeface="Wingdings" panose="05000000000000000000" pitchFamily="2" charset="2"/>
              <a:buChar char="q"/>
            </a:pPr>
            <a:r>
              <a:rPr lang="en-US" dirty="0">
                <a:latin typeface="Calibri" panose="020F0502020204030204" pitchFamily="34" charset="0"/>
                <a:cs typeface="Calibri" panose="020F0502020204030204" pitchFamily="34" charset="0"/>
              </a:rPr>
              <a:t>Framework on Digital Transformation and Digital Inclusion</a:t>
            </a:r>
            <a:endParaRPr lang="en-US" dirty="0">
              <a:solidFill>
                <a:srgbClr val="000000"/>
              </a:solidFill>
              <a:latin typeface="Calibri" panose="020F0502020204030204" pitchFamily="34" charset="0"/>
              <a:cs typeface="Calibri" panose="020F0502020204030204" pitchFamily="34" charset="0"/>
            </a:endParaRPr>
          </a:p>
          <a:p>
            <a:pPr marL="514350" lvl="1" indent="-285750">
              <a:spcBef>
                <a:spcPts val="600"/>
              </a:spcBef>
              <a:spcAft>
                <a:spcPts val="600"/>
              </a:spcAft>
              <a:buFont typeface="Wingdings" panose="05000000000000000000" pitchFamily="2" charset="2"/>
              <a:buChar char="§"/>
            </a:pPr>
            <a:r>
              <a:rPr lang="en-US" b="0" dirty="0">
                <a:latin typeface="Calibri" panose="020F0502020204030204" pitchFamily="34" charset="0"/>
                <a:cs typeface="Calibri" panose="020F0502020204030204" pitchFamily="34" charset="0"/>
              </a:rPr>
              <a:t>There were delays in the approval of the final Framework on Digital Transformation and Digital Inclusion	</a:t>
            </a:r>
            <a:endParaRPr lang="en-GB" dirty="0">
              <a:latin typeface="Calibri" panose="020F0502020204030204" pitchFamily="34" charset="0"/>
              <a:ea typeface="Times New Roman" panose="02020603050405020304" pitchFamily="18" charset="0"/>
              <a:cs typeface="Calibri" panose="020F0502020204030204" pitchFamily="34" charset="0"/>
            </a:endParaRPr>
          </a:p>
          <a:p>
            <a:pPr marL="285750" indent="-285750">
              <a:spcBef>
                <a:spcPts val="600"/>
              </a:spcBef>
              <a:spcAft>
                <a:spcPts val="600"/>
              </a:spcAft>
              <a:buFont typeface="Wingdings" panose="05000000000000000000" pitchFamily="2" charset="2"/>
              <a:buChar char="q"/>
            </a:pPr>
            <a:r>
              <a:rPr lang="en-US" dirty="0">
                <a:latin typeface="Calibri" panose="020F0502020204030204" pitchFamily="34" charset="0"/>
                <a:cs typeface="Calibri" panose="020F0502020204030204" pitchFamily="34" charset="0"/>
              </a:rPr>
              <a:t>DCDT integrated plan of action in support of the implementation of National Strategic Plan (NSP)</a:t>
            </a:r>
          </a:p>
          <a:p>
            <a:pPr marL="538163" lvl="1" indent="-274638">
              <a:spcBef>
                <a:spcPts val="600"/>
              </a:spcBef>
              <a:spcAft>
                <a:spcPts val="600"/>
              </a:spcAft>
              <a:buFont typeface="Wingdings" panose="05000000000000000000" pitchFamily="2" charset="2"/>
              <a:buChar char="§"/>
            </a:pPr>
            <a:r>
              <a:rPr lang="en-US" b="0" dirty="0">
                <a:latin typeface="Calibri" panose="020F0502020204030204" pitchFamily="34" charset="0"/>
                <a:cs typeface="Calibri" panose="020F0502020204030204" pitchFamily="34" charset="0"/>
              </a:rPr>
              <a:t>The GBV Action Plan approval was still pending due to the delays in the required input.  </a:t>
            </a:r>
          </a:p>
          <a:p>
            <a:pPr marL="285750" indent="-285750">
              <a:spcBef>
                <a:spcPts val="600"/>
              </a:spcBef>
              <a:spcAft>
                <a:spcPts val="600"/>
              </a:spcAft>
              <a:buFont typeface="Wingdings" panose="05000000000000000000" pitchFamily="2" charset="2"/>
              <a:buChar char="q"/>
            </a:pPr>
            <a:r>
              <a:rPr lang="en-US" dirty="0">
                <a:latin typeface="Calibri" panose="020F0502020204030204" pitchFamily="34" charset="0"/>
                <a:cs typeface="Calibri" panose="020F0502020204030204" pitchFamily="34" charset="0"/>
              </a:rPr>
              <a:t>Switch-off of SABC analogue television transmitters </a:t>
            </a:r>
            <a:r>
              <a:rPr lang="en-US" b="0" i="0" u="none" strike="noStrike" baseline="0" dirty="0">
                <a:solidFill>
                  <a:srgbClr val="000000"/>
                </a:solidFill>
                <a:latin typeface="Calibri" panose="020F0502020204030204" pitchFamily="34" charset="0"/>
                <a:cs typeface="Calibri" panose="020F0502020204030204" pitchFamily="34" charset="0"/>
              </a:rPr>
              <a:t>	</a:t>
            </a:r>
          </a:p>
          <a:p>
            <a:pPr marL="447675" indent="-184150">
              <a:spcBef>
                <a:spcPts val="600"/>
              </a:spcBef>
              <a:spcAft>
                <a:spcPts val="600"/>
              </a:spcAft>
              <a:buFont typeface="Wingdings" panose="05000000000000000000" pitchFamily="2" charset="2"/>
              <a:buChar char="§"/>
              <a:tabLst>
                <a:tab pos="630238" algn="l"/>
              </a:tabLst>
            </a:pPr>
            <a:r>
              <a:rPr lang="en-US" b="0" dirty="0">
                <a:latin typeface="Calibri" panose="020F0502020204030204" pitchFamily="34" charset="0"/>
                <a:cs typeface="Calibri" panose="020F0502020204030204" pitchFamily="34" charset="0"/>
              </a:rPr>
              <a:t>SABC analogue services were switched off in five provinces: Free-State, Northern Cape, North West, Mpumalanga and Limpopo. Bringing the total number of SABC Analogue transmitters that were switched off in the reporting period to 141.  However,  the target could not be achieved due to litigation. </a:t>
            </a:r>
            <a:r>
              <a:rPr lang="en-US" sz="1800" b="0" i="0" u="none" strike="noStrike" baseline="0" dirty="0">
                <a:solidFill>
                  <a:srgbClr val="000000"/>
                </a:solidFill>
                <a:latin typeface="AvantGarde Bk BT"/>
              </a:rPr>
              <a:t>	</a:t>
            </a:r>
          </a:p>
          <a:p>
            <a:pPr marL="263525">
              <a:tabLst>
                <a:tab pos="538163" algn="l"/>
              </a:tabLst>
            </a:pPr>
            <a:endParaRPr lang="en-ZA" sz="1400" dirty="0"/>
          </a:p>
          <a:p>
            <a:pPr marL="228600" lvl="1"/>
            <a:endParaRPr lang="en-GB" sz="1400" dirty="0"/>
          </a:p>
        </p:txBody>
      </p:sp>
    </p:spTree>
    <p:extLst>
      <p:ext uri="{BB962C8B-B14F-4D97-AF65-F5344CB8AC3E}">
        <p14:creationId xmlns:p14="http://schemas.microsoft.com/office/powerpoint/2010/main" xmlns="" val="252511870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ookman Old Style"/>
        <a:ea typeface=""/>
        <a:cs typeface=""/>
      </a:majorFont>
      <a:minorFont>
        <a:latin typeface="Bookman Old Sty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ial PowerPoint Template.potx" id="{8AC94DDC-C30F-47B1-B218-A364C378D60D}" vid="{BFA72B91-51DB-46FD-BF7A-574FBDFF26D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45853</TotalTime>
  <Words>2428</Words>
  <Application>Microsoft Office PowerPoint</Application>
  <PresentationFormat>On-screen Show (4:3)</PresentationFormat>
  <Paragraphs>363</Paragraphs>
  <Slides>27</Slides>
  <Notes>17</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Default Design</vt:lpstr>
      <vt:lpstr>Office Theme</vt:lpstr>
      <vt:lpstr>PORTFOLIO COMMITTEE ON COMMUNICATIONS Annual Report 2021/22</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2021/22 AUDIT  AND   ANNUAL FINANCIAL STATEMENT AS AT   31 MARCH 2022      </vt:lpstr>
      <vt:lpstr>Slide 19</vt:lpstr>
      <vt:lpstr>STATUS OF AUDIT FINDINGS FROM 2020/21 FINANCIAL YEAR</vt:lpstr>
      <vt:lpstr>STATUS OF AUDIT FINDINGS FROM 2021/22 FINANCIAL YEAR</vt:lpstr>
      <vt:lpstr>Slide 22</vt:lpstr>
      <vt:lpstr>Slide 23</vt:lpstr>
      <vt:lpstr>Slide 24</vt:lpstr>
      <vt:lpstr>Slide 25</vt:lpstr>
      <vt:lpstr>Slide 26</vt:lpstr>
      <vt:lpstr>Slide 27</vt:lpstr>
    </vt:vector>
  </TitlesOfParts>
  <Company>Department Of Communications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614</cp:revision>
  <cp:lastPrinted>2017-09-19T06:42:55Z</cp:lastPrinted>
  <dcterms:created xsi:type="dcterms:W3CDTF">2006-03-29T18:40:00Z</dcterms:created>
  <dcterms:modified xsi:type="dcterms:W3CDTF">2022-10-11T09:35:36Z</dcterms:modified>
</cp:coreProperties>
</file>