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83294BF-0A65-48D4-B689-6B62314083C6}">
  <a:tblStyle styleId="{583294BF-0A65-48D4-B689-6B62314083C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 snapToGrid="0">
      <p:cViewPr varScale="1">
        <p:scale>
          <a:sx n="160" d="100"/>
          <a:sy n="160" d="100"/>
        </p:scale>
        <p:origin x="240" y="1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64a0c10da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64a0c10da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64a0c10dad_0_1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g164a0c10dad_0_1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64a0c10dad_0_1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g164a0c10dad_0_1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64a0c10dad_0_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64a0c10dad_0_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64a0c10dad_0_1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164a0c10dad_0_1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64a0c10dad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164a0c10dad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64a0c10dad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164a0c10dad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164ba06f709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164ba06f709_0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164de45d839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164de45d839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pn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ctrTitle"/>
          </p:nvPr>
        </p:nvSpPr>
        <p:spPr>
          <a:xfrm>
            <a:off x="311700" y="84850"/>
            <a:ext cx="89034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CC0000"/>
                </a:solidFill>
              </a:rPr>
              <a:t>AmaBhungane and Corruption Watch</a:t>
            </a:r>
            <a:endParaRPr>
              <a:solidFill>
                <a:srgbClr val="CC0000"/>
              </a:solidFill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subTitle" idx="1"/>
          </p:nvPr>
        </p:nvSpPr>
        <p:spPr>
          <a:xfrm>
            <a:off x="113375" y="2137450"/>
            <a:ext cx="8946900" cy="156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Presentation on General Laws (Anti-Money Laundering and Terrorism Financing) Amendment Act</a:t>
            </a:r>
            <a:endParaRPr/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 i="1"/>
              <a:t>Caroline James and Sanan Mirzoyev</a:t>
            </a:r>
            <a:endParaRPr sz="2500" i="1"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87900" y="3663675"/>
            <a:ext cx="2181025" cy="1247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865625" y="3841667"/>
            <a:ext cx="2344300" cy="89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title"/>
          </p:nvPr>
        </p:nvSpPr>
        <p:spPr>
          <a:xfrm>
            <a:off x="628650" y="167719"/>
            <a:ext cx="7886700" cy="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Tahoma"/>
              <a:buNone/>
            </a:pPr>
            <a:r>
              <a:rPr lang="en" sz="2500">
                <a:solidFill>
                  <a:srgbClr val="C00000"/>
                </a:solidFill>
              </a:rPr>
              <a:t>“BENEFICIAL OWNER” UNDER THE FIC ACT</a:t>
            </a:r>
            <a:endParaRPr sz="2500">
              <a:solidFill>
                <a:srgbClr val="C00000"/>
              </a:solidFill>
            </a:endParaRPr>
          </a:p>
        </p:txBody>
      </p:sp>
      <p:graphicFrame>
        <p:nvGraphicFramePr>
          <p:cNvPr id="69" name="Google Shape;69;p15"/>
          <p:cNvGraphicFramePr/>
          <p:nvPr/>
        </p:nvGraphicFramePr>
        <p:xfrm>
          <a:off x="727700" y="893250"/>
          <a:ext cx="8104750" cy="3451680"/>
        </p:xfrm>
        <a:graphic>
          <a:graphicData uri="http://schemas.openxmlformats.org/drawingml/2006/table">
            <a:tbl>
              <a:tblPr>
                <a:noFill/>
                <a:tableStyleId>{583294BF-0A65-48D4-B689-6B62314083C6}</a:tableStyleId>
              </a:tblPr>
              <a:tblGrid>
                <a:gridCol w="4052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52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0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OO 2021 </a:t>
                      </a:r>
                      <a:r>
                        <a:rPr lang="en" sz="1400" b="1"/>
                        <a:t>Guideline</a:t>
                      </a:r>
                      <a:endParaRPr sz="1400" b="1"/>
                    </a:p>
                  </a:txBody>
                  <a:tcPr marL="47625" marR="47625" marT="47625" marB="476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b="1"/>
                        <a:t>South Africa’s FIC 2017 definition</a:t>
                      </a:r>
                      <a:endParaRPr sz="1400" b="1"/>
                    </a:p>
                  </a:txBody>
                  <a:tcPr marL="47625" marR="47625" marT="47625" marB="476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050">
                <a:tc>
                  <a:txBody>
                    <a:bodyPr/>
                    <a:lstStyle/>
                    <a:p>
                      <a:pPr marL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/>
                        <a:t>Beneficial owner must be a natural person</a:t>
                      </a:r>
                      <a:endParaRPr sz="1400"/>
                    </a:p>
                  </a:txBody>
                  <a:tcPr marL="47625" marR="47625" marT="47625" marB="476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/>
                        <a:t>✔️</a:t>
                      </a:r>
                      <a:endParaRPr sz="1600"/>
                    </a:p>
                  </a:txBody>
                  <a:tcPr marL="47625" marR="47625" marT="47625" marB="476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0825">
                <a:tc>
                  <a:txBody>
                    <a:bodyPr/>
                    <a:lstStyle/>
                    <a:p>
                      <a:pPr marL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/>
                        <a:t>Definitions should cover all forms of ownership and control (including that ownership can be held directly or indirectly)</a:t>
                      </a:r>
                      <a:endParaRPr sz="1400"/>
                    </a:p>
                  </a:txBody>
                  <a:tcPr marL="47625" marR="47625" marT="47625" marB="476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/>
                        <a:t>✔️</a:t>
                      </a:r>
                      <a:endParaRPr sz="1600"/>
                    </a:p>
                  </a:txBody>
                  <a:tcPr marL="47625" marR="47625" marT="47625" marB="476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050">
                <a:tc>
                  <a:txBody>
                    <a:bodyPr/>
                    <a:lstStyle/>
                    <a:p>
                      <a:pPr marL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/>
                        <a:t>A single definition in primary law</a:t>
                      </a:r>
                      <a:endParaRPr sz="1400"/>
                    </a:p>
                  </a:txBody>
                  <a:tcPr marL="47625" marR="47625" marT="47625" marB="476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/>
                        <a:t>✔️</a:t>
                      </a:r>
                      <a:endParaRPr sz="1600"/>
                    </a:p>
                  </a:txBody>
                  <a:tcPr marL="47625" marR="47625" marT="47625" marB="476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050">
                <a:tc>
                  <a:txBody>
                    <a:bodyPr/>
                    <a:lstStyle/>
                    <a:p>
                      <a:pPr marL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/>
                        <a:t>The definition should be broad</a:t>
                      </a:r>
                      <a:endParaRPr sz="1400"/>
                    </a:p>
                  </a:txBody>
                  <a:tcPr marL="47625" marR="47625" marT="47625" marB="476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/>
                        <a:t>✔️</a:t>
                      </a:r>
                      <a:endParaRPr sz="1600"/>
                    </a:p>
                  </a:txBody>
                  <a:tcPr marL="47625" marR="47625" marT="47625" marB="476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8050">
                <a:tc>
                  <a:txBody>
                    <a:bodyPr/>
                    <a:lstStyle/>
                    <a:p>
                      <a:pPr marL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/>
                        <a:t>Low thresholds</a:t>
                      </a:r>
                      <a:endParaRPr sz="1400"/>
                    </a:p>
                  </a:txBody>
                  <a:tcPr marL="47625" marR="47625" marT="47625" marB="476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/>
                        <a:t>❌</a:t>
                      </a:r>
                      <a:endParaRPr sz="1600"/>
                    </a:p>
                  </a:txBody>
                  <a:tcPr marL="47625" marR="47625" marT="47625" marB="476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8050">
                <a:tc>
                  <a:txBody>
                    <a:bodyPr/>
                    <a:lstStyle/>
                    <a:p>
                      <a:pPr marL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/>
                        <a:t>Risk-based approach with a sectoral focus</a:t>
                      </a:r>
                      <a:endParaRPr sz="1400"/>
                    </a:p>
                  </a:txBody>
                  <a:tcPr marL="47625" marR="47625" marT="47625" marB="476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/>
                        <a:t>❌</a:t>
                      </a:r>
                      <a:endParaRPr sz="1600"/>
                    </a:p>
                  </a:txBody>
                  <a:tcPr marL="47625" marR="47625" marT="47625" marB="476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8050">
                <a:tc>
                  <a:txBody>
                    <a:bodyPr/>
                    <a:lstStyle/>
                    <a:p>
                      <a:pPr marL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/>
                        <a:t>Clear prohibitions</a:t>
                      </a:r>
                      <a:endParaRPr sz="1400"/>
                    </a:p>
                  </a:txBody>
                  <a:tcPr marL="47625" marR="47625" marT="47625" marB="476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/>
                        <a:t>❌</a:t>
                      </a:r>
                      <a:endParaRPr sz="1600"/>
                    </a:p>
                  </a:txBody>
                  <a:tcPr marL="47625" marR="47625" marT="47625" marB="476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75550" y="4418575"/>
            <a:ext cx="1756802" cy="668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751225" y="4344925"/>
            <a:ext cx="1296800" cy="741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6" name="Google Shape;76;p16"/>
          <p:cNvGraphicFramePr/>
          <p:nvPr/>
        </p:nvGraphicFramePr>
        <p:xfrm>
          <a:off x="727700" y="893250"/>
          <a:ext cx="8104750" cy="3451680"/>
        </p:xfrm>
        <a:graphic>
          <a:graphicData uri="http://schemas.openxmlformats.org/drawingml/2006/table">
            <a:tbl>
              <a:tblPr>
                <a:noFill/>
                <a:tableStyleId>{583294BF-0A65-48D4-B689-6B62314083C6}</a:tableStyleId>
              </a:tblPr>
              <a:tblGrid>
                <a:gridCol w="4052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52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0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OO 2021 </a:t>
                      </a:r>
                      <a:r>
                        <a:rPr lang="en" sz="1400" b="1"/>
                        <a:t>Guideline </a:t>
                      </a:r>
                      <a:endParaRPr sz="1400" b="1"/>
                    </a:p>
                  </a:txBody>
                  <a:tcPr marL="47625" marR="47625" marT="47625" marB="476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b="1"/>
                        <a:t>South Africa’s FIC 2017 definition</a:t>
                      </a:r>
                      <a:endParaRPr sz="1400" b="1"/>
                    </a:p>
                  </a:txBody>
                  <a:tcPr marL="47625" marR="47625" marT="47625" marB="476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050">
                <a:tc>
                  <a:txBody>
                    <a:bodyPr/>
                    <a:lstStyle/>
                    <a:p>
                      <a:pPr marL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/>
                        <a:t>Beneficial owner must be a natural person</a:t>
                      </a:r>
                      <a:endParaRPr sz="1400"/>
                    </a:p>
                  </a:txBody>
                  <a:tcPr marL="47625" marR="47625" marT="47625" marB="476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600">
                          <a:solidFill>
                            <a:schemeClr val="dk1"/>
                          </a:solidFill>
                        </a:rPr>
                        <a:t>❌</a:t>
                      </a:r>
                      <a:endParaRPr sz="1600"/>
                    </a:p>
                  </a:txBody>
                  <a:tcPr marL="47625" marR="47625" marT="47625" marB="476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0825">
                <a:tc>
                  <a:txBody>
                    <a:bodyPr/>
                    <a:lstStyle/>
                    <a:p>
                      <a:pPr marL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/>
                        <a:t>Definitions should cover all forms of ownership and control (including that ownership can be held directly or indirectly)</a:t>
                      </a:r>
                      <a:endParaRPr sz="1400"/>
                    </a:p>
                  </a:txBody>
                  <a:tcPr marL="47625" marR="47625" marT="47625" marB="476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/>
                        <a:t>✔️</a:t>
                      </a:r>
                      <a:endParaRPr sz="1600"/>
                    </a:p>
                  </a:txBody>
                  <a:tcPr marL="47625" marR="47625" marT="47625" marB="476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050">
                <a:tc>
                  <a:txBody>
                    <a:bodyPr/>
                    <a:lstStyle/>
                    <a:p>
                      <a:pPr marL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/>
                        <a:t>A single definition in primary law</a:t>
                      </a:r>
                      <a:endParaRPr sz="1400"/>
                    </a:p>
                  </a:txBody>
                  <a:tcPr marL="47625" marR="47625" marT="47625" marB="476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600">
                          <a:solidFill>
                            <a:schemeClr val="dk1"/>
                          </a:solidFill>
                        </a:rPr>
                        <a:t>❌</a:t>
                      </a:r>
                      <a:endParaRPr sz="1600"/>
                    </a:p>
                  </a:txBody>
                  <a:tcPr marL="47625" marR="47625" marT="47625" marB="476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050">
                <a:tc>
                  <a:txBody>
                    <a:bodyPr/>
                    <a:lstStyle/>
                    <a:p>
                      <a:pPr marL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/>
                        <a:t>The definition should be broad</a:t>
                      </a:r>
                      <a:endParaRPr sz="1400"/>
                    </a:p>
                  </a:txBody>
                  <a:tcPr marL="47625" marR="47625" marT="47625" marB="476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/>
                        <a:t>✔️</a:t>
                      </a:r>
                      <a:endParaRPr sz="1600"/>
                    </a:p>
                  </a:txBody>
                  <a:tcPr marL="47625" marR="47625" marT="47625" marB="476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8050">
                <a:tc>
                  <a:txBody>
                    <a:bodyPr/>
                    <a:lstStyle/>
                    <a:p>
                      <a:pPr marL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/>
                        <a:t>Low thresholds</a:t>
                      </a:r>
                      <a:endParaRPr sz="1400"/>
                    </a:p>
                  </a:txBody>
                  <a:tcPr marL="47625" marR="47625" marT="47625" marB="476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/>
                        <a:t>❌</a:t>
                      </a:r>
                      <a:endParaRPr sz="1600"/>
                    </a:p>
                  </a:txBody>
                  <a:tcPr marL="47625" marR="47625" marT="47625" marB="476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8050">
                <a:tc>
                  <a:txBody>
                    <a:bodyPr/>
                    <a:lstStyle/>
                    <a:p>
                      <a:pPr marL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/>
                        <a:t>Risk-based approach with a sectoral focus</a:t>
                      </a:r>
                      <a:endParaRPr sz="1400"/>
                    </a:p>
                  </a:txBody>
                  <a:tcPr marL="47625" marR="47625" marT="47625" marB="476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/>
                        <a:t>❌</a:t>
                      </a:r>
                      <a:endParaRPr sz="1600"/>
                    </a:p>
                  </a:txBody>
                  <a:tcPr marL="47625" marR="47625" marT="47625" marB="476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8050">
                <a:tc>
                  <a:txBody>
                    <a:bodyPr/>
                    <a:lstStyle/>
                    <a:p>
                      <a:pPr marL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/>
                        <a:t>Clear prohibitions</a:t>
                      </a:r>
                      <a:endParaRPr sz="1400"/>
                    </a:p>
                  </a:txBody>
                  <a:tcPr marL="47625" marR="47625" marT="47625" marB="476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/>
                        <a:t>❌</a:t>
                      </a:r>
                      <a:endParaRPr sz="1600"/>
                    </a:p>
                  </a:txBody>
                  <a:tcPr marL="47625" marR="47625" marT="47625" marB="476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77" name="Google Shape;7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75550" y="4418575"/>
            <a:ext cx="1756802" cy="668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751225" y="4344925"/>
            <a:ext cx="1296800" cy="741800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6"/>
          <p:cNvSpPr txBox="1">
            <a:spLocks noGrp="1"/>
          </p:cNvSpPr>
          <p:nvPr>
            <p:ph type="title"/>
          </p:nvPr>
        </p:nvSpPr>
        <p:spPr>
          <a:xfrm>
            <a:off x="311700" y="204450"/>
            <a:ext cx="8520600" cy="5727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Tahoma"/>
              <a:buNone/>
            </a:pPr>
            <a:r>
              <a:rPr lang="en" sz="2500">
                <a:solidFill>
                  <a:srgbClr val="C00000"/>
                </a:solidFill>
              </a:rPr>
              <a:t>“BENEFICIAL OWNER” UNDER THE BILL</a:t>
            </a:r>
            <a:endParaRPr sz="250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/>
          <p:nvPr/>
        </p:nvSpPr>
        <p:spPr>
          <a:xfrm>
            <a:off x="322200" y="2554500"/>
            <a:ext cx="2954400" cy="338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2050">
                <a:latin typeface="Calibri"/>
                <a:ea typeface="Calibri"/>
                <a:cs typeface="Calibri"/>
                <a:sym typeface="Calibri"/>
              </a:rPr>
              <a:t>A single definition of “beneficial owner” in primary legislation.</a:t>
            </a:r>
            <a:endParaRPr sz="205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85" name="Google Shape;8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75550" y="4418575"/>
            <a:ext cx="1756802" cy="668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751225" y="4344925"/>
            <a:ext cx="1296800" cy="74180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7"/>
          <p:cNvSpPr txBox="1">
            <a:spLocks noGrp="1"/>
          </p:cNvSpPr>
          <p:nvPr>
            <p:ph type="title" idx="4294967295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CC0000"/>
                </a:solidFill>
              </a:rPr>
              <a:t>RECOMMENDATIONS</a:t>
            </a:r>
            <a:endParaRPr>
              <a:solidFill>
                <a:srgbClr val="CC0000"/>
              </a:solidFill>
            </a:endParaRPr>
          </a:p>
        </p:txBody>
      </p:sp>
      <p:pic>
        <p:nvPicPr>
          <p:cNvPr id="88" name="Google Shape;88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962400" y="1166801"/>
            <a:ext cx="1347799" cy="1347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781800" y="1219200"/>
            <a:ext cx="1432500" cy="1432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952950" y="933025"/>
            <a:ext cx="1756800" cy="175680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7"/>
          <p:cNvSpPr txBox="1"/>
          <p:nvPr/>
        </p:nvSpPr>
        <p:spPr>
          <a:xfrm>
            <a:off x="6172200" y="2590800"/>
            <a:ext cx="2590800" cy="8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18"/>
              <a:buNone/>
            </a:pPr>
            <a:r>
              <a:rPr lang="en" sz="2050">
                <a:latin typeface="Calibri"/>
                <a:ea typeface="Calibri"/>
                <a:cs typeface="Calibri"/>
                <a:sym typeface="Calibri"/>
              </a:rPr>
              <a:t>The prohibition of nominee arrangements.</a:t>
            </a:r>
            <a:endParaRPr sz="205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92" name="Google Shape;92;p17"/>
          <p:cNvSpPr txBox="1"/>
          <p:nvPr/>
        </p:nvSpPr>
        <p:spPr>
          <a:xfrm>
            <a:off x="3247200" y="2560500"/>
            <a:ext cx="2954400" cy="147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2050">
                <a:latin typeface="Calibri"/>
                <a:ea typeface="Calibri"/>
                <a:cs typeface="Calibri"/>
                <a:sym typeface="Calibri"/>
              </a:rPr>
              <a:t>A consolidation of beneficial ownership registers: BODS.</a:t>
            </a:r>
            <a:endParaRPr sz="205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Google Shape;97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75550" y="4418575"/>
            <a:ext cx="1756802" cy="668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751225" y="4344925"/>
            <a:ext cx="1296800" cy="74180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8"/>
          <p:cNvSpPr txBox="1">
            <a:spLocks noGrp="1"/>
          </p:cNvSpPr>
          <p:nvPr>
            <p:ph type="title" idx="4294967295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CC0000"/>
                </a:solidFill>
              </a:rPr>
              <a:t>RECOMMENDATIONS</a:t>
            </a:r>
            <a:endParaRPr>
              <a:solidFill>
                <a:srgbClr val="CC0000"/>
              </a:solidFill>
            </a:endParaRPr>
          </a:p>
        </p:txBody>
      </p:sp>
      <p:pic>
        <p:nvPicPr>
          <p:cNvPr id="100" name="Google Shape;100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267200" y="1295400"/>
            <a:ext cx="1351402" cy="137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934201" y="1447800"/>
            <a:ext cx="1219199" cy="1219199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8"/>
          <p:cNvSpPr txBox="1"/>
          <p:nvPr/>
        </p:nvSpPr>
        <p:spPr>
          <a:xfrm>
            <a:off x="6477000" y="2553000"/>
            <a:ext cx="21336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20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Publicly-available registers.</a:t>
            </a:r>
            <a:endParaRPr sz="205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03" name="Google Shape;103;p18"/>
          <p:cNvSpPr txBox="1"/>
          <p:nvPr/>
        </p:nvSpPr>
        <p:spPr>
          <a:xfrm>
            <a:off x="228600" y="2553000"/>
            <a:ext cx="31068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20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Strengthen administrative sanctions to improve compliance.</a:t>
            </a:r>
            <a:endParaRPr sz="205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04" name="Google Shape;104;p18"/>
          <p:cNvSpPr txBox="1"/>
          <p:nvPr/>
        </p:nvSpPr>
        <p:spPr>
          <a:xfrm>
            <a:off x="3352800" y="2553000"/>
            <a:ext cx="3106800" cy="79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20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Disqualifications for trustees and NPO directors be commensurate to other legislation.</a:t>
            </a:r>
            <a:endParaRPr sz="205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105" name="Google Shape;105;p1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990600" y="1219199"/>
            <a:ext cx="1600201" cy="16002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75550" y="4418575"/>
            <a:ext cx="1756802" cy="668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751225" y="4344925"/>
            <a:ext cx="1296800" cy="741800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CC0000"/>
                </a:solidFill>
              </a:rPr>
              <a:t>DISCLOSURE OF BENEFICIAL OWNERSHIP DATA</a:t>
            </a:r>
            <a:endParaRPr>
              <a:solidFill>
                <a:srgbClr val="CC0000"/>
              </a:solidFill>
            </a:endParaRPr>
          </a:p>
        </p:txBody>
      </p:sp>
      <p:pic>
        <p:nvPicPr>
          <p:cNvPr id="113" name="Google Shape;113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260775" y="1743874"/>
            <a:ext cx="1841924" cy="1841924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19"/>
          <p:cNvSpPr/>
          <p:nvPr/>
        </p:nvSpPr>
        <p:spPr>
          <a:xfrm rot="-7428366" flipH="1">
            <a:off x="5441751" y="1411061"/>
            <a:ext cx="205434" cy="774892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CC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19"/>
          <p:cNvSpPr/>
          <p:nvPr/>
        </p:nvSpPr>
        <p:spPr>
          <a:xfrm rot="7191541" flipH="1">
            <a:off x="2782242" y="1411204"/>
            <a:ext cx="205476" cy="774795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CC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19"/>
          <p:cNvSpPr txBox="1"/>
          <p:nvPr/>
        </p:nvSpPr>
        <p:spPr>
          <a:xfrm>
            <a:off x="6075550" y="1207900"/>
            <a:ext cx="28242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b="1"/>
              <a:t>No violation of POPIA</a:t>
            </a:r>
            <a:endParaRPr sz="1700" b="1"/>
          </a:p>
        </p:txBody>
      </p:sp>
      <p:sp>
        <p:nvSpPr>
          <p:cNvPr id="117" name="Google Shape;117;p19"/>
          <p:cNvSpPr txBox="1"/>
          <p:nvPr/>
        </p:nvSpPr>
        <p:spPr>
          <a:xfrm>
            <a:off x="275450" y="3542075"/>
            <a:ext cx="2223000" cy="123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b="1"/>
              <a:t>IMPLEMENTATION → monitoring corruption and financial crimes</a:t>
            </a:r>
            <a:endParaRPr sz="1700" b="1"/>
          </a:p>
        </p:txBody>
      </p:sp>
      <p:sp>
        <p:nvSpPr>
          <p:cNvPr id="118" name="Google Shape;118;p19"/>
          <p:cNvSpPr txBox="1"/>
          <p:nvPr/>
        </p:nvSpPr>
        <p:spPr>
          <a:xfrm>
            <a:off x="5865025" y="3277500"/>
            <a:ext cx="32790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b="1"/>
              <a:t>“Unambiguously identifiable”</a:t>
            </a:r>
            <a:endParaRPr sz="1700" b="1"/>
          </a:p>
        </p:txBody>
      </p:sp>
      <p:sp>
        <p:nvSpPr>
          <p:cNvPr id="119" name="Google Shape;119;p19"/>
          <p:cNvSpPr/>
          <p:nvPr/>
        </p:nvSpPr>
        <p:spPr>
          <a:xfrm rot="-3934194" flipH="1">
            <a:off x="5367124" y="2944904"/>
            <a:ext cx="205279" cy="774813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CC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19"/>
          <p:cNvSpPr/>
          <p:nvPr/>
        </p:nvSpPr>
        <p:spPr>
          <a:xfrm rot="3779152" flipH="1">
            <a:off x="2782259" y="2944944"/>
            <a:ext cx="205412" cy="774696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CC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19"/>
          <p:cNvSpPr txBox="1"/>
          <p:nvPr/>
        </p:nvSpPr>
        <p:spPr>
          <a:xfrm>
            <a:off x="270475" y="1182850"/>
            <a:ext cx="2223000" cy="123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b="1"/>
              <a:t>Consolidated register, easily accessible and usable</a:t>
            </a:r>
            <a:endParaRPr sz="1700" b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Google Shape;126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75550" y="4418575"/>
            <a:ext cx="1756802" cy="668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751225" y="4344925"/>
            <a:ext cx="1296800" cy="741800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CC0000"/>
                </a:solidFill>
              </a:rPr>
              <a:t>DISCLOSURE OF BENEFICIAL OWNERSHIP DATA</a:t>
            </a:r>
            <a:endParaRPr>
              <a:solidFill>
                <a:srgbClr val="CC0000"/>
              </a:solidFill>
            </a:endParaRPr>
          </a:p>
        </p:txBody>
      </p:sp>
      <p:sp>
        <p:nvSpPr>
          <p:cNvPr id="129" name="Google Shape;129;p20"/>
          <p:cNvSpPr/>
          <p:nvPr/>
        </p:nvSpPr>
        <p:spPr>
          <a:xfrm rot="1820806">
            <a:off x="1165600" y="1936762"/>
            <a:ext cx="205450" cy="774875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CC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20"/>
          <p:cNvSpPr txBox="1"/>
          <p:nvPr/>
        </p:nvSpPr>
        <p:spPr>
          <a:xfrm>
            <a:off x="91500" y="2854750"/>
            <a:ext cx="2270700" cy="129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Annual disclosure of beneficial ownership information received in annual returns </a:t>
            </a:r>
            <a:endParaRPr sz="1800"/>
          </a:p>
        </p:txBody>
      </p:sp>
      <p:sp>
        <p:nvSpPr>
          <p:cNvPr id="131" name="Google Shape;131;p20"/>
          <p:cNvSpPr txBox="1"/>
          <p:nvPr/>
        </p:nvSpPr>
        <p:spPr>
          <a:xfrm>
            <a:off x="517800" y="1185725"/>
            <a:ext cx="32160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/>
              <a:t>PROACTIVE DISCLOSURE</a:t>
            </a:r>
            <a:endParaRPr sz="1900" b="1"/>
          </a:p>
        </p:txBody>
      </p:sp>
      <p:sp>
        <p:nvSpPr>
          <p:cNvPr id="132" name="Google Shape;132;p20"/>
          <p:cNvSpPr txBox="1"/>
          <p:nvPr/>
        </p:nvSpPr>
        <p:spPr>
          <a:xfrm>
            <a:off x="5137450" y="1185725"/>
            <a:ext cx="36330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/>
              <a:t>ACCESS TO INFORMATION</a:t>
            </a:r>
            <a:endParaRPr sz="1900" b="1"/>
          </a:p>
        </p:txBody>
      </p:sp>
      <p:sp>
        <p:nvSpPr>
          <p:cNvPr id="133" name="Google Shape;133;p20"/>
          <p:cNvSpPr txBox="1"/>
          <p:nvPr/>
        </p:nvSpPr>
        <p:spPr>
          <a:xfrm>
            <a:off x="2511100" y="2854750"/>
            <a:ext cx="2376000" cy="129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Disclosure of updated information received - on a prescribed schedule</a:t>
            </a:r>
            <a:endParaRPr sz="1800"/>
          </a:p>
        </p:txBody>
      </p:sp>
      <p:sp>
        <p:nvSpPr>
          <p:cNvPr id="134" name="Google Shape;134;p20"/>
          <p:cNvSpPr/>
          <p:nvPr/>
        </p:nvSpPr>
        <p:spPr>
          <a:xfrm rot="-5011">
            <a:off x="6734875" y="1830877"/>
            <a:ext cx="205800" cy="7749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CC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20"/>
          <p:cNvSpPr txBox="1"/>
          <p:nvPr/>
        </p:nvSpPr>
        <p:spPr>
          <a:xfrm>
            <a:off x="5753450" y="2891813"/>
            <a:ext cx="2640000" cy="10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Regime for individuals to apply for access to additional information</a:t>
            </a:r>
            <a:endParaRPr sz="1800"/>
          </a:p>
        </p:txBody>
      </p:sp>
      <p:sp>
        <p:nvSpPr>
          <p:cNvPr id="136" name="Google Shape;136;p20"/>
          <p:cNvSpPr/>
          <p:nvPr/>
        </p:nvSpPr>
        <p:spPr>
          <a:xfrm rot="-1820806" flipH="1">
            <a:off x="2957575" y="1984700"/>
            <a:ext cx="205450" cy="774875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CC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1"/>
          <p:cNvSpPr txBox="1"/>
          <p:nvPr/>
        </p:nvSpPr>
        <p:spPr>
          <a:xfrm>
            <a:off x="322200" y="2554500"/>
            <a:ext cx="2954400" cy="338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2050">
                <a:latin typeface="Calibri"/>
                <a:ea typeface="Calibri"/>
                <a:cs typeface="Calibri"/>
                <a:sym typeface="Calibri"/>
              </a:rPr>
              <a:t>Compulsory registration with DSD will be ineffective and impractical </a:t>
            </a:r>
            <a:endParaRPr sz="205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2" name="Google Shape;142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75550" y="4418575"/>
            <a:ext cx="1756802" cy="668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751225" y="4344925"/>
            <a:ext cx="1296800" cy="741800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Google Shape;144;p21"/>
          <p:cNvSpPr txBox="1">
            <a:spLocks noGrp="1"/>
          </p:cNvSpPr>
          <p:nvPr>
            <p:ph type="title" idx="4294967295"/>
          </p:nvPr>
        </p:nvSpPr>
        <p:spPr>
          <a:xfrm>
            <a:off x="311700" y="4773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CC0000"/>
                </a:solidFill>
              </a:rPr>
              <a:t>AMENDMENTS TO NPO ACT</a:t>
            </a:r>
            <a:endParaRPr>
              <a:solidFill>
                <a:srgbClr val="CC0000"/>
              </a:solidFill>
            </a:endParaRPr>
          </a:p>
        </p:txBody>
      </p:sp>
      <p:sp>
        <p:nvSpPr>
          <p:cNvPr id="145" name="Google Shape;145;p21"/>
          <p:cNvSpPr txBox="1"/>
          <p:nvPr/>
        </p:nvSpPr>
        <p:spPr>
          <a:xfrm>
            <a:off x="6172200" y="2590800"/>
            <a:ext cx="2590800" cy="8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18"/>
              <a:buNone/>
            </a:pPr>
            <a:endParaRPr sz="205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46" name="Google Shape;146;p21"/>
          <p:cNvSpPr txBox="1"/>
          <p:nvPr/>
        </p:nvSpPr>
        <p:spPr>
          <a:xfrm>
            <a:off x="3247200" y="2560500"/>
            <a:ext cx="2954400" cy="147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2050">
                <a:latin typeface="Cambria"/>
                <a:ea typeface="Cambria"/>
                <a:cs typeface="Cambria"/>
                <a:sym typeface="Cambria"/>
              </a:rPr>
              <a:t>Threshold for registration as NPC with CIPC or PBO with SARS </a:t>
            </a:r>
            <a:endParaRPr sz="205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147" name="Google Shape;147;p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83150" y="1128000"/>
            <a:ext cx="1432500" cy="1432500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21"/>
          <p:cNvSpPr txBox="1"/>
          <p:nvPr/>
        </p:nvSpPr>
        <p:spPr>
          <a:xfrm>
            <a:off x="7235950" y="1295375"/>
            <a:ext cx="1164900" cy="10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400"/>
              <a:t>✔️</a:t>
            </a:r>
            <a:endParaRPr sz="5400"/>
          </a:p>
        </p:txBody>
      </p:sp>
      <p:sp>
        <p:nvSpPr>
          <p:cNvPr id="149" name="Google Shape;149;p21"/>
          <p:cNvSpPr txBox="1"/>
          <p:nvPr/>
        </p:nvSpPr>
        <p:spPr>
          <a:xfrm>
            <a:off x="6075550" y="2556525"/>
            <a:ext cx="2954400" cy="147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2050">
                <a:latin typeface="Cambria"/>
                <a:ea typeface="Cambria"/>
                <a:cs typeface="Cambria"/>
                <a:sym typeface="Cambria"/>
              </a:rPr>
              <a:t>Consultation with NPO Sector </a:t>
            </a:r>
            <a:endParaRPr sz="205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50" name="Google Shape;150;p21"/>
          <p:cNvSpPr txBox="1"/>
          <p:nvPr/>
        </p:nvSpPr>
        <p:spPr>
          <a:xfrm>
            <a:off x="4112750" y="1342025"/>
            <a:ext cx="1083300" cy="1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/>
              <a:t>🔍</a:t>
            </a:r>
            <a:endParaRPr sz="6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CC0000"/>
                </a:solidFill>
              </a:rPr>
              <a:t>THANK YOU</a:t>
            </a:r>
            <a:endParaRPr>
              <a:solidFill>
                <a:srgbClr val="CC0000"/>
              </a:solidFill>
            </a:endParaRPr>
          </a:p>
        </p:txBody>
      </p:sp>
      <p:pic>
        <p:nvPicPr>
          <p:cNvPr id="157" name="Google Shape;157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87900" y="3663675"/>
            <a:ext cx="2181025" cy="1247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865625" y="3841667"/>
            <a:ext cx="2344300" cy="89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313</Words>
  <Application>Microsoft Macintosh PowerPoint</Application>
  <PresentationFormat>On-screen Show (16:9)</PresentationFormat>
  <Paragraphs>63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Cambria</vt:lpstr>
      <vt:lpstr>Tahoma</vt:lpstr>
      <vt:lpstr>Simple Light</vt:lpstr>
      <vt:lpstr>AmaBhungane and Corruption Watch</vt:lpstr>
      <vt:lpstr>“BENEFICIAL OWNER” UNDER THE FIC ACT</vt:lpstr>
      <vt:lpstr>“BENEFICIAL OWNER” UNDER THE BILL</vt:lpstr>
      <vt:lpstr>RECOMMENDATIONS</vt:lpstr>
      <vt:lpstr>RECOMMENDATIONS</vt:lpstr>
      <vt:lpstr>DISCLOSURE OF BENEFICIAL OWNERSHIP DATA</vt:lpstr>
      <vt:lpstr>DISCLOSURE OF BENEFICIAL OWNERSHIP DATA</vt:lpstr>
      <vt:lpstr>AMENDMENTS TO NPO ACT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AmaBhungane and Corruption Watch</dc:title>
  <cp:lastModifiedBy>Microsoft Office User</cp:lastModifiedBy>
  <cp:revision>2</cp:revision>
  <dcterms:modified xsi:type="dcterms:W3CDTF">2022-10-11T04:51:15Z</dcterms:modified>
</cp:coreProperties>
</file>