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505" r:id="rId2"/>
    <p:sldId id="514" r:id="rId3"/>
    <p:sldId id="583" r:id="rId4"/>
    <p:sldId id="580" r:id="rId5"/>
    <p:sldId id="582" r:id="rId6"/>
    <p:sldId id="559" r:id="rId7"/>
    <p:sldId id="589" r:id="rId8"/>
    <p:sldId id="515" r:id="rId9"/>
    <p:sldId id="520" r:id="rId10"/>
    <p:sldId id="562" r:id="rId11"/>
    <p:sldId id="574" r:id="rId12"/>
    <p:sldId id="547" r:id="rId13"/>
    <p:sldId id="563" r:id="rId14"/>
    <p:sldId id="564" r:id="rId15"/>
    <p:sldId id="566" r:id="rId16"/>
    <p:sldId id="573" r:id="rId17"/>
    <p:sldId id="567" r:id="rId18"/>
    <p:sldId id="587" r:id="rId19"/>
    <p:sldId id="588" r:id="rId20"/>
    <p:sldId id="576" r:id="rId21"/>
    <p:sldId id="590" r:id="rId22"/>
    <p:sldId id="603" r:id="rId23"/>
    <p:sldId id="568" r:id="rId24"/>
    <p:sldId id="577" r:id="rId25"/>
    <p:sldId id="604" r:id="rId26"/>
    <p:sldId id="569" r:id="rId27"/>
    <p:sldId id="578" r:id="rId28"/>
    <p:sldId id="598" r:id="rId29"/>
    <p:sldId id="605" r:id="rId30"/>
    <p:sldId id="606" r:id="rId31"/>
    <p:sldId id="607" r:id="rId32"/>
    <p:sldId id="610" r:id="rId33"/>
    <p:sldId id="570" r:id="rId34"/>
    <p:sldId id="579" r:id="rId35"/>
    <p:sldId id="571" r:id="rId36"/>
    <p:sldId id="528" r:id="rId37"/>
    <p:sldId id="538" r:id="rId38"/>
    <p:sldId id="540" r:id="rId39"/>
    <p:sldId id="541" r:id="rId40"/>
    <p:sldId id="572" r:id="rId41"/>
    <p:sldId id="544" r:id="rId42"/>
    <p:sldId id="609" r:id="rId43"/>
    <p:sldId id="512" r:id="rId44"/>
  </p:sldIdLst>
  <p:sldSz cx="12192000" cy="6858000"/>
  <p:notesSz cx="9929813" cy="67992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rnelius Smuts" initials="CS" lastIdx="1" clrIdx="0">
    <p:extLst>
      <p:ext uri="{19B8F6BF-5375-455C-9EA6-DF929625EA0E}">
        <p15:presenceInfo xmlns:p15="http://schemas.microsoft.com/office/powerpoint/2012/main" userId="S-1-5-21-364931045-3237748808-1226445386-11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98" autoAdjust="0"/>
    <p:restoredTop sz="94638" autoAdjust="0"/>
  </p:normalViewPr>
  <p:slideViewPr>
    <p:cSldViewPr>
      <p:cViewPr varScale="1">
        <p:scale>
          <a:sx n="73" d="100"/>
          <a:sy n="73" d="100"/>
        </p:scale>
        <p:origin x="522"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Summary of overall achievement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Total number of Targets</c:v>
                </c:pt>
              </c:strCache>
            </c:strRef>
          </c:tx>
          <c:spPr>
            <a:solidFill>
              <a:schemeClr val="accent1"/>
            </a:solidFill>
            <a:ln>
              <a:noFill/>
            </a:ln>
            <a:effectLst/>
          </c:spPr>
          <c:invertIfNegative val="0"/>
          <c:cat>
            <c:strRef>
              <c:f>Sheet1!$A$2:$A$6</c:f>
              <c:strCache>
                <c:ptCount val="5"/>
                <c:pt idx="0">
                  <c:v>Programme 1: Administration</c:v>
                </c:pt>
                <c:pt idx="1">
                  <c:v>Programme 2: LSCR</c:v>
                </c:pt>
                <c:pt idx="2">
                  <c:v>Programme 3: PEE</c:v>
                </c:pt>
                <c:pt idx="3">
                  <c:v>Programme 4: RPD</c:v>
                </c:pt>
                <c:pt idx="4">
                  <c:v>Programme 5: CMIL</c:v>
                </c:pt>
              </c:strCache>
            </c:strRef>
          </c:cat>
          <c:val>
            <c:numRef>
              <c:f>Sheet1!$B$2:$B$6</c:f>
              <c:numCache>
                <c:formatCode>General</c:formatCode>
                <c:ptCount val="5"/>
                <c:pt idx="0">
                  <c:v>8</c:v>
                </c:pt>
                <c:pt idx="1">
                  <c:v>5</c:v>
                </c:pt>
                <c:pt idx="2">
                  <c:v>3</c:v>
                </c:pt>
                <c:pt idx="3">
                  <c:v>4</c:v>
                </c:pt>
                <c:pt idx="4">
                  <c:v>3</c:v>
                </c:pt>
              </c:numCache>
            </c:numRef>
          </c:val>
          <c:extLst>
            <c:ext xmlns:c16="http://schemas.microsoft.com/office/drawing/2014/chart" uri="{C3380CC4-5D6E-409C-BE32-E72D297353CC}">
              <c16:uniqueId val="{00000000-E7C1-4F3F-84F0-2C8C6CBACE89}"/>
            </c:ext>
          </c:extLst>
        </c:ser>
        <c:ser>
          <c:idx val="1"/>
          <c:order val="1"/>
          <c:tx>
            <c:strRef>
              <c:f>Sheet1!$C$1</c:f>
              <c:strCache>
                <c:ptCount val="1"/>
                <c:pt idx="0">
                  <c:v>No of targets fully achieved</c:v>
                </c:pt>
              </c:strCache>
            </c:strRef>
          </c:tx>
          <c:spPr>
            <a:solidFill>
              <a:schemeClr val="accent2"/>
            </a:solidFill>
            <a:ln>
              <a:noFill/>
            </a:ln>
            <a:effectLst/>
          </c:spPr>
          <c:invertIfNegative val="0"/>
          <c:cat>
            <c:strRef>
              <c:f>Sheet1!$A$2:$A$6</c:f>
              <c:strCache>
                <c:ptCount val="5"/>
                <c:pt idx="0">
                  <c:v>Programme 1: Administration</c:v>
                </c:pt>
                <c:pt idx="1">
                  <c:v>Programme 2: LSCR</c:v>
                </c:pt>
                <c:pt idx="2">
                  <c:v>Programme 3: PEE</c:v>
                </c:pt>
                <c:pt idx="3">
                  <c:v>Programme 4: RPD</c:v>
                </c:pt>
                <c:pt idx="4">
                  <c:v>Programme 5: CMIL</c:v>
                </c:pt>
              </c:strCache>
            </c:strRef>
          </c:cat>
          <c:val>
            <c:numRef>
              <c:f>Sheet1!$C$2:$C$6</c:f>
              <c:numCache>
                <c:formatCode>General</c:formatCode>
                <c:ptCount val="5"/>
                <c:pt idx="0">
                  <c:v>6</c:v>
                </c:pt>
                <c:pt idx="1">
                  <c:v>3</c:v>
                </c:pt>
                <c:pt idx="2">
                  <c:v>3</c:v>
                </c:pt>
                <c:pt idx="3">
                  <c:v>4</c:v>
                </c:pt>
                <c:pt idx="4">
                  <c:v>3</c:v>
                </c:pt>
              </c:numCache>
            </c:numRef>
          </c:val>
          <c:extLst>
            <c:ext xmlns:c16="http://schemas.microsoft.com/office/drawing/2014/chart" uri="{C3380CC4-5D6E-409C-BE32-E72D297353CC}">
              <c16:uniqueId val="{00000001-E7C1-4F3F-84F0-2C8C6CBACE89}"/>
            </c:ext>
          </c:extLst>
        </c:ser>
        <c:ser>
          <c:idx val="2"/>
          <c:order val="2"/>
          <c:tx>
            <c:strRef>
              <c:f>Sheet1!$D$1</c:f>
              <c:strCache>
                <c:ptCount val="1"/>
                <c:pt idx="0">
                  <c:v>No targtes not met</c:v>
                </c:pt>
              </c:strCache>
            </c:strRef>
          </c:tx>
          <c:spPr>
            <a:solidFill>
              <a:schemeClr val="accent3"/>
            </a:solidFill>
            <a:ln>
              <a:noFill/>
            </a:ln>
            <a:effectLst/>
          </c:spPr>
          <c:invertIfNegative val="0"/>
          <c:cat>
            <c:strRef>
              <c:f>Sheet1!$A$2:$A$6</c:f>
              <c:strCache>
                <c:ptCount val="5"/>
                <c:pt idx="0">
                  <c:v>Programme 1: Administration</c:v>
                </c:pt>
                <c:pt idx="1">
                  <c:v>Programme 2: LSCR</c:v>
                </c:pt>
                <c:pt idx="2">
                  <c:v>Programme 3: PEE</c:v>
                </c:pt>
                <c:pt idx="3">
                  <c:v>Programme 4: RPD</c:v>
                </c:pt>
                <c:pt idx="4">
                  <c:v>Programme 5: CMIL</c:v>
                </c:pt>
              </c:strCache>
            </c:strRef>
          </c:cat>
          <c:val>
            <c:numRef>
              <c:f>Sheet1!$D$2:$D$6</c:f>
              <c:numCache>
                <c:formatCode>General</c:formatCode>
                <c:ptCount val="5"/>
                <c:pt idx="0">
                  <c:v>2</c:v>
                </c:pt>
                <c:pt idx="1">
                  <c:v>2</c:v>
                </c:pt>
                <c:pt idx="2">
                  <c:v>0</c:v>
                </c:pt>
                <c:pt idx="3">
                  <c:v>0</c:v>
                </c:pt>
                <c:pt idx="4">
                  <c:v>0</c:v>
                </c:pt>
              </c:numCache>
            </c:numRef>
          </c:val>
          <c:extLst>
            <c:ext xmlns:c16="http://schemas.microsoft.com/office/drawing/2014/chart" uri="{C3380CC4-5D6E-409C-BE32-E72D297353CC}">
              <c16:uniqueId val="{00000002-E7C1-4F3F-84F0-2C8C6CBACE89}"/>
            </c:ext>
          </c:extLst>
        </c:ser>
        <c:ser>
          <c:idx val="3"/>
          <c:order val="3"/>
          <c:tx>
            <c:strRef>
              <c:f>Sheet1!$E$1</c:f>
              <c:strCache>
                <c:ptCount val="1"/>
                <c:pt idx="0">
                  <c:v>Achievement in Percentages</c:v>
                </c:pt>
              </c:strCache>
            </c:strRef>
          </c:tx>
          <c:spPr>
            <a:solidFill>
              <a:schemeClr val="accent4"/>
            </a:solidFill>
            <a:ln>
              <a:noFill/>
            </a:ln>
            <a:effectLst/>
          </c:spPr>
          <c:invertIfNegative val="0"/>
          <c:cat>
            <c:strRef>
              <c:f>Sheet1!$A$2:$A$6</c:f>
              <c:strCache>
                <c:ptCount val="5"/>
                <c:pt idx="0">
                  <c:v>Programme 1: Administration</c:v>
                </c:pt>
                <c:pt idx="1">
                  <c:v>Programme 2: LSCR</c:v>
                </c:pt>
                <c:pt idx="2">
                  <c:v>Programme 3: PEE</c:v>
                </c:pt>
                <c:pt idx="3">
                  <c:v>Programme 4: RPD</c:v>
                </c:pt>
                <c:pt idx="4">
                  <c:v>Programme 5: CMIL</c:v>
                </c:pt>
              </c:strCache>
            </c:strRef>
          </c:cat>
          <c:val>
            <c:numRef>
              <c:f>Sheet1!$E$2:$E$6</c:f>
              <c:numCache>
                <c:formatCode>General</c:formatCode>
                <c:ptCount val="5"/>
                <c:pt idx="0">
                  <c:v>75</c:v>
                </c:pt>
                <c:pt idx="1">
                  <c:v>60</c:v>
                </c:pt>
                <c:pt idx="2">
                  <c:v>100</c:v>
                </c:pt>
                <c:pt idx="3">
                  <c:v>100</c:v>
                </c:pt>
                <c:pt idx="4">
                  <c:v>100</c:v>
                </c:pt>
              </c:numCache>
            </c:numRef>
          </c:val>
          <c:extLst>
            <c:ext xmlns:c16="http://schemas.microsoft.com/office/drawing/2014/chart" uri="{C3380CC4-5D6E-409C-BE32-E72D297353CC}">
              <c16:uniqueId val="{00000004-E7C1-4F3F-84F0-2C8C6CBACE89}"/>
            </c:ext>
          </c:extLst>
        </c:ser>
        <c:dLbls>
          <c:showLegendKey val="0"/>
          <c:showVal val="0"/>
          <c:showCatName val="0"/>
          <c:showSerName val="0"/>
          <c:showPercent val="0"/>
          <c:showBubbleSize val="0"/>
        </c:dLbls>
        <c:gapWidth val="219"/>
        <c:overlap val="-27"/>
        <c:axId val="606417888"/>
        <c:axId val="606417056"/>
      </c:barChart>
      <c:catAx>
        <c:axId val="606417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6417056"/>
        <c:crosses val="autoZero"/>
        <c:auto val="1"/>
        <c:lblAlgn val="ctr"/>
        <c:lblOffset val="100"/>
        <c:noMultiLvlLbl val="0"/>
      </c:catAx>
      <c:valAx>
        <c:axId val="606417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6417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Achievement in Percentage: </a:t>
            </a:r>
            <a:r>
              <a:rPr lang="en-US" b="1" dirty="0"/>
              <a:t>82%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1054227461912856E-2"/>
          <c:y val="0.15293834873048293"/>
          <c:w val="0.93158472438078233"/>
          <c:h val="0.73465939681915682"/>
        </c:manualLayout>
      </c:layout>
      <c:pie3DChart>
        <c:varyColors val="1"/>
        <c:ser>
          <c:idx val="0"/>
          <c:order val="0"/>
          <c:tx>
            <c:strRef>
              <c:f>Sheet1!$B$1</c:f>
              <c:strCache>
                <c:ptCount val="1"/>
                <c:pt idx="0">
                  <c:v>Achievement in Percentage: 82%</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89B-4D96-8362-3C5AF5C81935}"/>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F89B-4D96-8362-3C5AF5C81935}"/>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F89B-4D96-8362-3C5AF5C81935}"/>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F89B-4D96-8362-3C5AF5C81935}"/>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F89B-4D96-8362-3C5AF5C81935}"/>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F89B-4D96-8362-3C5AF5C8193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Administration</c:v>
                </c:pt>
                <c:pt idx="1">
                  <c:v>LSCR</c:v>
                </c:pt>
                <c:pt idx="2">
                  <c:v>PEE</c:v>
                </c:pt>
                <c:pt idx="3">
                  <c:v>RPD</c:v>
                </c:pt>
                <c:pt idx="4">
                  <c:v>CMIL</c:v>
                </c:pt>
              </c:strCache>
            </c:strRef>
          </c:cat>
          <c:val>
            <c:numRef>
              <c:f>Sheet1!$B$2:$B$6</c:f>
              <c:numCache>
                <c:formatCode>0%</c:formatCode>
                <c:ptCount val="5"/>
                <c:pt idx="0">
                  <c:v>0.75</c:v>
                </c:pt>
                <c:pt idx="1">
                  <c:v>0.6</c:v>
                </c:pt>
                <c:pt idx="2">
                  <c:v>1</c:v>
                </c:pt>
                <c:pt idx="3">
                  <c:v>1</c:v>
                </c:pt>
                <c:pt idx="4">
                  <c:v>1</c:v>
                </c:pt>
              </c:numCache>
            </c:numRef>
          </c:val>
          <c:extLst>
            <c:ext xmlns:c16="http://schemas.microsoft.com/office/drawing/2014/chart" uri="{C3380CC4-5D6E-409C-BE32-E72D297353CC}">
              <c16:uniqueId val="{00000000-7F0A-4C56-9A89-AF6D15407E9D}"/>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33600903126239684"/>
          <c:y val="0.87663934776477825"/>
          <c:w val="0.35676432705745326"/>
          <c:h val="0.1070804098689889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15" b="0" i="0" u="none" strike="noStrike" kern="1200" spc="0" baseline="0">
                <a:solidFill>
                  <a:schemeClr val="tx1">
                    <a:lumMod val="65000"/>
                    <a:lumOff val="35000"/>
                  </a:schemeClr>
                </a:solidFill>
                <a:latin typeface="+mn-lt"/>
                <a:ea typeface="+mn-ea"/>
                <a:cs typeface="+mn-cs"/>
              </a:defRPr>
            </a:pPr>
            <a:r>
              <a:rPr lang="en-US" dirty="0"/>
              <a:t>Overall achievement in Percentage: </a:t>
            </a:r>
            <a:r>
              <a:rPr lang="en-US" b="1" dirty="0"/>
              <a:t>75%</a:t>
            </a:r>
          </a:p>
        </c:rich>
      </c:tx>
      <c:overlay val="0"/>
      <c:spPr>
        <a:noFill/>
        <a:ln>
          <a:noFill/>
        </a:ln>
        <a:effectLst/>
      </c:spPr>
      <c:txPr>
        <a:bodyPr rot="0" spcFirstLastPara="1" vertOverflow="ellipsis" vert="horz" wrap="square" anchor="ctr" anchorCtr="1"/>
        <a:lstStyle/>
        <a:p>
          <a:pPr>
            <a:defRPr sz="1915"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5231481481481483E-2"/>
          <c:y val="0.18931014370050836"/>
          <c:w val="0.84953703703703709"/>
          <c:h val="0.65153297143229294"/>
        </c:manualLayout>
      </c:layout>
      <c:ofPieChart>
        <c:ofPieType val="bar"/>
        <c:varyColors val="1"/>
        <c:ser>
          <c:idx val="0"/>
          <c:order val="0"/>
          <c:tx>
            <c:strRef>
              <c:f>Sheet1!$B$1</c:f>
              <c:strCache>
                <c:ptCount val="1"/>
                <c:pt idx="0">
                  <c:v>Administration overall achievement  in Percentage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1BD-4C36-B492-8A88A530D13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1BD-4C36-B492-8A88A530D13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1BD-4C36-B492-8A88A530D13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1BD-4C36-B492-8A88A530D13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1BD-4C36-B492-8A88A530D133}"/>
              </c:ext>
            </c:extLst>
          </c:dPt>
          <c:dPt>
            <c:idx val="5"/>
            <c:bubble3D val="0"/>
            <c:explosion val="5"/>
            <c:spPr>
              <a:solidFill>
                <a:schemeClr val="accent6"/>
              </a:solidFill>
              <a:ln w="19050">
                <a:solidFill>
                  <a:schemeClr val="lt1"/>
                </a:solidFill>
              </a:ln>
              <a:effectLst/>
            </c:spPr>
            <c:extLst>
              <c:ext xmlns:c16="http://schemas.microsoft.com/office/drawing/2014/chart" uri="{C3380CC4-5D6E-409C-BE32-E72D297353CC}">
                <c16:uniqueId val="{00000002-2A8F-4035-B5F3-8337B97FE22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Total No. of targets</c:v>
                </c:pt>
                <c:pt idx="1">
                  <c:v>No.of targets fully achieved</c:v>
                </c:pt>
                <c:pt idx="2">
                  <c:v>No. of targets not met</c:v>
                </c:pt>
              </c:strCache>
            </c:strRef>
          </c:cat>
          <c:val>
            <c:numRef>
              <c:f>Sheet1!$B$2:$B$4</c:f>
              <c:numCache>
                <c:formatCode>General</c:formatCode>
                <c:ptCount val="3"/>
                <c:pt idx="0">
                  <c:v>8</c:v>
                </c:pt>
                <c:pt idx="1">
                  <c:v>6</c:v>
                </c:pt>
                <c:pt idx="2">
                  <c:v>2</c:v>
                </c:pt>
              </c:numCache>
            </c:numRef>
          </c:val>
          <c:extLst>
            <c:ext xmlns:c16="http://schemas.microsoft.com/office/drawing/2014/chart" uri="{C3380CC4-5D6E-409C-BE32-E72D297353CC}">
              <c16:uniqueId val="{00000000-2A8F-4035-B5F3-8337B97FE224}"/>
            </c:ext>
          </c:extLst>
        </c:ser>
        <c:dLbls>
          <c:showLegendKey val="0"/>
          <c:showVal val="0"/>
          <c:showCatName val="0"/>
          <c:showSerName val="0"/>
          <c:showPercent val="0"/>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Legal Services &amp; Conflict Resolution overall achievement in percentages:</a:t>
            </a:r>
            <a:r>
              <a:rPr lang="en-US" b="1" dirty="0"/>
              <a:t>60%</a:t>
            </a:r>
          </a:p>
        </c:rich>
      </c:tx>
      <c:layout>
        <c:manualLayout>
          <c:xMode val="edge"/>
          <c:yMode val="edge"/>
          <c:x val="0.16294555628463112"/>
          <c:y val="1.959983414733519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ofPieChart>
        <c:ofPieType val="bar"/>
        <c:varyColors val="1"/>
        <c:ser>
          <c:idx val="0"/>
          <c:order val="0"/>
          <c:tx>
            <c:strRef>
              <c:f>Sheet1!$B$1</c:f>
              <c:strCache>
                <c:ptCount val="1"/>
                <c:pt idx="0">
                  <c:v>Legal Services &amp; Conflict Resolution overall achievement in percentages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55B-4A47-A9CA-EBA1B274B1C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55B-4A47-A9CA-EBA1B274B1C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55B-4A47-A9CA-EBA1B274B1C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55B-4A47-A9CA-EBA1B274B1C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55B-4A47-A9CA-EBA1B274B1C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Total No. of targets </c:v>
                </c:pt>
                <c:pt idx="1">
                  <c:v>Total targets achieved</c:v>
                </c:pt>
                <c:pt idx="2">
                  <c:v>Total targets not met</c:v>
                </c:pt>
              </c:strCache>
            </c:strRef>
          </c:cat>
          <c:val>
            <c:numRef>
              <c:f>Sheet1!$B$2:$B$4</c:f>
              <c:numCache>
                <c:formatCode>General</c:formatCode>
                <c:ptCount val="3"/>
                <c:pt idx="0">
                  <c:v>5</c:v>
                </c:pt>
                <c:pt idx="1">
                  <c:v>3</c:v>
                </c:pt>
                <c:pt idx="2">
                  <c:v>2</c:v>
                </c:pt>
              </c:numCache>
            </c:numRef>
          </c:val>
          <c:extLst>
            <c:ext xmlns:c16="http://schemas.microsoft.com/office/drawing/2014/chart" uri="{C3380CC4-5D6E-409C-BE32-E72D297353CC}">
              <c16:uniqueId val="{00000000-C0F0-40E5-94A1-48243DAA854D}"/>
            </c:ext>
          </c:extLst>
        </c:ser>
        <c:dLbls>
          <c:showLegendKey val="0"/>
          <c:showVal val="0"/>
          <c:showCatName val="0"/>
          <c:showSerName val="0"/>
          <c:showPercent val="0"/>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Overall achievement in percentage:</a:t>
            </a:r>
            <a:r>
              <a:rPr lang="en-US" baseline="0" dirty="0"/>
              <a:t> </a:t>
            </a:r>
            <a:r>
              <a:rPr lang="en-US" b="1" baseline="0" dirty="0"/>
              <a:t>100%</a:t>
            </a:r>
            <a:r>
              <a:rPr lang="en-US" b="1" dirty="0"/>
              <a:t> </a:t>
            </a:r>
          </a:p>
        </c:rich>
      </c:tx>
      <c:layout>
        <c:manualLayout>
          <c:xMode val="edge"/>
          <c:yMode val="edge"/>
          <c:x val="0.34466143554972301"/>
          <c:y val="1.996672212978369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ofPieChart>
        <c:ofPieType val="bar"/>
        <c:varyColors val="1"/>
        <c:ser>
          <c:idx val="0"/>
          <c:order val="0"/>
          <c:tx>
            <c:strRef>
              <c:f>Sheet1!$B$1</c:f>
              <c:strCache>
                <c:ptCount val="1"/>
                <c:pt idx="0">
                  <c:v>Overall achievement in percentage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A0C-4965-B318-52B3609EBB1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A0C-4965-B318-52B3609EBB1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A0C-4965-B318-52B3609EBB1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A0C-4965-B318-52B3609EBB1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A0C-4965-B318-52B3609EBB1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A0C-4965-B318-52B3609EBB1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Total No of targets</c:v>
                </c:pt>
                <c:pt idx="1">
                  <c:v>No of targets achieved</c:v>
                </c:pt>
                <c:pt idx="2">
                  <c:v>No of targets not met </c:v>
                </c:pt>
              </c:strCache>
            </c:strRef>
          </c:cat>
          <c:val>
            <c:numRef>
              <c:f>Sheet1!$B$2:$B$4</c:f>
              <c:numCache>
                <c:formatCode>General</c:formatCode>
                <c:ptCount val="3"/>
                <c:pt idx="0">
                  <c:v>3</c:v>
                </c:pt>
                <c:pt idx="1">
                  <c:v>3</c:v>
                </c:pt>
                <c:pt idx="2">
                  <c:v>0</c:v>
                </c:pt>
              </c:numCache>
            </c:numRef>
          </c:val>
          <c:extLst>
            <c:ext xmlns:c16="http://schemas.microsoft.com/office/drawing/2014/chart" uri="{C3380CC4-5D6E-409C-BE32-E72D297353CC}">
              <c16:uniqueId val="{00000000-EF58-46FF-9BAA-DC44D46DEBD4}"/>
            </c:ext>
          </c:extLst>
        </c:ser>
        <c:dLbls>
          <c:showLegendKey val="0"/>
          <c:showVal val="0"/>
          <c:showCatName val="0"/>
          <c:showSerName val="0"/>
          <c:showPercent val="0"/>
          <c:showBubbleSize val="0"/>
          <c:showLeaderLines val="1"/>
        </c:dLbls>
        <c:gapWidth val="150"/>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15" b="0" i="0" u="none" strike="noStrike" kern="1200" spc="0" baseline="0">
                <a:solidFill>
                  <a:srgbClr val="FF0000"/>
                </a:solidFill>
                <a:latin typeface="+mn-lt"/>
                <a:ea typeface="+mn-ea"/>
                <a:cs typeface="+mn-cs"/>
              </a:defRPr>
            </a:pPr>
            <a:r>
              <a:rPr lang="en-US" dirty="0">
                <a:solidFill>
                  <a:schemeClr val="tx1"/>
                </a:solidFill>
              </a:rPr>
              <a:t>Overall achievement in percentage: </a:t>
            </a:r>
            <a:r>
              <a:rPr lang="en-US" b="1" dirty="0">
                <a:solidFill>
                  <a:schemeClr val="tx1"/>
                </a:solidFill>
              </a:rPr>
              <a:t>100%</a:t>
            </a:r>
          </a:p>
        </c:rich>
      </c:tx>
      <c:layout>
        <c:manualLayout>
          <c:xMode val="edge"/>
          <c:yMode val="edge"/>
          <c:x val="0.34150171332750079"/>
          <c:y val="1.7935860233985301E-2"/>
        </c:manualLayout>
      </c:layout>
      <c:overlay val="0"/>
      <c:spPr>
        <a:noFill/>
        <a:ln>
          <a:noFill/>
        </a:ln>
        <a:effectLst/>
      </c:spPr>
      <c:txPr>
        <a:bodyPr rot="0" spcFirstLastPara="1" vertOverflow="ellipsis" vert="horz" wrap="square" anchor="ctr" anchorCtr="1"/>
        <a:lstStyle/>
        <a:p>
          <a:pPr>
            <a:defRPr sz="1915" b="0" i="0" u="none" strike="noStrike" kern="1200" spc="0" baseline="0">
              <a:solidFill>
                <a:srgbClr val="FF0000"/>
              </a:solidFill>
              <a:latin typeface="+mn-lt"/>
              <a:ea typeface="+mn-ea"/>
              <a:cs typeface="+mn-cs"/>
            </a:defRPr>
          </a:pPr>
          <a:endParaRPr lang="en-US"/>
        </a:p>
      </c:txPr>
    </c:title>
    <c:autoTitleDeleted val="0"/>
    <c:plotArea>
      <c:layout>
        <c:manualLayout>
          <c:layoutTarget val="inner"/>
          <c:xMode val="edge"/>
          <c:yMode val="edge"/>
          <c:x val="4.1666666666666664E-2"/>
          <c:y val="0.13462134150819399"/>
          <c:w val="0.90046296296296291"/>
          <c:h val="0.70807361880775432"/>
        </c:manualLayout>
      </c:layout>
      <c:ofPieChart>
        <c:ofPieType val="bar"/>
        <c:varyColors val="1"/>
        <c:ser>
          <c:idx val="0"/>
          <c:order val="0"/>
          <c:tx>
            <c:strRef>
              <c:f>Sheet1!$B$1</c:f>
              <c:strCache>
                <c:ptCount val="1"/>
                <c:pt idx="0">
                  <c:v>Overall achievement if percentage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9E4-4C26-BA3D-90C78F255EE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9E4-4C26-BA3D-90C78F255EE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9E4-4C26-BA3D-90C78F255EE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9E4-4C26-BA3D-90C78F255EE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9E4-4C26-BA3D-90C78F255EE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9E4-4C26-BA3D-90C78F255EE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Total numbr of targets</c:v>
                </c:pt>
                <c:pt idx="1">
                  <c:v>No of targets achieved</c:v>
                </c:pt>
                <c:pt idx="2">
                  <c:v>No of targets not met</c:v>
                </c:pt>
              </c:strCache>
            </c:strRef>
          </c:cat>
          <c:val>
            <c:numRef>
              <c:f>Sheet1!$B$2:$B$4</c:f>
              <c:numCache>
                <c:formatCode>General</c:formatCode>
                <c:ptCount val="3"/>
                <c:pt idx="0">
                  <c:v>4</c:v>
                </c:pt>
                <c:pt idx="1">
                  <c:v>4</c:v>
                </c:pt>
                <c:pt idx="2">
                  <c:v>0</c:v>
                </c:pt>
              </c:numCache>
            </c:numRef>
          </c:val>
          <c:extLst>
            <c:ext xmlns:c16="http://schemas.microsoft.com/office/drawing/2014/chart" uri="{C3380CC4-5D6E-409C-BE32-E72D297353CC}">
              <c16:uniqueId val="{00000000-BCC3-4257-8E23-1F1B71119937}"/>
            </c:ext>
          </c:extLst>
        </c:ser>
        <c:dLbls>
          <c:showLegendKey val="0"/>
          <c:showVal val="0"/>
          <c:showCatName val="0"/>
          <c:showSerName val="0"/>
          <c:showPercent val="0"/>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15" b="0" i="0" u="none" strike="noStrike" kern="1200" spc="0" baseline="0">
                <a:solidFill>
                  <a:schemeClr val="tx1">
                    <a:lumMod val="65000"/>
                    <a:lumOff val="35000"/>
                  </a:schemeClr>
                </a:solidFill>
                <a:latin typeface="+mn-lt"/>
                <a:ea typeface="+mn-ea"/>
                <a:cs typeface="+mn-cs"/>
              </a:defRPr>
            </a:pPr>
            <a:r>
              <a:rPr lang="en-US" dirty="0"/>
              <a:t>Overall achievement in Percentage: </a:t>
            </a:r>
            <a:r>
              <a:rPr lang="en-US" b="1" dirty="0"/>
              <a:t>100%</a:t>
            </a:r>
          </a:p>
        </c:rich>
      </c:tx>
      <c:overlay val="0"/>
      <c:spPr>
        <a:noFill/>
        <a:ln>
          <a:noFill/>
        </a:ln>
        <a:effectLst/>
      </c:spPr>
      <c:txPr>
        <a:bodyPr rot="0" spcFirstLastPara="1" vertOverflow="ellipsis" vert="horz" wrap="square" anchor="ctr" anchorCtr="1"/>
        <a:lstStyle/>
        <a:p>
          <a:pPr>
            <a:defRPr sz="1915"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ofPieChart>
        <c:ofPieType val="bar"/>
        <c:varyColors val="1"/>
        <c:ser>
          <c:idx val="0"/>
          <c:order val="0"/>
          <c:tx>
            <c:strRef>
              <c:f>Sheet1!$B$1</c:f>
              <c:strCache>
                <c:ptCount val="1"/>
                <c:pt idx="0">
                  <c:v>Overall achievement in Percentage: 100%</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A97-4CF4-803D-B33E10DAEF2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A97-4CF4-803D-B33E10DAEF2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A97-4CF4-803D-B33E10DAEF2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A97-4CF4-803D-B33E10DAEF2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A97-4CF4-803D-B33E10DAEF2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Total No. of targets</c:v>
                </c:pt>
                <c:pt idx="1">
                  <c:v>No of targets achieved</c:v>
                </c:pt>
                <c:pt idx="2">
                  <c:v>No of targets not met</c:v>
                </c:pt>
              </c:strCache>
            </c:strRef>
          </c:cat>
          <c:val>
            <c:numRef>
              <c:f>Sheet1!$B$2:$B$5</c:f>
              <c:numCache>
                <c:formatCode>General</c:formatCode>
                <c:ptCount val="4"/>
                <c:pt idx="0">
                  <c:v>3</c:v>
                </c:pt>
                <c:pt idx="1">
                  <c:v>3</c:v>
                </c:pt>
                <c:pt idx="2">
                  <c:v>0</c:v>
                </c:pt>
              </c:numCache>
            </c:numRef>
          </c:val>
          <c:extLst>
            <c:ext xmlns:c16="http://schemas.microsoft.com/office/drawing/2014/chart" uri="{C3380CC4-5D6E-409C-BE32-E72D297353CC}">
              <c16:uniqueId val="{00000000-72FE-493E-941B-88CF9258F20B}"/>
            </c:ext>
          </c:extLst>
        </c:ser>
        <c:dLbls>
          <c:showLegendKey val="0"/>
          <c:showVal val="0"/>
          <c:showCatName val="0"/>
          <c:showSerName val="0"/>
          <c:showPercent val="0"/>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3597" cy="34027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5624521" y="0"/>
            <a:ext cx="4303597" cy="340272"/>
          </a:xfrm>
          <a:prstGeom prst="rect">
            <a:avLst/>
          </a:prstGeom>
        </p:spPr>
        <p:txBody>
          <a:bodyPr vert="horz" lIns="91440" tIns="45720" rIns="91440" bIns="45720" rtlCol="0"/>
          <a:lstStyle>
            <a:lvl1pPr algn="r">
              <a:defRPr sz="1200"/>
            </a:lvl1pPr>
          </a:lstStyle>
          <a:p>
            <a:fld id="{32D818EE-4E30-4071-BB53-3FA373A6BB11}" type="datetimeFigureOut">
              <a:rPr lang="en-ZA" smtClean="0"/>
              <a:t>2022/10/07</a:t>
            </a:fld>
            <a:endParaRPr lang="en-ZA"/>
          </a:p>
        </p:txBody>
      </p:sp>
      <p:sp>
        <p:nvSpPr>
          <p:cNvPr id="4" name="Footer Placeholder 3"/>
          <p:cNvSpPr>
            <a:spLocks noGrp="1"/>
          </p:cNvSpPr>
          <p:nvPr>
            <p:ph type="ftr" sz="quarter" idx="2"/>
          </p:nvPr>
        </p:nvSpPr>
        <p:spPr>
          <a:xfrm>
            <a:off x="1" y="6458993"/>
            <a:ext cx="4303597" cy="340271"/>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5624521" y="6458993"/>
            <a:ext cx="4303597" cy="340271"/>
          </a:xfrm>
          <a:prstGeom prst="rect">
            <a:avLst/>
          </a:prstGeom>
        </p:spPr>
        <p:txBody>
          <a:bodyPr vert="horz" lIns="91440" tIns="45720" rIns="91440" bIns="45720" rtlCol="0" anchor="b"/>
          <a:lstStyle>
            <a:lvl1pPr algn="r">
              <a:defRPr sz="1200"/>
            </a:lvl1pPr>
          </a:lstStyle>
          <a:p>
            <a:fld id="{D1E55FFD-95C4-46B9-B278-4DD5F9C4C888}" type="slidenum">
              <a:rPr lang="en-ZA" smtClean="0"/>
              <a:t>‹#›</a:t>
            </a:fld>
            <a:endParaRPr lang="en-ZA"/>
          </a:p>
        </p:txBody>
      </p:sp>
    </p:spTree>
    <p:extLst>
      <p:ext uri="{BB962C8B-B14F-4D97-AF65-F5344CB8AC3E}">
        <p14:creationId xmlns:p14="http://schemas.microsoft.com/office/powerpoint/2010/main" val="295073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919" cy="339963"/>
          </a:xfrm>
          <a:prstGeom prst="rect">
            <a:avLst/>
          </a:prstGeom>
        </p:spPr>
        <p:txBody>
          <a:bodyPr vert="horz" lIns="93177" tIns="46589" rIns="93177" bIns="46589" rtlCol="0"/>
          <a:lstStyle>
            <a:lvl1pPr algn="l">
              <a:defRPr sz="1200"/>
            </a:lvl1pPr>
          </a:lstStyle>
          <a:p>
            <a:endParaRPr lang="en-ZA" dirty="0"/>
          </a:p>
        </p:txBody>
      </p:sp>
      <p:sp>
        <p:nvSpPr>
          <p:cNvPr id="3" name="Date Placeholder 2"/>
          <p:cNvSpPr>
            <a:spLocks noGrp="1"/>
          </p:cNvSpPr>
          <p:nvPr>
            <p:ph type="dt" idx="1"/>
          </p:nvPr>
        </p:nvSpPr>
        <p:spPr>
          <a:xfrm>
            <a:off x="5624596" y="0"/>
            <a:ext cx="4302919" cy="339963"/>
          </a:xfrm>
          <a:prstGeom prst="rect">
            <a:avLst/>
          </a:prstGeom>
        </p:spPr>
        <p:txBody>
          <a:bodyPr vert="horz" lIns="93177" tIns="46589" rIns="93177" bIns="46589" rtlCol="0"/>
          <a:lstStyle>
            <a:lvl1pPr algn="r">
              <a:defRPr sz="1200"/>
            </a:lvl1pPr>
          </a:lstStyle>
          <a:p>
            <a:fld id="{C404E65E-B93D-47C9-83A6-7C3097B6D17E}" type="datetimeFigureOut">
              <a:rPr lang="en-ZA" smtClean="0"/>
              <a:pPr/>
              <a:t>2022/10/07</a:t>
            </a:fld>
            <a:endParaRPr lang="en-ZA" dirty="0"/>
          </a:p>
        </p:txBody>
      </p:sp>
      <p:sp>
        <p:nvSpPr>
          <p:cNvPr id="4" name="Slide Image Placeholder 3"/>
          <p:cNvSpPr>
            <a:spLocks noGrp="1" noRot="1" noChangeAspect="1"/>
          </p:cNvSpPr>
          <p:nvPr>
            <p:ph type="sldImg" idx="2"/>
          </p:nvPr>
        </p:nvSpPr>
        <p:spPr>
          <a:xfrm>
            <a:off x="2698750" y="509588"/>
            <a:ext cx="4532313" cy="2549525"/>
          </a:xfrm>
          <a:prstGeom prst="rect">
            <a:avLst/>
          </a:prstGeom>
          <a:noFill/>
          <a:ln w="12700">
            <a:solidFill>
              <a:prstClr val="black"/>
            </a:solidFill>
          </a:ln>
        </p:spPr>
        <p:txBody>
          <a:bodyPr vert="horz" lIns="93177" tIns="46589" rIns="93177" bIns="46589" rtlCol="0" anchor="ctr"/>
          <a:lstStyle/>
          <a:p>
            <a:endParaRPr lang="en-ZA" dirty="0"/>
          </a:p>
        </p:txBody>
      </p:sp>
      <p:sp>
        <p:nvSpPr>
          <p:cNvPr id="5" name="Notes Placeholder 4"/>
          <p:cNvSpPr>
            <a:spLocks noGrp="1"/>
          </p:cNvSpPr>
          <p:nvPr>
            <p:ph type="body" sz="quarter" idx="3"/>
          </p:nvPr>
        </p:nvSpPr>
        <p:spPr>
          <a:xfrm>
            <a:off x="992982" y="3229650"/>
            <a:ext cx="7943850" cy="3059668"/>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6458121"/>
            <a:ext cx="4302919" cy="339963"/>
          </a:xfrm>
          <a:prstGeom prst="rect">
            <a:avLst/>
          </a:prstGeom>
        </p:spPr>
        <p:txBody>
          <a:bodyPr vert="horz" lIns="93177" tIns="46589" rIns="93177" bIns="46589" rtlCol="0" anchor="b"/>
          <a:lstStyle>
            <a:lvl1pPr algn="l">
              <a:defRPr sz="1200"/>
            </a:lvl1pPr>
          </a:lstStyle>
          <a:p>
            <a:endParaRPr lang="en-ZA" dirty="0"/>
          </a:p>
        </p:txBody>
      </p:sp>
      <p:sp>
        <p:nvSpPr>
          <p:cNvPr id="7" name="Slide Number Placeholder 6"/>
          <p:cNvSpPr>
            <a:spLocks noGrp="1"/>
          </p:cNvSpPr>
          <p:nvPr>
            <p:ph type="sldNum" sz="quarter" idx="5"/>
          </p:nvPr>
        </p:nvSpPr>
        <p:spPr>
          <a:xfrm>
            <a:off x="5624596" y="6458121"/>
            <a:ext cx="4302919" cy="339963"/>
          </a:xfrm>
          <a:prstGeom prst="rect">
            <a:avLst/>
          </a:prstGeom>
        </p:spPr>
        <p:txBody>
          <a:bodyPr vert="horz" lIns="93177" tIns="46589" rIns="93177" bIns="46589" rtlCol="0" anchor="b"/>
          <a:lstStyle>
            <a:lvl1pPr algn="r">
              <a:defRPr sz="1200"/>
            </a:lvl1pPr>
          </a:lstStyle>
          <a:p>
            <a:fld id="{6C03DE00-0B3C-42FD-A544-8D0FB66E5B1D}" type="slidenum">
              <a:rPr lang="en-ZA" smtClean="0"/>
              <a:pPr/>
              <a:t>‹#›</a:t>
            </a:fld>
            <a:endParaRPr lang="en-ZA" dirty="0"/>
          </a:p>
        </p:txBody>
      </p:sp>
    </p:spTree>
    <p:extLst>
      <p:ext uri="{BB962C8B-B14F-4D97-AF65-F5344CB8AC3E}">
        <p14:creationId xmlns:p14="http://schemas.microsoft.com/office/powerpoint/2010/main" val="892744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A6CCCC35-EC4B-4C66-ABEF-3BADBEA8F6A9}" type="datetime1">
              <a:rPr lang="en-ZA" smtClean="0"/>
              <a:t>2022/10/07</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36E64ED-D8FA-4E02-A433-5A4B85356F04}" type="slidenum">
              <a:rPr lang="en-ZA" smtClean="0"/>
              <a:pPr/>
              <a:t>‹#›</a:t>
            </a:fld>
            <a:endParaRPr lang="en-Z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1B4519A2-6F1B-475B-ABFA-F16A6B4058F8}" type="datetime1">
              <a:rPr lang="en-ZA" smtClean="0"/>
              <a:t>2022/10/07</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36E64ED-D8FA-4E02-A433-5A4B85356F04}" type="slidenum">
              <a:rPr lang="en-ZA" smtClean="0"/>
              <a:pPr/>
              <a:t>‹#›</a:t>
            </a:fld>
            <a:endParaRPr lang="en-Z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81B02DA2-2427-48B2-8EC2-FE7D2BFA890D}" type="datetime1">
              <a:rPr lang="en-ZA" smtClean="0"/>
              <a:t>2022/10/07</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36E64ED-D8FA-4E02-A433-5A4B85356F04}" type="slidenum">
              <a:rPr lang="en-ZA" smtClean="0"/>
              <a:pPr/>
              <a:t>‹#›</a:t>
            </a:fld>
            <a:endParaRPr lang="en-Z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FA9E3402-133A-4793-8DDB-34B844DB835D}" type="datetime1">
              <a:rPr lang="en-ZA" smtClean="0"/>
              <a:t>2022/10/07</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36E64ED-D8FA-4E02-A433-5A4B85356F04}" type="slidenum">
              <a:rPr lang="en-ZA" smtClean="0"/>
              <a:pPr/>
              <a:t>‹#›</a:t>
            </a:fld>
            <a:endParaRPr lang="en-Z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2FF90B-F8C1-4925-9730-7A970177E585}" type="datetime1">
              <a:rPr lang="en-ZA" smtClean="0"/>
              <a:t>2022/10/07</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36E64ED-D8FA-4E02-A433-5A4B85356F04}" type="slidenum">
              <a:rPr lang="en-ZA" smtClean="0"/>
              <a:pPr/>
              <a:t>‹#›</a:t>
            </a:fld>
            <a:endParaRPr lang="en-Z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62B346F4-EE1D-47FC-B4BE-8F7DDB1125E1}" type="datetime1">
              <a:rPr lang="en-ZA" smtClean="0"/>
              <a:t>2022/10/07</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436E64ED-D8FA-4E02-A433-5A4B85356F04}" type="slidenum">
              <a:rPr lang="en-ZA" smtClean="0"/>
              <a:pPr/>
              <a:t>‹#›</a:t>
            </a:fld>
            <a:endParaRPr lang="en-Z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88EB2732-3E22-409F-8295-072E89D6F784}" type="datetime1">
              <a:rPr lang="en-ZA" smtClean="0"/>
              <a:t>2022/10/07</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436E64ED-D8FA-4E02-A433-5A4B85356F04}" type="slidenum">
              <a:rPr lang="en-ZA" smtClean="0"/>
              <a:pPr/>
              <a:t>‹#›</a:t>
            </a:fld>
            <a:endParaRPr lang="en-Z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E839AF19-C0E4-40EB-8B73-7B6926EFF4A9}" type="datetime1">
              <a:rPr lang="en-ZA" smtClean="0"/>
              <a:t>2022/10/07</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436E64ED-D8FA-4E02-A433-5A4B85356F04}" type="slidenum">
              <a:rPr lang="en-ZA" smtClean="0"/>
              <a:pPr/>
              <a:t>‹#›</a:t>
            </a:fld>
            <a:endParaRPr lang="en-Z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33880-4355-4423-8DCA-332885C4A27C}" type="datetime1">
              <a:rPr lang="en-ZA" smtClean="0"/>
              <a:t>2022/10/07</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436E64ED-D8FA-4E02-A433-5A4B85356F04}" type="slidenum">
              <a:rPr lang="en-ZA" smtClean="0"/>
              <a:pPr/>
              <a:t>‹#›</a:t>
            </a:fld>
            <a:endParaRPr lang="en-Z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19948B-5014-4760-8DA3-49B2EACC43CB}" type="datetime1">
              <a:rPr lang="en-ZA" smtClean="0"/>
              <a:t>2022/10/07</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436E64ED-D8FA-4E02-A433-5A4B85356F04}" type="slidenum">
              <a:rPr lang="en-ZA" smtClean="0"/>
              <a:pPr/>
              <a:t>‹#›</a:t>
            </a:fld>
            <a:endParaRPr lang="en-Z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CE65AA-6F63-466F-8DC0-BD99AC2085CD}" type="datetime1">
              <a:rPr lang="en-ZA" smtClean="0"/>
              <a:t>2022/10/07</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436E64ED-D8FA-4E02-A433-5A4B85356F04}" type="slidenum">
              <a:rPr lang="en-ZA" smtClean="0"/>
              <a:pPr/>
              <a:t>‹#›</a:t>
            </a:fld>
            <a:endParaRPr lang="en-Z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0000"/>
            <a:lum/>
          </a:blip>
          <a:srcRect/>
          <a:stretch>
            <a:fillRect l="-3000" t="-7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92DC9B-756E-4613-8757-CC5D895FAB93}" type="datetime1">
              <a:rPr lang="en-ZA" smtClean="0"/>
              <a:t>2022/10/07</a:t>
            </a:fld>
            <a:endParaRPr lang="en-ZA"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6E64ED-D8FA-4E02-A433-5A4B85356F04}" type="slidenum">
              <a:rPr lang="en-ZA" smtClean="0"/>
              <a:pPr/>
              <a:t>‹#›</a:t>
            </a:fld>
            <a:endParaRPr lang="en-Z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584" y="476672"/>
            <a:ext cx="8654752" cy="1143000"/>
          </a:xfrm>
        </p:spPr>
        <p:txBody>
          <a:bodyPr>
            <a:normAutofit/>
          </a:bodyPr>
          <a:lstStyle/>
          <a:p>
            <a:r>
              <a:rPr lang="en-US" sz="3200" b="1" dirty="0">
                <a:solidFill>
                  <a:prstClr val="black"/>
                </a:solidFill>
                <a:latin typeface="Arial" panose="020B0604020202020204" pitchFamily="34" charset="0"/>
                <a:cs typeface="Arial" panose="020B0604020202020204" pitchFamily="34" charset="0"/>
              </a:rPr>
              <a:t>CRL Rights Commission</a:t>
            </a:r>
            <a:endParaRPr lang="en-ZA"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7328" y="1619672"/>
            <a:ext cx="12097344" cy="4041576"/>
          </a:xfrm>
        </p:spPr>
        <p:txBody>
          <a:bodyPr anchor="ctr">
            <a:normAutofit/>
          </a:bodyPr>
          <a:lstStyle/>
          <a:p>
            <a:pPr marL="0" indent="0" algn="ctr">
              <a:buNone/>
            </a:pPr>
            <a:r>
              <a:rPr lang="en-US" b="1" dirty="0">
                <a:solidFill>
                  <a:prstClr val="black"/>
                </a:solidFill>
                <a:latin typeface="Arial" panose="020B0604020202020204" pitchFamily="34" charset="0"/>
                <a:ea typeface="+mj-ea"/>
                <a:cs typeface="Arial" panose="020B0604020202020204" pitchFamily="34" charset="0"/>
              </a:rPr>
              <a:t>Presentation to the </a:t>
            </a:r>
          </a:p>
          <a:p>
            <a:pPr marL="0" indent="0" algn="ctr">
              <a:buNone/>
            </a:pPr>
            <a:r>
              <a:rPr lang="en-US" b="1" dirty="0">
                <a:solidFill>
                  <a:prstClr val="black"/>
                </a:solidFill>
                <a:latin typeface="Arial" panose="020B0604020202020204" pitchFamily="34" charset="0"/>
                <a:ea typeface="+mj-ea"/>
                <a:cs typeface="Arial" panose="020B0604020202020204" pitchFamily="34" charset="0"/>
              </a:rPr>
              <a:t>Portfolio Committee on </a:t>
            </a:r>
          </a:p>
          <a:p>
            <a:pPr marL="0" indent="0" algn="ctr">
              <a:buNone/>
            </a:pPr>
            <a:r>
              <a:rPr lang="en-US" b="1" dirty="0">
                <a:solidFill>
                  <a:prstClr val="black"/>
                </a:solidFill>
                <a:latin typeface="Arial" panose="020B0604020202020204" pitchFamily="34" charset="0"/>
                <a:ea typeface="+mj-ea"/>
                <a:cs typeface="Arial" panose="020B0604020202020204" pitchFamily="34" charset="0"/>
              </a:rPr>
              <a:t>Cooperative Governance and Traditional Affairs:</a:t>
            </a:r>
          </a:p>
          <a:p>
            <a:pPr marL="0" indent="0" algn="ctr">
              <a:buNone/>
            </a:pPr>
            <a:r>
              <a:rPr lang="en-US" b="1" dirty="0">
                <a:solidFill>
                  <a:prstClr val="black"/>
                </a:solidFill>
                <a:latin typeface="Arial" panose="020B0604020202020204" pitchFamily="34" charset="0"/>
                <a:ea typeface="+mj-ea"/>
                <a:cs typeface="Arial" panose="020B0604020202020204" pitchFamily="34" charset="0"/>
              </a:rPr>
              <a:t>Annual Report 2021/2022</a:t>
            </a:r>
          </a:p>
          <a:p>
            <a:pPr marL="0" indent="0" algn="ctr">
              <a:buNone/>
            </a:pPr>
            <a:endParaRPr lang="en-US" b="1" dirty="0">
              <a:solidFill>
                <a:prstClr val="black"/>
              </a:solidFill>
              <a:latin typeface="Arial" panose="020B0604020202020204" pitchFamily="34" charset="0"/>
              <a:ea typeface="+mj-ea"/>
              <a:cs typeface="Arial" panose="020B0604020202020204" pitchFamily="34" charset="0"/>
            </a:endParaRPr>
          </a:p>
          <a:p>
            <a:pPr marL="0" indent="0" algn="ctr">
              <a:buNone/>
            </a:pPr>
            <a:r>
              <a:rPr lang="en-US" b="1" dirty="0">
                <a:solidFill>
                  <a:prstClr val="black"/>
                </a:solidFill>
                <a:latin typeface="Arial" panose="020B0604020202020204" pitchFamily="34" charset="0"/>
                <a:ea typeface="+mj-ea"/>
                <a:cs typeface="Arial" panose="020B0604020202020204" pitchFamily="34" charset="0"/>
              </a:rPr>
              <a:t>11 October 2022</a:t>
            </a:r>
            <a:endParaRPr lang="en-ZA"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9125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EF40D-79B1-4D8E-A30E-A196BA1C0048}"/>
              </a:ext>
            </a:extLst>
          </p:cNvPr>
          <p:cNvSpPr>
            <a:spLocks noGrp="1"/>
          </p:cNvSpPr>
          <p:nvPr>
            <p:ph type="title"/>
          </p:nvPr>
        </p:nvSpPr>
        <p:spPr>
          <a:xfrm>
            <a:off x="2207568" y="28218"/>
            <a:ext cx="9086800" cy="1143000"/>
          </a:xfrm>
        </p:spPr>
        <p:txBody>
          <a:bodyPr>
            <a:noAutofit/>
          </a:bodyPr>
          <a:lstStyle/>
          <a:p>
            <a:r>
              <a:rPr lang="en-GB" sz="3200" dirty="0">
                <a:latin typeface="Arial" panose="020B0604020202020204" pitchFamily="34" charset="0"/>
                <a:cs typeface="Arial" panose="020B0604020202020204" pitchFamily="34" charset="0"/>
              </a:rPr>
              <a:t>8. Summary of Overall Achievement: Graphical Presentation</a:t>
            </a:r>
            <a:endParaRPr lang="en-ZA" sz="3200" dirty="0">
              <a:latin typeface="Arial" panose="020B0604020202020204" pitchFamily="34" charset="0"/>
              <a:cs typeface="Arial" panose="020B0604020202020204" pitchFamily="34" charset="0"/>
            </a:endParaRPr>
          </a:p>
        </p:txBody>
      </p:sp>
      <p:graphicFrame>
        <p:nvGraphicFramePr>
          <p:cNvPr id="8" name="Content Placeholder 7">
            <a:extLst>
              <a:ext uri="{FF2B5EF4-FFF2-40B4-BE49-F238E27FC236}">
                <a16:creationId xmlns:a16="http://schemas.microsoft.com/office/drawing/2014/main" id="{5CC58356-C1EF-9837-38EA-4106990B5401}"/>
              </a:ext>
            </a:extLst>
          </p:cNvPr>
          <p:cNvGraphicFramePr>
            <a:graphicFrameLocks noGrp="1"/>
          </p:cNvGraphicFramePr>
          <p:nvPr>
            <p:ph idx="1"/>
            <p:extLst>
              <p:ext uri="{D42A27DB-BD31-4B8C-83A1-F6EECF244321}">
                <p14:modId xmlns:p14="http://schemas.microsoft.com/office/powerpoint/2010/main" val="1579888179"/>
              </p:ext>
            </p:extLst>
          </p:nvPr>
        </p:nvGraphicFramePr>
        <p:xfrm>
          <a:off x="609600" y="1485577"/>
          <a:ext cx="11031016" cy="4319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4902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97C6F-3627-4B4A-9E21-102918FCFA04}"/>
              </a:ext>
            </a:extLst>
          </p:cNvPr>
          <p:cNvSpPr>
            <a:spLocks noGrp="1"/>
          </p:cNvSpPr>
          <p:nvPr>
            <p:ph type="title"/>
          </p:nvPr>
        </p:nvSpPr>
        <p:spPr>
          <a:xfrm>
            <a:off x="2135560" y="53752"/>
            <a:ext cx="8726760" cy="1143000"/>
          </a:xfrm>
        </p:spPr>
        <p:txBody>
          <a:bodyPr>
            <a:normAutofit fontScale="90000"/>
          </a:bodyPr>
          <a:lstStyle/>
          <a:p>
            <a:r>
              <a:rPr lang="en-GB" dirty="0"/>
              <a:t>9. Organisational Overall Achievement</a:t>
            </a:r>
            <a:br>
              <a:rPr lang="en-GB" dirty="0"/>
            </a:br>
            <a:endParaRPr lang="en-ZA" dirty="0"/>
          </a:p>
        </p:txBody>
      </p:sp>
      <p:graphicFrame>
        <p:nvGraphicFramePr>
          <p:cNvPr id="6" name="Content Placeholder 5">
            <a:extLst>
              <a:ext uri="{FF2B5EF4-FFF2-40B4-BE49-F238E27FC236}">
                <a16:creationId xmlns:a16="http://schemas.microsoft.com/office/drawing/2014/main" id="{573E0B28-BB13-4049-9709-5F28DD601C64}"/>
              </a:ext>
            </a:extLst>
          </p:cNvPr>
          <p:cNvGraphicFramePr>
            <a:graphicFrameLocks noGrp="1"/>
          </p:cNvGraphicFramePr>
          <p:nvPr>
            <p:ph idx="1"/>
            <p:extLst>
              <p:ext uri="{D42A27DB-BD31-4B8C-83A1-F6EECF244321}">
                <p14:modId xmlns:p14="http://schemas.microsoft.com/office/powerpoint/2010/main" val="1764304859"/>
              </p:ext>
            </p:extLst>
          </p:nvPr>
        </p:nvGraphicFramePr>
        <p:xfrm>
          <a:off x="609600" y="1196752"/>
          <a:ext cx="10959008" cy="46805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05021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376" y="1268760"/>
            <a:ext cx="10972800" cy="3816424"/>
          </a:xfrm>
        </p:spPr>
        <p:txBody>
          <a:bodyPr/>
          <a:lstStyle/>
          <a:p>
            <a:pPr marL="0" indent="0" algn="ctr">
              <a:buNone/>
            </a:pPr>
            <a:endParaRPr lang="en-US" dirty="0"/>
          </a:p>
          <a:p>
            <a:pPr marL="0" indent="0" algn="ctr">
              <a:buNone/>
            </a:pPr>
            <a:endParaRPr lang="en-US" dirty="0"/>
          </a:p>
          <a:p>
            <a:pPr marL="0" indent="0" algn="ctr">
              <a:buNone/>
            </a:pPr>
            <a:r>
              <a:rPr lang="en-US" dirty="0">
                <a:solidFill>
                  <a:prstClr val="black"/>
                </a:solidFill>
                <a:latin typeface="Arial" panose="020B0604020202020204" pitchFamily="34" charset="0"/>
                <a:ea typeface="+mj-ea"/>
                <a:cs typeface="Arial" panose="020B0604020202020204" pitchFamily="34" charset="0"/>
              </a:rPr>
              <a:t>Performance on the 2021/22 Annual Targets per Programme</a:t>
            </a:r>
            <a:endParaRPr lang="en-ZA" dirty="0"/>
          </a:p>
        </p:txBody>
      </p:sp>
    </p:spTree>
    <p:extLst>
      <p:ext uri="{BB962C8B-B14F-4D97-AF65-F5344CB8AC3E}">
        <p14:creationId xmlns:p14="http://schemas.microsoft.com/office/powerpoint/2010/main" val="4245129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0E099-08EB-4314-83C6-1580DE58C806}"/>
              </a:ext>
            </a:extLst>
          </p:cNvPr>
          <p:cNvSpPr>
            <a:spLocks noGrp="1"/>
          </p:cNvSpPr>
          <p:nvPr>
            <p:ph type="title"/>
          </p:nvPr>
        </p:nvSpPr>
        <p:spPr>
          <a:xfrm>
            <a:off x="1919536" y="20946"/>
            <a:ext cx="8870776" cy="1143000"/>
          </a:xfrm>
        </p:spPr>
        <p:txBody>
          <a:bodyPr>
            <a:normAutofit/>
          </a:bodyPr>
          <a:lstStyle/>
          <a:p>
            <a:r>
              <a:rPr lang="en-ZA" sz="3200" dirty="0">
                <a:latin typeface="Arial" panose="020B0604020202020204" pitchFamily="34" charset="0"/>
                <a:cs typeface="Arial" panose="020B0604020202020204" pitchFamily="34" charset="0"/>
              </a:rPr>
              <a:t>10.1.  Programme 1: Administration</a:t>
            </a:r>
          </a:p>
        </p:txBody>
      </p:sp>
      <p:graphicFrame>
        <p:nvGraphicFramePr>
          <p:cNvPr id="4" name="Table 4">
            <a:extLst>
              <a:ext uri="{FF2B5EF4-FFF2-40B4-BE49-F238E27FC236}">
                <a16:creationId xmlns:a16="http://schemas.microsoft.com/office/drawing/2014/main" id="{44E1F2EA-98F1-4615-B315-8D9F9993A781}"/>
              </a:ext>
            </a:extLst>
          </p:cNvPr>
          <p:cNvGraphicFramePr>
            <a:graphicFrameLocks noGrp="1"/>
          </p:cNvGraphicFramePr>
          <p:nvPr>
            <p:ph idx="1"/>
            <p:extLst>
              <p:ext uri="{D42A27DB-BD31-4B8C-83A1-F6EECF244321}">
                <p14:modId xmlns:p14="http://schemas.microsoft.com/office/powerpoint/2010/main" val="3709088798"/>
              </p:ext>
            </p:extLst>
          </p:nvPr>
        </p:nvGraphicFramePr>
        <p:xfrm>
          <a:off x="335360" y="1866930"/>
          <a:ext cx="11247038" cy="4725942"/>
        </p:xfrm>
        <a:graphic>
          <a:graphicData uri="http://schemas.openxmlformats.org/drawingml/2006/table">
            <a:tbl>
              <a:tblPr firstRow="1" bandRow="1">
                <a:tableStyleId>{5C22544A-7EE6-4342-B048-85BDC9FD1C3A}</a:tableStyleId>
              </a:tblPr>
              <a:tblGrid>
                <a:gridCol w="1033307">
                  <a:extLst>
                    <a:ext uri="{9D8B030D-6E8A-4147-A177-3AD203B41FA5}">
                      <a16:colId xmlns:a16="http://schemas.microsoft.com/office/drawing/2014/main" val="1281526886"/>
                    </a:ext>
                  </a:extLst>
                </a:gridCol>
                <a:gridCol w="1297941">
                  <a:extLst>
                    <a:ext uri="{9D8B030D-6E8A-4147-A177-3AD203B41FA5}">
                      <a16:colId xmlns:a16="http://schemas.microsoft.com/office/drawing/2014/main" val="2039815386"/>
                    </a:ext>
                  </a:extLst>
                </a:gridCol>
                <a:gridCol w="1417764">
                  <a:extLst>
                    <a:ext uri="{9D8B030D-6E8A-4147-A177-3AD203B41FA5}">
                      <a16:colId xmlns:a16="http://schemas.microsoft.com/office/drawing/2014/main" val="2093419704"/>
                    </a:ext>
                  </a:extLst>
                </a:gridCol>
                <a:gridCol w="1249671">
                  <a:extLst>
                    <a:ext uri="{9D8B030D-6E8A-4147-A177-3AD203B41FA5}">
                      <a16:colId xmlns:a16="http://schemas.microsoft.com/office/drawing/2014/main" val="126822328"/>
                    </a:ext>
                  </a:extLst>
                </a:gridCol>
                <a:gridCol w="1249671">
                  <a:extLst>
                    <a:ext uri="{9D8B030D-6E8A-4147-A177-3AD203B41FA5}">
                      <a16:colId xmlns:a16="http://schemas.microsoft.com/office/drawing/2014/main" val="1745025875"/>
                    </a:ext>
                  </a:extLst>
                </a:gridCol>
                <a:gridCol w="1249671">
                  <a:extLst>
                    <a:ext uri="{9D8B030D-6E8A-4147-A177-3AD203B41FA5}">
                      <a16:colId xmlns:a16="http://schemas.microsoft.com/office/drawing/2014/main" val="489628192"/>
                    </a:ext>
                  </a:extLst>
                </a:gridCol>
                <a:gridCol w="1249671">
                  <a:extLst>
                    <a:ext uri="{9D8B030D-6E8A-4147-A177-3AD203B41FA5}">
                      <a16:colId xmlns:a16="http://schemas.microsoft.com/office/drawing/2014/main" val="4286453266"/>
                    </a:ext>
                  </a:extLst>
                </a:gridCol>
                <a:gridCol w="1249671">
                  <a:extLst>
                    <a:ext uri="{9D8B030D-6E8A-4147-A177-3AD203B41FA5}">
                      <a16:colId xmlns:a16="http://schemas.microsoft.com/office/drawing/2014/main" val="4038477334"/>
                    </a:ext>
                  </a:extLst>
                </a:gridCol>
                <a:gridCol w="1249671">
                  <a:extLst>
                    <a:ext uri="{9D8B030D-6E8A-4147-A177-3AD203B41FA5}">
                      <a16:colId xmlns:a16="http://schemas.microsoft.com/office/drawing/2014/main" val="3499285156"/>
                    </a:ext>
                  </a:extLst>
                </a:gridCol>
              </a:tblGrid>
              <a:tr h="889818">
                <a:tc>
                  <a:txBody>
                    <a:bodyPr/>
                    <a:lstStyle/>
                    <a:p>
                      <a:r>
                        <a:rPr lang="en-GB" sz="1050" dirty="0">
                          <a:solidFill>
                            <a:schemeClr val="tx1"/>
                          </a:solidFill>
                          <a:latin typeface="Arial" panose="020B0604020202020204" pitchFamily="34" charset="0"/>
                          <a:cs typeface="Arial" panose="020B0604020202020204" pitchFamily="34" charset="0"/>
                        </a:rPr>
                        <a:t>Outcomes</a:t>
                      </a:r>
                      <a:endParaRPr lang="en-ZA" sz="1050" dirty="0">
                        <a:solidFill>
                          <a:schemeClr val="tx1"/>
                        </a:solidFill>
                        <a:latin typeface="Arial" panose="020B0604020202020204" pitchFamily="34" charset="0"/>
                        <a:cs typeface="Arial" panose="020B0604020202020204" pitchFamily="34" charset="0"/>
                      </a:endParaRPr>
                    </a:p>
                  </a:txBody>
                  <a:tcPr/>
                </a:tc>
                <a:tc>
                  <a:txBody>
                    <a:bodyPr/>
                    <a:lstStyle/>
                    <a:p>
                      <a:r>
                        <a:rPr lang="en-GB" sz="1050" dirty="0">
                          <a:solidFill>
                            <a:schemeClr val="tx1"/>
                          </a:solidFill>
                          <a:latin typeface="Arial" panose="020B0604020202020204" pitchFamily="34" charset="0"/>
                          <a:cs typeface="Arial" panose="020B0604020202020204" pitchFamily="34" charset="0"/>
                        </a:rPr>
                        <a:t>Outputs</a:t>
                      </a:r>
                      <a:endParaRPr lang="en-ZA" sz="1050" dirty="0">
                        <a:solidFill>
                          <a:schemeClr val="tx1"/>
                        </a:solidFill>
                        <a:latin typeface="Arial" panose="020B0604020202020204" pitchFamily="34" charset="0"/>
                        <a:cs typeface="Arial" panose="020B0604020202020204" pitchFamily="34" charset="0"/>
                      </a:endParaRPr>
                    </a:p>
                  </a:txBody>
                  <a:tcPr/>
                </a:tc>
                <a:tc>
                  <a:txBody>
                    <a:bodyPr/>
                    <a:lstStyle/>
                    <a:p>
                      <a:r>
                        <a:rPr lang="en-GB" sz="1050" dirty="0">
                          <a:solidFill>
                            <a:schemeClr val="tx1"/>
                          </a:solidFill>
                          <a:latin typeface="Arial" panose="020B0604020202020204" pitchFamily="34" charset="0"/>
                          <a:cs typeface="Arial" panose="020B0604020202020204" pitchFamily="34" charset="0"/>
                        </a:rPr>
                        <a:t>Output Indicators</a:t>
                      </a:r>
                      <a:endParaRPr lang="en-ZA" sz="1050" dirty="0">
                        <a:solidFill>
                          <a:schemeClr val="tx1"/>
                        </a:solidFill>
                        <a:latin typeface="Arial" panose="020B0604020202020204" pitchFamily="34" charset="0"/>
                        <a:cs typeface="Arial" panose="020B0604020202020204" pitchFamily="34" charset="0"/>
                      </a:endParaRPr>
                    </a:p>
                  </a:txBody>
                  <a:tcPr/>
                </a:tc>
                <a:tc>
                  <a:txBody>
                    <a:bodyPr/>
                    <a:lstStyle/>
                    <a:p>
                      <a:r>
                        <a:rPr lang="en-GB" sz="1050" dirty="0">
                          <a:solidFill>
                            <a:schemeClr val="tx1"/>
                          </a:solidFill>
                          <a:latin typeface="Arial" panose="020B0604020202020204" pitchFamily="34" charset="0"/>
                          <a:cs typeface="Arial" panose="020B0604020202020204" pitchFamily="34" charset="0"/>
                        </a:rPr>
                        <a:t>Audited Actual Performance</a:t>
                      </a:r>
                    </a:p>
                    <a:p>
                      <a:r>
                        <a:rPr lang="en-GB" sz="1050" dirty="0">
                          <a:solidFill>
                            <a:schemeClr val="tx1"/>
                          </a:solidFill>
                          <a:latin typeface="Arial" panose="020B0604020202020204" pitchFamily="34" charset="0"/>
                          <a:cs typeface="Arial" panose="020B0604020202020204" pitchFamily="34" charset="0"/>
                        </a:rPr>
                        <a:t>2019/2020</a:t>
                      </a:r>
                      <a:endParaRPr lang="en-ZA" sz="1050" dirty="0">
                        <a:solidFill>
                          <a:schemeClr val="tx1"/>
                        </a:solidFill>
                        <a:latin typeface="Arial" panose="020B0604020202020204" pitchFamily="34" charset="0"/>
                        <a:cs typeface="Arial" panose="020B0604020202020204" pitchFamily="34" charset="0"/>
                      </a:endParaRPr>
                    </a:p>
                  </a:txBody>
                  <a:tcPr/>
                </a:tc>
                <a:tc>
                  <a:txBody>
                    <a:bodyPr/>
                    <a:lstStyle/>
                    <a:p>
                      <a:r>
                        <a:rPr lang="en-GB" sz="1050" dirty="0">
                          <a:solidFill>
                            <a:schemeClr val="tx1"/>
                          </a:solidFill>
                          <a:latin typeface="Arial" panose="020B0604020202020204" pitchFamily="34" charset="0"/>
                          <a:cs typeface="Arial" panose="020B0604020202020204" pitchFamily="34" charset="0"/>
                        </a:rPr>
                        <a:t>Audited Actual Performance 2020/2021</a:t>
                      </a:r>
                      <a:endParaRPr lang="en-ZA" sz="1050" dirty="0">
                        <a:solidFill>
                          <a:schemeClr val="tx1"/>
                        </a:solidFill>
                        <a:latin typeface="Arial" panose="020B0604020202020204" pitchFamily="34" charset="0"/>
                        <a:cs typeface="Arial" panose="020B0604020202020204" pitchFamily="34" charset="0"/>
                      </a:endParaRPr>
                    </a:p>
                  </a:txBody>
                  <a:tcPr/>
                </a:tc>
                <a:tc>
                  <a:txBody>
                    <a:bodyPr/>
                    <a:lstStyle/>
                    <a:p>
                      <a:r>
                        <a:rPr lang="en-GB" sz="1050" dirty="0">
                          <a:solidFill>
                            <a:schemeClr val="tx1"/>
                          </a:solidFill>
                          <a:latin typeface="Arial" panose="020B0604020202020204" pitchFamily="34" charset="0"/>
                          <a:cs typeface="Arial" panose="020B0604020202020204" pitchFamily="34" charset="0"/>
                        </a:rPr>
                        <a:t>Planned Annual Targets 2021/22</a:t>
                      </a:r>
                      <a:endParaRPr lang="en-ZA" sz="1050" dirty="0">
                        <a:solidFill>
                          <a:schemeClr val="tx1"/>
                        </a:solidFill>
                        <a:latin typeface="Arial" panose="020B0604020202020204" pitchFamily="34" charset="0"/>
                        <a:cs typeface="Arial" panose="020B0604020202020204" pitchFamily="34" charset="0"/>
                      </a:endParaRPr>
                    </a:p>
                  </a:txBody>
                  <a:tcPr/>
                </a:tc>
                <a:tc>
                  <a:txBody>
                    <a:bodyPr/>
                    <a:lstStyle/>
                    <a:p>
                      <a:r>
                        <a:rPr lang="en-GB" sz="1050" dirty="0">
                          <a:solidFill>
                            <a:schemeClr val="tx1"/>
                          </a:solidFill>
                          <a:latin typeface="Arial" panose="020B0604020202020204" pitchFamily="34" charset="0"/>
                          <a:cs typeface="Arial" panose="020B0604020202020204" pitchFamily="34" charset="0"/>
                        </a:rPr>
                        <a:t>Actual Achievement 2021/2022</a:t>
                      </a:r>
                      <a:endParaRPr lang="en-ZA" sz="1050" dirty="0">
                        <a:solidFill>
                          <a:schemeClr val="tx1"/>
                        </a:solidFill>
                        <a:latin typeface="Arial" panose="020B0604020202020204" pitchFamily="34" charset="0"/>
                        <a:cs typeface="Arial" panose="020B0604020202020204" pitchFamily="34" charset="0"/>
                      </a:endParaRPr>
                    </a:p>
                  </a:txBody>
                  <a:tcPr/>
                </a:tc>
                <a:tc>
                  <a:txBody>
                    <a:bodyPr/>
                    <a:lstStyle/>
                    <a:p>
                      <a:r>
                        <a:rPr lang="en-GB" sz="1050" dirty="0">
                          <a:solidFill>
                            <a:schemeClr val="tx1"/>
                          </a:solidFill>
                          <a:latin typeface="Arial" panose="020B0604020202020204" pitchFamily="34" charset="0"/>
                          <a:cs typeface="Arial" panose="020B0604020202020204" pitchFamily="34" charset="0"/>
                        </a:rPr>
                        <a:t>Deviation</a:t>
                      </a:r>
                    </a:p>
                    <a:p>
                      <a:r>
                        <a:rPr lang="en-GB" sz="1050" dirty="0">
                          <a:solidFill>
                            <a:schemeClr val="tx1"/>
                          </a:solidFill>
                          <a:latin typeface="Arial" panose="020B0604020202020204" pitchFamily="34" charset="0"/>
                          <a:cs typeface="Arial" panose="020B0604020202020204" pitchFamily="34" charset="0"/>
                        </a:rPr>
                        <a:t>from</a:t>
                      </a:r>
                    </a:p>
                    <a:p>
                      <a:r>
                        <a:rPr lang="en-GB" sz="1050" dirty="0">
                          <a:solidFill>
                            <a:schemeClr val="tx1"/>
                          </a:solidFill>
                          <a:latin typeface="Arial" panose="020B0604020202020204" pitchFamily="34" charset="0"/>
                          <a:cs typeface="Arial" panose="020B0604020202020204" pitchFamily="34" charset="0"/>
                        </a:rPr>
                        <a:t>planned target</a:t>
                      </a:r>
                    </a:p>
                    <a:p>
                      <a:r>
                        <a:rPr lang="en-GB" sz="1050" dirty="0">
                          <a:solidFill>
                            <a:schemeClr val="tx1"/>
                          </a:solidFill>
                          <a:latin typeface="Arial" panose="020B0604020202020204" pitchFamily="34" charset="0"/>
                          <a:cs typeface="Arial" panose="020B0604020202020204" pitchFamily="34" charset="0"/>
                        </a:rPr>
                        <a:t>to actual</a:t>
                      </a:r>
                    </a:p>
                    <a:p>
                      <a:r>
                        <a:rPr lang="en-GB" sz="1050" dirty="0">
                          <a:solidFill>
                            <a:schemeClr val="tx1"/>
                          </a:solidFill>
                          <a:latin typeface="Arial" panose="020B0604020202020204" pitchFamily="34" charset="0"/>
                          <a:cs typeface="Arial" panose="020B0604020202020204" pitchFamily="34" charset="0"/>
                        </a:rPr>
                        <a:t>achievement</a:t>
                      </a:r>
                      <a:endParaRPr lang="en-ZA" sz="1050" dirty="0">
                        <a:solidFill>
                          <a:schemeClr val="tx1"/>
                        </a:solidFill>
                        <a:latin typeface="Arial" panose="020B0604020202020204" pitchFamily="34" charset="0"/>
                        <a:cs typeface="Arial" panose="020B0604020202020204" pitchFamily="34" charset="0"/>
                      </a:endParaRPr>
                    </a:p>
                  </a:txBody>
                  <a:tcPr/>
                </a:tc>
                <a:tc>
                  <a:txBody>
                    <a:bodyPr/>
                    <a:lstStyle/>
                    <a:p>
                      <a:r>
                        <a:rPr lang="en-ZA" sz="1050" dirty="0">
                          <a:solidFill>
                            <a:schemeClr val="tx1"/>
                          </a:solidFill>
                          <a:latin typeface="Arial" panose="020B0604020202020204" pitchFamily="34" charset="0"/>
                          <a:cs typeface="Arial" panose="020B0604020202020204" pitchFamily="34" charset="0"/>
                        </a:rPr>
                        <a:t>Reasons for</a:t>
                      </a:r>
                    </a:p>
                    <a:p>
                      <a:r>
                        <a:rPr lang="en-ZA" sz="1050" dirty="0">
                          <a:solidFill>
                            <a:schemeClr val="tx1"/>
                          </a:solidFill>
                          <a:latin typeface="Arial" panose="020B0604020202020204" pitchFamily="34" charset="0"/>
                          <a:cs typeface="Arial" panose="020B0604020202020204" pitchFamily="34" charset="0"/>
                        </a:rPr>
                        <a:t>deviations</a:t>
                      </a:r>
                    </a:p>
                  </a:txBody>
                  <a:tcPr/>
                </a:tc>
                <a:extLst>
                  <a:ext uri="{0D108BD9-81ED-4DB2-BD59-A6C34878D82A}">
                    <a16:rowId xmlns:a16="http://schemas.microsoft.com/office/drawing/2014/main" val="3306505671"/>
                  </a:ext>
                </a:extLst>
              </a:tr>
              <a:tr h="816882">
                <a:tc rowSpan="4">
                  <a:txBody>
                    <a:bodyPr/>
                    <a:lstStyle/>
                    <a:p>
                      <a:r>
                        <a:rPr lang="en-GB" sz="1050" dirty="0">
                          <a:latin typeface="Arial" panose="020B0604020202020204" pitchFamily="34" charset="0"/>
                          <a:cs typeface="Arial" panose="020B0604020202020204" pitchFamily="34" charset="0"/>
                        </a:rPr>
                        <a:t>Good corporate</a:t>
                      </a:r>
                    </a:p>
                    <a:p>
                      <a:r>
                        <a:rPr lang="en-GB" sz="1050" dirty="0">
                          <a:latin typeface="Arial" panose="020B0604020202020204" pitchFamily="34" charset="0"/>
                          <a:cs typeface="Arial" panose="020B0604020202020204" pitchFamily="34" charset="0"/>
                        </a:rPr>
                        <a:t>governance,</a:t>
                      </a:r>
                    </a:p>
                    <a:p>
                      <a:r>
                        <a:rPr lang="en-GB" sz="1050" dirty="0">
                          <a:latin typeface="Arial" panose="020B0604020202020204" pitchFamily="34" charset="0"/>
                          <a:cs typeface="Arial" panose="020B0604020202020204" pitchFamily="34" charset="0"/>
                        </a:rPr>
                        <a:t>sound financial</a:t>
                      </a:r>
                    </a:p>
                    <a:p>
                      <a:r>
                        <a:rPr lang="en-GB" sz="1050" dirty="0">
                          <a:latin typeface="Arial" panose="020B0604020202020204" pitchFamily="34" charset="0"/>
                          <a:cs typeface="Arial" panose="020B0604020202020204" pitchFamily="34" charset="0"/>
                        </a:rPr>
                        <a:t>management and</a:t>
                      </a:r>
                    </a:p>
                    <a:p>
                      <a:r>
                        <a:rPr lang="en-GB" sz="1050" dirty="0">
                          <a:latin typeface="Arial" panose="020B0604020202020204" pitchFamily="34" charset="0"/>
                          <a:cs typeface="Arial" panose="020B0604020202020204" pitchFamily="34" charset="0"/>
                        </a:rPr>
                        <a:t>administrative</a:t>
                      </a:r>
                    </a:p>
                    <a:p>
                      <a:r>
                        <a:rPr lang="en-GB" sz="1050" dirty="0">
                          <a:latin typeface="Arial" panose="020B0604020202020204" pitchFamily="34" charset="0"/>
                          <a:cs typeface="Arial" panose="020B0604020202020204" pitchFamily="34" charset="0"/>
                        </a:rPr>
                        <a:t>support in line</a:t>
                      </a:r>
                    </a:p>
                    <a:p>
                      <a:r>
                        <a:rPr lang="en-GB" sz="1050" dirty="0">
                          <a:latin typeface="Arial" panose="020B0604020202020204" pitchFamily="34" charset="0"/>
                          <a:cs typeface="Arial" panose="020B0604020202020204" pitchFamily="34" charset="0"/>
                        </a:rPr>
                        <a:t>with legislation</a:t>
                      </a:r>
                      <a:endParaRPr lang="en-ZA" sz="1050" dirty="0">
                        <a:latin typeface="Arial" panose="020B0604020202020204" pitchFamily="34" charset="0"/>
                        <a:cs typeface="Arial" panose="020B0604020202020204" pitchFamily="34" charset="0"/>
                      </a:endParaRPr>
                    </a:p>
                  </a:txBody>
                  <a:tcPr/>
                </a:tc>
                <a:tc rowSpan="4">
                  <a:txBody>
                    <a:bodyPr/>
                    <a:lstStyle/>
                    <a:p>
                      <a:r>
                        <a:rPr lang="en-GB" sz="1050" dirty="0">
                          <a:latin typeface="Arial" panose="020B0604020202020204" pitchFamily="34" charset="0"/>
                          <a:cs typeface="Arial" panose="020B0604020202020204" pitchFamily="34" charset="0"/>
                        </a:rPr>
                        <a:t>Reports and recommendations for increased oversight, reporting and evaluation and coordination</a:t>
                      </a:r>
                      <a:endParaRPr lang="en-ZA" sz="1050" dirty="0">
                        <a:latin typeface="Arial" panose="020B0604020202020204" pitchFamily="34" charset="0"/>
                        <a:cs typeface="Arial" panose="020B0604020202020204" pitchFamily="34" charset="0"/>
                      </a:endParaRPr>
                    </a:p>
                  </a:txBody>
                  <a:tcPr/>
                </a:tc>
                <a:tc>
                  <a:txBody>
                    <a:bodyPr/>
                    <a:lstStyle/>
                    <a:p>
                      <a:r>
                        <a:rPr lang="en-GB" sz="900" dirty="0">
                          <a:latin typeface="Arial" panose="020B0604020202020204" pitchFamily="34" charset="0"/>
                          <a:cs typeface="Arial" panose="020B0604020202020204" pitchFamily="34" charset="0"/>
                        </a:rPr>
                        <a:t>Number of recommendations from plenary and oversight committee meetings held per annum</a:t>
                      </a:r>
                      <a:endParaRPr lang="en-ZA" sz="9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 Plenary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 Oversight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Committee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meetings per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annum</a:t>
                      </a:r>
                      <a:endPar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ZA" sz="900" dirty="0">
                        <a:latin typeface="Arial" panose="020B0604020202020204" pitchFamily="34" charset="0"/>
                        <a:cs typeface="Arial" panose="020B0604020202020204" pitchFamily="34" charset="0"/>
                      </a:endParaRPr>
                    </a:p>
                  </a:txBody>
                  <a:tcPr/>
                </a:tc>
                <a:tc>
                  <a:txBody>
                    <a:bodyPr/>
                    <a:lstStyle/>
                    <a:p>
                      <a:r>
                        <a:rPr lang="en-GB" sz="900" dirty="0">
                          <a:latin typeface="Arial" panose="020B0604020202020204" pitchFamily="34" charset="0"/>
                          <a:cs typeface="Arial" panose="020B0604020202020204" pitchFamily="34" charset="0"/>
                        </a:rPr>
                        <a:t>4 Plenary and</a:t>
                      </a:r>
                    </a:p>
                    <a:p>
                      <a:r>
                        <a:rPr lang="en-GB" sz="900" dirty="0">
                          <a:latin typeface="Arial" panose="020B0604020202020204" pitchFamily="34" charset="0"/>
                          <a:cs typeface="Arial" panose="020B0604020202020204" pitchFamily="34" charset="0"/>
                        </a:rPr>
                        <a:t>4 Oversight</a:t>
                      </a:r>
                    </a:p>
                    <a:p>
                      <a:r>
                        <a:rPr lang="en-GB" sz="900" dirty="0">
                          <a:latin typeface="Arial" panose="020B0604020202020204" pitchFamily="34" charset="0"/>
                          <a:cs typeface="Arial" panose="020B0604020202020204" pitchFamily="34" charset="0"/>
                        </a:rPr>
                        <a:t>Committee</a:t>
                      </a:r>
                    </a:p>
                    <a:p>
                      <a:r>
                        <a:rPr lang="en-GB" sz="900" dirty="0">
                          <a:latin typeface="Arial" panose="020B0604020202020204" pitchFamily="34" charset="0"/>
                          <a:cs typeface="Arial" panose="020B0604020202020204" pitchFamily="34" charset="0"/>
                        </a:rPr>
                        <a:t>meetings per</a:t>
                      </a:r>
                    </a:p>
                    <a:p>
                      <a:r>
                        <a:rPr lang="en-GB" sz="900" dirty="0">
                          <a:latin typeface="Arial" panose="020B0604020202020204" pitchFamily="34" charset="0"/>
                          <a:cs typeface="Arial" panose="020B0604020202020204" pitchFamily="34" charset="0"/>
                        </a:rPr>
                        <a:t>annum</a:t>
                      </a:r>
                      <a:endParaRPr lang="en-ZA" sz="900" dirty="0">
                        <a:latin typeface="Arial" panose="020B0604020202020204" pitchFamily="34" charset="0"/>
                        <a:cs typeface="Arial" panose="020B0604020202020204" pitchFamily="34" charset="0"/>
                      </a:endParaRPr>
                    </a:p>
                  </a:txBody>
                  <a:tcPr/>
                </a:tc>
                <a:tc>
                  <a:txBody>
                    <a:bodyPr/>
                    <a:lstStyle/>
                    <a:p>
                      <a:pPr algn="l"/>
                      <a:r>
                        <a:rPr lang="en-ZA" sz="900" b="0" i="0" u="none" strike="noStrike" baseline="0" dirty="0">
                          <a:latin typeface="ArialNarrow"/>
                        </a:rPr>
                        <a:t>8 recommendations</a:t>
                      </a:r>
                    </a:p>
                    <a:p>
                      <a:pPr algn="l"/>
                      <a:r>
                        <a:rPr lang="en-ZA" sz="900" b="0" i="0" u="none" strike="noStrike" baseline="0" dirty="0">
                          <a:latin typeface="ArialNarrow"/>
                        </a:rPr>
                        <a:t>made from Plenary and</a:t>
                      </a:r>
                    </a:p>
                    <a:p>
                      <a:pPr algn="l"/>
                      <a:r>
                        <a:rPr lang="en-ZA" sz="900" b="0" i="0" u="none" strike="noStrike" baseline="0" dirty="0">
                          <a:latin typeface="ArialNarrow"/>
                        </a:rPr>
                        <a:t>oversight committee</a:t>
                      </a:r>
                    </a:p>
                    <a:p>
                      <a:pPr algn="l"/>
                      <a:r>
                        <a:rPr lang="en-ZA" sz="900" b="0" i="0" u="none" strike="noStrike" baseline="0" dirty="0">
                          <a:latin typeface="ArialNarrow"/>
                        </a:rPr>
                        <a:t>meetings held per</a:t>
                      </a:r>
                    </a:p>
                    <a:p>
                      <a:pPr algn="l"/>
                      <a:r>
                        <a:rPr lang="en-ZA" sz="900" b="0" i="0" u="none" strike="noStrike" baseline="0" dirty="0">
                          <a:latin typeface="ArialNarrow"/>
                        </a:rPr>
                        <a:t>annum</a:t>
                      </a:r>
                      <a:endParaRPr lang="en-ZA" sz="900" dirty="0">
                        <a:latin typeface="Arial" panose="020B0604020202020204" pitchFamily="34" charset="0"/>
                        <a:cs typeface="Arial" panose="020B0604020202020204" pitchFamily="34" charset="0"/>
                      </a:endParaRPr>
                    </a:p>
                  </a:txBody>
                  <a:tcPr/>
                </a:tc>
                <a:tc>
                  <a:txBody>
                    <a:bodyPr/>
                    <a:lstStyle/>
                    <a:p>
                      <a:pPr algn="l"/>
                      <a:r>
                        <a:rPr lang="en-ZA" sz="900" b="0" i="0" u="none" strike="noStrike" baseline="0" dirty="0">
                          <a:latin typeface="ArialNarrow"/>
                        </a:rPr>
                        <a:t>8 recommendations</a:t>
                      </a:r>
                    </a:p>
                    <a:p>
                      <a:pPr algn="l"/>
                      <a:r>
                        <a:rPr lang="en-ZA" sz="900" b="0" i="0" u="none" strike="noStrike" baseline="0" dirty="0">
                          <a:latin typeface="ArialNarrow"/>
                        </a:rPr>
                        <a:t>made from Plenary and</a:t>
                      </a:r>
                    </a:p>
                    <a:p>
                      <a:pPr algn="l"/>
                      <a:r>
                        <a:rPr lang="en-ZA" sz="900" b="0" i="0" u="none" strike="noStrike" baseline="0" dirty="0">
                          <a:latin typeface="ArialNarrow"/>
                        </a:rPr>
                        <a:t>oversight committee</a:t>
                      </a:r>
                    </a:p>
                    <a:p>
                      <a:pPr algn="l"/>
                      <a:r>
                        <a:rPr lang="en-ZA" sz="900" b="0" i="0" u="none" strike="noStrike" baseline="0" dirty="0">
                          <a:latin typeface="ArialNarrow"/>
                        </a:rPr>
                        <a:t>meetings held per</a:t>
                      </a:r>
                    </a:p>
                    <a:p>
                      <a:pPr algn="l"/>
                      <a:r>
                        <a:rPr lang="en-ZA" sz="900" b="0" i="0" u="none" strike="noStrike" baseline="0" dirty="0">
                          <a:latin typeface="ArialNarrow"/>
                        </a:rPr>
                        <a:t>annum</a:t>
                      </a:r>
                      <a:endParaRPr lang="en-ZA" sz="900" dirty="0">
                        <a:latin typeface="Arial" panose="020B0604020202020204" pitchFamily="34" charset="0"/>
                        <a:cs typeface="Arial" panose="020B0604020202020204" pitchFamily="34" charset="0"/>
                      </a:endParaRPr>
                    </a:p>
                  </a:txBody>
                  <a:tcPr/>
                </a:tc>
                <a:tc>
                  <a:txBody>
                    <a:bodyPr/>
                    <a:lstStyle/>
                    <a:p>
                      <a:r>
                        <a:rPr lang="en-GB" sz="900" dirty="0">
                          <a:latin typeface="Arial" panose="020B0604020202020204" pitchFamily="34" charset="0"/>
                          <a:cs typeface="Arial" panose="020B0604020202020204" pitchFamily="34" charset="0"/>
                        </a:rPr>
                        <a:t>Achieved</a:t>
                      </a:r>
                      <a:endParaRPr lang="en-ZA" sz="900" dirty="0">
                        <a:latin typeface="Arial" panose="020B0604020202020204" pitchFamily="34" charset="0"/>
                        <a:cs typeface="Arial" panose="020B0604020202020204" pitchFamily="34" charset="0"/>
                      </a:endParaRPr>
                    </a:p>
                  </a:txBody>
                  <a:tcPr/>
                </a:tc>
                <a:tc>
                  <a:txBody>
                    <a:bodyPr/>
                    <a:lstStyle/>
                    <a:p>
                      <a:r>
                        <a:rPr lang="en-GB" sz="900" dirty="0">
                          <a:latin typeface="Arial" panose="020B0604020202020204" pitchFamily="34" charset="0"/>
                          <a:cs typeface="Arial" panose="020B0604020202020204" pitchFamily="34" charset="0"/>
                        </a:rPr>
                        <a:t>No deviation</a:t>
                      </a:r>
                      <a:endParaRPr lang="en-ZA" sz="9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19761304"/>
                  </a:ext>
                </a:extLst>
              </a:tr>
              <a:tr h="962754">
                <a:tc vMerge="1">
                  <a:txBody>
                    <a:bodyPr/>
                    <a:lstStyle/>
                    <a:p>
                      <a:endParaRPr lang="en-ZA" dirty="0"/>
                    </a:p>
                  </a:txBody>
                  <a:tcPr/>
                </a:tc>
                <a:tc vMerge="1">
                  <a:txBody>
                    <a:bodyPr/>
                    <a:lstStyle/>
                    <a:p>
                      <a:endParaRPr lang="en-ZA" dirty="0"/>
                    </a:p>
                  </a:txBody>
                  <a:tcPr/>
                </a:tc>
                <a:tc>
                  <a:txBody>
                    <a:bodyPr/>
                    <a:lstStyle/>
                    <a:p>
                      <a:r>
                        <a:rPr lang="en-GB" sz="900" dirty="0">
                          <a:latin typeface="Arial" panose="020B0604020202020204" pitchFamily="34" charset="0"/>
                          <a:cs typeface="Arial" panose="020B0604020202020204" pitchFamily="34" charset="0"/>
                        </a:rPr>
                        <a:t>Number of</a:t>
                      </a:r>
                    </a:p>
                    <a:p>
                      <a:r>
                        <a:rPr lang="en-GB" sz="900" dirty="0">
                          <a:latin typeface="Arial" panose="020B0604020202020204" pitchFamily="34" charset="0"/>
                          <a:cs typeface="Arial" panose="020B0604020202020204" pitchFamily="34" charset="0"/>
                        </a:rPr>
                        <a:t>quarterly</a:t>
                      </a:r>
                    </a:p>
                    <a:p>
                      <a:r>
                        <a:rPr lang="en-GB" sz="900" dirty="0">
                          <a:latin typeface="Arial" panose="020B0604020202020204" pitchFamily="34" charset="0"/>
                          <a:cs typeface="Arial" panose="020B0604020202020204" pitchFamily="34" charset="0"/>
                        </a:rPr>
                        <a:t>performance</a:t>
                      </a:r>
                    </a:p>
                    <a:p>
                      <a:r>
                        <a:rPr lang="en-GB" sz="900" dirty="0">
                          <a:latin typeface="Arial" panose="020B0604020202020204" pitchFamily="34" charset="0"/>
                          <a:cs typeface="Arial" panose="020B0604020202020204" pitchFamily="34" charset="0"/>
                        </a:rPr>
                        <a:t>reports reviewed</a:t>
                      </a:r>
                    </a:p>
                    <a:p>
                      <a:r>
                        <a:rPr lang="en-GB" sz="900" dirty="0">
                          <a:latin typeface="Arial" panose="020B0604020202020204" pitchFamily="34" charset="0"/>
                          <a:cs typeface="Arial" panose="020B0604020202020204" pitchFamily="34" charset="0"/>
                        </a:rPr>
                        <a:t>per annum</a:t>
                      </a:r>
                      <a:endParaRPr lang="en-ZA" sz="9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 quarterly reports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were reviewed by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CEO within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30 days after 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start of the new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quarter</a:t>
                      </a:r>
                      <a:endPar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ZA" sz="900" dirty="0">
                        <a:latin typeface="Arial" panose="020B0604020202020204" pitchFamily="34" charset="0"/>
                        <a:cs typeface="Arial" panose="020B0604020202020204" pitchFamily="34" charset="0"/>
                      </a:endParaRPr>
                    </a:p>
                  </a:txBody>
                  <a:tcPr/>
                </a:tc>
                <a:tc>
                  <a:txBody>
                    <a:bodyPr/>
                    <a:lstStyle/>
                    <a:p>
                      <a:r>
                        <a:rPr lang="en-GB" sz="900" dirty="0">
                          <a:latin typeface="Arial" panose="020B0604020202020204" pitchFamily="34" charset="0"/>
                          <a:cs typeface="Arial" panose="020B0604020202020204" pitchFamily="34" charset="0"/>
                        </a:rPr>
                        <a:t>4 quarterly reports</a:t>
                      </a:r>
                    </a:p>
                    <a:p>
                      <a:r>
                        <a:rPr lang="en-GB" sz="900" dirty="0">
                          <a:latin typeface="Arial" panose="020B0604020202020204" pitchFamily="34" charset="0"/>
                          <a:cs typeface="Arial" panose="020B0604020202020204" pitchFamily="34" charset="0"/>
                        </a:rPr>
                        <a:t>were reviewed by</a:t>
                      </a:r>
                    </a:p>
                    <a:p>
                      <a:r>
                        <a:rPr lang="en-GB" sz="900" dirty="0">
                          <a:latin typeface="Arial" panose="020B0604020202020204" pitchFamily="34" charset="0"/>
                          <a:cs typeface="Arial" panose="020B0604020202020204" pitchFamily="34" charset="0"/>
                        </a:rPr>
                        <a:t>the CEO within</a:t>
                      </a:r>
                    </a:p>
                    <a:p>
                      <a:r>
                        <a:rPr lang="en-GB" sz="900" dirty="0">
                          <a:latin typeface="Arial" panose="020B0604020202020204" pitchFamily="34" charset="0"/>
                          <a:cs typeface="Arial" panose="020B0604020202020204" pitchFamily="34" charset="0"/>
                        </a:rPr>
                        <a:t>30 days after the</a:t>
                      </a:r>
                    </a:p>
                    <a:p>
                      <a:r>
                        <a:rPr lang="en-GB" sz="900" dirty="0">
                          <a:latin typeface="Arial" panose="020B0604020202020204" pitchFamily="34" charset="0"/>
                          <a:cs typeface="Arial" panose="020B0604020202020204" pitchFamily="34" charset="0"/>
                        </a:rPr>
                        <a:t>start of the new</a:t>
                      </a:r>
                    </a:p>
                    <a:p>
                      <a:r>
                        <a:rPr lang="en-GB" sz="900" dirty="0">
                          <a:latin typeface="Arial" panose="020B0604020202020204" pitchFamily="34" charset="0"/>
                          <a:cs typeface="Arial" panose="020B0604020202020204" pitchFamily="34" charset="0"/>
                        </a:rPr>
                        <a:t>quarter</a:t>
                      </a:r>
                      <a:endParaRPr lang="en-ZA" sz="900" dirty="0">
                        <a:latin typeface="Arial" panose="020B0604020202020204" pitchFamily="34" charset="0"/>
                        <a:cs typeface="Arial" panose="020B0604020202020204" pitchFamily="34" charset="0"/>
                      </a:endParaRPr>
                    </a:p>
                  </a:txBody>
                  <a:tcPr/>
                </a:tc>
                <a:tc>
                  <a:txBody>
                    <a:bodyPr/>
                    <a:lstStyle/>
                    <a:p>
                      <a:r>
                        <a:rPr lang="en-GB" sz="900" dirty="0">
                          <a:latin typeface="Arial" panose="020B0604020202020204" pitchFamily="34" charset="0"/>
                          <a:cs typeface="Arial" panose="020B0604020202020204" pitchFamily="34" charset="0"/>
                        </a:rPr>
                        <a:t>4 reviewed</a:t>
                      </a:r>
                    </a:p>
                    <a:p>
                      <a:r>
                        <a:rPr lang="en-GB" sz="900" dirty="0">
                          <a:latin typeface="Arial" panose="020B0604020202020204" pitchFamily="34" charset="0"/>
                          <a:cs typeface="Arial" panose="020B0604020202020204" pitchFamily="34" charset="0"/>
                        </a:rPr>
                        <a:t>quarterly</a:t>
                      </a:r>
                    </a:p>
                    <a:p>
                      <a:r>
                        <a:rPr lang="en-GB" sz="900" dirty="0">
                          <a:latin typeface="Arial" panose="020B0604020202020204" pitchFamily="34" charset="0"/>
                          <a:cs typeface="Arial" panose="020B0604020202020204" pitchFamily="34" charset="0"/>
                        </a:rPr>
                        <a:t>performance</a:t>
                      </a:r>
                    </a:p>
                    <a:p>
                      <a:r>
                        <a:rPr lang="en-GB" sz="900" dirty="0">
                          <a:latin typeface="Arial" panose="020B0604020202020204" pitchFamily="34" charset="0"/>
                          <a:cs typeface="Arial" panose="020B0604020202020204" pitchFamily="34" charset="0"/>
                        </a:rPr>
                        <a:t>reports per</a:t>
                      </a:r>
                    </a:p>
                    <a:p>
                      <a:r>
                        <a:rPr lang="en-GB" sz="900" dirty="0">
                          <a:latin typeface="Arial" panose="020B0604020202020204" pitchFamily="34" charset="0"/>
                          <a:cs typeface="Arial" panose="020B0604020202020204" pitchFamily="34" charset="0"/>
                        </a:rPr>
                        <a:t>annum</a:t>
                      </a:r>
                      <a:endParaRPr lang="en-ZA" sz="900" dirty="0">
                        <a:latin typeface="Arial" panose="020B0604020202020204" pitchFamily="34" charset="0"/>
                        <a:cs typeface="Arial" panose="020B0604020202020204" pitchFamily="34" charset="0"/>
                      </a:endParaRPr>
                    </a:p>
                  </a:txBody>
                  <a:tcPr/>
                </a:tc>
                <a:tc>
                  <a:txBody>
                    <a:bodyPr/>
                    <a:lstStyle/>
                    <a:p>
                      <a:r>
                        <a:rPr lang="en-GB" sz="900" dirty="0">
                          <a:latin typeface="Arial" panose="020B0604020202020204" pitchFamily="34" charset="0"/>
                          <a:cs typeface="Arial" panose="020B0604020202020204" pitchFamily="34" charset="0"/>
                        </a:rPr>
                        <a:t>4 reviewed</a:t>
                      </a:r>
                    </a:p>
                    <a:p>
                      <a:r>
                        <a:rPr lang="en-GB" sz="900" dirty="0">
                          <a:latin typeface="Arial" panose="020B0604020202020204" pitchFamily="34" charset="0"/>
                          <a:cs typeface="Arial" panose="020B0604020202020204" pitchFamily="34" charset="0"/>
                        </a:rPr>
                        <a:t>quarterly</a:t>
                      </a:r>
                    </a:p>
                    <a:p>
                      <a:r>
                        <a:rPr lang="en-GB" sz="900" dirty="0">
                          <a:latin typeface="Arial" panose="020B0604020202020204" pitchFamily="34" charset="0"/>
                          <a:cs typeface="Arial" panose="020B0604020202020204" pitchFamily="34" charset="0"/>
                        </a:rPr>
                        <a:t>performance</a:t>
                      </a:r>
                    </a:p>
                    <a:p>
                      <a:r>
                        <a:rPr lang="en-GB" sz="900" dirty="0">
                          <a:latin typeface="Arial" panose="020B0604020202020204" pitchFamily="34" charset="0"/>
                          <a:cs typeface="Arial" panose="020B0604020202020204" pitchFamily="34" charset="0"/>
                        </a:rPr>
                        <a:t>reports per</a:t>
                      </a:r>
                    </a:p>
                    <a:p>
                      <a:r>
                        <a:rPr lang="en-GB" sz="900" dirty="0">
                          <a:latin typeface="Arial" panose="020B0604020202020204" pitchFamily="34" charset="0"/>
                          <a:cs typeface="Arial" panose="020B0604020202020204" pitchFamily="34" charset="0"/>
                        </a:rPr>
                        <a:t>annum</a:t>
                      </a:r>
                      <a:endParaRPr lang="en-ZA" sz="900" dirty="0">
                        <a:latin typeface="Arial" panose="020B0604020202020204" pitchFamily="34" charset="0"/>
                        <a:cs typeface="Arial" panose="020B0604020202020204" pitchFamily="34" charset="0"/>
                      </a:endParaRPr>
                    </a:p>
                  </a:txBody>
                  <a:tcPr/>
                </a:tc>
                <a:tc>
                  <a:txBody>
                    <a:bodyPr/>
                    <a:lstStyle/>
                    <a:p>
                      <a:r>
                        <a:rPr lang="en-GB" sz="900" dirty="0">
                          <a:latin typeface="Arial" panose="020B0604020202020204" pitchFamily="34" charset="0"/>
                          <a:cs typeface="Arial" panose="020B0604020202020204" pitchFamily="34" charset="0"/>
                        </a:rPr>
                        <a:t>Achieved</a:t>
                      </a:r>
                      <a:endParaRPr lang="en-ZA" sz="900" dirty="0">
                        <a:latin typeface="Arial" panose="020B0604020202020204" pitchFamily="34" charset="0"/>
                        <a:cs typeface="Arial" panose="020B0604020202020204" pitchFamily="34" charset="0"/>
                      </a:endParaRPr>
                    </a:p>
                  </a:txBody>
                  <a:tcPr/>
                </a:tc>
                <a:tc>
                  <a:txBody>
                    <a:bodyPr/>
                    <a:lstStyle/>
                    <a:p>
                      <a:r>
                        <a:rPr lang="en-GB" sz="900" dirty="0">
                          <a:latin typeface="Arial" panose="020B0604020202020204" pitchFamily="34" charset="0"/>
                          <a:cs typeface="Arial" panose="020B0604020202020204" pitchFamily="34" charset="0"/>
                        </a:rPr>
                        <a:t>No deviation</a:t>
                      </a:r>
                      <a:endParaRPr lang="en-ZA" sz="9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08956027"/>
                  </a:ext>
                </a:extLst>
              </a:tr>
              <a:tr h="816882">
                <a:tc vMerge="1">
                  <a:txBody>
                    <a:bodyPr/>
                    <a:lstStyle/>
                    <a:p>
                      <a:endParaRPr lang="en-ZA"/>
                    </a:p>
                  </a:txBody>
                  <a:tcPr/>
                </a:tc>
                <a:tc vMerge="1">
                  <a:txBody>
                    <a:bodyPr/>
                    <a:lstStyle/>
                    <a:p>
                      <a:endParaRPr lang="en-ZA" dirty="0"/>
                    </a:p>
                  </a:txBody>
                  <a:tcPr/>
                </a:tc>
                <a:tc>
                  <a:txBody>
                    <a:bodyPr/>
                    <a:lstStyle/>
                    <a:p>
                      <a:r>
                        <a:rPr lang="en-GB" sz="900" dirty="0">
                          <a:latin typeface="Arial" panose="020B0604020202020204" pitchFamily="34" charset="0"/>
                          <a:cs typeface="Arial" panose="020B0604020202020204" pitchFamily="34" charset="0"/>
                        </a:rPr>
                        <a:t>Number of</a:t>
                      </a:r>
                    </a:p>
                    <a:p>
                      <a:r>
                        <a:rPr lang="en-GB" sz="900" dirty="0">
                          <a:latin typeface="Arial" panose="020B0604020202020204" pitchFamily="34" charset="0"/>
                          <a:cs typeface="Arial" panose="020B0604020202020204" pitchFamily="34" charset="0"/>
                        </a:rPr>
                        <a:t>quarterly financial</a:t>
                      </a:r>
                    </a:p>
                    <a:p>
                      <a:r>
                        <a:rPr lang="en-GB" sz="900" dirty="0">
                          <a:latin typeface="Arial" panose="020B0604020202020204" pitchFamily="34" charset="0"/>
                          <a:cs typeface="Arial" panose="020B0604020202020204" pitchFamily="34" charset="0"/>
                        </a:rPr>
                        <a:t>statements</a:t>
                      </a:r>
                    </a:p>
                    <a:p>
                      <a:r>
                        <a:rPr lang="en-GB" sz="900" dirty="0">
                          <a:latin typeface="Arial" panose="020B0604020202020204" pitchFamily="34" charset="0"/>
                          <a:cs typeface="Arial" panose="020B0604020202020204" pitchFamily="34" charset="0"/>
                        </a:rPr>
                        <a:t>reviewed per</a:t>
                      </a:r>
                    </a:p>
                    <a:p>
                      <a:r>
                        <a:rPr lang="en-GB" sz="900" dirty="0">
                          <a:latin typeface="Arial" panose="020B0604020202020204" pitchFamily="34" charset="0"/>
                          <a:cs typeface="Arial" panose="020B0604020202020204" pitchFamily="34" charset="0"/>
                        </a:rPr>
                        <a:t>annum</a:t>
                      </a:r>
                      <a:endParaRPr lang="en-ZA" sz="9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Unqualified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audit reports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 Financial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Statements.</a:t>
                      </a:r>
                    </a:p>
                    <a:p>
                      <a:endParaRPr lang="en-ZA" sz="900" dirty="0">
                        <a:latin typeface="Arial" panose="020B0604020202020204" pitchFamily="34" charset="0"/>
                        <a:cs typeface="Arial" panose="020B0604020202020204" pitchFamily="34" charset="0"/>
                      </a:endParaRPr>
                    </a:p>
                  </a:txBody>
                  <a:tcPr/>
                </a:tc>
                <a:tc>
                  <a:txBody>
                    <a:bodyPr/>
                    <a:lstStyle/>
                    <a:p>
                      <a:r>
                        <a:rPr lang="en-ZA" sz="900" dirty="0">
                          <a:latin typeface="Arial" panose="020B0604020202020204" pitchFamily="34" charset="0"/>
                          <a:cs typeface="Arial" panose="020B0604020202020204" pitchFamily="34" charset="0"/>
                        </a:rPr>
                        <a:t>Unqualified</a:t>
                      </a:r>
                    </a:p>
                    <a:p>
                      <a:r>
                        <a:rPr lang="en-ZA" sz="900" dirty="0">
                          <a:latin typeface="Arial" panose="020B0604020202020204" pitchFamily="34" charset="0"/>
                          <a:cs typeface="Arial" panose="020B0604020202020204" pitchFamily="34" charset="0"/>
                        </a:rPr>
                        <a:t>audit reports</a:t>
                      </a:r>
                    </a:p>
                    <a:p>
                      <a:r>
                        <a:rPr lang="en-ZA" sz="900" dirty="0">
                          <a:latin typeface="Arial" panose="020B0604020202020204" pitchFamily="34" charset="0"/>
                          <a:cs typeface="Arial" panose="020B0604020202020204" pitchFamily="34" charset="0"/>
                        </a:rPr>
                        <a:t>on Financial</a:t>
                      </a:r>
                    </a:p>
                    <a:p>
                      <a:r>
                        <a:rPr lang="en-ZA" sz="900" dirty="0">
                          <a:latin typeface="Arial" panose="020B0604020202020204" pitchFamily="34" charset="0"/>
                          <a:cs typeface="Arial" panose="020B0604020202020204" pitchFamily="34" charset="0"/>
                        </a:rPr>
                        <a:t>Statements.</a:t>
                      </a:r>
                    </a:p>
                  </a:txBody>
                  <a:tcPr/>
                </a:tc>
                <a:tc>
                  <a:txBody>
                    <a:bodyPr/>
                    <a:lstStyle/>
                    <a:p>
                      <a:r>
                        <a:rPr lang="en-GB" sz="900" dirty="0">
                          <a:latin typeface="Arial" panose="020B0604020202020204" pitchFamily="34" charset="0"/>
                          <a:cs typeface="Arial" panose="020B0604020202020204" pitchFamily="34" charset="0"/>
                        </a:rPr>
                        <a:t>4 quarterly</a:t>
                      </a:r>
                    </a:p>
                    <a:p>
                      <a:r>
                        <a:rPr lang="en-GB" sz="900" dirty="0">
                          <a:latin typeface="Arial" panose="020B0604020202020204" pitchFamily="34" charset="0"/>
                          <a:cs typeface="Arial" panose="020B0604020202020204" pitchFamily="34" charset="0"/>
                        </a:rPr>
                        <a:t>financial</a:t>
                      </a:r>
                    </a:p>
                    <a:p>
                      <a:r>
                        <a:rPr lang="en-GB" sz="900" dirty="0">
                          <a:latin typeface="Arial" panose="020B0604020202020204" pitchFamily="34" charset="0"/>
                          <a:cs typeface="Arial" panose="020B0604020202020204" pitchFamily="34" charset="0"/>
                        </a:rPr>
                        <a:t>statement</a:t>
                      </a:r>
                    </a:p>
                    <a:p>
                      <a:r>
                        <a:rPr lang="en-GB" sz="900" dirty="0">
                          <a:latin typeface="Arial" panose="020B0604020202020204" pitchFamily="34" charset="0"/>
                          <a:cs typeface="Arial" panose="020B0604020202020204" pitchFamily="34" charset="0"/>
                        </a:rPr>
                        <a:t>reviewed per</a:t>
                      </a:r>
                    </a:p>
                    <a:p>
                      <a:r>
                        <a:rPr lang="en-GB" sz="900" dirty="0">
                          <a:latin typeface="Arial" panose="020B0604020202020204" pitchFamily="34" charset="0"/>
                          <a:cs typeface="Arial" panose="020B0604020202020204" pitchFamily="34" charset="0"/>
                        </a:rPr>
                        <a:t>annum</a:t>
                      </a:r>
                      <a:endParaRPr lang="en-ZA" sz="900" dirty="0">
                        <a:latin typeface="Arial" panose="020B0604020202020204" pitchFamily="34" charset="0"/>
                        <a:cs typeface="Arial" panose="020B0604020202020204" pitchFamily="34" charset="0"/>
                      </a:endParaRPr>
                    </a:p>
                  </a:txBody>
                  <a:tcPr/>
                </a:tc>
                <a:tc>
                  <a:txBody>
                    <a:bodyPr/>
                    <a:lstStyle/>
                    <a:p>
                      <a:r>
                        <a:rPr lang="en-GB" sz="900" dirty="0">
                          <a:latin typeface="Arial" panose="020B0604020202020204" pitchFamily="34" charset="0"/>
                          <a:cs typeface="Arial" panose="020B0604020202020204" pitchFamily="34" charset="0"/>
                        </a:rPr>
                        <a:t>4 quarterly</a:t>
                      </a:r>
                    </a:p>
                    <a:p>
                      <a:r>
                        <a:rPr lang="en-GB" sz="900" dirty="0">
                          <a:latin typeface="Arial" panose="020B0604020202020204" pitchFamily="34" charset="0"/>
                          <a:cs typeface="Arial" panose="020B0604020202020204" pitchFamily="34" charset="0"/>
                        </a:rPr>
                        <a:t>financial</a:t>
                      </a:r>
                    </a:p>
                    <a:p>
                      <a:r>
                        <a:rPr lang="en-GB" sz="900" dirty="0">
                          <a:latin typeface="Arial" panose="020B0604020202020204" pitchFamily="34" charset="0"/>
                          <a:cs typeface="Arial" panose="020B0604020202020204" pitchFamily="34" charset="0"/>
                        </a:rPr>
                        <a:t>statements</a:t>
                      </a:r>
                    </a:p>
                    <a:p>
                      <a:r>
                        <a:rPr lang="en-GB" sz="900" dirty="0">
                          <a:latin typeface="Arial" panose="020B0604020202020204" pitchFamily="34" charset="0"/>
                          <a:cs typeface="Arial" panose="020B0604020202020204" pitchFamily="34" charset="0"/>
                        </a:rPr>
                        <a:t>reviewed per</a:t>
                      </a:r>
                    </a:p>
                    <a:p>
                      <a:r>
                        <a:rPr lang="en-GB" sz="900" dirty="0">
                          <a:latin typeface="Arial" panose="020B0604020202020204" pitchFamily="34" charset="0"/>
                          <a:cs typeface="Arial" panose="020B0604020202020204" pitchFamily="34" charset="0"/>
                        </a:rPr>
                        <a:t>annum</a:t>
                      </a:r>
                      <a:endParaRPr lang="en-ZA" sz="900" dirty="0">
                        <a:latin typeface="Arial" panose="020B0604020202020204" pitchFamily="34" charset="0"/>
                        <a:cs typeface="Arial" panose="020B0604020202020204" pitchFamily="34" charset="0"/>
                      </a:endParaRPr>
                    </a:p>
                  </a:txBody>
                  <a:tcPr/>
                </a:tc>
                <a:tc>
                  <a:txBody>
                    <a:bodyPr/>
                    <a:lstStyle/>
                    <a:p>
                      <a:r>
                        <a:rPr lang="en-GB" sz="900" dirty="0">
                          <a:latin typeface="Arial" panose="020B0604020202020204" pitchFamily="34" charset="0"/>
                          <a:cs typeface="Arial" panose="020B0604020202020204" pitchFamily="34" charset="0"/>
                        </a:rPr>
                        <a:t>Achieved</a:t>
                      </a:r>
                      <a:endParaRPr lang="en-ZA" sz="900" dirty="0">
                        <a:latin typeface="Arial" panose="020B0604020202020204" pitchFamily="34" charset="0"/>
                        <a:cs typeface="Arial" panose="020B0604020202020204" pitchFamily="34" charset="0"/>
                      </a:endParaRPr>
                    </a:p>
                  </a:txBody>
                  <a:tcPr/>
                </a:tc>
                <a:tc>
                  <a:txBody>
                    <a:bodyPr/>
                    <a:lstStyle/>
                    <a:p>
                      <a:r>
                        <a:rPr lang="en-GB" sz="900" dirty="0">
                          <a:latin typeface="Arial" panose="020B0604020202020204" pitchFamily="34" charset="0"/>
                          <a:cs typeface="Arial" panose="020B0604020202020204" pitchFamily="34" charset="0"/>
                        </a:rPr>
                        <a:t>No deviation</a:t>
                      </a:r>
                      <a:endParaRPr lang="en-ZA" sz="9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35357292"/>
                  </a:ext>
                </a:extLst>
              </a:tr>
              <a:tr h="1028063">
                <a:tc vMerge="1">
                  <a:txBody>
                    <a:bodyPr/>
                    <a:lstStyle/>
                    <a:p>
                      <a:endParaRPr lang="en-ZA" dirty="0"/>
                    </a:p>
                  </a:txBody>
                  <a:tcPr/>
                </a:tc>
                <a:tc vMerge="1">
                  <a:txBody>
                    <a:bodyPr/>
                    <a:lstStyle/>
                    <a:p>
                      <a:endParaRPr lang="en-ZA" dirty="0"/>
                    </a:p>
                  </a:txBody>
                  <a:tcPr/>
                </a:tc>
                <a:tc>
                  <a:txBody>
                    <a:bodyPr/>
                    <a:lstStyle/>
                    <a:p>
                      <a:r>
                        <a:rPr lang="en-GB" sz="900" dirty="0">
                          <a:latin typeface="Arial" panose="020B0604020202020204" pitchFamily="34" charset="0"/>
                          <a:cs typeface="Arial" panose="020B0604020202020204" pitchFamily="34" charset="0"/>
                        </a:rPr>
                        <a:t>Number of</a:t>
                      </a:r>
                    </a:p>
                    <a:p>
                      <a:r>
                        <a:rPr lang="en-GB" sz="900" dirty="0">
                          <a:latin typeface="Arial" panose="020B0604020202020204" pitchFamily="34" charset="0"/>
                          <a:cs typeface="Arial" panose="020B0604020202020204" pitchFamily="34" charset="0"/>
                        </a:rPr>
                        <a:t>quarterly internal</a:t>
                      </a:r>
                    </a:p>
                    <a:p>
                      <a:r>
                        <a:rPr lang="en-GB" sz="900" dirty="0">
                          <a:latin typeface="Arial" panose="020B0604020202020204" pitchFamily="34" charset="0"/>
                          <a:cs typeface="Arial" panose="020B0604020202020204" pitchFamily="34" charset="0"/>
                        </a:rPr>
                        <a:t>audit reports per</a:t>
                      </a:r>
                    </a:p>
                    <a:p>
                      <a:r>
                        <a:rPr lang="en-GB" sz="900" dirty="0">
                          <a:latin typeface="Arial" panose="020B0604020202020204" pitchFamily="34" charset="0"/>
                          <a:cs typeface="Arial" panose="020B0604020202020204" pitchFamily="34" charset="0"/>
                        </a:rPr>
                        <a:t>annum</a:t>
                      </a:r>
                      <a:endParaRPr lang="en-ZA" sz="9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 quarterly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audit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reports reviewed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by the Audit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Committee per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annum</a:t>
                      </a:r>
                      <a:endPar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ZA" sz="900" dirty="0">
                        <a:latin typeface="Arial" panose="020B0604020202020204" pitchFamily="34" charset="0"/>
                        <a:cs typeface="Arial" panose="020B0604020202020204" pitchFamily="34" charset="0"/>
                      </a:endParaRPr>
                    </a:p>
                  </a:txBody>
                  <a:tcPr/>
                </a:tc>
                <a:tc>
                  <a:txBody>
                    <a:bodyPr/>
                    <a:lstStyle/>
                    <a:p>
                      <a:r>
                        <a:rPr lang="en-GB" sz="900" dirty="0">
                          <a:latin typeface="Arial" panose="020B0604020202020204" pitchFamily="34" charset="0"/>
                          <a:cs typeface="Arial" panose="020B0604020202020204" pitchFamily="34" charset="0"/>
                        </a:rPr>
                        <a:t>4 quarterly</a:t>
                      </a:r>
                    </a:p>
                    <a:p>
                      <a:r>
                        <a:rPr lang="en-GB" sz="900" dirty="0">
                          <a:latin typeface="Arial" panose="020B0604020202020204" pitchFamily="34" charset="0"/>
                          <a:cs typeface="Arial" panose="020B0604020202020204" pitchFamily="34" charset="0"/>
                        </a:rPr>
                        <a:t>internal audit</a:t>
                      </a:r>
                    </a:p>
                    <a:p>
                      <a:r>
                        <a:rPr lang="en-GB" sz="900" dirty="0">
                          <a:latin typeface="Arial" panose="020B0604020202020204" pitchFamily="34" charset="0"/>
                          <a:cs typeface="Arial" panose="020B0604020202020204" pitchFamily="34" charset="0"/>
                        </a:rPr>
                        <a:t>reports reviewed</a:t>
                      </a:r>
                    </a:p>
                    <a:p>
                      <a:r>
                        <a:rPr lang="en-GB" sz="900" dirty="0">
                          <a:latin typeface="Arial" panose="020B0604020202020204" pitchFamily="34" charset="0"/>
                          <a:cs typeface="Arial" panose="020B0604020202020204" pitchFamily="34" charset="0"/>
                        </a:rPr>
                        <a:t>by the Audit</a:t>
                      </a:r>
                    </a:p>
                    <a:p>
                      <a:r>
                        <a:rPr lang="en-GB" sz="900" dirty="0">
                          <a:latin typeface="Arial" panose="020B0604020202020204" pitchFamily="34" charset="0"/>
                          <a:cs typeface="Arial" panose="020B0604020202020204" pitchFamily="34" charset="0"/>
                        </a:rPr>
                        <a:t>Committee per</a:t>
                      </a:r>
                    </a:p>
                    <a:p>
                      <a:r>
                        <a:rPr lang="en-GB" sz="900" dirty="0">
                          <a:latin typeface="Arial" panose="020B0604020202020204" pitchFamily="34" charset="0"/>
                          <a:cs typeface="Arial" panose="020B0604020202020204" pitchFamily="34" charset="0"/>
                        </a:rPr>
                        <a:t>annum</a:t>
                      </a:r>
                      <a:endParaRPr lang="en-ZA" sz="900" dirty="0">
                        <a:latin typeface="Arial" panose="020B0604020202020204" pitchFamily="34" charset="0"/>
                        <a:cs typeface="Arial" panose="020B0604020202020204" pitchFamily="34" charset="0"/>
                      </a:endParaRPr>
                    </a:p>
                  </a:txBody>
                  <a:tcPr/>
                </a:tc>
                <a:tc>
                  <a:txBody>
                    <a:bodyPr/>
                    <a:lstStyle/>
                    <a:p>
                      <a:r>
                        <a:rPr lang="en-GB" sz="900" dirty="0">
                          <a:latin typeface="Arial" panose="020B0604020202020204" pitchFamily="34" charset="0"/>
                          <a:cs typeface="Arial" panose="020B0604020202020204" pitchFamily="34" charset="0"/>
                        </a:rPr>
                        <a:t>4 quarterly</a:t>
                      </a:r>
                    </a:p>
                    <a:p>
                      <a:r>
                        <a:rPr lang="en-GB" sz="900" dirty="0">
                          <a:latin typeface="Arial" panose="020B0604020202020204" pitchFamily="34" charset="0"/>
                          <a:cs typeface="Arial" panose="020B0604020202020204" pitchFamily="34" charset="0"/>
                        </a:rPr>
                        <a:t>internal audit</a:t>
                      </a:r>
                    </a:p>
                    <a:p>
                      <a:r>
                        <a:rPr lang="en-GB" sz="900" dirty="0">
                          <a:latin typeface="Arial" panose="020B0604020202020204" pitchFamily="34" charset="0"/>
                          <a:cs typeface="Arial" panose="020B0604020202020204" pitchFamily="34" charset="0"/>
                        </a:rPr>
                        <a:t>reports per</a:t>
                      </a:r>
                    </a:p>
                    <a:p>
                      <a:r>
                        <a:rPr lang="en-GB" sz="900" dirty="0">
                          <a:latin typeface="Arial" panose="020B0604020202020204" pitchFamily="34" charset="0"/>
                          <a:cs typeface="Arial" panose="020B0604020202020204" pitchFamily="34" charset="0"/>
                        </a:rPr>
                        <a:t>annum</a:t>
                      </a:r>
                      <a:endParaRPr lang="en-ZA" sz="900" dirty="0">
                        <a:latin typeface="Arial" panose="020B0604020202020204" pitchFamily="34" charset="0"/>
                        <a:cs typeface="Arial" panose="020B0604020202020204" pitchFamily="34" charset="0"/>
                      </a:endParaRPr>
                    </a:p>
                  </a:txBody>
                  <a:tcPr/>
                </a:tc>
                <a:tc>
                  <a:txBody>
                    <a:bodyPr/>
                    <a:lstStyle/>
                    <a:p>
                      <a:r>
                        <a:rPr lang="en-GB" sz="900" dirty="0">
                          <a:latin typeface="Arial" panose="020B0604020202020204" pitchFamily="34" charset="0"/>
                          <a:cs typeface="Arial" panose="020B0604020202020204" pitchFamily="34" charset="0"/>
                        </a:rPr>
                        <a:t>4 quarterly</a:t>
                      </a:r>
                    </a:p>
                    <a:p>
                      <a:r>
                        <a:rPr lang="en-GB" sz="900" dirty="0">
                          <a:latin typeface="Arial" panose="020B0604020202020204" pitchFamily="34" charset="0"/>
                          <a:cs typeface="Arial" panose="020B0604020202020204" pitchFamily="34" charset="0"/>
                        </a:rPr>
                        <a:t>internal audit</a:t>
                      </a:r>
                    </a:p>
                    <a:p>
                      <a:r>
                        <a:rPr lang="en-GB" sz="900" dirty="0">
                          <a:latin typeface="Arial" panose="020B0604020202020204" pitchFamily="34" charset="0"/>
                          <a:cs typeface="Arial" panose="020B0604020202020204" pitchFamily="34" charset="0"/>
                        </a:rPr>
                        <a:t>reports per</a:t>
                      </a:r>
                    </a:p>
                    <a:p>
                      <a:r>
                        <a:rPr lang="en-GB" sz="900" dirty="0">
                          <a:latin typeface="Arial" panose="020B0604020202020204" pitchFamily="34" charset="0"/>
                          <a:cs typeface="Arial" panose="020B0604020202020204" pitchFamily="34" charset="0"/>
                        </a:rPr>
                        <a:t>annum</a:t>
                      </a:r>
                      <a:endParaRPr lang="en-ZA" sz="900" dirty="0">
                        <a:latin typeface="Arial" panose="020B0604020202020204" pitchFamily="34" charset="0"/>
                        <a:cs typeface="Arial" panose="020B0604020202020204" pitchFamily="34" charset="0"/>
                      </a:endParaRPr>
                    </a:p>
                  </a:txBody>
                  <a:tcPr/>
                </a:tc>
                <a:tc>
                  <a:txBody>
                    <a:bodyPr/>
                    <a:lstStyle/>
                    <a:p>
                      <a:r>
                        <a:rPr lang="en-GB" sz="900" dirty="0">
                          <a:latin typeface="Arial" panose="020B0604020202020204" pitchFamily="34" charset="0"/>
                          <a:cs typeface="Arial" panose="020B0604020202020204" pitchFamily="34" charset="0"/>
                        </a:rPr>
                        <a:t>Achieved</a:t>
                      </a:r>
                      <a:endParaRPr lang="en-ZA" sz="900" dirty="0">
                        <a:latin typeface="Arial" panose="020B0604020202020204" pitchFamily="34" charset="0"/>
                        <a:cs typeface="Arial" panose="020B0604020202020204" pitchFamily="34" charset="0"/>
                      </a:endParaRPr>
                    </a:p>
                  </a:txBody>
                  <a:tcPr/>
                </a:tc>
                <a:tc>
                  <a:txBody>
                    <a:bodyPr/>
                    <a:lstStyle/>
                    <a:p>
                      <a:r>
                        <a:rPr lang="en-GB" sz="900" dirty="0">
                          <a:latin typeface="Arial" panose="020B0604020202020204" pitchFamily="34" charset="0"/>
                          <a:cs typeface="Arial" panose="020B0604020202020204" pitchFamily="34" charset="0"/>
                        </a:rPr>
                        <a:t>No deviation</a:t>
                      </a:r>
                      <a:endParaRPr lang="en-ZA" sz="9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05388050"/>
                  </a:ext>
                </a:extLst>
              </a:tr>
            </a:tbl>
          </a:graphicData>
        </a:graphic>
      </p:graphicFrame>
    </p:spTree>
    <p:extLst>
      <p:ext uri="{BB962C8B-B14F-4D97-AF65-F5344CB8AC3E}">
        <p14:creationId xmlns:p14="http://schemas.microsoft.com/office/powerpoint/2010/main" val="1758686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E4E61-2768-44EB-A1FB-B1FF51FF1C60}"/>
              </a:ext>
            </a:extLst>
          </p:cNvPr>
          <p:cNvSpPr>
            <a:spLocks noGrp="1"/>
          </p:cNvSpPr>
          <p:nvPr>
            <p:ph type="title"/>
          </p:nvPr>
        </p:nvSpPr>
        <p:spPr>
          <a:xfrm>
            <a:off x="1703512" y="53752"/>
            <a:ext cx="8942784" cy="1143000"/>
          </a:xfrm>
        </p:spPr>
        <p:txBody>
          <a:bodyPr>
            <a:normAutofit/>
          </a:bodyPr>
          <a:lstStyle/>
          <a:p>
            <a:r>
              <a:rPr lang="en-ZA" sz="3200" dirty="0">
                <a:latin typeface="Arial" panose="020B0604020202020204" pitchFamily="34" charset="0"/>
                <a:cs typeface="Arial" panose="020B0604020202020204" pitchFamily="34" charset="0"/>
              </a:rPr>
              <a:t>Programme 1: Administration</a:t>
            </a:r>
            <a:r>
              <a:rPr lang="en-ZA" dirty="0">
                <a:latin typeface="Arial" panose="020B0604020202020204" pitchFamily="34" charset="0"/>
                <a:cs typeface="Arial" panose="020B0604020202020204" pitchFamily="34" charset="0"/>
              </a:rPr>
              <a:t/>
            </a:r>
            <a:br>
              <a:rPr lang="en-ZA" dirty="0">
                <a:latin typeface="Arial" panose="020B0604020202020204" pitchFamily="34" charset="0"/>
                <a:cs typeface="Arial" panose="020B0604020202020204" pitchFamily="34" charset="0"/>
              </a:rPr>
            </a:br>
            <a:r>
              <a:rPr lang="en-ZA" sz="1600" dirty="0">
                <a:latin typeface="Arial" panose="020B0604020202020204" pitchFamily="34" charset="0"/>
                <a:cs typeface="Arial" panose="020B0604020202020204" pitchFamily="34" charset="0"/>
              </a:rPr>
              <a:t>					</a:t>
            </a:r>
            <a:r>
              <a:rPr lang="en-ZA" sz="2000" dirty="0">
                <a:latin typeface="Arial" panose="020B0604020202020204" pitchFamily="34" charset="0"/>
                <a:cs typeface="Arial" panose="020B0604020202020204" pitchFamily="34" charset="0"/>
              </a:rPr>
              <a:t>…continues</a:t>
            </a:r>
            <a:endParaRPr lang="en-ZA" dirty="0">
              <a:latin typeface="Arial" panose="020B0604020202020204" pitchFamily="34" charset="0"/>
              <a:cs typeface="Arial" panose="020B0604020202020204" pitchFamily="34" charset="0"/>
            </a:endParaRPr>
          </a:p>
        </p:txBody>
      </p:sp>
      <p:graphicFrame>
        <p:nvGraphicFramePr>
          <p:cNvPr id="4" name="Table 4">
            <a:extLst>
              <a:ext uri="{FF2B5EF4-FFF2-40B4-BE49-F238E27FC236}">
                <a16:creationId xmlns:a16="http://schemas.microsoft.com/office/drawing/2014/main" id="{42374BD5-733B-4096-8917-B9D54756B107}"/>
              </a:ext>
            </a:extLst>
          </p:cNvPr>
          <p:cNvGraphicFramePr>
            <a:graphicFrameLocks noGrp="1"/>
          </p:cNvGraphicFramePr>
          <p:nvPr>
            <p:ph idx="1"/>
            <p:extLst>
              <p:ext uri="{D42A27DB-BD31-4B8C-83A1-F6EECF244321}">
                <p14:modId xmlns:p14="http://schemas.microsoft.com/office/powerpoint/2010/main" val="2737049705"/>
              </p:ext>
            </p:extLst>
          </p:nvPr>
        </p:nvGraphicFramePr>
        <p:xfrm>
          <a:off x="191344" y="1628800"/>
          <a:ext cx="11677130" cy="4147666"/>
        </p:xfrm>
        <a:graphic>
          <a:graphicData uri="http://schemas.openxmlformats.org/drawingml/2006/table">
            <a:tbl>
              <a:tblPr firstRow="1" bandRow="1">
                <a:tableStyleId>{5C22544A-7EE6-4342-B048-85BDC9FD1C3A}</a:tableStyleId>
              </a:tblPr>
              <a:tblGrid>
                <a:gridCol w="1121424">
                  <a:extLst>
                    <a:ext uri="{9D8B030D-6E8A-4147-A177-3AD203B41FA5}">
                      <a16:colId xmlns:a16="http://schemas.microsoft.com/office/drawing/2014/main" val="2757440051"/>
                    </a:ext>
                  </a:extLst>
                </a:gridCol>
                <a:gridCol w="1196186">
                  <a:extLst>
                    <a:ext uri="{9D8B030D-6E8A-4147-A177-3AD203B41FA5}">
                      <a16:colId xmlns:a16="http://schemas.microsoft.com/office/drawing/2014/main" val="1215919314"/>
                    </a:ext>
                  </a:extLst>
                </a:gridCol>
                <a:gridCol w="1345709">
                  <a:extLst>
                    <a:ext uri="{9D8B030D-6E8A-4147-A177-3AD203B41FA5}">
                      <a16:colId xmlns:a16="http://schemas.microsoft.com/office/drawing/2014/main" val="1243441314"/>
                    </a:ext>
                  </a:extLst>
                </a:gridCol>
                <a:gridCol w="1270948">
                  <a:extLst>
                    <a:ext uri="{9D8B030D-6E8A-4147-A177-3AD203B41FA5}">
                      <a16:colId xmlns:a16="http://schemas.microsoft.com/office/drawing/2014/main" val="1432133465"/>
                    </a:ext>
                  </a:extLst>
                </a:gridCol>
                <a:gridCol w="1270948">
                  <a:extLst>
                    <a:ext uri="{9D8B030D-6E8A-4147-A177-3AD203B41FA5}">
                      <a16:colId xmlns:a16="http://schemas.microsoft.com/office/drawing/2014/main" val="189118062"/>
                    </a:ext>
                  </a:extLst>
                </a:gridCol>
                <a:gridCol w="1196186">
                  <a:extLst>
                    <a:ext uri="{9D8B030D-6E8A-4147-A177-3AD203B41FA5}">
                      <a16:colId xmlns:a16="http://schemas.microsoft.com/office/drawing/2014/main" val="3074752895"/>
                    </a:ext>
                  </a:extLst>
                </a:gridCol>
                <a:gridCol w="1269879">
                  <a:extLst>
                    <a:ext uri="{9D8B030D-6E8A-4147-A177-3AD203B41FA5}">
                      <a16:colId xmlns:a16="http://schemas.microsoft.com/office/drawing/2014/main" val="3918305367"/>
                    </a:ext>
                  </a:extLst>
                </a:gridCol>
                <a:gridCol w="1346777">
                  <a:extLst>
                    <a:ext uri="{9D8B030D-6E8A-4147-A177-3AD203B41FA5}">
                      <a16:colId xmlns:a16="http://schemas.microsoft.com/office/drawing/2014/main" val="1036397018"/>
                    </a:ext>
                  </a:extLst>
                </a:gridCol>
                <a:gridCol w="1659073">
                  <a:extLst>
                    <a:ext uri="{9D8B030D-6E8A-4147-A177-3AD203B41FA5}">
                      <a16:colId xmlns:a16="http://schemas.microsoft.com/office/drawing/2014/main" val="3967343597"/>
                    </a:ext>
                  </a:extLst>
                </a:gridCol>
              </a:tblGrid>
              <a:tr h="1008892">
                <a:tc>
                  <a:txBody>
                    <a:bodyPr/>
                    <a:lstStyle/>
                    <a:p>
                      <a:r>
                        <a:rPr lang="en-GB" sz="1050" dirty="0">
                          <a:solidFill>
                            <a:schemeClr val="tx1"/>
                          </a:solidFill>
                          <a:latin typeface="Arial" panose="020B0604020202020204" pitchFamily="34" charset="0"/>
                          <a:cs typeface="Arial" panose="020B0604020202020204" pitchFamily="34" charset="0"/>
                        </a:rPr>
                        <a:t>Outcomes</a:t>
                      </a:r>
                      <a:endParaRPr lang="en-ZA" sz="1050" dirty="0">
                        <a:solidFill>
                          <a:schemeClr val="tx1"/>
                        </a:solidFill>
                        <a:latin typeface="Arial" panose="020B0604020202020204" pitchFamily="34" charset="0"/>
                        <a:cs typeface="Arial" panose="020B0604020202020204" pitchFamily="34" charset="0"/>
                      </a:endParaRPr>
                    </a:p>
                  </a:txBody>
                  <a:tcPr/>
                </a:tc>
                <a:tc>
                  <a:txBody>
                    <a:bodyPr/>
                    <a:lstStyle/>
                    <a:p>
                      <a:r>
                        <a:rPr lang="en-GB" sz="1050" dirty="0">
                          <a:solidFill>
                            <a:schemeClr val="tx1"/>
                          </a:solidFill>
                          <a:latin typeface="Arial" panose="020B0604020202020204" pitchFamily="34" charset="0"/>
                          <a:cs typeface="Arial" panose="020B0604020202020204" pitchFamily="34" charset="0"/>
                        </a:rPr>
                        <a:t>Outputs</a:t>
                      </a:r>
                      <a:endParaRPr lang="en-ZA" sz="1050" dirty="0">
                        <a:solidFill>
                          <a:schemeClr val="tx1"/>
                        </a:solidFill>
                        <a:latin typeface="Arial" panose="020B0604020202020204" pitchFamily="34" charset="0"/>
                        <a:cs typeface="Arial" panose="020B0604020202020204" pitchFamily="34" charset="0"/>
                      </a:endParaRPr>
                    </a:p>
                  </a:txBody>
                  <a:tcPr/>
                </a:tc>
                <a:tc>
                  <a:txBody>
                    <a:bodyPr/>
                    <a:lstStyle/>
                    <a:p>
                      <a:r>
                        <a:rPr lang="en-GB" sz="1050" dirty="0">
                          <a:solidFill>
                            <a:schemeClr val="tx1"/>
                          </a:solidFill>
                          <a:latin typeface="Arial" panose="020B0604020202020204" pitchFamily="34" charset="0"/>
                          <a:cs typeface="Arial" panose="020B0604020202020204" pitchFamily="34" charset="0"/>
                        </a:rPr>
                        <a:t>Output Indicators</a:t>
                      </a:r>
                      <a:endParaRPr lang="en-ZA" sz="1050" dirty="0">
                        <a:solidFill>
                          <a:schemeClr val="tx1"/>
                        </a:solidFill>
                        <a:latin typeface="Arial" panose="020B0604020202020204" pitchFamily="34" charset="0"/>
                        <a:cs typeface="Arial" panose="020B0604020202020204" pitchFamily="34" charset="0"/>
                      </a:endParaRPr>
                    </a:p>
                  </a:txBody>
                  <a:tcPr/>
                </a:tc>
                <a:tc>
                  <a:txBody>
                    <a:bodyPr/>
                    <a:lstStyle/>
                    <a:p>
                      <a:r>
                        <a:rPr lang="en-GB" sz="1050" dirty="0">
                          <a:solidFill>
                            <a:schemeClr val="tx1"/>
                          </a:solidFill>
                          <a:latin typeface="Arial" panose="020B0604020202020204" pitchFamily="34" charset="0"/>
                          <a:cs typeface="Arial" panose="020B0604020202020204" pitchFamily="34" charset="0"/>
                        </a:rPr>
                        <a:t>Audited Actual Performance 2019/2020</a:t>
                      </a:r>
                      <a:endParaRPr lang="en-ZA" sz="1050" dirty="0">
                        <a:solidFill>
                          <a:schemeClr val="tx1"/>
                        </a:solidFill>
                        <a:latin typeface="Arial" panose="020B0604020202020204" pitchFamily="34" charset="0"/>
                        <a:cs typeface="Arial" panose="020B0604020202020204" pitchFamily="34" charset="0"/>
                      </a:endParaRPr>
                    </a:p>
                  </a:txBody>
                  <a:tcPr/>
                </a:tc>
                <a:tc>
                  <a:txBody>
                    <a:bodyPr/>
                    <a:lstStyle/>
                    <a:p>
                      <a:r>
                        <a:rPr lang="en-GB" sz="1050" dirty="0">
                          <a:solidFill>
                            <a:schemeClr val="tx1"/>
                          </a:solidFill>
                          <a:latin typeface="Arial" panose="020B0604020202020204" pitchFamily="34" charset="0"/>
                          <a:cs typeface="Arial" panose="020B0604020202020204" pitchFamily="34" charset="0"/>
                        </a:rPr>
                        <a:t>Audited Actual Performance 2020/2021</a:t>
                      </a:r>
                      <a:endParaRPr lang="en-ZA" sz="1050" dirty="0">
                        <a:solidFill>
                          <a:schemeClr val="tx1"/>
                        </a:solidFill>
                        <a:latin typeface="Arial" panose="020B0604020202020204" pitchFamily="34" charset="0"/>
                        <a:cs typeface="Arial" panose="020B0604020202020204" pitchFamily="34" charset="0"/>
                      </a:endParaRPr>
                    </a:p>
                  </a:txBody>
                  <a:tcPr/>
                </a:tc>
                <a:tc>
                  <a:txBody>
                    <a:bodyPr/>
                    <a:lstStyle/>
                    <a:p>
                      <a:r>
                        <a:rPr lang="en-GB" sz="1050" dirty="0">
                          <a:solidFill>
                            <a:schemeClr val="tx1"/>
                          </a:solidFill>
                          <a:latin typeface="Arial" panose="020B0604020202020204" pitchFamily="34" charset="0"/>
                          <a:cs typeface="Arial" panose="020B0604020202020204" pitchFamily="34" charset="0"/>
                        </a:rPr>
                        <a:t>Planned Annual Targets 2021/2022</a:t>
                      </a:r>
                      <a:endParaRPr lang="en-ZA" sz="1050" dirty="0">
                        <a:solidFill>
                          <a:schemeClr val="tx1"/>
                        </a:solidFill>
                        <a:latin typeface="Arial" panose="020B0604020202020204" pitchFamily="34" charset="0"/>
                        <a:cs typeface="Arial" panose="020B0604020202020204" pitchFamily="34" charset="0"/>
                      </a:endParaRPr>
                    </a:p>
                  </a:txBody>
                  <a:tcPr/>
                </a:tc>
                <a:tc>
                  <a:txBody>
                    <a:bodyPr/>
                    <a:lstStyle/>
                    <a:p>
                      <a:r>
                        <a:rPr lang="en-GB" sz="1050" dirty="0">
                          <a:solidFill>
                            <a:schemeClr val="tx1"/>
                          </a:solidFill>
                          <a:latin typeface="Arial" panose="020B0604020202020204" pitchFamily="34" charset="0"/>
                          <a:cs typeface="Arial" panose="020B0604020202020204" pitchFamily="34" charset="0"/>
                        </a:rPr>
                        <a:t>Actual Achievement 2021/2022</a:t>
                      </a:r>
                      <a:endParaRPr lang="en-ZA" sz="1050" dirty="0">
                        <a:solidFill>
                          <a:schemeClr val="tx1"/>
                        </a:solidFill>
                        <a:latin typeface="Arial" panose="020B0604020202020204" pitchFamily="34" charset="0"/>
                        <a:cs typeface="Arial" panose="020B0604020202020204" pitchFamily="34" charset="0"/>
                      </a:endParaRPr>
                    </a:p>
                  </a:txBody>
                  <a:tcPr/>
                </a:tc>
                <a:tc>
                  <a:txBody>
                    <a:bodyPr/>
                    <a:lstStyle/>
                    <a:p>
                      <a:r>
                        <a:rPr lang="en-GB" sz="1050" dirty="0">
                          <a:solidFill>
                            <a:schemeClr val="tx1"/>
                          </a:solidFill>
                          <a:latin typeface="Arial" panose="020B0604020202020204" pitchFamily="34" charset="0"/>
                          <a:cs typeface="Arial" panose="020B0604020202020204" pitchFamily="34" charset="0"/>
                        </a:rPr>
                        <a:t>Deviation</a:t>
                      </a:r>
                    </a:p>
                    <a:p>
                      <a:r>
                        <a:rPr lang="en-GB" sz="1050" dirty="0">
                          <a:solidFill>
                            <a:schemeClr val="tx1"/>
                          </a:solidFill>
                          <a:latin typeface="Arial" panose="020B0604020202020204" pitchFamily="34" charset="0"/>
                          <a:cs typeface="Arial" panose="020B0604020202020204" pitchFamily="34" charset="0"/>
                        </a:rPr>
                        <a:t>from</a:t>
                      </a:r>
                    </a:p>
                    <a:p>
                      <a:r>
                        <a:rPr lang="en-GB" sz="1050" dirty="0">
                          <a:solidFill>
                            <a:schemeClr val="tx1"/>
                          </a:solidFill>
                          <a:latin typeface="Arial" panose="020B0604020202020204" pitchFamily="34" charset="0"/>
                          <a:cs typeface="Arial" panose="020B0604020202020204" pitchFamily="34" charset="0"/>
                        </a:rPr>
                        <a:t>planned target</a:t>
                      </a:r>
                    </a:p>
                    <a:p>
                      <a:r>
                        <a:rPr lang="en-GB" sz="1050" dirty="0">
                          <a:solidFill>
                            <a:schemeClr val="tx1"/>
                          </a:solidFill>
                          <a:latin typeface="Arial" panose="020B0604020202020204" pitchFamily="34" charset="0"/>
                          <a:cs typeface="Arial" panose="020B0604020202020204" pitchFamily="34" charset="0"/>
                        </a:rPr>
                        <a:t>to actual</a:t>
                      </a:r>
                    </a:p>
                    <a:p>
                      <a:r>
                        <a:rPr lang="en-GB" sz="1050" dirty="0">
                          <a:solidFill>
                            <a:schemeClr val="tx1"/>
                          </a:solidFill>
                          <a:latin typeface="Arial" panose="020B0604020202020204" pitchFamily="34" charset="0"/>
                          <a:cs typeface="Arial" panose="020B0604020202020204" pitchFamily="34" charset="0"/>
                        </a:rPr>
                        <a:t>achievement</a:t>
                      </a:r>
                      <a:endParaRPr lang="en-ZA" sz="1050" dirty="0">
                        <a:solidFill>
                          <a:schemeClr val="tx1"/>
                        </a:solidFill>
                        <a:latin typeface="Arial" panose="020B0604020202020204" pitchFamily="34" charset="0"/>
                        <a:cs typeface="Arial" panose="020B0604020202020204" pitchFamily="34" charset="0"/>
                      </a:endParaRPr>
                    </a:p>
                  </a:txBody>
                  <a:tcPr/>
                </a:tc>
                <a:tc>
                  <a:txBody>
                    <a:bodyPr/>
                    <a:lstStyle/>
                    <a:p>
                      <a:r>
                        <a:rPr lang="en-ZA" sz="1050" dirty="0">
                          <a:solidFill>
                            <a:schemeClr val="tx1"/>
                          </a:solidFill>
                          <a:latin typeface="Arial" panose="020B0604020202020204" pitchFamily="34" charset="0"/>
                          <a:cs typeface="Arial" panose="020B0604020202020204" pitchFamily="34" charset="0"/>
                        </a:rPr>
                        <a:t>Reasons for</a:t>
                      </a:r>
                    </a:p>
                    <a:p>
                      <a:r>
                        <a:rPr lang="en-ZA" sz="1050" dirty="0">
                          <a:solidFill>
                            <a:schemeClr val="tx1"/>
                          </a:solidFill>
                          <a:latin typeface="Arial" panose="020B0604020202020204" pitchFamily="34" charset="0"/>
                          <a:cs typeface="Arial" panose="020B0604020202020204" pitchFamily="34" charset="0"/>
                        </a:rPr>
                        <a:t>deviations</a:t>
                      </a:r>
                    </a:p>
                  </a:txBody>
                  <a:tcPr/>
                </a:tc>
                <a:extLst>
                  <a:ext uri="{0D108BD9-81ED-4DB2-BD59-A6C34878D82A}">
                    <a16:rowId xmlns:a16="http://schemas.microsoft.com/office/drawing/2014/main" val="3104381013"/>
                  </a:ext>
                </a:extLst>
              </a:tr>
              <a:tr h="1483157">
                <a:tc rowSpan="2">
                  <a:txBody>
                    <a:bodyPr/>
                    <a:lstStyle/>
                    <a:p>
                      <a:r>
                        <a:rPr lang="en-GB" sz="1100" dirty="0">
                          <a:latin typeface="Arial" panose="020B0604020202020204" pitchFamily="34" charset="0"/>
                          <a:cs typeface="Arial" panose="020B0604020202020204" pitchFamily="34" charset="0"/>
                        </a:rPr>
                        <a:t>Good corporate</a:t>
                      </a:r>
                    </a:p>
                    <a:p>
                      <a:r>
                        <a:rPr lang="en-GB" sz="1100" dirty="0">
                          <a:latin typeface="Arial" panose="020B0604020202020204" pitchFamily="34" charset="0"/>
                          <a:cs typeface="Arial" panose="020B0604020202020204" pitchFamily="34" charset="0"/>
                        </a:rPr>
                        <a:t>governance,</a:t>
                      </a:r>
                    </a:p>
                    <a:p>
                      <a:r>
                        <a:rPr lang="en-GB" sz="1100" dirty="0">
                          <a:latin typeface="Arial" panose="020B0604020202020204" pitchFamily="34" charset="0"/>
                          <a:cs typeface="Arial" panose="020B0604020202020204" pitchFamily="34" charset="0"/>
                        </a:rPr>
                        <a:t>sound financial</a:t>
                      </a:r>
                    </a:p>
                    <a:p>
                      <a:r>
                        <a:rPr lang="en-GB" sz="1100" dirty="0">
                          <a:latin typeface="Arial" panose="020B0604020202020204" pitchFamily="34" charset="0"/>
                          <a:cs typeface="Arial" panose="020B0604020202020204" pitchFamily="34" charset="0"/>
                        </a:rPr>
                        <a:t>management and</a:t>
                      </a:r>
                    </a:p>
                    <a:p>
                      <a:r>
                        <a:rPr lang="en-GB" sz="1100" dirty="0">
                          <a:latin typeface="Arial" panose="020B0604020202020204" pitchFamily="34" charset="0"/>
                          <a:cs typeface="Arial" panose="020B0604020202020204" pitchFamily="34" charset="0"/>
                        </a:rPr>
                        <a:t>administrative</a:t>
                      </a:r>
                    </a:p>
                    <a:p>
                      <a:r>
                        <a:rPr lang="en-GB" sz="1100" dirty="0">
                          <a:latin typeface="Arial" panose="020B0604020202020204" pitchFamily="34" charset="0"/>
                          <a:cs typeface="Arial" panose="020B0604020202020204" pitchFamily="34" charset="0"/>
                        </a:rPr>
                        <a:t>support in line</a:t>
                      </a:r>
                    </a:p>
                    <a:p>
                      <a:r>
                        <a:rPr lang="en-GB" sz="1100" dirty="0">
                          <a:latin typeface="Arial" panose="020B0604020202020204" pitchFamily="34" charset="0"/>
                          <a:cs typeface="Arial" panose="020B0604020202020204" pitchFamily="34" charset="0"/>
                        </a:rPr>
                        <a:t>with legislation</a:t>
                      </a:r>
                      <a:endParaRPr lang="en-ZA" sz="1100" dirty="0">
                        <a:latin typeface="Arial" panose="020B0604020202020204" pitchFamily="34" charset="0"/>
                        <a:cs typeface="Arial" panose="020B0604020202020204" pitchFamily="34" charset="0"/>
                      </a:endParaRPr>
                    </a:p>
                  </a:txBody>
                  <a:tcPr/>
                </a:tc>
                <a:tc rowSpan="2">
                  <a:txBody>
                    <a:bodyPr/>
                    <a:lstStyle/>
                    <a:p>
                      <a:pPr algn="l"/>
                      <a:r>
                        <a:rPr lang="en-ZA" sz="1100" b="0" i="0" u="none" strike="noStrike" baseline="0" dirty="0">
                          <a:latin typeface="ArialNarrow"/>
                        </a:rPr>
                        <a:t>Reports and</a:t>
                      </a:r>
                    </a:p>
                    <a:p>
                      <a:pPr algn="l"/>
                      <a:r>
                        <a:rPr lang="en-ZA" sz="1100" b="0" i="0" u="none" strike="noStrike" baseline="0" dirty="0">
                          <a:latin typeface="ArialNarrow"/>
                        </a:rPr>
                        <a:t>recommendations</a:t>
                      </a:r>
                    </a:p>
                    <a:p>
                      <a:pPr algn="l"/>
                      <a:r>
                        <a:rPr lang="en-ZA" sz="1100" b="0" i="0" u="none" strike="noStrike" baseline="0" dirty="0">
                          <a:latin typeface="ArialNarrow"/>
                        </a:rPr>
                        <a:t>for increased</a:t>
                      </a:r>
                    </a:p>
                    <a:p>
                      <a:pPr algn="l"/>
                      <a:r>
                        <a:rPr lang="en-ZA" sz="1100" b="0" i="0" u="none" strike="noStrike" baseline="0" dirty="0">
                          <a:latin typeface="ArialNarrow"/>
                        </a:rPr>
                        <a:t>oversight, reporting</a:t>
                      </a:r>
                    </a:p>
                    <a:p>
                      <a:pPr algn="l"/>
                      <a:r>
                        <a:rPr lang="en-ZA" sz="1100" b="0" i="0" u="none" strike="noStrike" baseline="0" dirty="0">
                          <a:latin typeface="ArialNarrow"/>
                        </a:rPr>
                        <a:t>and evaluation and</a:t>
                      </a:r>
                    </a:p>
                    <a:p>
                      <a:pPr algn="l"/>
                      <a:r>
                        <a:rPr lang="en-ZA" sz="1100" b="0" i="0" u="none" strike="noStrike" baseline="0" dirty="0">
                          <a:latin typeface="ArialNarrow"/>
                        </a:rPr>
                        <a:t>coordination</a:t>
                      </a:r>
                      <a:endParaRPr lang="en-ZA" sz="110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Percentage</a:t>
                      </a:r>
                    </a:p>
                    <a:p>
                      <a:r>
                        <a:rPr lang="en-GB" sz="1000" dirty="0">
                          <a:latin typeface="Arial" panose="020B0604020202020204" pitchFamily="34" charset="0"/>
                          <a:cs typeface="Arial" panose="020B0604020202020204" pitchFamily="34" charset="0"/>
                        </a:rPr>
                        <a:t>of approved</a:t>
                      </a:r>
                    </a:p>
                    <a:p>
                      <a:r>
                        <a:rPr lang="en-GB" sz="1000" dirty="0">
                          <a:latin typeface="Arial" panose="020B0604020202020204" pitchFamily="34" charset="0"/>
                          <a:cs typeface="Arial" panose="020B0604020202020204" pitchFamily="34" charset="0"/>
                        </a:rPr>
                        <a:t>performance</a:t>
                      </a:r>
                    </a:p>
                    <a:p>
                      <a:r>
                        <a:rPr lang="en-GB" sz="1000" dirty="0">
                          <a:latin typeface="Arial" panose="020B0604020202020204" pitchFamily="34" charset="0"/>
                          <a:cs typeface="Arial" panose="020B0604020202020204" pitchFamily="34" charset="0"/>
                        </a:rPr>
                        <a:t>agreements</a:t>
                      </a:r>
                    </a:p>
                    <a:p>
                      <a:r>
                        <a:rPr lang="en-GB" sz="1000" dirty="0">
                          <a:latin typeface="Arial" panose="020B0604020202020204" pitchFamily="34" charset="0"/>
                          <a:cs typeface="Arial" panose="020B0604020202020204" pitchFamily="34" charset="0"/>
                        </a:rPr>
                        <a:t>aligned to the</a:t>
                      </a:r>
                    </a:p>
                    <a:p>
                      <a:r>
                        <a:rPr lang="en-GB" sz="1000" dirty="0">
                          <a:latin typeface="Arial" panose="020B0604020202020204" pitchFamily="34" charset="0"/>
                          <a:cs typeface="Arial" panose="020B0604020202020204" pitchFamily="34" charset="0"/>
                        </a:rPr>
                        <a:t>strategy and the</a:t>
                      </a:r>
                    </a:p>
                    <a:p>
                      <a:r>
                        <a:rPr lang="en-GB" sz="1000" dirty="0">
                          <a:latin typeface="Arial" panose="020B0604020202020204" pitchFamily="34" charset="0"/>
                          <a:cs typeface="Arial" panose="020B0604020202020204" pitchFamily="34" charset="0"/>
                        </a:rPr>
                        <a:t>structure annually</a:t>
                      </a:r>
                      <a:endParaRPr lang="en-ZA" sz="100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28 performance</a:t>
                      </a:r>
                    </a:p>
                    <a:p>
                      <a:r>
                        <a:rPr lang="en-GB" sz="1000" dirty="0">
                          <a:latin typeface="Arial" panose="020B0604020202020204" pitchFamily="34" charset="0"/>
                          <a:cs typeface="Arial" panose="020B0604020202020204" pitchFamily="34" charset="0"/>
                        </a:rPr>
                        <a:t>agreements</a:t>
                      </a:r>
                    </a:p>
                    <a:p>
                      <a:r>
                        <a:rPr lang="en-GB" sz="1000" dirty="0">
                          <a:latin typeface="Arial" panose="020B0604020202020204" pitchFamily="34" charset="0"/>
                          <a:cs typeface="Arial" panose="020B0604020202020204" pitchFamily="34" charset="0"/>
                        </a:rPr>
                        <a:t>submitted on time.</a:t>
                      </a:r>
                      <a:endParaRPr lang="en-ZA" sz="1000" dirty="0">
                        <a:latin typeface="Arial" panose="020B0604020202020204" pitchFamily="34" charset="0"/>
                        <a:cs typeface="Arial" panose="020B0604020202020204" pitchFamily="34" charset="0"/>
                      </a:endParaRPr>
                    </a:p>
                    <a:p>
                      <a:endParaRPr lang="en-ZA" sz="10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28 performance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agreements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submitted on time.</a:t>
                      </a:r>
                      <a:endParaRPr kumimoji="0" lang="en-Z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ZA" sz="1000" dirty="0">
                        <a:latin typeface="Arial" panose="020B0604020202020204" pitchFamily="34" charset="0"/>
                        <a:cs typeface="Arial" panose="020B0604020202020204" pitchFamily="34" charset="0"/>
                      </a:endParaRPr>
                    </a:p>
                  </a:txBody>
                  <a:tcPr/>
                </a:tc>
                <a:tc>
                  <a:txBody>
                    <a:bodyPr/>
                    <a:lstStyle/>
                    <a:p>
                      <a:pPr algn="l"/>
                      <a:r>
                        <a:rPr lang="en-ZA" sz="1000" b="0" i="0" u="none" strike="noStrike" baseline="0" dirty="0">
                          <a:latin typeface="ArialNarrow"/>
                        </a:rPr>
                        <a:t>100% approved</a:t>
                      </a:r>
                    </a:p>
                    <a:p>
                      <a:pPr algn="l"/>
                      <a:r>
                        <a:rPr lang="en-ZA" sz="1000" b="0" i="0" u="none" strike="noStrike" baseline="0" dirty="0">
                          <a:latin typeface="ArialNarrow"/>
                        </a:rPr>
                        <a:t>annual performance</a:t>
                      </a:r>
                    </a:p>
                    <a:p>
                      <a:pPr algn="l"/>
                      <a:r>
                        <a:rPr lang="en-ZA" sz="1000" b="0" i="0" u="none" strike="noStrike" baseline="0" dirty="0">
                          <a:latin typeface="ArialNarrow"/>
                        </a:rPr>
                        <a:t>agreements aligned to</a:t>
                      </a:r>
                    </a:p>
                    <a:p>
                      <a:pPr algn="l"/>
                      <a:r>
                        <a:rPr lang="en-ZA" sz="1000" b="0" i="0" u="none" strike="noStrike" baseline="0" dirty="0">
                          <a:latin typeface="ArialNarrow"/>
                        </a:rPr>
                        <a:t>the strategy and the</a:t>
                      </a:r>
                    </a:p>
                    <a:p>
                      <a:pPr algn="l"/>
                      <a:r>
                        <a:rPr lang="en-ZA" sz="1000" b="0" i="0" u="none" strike="noStrike" baseline="0" dirty="0">
                          <a:latin typeface="ArialNarrow"/>
                        </a:rPr>
                        <a:t>structure annually</a:t>
                      </a:r>
                      <a:endParaRPr lang="en-ZA" sz="1000" dirty="0">
                        <a:latin typeface="Arial" panose="020B0604020202020204" pitchFamily="34" charset="0"/>
                        <a:cs typeface="Arial" panose="020B0604020202020204" pitchFamily="34" charset="0"/>
                      </a:endParaRPr>
                    </a:p>
                  </a:txBody>
                  <a:tcPr/>
                </a:tc>
                <a:tc>
                  <a:txBody>
                    <a:bodyPr/>
                    <a:lstStyle/>
                    <a:p>
                      <a:pPr algn="l"/>
                      <a:r>
                        <a:rPr lang="en-ZA" sz="1000" b="0" i="0" u="none" strike="noStrike" baseline="0" dirty="0">
                          <a:latin typeface="ArialNarrow"/>
                        </a:rPr>
                        <a:t>100% approved</a:t>
                      </a:r>
                    </a:p>
                    <a:p>
                      <a:pPr algn="l"/>
                      <a:r>
                        <a:rPr lang="en-ZA" sz="1000" b="0" i="0" u="none" strike="noStrike" baseline="0" dirty="0">
                          <a:latin typeface="ArialNarrow"/>
                        </a:rPr>
                        <a:t>annual performance</a:t>
                      </a:r>
                    </a:p>
                    <a:p>
                      <a:pPr algn="l"/>
                      <a:r>
                        <a:rPr lang="en-ZA" sz="1000" b="0" i="0" u="none" strike="noStrike" baseline="0" dirty="0">
                          <a:latin typeface="ArialNarrow"/>
                        </a:rPr>
                        <a:t>agreements aligned to</a:t>
                      </a:r>
                    </a:p>
                    <a:p>
                      <a:pPr algn="l"/>
                      <a:r>
                        <a:rPr lang="en-ZA" sz="1000" b="0" i="0" u="none" strike="noStrike" baseline="0" dirty="0">
                          <a:latin typeface="ArialNarrow"/>
                        </a:rPr>
                        <a:t>the strategy and the</a:t>
                      </a:r>
                    </a:p>
                    <a:p>
                      <a:pPr algn="l"/>
                      <a:r>
                        <a:rPr lang="en-ZA" sz="1000" b="0" i="0" u="none" strike="noStrike" baseline="0" dirty="0">
                          <a:latin typeface="ArialNarrow"/>
                        </a:rPr>
                        <a:t>structure annually</a:t>
                      </a:r>
                      <a:endParaRPr lang="en-ZA" sz="1000" dirty="0">
                        <a:latin typeface="Arial" panose="020B0604020202020204" pitchFamily="34" charset="0"/>
                        <a:cs typeface="Arial" panose="020B0604020202020204" pitchFamily="34" charset="0"/>
                      </a:endParaRPr>
                    </a:p>
                  </a:txBody>
                  <a:tcPr/>
                </a:tc>
                <a:tc>
                  <a:txBody>
                    <a:bodyPr/>
                    <a:lstStyle/>
                    <a:p>
                      <a:r>
                        <a:rPr lang="en-ZA" sz="1000" dirty="0">
                          <a:latin typeface="Arial" panose="020B0604020202020204" pitchFamily="34" charset="0"/>
                          <a:cs typeface="Arial" panose="020B0604020202020204" pitchFamily="34" charset="0"/>
                        </a:rPr>
                        <a:t>Achieved</a:t>
                      </a:r>
                    </a:p>
                  </a:txBody>
                  <a:tcPr/>
                </a:tc>
                <a:tc>
                  <a:txBody>
                    <a:bodyPr/>
                    <a:lstStyle/>
                    <a:p>
                      <a:r>
                        <a:rPr lang="en-ZA" sz="1000" dirty="0">
                          <a:latin typeface="Arial" panose="020B0604020202020204" pitchFamily="34" charset="0"/>
                          <a:cs typeface="Arial" panose="020B0604020202020204" pitchFamily="34" charset="0"/>
                        </a:rPr>
                        <a:t>No deviation</a:t>
                      </a:r>
                    </a:p>
                  </a:txBody>
                  <a:tcPr/>
                </a:tc>
                <a:extLst>
                  <a:ext uri="{0D108BD9-81ED-4DB2-BD59-A6C34878D82A}">
                    <a16:rowId xmlns:a16="http://schemas.microsoft.com/office/drawing/2014/main" val="1068602638"/>
                  </a:ext>
                </a:extLst>
              </a:tr>
              <a:tr h="1655617">
                <a:tc vMerge="1">
                  <a:txBody>
                    <a:bodyPr/>
                    <a:lstStyle/>
                    <a:p>
                      <a:endParaRPr lang="en-ZA" dirty="0"/>
                    </a:p>
                  </a:txBody>
                  <a:tcPr/>
                </a:tc>
                <a:tc vMerge="1">
                  <a:txBody>
                    <a:bodyPr/>
                    <a:lstStyle/>
                    <a:p>
                      <a:endParaRPr lang="en-ZA" dirty="0"/>
                    </a:p>
                  </a:txBody>
                  <a:tcPr/>
                </a:tc>
                <a:tc>
                  <a:txBody>
                    <a:bodyPr/>
                    <a:lstStyle/>
                    <a:p>
                      <a:r>
                        <a:rPr lang="en-GB" sz="1000" dirty="0">
                          <a:latin typeface="Arial" panose="020B0604020202020204" pitchFamily="34" charset="0"/>
                          <a:cs typeface="Arial" panose="020B0604020202020204" pitchFamily="34" charset="0"/>
                        </a:rPr>
                        <a:t>Percentage of</a:t>
                      </a:r>
                    </a:p>
                    <a:p>
                      <a:r>
                        <a:rPr lang="en-GB" sz="1000" dirty="0">
                          <a:latin typeface="Arial" panose="020B0604020202020204" pitchFamily="34" charset="0"/>
                          <a:cs typeface="Arial" panose="020B0604020202020204" pitchFamily="34" charset="0"/>
                        </a:rPr>
                        <a:t>workplace skills</a:t>
                      </a:r>
                    </a:p>
                    <a:p>
                      <a:r>
                        <a:rPr lang="en-GB" sz="1000" dirty="0">
                          <a:latin typeface="Arial" panose="020B0604020202020204" pitchFamily="34" charset="0"/>
                          <a:cs typeface="Arial" panose="020B0604020202020204" pitchFamily="34" charset="0"/>
                        </a:rPr>
                        <a:t>development plan</a:t>
                      </a:r>
                    </a:p>
                    <a:p>
                      <a:r>
                        <a:rPr lang="en-GB" sz="1000" dirty="0">
                          <a:latin typeface="Arial" panose="020B0604020202020204" pitchFamily="34" charset="0"/>
                          <a:cs typeface="Arial" panose="020B0604020202020204" pitchFamily="34" charset="0"/>
                        </a:rPr>
                        <a:t>implemented per</a:t>
                      </a:r>
                    </a:p>
                    <a:p>
                      <a:r>
                        <a:rPr lang="en-GB" sz="1000" dirty="0">
                          <a:latin typeface="Arial" panose="020B0604020202020204" pitchFamily="34" charset="0"/>
                          <a:cs typeface="Arial" panose="020B0604020202020204" pitchFamily="34" charset="0"/>
                        </a:rPr>
                        <a:t>annum</a:t>
                      </a:r>
                      <a:endParaRPr lang="en-ZA" sz="100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37.1% of</a:t>
                      </a:r>
                    </a:p>
                    <a:p>
                      <a:r>
                        <a:rPr lang="en-GB" sz="1000" dirty="0">
                          <a:latin typeface="Arial" panose="020B0604020202020204" pitchFamily="34" charset="0"/>
                          <a:cs typeface="Arial" panose="020B0604020202020204" pitchFamily="34" charset="0"/>
                        </a:rPr>
                        <a:t>workplace skills</a:t>
                      </a:r>
                    </a:p>
                    <a:p>
                      <a:r>
                        <a:rPr lang="en-GB" sz="1000" dirty="0">
                          <a:latin typeface="Arial" panose="020B0604020202020204" pitchFamily="34" charset="0"/>
                          <a:cs typeface="Arial" panose="020B0604020202020204" pitchFamily="34" charset="0"/>
                        </a:rPr>
                        <a:t>development</a:t>
                      </a:r>
                    </a:p>
                    <a:p>
                      <a:r>
                        <a:rPr lang="en-GB" sz="1000" dirty="0">
                          <a:latin typeface="Arial" panose="020B0604020202020204" pitchFamily="34" charset="0"/>
                          <a:cs typeface="Arial" panose="020B0604020202020204" pitchFamily="34" charset="0"/>
                        </a:rPr>
                        <a:t>plan has been</a:t>
                      </a:r>
                    </a:p>
                    <a:p>
                      <a:r>
                        <a:rPr lang="en-GB" sz="1000" dirty="0">
                          <a:latin typeface="Arial" panose="020B0604020202020204" pitchFamily="34" charset="0"/>
                          <a:cs typeface="Arial" panose="020B0604020202020204" pitchFamily="34" charset="0"/>
                        </a:rPr>
                        <a:t>implemented</a:t>
                      </a:r>
                      <a:endParaRPr lang="en-ZA" sz="1000" dirty="0">
                        <a:latin typeface="Arial" panose="020B0604020202020204" pitchFamily="34" charset="0"/>
                        <a:cs typeface="Arial" panose="020B0604020202020204" pitchFamily="34" charset="0"/>
                      </a:endParaRPr>
                    </a:p>
                    <a:p>
                      <a:endParaRPr lang="en-ZA" sz="100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100% of</a:t>
                      </a:r>
                    </a:p>
                    <a:p>
                      <a:r>
                        <a:rPr lang="en-GB" sz="1000" dirty="0">
                          <a:latin typeface="Arial" panose="020B0604020202020204" pitchFamily="34" charset="0"/>
                          <a:cs typeface="Arial" panose="020B0604020202020204" pitchFamily="34" charset="0"/>
                        </a:rPr>
                        <a:t>Workplace skills</a:t>
                      </a:r>
                    </a:p>
                    <a:p>
                      <a:r>
                        <a:rPr lang="en-GB" sz="1000" dirty="0">
                          <a:latin typeface="Arial" panose="020B0604020202020204" pitchFamily="34" charset="0"/>
                          <a:cs typeface="Arial" panose="020B0604020202020204" pitchFamily="34" charset="0"/>
                        </a:rPr>
                        <a:t>development</a:t>
                      </a:r>
                    </a:p>
                    <a:p>
                      <a:r>
                        <a:rPr lang="en-GB" sz="1000" dirty="0">
                          <a:latin typeface="Arial" panose="020B0604020202020204" pitchFamily="34" charset="0"/>
                          <a:cs typeface="Arial" panose="020B0604020202020204" pitchFamily="34" charset="0"/>
                        </a:rPr>
                        <a:t>plan</a:t>
                      </a:r>
                    </a:p>
                    <a:p>
                      <a:r>
                        <a:rPr lang="en-GB" sz="1000" dirty="0">
                          <a:latin typeface="Arial" panose="020B0604020202020204" pitchFamily="34" charset="0"/>
                          <a:cs typeface="Arial" panose="020B0604020202020204" pitchFamily="34" charset="0"/>
                        </a:rPr>
                        <a:t>implemented</a:t>
                      </a:r>
                    </a:p>
                    <a:p>
                      <a:r>
                        <a:rPr lang="en-GB" sz="1000" dirty="0">
                          <a:latin typeface="Arial" panose="020B0604020202020204" pitchFamily="34" charset="0"/>
                          <a:cs typeface="Arial" panose="020B0604020202020204" pitchFamily="34" charset="0"/>
                        </a:rPr>
                        <a:t>per annum</a:t>
                      </a:r>
                      <a:endParaRPr lang="en-ZA" sz="1000" dirty="0">
                        <a:latin typeface="Arial" panose="020B0604020202020204" pitchFamily="34" charset="0"/>
                        <a:cs typeface="Arial" panose="020B0604020202020204" pitchFamily="34" charset="0"/>
                      </a:endParaRPr>
                    </a:p>
                    <a:p>
                      <a:endParaRPr lang="en-ZA" sz="1000" dirty="0">
                        <a:latin typeface="Arial" panose="020B0604020202020204" pitchFamily="34" charset="0"/>
                        <a:cs typeface="Arial" panose="020B0604020202020204" pitchFamily="34" charset="0"/>
                      </a:endParaRPr>
                    </a:p>
                  </a:txBody>
                  <a:tcPr/>
                </a:tc>
                <a:tc>
                  <a:txBody>
                    <a:bodyPr/>
                    <a:lstStyle/>
                    <a:p>
                      <a:pPr algn="l"/>
                      <a:r>
                        <a:rPr lang="en-ZA" sz="900" b="0" i="0" u="none" strike="noStrike" baseline="0" dirty="0">
                          <a:latin typeface="ArialNarrow"/>
                        </a:rPr>
                        <a:t>100% of Workplace</a:t>
                      </a:r>
                    </a:p>
                    <a:p>
                      <a:pPr algn="l"/>
                      <a:r>
                        <a:rPr lang="en-ZA" sz="900" b="0" i="0" u="none" strike="noStrike" baseline="0" dirty="0">
                          <a:latin typeface="ArialNarrow"/>
                        </a:rPr>
                        <a:t>skills development</a:t>
                      </a:r>
                    </a:p>
                    <a:p>
                      <a:pPr algn="l"/>
                      <a:r>
                        <a:rPr lang="en-ZA" sz="900" b="0" i="0" u="none" strike="noStrike" baseline="0" dirty="0">
                          <a:latin typeface="ArialNarrow"/>
                        </a:rPr>
                        <a:t>plan implemented per</a:t>
                      </a:r>
                    </a:p>
                    <a:p>
                      <a:pPr algn="l"/>
                      <a:r>
                        <a:rPr lang="en-ZA" sz="900" b="0" i="0" u="none" strike="noStrike" baseline="0" dirty="0">
                          <a:latin typeface="ArialNarrow"/>
                        </a:rPr>
                        <a:t>annum</a:t>
                      </a:r>
                      <a:endParaRPr lang="en-ZA" sz="900" dirty="0">
                        <a:latin typeface="Arial" panose="020B0604020202020204" pitchFamily="34" charset="0"/>
                        <a:cs typeface="Arial" panose="020B0604020202020204" pitchFamily="34" charset="0"/>
                      </a:endParaRPr>
                    </a:p>
                  </a:txBody>
                  <a:tcPr/>
                </a:tc>
                <a:tc>
                  <a:txBody>
                    <a:bodyPr/>
                    <a:lstStyle/>
                    <a:p>
                      <a:pPr algn="l"/>
                      <a:r>
                        <a:rPr lang="en-ZA" sz="1050" b="0" i="0" u="none" strike="noStrike" baseline="0" dirty="0">
                          <a:latin typeface="Arial" panose="020B0604020202020204" pitchFamily="34" charset="0"/>
                          <a:cs typeface="Arial" panose="020B0604020202020204" pitchFamily="34" charset="0"/>
                        </a:rPr>
                        <a:t>155% of Workplace</a:t>
                      </a:r>
                    </a:p>
                    <a:p>
                      <a:pPr algn="l"/>
                      <a:r>
                        <a:rPr lang="en-ZA" sz="1050" b="0" i="0" u="none" strike="noStrike" baseline="0" dirty="0">
                          <a:latin typeface="Arial" panose="020B0604020202020204" pitchFamily="34" charset="0"/>
                          <a:cs typeface="Arial" panose="020B0604020202020204" pitchFamily="34" charset="0"/>
                        </a:rPr>
                        <a:t>skills development</a:t>
                      </a:r>
                    </a:p>
                    <a:p>
                      <a:pPr algn="l"/>
                      <a:r>
                        <a:rPr lang="en-ZA" sz="1050" b="0" i="0" u="none" strike="noStrike" baseline="0" dirty="0">
                          <a:latin typeface="Arial" panose="020B0604020202020204" pitchFamily="34" charset="0"/>
                          <a:cs typeface="Arial" panose="020B0604020202020204" pitchFamily="34" charset="0"/>
                        </a:rPr>
                        <a:t>plan implemented per</a:t>
                      </a:r>
                    </a:p>
                    <a:p>
                      <a:pPr algn="l"/>
                      <a:r>
                        <a:rPr lang="en-ZA" sz="1050" b="0" i="0" u="none" strike="noStrike" baseline="0" dirty="0">
                          <a:latin typeface="Arial" panose="020B0604020202020204" pitchFamily="34" charset="0"/>
                          <a:cs typeface="Arial" panose="020B0604020202020204" pitchFamily="34" charset="0"/>
                        </a:rPr>
                        <a:t>annum</a:t>
                      </a:r>
                      <a:endParaRPr lang="en-ZA" sz="1050" dirty="0">
                        <a:latin typeface="Arial" panose="020B0604020202020204" pitchFamily="34" charset="0"/>
                        <a:cs typeface="Arial" panose="020B0604020202020204" pitchFamily="34" charset="0"/>
                      </a:endParaRPr>
                    </a:p>
                  </a:txBody>
                  <a:tcPr/>
                </a:tc>
                <a:tc>
                  <a:txBody>
                    <a:bodyPr/>
                    <a:lstStyle/>
                    <a:p>
                      <a:r>
                        <a:rPr lang="en-ZA" sz="1000" dirty="0">
                          <a:latin typeface="Arial" panose="020B0604020202020204" pitchFamily="34" charset="0"/>
                          <a:cs typeface="Arial" panose="020B0604020202020204" pitchFamily="34" charset="0"/>
                        </a:rPr>
                        <a:t>Over-achieved</a:t>
                      </a:r>
                    </a:p>
                  </a:txBody>
                  <a:tcPr/>
                </a:tc>
                <a:tc>
                  <a:txBody>
                    <a:bodyPr/>
                    <a:lstStyle/>
                    <a:p>
                      <a:pPr algn="l"/>
                      <a:r>
                        <a:rPr lang="en-ZA" sz="1000" b="0" i="0" u="none" strike="noStrike" baseline="0" dirty="0">
                          <a:latin typeface="ArialNarrow"/>
                        </a:rPr>
                        <a:t>This is attributed to</a:t>
                      </a:r>
                    </a:p>
                    <a:p>
                      <a:pPr algn="l"/>
                      <a:r>
                        <a:rPr lang="en-ZA" sz="1000" b="0" i="0" u="none" strike="noStrike" baseline="0" dirty="0">
                          <a:latin typeface="ArialNarrow"/>
                        </a:rPr>
                        <a:t>accelerated training drive</a:t>
                      </a:r>
                    </a:p>
                    <a:p>
                      <a:pPr algn="l"/>
                      <a:r>
                        <a:rPr lang="en-US" sz="1000" b="0" i="0" u="none" strike="noStrike" baseline="0" dirty="0">
                          <a:latin typeface="ArialNarrow"/>
                        </a:rPr>
                        <a:t>due to the backlog from</a:t>
                      </a:r>
                    </a:p>
                    <a:p>
                      <a:pPr algn="l"/>
                      <a:r>
                        <a:rPr lang="en-ZA" sz="1000" b="0" i="0" u="none" strike="noStrike" baseline="0" dirty="0">
                          <a:latin typeface="ArialNarrow"/>
                        </a:rPr>
                        <a:t>the previous years</a:t>
                      </a:r>
                      <a:endParaRPr lang="en-ZA"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87437837"/>
                  </a:ext>
                </a:extLst>
              </a:tr>
            </a:tbl>
          </a:graphicData>
        </a:graphic>
      </p:graphicFrame>
    </p:spTree>
    <p:extLst>
      <p:ext uri="{BB962C8B-B14F-4D97-AF65-F5344CB8AC3E}">
        <p14:creationId xmlns:p14="http://schemas.microsoft.com/office/powerpoint/2010/main" val="28718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46D1C-FE8B-46EE-932E-68D54392A660}"/>
              </a:ext>
            </a:extLst>
          </p:cNvPr>
          <p:cNvSpPr>
            <a:spLocks noGrp="1"/>
          </p:cNvSpPr>
          <p:nvPr>
            <p:ph type="title"/>
          </p:nvPr>
        </p:nvSpPr>
        <p:spPr>
          <a:xfrm>
            <a:off x="1847528" y="53752"/>
            <a:ext cx="8870776" cy="1143000"/>
          </a:xfrm>
        </p:spPr>
        <p:txBody>
          <a:bodyPr>
            <a:normAutofit/>
          </a:bodyPr>
          <a:lstStyle/>
          <a:p>
            <a:r>
              <a:rPr lang="en-ZA" sz="3200" dirty="0">
                <a:latin typeface="Arial" panose="020B0604020202020204" pitchFamily="34" charset="0"/>
                <a:cs typeface="Arial" panose="020B0604020202020204" pitchFamily="34" charset="0"/>
              </a:rPr>
              <a:t>Programme 1: Administration</a:t>
            </a:r>
            <a:r>
              <a:rPr lang="en-ZA" dirty="0">
                <a:latin typeface="Arial" panose="020B0604020202020204" pitchFamily="34" charset="0"/>
                <a:cs typeface="Arial" panose="020B0604020202020204" pitchFamily="34" charset="0"/>
              </a:rPr>
              <a:t>	</a:t>
            </a:r>
            <a:br>
              <a:rPr lang="en-ZA" dirty="0">
                <a:latin typeface="Arial" panose="020B0604020202020204" pitchFamily="34" charset="0"/>
                <a:cs typeface="Arial" panose="020B0604020202020204" pitchFamily="34" charset="0"/>
              </a:rPr>
            </a:br>
            <a:r>
              <a:rPr lang="en-ZA" sz="1100" dirty="0">
                <a:latin typeface="Arial" panose="020B0604020202020204" pitchFamily="34" charset="0"/>
                <a:cs typeface="Arial" panose="020B0604020202020204" pitchFamily="34" charset="0"/>
              </a:rPr>
              <a:t>					</a:t>
            </a:r>
            <a:r>
              <a:rPr lang="en-ZA" sz="2000" dirty="0">
                <a:latin typeface="Arial" panose="020B0604020202020204" pitchFamily="34" charset="0"/>
                <a:cs typeface="Arial" panose="020B0604020202020204" pitchFamily="34" charset="0"/>
              </a:rPr>
              <a:t>…continues</a:t>
            </a:r>
            <a:endParaRPr lang="en-ZA" dirty="0">
              <a:latin typeface="Arial" panose="020B0604020202020204" pitchFamily="34" charset="0"/>
              <a:cs typeface="Arial" panose="020B0604020202020204" pitchFamily="34" charset="0"/>
            </a:endParaRPr>
          </a:p>
        </p:txBody>
      </p:sp>
      <p:graphicFrame>
        <p:nvGraphicFramePr>
          <p:cNvPr id="4" name="Table 4">
            <a:extLst>
              <a:ext uri="{FF2B5EF4-FFF2-40B4-BE49-F238E27FC236}">
                <a16:creationId xmlns:a16="http://schemas.microsoft.com/office/drawing/2014/main" id="{08C54B39-2121-48D6-9D74-2DDFEA71DFF7}"/>
              </a:ext>
            </a:extLst>
          </p:cNvPr>
          <p:cNvGraphicFramePr>
            <a:graphicFrameLocks noGrp="1"/>
          </p:cNvGraphicFramePr>
          <p:nvPr>
            <p:ph idx="1"/>
            <p:extLst>
              <p:ext uri="{D42A27DB-BD31-4B8C-83A1-F6EECF244321}">
                <p14:modId xmlns:p14="http://schemas.microsoft.com/office/powerpoint/2010/main" val="3573423913"/>
              </p:ext>
            </p:extLst>
          </p:nvPr>
        </p:nvGraphicFramePr>
        <p:xfrm>
          <a:off x="407370" y="1916832"/>
          <a:ext cx="11377260" cy="4195231"/>
        </p:xfrm>
        <a:graphic>
          <a:graphicData uri="http://schemas.openxmlformats.org/drawingml/2006/table">
            <a:tbl>
              <a:tblPr firstRow="1" bandRow="1">
                <a:tableStyleId>{5C22544A-7EE6-4342-B048-85BDC9FD1C3A}</a:tableStyleId>
              </a:tblPr>
              <a:tblGrid>
                <a:gridCol w="1264140">
                  <a:extLst>
                    <a:ext uri="{9D8B030D-6E8A-4147-A177-3AD203B41FA5}">
                      <a16:colId xmlns:a16="http://schemas.microsoft.com/office/drawing/2014/main" val="736875738"/>
                    </a:ext>
                  </a:extLst>
                </a:gridCol>
                <a:gridCol w="1264140">
                  <a:extLst>
                    <a:ext uri="{9D8B030D-6E8A-4147-A177-3AD203B41FA5}">
                      <a16:colId xmlns:a16="http://schemas.microsoft.com/office/drawing/2014/main" val="1365547995"/>
                    </a:ext>
                  </a:extLst>
                </a:gridCol>
                <a:gridCol w="1264140">
                  <a:extLst>
                    <a:ext uri="{9D8B030D-6E8A-4147-A177-3AD203B41FA5}">
                      <a16:colId xmlns:a16="http://schemas.microsoft.com/office/drawing/2014/main" val="947150538"/>
                    </a:ext>
                  </a:extLst>
                </a:gridCol>
                <a:gridCol w="1264140">
                  <a:extLst>
                    <a:ext uri="{9D8B030D-6E8A-4147-A177-3AD203B41FA5}">
                      <a16:colId xmlns:a16="http://schemas.microsoft.com/office/drawing/2014/main" val="1661365244"/>
                    </a:ext>
                  </a:extLst>
                </a:gridCol>
                <a:gridCol w="1264140">
                  <a:extLst>
                    <a:ext uri="{9D8B030D-6E8A-4147-A177-3AD203B41FA5}">
                      <a16:colId xmlns:a16="http://schemas.microsoft.com/office/drawing/2014/main" val="474853048"/>
                    </a:ext>
                  </a:extLst>
                </a:gridCol>
                <a:gridCol w="1264140">
                  <a:extLst>
                    <a:ext uri="{9D8B030D-6E8A-4147-A177-3AD203B41FA5}">
                      <a16:colId xmlns:a16="http://schemas.microsoft.com/office/drawing/2014/main" val="2244866054"/>
                    </a:ext>
                  </a:extLst>
                </a:gridCol>
                <a:gridCol w="1264140">
                  <a:extLst>
                    <a:ext uri="{9D8B030D-6E8A-4147-A177-3AD203B41FA5}">
                      <a16:colId xmlns:a16="http://schemas.microsoft.com/office/drawing/2014/main" val="1653623184"/>
                    </a:ext>
                  </a:extLst>
                </a:gridCol>
                <a:gridCol w="1264140">
                  <a:extLst>
                    <a:ext uri="{9D8B030D-6E8A-4147-A177-3AD203B41FA5}">
                      <a16:colId xmlns:a16="http://schemas.microsoft.com/office/drawing/2014/main" val="2401925336"/>
                    </a:ext>
                  </a:extLst>
                </a:gridCol>
                <a:gridCol w="1264140">
                  <a:extLst>
                    <a:ext uri="{9D8B030D-6E8A-4147-A177-3AD203B41FA5}">
                      <a16:colId xmlns:a16="http://schemas.microsoft.com/office/drawing/2014/main" val="4027373197"/>
                    </a:ext>
                  </a:extLst>
                </a:gridCol>
              </a:tblGrid>
              <a:tr h="968456">
                <a:tc>
                  <a:txBody>
                    <a:bodyPr/>
                    <a:lstStyle/>
                    <a:p>
                      <a:r>
                        <a:rPr lang="en-GB" sz="1050" dirty="0">
                          <a:solidFill>
                            <a:schemeClr val="tx1"/>
                          </a:solidFill>
                          <a:latin typeface="Arial" panose="020B0604020202020204" pitchFamily="34" charset="0"/>
                          <a:cs typeface="Arial" panose="020B0604020202020204" pitchFamily="34" charset="0"/>
                        </a:rPr>
                        <a:t>Outcomes</a:t>
                      </a:r>
                      <a:endParaRPr lang="en-ZA" sz="1050" dirty="0">
                        <a:solidFill>
                          <a:schemeClr val="tx1"/>
                        </a:solidFill>
                        <a:latin typeface="Arial" panose="020B0604020202020204" pitchFamily="34" charset="0"/>
                        <a:cs typeface="Arial" panose="020B0604020202020204" pitchFamily="34" charset="0"/>
                      </a:endParaRPr>
                    </a:p>
                  </a:txBody>
                  <a:tcPr/>
                </a:tc>
                <a:tc>
                  <a:txBody>
                    <a:bodyPr/>
                    <a:lstStyle/>
                    <a:p>
                      <a:r>
                        <a:rPr lang="en-GB" sz="1050" dirty="0">
                          <a:solidFill>
                            <a:schemeClr val="tx1"/>
                          </a:solidFill>
                          <a:latin typeface="Arial" panose="020B0604020202020204" pitchFamily="34" charset="0"/>
                          <a:cs typeface="Arial" panose="020B0604020202020204" pitchFamily="34" charset="0"/>
                        </a:rPr>
                        <a:t>Outputs</a:t>
                      </a:r>
                      <a:endParaRPr lang="en-ZA" sz="1050" dirty="0">
                        <a:solidFill>
                          <a:schemeClr val="tx1"/>
                        </a:solidFill>
                        <a:latin typeface="Arial" panose="020B0604020202020204" pitchFamily="34" charset="0"/>
                        <a:cs typeface="Arial" panose="020B0604020202020204" pitchFamily="34" charset="0"/>
                      </a:endParaRPr>
                    </a:p>
                  </a:txBody>
                  <a:tcPr/>
                </a:tc>
                <a:tc>
                  <a:txBody>
                    <a:bodyPr/>
                    <a:lstStyle/>
                    <a:p>
                      <a:r>
                        <a:rPr lang="en-GB" sz="1050" dirty="0">
                          <a:solidFill>
                            <a:schemeClr val="tx1"/>
                          </a:solidFill>
                          <a:latin typeface="Arial" panose="020B0604020202020204" pitchFamily="34" charset="0"/>
                          <a:cs typeface="Arial" panose="020B0604020202020204" pitchFamily="34" charset="0"/>
                        </a:rPr>
                        <a:t>Output Indicators</a:t>
                      </a:r>
                      <a:endParaRPr lang="en-ZA" sz="1050" dirty="0">
                        <a:solidFill>
                          <a:schemeClr val="tx1"/>
                        </a:solidFill>
                        <a:latin typeface="Arial" panose="020B0604020202020204" pitchFamily="34" charset="0"/>
                        <a:cs typeface="Arial" panose="020B0604020202020204" pitchFamily="34" charset="0"/>
                      </a:endParaRPr>
                    </a:p>
                  </a:txBody>
                  <a:tcPr/>
                </a:tc>
                <a:tc>
                  <a:txBody>
                    <a:bodyPr/>
                    <a:lstStyle/>
                    <a:p>
                      <a:r>
                        <a:rPr lang="en-GB" sz="1050" dirty="0">
                          <a:solidFill>
                            <a:schemeClr val="tx1"/>
                          </a:solidFill>
                          <a:latin typeface="Arial" panose="020B0604020202020204" pitchFamily="34" charset="0"/>
                          <a:cs typeface="Arial" panose="020B0604020202020204" pitchFamily="34" charset="0"/>
                        </a:rPr>
                        <a:t>Audited Actual Performance 2019/2020</a:t>
                      </a:r>
                      <a:endParaRPr lang="en-ZA" sz="1050" dirty="0">
                        <a:solidFill>
                          <a:schemeClr val="tx1"/>
                        </a:solidFill>
                        <a:latin typeface="Arial" panose="020B0604020202020204" pitchFamily="34" charset="0"/>
                        <a:cs typeface="Arial" panose="020B0604020202020204" pitchFamily="34" charset="0"/>
                      </a:endParaRPr>
                    </a:p>
                  </a:txBody>
                  <a:tcPr/>
                </a:tc>
                <a:tc>
                  <a:txBody>
                    <a:bodyPr/>
                    <a:lstStyle/>
                    <a:p>
                      <a:r>
                        <a:rPr lang="en-GB" sz="1050" dirty="0">
                          <a:solidFill>
                            <a:schemeClr val="tx1"/>
                          </a:solidFill>
                          <a:latin typeface="Arial" panose="020B0604020202020204" pitchFamily="34" charset="0"/>
                          <a:cs typeface="Arial" panose="020B0604020202020204" pitchFamily="34" charset="0"/>
                        </a:rPr>
                        <a:t>Audited Actual Performance 2020/2021</a:t>
                      </a:r>
                      <a:endParaRPr lang="en-ZA" sz="1050" dirty="0">
                        <a:solidFill>
                          <a:schemeClr val="tx1"/>
                        </a:solidFill>
                        <a:latin typeface="Arial" panose="020B0604020202020204" pitchFamily="34" charset="0"/>
                        <a:cs typeface="Arial" panose="020B0604020202020204" pitchFamily="34" charset="0"/>
                      </a:endParaRPr>
                    </a:p>
                  </a:txBody>
                  <a:tcPr/>
                </a:tc>
                <a:tc>
                  <a:txBody>
                    <a:bodyPr/>
                    <a:lstStyle/>
                    <a:p>
                      <a:r>
                        <a:rPr lang="en-GB" sz="1050" dirty="0">
                          <a:solidFill>
                            <a:schemeClr val="tx1"/>
                          </a:solidFill>
                          <a:latin typeface="Arial" panose="020B0604020202020204" pitchFamily="34" charset="0"/>
                          <a:cs typeface="Arial" panose="020B0604020202020204" pitchFamily="34" charset="0"/>
                        </a:rPr>
                        <a:t>Planned Annual Targets 2021/2022</a:t>
                      </a:r>
                      <a:endParaRPr lang="en-ZA" sz="1050" dirty="0">
                        <a:solidFill>
                          <a:schemeClr val="tx1"/>
                        </a:solidFill>
                        <a:latin typeface="Arial" panose="020B0604020202020204" pitchFamily="34" charset="0"/>
                        <a:cs typeface="Arial" panose="020B0604020202020204" pitchFamily="34" charset="0"/>
                      </a:endParaRPr>
                    </a:p>
                  </a:txBody>
                  <a:tcPr/>
                </a:tc>
                <a:tc>
                  <a:txBody>
                    <a:bodyPr/>
                    <a:lstStyle/>
                    <a:p>
                      <a:r>
                        <a:rPr lang="en-GB" sz="1050" dirty="0">
                          <a:solidFill>
                            <a:schemeClr val="tx1"/>
                          </a:solidFill>
                          <a:latin typeface="Arial" panose="020B0604020202020204" pitchFamily="34" charset="0"/>
                          <a:cs typeface="Arial" panose="020B0604020202020204" pitchFamily="34" charset="0"/>
                        </a:rPr>
                        <a:t>Actual Achievement</a:t>
                      </a:r>
                    </a:p>
                    <a:p>
                      <a:r>
                        <a:rPr lang="en-GB" sz="1050" dirty="0">
                          <a:solidFill>
                            <a:schemeClr val="tx1"/>
                          </a:solidFill>
                          <a:latin typeface="Arial" panose="020B0604020202020204" pitchFamily="34" charset="0"/>
                          <a:cs typeface="Arial" panose="020B0604020202020204" pitchFamily="34" charset="0"/>
                        </a:rPr>
                        <a:t>2021/2022</a:t>
                      </a:r>
                      <a:endParaRPr lang="en-ZA" sz="1050" dirty="0">
                        <a:solidFill>
                          <a:schemeClr val="tx1"/>
                        </a:solidFill>
                        <a:latin typeface="Arial" panose="020B0604020202020204" pitchFamily="34" charset="0"/>
                        <a:cs typeface="Arial" panose="020B0604020202020204" pitchFamily="34" charset="0"/>
                      </a:endParaRPr>
                    </a:p>
                  </a:txBody>
                  <a:tcPr/>
                </a:tc>
                <a:tc>
                  <a:txBody>
                    <a:bodyPr/>
                    <a:lstStyle/>
                    <a:p>
                      <a:r>
                        <a:rPr lang="en-GB" sz="1050" dirty="0">
                          <a:solidFill>
                            <a:schemeClr val="tx1"/>
                          </a:solidFill>
                          <a:latin typeface="Arial" panose="020B0604020202020204" pitchFamily="34" charset="0"/>
                          <a:cs typeface="Arial" panose="020B0604020202020204" pitchFamily="34" charset="0"/>
                        </a:rPr>
                        <a:t>Deviation</a:t>
                      </a:r>
                    </a:p>
                    <a:p>
                      <a:r>
                        <a:rPr lang="en-GB" sz="1050" dirty="0">
                          <a:solidFill>
                            <a:schemeClr val="tx1"/>
                          </a:solidFill>
                          <a:latin typeface="Arial" panose="020B0604020202020204" pitchFamily="34" charset="0"/>
                          <a:cs typeface="Arial" panose="020B0604020202020204" pitchFamily="34" charset="0"/>
                        </a:rPr>
                        <a:t>from</a:t>
                      </a:r>
                    </a:p>
                    <a:p>
                      <a:r>
                        <a:rPr lang="en-GB" sz="1050" dirty="0">
                          <a:solidFill>
                            <a:schemeClr val="tx1"/>
                          </a:solidFill>
                          <a:latin typeface="Arial" panose="020B0604020202020204" pitchFamily="34" charset="0"/>
                          <a:cs typeface="Arial" panose="020B0604020202020204" pitchFamily="34" charset="0"/>
                        </a:rPr>
                        <a:t>planned target</a:t>
                      </a:r>
                    </a:p>
                    <a:p>
                      <a:r>
                        <a:rPr lang="en-GB" sz="1050" dirty="0">
                          <a:solidFill>
                            <a:schemeClr val="tx1"/>
                          </a:solidFill>
                          <a:latin typeface="Arial" panose="020B0604020202020204" pitchFamily="34" charset="0"/>
                          <a:cs typeface="Arial" panose="020B0604020202020204" pitchFamily="34" charset="0"/>
                        </a:rPr>
                        <a:t>to actual</a:t>
                      </a:r>
                    </a:p>
                    <a:p>
                      <a:r>
                        <a:rPr lang="en-GB" sz="1050" dirty="0">
                          <a:solidFill>
                            <a:schemeClr val="tx1"/>
                          </a:solidFill>
                          <a:latin typeface="Arial" panose="020B0604020202020204" pitchFamily="34" charset="0"/>
                          <a:cs typeface="Arial" panose="020B0604020202020204" pitchFamily="34" charset="0"/>
                        </a:rPr>
                        <a:t>achievement</a:t>
                      </a:r>
                      <a:endParaRPr lang="en-ZA" sz="1050" dirty="0">
                        <a:solidFill>
                          <a:schemeClr val="tx1"/>
                        </a:solidFill>
                        <a:latin typeface="Arial" panose="020B0604020202020204" pitchFamily="34" charset="0"/>
                        <a:cs typeface="Arial" panose="020B0604020202020204" pitchFamily="34" charset="0"/>
                      </a:endParaRPr>
                    </a:p>
                  </a:txBody>
                  <a:tcPr/>
                </a:tc>
                <a:tc>
                  <a:txBody>
                    <a:bodyPr/>
                    <a:lstStyle/>
                    <a:p>
                      <a:r>
                        <a:rPr lang="en-ZA" sz="1050" dirty="0">
                          <a:solidFill>
                            <a:schemeClr val="tx1"/>
                          </a:solidFill>
                          <a:latin typeface="Arial" panose="020B0604020202020204" pitchFamily="34" charset="0"/>
                          <a:cs typeface="Arial" panose="020B0604020202020204" pitchFamily="34" charset="0"/>
                        </a:rPr>
                        <a:t>Reasons for</a:t>
                      </a:r>
                    </a:p>
                    <a:p>
                      <a:r>
                        <a:rPr lang="en-ZA" sz="1050" dirty="0">
                          <a:solidFill>
                            <a:schemeClr val="tx1"/>
                          </a:solidFill>
                          <a:latin typeface="Arial" panose="020B0604020202020204" pitchFamily="34" charset="0"/>
                          <a:cs typeface="Arial" panose="020B0604020202020204" pitchFamily="34" charset="0"/>
                        </a:rPr>
                        <a:t>deviations</a:t>
                      </a:r>
                    </a:p>
                  </a:txBody>
                  <a:tcPr/>
                </a:tc>
                <a:extLst>
                  <a:ext uri="{0D108BD9-81ED-4DB2-BD59-A6C34878D82A}">
                    <a16:rowId xmlns:a16="http://schemas.microsoft.com/office/drawing/2014/main" val="2234454899"/>
                  </a:ext>
                </a:extLst>
              </a:tr>
              <a:tr h="1611335">
                <a:tc rowSpan="2">
                  <a:txBody>
                    <a:bodyPr/>
                    <a:lstStyle/>
                    <a:p>
                      <a:r>
                        <a:rPr lang="en-GB" sz="1100" dirty="0">
                          <a:latin typeface="Arial" panose="020B0604020202020204" pitchFamily="34" charset="0"/>
                          <a:cs typeface="Arial" panose="020B0604020202020204" pitchFamily="34" charset="0"/>
                        </a:rPr>
                        <a:t>Good corporate</a:t>
                      </a:r>
                    </a:p>
                    <a:p>
                      <a:r>
                        <a:rPr lang="en-GB" sz="1100" dirty="0">
                          <a:latin typeface="Arial" panose="020B0604020202020204" pitchFamily="34" charset="0"/>
                          <a:cs typeface="Arial" panose="020B0604020202020204" pitchFamily="34" charset="0"/>
                        </a:rPr>
                        <a:t>governance,</a:t>
                      </a:r>
                    </a:p>
                    <a:p>
                      <a:r>
                        <a:rPr lang="en-GB" sz="1100" dirty="0">
                          <a:latin typeface="Arial" panose="020B0604020202020204" pitchFamily="34" charset="0"/>
                          <a:cs typeface="Arial" panose="020B0604020202020204" pitchFamily="34" charset="0"/>
                        </a:rPr>
                        <a:t>sound financial</a:t>
                      </a:r>
                    </a:p>
                    <a:p>
                      <a:r>
                        <a:rPr lang="en-GB" sz="1100" dirty="0">
                          <a:latin typeface="Arial" panose="020B0604020202020204" pitchFamily="34" charset="0"/>
                          <a:cs typeface="Arial" panose="020B0604020202020204" pitchFamily="34" charset="0"/>
                        </a:rPr>
                        <a:t>management and</a:t>
                      </a:r>
                    </a:p>
                    <a:p>
                      <a:r>
                        <a:rPr lang="en-GB" sz="1100" dirty="0">
                          <a:latin typeface="Arial" panose="020B0604020202020204" pitchFamily="34" charset="0"/>
                          <a:cs typeface="Arial" panose="020B0604020202020204" pitchFamily="34" charset="0"/>
                        </a:rPr>
                        <a:t>administrative</a:t>
                      </a:r>
                    </a:p>
                    <a:p>
                      <a:r>
                        <a:rPr lang="en-GB" sz="1100" dirty="0">
                          <a:latin typeface="Arial" panose="020B0604020202020204" pitchFamily="34" charset="0"/>
                          <a:cs typeface="Arial" panose="020B0604020202020204" pitchFamily="34" charset="0"/>
                        </a:rPr>
                        <a:t>support in line</a:t>
                      </a:r>
                    </a:p>
                    <a:p>
                      <a:r>
                        <a:rPr lang="en-GB" sz="1100" dirty="0">
                          <a:latin typeface="Arial" panose="020B0604020202020204" pitchFamily="34" charset="0"/>
                          <a:cs typeface="Arial" panose="020B0604020202020204" pitchFamily="34" charset="0"/>
                        </a:rPr>
                        <a:t>with legislation</a:t>
                      </a:r>
                      <a:endParaRPr lang="en-ZA" sz="1100" dirty="0">
                        <a:latin typeface="Arial" panose="020B0604020202020204" pitchFamily="34" charset="0"/>
                        <a:cs typeface="Arial" panose="020B0604020202020204" pitchFamily="34" charset="0"/>
                      </a:endParaRPr>
                    </a:p>
                  </a:txBody>
                  <a:tcPr/>
                </a:tc>
                <a:tc rowSpan="2">
                  <a:txBody>
                    <a:bodyPr/>
                    <a:lstStyle/>
                    <a:p>
                      <a:pPr algn="l"/>
                      <a:r>
                        <a:rPr lang="en-ZA" sz="1100" b="0" i="0" u="none" strike="noStrike" baseline="0" dirty="0">
                          <a:latin typeface="ArialNarrow"/>
                        </a:rPr>
                        <a:t>Reports and</a:t>
                      </a:r>
                    </a:p>
                    <a:p>
                      <a:pPr algn="l"/>
                      <a:r>
                        <a:rPr lang="en-ZA" sz="1100" b="0" i="0" u="none" strike="noStrike" baseline="0" dirty="0">
                          <a:latin typeface="ArialNarrow"/>
                        </a:rPr>
                        <a:t>recommendations</a:t>
                      </a:r>
                    </a:p>
                    <a:p>
                      <a:pPr algn="l"/>
                      <a:r>
                        <a:rPr lang="en-ZA" sz="1100" b="0" i="0" u="none" strike="noStrike" baseline="0" dirty="0">
                          <a:latin typeface="ArialNarrow"/>
                        </a:rPr>
                        <a:t>for increased</a:t>
                      </a:r>
                    </a:p>
                    <a:p>
                      <a:pPr algn="l"/>
                      <a:r>
                        <a:rPr lang="en-ZA" sz="1100" b="0" i="0" u="none" strike="noStrike" baseline="0" dirty="0">
                          <a:latin typeface="ArialNarrow"/>
                        </a:rPr>
                        <a:t>oversight, reporting</a:t>
                      </a:r>
                    </a:p>
                    <a:p>
                      <a:pPr algn="l"/>
                      <a:r>
                        <a:rPr lang="en-ZA" sz="1100" b="0" i="0" u="none" strike="noStrike" baseline="0" dirty="0">
                          <a:latin typeface="ArialNarrow"/>
                        </a:rPr>
                        <a:t>and evaluation and</a:t>
                      </a:r>
                    </a:p>
                    <a:p>
                      <a:pPr algn="l"/>
                      <a:r>
                        <a:rPr lang="en-ZA" sz="1100" b="0" i="0" u="none" strike="noStrike" baseline="0" dirty="0">
                          <a:latin typeface="ArialNarrow"/>
                        </a:rPr>
                        <a:t>coordination</a:t>
                      </a:r>
                      <a:endParaRPr lang="en-ZA" sz="110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Percentage of</a:t>
                      </a:r>
                    </a:p>
                    <a:p>
                      <a:r>
                        <a:rPr lang="en-GB" sz="1000" dirty="0">
                          <a:latin typeface="Arial" panose="020B0604020202020204" pitchFamily="34" charset="0"/>
                          <a:cs typeface="Arial" panose="020B0604020202020204" pitchFamily="34" charset="0"/>
                        </a:rPr>
                        <a:t>queries on internal</a:t>
                      </a:r>
                    </a:p>
                    <a:p>
                      <a:r>
                        <a:rPr lang="en-GB" sz="1000" dirty="0">
                          <a:latin typeface="Arial" panose="020B0604020202020204" pitchFamily="34" charset="0"/>
                          <a:cs typeface="Arial" panose="020B0604020202020204" pitchFamily="34" charset="0"/>
                        </a:rPr>
                        <a:t>and external audit</a:t>
                      </a:r>
                    </a:p>
                    <a:p>
                      <a:r>
                        <a:rPr lang="en-GB" sz="1000" dirty="0">
                          <a:latin typeface="Arial" panose="020B0604020202020204" pitchFamily="34" charset="0"/>
                          <a:cs typeface="Arial" panose="020B0604020202020204" pitchFamily="34" charset="0"/>
                        </a:rPr>
                        <a:t>findings resolved</a:t>
                      </a:r>
                    </a:p>
                    <a:p>
                      <a:r>
                        <a:rPr lang="en-GB" sz="1000" dirty="0">
                          <a:latin typeface="Arial" panose="020B0604020202020204" pitchFamily="34" charset="0"/>
                          <a:cs typeface="Arial" panose="020B0604020202020204" pitchFamily="34" charset="0"/>
                        </a:rPr>
                        <a:t>annually</a:t>
                      </a:r>
                      <a:endParaRPr lang="en-ZA" sz="1000" dirty="0">
                        <a:latin typeface="Arial" panose="020B0604020202020204" pitchFamily="34" charset="0"/>
                        <a:cs typeface="Arial" panose="020B0604020202020204" pitchFamily="34" charset="0"/>
                      </a:endParaRPr>
                    </a:p>
                  </a:txBody>
                  <a:tcPr/>
                </a:tc>
                <a:tc>
                  <a:txBody>
                    <a:bodyPr/>
                    <a:lstStyle/>
                    <a:p>
                      <a:pPr algn="l"/>
                      <a:r>
                        <a:rPr lang="en-ZA" sz="1000" b="0" i="0" u="none" strike="noStrike" baseline="0" dirty="0">
                          <a:latin typeface="ArialNarrow"/>
                        </a:rPr>
                        <a:t>External and Internal audit</a:t>
                      </a:r>
                    </a:p>
                    <a:p>
                      <a:pPr algn="l"/>
                      <a:r>
                        <a:rPr lang="en-ZA" sz="1000" b="0" i="0" u="none" strike="noStrike" baseline="0" dirty="0">
                          <a:latin typeface="ArialNarrow"/>
                        </a:rPr>
                        <a:t>findings register have</a:t>
                      </a:r>
                    </a:p>
                    <a:p>
                      <a:pPr algn="l"/>
                      <a:r>
                        <a:rPr lang="en-US" sz="1000" b="0" i="0" u="none" strike="noStrike" baseline="0" dirty="0">
                          <a:latin typeface="ArialNarrow"/>
                        </a:rPr>
                        <a:t>been updated and all audit</a:t>
                      </a:r>
                    </a:p>
                    <a:p>
                      <a:pPr algn="l"/>
                      <a:r>
                        <a:rPr lang="en-ZA" sz="1000" b="0" i="0" u="none" strike="noStrike" baseline="0" dirty="0">
                          <a:latin typeface="ArialNarrow"/>
                        </a:rPr>
                        <a:t>findings resolved</a:t>
                      </a:r>
                      <a:endParaRPr lang="en-ZA" sz="1000" dirty="0">
                        <a:latin typeface="Arial" panose="020B0604020202020204" pitchFamily="34" charset="0"/>
                        <a:cs typeface="Arial" panose="020B0604020202020204" pitchFamily="34" charset="0"/>
                      </a:endParaRPr>
                    </a:p>
                  </a:txBody>
                  <a:tcPr/>
                </a:tc>
                <a:tc>
                  <a:txBody>
                    <a:bodyPr/>
                    <a:lstStyle/>
                    <a:p>
                      <a:pPr algn="l"/>
                      <a:r>
                        <a:rPr lang="en-US" sz="1000" b="0" i="0" u="none" strike="noStrike" baseline="0" dirty="0">
                          <a:latin typeface="ArialNarrow"/>
                        </a:rPr>
                        <a:t>100% of all queries on</a:t>
                      </a:r>
                    </a:p>
                    <a:p>
                      <a:pPr algn="l"/>
                      <a:r>
                        <a:rPr lang="en-ZA" sz="1000" b="0" i="0" u="none" strike="noStrike" baseline="0" dirty="0">
                          <a:latin typeface="ArialNarrow"/>
                        </a:rPr>
                        <a:t>internal and external audit</a:t>
                      </a:r>
                    </a:p>
                    <a:p>
                      <a:pPr algn="l"/>
                      <a:r>
                        <a:rPr lang="en-ZA" sz="1000" b="0" i="0" u="none" strike="noStrike" baseline="0" dirty="0">
                          <a:latin typeface="ArialNarrow"/>
                        </a:rPr>
                        <a:t>findings resolved annually</a:t>
                      </a:r>
                      <a:endParaRPr lang="en-ZA" sz="1000" dirty="0">
                        <a:latin typeface="Arial" panose="020B0604020202020204" pitchFamily="34" charset="0"/>
                        <a:cs typeface="Arial" panose="020B0604020202020204" pitchFamily="34" charset="0"/>
                      </a:endParaRPr>
                    </a:p>
                  </a:txBody>
                  <a:tcPr/>
                </a:tc>
                <a:tc>
                  <a:txBody>
                    <a:bodyPr/>
                    <a:lstStyle/>
                    <a:p>
                      <a:pPr algn="l"/>
                      <a:r>
                        <a:rPr lang="en-US" sz="1000" b="0" i="0" u="none" strike="noStrike" baseline="0" dirty="0">
                          <a:latin typeface="ArialNarrow"/>
                        </a:rPr>
                        <a:t>100% of all queries on</a:t>
                      </a:r>
                    </a:p>
                    <a:p>
                      <a:pPr algn="l"/>
                      <a:r>
                        <a:rPr lang="en-ZA" sz="1000" b="0" i="0" u="none" strike="noStrike" baseline="0" dirty="0">
                          <a:latin typeface="ArialNarrow"/>
                        </a:rPr>
                        <a:t>internal and external</a:t>
                      </a:r>
                    </a:p>
                    <a:p>
                      <a:pPr algn="l"/>
                      <a:r>
                        <a:rPr lang="en-ZA" sz="1000" b="0" i="0" u="none" strike="noStrike" baseline="0" dirty="0">
                          <a:latin typeface="ArialNarrow"/>
                        </a:rPr>
                        <a:t>audit findings resolved</a:t>
                      </a:r>
                    </a:p>
                    <a:p>
                      <a:pPr algn="l"/>
                      <a:r>
                        <a:rPr lang="en-ZA" sz="1000" b="0" i="0" u="none" strike="noStrike" baseline="0" dirty="0">
                          <a:latin typeface="ArialNarrow"/>
                        </a:rPr>
                        <a:t>annually</a:t>
                      </a:r>
                      <a:endParaRPr lang="en-ZA" sz="1000" dirty="0">
                        <a:latin typeface="Arial" panose="020B0604020202020204" pitchFamily="34" charset="0"/>
                        <a:cs typeface="Arial" panose="020B0604020202020204" pitchFamily="34" charset="0"/>
                      </a:endParaRPr>
                    </a:p>
                  </a:txBody>
                  <a:tcPr/>
                </a:tc>
                <a:tc>
                  <a:txBody>
                    <a:bodyPr/>
                    <a:lstStyle/>
                    <a:p>
                      <a:pPr algn="l"/>
                      <a:r>
                        <a:rPr lang="en-ZA" sz="1000" b="0" i="0" u="none" strike="noStrike" baseline="0" dirty="0">
                          <a:latin typeface="ArialNarrow"/>
                        </a:rPr>
                        <a:t>83.75 % Of all</a:t>
                      </a:r>
                    </a:p>
                    <a:p>
                      <a:pPr algn="l"/>
                      <a:r>
                        <a:rPr lang="en-ZA" sz="1000" b="0" i="0" u="none" strike="noStrike" baseline="0" dirty="0">
                          <a:latin typeface="ArialNarrow"/>
                        </a:rPr>
                        <a:t>queries on internal and</a:t>
                      </a:r>
                    </a:p>
                    <a:p>
                      <a:pPr algn="l"/>
                      <a:r>
                        <a:rPr lang="en-ZA" sz="1000" b="0" i="0" u="none" strike="noStrike" baseline="0" dirty="0">
                          <a:latin typeface="ArialNarrow"/>
                        </a:rPr>
                        <a:t>external audit findings</a:t>
                      </a:r>
                    </a:p>
                    <a:p>
                      <a:pPr algn="l"/>
                      <a:r>
                        <a:rPr lang="en-ZA" sz="1000" b="0" i="0" u="none" strike="noStrike" baseline="0" dirty="0">
                          <a:latin typeface="ArialNarrow"/>
                        </a:rPr>
                        <a:t>resolved annually</a:t>
                      </a:r>
                      <a:endParaRPr lang="en-ZA" sz="1000" dirty="0">
                        <a:latin typeface="Arial" panose="020B0604020202020204" pitchFamily="34" charset="0"/>
                        <a:cs typeface="Arial" panose="020B0604020202020204" pitchFamily="34" charset="0"/>
                      </a:endParaRPr>
                    </a:p>
                  </a:txBody>
                  <a:tcPr/>
                </a:tc>
                <a:tc>
                  <a:txBody>
                    <a:bodyPr/>
                    <a:lstStyle/>
                    <a:p>
                      <a:r>
                        <a:rPr lang="en-ZA" sz="1000" dirty="0">
                          <a:latin typeface="Arial" panose="020B0604020202020204" pitchFamily="34" charset="0"/>
                          <a:cs typeface="Arial" panose="020B0604020202020204" pitchFamily="34" charset="0"/>
                        </a:rPr>
                        <a:t>Not achieved</a:t>
                      </a:r>
                    </a:p>
                  </a:txBody>
                  <a:tcPr/>
                </a:tc>
                <a:tc>
                  <a:txBody>
                    <a:bodyPr/>
                    <a:lstStyle/>
                    <a:p>
                      <a:pPr algn="l"/>
                      <a:r>
                        <a:rPr lang="en-ZA" sz="1000" b="0" i="0" u="none" strike="noStrike" baseline="0" dirty="0">
                          <a:latin typeface="ArialNarrow"/>
                        </a:rPr>
                        <a:t>Remaining queries are</a:t>
                      </a:r>
                    </a:p>
                    <a:p>
                      <a:pPr algn="l"/>
                      <a:r>
                        <a:rPr lang="en-ZA" sz="1000" b="0" i="0" u="none" strike="noStrike" baseline="0" dirty="0">
                          <a:latin typeface="ArialNarrow"/>
                        </a:rPr>
                        <a:t>under investigation and</a:t>
                      </a:r>
                    </a:p>
                    <a:p>
                      <a:pPr algn="l"/>
                      <a:r>
                        <a:rPr lang="en-US" sz="1000" b="0" i="0" u="none" strike="noStrike" baseline="0" dirty="0">
                          <a:latin typeface="ArialNarrow"/>
                        </a:rPr>
                        <a:t>report will be updated as</a:t>
                      </a:r>
                    </a:p>
                    <a:p>
                      <a:pPr algn="l"/>
                      <a:r>
                        <a:rPr lang="en-US" sz="1000" b="0" i="0" u="none" strike="noStrike" baseline="0" dirty="0">
                          <a:latin typeface="ArialNarrow"/>
                        </a:rPr>
                        <a:t>soon as the matters are</a:t>
                      </a:r>
                    </a:p>
                    <a:p>
                      <a:pPr algn="l"/>
                      <a:r>
                        <a:rPr lang="en-ZA" sz="1000" b="0" i="0" u="none" strike="noStrike" baseline="0" dirty="0">
                          <a:latin typeface="ArialNarrow"/>
                        </a:rPr>
                        <a:t>concluded</a:t>
                      </a:r>
                      <a:endParaRPr lang="en-ZA"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62238528"/>
                  </a:ext>
                </a:extLst>
              </a:tr>
              <a:tr h="1092617">
                <a:tc vMerge="1">
                  <a:txBody>
                    <a:bodyPr/>
                    <a:lstStyle/>
                    <a:p>
                      <a:endParaRPr lang="en-ZA"/>
                    </a:p>
                  </a:txBody>
                  <a:tcPr/>
                </a:tc>
                <a:tc vMerge="1">
                  <a:txBody>
                    <a:bodyPr/>
                    <a:lstStyle/>
                    <a:p>
                      <a:endParaRPr lang="en-ZA" dirty="0"/>
                    </a:p>
                  </a:txBody>
                  <a:tcPr/>
                </a:tc>
                <a:tc>
                  <a:txBody>
                    <a:bodyPr/>
                    <a:lstStyle/>
                    <a:p>
                      <a:r>
                        <a:rPr lang="en-GB" sz="1000" dirty="0">
                          <a:latin typeface="Arial" panose="020B0604020202020204" pitchFamily="34" charset="0"/>
                          <a:cs typeface="Arial" panose="020B0604020202020204" pitchFamily="34" charset="0"/>
                        </a:rPr>
                        <a:t>Number of reports</a:t>
                      </a:r>
                    </a:p>
                    <a:p>
                      <a:r>
                        <a:rPr lang="en-GB" sz="1000" dirty="0">
                          <a:latin typeface="Arial" panose="020B0604020202020204" pitchFamily="34" charset="0"/>
                          <a:cs typeface="Arial" panose="020B0604020202020204" pitchFamily="34" charset="0"/>
                        </a:rPr>
                        <a:t>on implemented</a:t>
                      </a:r>
                    </a:p>
                    <a:p>
                      <a:r>
                        <a:rPr lang="en-GB" sz="1000" dirty="0">
                          <a:latin typeface="Arial" panose="020B0604020202020204" pitchFamily="34" charset="0"/>
                          <a:cs typeface="Arial" panose="020B0604020202020204" pitchFamily="34" charset="0"/>
                        </a:rPr>
                        <a:t>risk management</a:t>
                      </a:r>
                    </a:p>
                    <a:p>
                      <a:r>
                        <a:rPr lang="en-GB" sz="1000" dirty="0">
                          <a:latin typeface="Arial" panose="020B0604020202020204" pitchFamily="34" charset="0"/>
                          <a:cs typeface="Arial" panose="020B0604020202020204" pitchFamily="34" charset="0"/>
                        </a:rPr>
                        <a:t>strategy per</a:t>
                      </a:r>
                    </a:p>
                    <a:p>
                      <a:r>
                        <a:rPr lang="en-GB" sz="1000" dirty="0">
                          <a:latin typeface="Arial" panose="020B0604020202020204" pitchFamily="34" charset="0"/>
                          <a:cs typeface="Arial" panose="020B0604020202020204" pitchFamily="34" charset="0"/>
                        </a:rPr>
                        <a:t>annum</a:t>
                      </a:r>
                      <a:endParaRPr lang="en-ZA" sz="1000" dirty="0">
                        <a:latin typeface="Arial" panose="020B0604020202020204" pitchFamily="34" charset="0"/>
                        <a:cs typeface="Arial" panose="020B0604020202020204" pitchFamily="34" charset="0"/>
                      </a:endParaRPr>
                    </a:p>
                  </a:txBody>
                  <a:tcPr/>
                </a:tc>
                <a:tc>
                  <a:txBody>
                    <a:bodyPr/>
                    <a:lstStyle/>
                    <a:p>
                      <a:pPr algn="l"/>
                      <a:r>
                        <a:rPr lang="en-ZA" sz="1000" b="0" i="0" u="none" strike="noStrike" baseline="0" dirty="0">
                          <a:latin typeface="ArialNarrow"/>
                        </a:rPr>
                        <a:t>Risk Management</a:t>
                      </a:r>
                    </a:p>
                    <a:p>
                      <a:pPr algn="l"/>
                      <a:r>
                        <a:rPr lang="en-ZA" sz="1000" b="0" i="0" u="none" strike="noStrike" baseline="0" dirty="0">
                          <a:latin typeface="ArialNarrow"/>
                        </a:rPr>
                        <a:t>Workshop conducted,</a:t>
                      </a:r>
                    </a:p>
                    <a:p>
                      <a:pPr algn="l"/>
                      <a:r>
                        <a:rPr lang="en-ZA" sz="1000" b="0" i="0" u="none" strike="noStrike" baseline="0" dirty="0">
                          <a:latin typeface="ArialNarrow"/>
                        </a:rPr>
                        <a:t>and risk register updated</a:t>
                      </a:r>
                    </a:p>
                    <a:p>
                      <a:pPr algn="l"/>
                      <a:r>
                        <a:rPr lang="en-ZA" sz="1000" b="0" i="0" u="none" strike="noStrike" baseline="0" dirty="0">
                          <a:latin typeface="ArialNarrow"/>
                        </a:rPr>
                        <a:t>annually</a:t>
                      </a:r>
                      <a:endParaRPr lang="en-ZA" sz="1000" dirty="0">
                        <a:latin typeface="Arial" panose="020B0604020202020204" pitchFamily="34" charset="0"/>
                        <a:cs typeface="Arial" panose="020B0604020202020204" pitchFamily="34" charset="0"/>
                      </a:endParaRPr>
                    </a:p>
                  </a:txBody>
                  <a:tcPr/>
                </a:tc>
                <a:tc>
                  <a:txBody>
                    <a:bodyPr/>
                    <a:lstStyle/>
                    <a:p>
                      <a:pPr algn="l"/>
                      <a:r>
                        <a:rPr lang="en-ZA" sz="1000" b="0" i="0" u="none" strike="noStrike" baseline="0" dirty="0">
                          <a:latin typeface="ArialNarrow"/>
                        </a:rPr>
                        <a:t>4 reports on implemented</a:t>
                      </a:r>
                    </a:p>
                    <a:p>
                      <a:pPr algn="l"/>
                      <a:r>
                        <a:rPr lang="en-ZA" sz="1000" b="0" i="0" u="none" strike="noStrike" baseline="0" dirty="0">
                          <a:latin typeface="ArialNarrow"/>
                        </a:rPr>
                        <a:t>risk management</a:t>
                      </a:r>
                    </a:p>
                    <a:p>
                      <a:pPr algn="l"/>
                      <a:r>
                        <a:rPr lang="en-ZA" sz="1000" b="0" i="0" u="none" strike="noStrike" baseline="0" dirty="0">
                          <a:latin typeface="ArialNarrow"/>
                        </a:rPr>
                        <a:t>strategies per annum</a:t>
                      </a:r>
                      <a:endParaRPr lang="en-ZA" sz="1000" dirty="0">
                        <a:latin typeface="Arial" panose="020B0604020202020204" pitchFamily="34" charset="0"/>
                        <a:cs typeface="Arial" panose="020B0604020202020204" pitchFamily="34" charset="0"/>
                      </a:endParaRPr>
                    </a:p>
                  </a:txBody>
                  <a:tcPr/>
                </a:tc>
                <a:tc>
                  <a:txBody>
                    <a:bodyPr/>
                    <a:lstStyle/>
                    <a:p>
                      <a:pPr algn="l"/>
                      <a:r>
                        <a:rPr lang="en-ZA" sz="1000" b="0" i="0" u="none" strike="noStrike" baseline="0" dirty="0">
                          <a:latin typeface="ArialNarrow"/>
                        </a:rPr>
                        <a:t>reports on</a:t>
                      </a:r>
                    </a:p>
                    <a:p>
                      <a:pPr algn="l"/>
                      <a:r>
                        <a:rPr lang="en-ZA" sz="1000" b="0" i="0" u="none" strike="noStrike" baseline="0" dirty="0">
                          <a:latin typeface="ArialNarrow"/>
                        </a:rPr>
                        <a:t>implemented risk</a:t>
                      </a:r>
                    </a:p>
                    <a:p>
                      <a:pPr algn="l"/>
                      <a:r>
                        <a:rPr lang="en-ZA" sz="1000" b="0" i="0" u="none" strike="noStrike" baseline="0" dirty="0">
                          <a:latin typeface="ArialNarrow"/>
                        </a:rPr>
                        <a:t>management strategies</a:t>
                      </a:r>
                    </a:p>
                    <a:p>
                      <a:pPr algn="l"/>
                      <a:r>
                        <a:rPr lang="en-ZA" sz="1000" b="0" i="0" u="none" strike="noStrike" baseline="0" dirty="0">
                          <a:latin typeface="ArialNarrow"/>
                        </a:rPr>
                        <a:t>per annum</a:t>
                      </a:r>
                      <a:endParaRPr lang="en-ZA" sz="1000" dirty="0">
                        <a:latin typeface="Arial" panose="020B0604020202020204" pitchFamily="34" charset="0"/>
                        <a:cs typeface="Arial" panose="020B0604020202020204" pitchFamily="34" charset="0"/>
                      </a:endParaRPr>
                    </a:p>
                  </a:txBody>
                  <a:tcPr/>
                </a:tc>
                <a:tc>
                  <a:txBody>
                    <a:bodyPr/>
                    <a:lstStyle/>
                    <a:p>
                      <a:pPr algn="l"/>
                      <a:r>
                        <a:rPr lang="en-ZA" sz="1000" b="0" i="0" u="none" strike="noStrike" baseline="0" dirty="0">
                          <a:latin typeface="ArialNarrow"/>
                        </a:rPr>
                        <a:t>1 report on</a:t>
                      </a:r>
                    </a:p>
                    <a:p>
                      <a:pPr algn="l"/>
                      <a:r>
                        <a:rPr lang="en-ZA" sz="1000" b="0" i="0" u="none" strike="noStrike" baseline="0" dirty="0">
                          <a:latin typeface="ArialNarrow"/>
                        </a:rPr>
                        <a:t>implemented risk</a:t>
                      </a:r>
                    </a:p>
                    <a:p>
                      <a:pPr algn="l"/>
                      <a:r>
                        <a:rPr lang="en-ZA" sz="1000" b="0" i="0" u="none" strike="noStrike" baseline="0" dirty="0">
                          <a:latin typeface="ArialNarrow"/>
                        </a:rPr>
                        <a:t>management strategies</a:t>
                      </a:r>
                    </a:p>
                    <a:p>
                      <a:pPr algn="l"/>
                      <a:r>
                        <a:rPr lang="en-ZA" sz="1000" b="0" i="0" u="none" strike="noStrike" baseline="0" dirty="0">
                          <a:latin typeface="ArialNarrow"/>
                        </a:rPr>
                        <a:t>per annum</a:t>
                      </a:r>
                      <a:endParaRPr lang="en-ZA" sz="1000" dirty="0">
                        <a:latin typeface="Arial" panose="020B0604020202020204" pitchFamily="34" charset="0"/>
                        <a:cs typeface="Arial" panose="020B0604020202020204" pitchFamily="34" charset="0"/>
                      </a:endParaRPr>
                    </a:p>
                  </a:txBody>
                  <a:tcPr/>
                </a:tc>
                <a:tc>
                  <a:txBody>
                    <a:bodyPr/>
                    <a:lstStyle/>
                    <a:p>
                      <a:r>
                        <a:rPr lang="en-ZA" sz="1000" dirty="0">
                          <a:latin typeface="Arial" panose="020B0604020202020204" pitchFamily="34" charset="0"/>
                          <a:cs typeface="Arial" panose="020B0604020202020204" pitchFamily="34" charset="0"/>
                        </a:rPr>
                        <a:t>Not achieved</a:t>
                      </a:r>
                    </a:p>
                  </a:txBody>
                  <a:tcPr/>
                </a:tc>
                <a:tc>
                  <a:txBody>
                    <a:bodyPr/>
                    <a:lstStyle/>
                    <a:p>
                      <a:pPr algn="l"/>
                      <a:r>
                        <a:rPr lang="en-ZA" sz="1000" b="0" i="0" u="none" strike="noStrike" baseline="0" dirty="0">
                          <a:latin typeface="ArialNarrow"/>
                        </a:rPr>
                        <a:t>Service Provider was</a:t>
                      </a:r>
                    </a:p>
                    <a:p>
                      <a:pPr algn="l"/>
                      <a:r>
                        <a:rPr lang="en-ZA" sz="1000" b="0" i="0" u="none" strike="noStrike" baseline="0" dirty="0">
                          <a:latin typeface="ArialNarrow"/>
                        </a:rPr>
                        <a:t>appointed in the 3</a:t>
                      </a:r>
                      <a:r>
                        <a:rPr lang="en-ZA" sz="700" b="0" i="0" u="none" strike="noStrike" baseline="0" dirty="0">
                          <a:latin typeface="ArialNarrow"/>
                        </a:rPr>
                        <a:t>rd</a:t>
                      </a:r>
                    </a:p>
                    <a:p>
                      <a:pPr algn="l"/>
                      <a:r>
                        <a:rPr lang="en-ZA" sz="1000" b="0" i="0" u="none" strike="noStrike" baseline="0" dirty="0">
                          <a:latin typeface="ArialNarrow"/>
                        </a:rPr>
                        <a:t>quarter. Risk assessment</a:t>
                      </a:r>
                    </a:p>
                    <a:p>
                      <a:pPr algn="l"/>
                      <a:r>
                        <a:rPr lang="en-US" sz="1000" b="0" i="0" u="none" strike="noStrike" baseline="0" dirty="0">
                          <a:latin typeface="ArialNarrow"/>
                        </a:rPr>
                        <a:t>was done in the 3</a:t>
                      </a:r>
                      <a:r>
                        <a:rPr lang="en-US" sz="700" b="0" i="0" u="none" strike="noStrike" baseline="0" dirty="0">
                          <a:latin typeface="ArialNarrow"/>
                        </a:rPr>
                        <a:t>rd</a:t>
                      </a:r>
                    </a:p>
                    <a:p>
                      <a:pPr algn="l"/>
                      <a:r>
                        <a:rPr lang="en-ZA" sz="1000" b="0" i="0" u="none" strike="noStrike" baseline="0" dirty="0">
                          <a:latin typeface="ArialNarrow"/>
                        </a:rPr>
                        <a:t>quarter. Risk report</a:t>
                      </a:r>
                    </a:p>
                    <a:p>
                      <a:pPr algn="l"/>
                      <a:r>
                        <a:rPr lang="en-US" sz="1000" b="0" i="0" u="none" strike="noStrike" baseline="0" dirty="0">
                          <a:latin typeface="ArialNarrow"/>
                        </a:rPr>
                        <a:t>compiled in the 4th quarter</a:t>
                      </a:r>
                      <a:endParaRPr lang="en-ZA"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6639810"/>
                  </a:ext>
                </a:extLst>
              </a:tr>
            </a:tbl>
          </a:graphicData>
        </a:graphic>
      </p:graphicFrame>
    </p:spTree>
    <p:extLst>
      <p:ext uri="{BB962C8B-B14F-4D97-AF65-F5344CB8AC3E}">
        <p14:creationId xmlns:p14="http://schemas.microsoft.com/office/powerpoint/2010/main" val="2679464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7BC75-B9A2-4A26-8265-77A65BBDF09C}"/>
              </a:ext>
            </a:extLst>
          </p:cNvPr>
          <p:cNvSpPr>
            <a:spLocks noGrp="1"/>
          </p:cNvSpPr>
          <p:nvPr>
            <p:ph type="title"/>
          </p:nvPr>
        </p:nvSpPr>
        <p:spPr>
          <a:xfrm>
            <a:off x="2049760" y="53752"/>
            <a:ext cx="7862664" cy="1143000"/>
          </a:xfrm>
        </p:spPr>
        <p:txBody>
          <a:bodyPr>
            <a:noAutofit/>
          </a:bodyPr>
          <a:lstStyle/>
          <a:p>
            <a:r>
              <a:rPr lang="en-GB" sz="3200" dirty="0">
                <a:latin typeface="Arial" panose="020B0604020202020204" pitchFamily="34" charset="0"/>
                <a:cs typeface="Arial" panose="020B0604020202020204" pitchFamily="34" charset="0"/>
              </a:rPr>
              <a:t>Programme 1: Overall Achievements</a:t>
            </a:r>
            <a:endParaRPr lang="en-ZA" sz="3200" dirty="0">
              <a:latin typeface="Arial" panose="020B0604020202020204" pitchFamily="34" charset="0"/>
              <a:cs typeface="Arial" panose="020B0604020202020204" pitchFamily="34" charset="0"/>
            </a:endParaRPr>
          </a:p>
        </p:txBody>
      </p:sp>
      <p:graphicFrame>
        <p:nvGraphicFramePr>
          <p:cNvPr id="9" name="Content Placeholder 8">
            <a:extLst>
              <a:ext uri="{FF2B5EF4-FFF2-40B4-BE49-F238E27FC236}">
                <a16:creationId xmlns:a16="http://schemas.microsoft.com/office/drawing/2014/main" id="{B9B0B228-3ACC-46DA-8D6C-44071508AEA6}"/>
              </a:ext>
            </a:extLst>
          </p:cNvPr>
          <p:cNvGraphicFramePr>
            <a:graphicFrameLocks noGrp="1"/>
          </p:cNvGraphicFramePr>
          <p:nvPr>
            <p:ph idx="1"/>
            <p:extLst>
              <p:ext uri="{D42A27DB-BD31-4B8C-83A1-F6EECF244321}">
                <p14:modId xmlns:p14="http://schemas.microsoft.com/office/powerpoint/2010/main" val="2088516517"/>
              </p:ext>
            </p:extLst>
          </p:nvPr>
        </p:nvGraphicFramePr>
        <p:xfrm>
          <a:off x="609600" y="1484785"/>
          <a:ext cx="10972800" cy="41764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06596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8306A-3259-45E7-BA6F-2AB47DB1AD3B}"/>
              </a:ext>
            </a:extLst>
          </p:cNvPr>
          <p:cNvSpPr>
            <a:spLocks noGrp="1"/>
          </p:cNvSpPr>
          <p:nvPr>
            <p:ph type="title"/>
          </p:nvPr>
        </p:nvSpPr>
        <p:spPr>
          <a:xfrm>
            <a:off x="2063552" y="44624"/>
            <a:ext cx="8928992" cy="936104"/>
          </a:xfrm>
        </p:spPr>
        <p:txBody>
          <a:bodyPr>
            <a:noAutofit/>
          </a:bodyPr>
          <a:lstStyle/>
          <a:p>
            <a:r>
              <a:rPr lang="en-GB" sz="2400" dirty="0">
                <a:latin typeface="Arial" panose="020B0604020202020204" pitchFamily="34" charset="0"/>
                <a:cs typeface="Arial" panose="020B0604020202020204" pitchFamily="34" charset="0"/>
              </a:rPr>
              <a:t/>
            </a:r>
            <a:br>
              <a:rPr lang="en-GB" sz="24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10.2</a:t>
            </a:r>
            <a:r>
              <a:rPr lang="en-GB" sz="2400" dirty="0">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rPr>
              <a:t>Programme 2: Legal Services and Conflict 				Resolution (LSCR</a:t>
            </a:r>
            <a:r>
              <a:rPr lang="en-GB" sz="2400" dirty="0">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rPr>
              <a:t>						</a:t>
            </a:r>
            <a:endParaRPr lang="en-ZA" sz="3200" dirty="0">
              <a:latin typeface="Arial" panose="020B0604020202020204" pitchFamily="34" charset="0"/>
              <a:cs typeface="Arial" panose="020B0604020202020204" pitchFamily="34" charset="0"/>
            </a:endParaRPr>
          </a:p>
        </p:txBody>
      </p:sp>
      <p:graphicFrame>
        <p:nvGraphicFramePr>
          <p:cNvPr id="4" name="Table 4">
            <a:extLst>
              <a:ext uri="{FF2B5EF4-FFF2-40B4-BE49-F238E27FC236}">
                <a16:creationId xmlns:a16="http://schemas.microsoft.com/office/drawing/2014/main" id="{43502A6C-49AE-413F-9794-7AC7BE1AF3A9}"/>
              </a:ext>
            </a:extLst>
          </p:cNvPr>
          <p:cNvGraphicFramePr>
            <a:graphicFrameLocks noGrp="1"/>
          </p:cNvGraphicFramePr>
          <p:nvPr>
            <p:ph idx="1"/>
            <p:extLst>
              <p:ext uri="{D42A27DB-BD31-4B8C-83A1-F6EECF244321}">
                <p14:modId xmlns:p14="http://schemas.microsoft.com/office/powerpoint/2010/main" val="1762691328"/>
              </p:ext>
            </p:extLst>
          </p:nvPr>
        </p:nvGraphicFramePr>
        <p:xfrm>
          <a:off x="191346" y="1340768"/>
          <a:ext cx="11521278" cy="5224536"/>
        </p:xfrm>
        <a:graphic>
          <a:graphicData uri="http://schemas.openxmlformats.org/drawingml/2006/table">
            <a:tbl>
              <a:tblPr firstRow="1" bandRow="1">
                <a:tableStyleId>{5C22544A-7EE6-4342-B048-85BDC9FD1C3A}</a:tableStyleId>
              </a:tblPr>
              <a:tblGrid>
                <a:gridCol w="1280142">
                  <a:extLst>
                    <a:ext uri="{9D8B030D-6E8A-4147-A177-3AD203B41FA5}">
                      <a16:colId xmlns:a16="http://schemas.microsoft.com/office/drawing/2014/main" val="1520635668"/>
                    </a:ext>
                  </a:extLst>
                </a:gridCol>
                <a:gridCol w="1280142">
                  <a:extLst>
                    <a:ext uri="{9D8B030D-6E8A-4147-A177-3AD203B41FA5}">
                      <a16:colId xmlns:a16="http://schemas.microsoft.com/office/drawing/2014/main" val="3109904666"/>
                    </a:ext>
                  </a:extLst>
                </a:gridCol>
                <a:gridCol w="1280142">
                  <a:extLst>
                    <a:ext uri="{9D8B030D-6E8A-4147-A177-3AD203B41FA5}">
                      <a16:colId xmlns:a16="http://schemas.microsoft.com/office/drawing/2014/main" val="1863444453"/>
                    </a:ext>
                  </a:extLst>
                </a:gridCol>
                <a:gridCol w="1280142">
                  <a:extLst>
                    <a:ext uri="{9D8B030D-6E8A-4147-A177-3AD203B41FA5}">
                      <a16:colId xmlns:a16="http://schemas.microsoft.com/office/drawing/2014/main" val="3385440987"/>
                    </a:ext>
                  </a:extLst>
                </a:gridCol>
                <a:gridCol w="1280142">
                  <a:extLst>
                    <a:ext uri="{9D8B030D-6E8A-4147-A177-3AD203B41FA5}">
                      <a16:colId xmlns:a16="http://schemas.microsoft.com/office/drawing/2014/main" val="3191784915"/>
                    </a:ext>
                  </a:extLst>
                </a:gridCol>
                <a:gridCol w="1280142">
                  <a:extLst>
                    <a:ext uri="{9D8B030D-6E8A-4147-A177-3AD203B41FA5}">
                      <a16:colId xmlns:a16="http://schemas.microsoft.com/office/drawing/2014/main" val="1362453813"/>
                    </a:ext>
                  </a:extLst>
                </a:gridCol>
                <a:gridCol w="1280142">
                  <a:extLst>
                    <a:ext uri="{9D8B030D-6E8A-4147-A177-3AD203B41FA5}">
                      <a16:colId xmlns:a16="http://schemas.microsoft.com/office/drawing/2014/main" val="3015770023"/>
                    </a:ext>
                  </a:extLst>
                </a:gridCol>
                <a:gridCol w="1280142">
                  <a:extLst>
                    <a:ext uri="{9D8B030D-6E8A-4147-A177-3AD203B41FA5}">
                      <a16:colId xmlns:a16="http://schemas.microsoft.com/office/drawing/2014/main" val="2555727672"/>
                    </a:ext>
                  </a:extLst>
                </a:gridCol>
                <a:gridCol w="1280142">
                  <a:extLst>
                    <a:ext uri="{9D8B030D-6E8A-4147-A177-3AD203B41FA5}">
                      <a16:colId xmlns:a16="http://schemas.microsoft.com/office/drawing/2014/main" val="2886542175"/>
                    </a:ext>
                  </a:extLst>
                </a:gridCol>
              </a:tblGrid>
              <a:tr h="1304634">
                <a:tc>
                  <a:txBody>
                    <a:bodyPr/>
                    <a:lstStyle/>
                    <a:p>
                      <a:r>
                        <a:rPr lang="en-GB" sz="1400" dirty="0">
                          <a:solidFill>
                            <a:schemeClr val="tx1"/>
                          </a:solidFill>
                          <a:latin typeface="Arial" panose="020B0604020202020204" pitchFamily="34" charset="0"/>
                          <a:cs typeface="Arial" panose="020B0604020202020204" pitchFamily="34" charset="0"/>
                        </a:rPr>
                        <a:t>Outcomes</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r>
                        <a:rPr lang="en-GB" sz="1400" dirty="0">
                          <a:solidFill>
                            <a:schemeClr val="tx1"/>
                          </a:solidFill>
                          <a:latin typeface="Arial" panose="020B0604020202020204" pitchFamily="34" charset="0"/>
                          <a:cs typeface="Arial" panose="020B0604020202020204" pitchFamily="34" charset="0"/>
                        </a:rPr>
                        <a:t>Outputs</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r>
                        <a:rPr lang="en-GB" sz="1400" dirty="0">
                          <a:solidFill>
                            <a:schemeClr val="tx1"/>
                          </a:solidFill>
                          <a:latin typeface="Arial" panose="020B0604020202020204" pitchFamily="34" charset="0"/>
                          <a:cs typeface="Arial" panose="020B0604020202020204" pitchFamily="34" charset="0"/>
                        </a:rPr>
                        <a:t>Output Indicators</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r>
                        <a:rPr lang="en-GB" sz="1400" dirty="0">
                          <a:solidFill>
                            <a:schemeClr val="tx1"/>
                          </a:solidFill>
                          <a:latin typeface="Arial" panose="020B0604020202020204" pitchFamily="34" charset="0"/>
                          <a:cs typeface="Arial" panose="020B0604020202020204" pitchFamily="34" charset="0"/>
                        </a:rPr>
                        <a:t>Audited Actual Performance2019/20</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r>
                        <a:rPr lang="en-GB" sz="1400" dirty="0">
                          <a:solidFill>
                            <a:schemeClr val="tx1"/>
                          </a:solidFill>
                          <a:latin typeface="Arial" panose="020B0604020202020204" pitchFamily="34" charset="0"/>
                          <a:cs typeface="Arial" panose="020B0604020202020204" pitchFamily="34" charset="0"/>
                        </a:rPr>
                        <a:t>Audited Actual Performance2020/21</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r>
                        <a:rPr lang="en-GB" sz="1400" dirty="0">
                          <a:solidFill>
                            <a:schemeClr val="tx1"/>
                          </a:solidFill>
                          <a:latin typeface="Arial" panose="020B0604020202020204" pitchFamily="34" charset="0"/>
                          <a:cs typeface="Arial" panose="020B0604020202020204" pitchFamily="34" charset="0"/>
                        </a:rPr>
                        <a:t>Planned Annual Targets 2021/2022</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r>
                        <a:rPr lang="en-GB" sz="1400" dirty="0">
                          <a:solidFill>
                            <a:schemeClr val="tx1"/>
                          </a:solidFill>
                          <a:latin typeface="Arial" panose="020B0604020202020204" pitchFamily="34" charset="0"/>
                          <a:cs typeface="Arial" panose="020B0604020202020204" pitchFamily="34" charset="0"/>
                        </a:rPr>
                        <a:t>Actual Achievement 2021/2022</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r>
                        <a:rPr lang="en-GB" sz="1400" dirty="0">
                          <a:solidFill>
                            <a:schemeClr val="tx1"/>
                          </a:solidFill>
                          <a:latin typeface="Arial" panose="020B0604020202020204" pitchFamily="34" charset="0"/>
                          <a:cs typeface="Arial" panose="020B0604020202020204" pitchFamily="34" charset="0"/>
                        </a:rPr>
                        <a:t>Deviation</a:t>
                      </a:r>
                    </a:p>
                    <a:p>
                      <a:r>
                        <a:rPr lang="en-GB" sz="1400" dirty="0">
                          <a:solidFill>
                            <a:schemeClr val="tx1"/>
                          </a:solidFill>
                          <a:latin typeface="Arial" panose="020B0604020202020204" pitchFamily="34" charset="0"/>
                          <a:cs typeface="Arial" panose="020B0604020202020204" pitchFamily="34" charset="0"/>
                        </a:rPr>
                        <a:t>from</a:t>
                      </a:r>
                    </a:p>
                    <a:p>
                      <a:r>
                        <a:rPr lang="en-GB" sz="1400" dirty="0">
                          <a:solidFill>
                            <a:schemeClr val="tx1"/>
                          </a:solidFill>
                          <a:latin typeface="Arial" panose="020B0604020202020204" pitchFamily="34" charset="0"/>
                          <a:cs typeface="Arial" panose="020B0604020202020204" pitchFamily="34" charset="0"/>
                        </a:rPr>
                        <a:t>planned target</a:t>
                      </a:r>
                    </a:p>
                    <a:p>
                      <a:r>
                        <a:rPr lang="en-GB" sz="1400" dirty="0">
                          <a:solidFill>
                            <a:schemeClr val="tx1"/>
                          </a:solidFill>
                          <a:latin typeface="Arial" panose="020B0604020202020204" pitchFamily="34" charset="0"/>
                          <a:cs typeface="Arial" panose="020B0604020202020204" pitchFamily="34" charset="0"/>
                        </a:rPr>
                        <a:t>to actual</a:t>
                      </a:r>
                    </a:p>
                    <a:p>
                      <a:r>
                        <a:rPr lang="en-GB" sz="1400" dirty="0">
                          <a:solidFill>
                            <a:schemeClr val="tx1"/>
                          </a:solidFill>
                          <a:latin typeface="Arial" panose="020B0604020202020204" pitchFamily="34" charset="0"/>
                          <a:cs typeface="Arial" panose="020B0604020202020204" pitchFamily="34" charset="0"/>
                        </a:rPr>
                        <a:t>achievement</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r>
                        <a:rPr lang="en-ZA" sz="1400" dirty="0">
                          <a:solidFill>
                            <a:schemeClr val="tx1"/>
                          </a:solidFill>
                          <a:latin typeface="Arial" panose="020B0604020202020204" pitchFamily="34" charset="0"/>
                          <a:cs typeface="Arial" panose="020B0604020202020204" pitchFamily="34" charset="0"/>
                        </a:rPr>
                        <a:t>Reasons for</a:t>
                      </a:r>
                    </a:p>
                    <a:p>
                      <a:r>
                        <a:rPr lang="en-ZA" sz="1400" dirty="0">
                          <a:solidFill>
                            <a:schemeClr val="tx1"/>
                          </a:solidFill>
                          <a:latin typeface="Arial" panose="020B0604020202020204" pitchFamily="34" charset="0"/>
                          <a:cs typeface="Arial" panose="020B0604020202020204" pitchFamily="34" charset="0"/>
                        </a:rPr>
                        <a:t>deviations</a:t>
                      </a:r>
                    </a:p>
                  </a:txBody>
                  <a:tcPr/>
                </a:tc>
                <a:extLst>
                  <a:ext uri="{0D108BD9-81ED-4DB2-BD59-A6C34878D82A}">
                    <a16:rowId xmlns:a16="http://schemas.microsoft.com/office/drawing/2014/main" val="2277629083"/>
                  </a:ext>
                </a:extLst>
              </a:tr>
              <a:tr h="1003056">
                <a:tc rowSpan="3">
                  <a:txBody>
                    <a:bodyPr/>
                    <a:lstStyle/>
                    <a:p>
                      <a:r>
                        <a:rPr lang="en-GB" sz="1050" dirty="0">
                          <a:latin typeface="Arial" panose="020B0604020202020204" pitchFamily="34" charset="0"/>
                          <a:cs typeface="Arial" panose="020B0604020202020204" pitchFamily="34" charset="0"/>
                        </a:rPr>
                        <a:t>Strengthened</a:t>
                      </a:r>
                    </a:p>
                    <a:p>
                      <a:r>
                        <a:rPr lang="en-GB" sz="1050" dirty="0">
                          <a:latin typeface="Arial" panose="020B0604020202020204" pitchFamily="34" charset="0"/>
                          <a:cs typeface="Arial" panose="020B0604020202020204" pitchFamily="34" charset="0"/>
                        </a:rPr>
                        <a:t>conflict</a:t>
                      </a:r>
                    </a:p>
                    <a:p>
                      <a:r>
                        <a:rPr lang="en-GB" sz="1050" dirty="0">
                          <a:latin typeface="Arial" panose="020B0604020202020204" pitchFamily="34" charset="0"/>
                          <a:cs typeface="Arial" panose="020B0604020202020204" pitchFamily="34" charset="0"/>
                        </a:rPr>
                        <a:t>resolution and</a:t>
                      </a:r>
                    </a:p>
                    <a:p>
                      <a:r>
                        <a:rPr lang="en-GB" sz="1050" dirty="0">
                          <a:latin typeface="Arial" panose="020B0604020202020204" pitchFamily="34" charset="0"/>
                          <a:cs typeface="Arial" panose="020B0604020202020204" pitchFamily="34" charset="0"/>
                        </a:rPr>
                        <a:t>legislative</a:t>
                      </a:r>
                    </a:p>
                    <a:p>
                      <a:r>
                        <a:rPr lang="en-GB" sz="1050" dirty="0">
                          <a:latin typeface="Arial" panose="020B0604020202020204" pitchFamily="34" charset="0"/>
                          <a:cs typeface="Arial" panose="020B0604020202020204" pitchFamily="34" charset="0"/>
                        </a:rPr>
                        <a:t>reviews to</a:t>
                      </a:r>
                    </a:p>
                    <a:p>
                      <a:r>
                        <a:rPr lang="en-GB" sz="1050" dirty="0">
                          <a:latin typeface="Arial" panose="020B0604020202020204" pitchFamily="34" charset="0"/>
                          <a:cs typeface="Arial" panose="020B0604020202020204" pitchFamily="34" charset="0"/>
                        </a:rPr>
                        <a:t>promote</a:t>
                      </a:r>
                    </a:p>
                    <a:p>
                      <a:r>
                        <a:rPr lang="en-GB" sz="1050" dirty="0">
                          <a:latin typeface="Arial" panose="020B0604020202020204" pitchFamily="34" charset="0"/>
                          <a:cs typeface="Arial" panose="020B0604020202020204" pitchFamily="34" charset="0"/>
                        </a:rPr>
                        <a:t>and protect</a:t>
                      </a:r>
                    </a:p>
                    <a:p>
                      <a:r>
                        <a:rPr lang="en-GB" sz="1050" dirty="0">
                          <a:latin typeface="Arial" panose="020B0604020202020204" pitchFamily="34" charset="0"/>
                          <a:cs typeface="Arial" panose="020B0604020202020204" pitchFamily="34" charset="0"/>
                        </a:rPr>
                        <a:t>cultural,</a:t>
                      </a:r>
                    </a:p>
                    <a:p>
                      <a:r>
                        <a:rPr lang="en-GB" sz="1050" dirty="0">
                          <a:latin typeface="Arial" panose="020B0604020202020204" pitchFamily="34" charset="0"/>
                          <a:cs typeface="Arial" panose="020B0604020202020204" pitchFamily="34" charset="0"/>
                        </a:rPr>
                        <a:t>religious and</a:t>
                      </a:r>
                    </a:p>
                    <a:p>
                      <a:r>
                        <a:rPr lang="en-GB" sz="1050" dirty="0">
                          <a:latin typeface="Arial" panose="020B0604020202020204" pitchFamily="34" charset="0"/>
                          <a:cs typeface="Arial" panose="020B0604020202020204" pitchFamily="34" charset="0"/>
                        </a:rPr>
                        <a:t>linguistic</a:t>
                      </a:r>
                    </a:p>
                    <a:p>
                      <a:r>
                        <a:rPr lang="en-GB" sz="1050" dirty="0">
                          <a:latin typeface="Arial" panose="020B0604020202020204" pitchFamily="34" charset="0"/>
                          <a:cs typeface="Arial" panose="020B0604020202020204" pitchFamily="34" charset="0"/>
                        </a:rPr>
                        <a:t>rights of</a:t>
                      </a:r>
                    </a:p>
                    <a:p>
                      <a:r>
                        <a:rPr lang="en-GB" sz="1050" dirty="0">
                          <a:latin typeface="Arial" panose="020B0604020202020204" pitchFamily="34" charset="0"/>
                          <a:cs typeface="Arial" panose="020B0604020202020204" pitchFamily="34" charset="0"/>
                        </a:rPr>
                        <a:t>communities</a:t>
                      </a:r>
                    </a:p>
                    <a:p>
                      <a:endParaRPr lang="en-ZA" sz="1100" dirty="0">
                        <a:latin typeface="Arial" panose="020B0604020202020204" pitchFamily="34" charset="0"/>
                        <a:cs typeface="Arial" panose="020B0604020202020204" pitchFamily="34" charset="0"/>
                      </a:endParaRPr>
                    </a:p>
                  </a:txBody>
                  <a:tcPr/>
                </a:tc>
                <a:tc rowSpan="2">
                  <a:txBody>
                    <a:bodyPr/>
                    <a:lstStyle/>
                    <a:p>
                      <a:r>
                        <a:rPr lang="en-GB" sz="1000" dirty="0">
                          <a:latin typeface="Arial" panose="020B0604020202020204" pitchFamily="34" charset="0"/>
                          <a:cs typeface="Arial" panose="020B0604020202020204" pitchFamily="34" charset="0"/>
                        </a:rPr>
                        <a:t>Register of complaints/requests  handled</a:t>
                      </a:r>
                    </a:p>
                    <a:p>
                      <a:endParaRPr lang="en-ZA" sz="1000" dirty="0">
                        <a:latin typeface="Arial" panose="020B0604020202020204" pitchFamily="34" charset="0"/>
                        <a:cs typeface="Arial" panose="020B0604020202020204" pitchFamily="34" charset="0"/>
                      </a:endParaRPr>
                    </a:p>
                  </a:txBody>
                  <a:tcPr/>
                </a:tc>
                <a:tc rowSpan="2">
                  <a:txBody>
                    <a:bodyPr/>
                    <a:lstStyle/>
                    <a:p>
                      <a:pPr algn="l"/>
                      <a:r>
                        <a:rPr lang="en-ZA" sz="1000" b="0" i="0" u="none" strike="noStrike" baseline="0" dirty="0">
                          <a:latin typeface="ArialNarrow"/>
                        </a:rPr>
                        <a:t>Percentage of</a:t>
                      </a:r>
                    </a:p>
                    <a:p>
                      <a:pPr algn="l"/>
                      <a:r>
                        <a:rPr lang="en-ZA" sz="1000" b="0" i="0" u="none" strike="noStrike" baseline="0" dirty="0">
                          <a:latin typeface="ArialNarrow"/>
                        </a:rPr>
                        <a:t>complaints/requests</a:t>
                      </a:r>
                    </a:p>
                    <a:p>
                      <a:pPr algn="l"/>
                      <a:r>
                        <a:rPr lang="en-ZA" sz="1000" b="0" i="0" u="none" strike="noStrike" baseline="0" dirty="0">
                          <a:latin typeface="ArialNarrow"/>
                        </a:rPr>
                        <a:t>handled per annum</a:t>
                      </a:r>
                      <a:endParaRPr lang="en-ZA" sz="1000" dirty="0">
                        <a:latin typeface="Arial" panose="020B0604020202020204" pitchFamily="34" charset="0"/>
                        <a:cs typeface="Arial" panose="020B0604020202020204" pitchFamily="34" charset="0"/>
                      </a:endParaRPr>
                    </a:p>
                  </a:txBody>
                  <a:tcPr/>
                </a:tc>
                <a:tc rowSpan="2">
                  <a:txBody>
                    <a:bodyPr/>
                    <a:lstStyle/>
                    <a:p>
                      <a:pPr algn="l"/>
                      <a:r>
                        <a:rPr lang="en-ZA" sz="1050" b="0" i="0" u="none" strike="noStrike" baseline="0" dirty="0">
                          <a:latin typeface="ArialNarrow"/>
                        </a:rPr>
                        <a:t>32% of Cases were</a:t>
                      </a:r>
                    </a:p>
                    <a:p>
                      <a:pPr algn="l"/>
                      <a:r>
                        <a:rPr lang="en-ZA" sz="1050" b="0" i="0" u="none" strike="noStrike" baseline="0" dirty="0">
                          <a:latin typeface="ArialNarrow"/>
                        </a:rPr>
                        <a:t>processed in line with</a:t>
                      </a:r>
                    </a:p>
                    <a:p>
                      <a:pPr algn="l"/>
                      <a:r>
                        <a:rPr lang="en-ZA" sz="1050" b="0" i="0" u="none" strike="noStrike" baseline="0" dirty="0">
                          <a:latin typeface="ArialNarrow"/>
                        </a:rPr>
                        <a:t>Complaints Handling</a:t>
                      </a:r>
                    </a:p>
                    <a:p>
                      <a:pPr algn="l"/>
                      <a:r>
                        <a:rPr lang="en-ZA" sz="1050" b="0" i="0" u="none" strike="noStrike" baseline="0" dirty="0">
                          <a:latin typeface="ArialNarrow"/>
                        </a:rPr>
                        <a:t>Manual</a:t>
                      </a:r>
                      <a:endParaRPr lang="en-ZA" sz="1050" dirty="0">
                        <a:latin typeface="Arial" panose="020B0604020202020204" pitchFamily="34" charset="0"/>
                        <a:cs typeface="Arial" panose="020B0604020202020204" pitchFamily="34" charset="0"/>
                      </a:endParaRPr>
                    </a:p>
                  </a:txBody>
                  <a:tcPr/>
                </a:tc>
                <a:tc rowSpan="2">
                  <a:txBody>
                    <a:bodyPr/>
                    <a:lstStyle/>
                    <a:p>
                      <a:pPr algn="l"/>
                      <a:r>
                        <a:rPr lang="en-ZA" sz="1000" b="0" i="0" u="none" strike="noStrike" baseline="0" dirty="0">
                          <a:latin typeface="ArialNarrow"/>
                        </a:rPr>
                        <a:t>33% of complaints (new</a:t>
                      </a:r>
                    </a:p>
                    <a:p>
                      <a:pPr algn="l"/>
                      <a:r>
                        <a:rPr lang="en-ZA" sz="1000" b="0" i="0" u="none" strike="noStrike" baseline="0" dirty="0">
                          <a:latin typeface="ArialNarrow"/>
                        </a:rPr>
                        <a:t>and carried over) handled</a:t>
                      </a:r>
                    </a:p>
                    <a:p>
                      <a:pPr algn="l"/>
                      <a:r>
                        <a:rPr lang="en-ZA" sz="1000" b="0" i="0" u="none" strike="noStrike" baseline="0" dirty="0">
                          <a:latin typeface="ArialNarrow"/>
                        </a:rPr>
                        <a:t>annually</a:t>
                      </a:r>
                      <a:endParaRPr lang="en-ZA" sz="1000" dirty="0">
                        <a:latin typeface="Arial" panose="020B0604020202020204" pitchFamily="34" charset="0"/>
                        <a:cs typeface="Arial" panose="020B0604020202020204" pitchFamily="34" charset="0"/>
                      </a:endParaRPr>
                    </a:p>
                  </a:txBody>
                  <a:tcPr/>
                </a:tc>
                <a:tc>
                  <a:txBody>
                    <a:bodyPr/>
                    <a:lstStyle/>
                    <a:p>
                      <a:pPr algn="l"/>
                      <a:r>
                        <a:rPr lang="en-ZA" sz="1000" b="0" i="0" u="none" strike="noStrike" baseline="0" dirty="0">
                          <a:latin typeface="ArialNarrow"/>
                        </a:rPr>
                        <a:t>80% of new</a:t>
                      </a:r>
                    </a:p>
                    <a:p>
                      <a:pPr algn="l"/>
                      <a:r>
                        <a:rPr lang="en-ZA" sz="1000" b="0" i="0" u="none" strike="noStrike" baseline="0" dirty="0">
                          <a:latin typeface="ArialNarrow"/>
                        </a:rPr>
                        <a:t>complaints handled</a:t>
                      </a:r>
                    </a:p>
                    <a:p>
                      <a:pPr algn="l"/>
                      <a:r>
                        <a:rPr lang="en-ZA" sz="1000" b="0" i="0" u="none" strike="noStrike" baseline="0" dirty="0">
                          <a:latin typeface="ArialNarrow"/>
                        </a:rPr>
                        <a:t>annually</a:t>
                      </a:r>
                      <a:endParaRPr lang="en-ZA" sz="1000" dirty="0">
                        <a:latin typeface="Arial" panose="020B0604020202020204" pitchFamily="34" charset="0"/>
                        <a:cs typeface="Arial" panose="020B0604020202020204" pitchFamily="34" charset="0"/>
                      </a:endParaRPr>
                    </a:p>
                  </a:txBody>
                  <a:tcPr/>
                </a:tc>
                <a:tc>
                  <a:txBody>
                    <a:bodyPr/>
                    <a:lstStyle/>
                    <a:p>
                      <a:pPr algn="l"/>
                      <a:r>
                        <a:rPr lang="en-ZA" sz="1000" b="0" i="0" u="none" strike="noStrike" baseline="0" dirty="0">
                          <a:latin typeface="ArialNarrow"/>
                        </a:rPr>
                        <a:t>85% of new complaints</a:t>
                      </a:r>
                    </a:p>
                    <a:p>
                      <a:pPr algn="l"/>
                      <a:r>
                        <a:rPr lang="en-ZA" sz="1000" b="0" i="0" u="none" strike="noStrike" baseline="0" dirty="0">
                          <a:latin typeface="ArialNarrow"/>
                        </a:rPr>
                        <a:t>handled</a:t>
                      </a:r>
                      <a:endParaRPr lang="en-ZA" sz="1000" dirty="0">
                        <a:latin typeface="Arial" panose="020B0604020202020204" pitchFamily="34" charset="0"/>
                        <a:cs typeface="Arial" panose="020B0604020202020204" pitchFamily="34" charset="0"/>
                      </a:endParaRPr>
                    </a:p>
                  </a:txBody>
                  <a:tcPr/>
                </a:tc>
                <a:tc>
                  <a:txBody>
                    <a:bodyPr/>
                    <a:lstStyle/>
                    <a:p>
                      <a:r>
                        <a:rPr lang="en-ZA" sz="1000" dirty="0">
                          <a:latin typeface="Arial" panose="020B0604020202020204" pitchFamily="34" charset="0"/>
                          <a:cs typeface="Arial" panose="020B0604020202020204" pitchFamily="34" charset="0"/>
                        </a:rPr>
                        <a:t>Over-achieved</a:t>
                      </a:r>
                    </a:p>
                  </a:txBody>
                  <a:tcPr/>
                </a:tc>
                <a:tc>
                  <a:txBody>
                    <a:bodyPr/>
                    <a:lstStyle/>
                    <a:p>
                      <a:pPr algn="l"/>
                      <a:r>
                        <a:rPr lang="en-ZA" sz="1000" b="0" i="0" u="none" strike="noStrike" baseline="0" dirty="0">
                          <a:latin typeface="ArialNarrow"/>
                        </a:rPr>
                        <a:t>New management and</a:t>
                      </a:r>
                    </a:p>
                    <a:p>
                      <a:pPr algn="l"/>
                      <a:r>
                        <a:rPr lang="en-ZA" sz="1000" b="0" i="0" u="none" strike="noStrike" baseline="0" dirty="0">
                          <a:latin typeface="ArialNarrow"/>
                        </a:rPr>
                        <a:t>strategy in dealing with</a:t>
                      </a:r>
                    </a:p>
                    <a:p>
                      <a:pPr algn="l"/>
                      <a:r>
                        <a:rPr lang="en-ZA" sz="1000" b="0" i="0" u="none" strike="noStrike" baseline="0" dirty="0">
                          <a:latin typeface="ArialNarrow"/>
                        </a:rPr>
                        <a:t>complaints</a:t>
                      </a:r>
                      <a:endParaRPr lang="en-ZA"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93676920"/>
                  </a:ext>
                </a:extLst>
              </a:tr>
              <a:tr h="956732">
                <a:tc vMerge="1">
                  <a:txBody>
                    <a:bodyPr/>
                    <a:lstStyle/>
                    <a:p>
                      <a:endParaRPr lang="en-ZA" sz="1200" dirty="0">
                        <a:latin typeface="Arial" panose="020B0604020202020204" pitchFamily="34" charset="0"/>
                        <a:cs typeface="Arial" panose="020B0604020202020204" pitchFamily="34" charset="0"/>
                      </a:endParaRPr>
                    </a:p>
                  </a:txBody>
                  <a:tcPr/>
                </a:tc>
                <a:tc vMerge="1">
                  <a:txBody>
                    <a:bodyPr/>
                    <a:lstStyle/>
                    <a:p>
                      <a:endParaRPr lang="en-ZA" sz="1000" dirty="0">
                        <a:latin typeface="Arial" panose="020B0604020202020204" pitchFamily="34" charset="0"/>
                        <a:cs typeface="Arial" panose="020B0604020202020204" pitchFamily="34" charset="0"/>
                      </a:endParaRPr>
                    </a:p>
                  </a:txBody>
                  <a:tcPr/>
                </a:tc>
                <a:tc vMerge="1">
                  <a:txBody>
                    <a:bodyPr/>
                    <a:lstStyle/>
                    <a:p>
                      <a:pPr algn="l"/>
                      <a:endParaRPr lang="en-ZA" sz="1000" dirty="0">
                        <a:latin typeface="Arial" panose="020B0604020202020204" pitchFamily="34" charset="0"/>
                        <a:cs typeface="Arial" panose="020B0604020202020204" pitchFamily="34" charset="0"/>
                      </a:endParaRPr>
                    </a:p>
                  </a:txBody>
                  <a:tcPr/>
                </a:tc>
                <a:tc vMerge="1">
                  <a:txBody>
                    <a:bodyPr/>
                    <a:lstStyle/>
                    <a:p>
                      <a:pPr algn="l"/>
                      <a:endParaRPr lang="en-ZA" sz="1050" dirty="0">
                        <a:latin typeface="Arial" panose="020B0604020202020204" pitchFamily="34" charset="0"/>
                        <a:cs typeface="Arial" panose="020B0604020202020204" pitchFamily="34" charset="0"/>
                      </a:endParaRPr>
                    </a:p>
                  </a:txBody>
                  <a:tcPr/>
                </a:tc>
                <a:tc vMerge="1">
                  <a:txBody>
                    <a:bodyPr/>
                    <a:lstStyle/>
                    <a:p>
                      <a:pPr algn="l"/>
                      <a:endParaRPr lang="en-ZA" sz="1000" dirty="0">
                        <a:latin typeface="Arial" panose="020B0604020202020204" pitchFamily="34" charset="0"/>
                        <a:cs typeface="Arial" panose="020B0604020202020204" pitchFamily="34" charset="0"/>
                      </a:endParaRPr>
                    </a:p>
                  </a:txBody>
                  <a:tcPr/>
                </a:tc>
                <a:tc>
                  <a:txBody>
                    <a:bodyPr/>
                    <a:lstStyle/>
                    <a:p>
                      <a:pPr algn="l"/>
                      <a:r>
                        <a:rPr lang="en-ZA" sz="1000" b="0" i="0" u="none" strike="noStrike" baseline="0" dirty="0">
                          <a:latin typeface="ArialNarrow"/>
                        </a:rPr>
                        <a:t>80% of carried over</a:t>
                      </a:r>
                    </a:p>
                    <a:p>
                      <a:pPr algn="l"/>
                      <a:r>
                        <a:rPr lang="en-ZA" sz="1000" b="0" i="0" u="none" strike="noStrike" baseline="0" dirty="0">
                          <a:latin typeface="ArialNarrow"/>
                        </a:rPr>
                        <a:t>complaints from the</a:t>
                      </a:r>
                    </a:p>
                    <a:p>
                      <a:pPr algn="l"/>
                      <a:r>
                        <a:rPr lang="en-ZA" sz="1000" b="0" i="0" u="none" strike="noStrike" baseline="0" dirty="0">
                          <a:latin typeface="ArialNarrow"/>
                        </a:rPr>
                        <a:t>previous year handled</a:t>
                      </a:r>
                    </a:p>
                    <a:p>
                      <a:pPr algn="l"/>
                      <a:r>
                        <a:rPr lang="en-ZA" sz="1000" b="0" i="0" u="none" strike="noStrike" baseline="0" dirty="0">
                          <a:latin typeface="ArialNarrow"/>
                        </a:rPr>
                        <a:t>annually</a:t>
                      </a:r>
                      <a:endParaRPr lang="en-ZA" sz="1000" dirty="0">
                        <a:latin typeface="Arial" panose="020B0604020202020204" pitchFamily="34" charset="0"/>
                        <a:cs typeface="Arial" panose="020B0604020202020204" pitchFamily="34" charset="0"/>
                      </a:endParaRPr>
                    </a:p>
                  </a:txBody>
                  <a:tcPr/>
                </a:tc>
                <a:tc>
                  <a:txBody>
                    <a:bodyPr/>
                    <a:lstStyle/>
                    <a:p>
                      <a:pPr algn="l"/>
                      <a:r>
                        <a:rPr lang="en-ZA" sz="1000" b="0" i="0" u="none" strike="noStrike" baseline="0" dirty="0">
                          <a:latin typeface="ArialNarrow"/>
                        </a:rPr>
                        <a:t>80% of carried over</a:t>
                      </a:r>
                    </a:p>
                    <a:p>
                      <a:pPr algn="l"/>
                      <a:r>
                        <a:rPr lang="en-ZA" sz="1000" b="0" i="0" u="none" strike="noStrike" baseline="0" dirty="0">
                          <a:latin typeface="ArialNarrow"/>
                        </a:rPr>
                        <a:t>complaints from the</a:t>
                      </a:r>
                    </a:p>
                    <a:p>
                      <a:pPr algn="l"/>
                      <a:r>
                        <a:rPr lang="en-ZA" sz="1000" b="0" i="0" u="none" strike="noStrike" baseline="0" dirty="0">
                          <a:latin typeface="ArialNarrow"/>
                        </a:rPr>
                        <a:t>previous year handled</a:t>
                      </a:r>
                    </a:p>
                    <a:p>
                      <a:pPr algn="l"/>
                      <a:r>
                        <a:rPr lang="en-ZA" sz="1000" b="0" i="0" u="none" strike="noStrike" baseline="0" dirty="0">
                          <a:latin typeface="ArialNarrow"/>
                        </a:rPr>
                        <a:t>annually</a:t>
                      </a:r>
                      <a:endParaRPr lang="en-ZA" sz="1000" dirty="0">
                        <a:latin typeface="Arial" panose="020B0604020202020204" pitchFamily="34" charset="0"/>
                        <a:cs typeface="Arial" panose="020B0604020202020204" pitchFamily="34" charset="0"/>
                      </a:endParaRPr>
                    </a:p>
                  </a:txBody>
                  <a:tcPr/>
                </a:tc>
                <a:tc>
                  <a:txBody>
                    <a:bodyPr/>
                    <a:lstStyle/>
                    <a:p>
                      <a:r>
                        <a:rPr lang="en-ZA" sz="1000" dirty="0">
                          <a:latin typeface="Arial" panose="020B0604020202020204" pitchFamily="34" charset="0"/>
                          <a:cs typeface="Arial" panose="020B0604020202020204" pitchFamily="34" charset="0"/>
                        </a:rPr>
                        <a:t>Achieved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prstClr val="black"/>
                          </a:solidFill>
                          <a:effectLst/>
                          <a:uLnTx/>
                          <a:uFillTx/>
                          <a:latin typeface="ArialNarrow"/>
                          <a:ea typeface="+mn-ea"/>
                          <a:cs typeface="+mn-cs"/>
                        </a:rPr>
                        <a:t>New management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prstClr val="black"/>
                          </a:solidFill>
                          <a:effectLst/>
                          <a:uLnTx/>
                          <a:uFillTx/>
                          <a:latin typeface="ArialNarrow"/>
                          <a:ea typeface="+mn-ea"/>
                          <a:cs typeface="+mn-cs"/>
                        </a:rPr>
                        <a:t>strategy in dealing with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prstClr val="black"/>
                          </a:solidFill>
                          <a:effectLst/>
                          <a:uLnTx/>
                          <a:uFillTx/>
                          <a:latin typeface="ArialNarrow"/>
                          <a:ea typeface="+mn-ea"/>
                          <a:cs typeface="+mn-cs"/>
                        </a:rPr>
                        <a:t>complaints</a:t>
                      </a:r>
                      <a:endParaRPr kumimoji="0" lang="en-Z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ZA"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38755183"/>
                  </a:ext>
                </a:extLst>
              </a:tr>
              <a:tr h="1754008">
                <a:tc vMerge="1">
                  <a:txBody>
                    <a:bodyPr/>
                    <a:lstStyle/>
                    <a:p>
                      <a:endParaRPr lang="en-ZA" sz="12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Register of legal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advice and opinions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Commission;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the public on cultural,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religious and linguistic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rights</a:t>
                      </a:r>
                    </a:p>
                    <a:p>
                      <a:endParaRPr lang="en-ZA" sz="10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Percentage of Legal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opinions and/or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drafts in responses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all requests per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annum</a:t>
                      </a:r>
                    </a:p>
                    <a:p>
                      <a:pPr algn="l"/>
                      <a:endParaRPr lang="en-ZA" sz="10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response to all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requests: 36 Legal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opinions and/or drafts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been produced.</a:t>
                      </a:r>
                    </a:p>
                    <a:p>
                      <a:pPr algn="l"/>
                      <a:endParaRPr lang="en-ZA" sz="105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100% response to all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legal advice and opinion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requests annually</a:t>
                      </a:r>
                    </a:p>
                    <a:p>
                      <a:pPr algn="l"/>
                      <a:endParaRPr lang="en-ZA" sz="10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ArialNarrow"/>
                          <a:ea typeface="+mn-ea"/>
                          <a:cs typeface="+mn-cs"/>
                        </a:rPr>
                        <a:t>10</a:t>
                      </a: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response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all legal advice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opinion requests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annually</a:t>
                      </a:r>
                    </a:p>
                    <a:p>
                      <a:pPr algn="l"/>
                      <a:endParaRPr lang="en-ZA" sz="10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100% response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legal advice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opinion requests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annually</a:t>
                      </a:r>
                    </a:p>
                    <a:p>
                      <a:pPr algn="l"/>
                      <a:endParaRPr lang="en-ZA" sz="1000" dirty="0">
                        <a:latin typeface="Arial" panose="020B0604020202020204" pitchFamily="34" charset="0"/>
                        <a:cs typeface="Arial" panose="020B0604020202020204" pitchFamily="34" charset="0"/>
                      </a:endParaRPr>
                    </a:p>
                  </a:txBody>
                  <a:tcPr/>
                </a:tc>
                <a:tc>
                  <a:txBody>
                    <a:bodyPr/>
                    <a:lstStyle/>
                    <a:p>
                      <a:r>
                        <a:rPr lang="en-ZA" sz="1000" dirty="0">
                          <a:latin typeface="Arial" panose="020B0604020202020204" pitchFamily="34" charset="0"/>
                          <a:cs typeface="Arial" panose="020B0604020202020204" pitchFamily="34" charset="0"/>
                        </a:rPr>
                        <a:t>Achieved</a:t>
                      </a:r>
                    </a:p>
                  </a:txBody>
                  <a:tcPr/>
                </a:tc>
                <a:tc>
                  <a:txBody>
                    <a:bodyPr/>
                    <a:lstStyle/>
                    <a:p>
                      <a:r>
                        <a:rPr lang="en-ZA" sz="1000" dirty="0">
                          <a:latin typeface="Arial" panose="020B0604020202020204" pitchFamily="34" charset="0"/>
                          <a:cs typeface="Arial" panose="020B0604020202020204" pitchFamily="34" charset="0"/>
                        </a:rPr>
                        <a:t>No deviation</a:t>
                      </a:r>
                    </a:p>
                  </a:txBody>
                  <a:tcPr/>
                </a:tc>
                <a:extLst>
                  <a:ext uri="{0D108BD9-81ED-4DB2-BD59-A6C34878D82A}">
                    <a16:rowId xmlns:a16="http://schemas.microsoft.com/office/drawing/2014/main" val="1535383645"/>
                  </a:ext>
                </a:extLst>
              </a:tr>
            </a:tbl>
          </a:graphicData>
        </a:graphic>
      </p:graphicFrame>
    </p:spTree>
    <p:extLst>
      <p:ext uri="{BB962C8B-B14F-4D97-AF65-F5344CB8AC3E}">
        <p14:creationId xmlns:p14="http://schemas.microsoft.com/office/powerpoint/2010/main" val="1991964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B96EE-ACA3-23B7-5A73-BB9CB85133D0}"/>
              </a:ext>
            </a:extLst>
          </p:cNvPr>
          <p:cNvSpPr>
            <a:spLocks noGrp="1"/>
          </p:cNvSpPr>
          <p:nvPr>
            <p:ph type="title"/>
          </p:nvPr>
        </p:nvSpPr>
        <p:spPr>
          <a:xfrm>
            <a:off x="2351584" y="44624"/>
            <a:ext cx="8942784" cy="1143000"/>
          </a:xfrm>
        </p:spPr>
        <p:txBody>
          <a:bodyPr>
            <a:normAutofit fontScale="90000"/>
          </a:bodyPr>
          <a:lstStyle/>
          <a:p>
            <a:r>
              <a:rPr kumimoji="0" lang="en-GB" sz="310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Programme 2: Legal Services and Conflict Resolution (LSCR)</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r>
            <a:b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b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GB" sz="180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…continues</a:t>
            </a:r>
            <a:endParaRPr lang="en-ZA" sz="4000" dirty="0"/>
          </a:p>
        </p:txBody>
      </p:sp>
      <p:graphicFrame>
        <p:nvGraphicFramePr>
          <p:cNvPr id="4" name="Table 4">
            <a:extLst>
              <a:ext uri="{FF2B5EF4-FFF2-40B4-BE49-F238E27FC236}">
                <a16:creationId xmlns:a16="http://schemas.microsoft.com/office/drawing/2014/main" id="{7A7E9A92-27BE-9E60-A570-5F054C744A8B}"/>
              </a:ext>
            </a:extLst>
          </p:cNvPr>
          <p:cNvGraphicFramePr>
            <a:graphicFrameLocks noGrp="1"/>
          </p:cNvGraphicFramePr>
          <p:nvPr>
            <p:ph idx="1"/>
            <p:extLst>
              <p:ext uri="{D42A27DB-BD31-4B8C-83A1-F6EECF244321}">
                <p14:modId xmlns:p14="http://schemas.microsoft.com/office/powerpoint/2010/main" val="70924282"/>
              </p:ext>
            </p:extLst>
          </p:nvPr>
        </p:nvGraphicFramePr>
        <p:xfrm>
          <a:off x="119337" y="1340768"/>
          <a:ext cx="11838423" cy="4713940"/>
        </p:xfrm>
        <a:graphic>
          <a:graphicData uri="http://schemas.openxmlformats.org/drawingml/2006/table">
            <a:tbl>
              <a:tblPr firstRow="1" bandRow="1">
                <a:tableStyleId>{5C22544A-7EE6-4342-B048-85BDC9FD1C3A}</a:tableStyleId>
              </a:tblPr>
              <a:tblGrid>
                <a:gridCol w="1149497">
                  <a:extLst>
                    <a:ext uri="{9D8B030D-6E8A-4147-A177-3AD203B41FA5}">
                      <a16:colId xmlns:a16="http://schemas.microsoft.com/office/drawing/2014/main" val="2014267076"/>
                    </a:ext>
                  </a:extLst>
                </a:gridCol>
                <a:gridCol w="1017993">
                  <a:extLst>
                    <a:ext uri="{9D8B030D-6E8A-4147-A177-3AD203B41FA5}">
                      <a16:colId xmlns:a16="http://schemas.microsoft.com/office/drawing/2014/main" val="4237923902"/>
                    </a:ext>
                  </a:extLst>
                </a:gridCol>
                <a:gridCol w="1236134">
                  <a:extLst>
                    <a:ext uri="{9D8B030D-6E8A-4147-A177-3AD203B41FA5}">
                      <a16:colId xmlns:a16="http://schemas.microsoft.com/office/drawing/2014/main" val="1230165246"/>
                    </a:ext>
                  </a:extLst>
                </a:gridCol>
                <a:gridCol w="1308848">
                  <a:extLst>
                    <a:ext uri="{9D8B030D-6E8A-4147-A177-3AD203B41FA5}">
                      <a16:colId xmlns:a16="http://schemas.microsoft.com/office/drawing/2014/main" val="4204714005"/>
                    </a:ext>
                  </a:extLst>
                </a:gridCol>
                <a:gridCol w="1454275">
                  <a:extLst>
                    <a:ext uri="{9D8B030D-6E8A-4147-A177-3AD203B41FA5}">
                      <a16:colId xmlns:a16="http://schemas.microsoft.com/office/drawing/2014/main" val="3843621738"/>
                    </a:ext>
                  </a:extLst>
                </a:gridCol>
                <a:gridCol w="1381562">
                  <a:extLst>
                    <a:ext uri="{9D8B030D-6E8A-4147-A177-3AD203B41FA5}">
                      <a16:colId xmlns:a16="http://schemas.microsoft.com/office/drawing/2014/main" val="4032209949"/>
                    </a:ext>
                  </a:extLst>
                </a:gridCol>
                <a:gridCol w="1381562">
                  <a:extLst>
                    <a:ext uri="{9D8B030D-6E8A-4147-A177-3AD203B41FA5}">
                      <a16:colId xmlns:a16="http://schemas.microsoft.com/office/drawing/2014/main" val="3545028740"/>
                    </a:ext>
                  </a:extLst>
                </a:gridCol>
                <a:gridCol w="945279">
                  <a:extLst>
                    <a:ext uri="{9D8B030D-6E8A-4147-A177-3AD203B41FA5}">
                      <a16:colId xmlns:a16="http://schemas.microsoft.com/office/drawing/2014/main" val="872614770"/>
                    </a:ext>
                  </a:extLst>
                </a:gridCol>
                <a:gridCol w="1963273">
                  <a:extLst>
                    <a:ext uri="{9D8B030D-6E8A-4147-A177-3AD203B41FA5}">
                      <a16:colId xmlns:a16="http://schemas.microsoft.com/office/drawing/2014/main" val="1254529202"/>
                    </a:ext>
                  </a:extLst>
                </a:gridCol>
              </a:tblGrid>
              <a:tr h="1447344">
                <a:tc>
                  <a:txBody>
                    <a:bodyPr/>
                    <a:lstStyle/>
                    <a:p>
                      <a:r>
                        <a:rPr lang="en-GB" sz="1200" dirty="0">
                          <a:solidFill>
                            <a:schemeClr val="tx1"/>
                          </a:solidFill>
                          <a:latin typeface="Arial" panose="020B0604020202020204" pitchFamily="34" charset="0"/>
                          <a:cs typeface="Arial" panose="020B0604020202020204" pitchFamily="34" charset="0"/>
                        </a:rPr>
                        <a:t>Outcomes</a:t>
                      </a: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r>
                        <a:rPr lang="en-GB" sz="1200" dirty="0">
                          <a:solidFill>
                            <a:schemeClr val="tx1"/>
                          </a:solidFill>
                          <a:latin typeface="Arial" panose="020B0604020202020204" pitchFamily="34" charset="0"/>
                          <a:cs typeface="Arial" panose="020B0604020202020204" pitchFamily="34" charset="0"/>
                        </a:rPr>
                        <a:t>Outputs</a:t>
                      </a: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r>
                        <a:rPr lang="en-GB" sz="1200" dirty="0">
                          <a:solidFill>
                            <a:schemeClr val="tx1"/>
                          </a:solidFill>
                          <a:latin typeface="Arial" panose="020B0604020202020204" pitchFamily="34" charset="0"/>
                          <a:cs typeface="Arial" panose="020B0604020202020204" pitchFamily="34" charset="0"/>
                        </a:rPr>
                        <a:t>Output Indicators</a:t>
                      </a: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r>
                        <a:rPr lang="en-GB" sz="1200" dirty="0">
                          <a:solidFill>
                            <a:schemeClr val="tx1"/>
                          </a:solidFill>
                          <a:latin typeface="Arial" panose="020B0604020202020204" pitchFamily="34" charset="0"/>
                          <a:cs typeface="Arial" panose="020B0604020202020204" pitchFamily="34" charset="0"/>
                        </a:rPr>
                        <a:t>Audited Actual Performance 2019/20</a:t>
                      </a: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r>
                        <a:rPr lang="en-GB" sz="1200" dirty="0">
                          <a:solidFill>
                            <a:schemeClr val="tx1"/>
                          </a:solidFill>
                          <a:latin typeface="Arial" panose="020B0604020202020204" pitchFamily="34" charset="0"/>
                          <a:cs typeface="Arial" panose="020B0604020202020204" pitchFamily="34" charset="0"/>
                        </a:rPr>
                        <a:t>Audited Actual Performance 2020/21</a:t>
                      </a: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r>
                        <a:rPr lang="en-GB" sz="1200" dirty="0">
                          <a:solidFill>
                            <a:schemeClr val="tx1"/>
                          </a:solidFill>
                          <a:latin typeface="Arial" panose="020B0604020202020204" pitchFamily="34" charset="0"/>
                          <a:cs typeface="Arial" panose="020B0604020202020204" pitchFamily="34" charset="0"/>
                        </a:rPr>
                        <a:t>Planned Annual Targets 2021/2022</a:t>
                      </a: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r>
                        <a:rPr lang="en-GB" sz="1200" dirty="0">
                          <a:solidFill>
                            <a:schemeClr val="tx1"/>
                          </a:solidFill>
                          <a:latin typeface="Arial" panose="020B0604020202020204" pitchFamily="34" charset="0"/>
                          <a:cs typeface="Arial" panose="020B0604020202020204" pitchFamily="34" charset="0"/>
                        </a:rPr>
                        <a:t>Actual Achievement 2021/2022</a:t>
                      </a: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r>
                        <a:rPr lang="en-GB" sz="1200" dirty="0">
                          <a:solidFill>
                            <a:schemeClr val="tx1"/>
                          </a:solidFill>
                          <a:latin typeface="Arial" panose="020B0604020202020204" pitchFamily="34" charset="0"/>
                          <a:cs typeface="Arial" panose="020B0604020202020204" pitchFamily="34" charset="0"/>
                        </a:rPr>
                        <a:t>Deviation</a:t>
                      </a:r>
                    </a:p>
                    <a:p>
                      <a:r>
                        <a:rPr lang="en-GB" sz="1200" dirty="0">
                          <a:solidFill>
                            <a:schemeClr val="tx1"/>
                          </a:solidFill>
                          <a:latin typeface="Arial" panose="020B0604020202020204" pitchFamily="34" charset="0"/>
                          <a:cs typeface="Arial" panose="020B0604020202020204" pitchFamily="34" charset="0"/>
                        </a:rPr>
                        <a:t>from</a:t>
                      </a:r>
                    </a:p>
                    <a:p>
                      <a:r>
                        <a:rPr lang="en-GB" sz="1200" dirty="0">
                          <a:solidFill>
                            <a:schemeClr val="tx1"/>
                          </a:solidFill>
                          <a:latin typeface="Arial" panose="020B0604020202020204" pitchFamily="34" charset="0"/>
                          <a:cs typeface="Arial" panose="020B0604020202020204" pitchFamily="34" charset="0"/>
                        </a:rPr>
                        <a:t>planned target</a:t>
                      </a:r>
                    </a:p>
                    <a:p>
                      <a:r>
                        <a:rPr lang="en-GB" sz="1200" dirty="0">
                          <a:solidFill>
                            <a:schemeClr val="tx1"/>
                          </a:solidFill>
                          <a:latin typeface="Arial" panose="020B0604020202020204" pitchFamily="34" charset="0"/>
                          <a:cs typeface="Arial" panose="020B0604020202020204" pitchFamily="34" charset="0"/>
                        </a:rPr>
                        <a:t>to actual</a:t>
                      </a:r>
                    </a:p>
                    <a:p>
                      <a:r>
                        <a:rPr lang="en-GB" sz="1200" dirty="0">
                          <a:solidFill>
                            <a:schemeClr val="tx1"/>
                          </a:solidFill>
                          <a:latin typeface="Arial" panose="020B0604020202020204" pitchFamily="34" charset="0"/>
                          <a:cs typeface="Arial" panose="020B0604020202020204" pitchFamily="34" charset="0"/>
                        </a:rPr>
                        <a:t>achievement</a:t>
                      </a: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r>
                        <a:rPr lang="en-ZA" sz="1200" dirty="0">
                          <a:solidFill>
                            <a:schemeClr val="tx1"/>
                          </a:solidFill>
                          <a:latin typeface="Arial" panose="020B0604020202020204" pitchFamily="34" charset="0"/>
                          <a:cs typeface="Arial" panose="020B0604020202020204" pitchFamily="34" charset="0"/>
                        </a:rPr>
                        <a:t>Reasons for</a:t>
                      </a:r>
                    </a:p>
                    <a:p>
                      <a:r>
                        <a:rPr lang="en-ZA" sz="1200" dirty="0">
                          <a:solidFill>
                            <a:schemeClr val="tx1"/>
                          </a:solidFill>
                          <a:latin typeface="Arial" panose="020B0604020202020204" pitchFamily="34" charset="0"/>
                          <a:cs typeface="Arial" panose="020B0604020202020204" pitchFamily="34" charset="0"/>
                        </a:rPr>
                        <a:t>deviations</a:t>
                      </a:r>
                    </a:p>
                  </a:txBody>
                  <a:tcPr/>
                </a:tc>
                <a:extLst>
                  <a:ext uri="{0D108BD9-81ED-4DB2-BD59-A6C34878D82A}">
                    <a16:rowId xmlns:a16="http://schemas.microsoft.com/office/drawing/2014/main" val="101075311"/>
                  </a:ext>
                </a:extLst>
              </a:tr>
              <a:tr h="3266596">
                <a:tc>
                  <a:txBody>
                    <a:bodyPr/>
                    <a:lstStyle/>
                    <a:p>
                      <a:pPr algn="l"/>
                      <a:r>
                        <a:rPr lang="en-ZA" sz="1100" b="1" i="0" u="none" strike="noStrike" baseline="0" dirty="0">
                          <a:latin typeface="Arial" panose="020B0604020202020204" pitchFamily="34" charset="0"/>
                          <a:cs typeface="Arial" panose="020B0604020202020204" pitchFamily="34" charset="0"/>
                        </a:rPr>
                        <a:t>Strengthened</a:t>
                      </a:r>
                    </a:p>
                    <a:p>
                      <a:pPr algn="l"/>
                      <a:r>
                        <a:rPr lang="en-ZA" sz="1100" b="1" i="0" u="none" strike="noStrike" baseline="0" dirty="0">
                          <a:latin typeface="Arial" panose="020B0604020202020204" pitchFamily="34" charset="0"/>
                          <a:cs typeface="Arial" panose="020B0604020202020204" pitchFamily="34" charset="0"/>
                        </a:rPr>
                        <a:t>conflict resolution</a:t>
                      </a:r>
                    </a:p>
                    <a:p>
                      <a:pPr algn="l"/>
                      <a:r>
                        <a:rPr lang="en-ZA" sz="1100" b="1" i="0" u="none" strike="noStrike" baseline="0" dirty="0">
                          <a:latin typeface="Arial" panose="020B0604020202020204" pitchFamily="34" charset="0"/>
                          <a:cs typeface="Arial" panose="020B0604020202020204" pitchFamily="34" charset="0"/>
                        </a:rPr>
                        <a:t>and legislative</a:t>
                      </a:r>
                    </a:p>
                    <a:p>
                      <a:pPr algn="l"/>
                      <a:r>
                        <a:rPr lang="en-ZA" sz="1100" b="1" i="0" u="none" strike="noStrike" baseline="0" dirty="0">
                          <a:latin typeface="Arial" panose="020B0604020202020204" pitchFamily="34" charset="0"/>
                          <a:cs typeface="Arial" panose="020B0604020202020204" pitchFamily="34" charset="0"/>
                        </a:rPr>
                        <a:t>reviews to promote</a:t>
                      </a:r>
                    </a:p>
                    <a:p>
                      <a:pPr algn="l"/>
                      <a:r>
                        <a:rPr lang="en-ZA" sz="1100" b="1" i="0" u="none" strike="noStrike" baseline="0" dirty="0">
                          <a:latin typeface="Arial" panose="020B0604020202020204" pitchFamily="34" charset="0"/>
                          <a:cs typeface="Arial" panose="020B0604020202020204" pitchFamily="34" charset="0"/>
                        </a:rPr>
                        <a:t>and protect cultural,</a:t>
                      </a:r>
                    </a:p>
                    <a:p>
                      <a:pPr algn="l"/>
                      <a:r>
                        <a:rPr lang="en-ZA" sz="1100" b="1" i="0" u="none" strike="noStrike" baseline="0" dirty="0">
                          <a:latin typeface="Arial" panose="020B0604020202020204" pitchFamily="34" charset="0"/>
                          <a:cs typeface="Arial" panose="020B0604020202020204" pitchFamily="34" charset="0"/>
                        </a:rPr>
                        <a:t>religious and</a:t>
                      </a:r>
                    </a:p>
                    <a:p>
                      <a:pPr algn="l"/>
                      <a:r>
                        <a:rPr lang="en-ZA" sz="1100" b="1" i="0" u="none" strike="noStrike" baseline="0" dirty="0">
                          <a:latin typeface="Arial" panose="020B0604020202020204" pitchFamily="34" charset="0"/>
                          <a:cs typeface="Arial" panose="020B0604020202020204" pitchFamily="34" charset="0"/>
                        </a:rPr>
                        <a:t>linguistic rights of</a:t>
                      </a:r>
                    </a:p>
                    <a:p>
                      <a:pPr algn="l"/>
                      <a:r>
                        <a:rPr lang="en-ZA" sz="1100" b="1" i="0" u="none" strike="noStrike" baseline="0" dirty="0">
                          <a:latin typeface="Arial" panose="020B0604020202020204" pitchFamily="34" charset="0"/>
                          <a:cs typeface="Arial" panose="020B0604020202020204" pitchFamily="34" charset="0"/>
                        </a:rPr>
                        <a:t>communities</a:t>
                      </a:r>
                      <a:endParaRPr lang="en-ZA" sz="1100" dirty="0">
                        <a:latin typeface="Arial" panose="020B0604020202020204" pitchFamily="34" charset="0"/>
                        <a:cs typeface="Arial" panose="020B0604020202020204" pitchFamily="34" charset="0"/>
                      </a:endParaRPr>
                    </a:p>
                  </a:txBody>
                  <a:tcPr/>
                </a:tc>
                <a:tc>
                  <a:txBody>
                    <a:bodyPr/>
                    <a:lstStyle/>
                    <a:p>
                      <a:pPr algn="l"/>
                      <a:r>
                        <a:rPr lang="en-ZA" sz="1050" b="0" i="0" u="none" strike="noStrike" baseline="0" dirty="0">
                          <a:latin typeface="ArialNarrow"/>
                        </a:rPr>
                        <a:t>Report on reviewed</a:t>
                      </a:r>
                    </a:p>
                    <a:p>
                      <a:pPr algn="l"/>
                      <a:r>
                        <a:rPr lang="en-ZA" sz="1050" b="0" i="0" u="none" strike="noStrike" baseline="0" dirty="0">
                          <a:latin typeface="ArialNarrow"/>
                        </a:rPr>
                        <a:t>Bills before Parliament</a:t>
                      </a:r>
                    </a:p>
                    <a:p>
                      <a:pPr algn="l"/>
                      <a:r>
                        <a:rPr lang="en-ZA" sz="1050" b="0" i="0" u="none" strike="noStrike" baseline="0" dirty="0">
                          <a:latin typeface="ArialNarrow"/>
                        </a:rPr>
                        <a:t>and report on</a:t>
                      </a:r>
                    </a:p>
                    <a:p>
                      <a:pPr algn="l"/>
                      <a:r>
                        <a:rPr lang="en-ZA" sz="1050" b="0" i="0" u="none" strike="noStrike" baseline="0" dirty="0">
                          <a:latin typeface="ArialNarrow"/>
                        </a:rPr>
                        <a:t>reviewed legislation</a:t>
                      </a:r>
                    </a:p>
                    <a:p>
                      <a:pPr algn="l"/>
                      <a:r>
                        <a:rPr lang="en-ZA" sz="1050" b="0" i="0" u="none" strike="noStrike" baseline="0" dirty="0">
                          <a:latin typeface="ArialNarrow"/>
                        </a:rPr>
                        <a:t>that impacts cultural,</a:t>
                      </a:r>
                    </a:p>
                    <a:p>
                      <a:pPr algn="l"/>
                      <a:r>
                        <a:rPr lang="en-ZA" sz="1050" b="0" i="0" u="none" strike="noStrike" baseline="0" dirty="0">
                          <a:latin typeface="ArialNarrow"/>
                        </a:rPr>
                        <a:t>religious and linguistic</a:t>
                      </a:r>
                    </a:p>
                    <a:p>
                      <a:pPr algn="l"/>
                      <a:r>
                        <a:rPr lang="en-ZA" sz="1050" b="0" i="0" u="none" strike="noStrike" baseline="0" dirty="0">
                          <a:latin typeface="ArialNarrow"/>
                        </a:rPr>
                        <a:t>rights of communities</a:t>
                      </a:r>
                    </a:p>
                    <a:p>
                      <a:pPr algn="l"/>
                      <a:r>
                        <a:rPr lang="en-ZA" sz="1050" b="0" i="0" u="none" strike="noStrike" baseline="0" dirty="0">
                          <a:latin typeface="ArialNarrow"/>
                        </a:rPr>
                        <a:t>as guided by received</a:t>
                      </a:r>
                    </a:p>
                    <a:p>
                      <a:pPr algn="l"/>
                      <a:r>
                        <a:rPr lang="en-ZA" sz="1050" b="0" i="0" u="none" strike="noStrike" baseline="0" dirty="0">
                          <a:latin typeface="ArialNarrow"/>
                        </a:rPr>
                        <a:t>complaints</a:t>
                      </a:r>
                      <a:endParaRPr lang="en-ZA" sz="1050" dirty="0">
                        <a:latin typeface="Arial" panose="020B0604020202020204" pitchFamily="34" charset="0"/>
                        <a:cs typeface="Arial" panose="020B0604020202020204" pitchFamily="34" charset="0"/>
                      </a:endParaRPr>
                    </a:p>
                  </a:txBody>
                  <a:tcPr/>
                </a:tc>
                <a:tc>
                  <a:txBody>
                    <a:bodyPr/>
                    <a:lstStyle/>
                    <a:p>
                      <a:pPr algn="l"/>
                      <a:r>
                        <a:rPr lang="en-ZA" sz="1050" b="0" i="0" u="none" strike="noStrike" baseline="0" dirty="0">
                          <a:latin typeface="ArialNarrow"/>
                        </a:rPr>
                        <a:t>Number and</a:t>
                      </a:r>
                    </a:p>
                    <a:p>
                      <a:pPr algn="l"/>
                      <a:r>
                        <a:rPr lang="en-ZA" sz="1050" b="0" i="0" u="none" strike="noStrike" baseline="0" dirty="0">
                          <a:latin typeface="ArialNarrow"/>
                        </a:rPr>
                        <a:t>percentage of</a:t>
                      </a:r>
                    </a:p>
                    <a:p>
                      <a:pPr algn="l"/>
                      <a:r>
                        <a:rPr lang="en-ZA" sz="1050" b="0" i="0" u="none" strike="noStrike" baseline="0" dirty="0">
                          <a:latin typeface="ArialNarrow"/>
                        </a:rPr>
                        <a:t>reviewed Bills</a:t>
                      </a:r>
                    </a:p>
                    <a:p>
                      <a:pPr algn="l"/>
                      <a:r>
                        <a:rPr lang="en-ZA" sz="1050" b="0" i="0" u="none" strike="noStrike" baseline="0" dirty="0">
                          <a:latin typeface="ArialNarrow"/>
                        </a:rPr>
                        <a:t>before Parliament</a:t>
                      </a:r>
                    </a:p>
                    <a:p>
                      <a:pPr algn="l"/>
                      <a:r>
                        <a:rPr lang="en-ZA" sz="1050" b="0" i="0" u="none" strike="noStrike" baseline="0" dirty="0">
                          <a:latin typeface="ArialNarrow"/>
                        </a:rPr>
                        <a:t>and on reviewed</a:t>
                      </a:r>
                    </a:p>
                    <a:p>
                      <a:pPr algn="l"/>
                      <a:r>
                        <a:rPr lang="en-ZA" sz="1050" b="0" i="0" u="none" strike="noStrike" baseline="0" dirty="0">
                          <a:latin typeface="ArialNarrow"/>
                        </a:rPr>
                        <a:t>legislation that</a:t>
                      </a:r>
                    </a:p>
                    <a:p>
                      <a:pPr algn="l"/>
                      <a:r>
                        <a:rPr lang="en-ZA" sz="1050" b="0" i="0" u="none" strike="noStrike" baseline="0" dirty="0">
                          <a:latin typeface="ArialNarrow"/>
                        </a:rPr>
                        <a:t>impacts cultural,</a:t>
                      </a:r>
                    </a:p>
                    <a:p>
                      <a:pPr algn="l"/>
                      <a:r>
                        <a:rPr lang="en-ZA" sz="1050" b="0" i="0" u="none" strike="noStrike" baseline="0" dirty="0">
                          <a:latin typeface="ArialNarrow"/>
                        </a:rPr>
                        <a:t>religious and</a:t>
                      </a:r>
                    </a:p>
                    <a:p>
                      <a:pPr algn="l"/>
                      <a:r>
                        <a:rPr lang="en-ZA" sz="1050" b="0" i="0" u="none" strike="noStrike" baseline="0" dirty="0">
                          <a:latin typeface="ArialNarrow"/>
                        </a:rPr>
                        <a:t>linguistic rights of</a:t>
                      </a:r>
                    </a:p>
                    <a:p>
                      <a:pPr algn="l"/>
                      <a:r>
                        <a:rPr lang="en-ZA" sz="1050" b="0" i="0" u="none" strike="noStrike" baseline="0" dirty="0">
                          <a:latin typeface="ArialNarrow"/>
                        </a:rPr>
                        <a:t>communities, as</a:t>
                      </a:r>
                    </a:p>
                    <a:p>
                      <a:pPr algn="l"/>
                      <a:r>
                        <a:rPr lang="en-ZA" sz="1050" b="0" i="0" u="none" strike="noStrike" baseline="0" dirty="0">
                          <a:latin typeface="ArialNarrow"/>
                        </a:rPr>
                        <a:t>guided by received</a:t>
                      </a:r>
                    </a:p>
                    <a:p>
                      <a:pPr algn="l"/>
                      <a:r>
                        <a:rPr lang="en-ZA" sz="1050" b="0" i="0" u="none" strike="noStrike" baseline="0" dirty="0">
                          <a:latin typeface="ArialNarrow"/>
                        </a:rPr>
                        <a:t>complaints per</a:t>
                      </a:r>
                    </a:p>
                    <a:p>
                      <a:pPr algn="l"/>
                      <a:r>
                        <a:rPr lang="en-ZA" sz="1050" b="0" i="0" u="none" strike="noStrike" baseline="0" dirty="0">
                          <a:latin typeface="ArialNarrow"/>
                        </a:rPr>
                        <a:t>annum</a:t>
                      </a:r>
                      <a:endParaRPr lang="en-ZA" sz="1050" dirty="0">
                        <a:latin typeface="Arial" panose="020B0604020202020204" pitchFamily="34" charset="0"/>
                        <a:cs typeface="Arial" panose="020B0604020202020204" pitchFamily="34" charset="0"/>
                      </a:endParaRPr>
                    </a:p>
                  </a:txBody>
                  <a:tcPr/>
                </a:tc>
                <a:tc>
                  <a:txBody>
                    <a:bodyPr/>
                    <a:lstStyle/>
                    <a:p>
                      <a:pPr algn="l"/>
                      <a:r>
                        <a:rPr lang="en-ZA" sz="1050" dirty="0">
                          <a:latin typeface="Arial" panose="020B0604020202020204" pitchFamily="34" charset="0"/>
                          <a:cs typeface="Arial" panose="020B0604020202020204" pitchFamily="34" charset="0"/>
                        </a:rPr>
                        <a:t>One report on Bills before Parliament</a:t>
                      </a:r>
                    </a:p>
                    <a:p>
                      <a:pPr marL="171450" indent="-171450" algn="l">
                        <a:buFont typeface="Arial" panose="020B0604020202020204" pitchFamily="34" charset="0"/>
                        <a:buChar char="•"/>
                      </a:pPr>
                      <a:r>
                        <a:rPr lang="en-ZA" sz="1050" dirty="0">
                          <a:latin typeface="Arial" panose="020B0604020202020204" pitchFamily="34" charset="0"/>
                          <a:cs typeface="Arial" panose="020B0604020202020204" pitchFamily="34" charset="0"/>
                        </a:rPr>
                        <a:t>Recognition of Customary marriages</a:t>
                      </a:r>
                    </a:p>
                    <a:p>
                      <a:pPr marL="171450" indent="-171450" algn="l">
                        <a:buFont typeface="Arial" panose="020B0604020202020204" pitchFamily="34" charset="0"/>
                        <a:buChar char="•"/>
                      </a:pPr>
                      <a:r>
                        <a:rPr lang="en-ZA" sz="1050" dirty="0">
                          <a:latin typeface="Arial" panose="020B0604020202020204" pitchFamily="34" charset="0"/>
                          <a:cs typeface="Arial" panose="020B0604020202020204" pitchFamily="34" charset="0"/>
                        </a:rPr>
                        <a:t>Comments on issue paper on single marriage Statute</a:t>
                      </a:r>
                    </a:p>
                    <a:p>
                      <a:pPr marL="171450" indent="-171450" algn="l">
                        <a:buFont typeface="Arial" panose="020B0604020202020204" pitchFamily="34" charset="0"/>
                        <a:buChar char="•"/>
                      </a:pPr>
                      <a:r>
                        <a:rPr lang="en-ZA" sz="1050" dirty="0">
                          <a:latin typeface="Arial" panose="020B0604020202020204" pitchFamily="34" charset="0"/>
                          <a:cs typeface="Arial" panose="020B0604020202020204" pitchFamily="34" charset="0"/>
                        </a:rPr>
                        <a:t>Hearings on use of languages</a:t>
                      </a:r>
                    </a:p>
                  </a:txBody>
                  <a:tcPr/>
                </a:tc>
                <a:tc>
                  <a:txBody>
                    <a:bodyPr/>
                    <a:lstStyle/>
                    <a:p>
                      <a:pPr algn="l"/>
                      <a:r>
                        <a:rPr lang="en-ZA" sz="1050" b="0" i="0" u="none" strike="noStrike" baseline="0" dirty="0">
                          <a:latin typeface="ArialNarrow"/>
                        </a:rPr>
                        <a:t>Reviewed 0% of Bills</a:t>
                      </a:r>
                    </a:p>
                    <a:p>
                      <a:pPr algn="l"/>
                      <a:r>
                        <a:rPr lang="en-ZA" sz="1050" b="0" i="0" u="none" strike="noStrike" baseline="0" dirty="0">
                          <a:latin typeface="ArialNarrow"/>
                        </a:rPr>
                        <a:t>before Parliament that</a:t>
                      </a:r>
                    </a:p>
                    <a:p>
                      <a:pPr algn="l"/>
                      <a:r>
                        <a:rPr lang="en-ZA" sz="1050" b="0" i="0" u="none" strike="noStrike" baseline="0" dirty="0">
                          <a:latin typeface="ArialNarrow"/>
                        </a:rPr>
                        <a:t>impacts on the mandate</a:t>
                      </a:r>
                    </a:p>
                    <a:p>
                      <a:pPr algn="l"/>
                      <a:r>
                        <a:rPr lang="en-ZA" sz="1050" b="0" i="0" u="none" strike="noStrike" baseline="0" dirty="0">
                          <a:latin typeface="ArialNarrow"/>
                        </a:rPr>
                        <a:t>of the CRL Rights</a:t>
                      </a:r>
                    </a:p>
                    <a:p>
                      <a:pPr algn="l"/>
                      <a:r>
                        <a:rPr lang="en-ZA" sz="1050" b="0" i="0" u="none" strike="noStrike" baseline="0" dirty="0">
                          <a:latin typeface="ArialNarrow"/>
                        </a:rPr>
                        <a:t>Commission annually</a:t>
                      </a:r>
                      <a:endParaRPr lang="en-ZA" sz="1050" dirty="0">
                        <a:latin typeface="Arial" panose="020B0604020202020204" pitchFamily="34" charset="0"/>
                        <a:cs typeface="Arial" panose="020B0604020202020204" pitchFamily="34" charset="0"/>
                      </a:endParaRPr>
                    </a:p>
                  </a:txBody>
                  <a:tcPr/>
                </a:tc>
                <a:tc>
                  <a:txBody>
                    <a:bodyPr/>
                    <a:lstStyle/>
                    <a:p>
                      <a:pPr algn="l"/>
                      <a:r>
                        <a:rPr lang="en-ZA" sz="1100" b="0" i="0" u="none" strike="noStrike" baseline="0" dirty="0">
                          <a:latin typeface="ArialNarrow"/>
                        </a:rPr>
                        <a:t>Review 100% of Bills</a:t>
                      </a:r>
                    </a:p>
                    <a:p>
                      <a:pPr algn="l"/>
                      <a:r>
                        <a:rPr lang="en-ZA" sz="1100" b="0" i="0" u="none" strike="noStrike" baseline="0" dirty="0">
                          <a:latin typeface="ArialNarrow"/>
                        </a:rPr>
                        <a:t>before Parliament</a:t>
                      </a:r>
                    </a:p>
                    <a:p>
                      <a:pPr algn="l"/>
                      <a:r>
                        <a:rPr lang="en-ZA" sz="1100" b="0" i="0" u="none" strike="noStrike" baseline="0" dirty="0">
                          <a:latin typeface="ArialNarrow"/>
                        </a:rPr>
                        <a:t>that impacts on the</a:t>
                      </a:r>
                    </a:p>
                    <a:p>
                      <a:pPr algn="l"/>
                      <a:r>
                        <a:rPr lang="en-ZA" sz="1100" b="0" i="0" u="none" strike="noStrike" baseline="0" dirty="0">
                          <a:latin typeface="ArialNarrow"/>
                        </a:rPr>
                        <a:t>mandate of the CRL</a:t>
                      </a:r>
                    </a:p>
                    <a:p>
                      <a:pPr algn="l"/>
                      <a:r>
                        <a:rPr lang="en-ZA" sz="1100" b="0" i="0" u="none" strike="noStrike" baseline="0" dirty="0">
                          <a:latin typeface="ArialNarrow"/>
                        </a:rPr>
                        <a:t>Rights Commission</a:t>
                      </a:r>
                    </a:p>
                    <a:p>
                      <a:pPr algn="l"/>
                      <a:r>
                        <a:rPr lang="en-ZA" sz="1100" b="0" i="0" u="none" strike="noStrike" baseline="0" dirty="0">
                          <a:latin typeface="ArialNarrow"/>
                        </a:rPr>
                        <a:t>annually</a:t>
                      </a:r>
                      <a:endParaRPr lang="en-ZA" sz="1100" dirty="0">
                        <a:latin typeface="Arial" panose="020B0604020202020204" pitchFamily="34" charset="0"/>
                        <a:cs typeface="Arial" panose="020B0604020202020204" pitchFamily="34" charset="0"/>
                      </a:endParaRPr>
                    </a:p>
                  </a:txBody>
                  <a:tcPr/>
                </a:tc>
                <a:tc>
                  <a:txBody>
                    <a:bodyPr/>
                    <a:lstStyle/>
                    <a:p>
                      <a:pPr algn="l"/>
                      <a:r>
                        <a:rPr lang="en-ZA" sz="1000" b="0" i="0" u="none" strike="noStrike" baseline="0" dirty="0">
                          <a:latin typeface="ArialNarrow"/>
                        </a:rPr>
                        <a:t>67% of reviewed Bills</a:t>
                      </a:r>
                    </a:p>
                    <a:p>
                      <a:pPr algn="l"/>
                      <a:r>
                        <a:rPr lang="en-ZA" sz="1000" b="0" i="0" u="none" strike="noStrike" baseline="0" dirty="0">
                          <a:latin typeface="ArialNarrow"/>
                        </a:rPr>
                        <a:t>before Parliament and</a:t>
                      </a:r>
                    </a:p>
                    <a:p>
                      <a:pPr algn="l"/>
                      <a:r>
                        <a:rPr lang="en-ZA" sz="1000" b="0" i="0" u="none" strike="noStrike" baseline="0" dirty="0">
                          <a:latin typeface="ArialNarrow"/>
                        </a:rPr>
                        <a:t>and/or legislations that</a:t>
                      </a:r>
                    </a:p>
                    <a:p>
                      <a:pPr algn="l"/>
                      <a:r>
                        <a:rPr lang="en-ZA" sz="1000" b="0" i="0" u="none" strike="noStrike" baseline="0" dirty="0">
                          <a:latin typeface="ArialNarrow"/>
                        </a:rPr>
                        <a:t>impact on cultural,</a:t>
                      </a:r>
                    </a:p>
                    <a:p>
                      <a:pPr algn="l"/>
                      <a:r>
                        <a:rPr lang="en-ZA" sz="1000" b="0" i="0" u="none" strike="noStrike" baseline="0" dirty="0">
                          <a:latin typeface="ArialNarrow"/>
                        </a:rPr>
                        <a:t>religious and linguistic</a:t>
                      </a:r>
                    </a:p>
                    <a:p>
                      <a:pPr algn="l"/>
                      <a:r>
                        <a:rPr lang="en-ZA" sz="1000" b="0" i="0" u="none" strike="noStrike" baseline="0" dirty="0">
                          <a:latin typeface="ArialNarrow"/>
                        </a:rPr>
                        <a:t>rights of communities</a:t>
                      </a:r>
                    </a:p>
                    <a:p>
                      <a:pPr algn="l"/>
                      <a:r>
                        <a:rPr lang="en-ZA" sz="1000" b="0" i="0" u="none" strike="noStrike" baseline="0" dirty="0">
                          <a:latin typeface="ArialNarrow"/>
                        </a:rPr>
                        <a:t>as guided by received</a:t>
                      </a:r>
                    </a:p>
                    <a:p>
                      <a:pPr algn="l"/>
                      <a:r>
                        <a:rPr lang="en-ZA" sz="1000" b="0" i="0" u="none" strike="noStrike" baseline="0" dirty="0">
                          <a:latin typeface="ArialNarrow"/>
                        </a:rPr>
                        <a:t>complaints</a:t>
                      </a:r>
                      <a:endParaRPr lang="en-ZA" sz="1000" dirty="0">
                        <a:latin typeface="Arial" panose="020B0604020202020204" pitchFamily="34" charset="0"/>
                        <a:cs typeface="Arial" panose="020B0604020202020204" pitchFamily="34" charset="0"/>
                      </a:endParaRPr>
                    </a:p>
                  </a:txBody>
                  <a:tcPr/>
                </a:tc>
                <a:tc>
                  <a:txBody>
                    <a:bodyPr/>
                    <a:lstStyle/>
                    <a:p>
                      <a:r>
                        <a:rPr lang="en-ZA" sz="1050" dirty="0">
                          <a:latin typeface="Arial" panose="020B0604020202020204" pitchFamily="34" charset="0"/>
                          <a:cs typeface="Arial" panose="020B0604020202020204" pitchFamily="34" charset="0"/>
                        </a:rPr>
                        <a:t>Not achieved</a:t>
                      </a:r>
                    </a:p>
                  </a:txBody>
                  <a:tcPr/>
                </a:tc>
                <a:tc>
                  <a:txBody>
                    <a:bodyPr/>
                    <a:lstStyle/>
                    <a:p>
                      <a:pPr algn="l"/>
                      <a:r>
                        <a:rPr lang="en-ZA" sz="1050" b="0" i="0" u="none" strike="noStrike" baseline="0" dirty="0">
                          <a:latin typeface="ArialNarrow"/>
                        </a:rPr>
                        <a:t>Due to insufficient human</a:t>
                      </a:r>
                    </a:p>
                    <a:p>
                      <a:pPr algn="l"/>
                      <a:r>
                        <a:rPr lang="en-US" sz="1050" b="0" i="0" u="none" strike="noStrike" baseline="0" dirty="0">
                          <a:latin typeface="ArialNarrow"/>
                        </a:rPr>
                        <a:t>capacity at the time, the</a:t>
                      </a:r>
                    </a:p>
                    <a:p>
                      <a:pPr algn="l"/>
                      <a:r>
                        <a:rPr lang="en-ZA" sz="1050" b="0" i="0" u="none" strike="noStrike" baseline="0" dirty="0">
                          <a:latin typeface="ArialNarrow"/>
                        </a:rPr>
                        <a:t>unit missed the Basic</a:t>
                      </a:r>
                    </a:p>
                    <a:p>
                      <a:pPr algn="l"/>
                      <a:r>
                        <a:rPr lang="en-ZA" sz="1050" b="0" i="0" u="none" strike="noStrike" baseline="0" dirty="0">
                          <a:latin typeface="ArialNarrow"/>
                        </a:rPr>
                        <a:t>Education Amendment Bill</a:t>
                      </a:r>
                    </a:p>
                    <a:p>
                      <a:pPr algn="l"/>
                      <a:r>
                        <a:rPr lang="en-US" sz="1050" b="0" i="0" u="none" strike="noStrike" baseline="0" dirty="0">
                          <a:latin typeface="ArialNarrow"/>
                        </a:rPr>
                        <a:t>as it was focusing more on</a:t>
                      </a:r>
                    </a:p>
                    <a:p>
                      <a:pPr algn="l"/>
                      <a:r>
                        <a:rPr lang="en-US" sz="1050" b="0" i="0" u="none" strike="noStrike" baseline="0" dirty="0">
                          <a:latin typeface="ArialNarrow"/>
                        </a:rPr>
                        <a:t>the legislative review of the</a:t>
                      </a:r>
                    </a:p>
                    <a:p>
                      <a:pPr algn="l"/>
                      <a:r>
                        <a:rPr lang="en-ZA" sz="1050" b="0" i="0" u="none" strike="noStrike" baseline="0" dirty="0">
                          <a:latin typeface="ArialNarrow"/>
                        </a:rPr>
                        <a:t>Witchcraft Suppression Act</a:t>
                      </a:r>
                    </a:p>
                    <a:p>
                      <a:pPr algn="l"/>
                      <a:r>
                        <a:rPr lang="en-US" sz="1050" b="0" i="0" u="none" strike="noStrike" baseline="0" dirty="0">
                          <a:latin typeface="ArialNarrow"/>
                        </a:rPr>
                        <a:t>in the last quarter of the</a:t>
                      </a:r>
                    </a:p>
                    <a:p>
                      <a:pPr algn="l"/>
                      <a:r>
                        <a:rPr lang="en-US" sz="1050" b="0" i="0" u="none" strike="noStrike" baseline="0" dirty="0">
                          <a:latin typeface="ArialNarrow"/>
                        </a:rPr>
                        <a:t>financial year. The Bill will</a:t>
                      </a:r>
                    </a:p>
                    <a:p>
                      <a:pPr algn="l"/>
                      <a:r>
                        <a:rPr lang="en-ZA" sz="1050" b="0" i="0" u="none" strike="noStrike" baseline="0" dirty="0">
                          <a:latin typeface="ArialNarrow"/>
                        </a:rPr>
                        <a:t>however still be reviewed</a:t>
                      </a:r>
                    </a:p>
                    <a:p>
                      <a:pPr algn="l"/>
                      <a:r>
                        <a:rPr lang="en-US" sz="1050" b="0" i="0" u="none" strike="noStrike" baseline="0" dirty="0">
                          <a:latin typeface="ArialNarrow"/>
                        </a:rPr>
                        <a:t>in the next financial year</a:t>
                      </a:r>
                    </a:p>
                    <a:p>
                      <a:pPr algn="l"/>
                      <a:r>
                        <a:rPr lang="en-US" sz="1050" b="0" i="0" u="none" strike="noStrike" baseline="0" dirty="0">
                          <a:latin typeface="ArialNarrow"/>
                        </a:rPr>
                        <a:t>2022/2023, as it is still</a:t>
                      </a:r>
                    </a:p>
                    <a:p>
                      <a:pPr algn="l"/>
                      <a:r>
                        <a:rPr lang="en-ZA" sz="1050" b="0" i="0" u="none" strike="noStrike" baseline="0" dirty="0">
                          <a:latin typeface="ArialNarrow"/>
                        </a:rPr>
                        <a:t>before parliament.</a:t>
                      </a:r>
                      <a:endParaRPr lang="en-ZA" sz="105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72322671"/>
                  </a:ext>
                </a:extLst>
              </a:tr>
            </a:tbl>
          </a:graphicData>
        </a:graphic>
      </p:graphicFrame>
    </p:spTree>
    <p:extLst>
      <p:ext uri="{BB962C8B-B14F-4D97-AF65-F5344CB8AC3E}">
        <p14:creationId xmlns:p14="http://schemas.microsoft.com/office/powerpoint/2010/main" val="2439864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CBAAF-58EB-A395-1AD2-9517B29275DE}"/>
              </a:ext>
            </a:extLst>
          </p:cNvPr>
          <p:cNvSpPr>
            <a:spLocks noGrp="1"/>
          </p:cNvSpPr>
          <p:nvPr>
            <p:ph type="title"/>
          </p:nvPr>
        </p:nvSpPr>
        <p:spPr>
          <a:xfrm>
            <a:off x="2639616" y="274638"/>
            <a:ext cx="8942784" cy="1143000"/>
          </a:xfrm>
        </p:spPr>
        <p:txBody>
          <a:bodyPr/>
          <a:lstStyle/>
          <a:p>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Programme 2: Legal Services and Conflict Resolution (LSCR)</a:t>
            </a:r>
            <a:b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b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GB" sz="180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…continues</a:t>
            </a:r>
            <a:endParaRPr lang="en-ZA" dirty="0"/>
          </a:p>
        </p:txBody>
      </p:sp>
      <p:graphicFrame>
        <p:nvGraphicFramePr>
          <p:cNvPr id="4" name="Table 4">
            <a:extLst>
              <a:ext uri="{FF2B5EF4-FFF2-40B4-BE49-F238E27FC236}">
                <a16:creationId xmlns:a16="http://schemas.microsoft.com/office/drawing/2014/main" id="{D181CCCB-0B1B-9AB3-5C90-5CBC805A0E3B}"/>
              </a:ext>
            </a:extLst>
          </p:cNvPr>
          <p:cNvGraphicFramePr>
            <a:graphicFrameLocks noGrp="1"/>
          </p:cNvGraphicFramePr>
          <p:nvPr>
            <p:ph idx="1"/>
            <p:extLst>
              <p:ext uri="{D42A27DB-BD31-4B8C-83A1-F6EECF244321}">
                <p14:modId xmlns:p14="http://schemas.microsoft.com/office/powerpoint/2010/main" val="2164469409"/>
              </p:ext>
            </p:extLst>
          </p:nvPr>
        </p:nvGraphicFramePr>
        <p:xfrm>
          <a:off x="191344" y="1869440"/>
          <a:ext cx="11521287" cy="3977640"/>
        </p:xfrm>
        <a:graphic>
          <a:graphicData uri="http://schemas.openxmlformats.org/drawingml/2006/table">
            <a:tbl>
              <a:tblPr firstRow="1" bandRow="1">
                <a:tableStyleId>{5C22544A-7EE6-4342-B048-85BDC9FD1C3A}</a:tableStyleId>
              </a:tblPr>
              <a:tblGrid>
                <a:gridCol w="1280143">
                  <a:extLst>
                    <a:ext uri="{9D8B030D-6E8A-4147-A177-3AD203B41FA5}">
                      <a16:colId xmlns:a16="http://schemas.microsoft.com/office/drawing/2014/main" val="1321126913"/>
                    </a:ext>
                  </a:extLst>
                </a:gridCol>
                <a:gridCol w="1280143">
                  <a:extLst>
                    <a:ext uri="{9D8B030D-6E8A-4147-A177-3AD203B41FA5}">
                      <a16:colId xmlns:a16="http://schemas.microsoft.com/office/drawing/2014/main" val="2773624850"/>
                    </a:ext>
                  </a:extLst>
                </a:gridCol>
                <a:gridCol w="1280143">
                  <a:extLst>
                    <a:ext uri="{9D8B030D-6E8A-4147-A177-3AD203B41FA5}">
                      <a16:colId xmlns:a16="http://schemas.microsoft.com/office/drawing/2014/main" val="1646218877"/>
                    </a:ext>
                  </a:extLst>
                </a:gridCol>
                <a:gridCol w="1280143">
                  <a:extLst>
                    <a:ext uri="{9D8B030D-6E8A-4147-A177-3AD203B41FA5}">
                      <a16:colId xmlns:a16="http://schemas.microsoft.com/office/drawing/2014/main" val="471233778"/>
                    </a:ext>
                  </a:extLst>
                </a:gridCol>
                <a:gridCol w="1280143">
                  <a:extLst>
                    <a:ext uri="{9D8B030D-6E8A-4147-A177-3AD203B41FA5}">
                      <a16:colId xmlns:a16="http://schemas.microsoft.com/office/drawing/2014/main" val="560120905"/>
                    </a:ext>
                  </a:extLst>
                </a:gridCol>
                <a:gridCol w="1280143">
                  <a:extLst>
                    <a:ext uri="{9D8B030D-6E8A-4147-A177-3AD203B41FA5}">
                      <a16:colId xmlns:a16="http://schemas.microsoft.com/office/drawing/2014/main" val="4223561695"/>
                    </a:ext>
                  </a:extLst>
                </a:gridCol>
                <a:gridCol w="1280143">
                  <a:extLst>
                    <a:ext uri="{9D8B030D-6E8A-4147-A177-3AD203B41FA5}">
                      <a16:colId xmlns:a16="http://schemas.microsoft.com/office/drawing/2014/main" val="3399237196"/>
                    </a:ext>
                  </a:extLst>
                </a:gridCol>
                <a:gridCol w="1280143">
                  <a:extLst>
                    <a:ext uri="{9D8B030D-6E8A-4147-A177-3AD203B41FA5}">
                      <a16:colId xmlns:a16="http://schemas.microsoft.com/office/drawing/2014/main" val="1203290811"/>
                    </a:ext>
                  </a:extLst>
                </a:gridCol>
                <a:gridCol w="1280143">
                  <a:extLst>
                    <a:ext uri="{9D8B030D-6E8A-4147-A177-3AD203B41FA5}">
                      <a16:colId xmlns:a16="http://schemas.microsoft.com/office/drawing/2014/main" val="520741653"/>
                    </a:ext>
                  </a:extLst>
                </a:gridCol>
              </a:tblGrid>
              <a:tr h="370840">
                <a:tc>
                  <a:txBody>
                    <a:bodyPr/>
                    <a:lstStyle/>
                    <a:p>
                      <a:r>
                        <a:rPr lang="en-GB" sz="1200" dirty="0">
                          <a:solidFill>
                            <a:schemeClr val="tx1"/>
                          </a:solidFill>
                          <a:latin typeface="Arial" panose="020B0604020202020204" pitchFamily="34" charset="0"/>
                          <a:cs typeface="Arial" panose="020B0604020202020204" pitchFamily="34" charset="0"/>
                        </a:rPr>
                        <a:t>Outcomes</a:t>
                      </a: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r>
                        <a:rPr lang="en-GB" sz="1200" dirty="0">
                          <a:solidFill>
                            <a:schemeClr val="tx1"/>
                          </a:solidFill>
                          <a:latin typeface="Arial" panose="020B0604020202020204" pitchFamily="34" charset="0"/>
                          <a:cs typeface="Arial" panose="020B0604020202020204" pitchFamily="34" charset="0"/>
                        </a:rPr>
                        <a:t>Outputs</a:t>
                      </a: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r>
                        <a:rPr lang="en-GB" sz="1200" dirty="0">
                          <a:solidFill>
                            <a:schemeClr val="tx1"/>
                          </a:solidFill>
                          <a:latin typeface="Arial" panose="020B0604020202020204" pitchFamily="34" charset="0"/>
                          <a:cs typeface="Arial" panose="020B0604020202020204" pitchFamily="34" charset="0"/>
                        </a:rPr>
                        <a:t>Output Indicators</a:t>
                      </a: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r>
                        <a:rPr lang="en-GB" sz="1200" dirty="0">
                          <a:solidFill>
                            <a:schemeClr val="tx1"/>
                          </a:solidFill>
                          <a:latin typeface="Arial" panose="020B0604020202020204" pitchFamily="34" charset="0"/>
                          <a:cs typeface="Arial" panose="020B0604020202020204" pitchFamily="34" charset="0"/>
                        </a:rPr>
                        <a:t>Audited Actual Performance 2019/20</a:t>
                      </a: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r>
                        <a:rPr lang="en-GB" sz="1200" dirty="0">
                          <a:solidFill>
                            <a:schemeClr val="tx1"/>
                          </a:solidFill>
                          <a:latin typeface="Arial" panose="020B0604020202020204" pitchFamily="34" charset="0"/>
                          <a:cs typeface="Arial" panose="020B0604020202020204" pitchFamily="34" charset="0"/>
                        </a:rPr>
                        <a:t>Audited Actual Performance 2020/21</a:t>
                      </a: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r>
                        <a:rPr lang="en-GB" sz="1200" dirty="0">
                          <a:solidFill>
                            <a:schemeClr val="tx1"/>
                          </a:solidFill>
                          <a:latin typeface="Arial" panose="020B0604020202020204" pitchFamily="34" charset="0"/>
                          <a:cs typeface="Arial" panose="020B0604020202020204" pitchFamily="34" charset="0"/>
                        </a:rPr>
                        <a:t>Planned Annual Targets 2021/2022</a:t>
                      </a: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r>
                        <a:rPr lang="en-GB" sz="1200" dirty="0">
                          <a:solidFill>
                            <a:schemeClr val="tx1"/>
                          </a:solidFill>
                          <a:latin typeface="Arial" panose="020B0604020202020204" pitchFamily="34" charset="0"/>
                          <a:cs typeface="Arial" panose="020B0604020202020204" pitchFamily="34" charset="0"/>
                        </a:rPr>
                        <a:t>Actual Achievement 2021/2022</a:t>
                      </a: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r>
                        <a:rPr lang="en-GB" sz="1200" dirty="0">
                          <a:solidFill>
                            <a:schemeClr val="tx1"/>
                          </a:solidFill>
                          <a:latin typeface="Arial" panose="020B0604020202020204" pitchFamily="34" charset="0"/>
                          <a:cs typeface="Arial" panose="020B0604020202020204" pitchFamily="34" charset="0"/>
                        </a:rPr>
                        <a:t>Deviation</a:t>
                      </a:r>
                    </a:p>
                    <a:p>
                      <a:r>
                        <a:rPr lang="en-GB" sz="1200" dirty="0">
                          <a:solidFill>
                            <a:schemeClr val="tx1"/>
                          </a:solidFill>
                          <a:latin typeface="Arial" panose="020B0604020202020204" pitchFamily="34" charset="0"/>
                          <a:cs typeface="Arial" panose="020B0604020202020204" pitchFamily="34" charset="0"/>
                        </a:rPr>
                        <a:t>from</a:t>
                      </a:r>
                    </a:p>
                    <a:p>
                      <a:r>
                        <a:rPr lang="en-GB" sz="1200" dirty="0">
                          <a:solidFill>
                            <a:schemeClr val="tx1"/>
                          </a:solidFill>
                          <a:latin typeface="Arial" panose="020B0604020202020204" pitchFamily="34" charset="0"/>
                          <a:cs typeface="Arial" panose="020B0604020202020204" pitchFamily="34" charset="0"/>
                        </a:rPr>
                        <a:t>planned target</a:t>
                      </a:r>
                    </a:p>
                    <a:p>
                      <a:r>
                        <a:rPr lang="en-GB" sz="1200" dirty="0">
                          <a:solidFill>
                            <a:schemeClr val="tx1"/>
                          </a:solidFill>
                          <a:latin typeface="Arial" panose="020B0604020202020204" pitchFamily="34" charset="0"/>
                          <a:cs typeface="Arial" panose="020B0604020202020204" pitchFamily="34" charset="0"/>
                        </a:rPr>
                        <a:t>to actual</a:t>
                      </a:r>
                    </a:p>
                    <a:p>
                      <a:r>
                        <a:rPr lang="en-GB" sz="1200" dirty="0">
                          <a:solidFill>
                            <a:schemeClr val="tx1"/>
                          </a:solidFill>
                          <a:latin typeface="Arial" panose="020B0604020202020204" pitchFamily="34" charset="0"/>
                          <a:cs typeface="Arial" panose="020B0604020202020204" pitchFamily="34" charset="0"/>
                        </a:rPr>
                        <a:t>achievement</a:t>
                      </a: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r>
                        <a:rPr lang="en-ZA" sz="1200" dirty="0">
                          <a:solidFill>
                            <a:schemeClr val="tx1"/>
                          </a:solidFill>
                          <a:latin typeface="Arial" panose="020B0604020202020204" pitchFamily="34" charset="0"/>
                          <a:cs typeface="Arial" panose="020B0604020202020204" pitchFamily="34" charset="0"/>
                        </a:rPr>
                        <a:t>Reasons for</a:t>
                      </a:r>
                    </a:p>
                    <a:p>
                      <a:r>
                        <a:rPr lang="en-ZA" sz="1200" dirty="0">
                          <a:solidFill>
                            <a:schemeClr val="tx1"/>
                          </a:solidFill>
                          <a:latin typeface="Arial" panose="020B0604020202020204" pitchFamily="34" charset="0"/>
                          <a:cs typeface="Arial" panose="020B0604020202020204" pitchFamily="34" charset="0"/>
                        </a:rPr>
                        <a:t>deviations</a:t>
                      </a:r>
                    </a:p>
                  </a:txBody>
                  <a:tcPr/>
                </a:tc>
                <a:extLst>
                  <a:ext uri="{0D108BD9-81ED-4DB2-BD59-A6C34878D82A}">
                    <a16:rowId xmlns:a16="http://schemas.microsoft.com/office/drawing/2014/main" val="1757469983"/>
                  </a:ext>
                </a:extLst>
              </a:tr>
              <a:tr h="741680">
                <a:tc>
                  <a:txBody>
                    <a:bodyPr/>
                    <a:lstStyle/>
                    <a:p>
                      <a:pPr algn="l"/>
                      <a:r>
                        <a:rPr lang="en-ZA" sz="1100" b="1" i="0" u="none" strike="noStrike" baseline="0" dirty="0">
                          <a:latin typeface="Arial" panose="020B0604020202020204" pitchFamily="34" charset="0"/>
                          <a:cs typeface="Arial" panose="020B0604020202020204" pitchFamily="34" charset="0"/>
                        </a:rPr>
                        <a:t>Strengthened</a:t>
                      </a:r>
                    </a:p>
                    <a:p>
                      <a:pPr algn="l"/>
                      <a:r>
                        <a:rPr lang="en-ZA" sz="1100" b="1" i="0" u="none" strike="noStrike" baseline="0" dirty="0">
                          <a:latin typeface="Arial" panose="020B0604020202020204" pitchFamily="34" charset="0"/>
                          <a:cs typeface="Arial" panose="020B0604020202020204" pitchFamily="34" charset="0"/>
                        </a:rPr>
                        <a:t>conflict resolution</a:t>
                      </a:r>
                    </a:p>
                    <a:p>
                      <a:pPr algn="l"/>
                      <a:r>
                        <a:rPr lang="en-ZA" sz="1100" b="1" i="0" u="none" strike="noStrike" baseline="0" dirty="0">
                          <a:latin typeface="Arial" panose="020B0604020202020204" pitchFamily="34" charset="0"/>
                          <a:cs typeface="Arial" panose="020B0604020202020204" pitchFamily="34" charset="0"/>
                        </a:rPr>
                        <a:t>and legislative</a:t>
                      </a:r>
                    </a:p>
                    <a:p>
                      <a:pPr algn="l"/>
                      <a:r>
                        <a:rPr lang="en-ZA" sz="1100" b="1" i="0" u="none" strike="noStrike" baseline="0" dirty="0">
                          <a:latin typeface="Arial" panose="020B0604020202020204" pitchFamily="34" charset="0"/>
                          <a:cs typeface="Arial" panose="020B0604020202020204" pitchFamily="34" charset="0"/>
                        </a:rPr>
                        <a:t>reviews to promote</a:t>
                      </a:r>
                    </a:p>
                    <a:p>
                      <a:pPr algn="l"/>
                      <a:r>
                        <a:rPr lang="en-ZA" sz="1100" b="1" i="0" u="none" strike="noStrike" baseline="0" dirty="0">
                          <a:latin typeface="Arial" panose="020B0604020202020204" pitchFamily="34" charset="0"/>
                          <a:cs typeface="Arial" panose="020B0604020202020204" pitchFamily="34" charset="0"/>
                        </a:rPr>
                        <a:t>and protect cultural,</a:t>
                      </a:r>
                    </a:p>
                    <a:p>
                      <a:pPr algn="l"/>
                      <a:r>
                        <a:rPr lang="en-ZA" sz="1100" b="1" i="0" u="none" strike="noStrike" baseline="0" dirty="0">
                          <a:latin typeface="Arial" panose="020B0604020202020204" pitchFamily="34" charset="0"/>
                          <a:cs typeface="Arial" panose="020B0604020202020204" pitchFamily="34" charset="0"/>
                        </a:rPr>
                        <a:t>religious and</a:t>
                      </a:r>
                    </a:p>
                    <a:p>
                      <a:pPr algn="l"/>
                      <a:r>
                        <a:rPr lang="en-ZA" sz="1100" b="1" i="0" u="none" strike="noStrike" baseline="0" dirty="0">
                          <a:latin typeface="Arial" panose="020B0604020202020204" pitchFamily="34" charset="0"/>
                          <a:cs typeface="Arial" panose="020B0604020202020204" pitchFamily="34" charset="0"/>
                        </a:rPr>
                        <a:t>linguistic rights of</a:t>
                      </a:r>
                    </a:p>
                    <a:p>
                      <a:pPr algn="l"/>
                      <a:r>
                        <a:rPr lang="en-ZA" sz="1100" b="1" i="0" u="none" strike="noStrike" baseline="0" dirty="0">
                          <a:latin typeface="Arial" panose="020B0604020202020204" pitchFamily="34" charset="0"/>
                          <a:cs typeface="Arial" panose="020B0604020202020204" pitchFamily="34" charset="0"/>
                        </a:rPr>
                        <a:t>communities</a:t>
                      </a:r>
                      <a:endParaRPr lang="en-ZA" sz="1100" dirty="0">
                        <a:latin typeface="Arial" panose="020B0604020202020204" pitchFamily="34" charset="0"/>
                        <a:cs typeface="Arial" panose="020B0604020202020204" pitchFamily="34" charset="0"/>
                      </a:endParaRPr>
                    </a:p>
                  </a:txBody>
                  <a:tcPr/>
                </a:tc>
                <a:tc>
                  <a:txBody>
                    <a:bodyPr/>
                    <a:lstStyle/>
                    <a:p>
                      <a:pPr algn="l"/>
                      <a:r>
                        <a:rPr lang="en-ZA" sz="1050" b="0" i="0" u="none" strike="noStrike" baseline="0" dirty="0">
                          <a:latin typeface="ArialNarrow"/>
                        </a:rPr>
                        <a:t>Report on reviewed</a:t>
                      </a:r>
                    </a:p>
                    <a:p>
                      <a:pPr algn="l"/>
                      <a:r>
                        <a:rPr lang="en-ZA" sz="1050" b="0" i="0" u="none" strike="noStrike" baseline="0" dirty="0">
                          <a:latin typeface="ArialNarrow"/>
                        </a:rPr>
                        <a:t>Bills before Parliament</a:t>
                      </a:r>
                    </a:p>
                    <a:p>
                      <a:pPr algn="l"/>
                      <a:r>
                        <a:rPr lang="en-ZA" sz="1050" b="0" i="0" u="none" strike="noStrike" baseline="0" dirty="0">
                          <a:latin typeface="ArialNarrow"/>
                        </a:rPr>
                        <a:t>and report on</a:t>
                      </a:r>
                    </a:p>
                    <a:p>
                      <a:pPr algn="l"/>
                      <a:r>
                        <a:rPr lang="en-ZA" sz="1050" b="0" i="0" u="none" strike="noStrike" baseline="0" dirty="0">
                          <a:latin typeface="ArialNarrow"/>
                        </a:rPr>
                        <a:t>reviewed legislation</a:t>
                      </a:r>
                    </a:p>
                    <a:p>
                      <a:pPr algn="l"/>
                      <a:r>
                        <a:rPr lang="en-ZA" sz="1050" b="0" i="0" u="none" strike="noStrike" baseline="0" dirty="0">
                          <a:latin typeface="ArialNarrow"/>
                        </a:rPr>
                        <a:t>that impacts cultural,</a:t>
                      </a:r>
                    </a:p>
                    <a:p>
                      <a:pPr algn="l"/>
                      <a:r>
                        <a:rPr lang="en-ZA" sz="1050" b="0" i="0" u="none" strike="noStrike" baseline="0" dirty="0">
                          <a:latin typeface="ArialNarrow"/>
                        </a:rPr>
                        <a:t>religious and linguistic</a:t>
                      </a:r>
                    </a:p>
                    <a:p>
                      <a:pPr algn="l"/>
                      <a:r>
                        <a:rPr lang="en-ZA" sz="1050" b="0" i="0" u="none" strike="noStrike" baseline="0" dirty="0">
                          <a:latin typeface="ArialNarrow"/>
                        </a:rPr>
                        <a:t>rights of communities</a:t>
                      </a:r>
                    </a:p>
                    <a:p>
                      <a:pPr algn="l"/>
                      <a:r>
                        <a:rPr lang="en-ZA" sz="1050" b="0" i="0" u="none" strike="noStrike" baseline="0" dirty="0">
                          <a:latin typeface="ArialNarrow"/>
                        </a:rPr>
                        <a:t>as guided by received</a:t>
                      </a:r>
                    </a:p>
                    <a:p>
                      <a:pPr algn="l"/>
                      <a:r>
                        <a:rPr lang="en-ZA" sz="1050" b="0" i="0" u="none" strike="noStrike" baseline="0" dirty="0">
                          <a:latin typeface="ArialNarrow"/>
                        </a:rPr>
                        <a:t>complaints</a:t>
                      </a:r>
                      <a:endParaRPr lang="en-ZA" sz="1050" dirty="0">
                        <a:latin typeface="Arial" panose="020B0604020202020204" pitchFamily="34" charset="0"/>
                        <a:cs typeface="Arial" panose="020B0604020202020204" pitchFamily="34" charset="0"/>
                      </a:endParaRPr>
                    </a:p>
                  </a:txBody>
                  <a:tcPr/>
                </a:tc>
                <a:tc>
                  <a:txBody>
                    <a:bodyPr/>
                    <a:lstStyle/>
                    <a:p>
                      <a:pPr algn="l"/>
                      <a:r>
                        <a:rPr lang="en-ZA" sz="1050" b="0" i="0" u="none" strike="noStrike" baseline="0" dirty="0">
                          <a:latin typeface="ArialNarrow"/>
                        </a:rPr>
                        <a:t>Number and</a:t>
                      </a:r>
                    </a:p>
                    <a:p>
                      <a:pPr algn="l"/>
                      <a:r>
                        <a:rPr lang="en-ZA" sz="1050" b="0" i="0" u="none" strike="noStrike" baseline="0" dirty="0">
                          <a:latin typeface="ArialNarrow"/>
                        </a:rPr>
                        <a:t>percentage of</a:t>
                      </a:r>
                    </a:p>
                    <a:p>
                      <a:pPr algn="l"/>
                      <a:r>
                        <a:rPr lang="en-ZA" sz="1050" b="0" i="0" u="none" strike="noStrike" baseline="0" dirty="0">
                          <a:latin typeface="ArialNarrow"/>
                        </a:rPr>
                        <a:t>reviewed Bills</a:t>
                      </a:r>
                    </a:p>
                    <a:p>
                      <a:pPr algn="l"/>
                      <a:r>
                        <a:rPr lang="en-ZA" sz="1050" b="0" i="0" u="none" strike="noStrike" baseline="0" dirty="0">
                          <a:latin typeface="ArialNarrow"/>
                        </a:rPr>
                        <a:t>before Parliament</a:t>
                      </a:r>
                    </a:p>
                    <a:p>
                      <a:pPr algn="l"/>
                      <a:r>
                        <a:rPr lang="en-ZA" sz="1050" b="0" i="0" u="none" strike="noStrike" baseline="0" dirty="0">
                          <a:latin typeface="ArialNarrow"/>
                        </a:rPr>
                        <a:t>and on reviewed</a:t>
                      </a:r>
                    </a:p>
                    <a:p>
                      <a:pPr algn="l"/>
                      <a:r>
                        <a:rPr lang="en-ZA" sz="1050" b="0" i="0" u="none" strike="noStrike" baseline="0" dirty="0">
                          <a:latin typeface="ArialNarrow"/>
                        </a:rPr>
                        <a:t>legislation that</a:t>
                      </a:r>
                    </a:p>
                    <a:p>
                      <a:pPr algn="l"/>
                      <a:r>
                        <a:rPr lang="en-ZA" sz="1050" b="0" i="0" u="none" strike="noStrike" baseline="0" dirty="0">
                          <a:latin typeface="ArialNarrow"/>
                        </a:rPr>
                        <a:t>impacts cultural,</a:t>
                      </a:r>
                    </a:p>
                    <a:p>
                      <a:pPr algn="l"/>
                      <a:r>
                        <a:rPr lang="en-ZA" sz="1050" b="0" i="0" u="none" strike="noStrike" baseline="0" dirty="0">
                          <a:latin typeface="ArialNarrow"/>
                        </a:rPr>
                        <a:t>religious and</a:t>
                      </a:r>
                    </a:p>
                    <a:p>
                      <a:pPr algn="l"/>
                      <a:r>
                        <a:rPr lang="en-ZA" sz="1050" b="0" i="0" u="none" strike="noStrike" baseline="0" dirty="0">
                          <a:latin typeface="ArialNarrow"/>
                        </a:rPr>
                        <a:t>linguistic rights of</a:t>
                      </a:r>
                    </a:p>
                    <a:p>
                      <a:pPr algn="l"/>
                      <a:r>
                        <a:rPr lang="en-ZA" sz="1050" b="0" i="0" u="none" strike="noStrike" baseline="0" dirty="0">
                          <a:latin typeface="ArialNarrow"/>
                        </a:rPr>
                        <a:t>communities, as</a:t>
                      </a:r>
                    </a:p>
                    <a:p>
                      <a:pPr algn="l"/>
                      <a:r>
                        <a:rPr lang="en-ZA" sz="1050" b="0" i="0" u="none" strike="noStrike" baseline="0" dirty="0">
                          <a:latin typeface="ArialNarrow"/>
                        </a:rPr>
                        <a:t>guided by received</a:t>
                      </a:r>
                    </a:p>
                    <a:p>
                      <a:pPr algn="l"/>
                      <a:r>
                        <a:rPr lang="en-ZA" sz="1050" b="0" i="0" u="none" strike="noStrike" baseline="0" dirty="0">
                          <a:latin typeface="ArialNarrow"/>
                        </a:rPr>
                        <a:t>complaints per</a:t>
                      </a:r>
                    </a:p>
                    <a:p>
                      <a:pPr algn="l"/>
                      <a:r>
                        <a:rPr lang="en-ZA" sz="1050" b="0" i="0" u="none" strike="noStrike" baseline="0" dirty="0">
                          <a:latin typeface="ArialNarrow"/>
                        </a:rPr>
                        <a:t>annum</a:t>
                      </a:r>
                      <a:endParaRPr lang="en-ZA" sz="1050" dirty="0">
                        <a:latin typeface="Arial" panose="020B0604020202020204" pitchFamily="34" charset="0"/>
                        <a:cs typeface="Arial" panose="020B0604020202020204" pitchFamily="34" charset="0"/>
                      </a:endParaRPr>
                    </a:p>
                  </a:txBody>
                  <a:tcPr/>
                </a:tc>
                <a:tc>
                  <a:txBody>
                    <a:bodyPr/>
                    <a:lstStyle/>
                    <a:p>
                      <a:r>
                        <a:rPr lang="en-ZA" sz="1050" dirty="0">
                          <a:latin typeface="Arial" panose="020B0604020202020204" pitchFamily="34" charset="0"/>
                          <a:cs typeface="Arial" panose="020B0604020202020204" pitchFamily="34" charset="0"/>
                        </a:rPr>
                        <a:t>New target</a:t>
                      </a:r>
                    </a:p>
                  </a:txBody>
                  <a:tcPr/>
                </a:tc>
                <a:tc>
                  <a:txBody>
                    <a:bodyPr/>
                    <a:lstStyle/>
                    <a:p>
                      <a:pPr algn="l"/>
                      <a:r>
                        <a:rPr lang="en-ZA" sz="1050" b="0" i="0" u="none" strike="noStrike" baseline="0" dirty="0">
                          <a:latin typeface="Arial" panose="020B0604020202020204" pitchFamily="34" charset="0"/>
                          <a:cs typeface="Arial" panose="020B0604020202020204" pitchFamily="34" charset="0"/>
                        </a:rPr>
                        <a:t>15 Reviewed municipal</a:t>
                      </a:r>
                    </a:p>
                    <a:p>
                      <a:pPr algn="l"/>
                      <a:r>
                        <a:rPr lang="en-ZA" sz="1050" b="0" i="0" u="none" strike="noStrike" baseline="0" dirty="0">
                          <a:latin typeface="Arial" panose="020B0604020202020204" pitchFamily="34" charset="0"/>
                          <a:cs typeface="Arial" panose="020B0604020202020204" pitchFamily="34" charset="0"/>
                        </a:rPr>
                        <a:t>Metropolitan By- Laws:7</a:t>
                      </a:r>
                    </a:p>
                    <a:p>
                      <a:pPr algn="l"/>
                      <a:r>
                        <a:rPr lang="en-US" sz="1050" b="0" i="0" u="none" strike="noStrike" baseline="0" dirty="0">
                          <a:latin typeface="Arial" panose="020B0604020202020204" pitchFamily="34" charset="0"/>
                          <a:cs typeface="Arial" panose="020B0604020202020204" pitchFamily="34" charset="0"/>
                        </a:rPr>
                        <a:t>on fireworks and 8 on</a:t>
                      </a:r>
                    </a:p>
                    <a:p>
                      <a:pPr algn="l"/>
                      <a:r>
                        <a:rPr lang="en-ZA" sz="1050" b="0" i="0" u="none" strike="noStrike" baseline="0" dirty="0">
                          <a:latin typeface="Arial" panose="020B0604020202020204" pitchFamily="34" charset="0"/>
                          <a:cs typeface="Arial" panose="020B0604020202020204" pitchFamily="34" charset="0"/>
                        </a:rPr>
                        <a:t>cemeteries that impact</a:t>
                      </a:r>
                    </a:p>
                    <a:p>
                      <a:pPr algn="l"/>
                      <a:r>
                        <a:rPr lang="en-ZA" sz="1050" b="0" i="0" u="none" strike="noStrike" baseline="0" dirty="0">
                          <a:latin typeface="Arial" panose="020B0604020202020204" pitchFamily="34" charset="0"/>
                          <a:cs typeface="Arial" panose="020B0604020202020204" pitchFamily="34" charset="0"/>
                        </a:rPr>
                        <a:t>cultural, religious and</a:t>
                      </a:r>
                    </a:p>
                    <a:p>
                      <a:pPr algn="l"/>
                      <a:r>
                        <a:rPr lang="en-ZA" sz="1050" b="0" i="0" u="none" strike="noStrike" baseline="0" dirty="0">
                          <a:latin typeface="Arial" panose="020B0604020202020204" pitchFamily="34" charset="0"/>
                          <a:cs typeface="Arial" panose="020B0604020202020204" pitchFamily="34" charset="0"/>
                        </a:rPr>
                        <a:t>linguistic rights of</a:t>
                      </a:r>
                    </a:p>
                    <a:p>
                      <a:pPr algn="l"/>
                      <a:r>
                        <a:rPr lang="en-ZA" sz="1050" b="0" i="0" u="none" strike="noStrike" baseline="0" dirty="0">
                          <a:latin typeface="Arial" panose="020B0604020202020204" pitchFamily="34" charset="0"/>
                          <a:cs typeface="Arial" panose="020B0604020202020204" pitchFamily="34" charset="0"/>
                        </a:rPr>
                        <a:t>communities per annum</a:t>
                      </a:r>
                      <a:endParaRPr lang="en-ZA" sz="1050" dirty="0">
                        <a:latin typeface="Arial" panose="020B0604020202020204" pitchFamily="34" charset="0"/>
                        <a:cs typeface="Arial" panose="020B0604020202020204" pitchFamily="34" charset="0"/>
                      </a:endParaRPr>
                    </a:p>
                  </a:txBody>
                  <a:tcPr/>
                </a:tc>
                <a:tc>
                  <a:txBody>
                    <a:bodyPr/>
                    <a:lstStyle/>
                    <a:p>
                      <a:pPr algn="l"/>
                      <a:r>
                        <a:rPr lang="en-ZA" sz="1050" b="0" i="0" u="none" strike="noStrike" baseline="0" dirty="0">
                          <a:latin typeface="Arial" panose="020B0604020202020204" pitchFamily="34" charset="0"/>
                          <a:cs typeface="Arial" panose="020B0604020202020204" pitchFamily="34" charset="0"/>
                        </a:rPr>
                        <a:t>16 Reviewed</a:t>
                      </a:r>
                    </a:p>
                    <a:p>
                      <a:pPr algn="l"/>
                      <a:r>
                        <a:rPr lang="en-ZA" sz="1050" b="0" i="0" u="none" strike="noStrike" baseline="0" dirty="0">
                          <a:latin typeface="Arial" panose="020B0604020202020204" pitchFamily="34" charset="0"/>
                          <a:cs typeface="Arial" panose="020B0604020202020204" pitchFamily="34" charset="0"/>
                        </a:rPr>
                        <a:t>municipal</a:t>
                      </a:r>
                    </a:p>
                    <a:p>
                      <a:pPr algn="l"/>
                      <a:r>
                        <a:rPr lang="en-ZA" sz="1050" b="0" i="0" u="none" strike="noStrike" baseline="0" dirty="0">
                          <a:latin typeface="Arial" panose="020B0604020202020204" pitchFamily="34" charset="0"/>
                          <a:cs typeface="Arial" panose="020B0604020202020204" pitchFamily="34" charset="0"/>
                        </a:rPr>
                        <a:t>metropolitan By-Laws</a:t>
                      </a:r>
                    </a:p>
                    <a:p>
                      <a:pPr algn="l"/>
                      <a:r>
                        <a:rPr lang="en-ZA" sz="1050" b="0" i="0" u="none" strike="noStrike" baseline="0" dirty="0">
                          <a:latin typeface="Arial" panose="020B0604020202020204" pitchFamily="34" charset="0"/>
                          <a:cs typeface="Arial" panose="020B0604020202020204" pitchFamily="34" charset="0"/>
                        </a:rPr>
                        <a:t>that impact cultural,</a:t>
                      </a:r>
                    </a:p>
                    <a:p>
                      <a:pPr algn="l"/>
                      <a:r>
                        <a:rPr lang="en-ZA" sz="1050" b="0" i="0" u="none" strike="noStrike" baseline="0" dirty="0">
                          <a:latin typeface="Arial" panose="020B0604020202020204" pitchFamily="34" charset="0"/>
                          <a:cs typeface="Arial" panose="020B0604020202020204" pitchFamily="34" charset="0"/>
                        </a:rPr>
                        <a:t>religious and linguistic</a:t>
                      </a:r>
                    </a:p>
                    <a:p>
                      <a:pPr algn="l"/>
                      <a:r>
                        <a:rPr lang="en-ZA" sz="1050" b="0" i="0" u="none" strike="noStrike" baseline="0" dirty="0">
                          <a:latin typeface="Arial" panose="020B0604020202020204" pitchFamily="34" charset="0"/>
                          <a:cs typeface="Arial" panose="020B0604020202020204" pitchFamily="34" charset="0"/>
                        </a:rPr>
                        <a:t>rights of communities</a:t>
                      </a:r>
                    </a:p>
                    <a:p>
                      <a:pPr algn="l"/>
                      <a:r>
                        <a:rPr lang="en-ZA" sz="1050" b="0" i="0" u="none" strike="noStrike" baseline="0" dirty="0">
                          <a:latin typeface="Arial" panose="020B0604020202020204" pitchFamily="34" charset="0"/>
                          <a:cs typeface="Arial" panose="020B0604020202020204" pitchFamily="34" charset="0"/>
                        </a:rPr>
                        <a:t>per annum: 8 on</a:t>
                      </a:r>
                    </a:p>
                    <a:p>
                      <a:pPr algn="l"/>
                      <a:r>
                        <a:rPr lang="en-ZA" sz="1050" b="0" i="0" u="none" strike="noStrike" baseline="0" dirty="0">
                          <a:latin typeface="Arial" panose="020B0604020202020204" pitchFamily="34" charset="0"/>
                          <a:cs typeface="Arial" panose="020B0604020202020204" pitchFamily="34" charset="0"/>
                        </a:rPr>
                        <a:t>animal slaughtering</a:t>
                      </a:r>
                    </a:p>
                    <a:p>
                      <a:pPr algn="l"/>
                      <a:r>
                        <a:rPr lang="en-ZA" sz="1050" b="0" i="0" u="none" strike="noStrike" baseline="0" dirty="0">
                          <a:latin typeface="Arial" panose="020B0604020202020204" pitchFamily="34" charset="0"/>
                          <a:cs typeface="Arial" panose="020B0604020202020204" pitchFamily="34" charset="0"/>
                        </a:rPr>
                        <a:t>for cultural/religious</a:t>
                      </a:r>
                    </a:p>
                    <a:p>
                      <a:pPr algn="l"/>
                      <a:r>
                        <a:rPr lang="en-ZA" sz="1050" b="0" i="0" u="none" strike="noStrike" baseline="0" dirty="0">
                          <a:latin typeface="Arial" panose="020B0604020202020204" pitchFamily="34" charset="0"/>
                          <a:cs typeface="Arial" panose="020B0604020202020204" pitchFamily="34" charset="0"/>
                        </a:rPr>
                        <a:t>purposes and 8 on</a:t>
                      </a:r>
                    </a:p>
                    <a:p>
                      <a:pPr algn="l"/>
                      <a:r>
                        <a:rPr lang="en-ZA" sz="1050" b="0" i="0" u="none" strike="noStrike" baseline="0" dirty="0">
                          <a:latin typeface="Arial" panose="020B0604020202020204" pitchFamily="34" charset="0"/>
                          <a:cs typeface="Arial" panose="020B0604020202020204" pitchFamily="34" charset="0"/>
                        </a:rPr>
                        <a:t>initiation schools</a:t>
                      </a:r>
                      <a:endParaRPr lang="en-ZA" sz="1050" dirty="0">
                        <a:latin typeface="Arial" panose="020B0604020202020204" pitchFamily="34" charset="0"/>
                        <a:cs typeface="Arial" panose="020B0604020202020204" pitchFamily="34" charset="0"/>
                      </a:endParaRPr>
                    </a:p>
                  </a:txBody>
                  <a:tcPr/>
                </a:tc>
                <a:tc>
                  <a:txBody>
                    <a:bodyPr/>
                    <a:lstStyle/>
                    <a:p>
                      <a:pPr algn="l"/>
                      <a:r>
                        <a:rPr lang="en-ZA" sz="1050" b="0" i="0" u="none" strike="noStrike" baseline="0" dirty="0">
                          <a:latin typeface="ArialNarrow"/>
                        </a:rPr>
                        <a:t>15 Review reports</a:t>
                      </a:r>
                    </a:p>
                    <a:p>
                      <a:pPr algn="l"/>
                      <a:r>
                        <a:rPr lang="en-ZA" sz="1050" b="0" i="0" u="none" strike="noStrike" baseline="0" dirty="0">
                          <a:latin typeface="ArialNarrow"/>
                        </a:rPr>
                        <a:t>on metropolitan</a:t>
                      </a:r>
                    </a:p>
                    <a:p>
                      <a:pPr algn="l"/>
                      <a:r>
                        <a:rPr lang="en-ZA" sz="1050" b="0" i="0" u="none" strike="noStrike" baseline="0" dirty="0">
                          <a:latin typeface="ArialNarrow"/>
                        </a:rPr>
                        <a:t>municipalities’ by-</a:t>
                      </a:r>
                    </a:p>
                    <a:p>
                      <a:pPr algn="l"/>
                      <a:r>
                        <a:rPr lang="en-ZA" sz="1050" b="0" i="0" u="none" strike="noStrike" baseline="0" dirty="0">
                          <a:latin typeface="ArialNarrow"/>
                        </a:rPr>
                        <a:t>Laws that impact</a:t>
                      </a:r>
                    </a:p>
                    <a:p>
                      <a:pPr algn="l"/>
                      <a:r>
                        <a:rPr lang="en-ZA" sz="1050" b="0" i="0" u="none" strike="noStrike" baseline="0" dirty="0">
                          <a:latin typeface="ArialNarrow"/>
                        </a:rPr>
                        <a:t>on cultural, religious</a:t>
                      </a:r>
                    </a:p>
                    <a:p>
                      <a:pPr algn="l"/>
                      <a:r>
                        <a:rPr lang="en-ZA" sz="1050" b="0" i="0" u="none" strike="noStrike" baseline="0" dirty="0">
                          <a:latin typeface="ArialNarrow"/>
                        </a:rPr>
                        <a:t>and linguistic rights</a:t>
                      </a:r>
                    </a:p>
                    <a:p>
                      <a:pPr algn="l"/>
                      <a:r>
                        <a:rPr lang="en-ZA" sz="1050" b="0" i="0" u="none" strike="noStrike" baseline="0" dirty="0">
                          <a:latin typeface="ArialNarrow"/>
                        </a:rPr>
                        <a:t>of communities: 8</a:t>
                      </a:r>
                    </a:p>
                    <a:p>
                      <a:pPr algn="l"/>
                      <a:r>
                        <a:rPr lang="en-ZA" sz="1050" b="0" i="0" u="none" strike="noStrike" baseline="0" dirty="0">
                          <a:latin typeface="ArialNarrow"/>
                        </a:rPr>
                        <a:t>on slaughtering of</a:t>
                      </a:r>
                    </a:p>
                    <a:p>
                      <a:pPr algn="l"/>
                      <a:r>
                        <a:rPr lang="en-ZA" sz="1050" b="0" i="0" u="none" strike="noStrike" baseline="0" dirty="0">
                          <a:latin typeface="ArialNarrow"/>
                        </a:rPr>
                        <a:t>animals for cultural</a:t>
                      </a:r>
                    </a:p>
                    <a:p>
                      <a:pPr algn="l"/>
                      <a:r>
                        <a:rPr lang="en-ZA" sz="1050" b="0" i="0" u="none" strike="noStrike" baseline="0" dirty="0">
                          <a:latin typeface="ArialNarrow"/>
                        </a:rPr>
                        <a:t>and religious purpose</a:t>
                      </a:r>
                    </a:p>
                    <a:p>
                      <a:pPr algn="l"/>
                      <a:r>
                        <a:rPr lang="en-ZA" sz="1050" b="0" i="0" u="none" strike="noStrike" baseline="0" dirty="0">
                          <a:latin typeface="ArialNarrow"/>
                        </a:rPr>
                        <a:t>and 7 on customary</a:t>
                      </a:r>
                    </a:p>
                    <a:p>
                      <a:pPr algn="l"/>
                      <a:r>
                        <a:rPr lang="en-ZA" sz="1050" b="0" i="0" u="none" strike="noStrike" baseline="0" dirty="0">
                          <a:latin typeface="ArialNarrow"/>
                        </a:rPr>
                        <a:t>initiation school</a:t>
                      </a:r>
                      <a:endParaRPr lang="en-ZA" sz="1050" dirty="0">
                        <a:latin typeface="Arial" panose="020B0604020202020204" pitchFamily="34" charset="0"/>
                        <a:cs typeface="Arial" panose="020B0604020202020204" pitchFamily="34" charset="0"/>
                      </a:endParaRPr>
                    </a:p>
                  </a:txBody>
                  <a:tcPr/>
                </a:tc>
                <a:tc>
                  <a:txBody>
                    <a:bodyPr/>
                    <a:lstStyle/>
                    <a:p>
                      <a:r>
                        <a:rPr lang="en-ZA" sz="1050" dirty="0">
                          <a:latin typeface="Arial" panose="020B0604020202020204" pitchFamily="34" charset="0"/>
                          <a:cs typeface="Arial" panose="020B0604020202020204" pitchFamily="34" charset="0"/>
                        </a:rPr>
                        <a:t>Not achieved</a:t>
                      </a:r>
                    </a:p>
                  </a:txBody>
                  <a:tcPr/>
                </a:tc>
                <a:tc>
                  <a:txBody>
                    <a:bodyPr/>
                    <a:lstStyle/>
                    <a:p>
                      <a:pPr algn="l"/>
                      <a:r>
                        <a:rPr lang="en-ZA" sz="1050" b="0" i="0" u="none" strike="noStrike" baseline="0" dirty="0">
                          <a:latin typeface="Arial" panose="020B0604020202020204" pitchFamily="34" charset="0"/>
                          <a:cs typeface="Arial" panose="020B0604020202020204" pitchFamily="34" charset="0"/>
                        </a:rPr>
                        <a:t>There was no customary</a:t>
                      </a:r>
                    </a:p>
                    <a:p>
                      <a:pPr algn="l"/>
                      <a:r>
                        <a:rPr lang="en-ZA" sz="1050" b="0" i="0" u="none" strike="noStrike" baseline="0" dirty="0">
                          <a:latin typeface="Arial" panose="020B0604020202020204" pitchFamily="34" charset="0"/>
                          <a:cs typeface="Arial" panose="020B0604020202020204" pitchFamily="34" charset="0"/>
                        </a:rPr>
                        <a:t>initiation By-law in Buffalo</a:t>
                      </a:r>
                    </a:p>
                    <a:p>
                      <a:pPr algn="l"/>
                      <a:r>
                        <a:rPr lang="en-ZA" sz="1050" b="0" i="0" u="none" strike="noStrike" baseline="0" dirty="0">
                          <a:latin typeface="Arial" panose="020B0604020202020204" pitchFamily="34" charset="0"/>
                          <a:cs typeface="Arial" panose="020B0604020202020204" pitchFamily="34" charset="0"/>
                        </a:rPr>
                        <a:t>metropolitan municipality</a:t>
                      </a:r>
                    </a:p>
                    <a:p>
                      <a:pPr algn="l"/>
                      <a:r>
                        <a:rPr lang="en-ZA" sz="1050" b="0" i="0" u="none" strike="noStrike" baseline="0" dirty="0">
                          <a:latin typeface="Arial" panose="020B0604020202020204" pitchFamily="34" charset="0"/>
                          <a:cs typeface="Arial" panose="020B0604020202020204" pitchFamily="34" charset="0"/>
                        </a:rPr>
                        <a:t>to review.</a:t>
                      </a:r>
                      <a:endParaRPr lang="en-ZA" sz="105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23848879"/>
                  </a:ext>
                </a:extLst>
              </a:tr>
            </a:tbl>
          </a:graphicData>
        </a:graphic>
      </p:graphicFrame>
    </p:spTree>
    <p:extLst>
      <p:ext uri="{BB962C8B-B14F-4D97-AF65-F5344CB8AC3E}">
        <p14:creationId xmlns:p14="http://schemas.microsoft.com/office/powerpoint/2010/main" val="1193691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5600" y="274638"/>
            <a:ext cx="9086800" cy="1143000"/>
          </a:xfrm>
        </p:spPr>
        <p:txBody>
          <a:bodyPr>
            <a:normAutofit/>
          </a:bodyPr>
          <a:lstStyle/>
          <a:p>
            <a:r>
              <a:rPr lang="en-US" sz="3200" dirty="0">
                <a:latin typeface="Arial" panose="020B0604020202020204" pitchFamily="34" charset="0"/>
                <a:cs typeface="Arial" panose="020B0604020202020204" pitchFamily="34" charset="0"/>
              </a:rPr>
              <a:t>Presentation Outline</a:t>
            </a:r>
            <a:endParaRPr lang="en-ZA"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91344" y="1228300"/>
            <a:ext cx="11809312" cy="4608512"/>
          </a:xfrm>
          <a:solidFill>
            <a:schemeClr val="accent1">
              <a:lumMod val="20000"/>
              <a:lumOff val="80000"/>
            </a:schemeClr>
          </a:solidFill>
        </p:spPr>
        <p:txBody>
          <a:bodyPr>
            <a:normAutofit fontScale="32500" lnSpcReduction="20000"/>
          </a:bodyPr>
          <a:lstStyle/>
          <a:p>
            <a:pPr marL="0" indent="0">
              <a:buNone/>
            </a:pPr>
            <a:endParaRPr lang="en-US" sz="1600" b="1" dirty="0">
              <a:solidFill>
                <a:srgbClr val="FF0000"/>
              </a:solidFill>
              <a:latin typeface="Arial" panose="020B0604020202020204" pitchFamily="34" charset="0"/>
              <a:cs typeface="Arial" panose="020B0604020202020204" pitchFamily="34" charset="0"/>
            </a:endParaRPr>
          </a:p>
          <a:p>
            <a:pPr marL="0" indent="0">
              <a:buNone/>
            </a:pPr>
            <a:r>
              <a:rPr lang="en-US" sz="3700" b="1" dirty="0">
                <a:latin typeface="Arial" panose="020B0604020202020204" pitchFamily="34" charset="0"/>
                <a:cs typeface="Arial" panose="020B0604020202020204" pitchFamily="34" charset="0"/>
              </a:rPr>
              <a:t>Part A</a:t>
            </a:r>
            <a:r>
              <a:rPr lang="en-US" sz="3700" dirty="0">
                <a:latin typeface="Arial" panose="020B0604020202020204" pitchFamily="34" charset="0"/>
                <a:cs typeface="Arial" panose="020B0604020202020204" pitchFamily="34" charset="0"/>
              </a:rPr>
              <a:t>: 	</a:t>
            </a:r>
            <a:r>
              <a:rPr lang="en-US" sz="3700" b="1" dirty="0">
                <a:latin typeface="Arial" panose="020B0604020202020204" pitchFamily="34" charset="0"/>
                <a:cs typeface="Arial" panose="020B0604020202020204" pitchFamily="34" charset="0"/>
              </a:rPr>
              <a:t>CRL Rights Commission 2021/2022 Performance on Predetermined Targets</a:t>
            </a:r>
          </a:p>
          <a:p>
            <a:pPr marL="0" indent="0">
              <a:buNone/>
            </a:pPr>
            <a:endParaRPr lang="en-US" sz="3700" b="1" dirty="0">
              <a:latin typeface="Arial" panose="020B0604020202020204" pitchFamily="34" charset="0"/>
              <a:cs typeface="Arial" panose="020B0604020202020204" pitchFamily="34" charset="0"/>
            </a:endParaRPr>
          </a:p>
          <a:p>
            <a:pPr marL="914400" lvl="1" indent="-514350" algn="just">
              <a:buFont typeface="+mj-lt"/>
              <a:buAutoNum type="arabicPeriod"/>
            </a:pPr>
            <a:r>
              <a:rPr kumimoji="0" lang="en-GB" sz="37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Audit Outcomes of the Previous Financial Years and the Year Under Review</a:t>
            </a:r>
          </a:p>
          <a:p>
            <a:pPr marL="914400" lvl="1" indent="-514350" algn="just">
              <a:buFont typeface="+mj-lt"/>
              <a:buAutoNum type="arabicPeriod"/>
            </a:pPr>
            <a:r>
              <a:rPr kumimoji="0" lang="en-GB" sz="370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Strategy Plan 2020/2021: Impact Statement, Programmes and Outcomes </a:t>
            </a:r>
            <a:endParaRPr lang="en-US" sz="3700" dirty="0">
              <a:latin typeface="Arial" panose="020B0604020202020204" pitchFamily="34" charset="0"/>
              <a:cs typeface="Arial" panose="020B0604020202020204" pitchFamily="34" charset="0"/>
            </a:endParaRPr>
          </a:p>
          <a:p>
            <a:pPr marL="914400" lvl="1" indent="-514350" algn="just">
              <a:buFont typeface="+mj-lt"/>
              <a:buAutoNum type="arabicPeriod"/>
            </a:pPr>
            <a:r>
              <a:rPr lang="en-US" sz="3700" dirty="0">
                <a:latin typeface="Arial" panose="020B0604020202020204" pitchFamily="34" charset="0"/>
                <a:cs typeface="Arial" panose="020B0604020202020204" pitchFamily="34" charset="0"/>
              </a:rPr>
              <a:t>Outcomes and Outcome Indicators</a:t>
            </a:r>
          </a:p>
          <a:p>
            <a:pPr marL="914400" lvl="1" indent="-514350" algn="just">
              <a:buFont typeface="+mj-lt"/>
              <a:buAutoNum type="arabicPeriod"/>
            </a:pPr>
            <a:r>
              <a:rPr lang="en-US" sz="3700" dirty="0">
                <a:latin typeface="Arial" panose="020B0604020202020204" pitchFamily="34" charset="0"/>
                <a:cs typeface="Arial" panose="020B0604020202020204" pitchFamily="34" charset="0"/>
              </a:rPr>
              <a:t>Our Vision, Mission</a:t>
            </a:r>
          </a:p>
          <a:p>
            <a:pPr marL="914400" lvl="1" indent="-514350" algn="just">
              <a:buFont typeface="+mj-lt"/>
              <a:buAutoNum type="arabicPeriod"/>
            </a:pPr>
            <a:r>
              <a:rPr lang="en-US" sz="3700" dirty="0">
                <a:latin typeface="Arial" panose="020B0604020202020204" pitchFamily="34" charset="0"/>
                <a:cs typeface="Arial" panose="020B0604020202020204" pitchFamily="34" charset="0"/>
              </a:rPr>
              <a:t>Our Values</a:t>
            </a:r>
          </a:p>
          <a:p>
            <a:pPr marL="914400" lvl="1" indent="-514350" algn="just">
              <a:buFont typeface="+mj-lt"/>
              <a:buAutoNum type="arabicPeriod"/>
            </a:pPr>
            <a:r>
              <a:rPr lang="en-GB" sz="3700" dirty="0">
                <a:latin typeface="Arial" panose="020B0604020202020204" pitchFamily="34" charset="0"/>
                <a:cs typeface="Arial" panose="020B0604020202020204" pitchFamily="34" charset="0"/>
              </a:rPr>
              <a:t>Progress towards the achievement of institutional Impacts and Outcomes</a:t>
            </a:r>
          </a:p>
          <a:p>
            <a:pPr marL="914400" lvl="1" indent="-514350" algn="just">
              <a:buFont typeface="+mj-lt"/>
              <a:buAutoNum type="arabicPeriod"/>
            </a:pPr>
            <a:r>
              <a:rPr lang="en-US" sz="3700" dirty="0">
                <a:latin typeface="Arial" panose="020B0604020202020204" pitchFamily="34" charset="0"/>
                <a:cs typeface="Arial" panose="020B0604020202020204" pitchFamily="34" charset="0"/>
              </a:rPr>
              <a:t>Summary of Results on the 2021/22 Annual Targets per programme</a:t>
            </a:r>
          </a:p>
          <a:p>
            <a:pPr marL="914400" lvl="1" indent="-514350" algn="just">
              <a:buFont typeface="+mj-lt"/>
              <a:buAutoNum type="arabicPeriod"/>
            </a:pPr>
            <a:r>
              <a:rPr lang="en-GB" sz="3700" dirty="0">
                <a:latin typeface="Arial" panose="020B0604020202020204" pitchFamily="34" charset="0"/>
                <a:cs typeface="Arial" panose="020B0604020202020204" pitchFamily="34" charset="0"/>
              </a:rPr>
              <a:t>Summary of Overall Achievement: Graphical presentation</a:t>
            </a:r>
          </a:p>
          <a:p>
            <a:pPr marL="914400" lvl="1" indent="-514350" algn="just">
              <a:buFont typeface="+mj-lt"/>
              <a:buAutoNum type="arabicPeriod"/>
            </a:pPr>
            <a:r>
              <a:rPr lang="en-GB" sz="3700" dirty="0">
                <a:latin typeface="Arial" panose="020B0604020202020204" pitchFamily="34" charset="0"/>
                <a:cs typeface="Arial" panose="020B0604020202020204" pitchFamily="34" charset="0"/>
              </a:rPr>
              <a:t>Organisational Overall Achievement</a:t>
            </a:r>
          </a:p>
          <a:p>
            <a:pPr marL="914400" lvl="1" indent="-514350" algn="just">
              <a:buFont typeface="+mj-lt"/>
              <a:buAutoNum type="arabicPeriod"/>
            </a:pPr>
            <a:r>
              <a:rPr lang="en-US" sz="3700" dirty="0">
                <a:solidFill>
                  <a:prstClr val="black"/>
                </a:solidFill>
                <a:latin typeface="Arial" panose="020B0604020202020204" pitchFamily="34" charset="0"/>
                <a:ea typeface="+mj-ea"/>
                <a:cs typeface="Arial" panose="020B0604020202020204" pitchFamily="34" charset="0"/>
              </a:rPr>
              <a:t>Performance on the 2021/22 Annual Targets per programme</a:t>
            </a:r>
          </a:p>
          <a:p>
            <a:pPr marL="400050" lvl="1" indent="0" algn="just">
              <a:buNone/>
            </a:pPr>
            <a:endParaRPr lang="en-US" sz="3700" dirty="0">
              <a:solidFill>
                <a:prstClr val="black"/>
              </a:solidFill>
              <a:latin typeface="Arial" panose="020B0604020202020204" pitchFamily="34" charset="0"/>
              <a:ea typeface="+mj-ea"/>
              <a:cs typeface="Arial" panose="020B0604020202020204" pitchFamily="34" charset="0"/>
            </a:endParaRPr>
          </a:p>
          <a:p>
            <a:pPr marL="800100" lvl="2" indent="0" algn="just">
              <a:buNone/>
            </a:pPr>
            <a:r>
              <a:rPr lang="en-ZA" sz="3700" b="1" dirty="0"/>
              <a:t> </a:t>
            </a:r>
            <a:r>
              <a:rPr lang="en-ZA" sz="3700" dirty="0"/>
              <a:t>10.1</a:t>
            </a:r>
            <a:r>
              <a:rPr lang="en-ZA" sz="3700" b="1" dirty="0"/>
              <a:t>.  </a:t>
            </a:r>
            <a:r>
              <a:rPr lang="en-ZA" sz="3700" dirty="0">
                <a:latin typeface="Arial" panose="020B0604020202020204" pitchFamily="34" charset="0"/>
                <a:cs typeface="Arial" panose="020B0604020202020204" pitchFamily="34" charset="0"/>
              </a:rPr>
              <a:t>Programme 1: Administration</a:t>
            </a:r>
          </a:p>
          <a:p>
            <a:pPr marL="800100" lvl="2" indent="0" algn="just">
              <a:buNone/>
            </a:pPr>
            <a:r>
              <a:rPr lang="en-ZA" sz="3700" dirty="0">
                <a:latin typeface="Arial" panose="020B0604020202020204" pitchFamily="34" charset="0"/>
                <a:cs typeface="Arial" panose="020B0604020202020204" pitchFamily="34" charset="0"/>
              </a:rPr>
              <a:t> 10.2. </a:t>
            </a:r>
            <a:r>
              <a:rPr lang="en-GB" sz="3700" dirty="0">
                <a:latin typeface="Arial" panose="020B0604020202020204" pitchFamily="34" charset="0"/>
                <a:cs typeface="Arial" panose="020B0604020202020204" pitchFamily="34" charset="0"/>
              </a:rPr>
              <a:t>Programme 2: Legal Services and Conflict Resolution (LSCR)</a:t>
            </a:r>
          </a:p>
          <a:p>
            <a:pPr marL="800100" lvl="2" indent="0" algn="just">
              <a:buNone/>
            </a:pPr>
            <a:r>
              <a:rPr lang="en-ZA" sz="3700" dirty="0">
                <a:latin typeface="Arial" panose="020B0604020202020204" pitchFamily="34" charset="0"/>
                <a:cs typeface="Arial" panose="020B0604020202020204" pitchFamily="34" charset="0"/>
              </a:rPr>
              <a:t> 10.3.  Programme 3: Public Engagement and Education (PEE)</a:t>
            </a:r>
          </a:p>
          <a:p>
            <a:pPr marL="800100" lvl="2" indent="0" algn="just">
              <a:buNone/>
            </a:pPr>
            <a:r>
              <a:rPr lang="en-ZA" sz="3700" dirty="0">
                <a:latin typeface="Arial" panose="020B0604020202020204" pitchFamily="34" charset="0"/>
                <a:cs typeface="Arial" panose="020B0604020202020204" pitchFamily="34" charset="0"/>
              </a:rPr>
              <a:t> 10.4.  Programme 4:  Research and Policy Development (RPD)</a:t>
            </a:r>
          </a:p>
          <a:p>
            <a:pPr marL="800100" lvl="2" indent="0" algn="just">
              <a:buNone/>
            </a:pPr>
            <a:r>
              <a:rPr lang="en-ZA" sz="3700" dirty="0">
                <a:latin typeface="Arial" panose="020B0604020202020204" pitchFamily="34" charset="0"/>
                <a:cs typeface="Arial" panose="020B0604020202020204" pitchFamily="34" charset="0"/>
              </a:rPr>
              <a:t> 10.5.  Programme 5:  Communication and Marketing, IT and Linkages</a:t>
            </a:r>
          </a:p>
          <a:p>
            <a:pPr marL="800100" lvl="2" indent="0" algn="just">
              <a:buNone/>
            </a:pPr>
            <a:endParaRPr lang="en-ZA" sz="3700" dirty="0">
              <a:latin typeface="Arial" panose="020B0604020202020204" pitchFamily="34" charset="0"/>
              <a:cs typeface="Arial" panose="020B0604020202020204" pitchFamily="34" charset="0"/>
            </a:endParaRPr>
          </a:p>
          <a:p>
            <a:pPr marL="400050" lvl="1" indent="0" algn="just">
              <a:buNone/>
            </a:pPr>
            <a:r>
              <a:rPr lang="en-ZA" sz="3700" dirty="0">
                <a:latin typeface="Arial" panose="020B0604020202020204" pitchFamily="34" charset="0"/>
                <a:cs typeface="Arial" panose="020B0604020202020204" pitchFamily="34" charset="0"/>
              </a:rPr>
              <a:t>11.	</a:t>
            </a:r>
            <a:r>
              <a:rPr lang="en-US" sz="3700" dirty="0">
                <a:latin typeface="Arial" panose="020B0604020202020204" pitchFamily="34" charset="0"/>
                <a:cs typeface="Arial" panose="020B0604020202020204" pitchFamily="34" charset="0"/>
              </a:rPr>
              <a:t>Summary of Targets not achieved and strategies to address the same</a:t>
            </a:r>
            <a:endParaRPr lang="en-ZA" sz="3700" dirty="0">
              <a:latin typeface="Arial" panose="020B0604020202020204" pitchFamily="34" charset="0"/>
              <a:cs typeface="Arial" panose="020B0604020202020204" pitchFamily="34" charset="0"/>
            </a:endParaRPr>
          </a:p>
          <a:p>
            <a:pPr marL="0" indent="0" algn="just">
              <a:buNone/>
            </a:pPr>
            <a:endParaRPr lang="en-ZA" sz="3700" b="1" dirty="0">
              <a:latin typeface="Arial" panose="020B0604020202020204" pitchFamily="34" charset="0"/>
              <a:cs typeface="Arial" panose="020B0604020202020204" pitchFamily="34" charset="0"/>
            </a:endParaRPr>
          </a:p>
          <a:p>
            <a:pPr marL="0" indent="0" algn="just">
              <a:buNone/>
            </a:pPr>
            <a:r>
              <a:rPr lang="en-ZA" sz="3700" b="1" dirty="0">
                <a:latin typeface="Arial" panose="020B0604020202020204" pitchFamily="34" charset="0"/>
                <a:cs typeface="Arial" panose="020B0604020202020204" pitchFamily="34" charset="0"/>
              </a:rPr>
              <a:t>Part B</a:t>
            </a:r>
          </a:p>
          <a:p>
            <a:pPr marL="0" indent="0" algn="just">
              <a:buNone/>
            </a:pPr>
            <a:endParaRPr lang="en-ZA" sz="3700" b="1" dirty="0">
              <a:latin typeface="Arial" panose="020B0604020202020204" pitchFamily="34" charset="0"/>
              <a:cs typeface="Arial" panose="020B0604020202020204" pitchFamily="34" charset="0"/>
            </a:endParaRPr>
          </a:p>
          <a:p>
            <a:pPr marL="400050" lvl="1" indent="0" algn="just">
              <a:buNone/>
            </a:pPr>
            <a:r>
              <a:rPr lang="en-ZA" sz="3700" dirty="0">
                <a:latin typeface="Arial" panose="020B0604020202020204" pitchFamily="34" charset="0"/>
                <a:cs typeface="Arial" panose="020B0604020202020204" pitchFamily="34" charset="0"/>
              </a:rPr>
              <a:t>12.  Financial Performance  </a:t>
            </a:r>
          </a:p>
          <a:p>
            <a:pPr marL="400050" lvl="1" indent="0">
              <a:buNone/>
            </a:pPr>
            <a:endParaRPr lang="en-ZA" dirty="0">
              <a:latin typeface="Arial" panose="020B0604020202020204" pitchFamily="34" charset="0"/>
              <a:cs typeface="Arial" panose="020B0604020202020204" pitchFamily="34" charset="0"/>
            </a:endParaRPr>
          </a:p>
          <a:p>
            <a:pPr marL="400050" lvl="1" indent="0">
              <a:buNone/>
            </a:pPr>
            <a:endParaRPr lang="en-ZA" sz="2800" b="1" dirty="0"/>
          </a:p>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a:p>
            <a:endParaRPr lang="en-ZA" sz="1600" dirty="0"/>
          </a:p>
        </p:txBody>
      </p:sp>
    </p:spTree>
    <p:extLst>
      <p:ext uri="{BB962C8B-B14F-4D97-AF65-F5344CB8AC3E}">
        <p14:creationId xmlns:p14="http://schemas.microsoft.com/office/powerpoint/2010/main" val="2445358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DE121-FECE-4FF5-A6CC-CA31AB397E0F}"/>
              </a:ext>
            </a:extLst>
          </p:cNvPr>
          <p:cNvSpPr>
            <a:spLocks noGrp="1"/>
          </p:cNvSpPr>
          <p:nvPr>
            <p:ph type="title"/>
          </p:nvPr>
        </p:nvSpPr>
        <p:spPr>
          <a:xfrm>
            <a:off x="2423592" y="44624"/>
            <a:ext cx="8150696" cy="1143000"/>
          </a:xfrm>
        </p:spPr>
        <p:txBody>
          <a:bodyPr>
            <a:noAutofit/>
          </a:bodyPr>
          <a:lstStyle/>
          <a:p>
            <a:r>
              <a:rPr lang="en-GB" sz="3200" dirty="0">
                <a:latin typeface="Arial" panose="020B0604020202020204" pitchFamily="34" charset="0"/>
                <a:cs typeface="Arial" panose="020B0604020202020204" pitchFamily="34" charset="0"/>
              </a:rPr>
              <a:t>Programme 2: Overall Achievements</a:t>
            </a:r>
            <a:endParaRPr lang="en-ZA" sz="3200" dirty="0">
              <a:latin typeface="Arial" panose="020B0604020202020204" pitchFamily="34" charset="0"/>
              <a:cs typeface="Arial" panose="020B0604020202020204" pitchFamily="34" charset="0"/>
            </a:endParaRPr>
          </a:p>
        </p:txBody>
      </p:sp>
      <p:graphicFrame>
        <p:nvGraphicFramePr>
          <p:cNvPr id="6" name="Content Placeholder 5">
            <a:extLst>
              <a:ext uri="{FF2B5EF4-FFF2-40B4-BE49-F238E27FC236}">
                <a16:creationId xmlns:a16="http://schemas.microsoft.com/office/drawing/2014/main" id="{7C476A5A-D6E5-44D8-9922-6FBA7D7E4CE8}"/>
              </a:ext>
            </a:extLst>
          </p:cNvPr>
          <p:cNvGraphicFramePr>
            <a:graphicFrameLocks noGrp="1"/>
          </p:cNvGraphicFramePr>
          <p:nvPr>
            <p:ph idx="1"/>
            <p:extLst>
              <p:ext uri="{D42A27DB-BD31-4B8C-83A1-F6EECF244321}">
                <p14:modId xmlns:p14="http://schemas.microsoft.com/office/powerpoint/2010/main" val="2451839400"/>
              </p:ext>
            </p:extLst>
          </p:nvPr>
        </p:nvGraphicFramePr>
        <p:xfrm>
          <a:off x="609600" y="1844675"/>
          <a:ext cx="10972800" cy="38877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53703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77E0E-DA04-6DFB-E790-8475D4E13637}"/>
              </a:ext>
            </a:extLst>
          </p:cNvPr>
          <p:cNvSpPr>
            <a:spLocks noGrp="1"/>
          </p:cNvSpPr>
          <p:nvPr>
            <p:ph type="title"/>
          </p:nvPr>
        </p:nvSpPr>
        <p:spPr>
          <a:xfrm>
            <a:off x="2495600" y="35489"/>
            <a:ext cx="8942784" cy="1143000"/>
          </a:xfrm>
        </p:spPr>
        <p:txBody>
          <a:bodyPr>
            <a:noAutofit/>
          </a:bodyPr>
          <a:lstStyle/>
          <a:p>
            <a:r>
              <a:rPr lang="en-ZA" sz="3200" dirty="0">
                <a:latin typeface="Arial" panose="020B0604020202020204" pitchFamily="34" charset="0"/>
                <a:cs typeface="Arial" panose="020B0604020202020204" pitchFamily="34" charset="0"/>
              </a:rPr>
              <a:t>Brief Descriptive Highlights - Legal Services and Conflict Resolution Programme </a:t>
            </a:r>
          </a:p>
        </p:txBody>
      </p:sp>
      <p:sp>
        <p:nvSpPr>
          <p:cNvPr id="3" name="Content Placeholder 2">
            <a:extLst>
              <a:ext uri="{FF2B5EF4-FFF2-40B4-BE49-F238E27FC236}">
                <a16:creationId xmlns:a16="http://schemas.microsoft.com/office/drawing/2014/main" id="{E7D08CD5-1CC5-624C-6450-E36039EF93AB}"/>
              </a:ext>
            </a:extLst>
          </p:cNvPr>
          <p:cNvSpPr>
            <a:spLocks noGrp="1"/>
          </p:cNvSpPr>
          <p:nvPr>
            <p:ph idx="1"/>
          </p:nvPr>
        </p:nvSpPr>
        <p:spPr>
          <a:xfrm>
            <a:off x="609600" y="1844824"/>
            <a:ext cx="10972800" cy="3960440"/>
          </a:xfrm>
        </p:spPr>
        <p:txBody>
          <a:bodyPr>
            <a:normAutofit fontScale="92500" lnSpcReduction="10000"/>
          </a:bodyPr>
          <a:lstStyle/>
          <a:p>
            <a:pPr marL="0" indent="0">
              <a:buNone/>
            </a:pPr>
            <a:r>
              <a:rPr lang="en-ZA" sz="1800" b="1" dirty="0">
                <a:latin typeface="Arial" panose="020B0604020202020204" pitchFamily="34" charset="0"/>
                <a:cs typeface="Arial" panose="020B0604020202020204" pitchFamily="34" charset="0"/>
              </a:rPr>
              <a:t>1.  Complaints Handling</a:t>
            </a:r>
          </a:p>
          <a:p>
            <a:pPr marL="0" indent="0">
              <a:buNone/>
            </a:pPr>
            <a:r>
              <a:rPr lang="en-ZA" sz="1600" dirty="0">
                <a:latin typeface="Arial" panose="020B0604020202020204" pitchFamily="34" charset="0"/>
                <a:cs typeface="Arial" panose="020B0604020202020204" pitchFamily="34" charset="0"/>
              </a:rPr>
              <a:t>1.1.    2021/2022 financial year</a:t>
            </a:r>
          </a:p>
          <a:p>
            <a:pPr marL="0" indent="0">
              <a:buNone/>
            </a:pPr>
            <a:endParaRPr lang="en-ZA" sz="1600" dirty="0">
              <a:latin typeface="Arial" panose="020B0604020202020204" pitchFamily="34" charset="0"/>
              <a:cs typeface="Arial" panose="020B0604020202020204" pitchFamily="34" charset="0"/>
            </a:endParaRPr>
          </a:p>
          <a:p>
            <a:pPr lvl="1"/>
            <a:r>
              <a:rPr lang="en-ZA" sz="1600" dirty="0">
                <a:latin typeface="Arial" panose="020B0604020202020204" pitchFamily="34" charset="0"/>
                <a:cs typeface="Arial" panose="020B0604020202020204" pitchFamily="34" charset="0"/>
              </a:rPr>
              <a:t>68 complaints received. </a:t>
            </a:r>
            <a:endParaRPr lang="en-ZA" sz="2000" dirty="0">
              <a:latin typeface="Arial" panose="020B0604020202020204" pitchFamily="34" charset="0"/>
              <a:cs typeface="Arial" panose="020B0604020202020204" pitchFamily="34" charset="0"/>
            </a:endParaRPr>
          </a:p>
          <a:p>
            <a:pPr lvl="1"/>
            <a:r>
              <a:rPr lang="en-ZA" sz="1600" dirty="0">
                <a:latin typeface="Arial" panose="020B0604020202020204" pitchFamily="34" charset="0"/>
                <a:cs typeface="Arial" panose="020B0604020202020204" pitchFamily="34" charset="0"/>
              </a:rPr>
              <a:t>34 were on religion, 33 on culture and only 1 on language. </a:t>
            </a:r>
          </a:p>
          <a:p>
            <a:pPr lvl="1"/>
            <a:r>
              <a:rPr lang="en-ZA" sz="1600" dirty="0">
                <a:latin typeface="Arial" panose="020B0604020202020204" pitchFamily="34" charset="0"/>
                <a:cs typeface="Arial" panose="020B0604020202020204" pitchFamily="34" charset="0"/>
              </a:rPr>
              <a:t>58 cases were finalized i.e. for the year under review. </a:t>
            </a:r>
          </a:p>
          <a:p>
            <a:pPr marL="0" indent="0">
              <a:buNone/>
            </a:pPr>
            <a:endParaRPr lang="en-ZA" sz="1050" b="1" dirty="0">
              <a:latin typeface="Arial" panose="020B0604020202020204" pitchFamily="34" charset="0"/>
              <a:cs typeface="Arial" panose="020B0604020202020204" pitchFamily="34" charset="0"/>
            </a:endParaRPr>
          </a:p>
          <a:p>
            <a:pPr marL="0" indent="0">
              <a:buNone/>
            </a:pPr>
            <a:r>
              <a:rPr lang="en-ZA" sz="1600" dirty="0">
                <a:latin typeface="Arial" panose="020B0604020202020204" pitchFamily="34" charset="0"/>
                <a:cs typeface="Arial" panose="020B0604020202020204" pitchFamily="34" charset="0"/>
              </a:rPr>
              <a:t>1.2.  Carried Over Cases from 2020/2021 Financial year</a:t>
            </a:r>
          </a:p>
          <a:p>
            <a:pPr marL="0" indent="0">
              <a:buNone/>
            </a:pPr>
            <a:endParaRPr lang="en-ZA" sz="1600" dirty="0">
              <a:latin typeface="Arial" panose="020B0604020202020204" pitchFamily="34" charset="0"/>
              <a:cs typeface="Arial" panose="020B0604020202020204" pitchFamily="34" charset="0"/>
            </a:endParaRPr>
          </a:p>
          <a:p>
            <a:pPr lvl="1"/>
            <a:r>
              <a:rPr lang="en-ZA" sz="1600" dirty="0">
                <a:latin typeface="Arial" panose="020B0604020202020204" pitchFamily="34" charset="0"/>
                <a:cs typeface="Arial" panose="020B0604020202020204" pitchFamily="34" charset="0"/>
              </a:rPr>
              <a:t>20 cases were carried over and 18 of these were finalized. </a:t>
            </a:r>
          </a:p>
          <a:p>
            <a:pPr lvl="1"/>
            <a:r>
              <a:rPr lang="en-ZA" sz="1600" dirty="0">
                <a:latin typeface="Arial" panose="020B0604020202020204" pitchFamily="34" charset="0"/>
                <a:cs typeface="Arial" panose="020B0604020202020204" pitchFamily="34" charset="0"/>
              </a:rPr>
              <a:t>2 are still in progress due to their complexities, and are carried over to 2022/23 financial year.</a:t>
            </a:r>
          </a:p>
          <a:p>
            <a:pPr marL="0" indent="0">
              <a:buNone/>
            </a:pPr>
            <a:endParaRPr lang="en-ZA" sz="1050" dirty="0">
              <a:latin typeface="Arial" panose="020B0604020202020204" pitchFamily="34" charset="0"/>
              <a:cs typeface="Arial" panose="020B0604020202020204" pitchFamily="34" charset="0"/>
            </a:endParaRPr>
          </a:p>
          <a:p>
            <a:pPr marL="0" indent="0">
              <a:buNone/>
            </a:pPr>
            <a:r>
              <a:rPr lang="en-ZA" sz="1200" b="1" dirty="0">
                <a:latin typeface="Arial" panose="020B0604020202020204" pitchFamily="34" charset="0"/>
                <a:cs typeface="Arial" panose="020B0604020202020204" pitchFamily="34" charset="0"/>
              </a:rPr>
              <a:t>.</a:t>
            </a:r>
            <a:r>
              <a:rPr lang="en-ZA" sz="1800" b="1" dirty="0">
                <a:latin typeface="Arial" panose="020B0604020202020204" pitchFamily="34" charset="0"/>
                <a:cs typeface="Arial" panose="020B0604020202020204" pitchFamily="34" charset="0"/>
              </a:rPr>
              <a:t>2. Legislative Reviews</a:t>
            </a:r>
          </a:p>
          <a:p>
            <a:pPr marL="0" indent="0">
              <a:buNone/>
            </a:pPr>
            <a:endParaRPr lang="en-ZA" sz="1800" dirty="0">
              <a:latin typeface="Arial" panose="020B0604020202020204" pitchFamily="34" charset="0"/>
              <a:cs typeface="Arial" panose="020B0604020202020204" pitchFamily="34" charset="0"/>
            </a:endParaRPr>
          </a:p>
          <a:p>
            <a:pPr marL="0" indent="0">
              <a:buNone/>
            </a:pPr>
            <a:r>
              <a:rPr lang="en-ZA" sz="1500" dirty="0">
                <a:latin typeface="Arial" panose="020B0604020202020204" pitchFamily="34" charset="0"/>
                <a:cs typeface="Arial" panose="020B0604020202020204" pitchFamily="34" charset="0"/>
              </a:rPr>
              <a:t>The Bills are Cannabis for Private Purpose Bill and The Witchcraft Suppression Act.</a:t>
            </a:r>
          </a:p>
        </p:txBody>
      </p:sp>
    </p:spTree>
    <p:extLst>
      <p:ext uri="{BB962C8B-B14F-4D97-AF65-F5344CB8AC3E}">
        <p14:creationId xmlns:p14="http://schemas.microsoft.com/office/powerpoint/2010/main" val="4123449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51A4E-F356-8962-E668-9EDA9CC2D4B9}"/>
              </a:ext>
            </a:extLst>
          </p:cNvPr>
          <p:cNvSpPr>
            <a:spLocks noGrp="1"/>
          </p:cNvSpPr>
          <p:nvPr>
            <p:ph type="title"/>
          </p:nvPr>
        </p:nvSpPr>
        <p:spPr>
          <a:xfrm>
            <a:off x="2423592" y="44624"/>
            <a:ext cx="8726760" cy="1143000"/>
          </a:xfrm>
        </p:spPr>
        <p:txBody>
          <a:bodyPr>
            <a:noAutofit/>
          </a:bodyPr>
          <a:lstStyle/>
          <a:p>
            <a:r>
              <a:rPr lang="en-ZA" sz="3200" dirty="0">
                <a:latin typeface="Arial" panose="020B0604020202020204" pitchFamily="34" charset="0"/>
                <a:cs typeface="Arial" panose="020B0604020202020204" pitchFamily="34" charset="0"/>
              </a:rPr>
              <a:t>Brief Descriptive Highlights - Legal Services and Conflict Resolution Programme </a:t>
            </a:r>
            <a:endParaRPr lang="en-ZA" sz="3200" dirty="0"/>
          </a:p>
        </p:txBody>
      </p:sp>
      <p:sp>
        <p:nvSpPr>
          <p:cNvPr id="3" name="Content Placeholder 2">
            <a:extLst>
              <a:ext uri="{FF2B5EF4-FFF2-40B4-BE49-F238E27FC236}">
                <a16:creationId xmlns:a16="http://schemas.microsoft.com/office/drawing/2014/main" id="{2E91B20F-C4D8-D7C6-BDCE-456D6FAC0396}"/>
              </a:ext>
            </a:extLst>
          </p:cNvPr>
          <p:cNvSpPr>
            <a:spLocks noGrp="1"/>
          </p:cNvSpPr>
          <p:nvPr>
            <p:ph idx="1"/>
          </p:nvPr>
        </p:nvSpPr>
        <p:spPr>
          <a:xfrm>
            <a:off x="609600" y="1844824"/>
            <a:ext cx="10972800" cy="3960440"/>
          </a:xfrm>
        </p:spPr>
        <p:txBody>
          <a:bodyPr>
            <a:normAutofit/>
          </a:bodyPr>
          <a:lstStyle/>
          <a:p>
            <a:pPr marL="0" indent="0">
              <a:buNone/>
            </a:pPr>
            <a:r>
              <a:rPr lang="en-ZA" sz="2000" b="1" dirty="0">
                <a:latin typeface="Arial" panose="020B0604020202020204" pitchFamily="34" charset="0"/>
                <a:cs typeface="Arial" panose="020B0604020202020204" pitchFamily="34" charset="0"/>
              </a:rPr>
              <a:t>Review of By-laws</a:t>
            </a:r>
          </a:p>
          <a:p>
            <a:pPr marL="0" indent="0">
              <a:buNone/>
            </a:pPr>
            <a:r>
              <a:rPr lang="en-ZA" sz="2000" dirty="0">
                <a:latin typeface="Arial" panose="020B0604020202020204" pitchFamily="34" charset="0"/>
                <a:cs typeface="Arial" panose="020B0604020202020204" pitchFamily="34" charset="0"/>
              </a:rPr>
              <a:t>15 By-laws have been reviewed:</a:t>
            </a:r>
          </a:p>
          <a:p>
            <a:pPr marL="0" indent="0">
              <a:buNone/>
            </a:pPr>
            <a:r>
              <a:rPr lang="en-ZA" sz="2000" dirty="0">
                <a:latin typeface="Arial" panose="020B0604020202020204" pitchFamily="34" charset="0"/>
                <a:cs typeface="Arial" panose="020B0604020202020204" pitchFamily="34" charset="0"/>
              </a:rPr>
              <a:t>A.  Slaughtering of animals for cultural and religious purposes</a:t>
            </a:r>
          </a:p>
          <a:p>
            <a:r>
              <a:rPr lang="en-ZA" sz="1600" dirty="0">
                <a:effectLst/>
                <a:latin typeface="Arial" panose="020B0604020202020204" pitchFamily="34" charset="0"/>
                <a:ea typeface="Calibri" panose="020F0502020204030204" pitchFamily="34" charset="0"/>
                <a:cs typeface="Times New Roman" panose="02020603050405020304" pitchFamily="18" charset="0"/>
              </a:rPr>
              <a:t>City of Joburg, Ekurhuleni, and City of Cape Town Metropolitan Municipalities – Time period for application for slaughtering of animals  must be revised to accommodate slaughtering for funerals, which is a traditional or cultural or practice to cultural and religious communities.</a:t>
            </a:r>
          </a:p>
          <a:p>
            <a:pPr algn="just"/>
            <a:r>
              <a:rPr lang="en-ZA" sz="1600" dirty="0">
                <a:effectLst/>
                <a:latin typeface="Arial" panose="020B0604020202020204" pitchFamily="34" charset="0"/>
                <a:ea typeface="Calibri" panose="020F0502020204030204" pitchFamily="34" charset="0"/>
                <a:cs typeface="Times New Roman" panose="02020603050405020304" pitchFamily="18" charset="0"/>
              </a:rPr>
              <a:t>Nelson Mandela Bay Metropolitan Municipality </a:t>
            </a:r>
            <a:r>
              <a:rPr lang="en-ZA" sz="1600" dirty="0">
                <a:latin typeface="Arial" panose="020B0604020202020204" pitchFamily="34" charset="0"/>
                <a:ea typeface="Calibri" panose="020F0502020204030204" pitchFamily="34" charset="0"/>
                <a:cs typeface="Times New Roman" panose="02020603050405020304" pitchFamily="18" charset="0"/>
              </a:rPr>
              <a:t>- </a:t>
            </a:r>
            <a:r>
              <a:rPr lang="en-ZA" sz="1600" dirty="0">
                <a:effectLst/>
                <a:latin typeface="Arial" panose="020B0604020202020204" pitchFamily="34" charset="0"/>
                <a:ea typeface="Calibri" panose="020F0502020204030204" pitchFamily="34" charset="0"/>
                <a:cs typeface="Times New Roman" panose="02020603050405020304" pitchFamily="18" charset="0"/>
              </a:rPr>
              <a:t>by-law relating to slaughtering of animals should outline explicitly the procedures to be followed. </a:t>
            </a:r>
          </a:p>
          <a:p>
            <a:pPr algn="just"/>
            <a:r>
              <a:rPr lang="en-ZA" sz="1600" dirty="0">
                <a:effectLst/>
                <a:latin typeface="Arial" panose="020B0604020202020204" pitchFamily="34" charset="0"/>
                <a:ea typeface="Calibri" panose="020F0502020204030204" pitchFamily="34" charset="0"/>
                <a:cs typeface="Times New Roman" panose="02020603050405020304" pitchFamily="18" charset="0"/>
              </a:rPr>
              <a:t>City of Tshwane and eThekwini Metropolitan Municipalities -  should develop by-laws relating to cultural and religious slaughtering or revise their current by-laws relating to keeping of animals to include cultural and religious slaughtering. </a:t>
            </a:r>
            <a:endParaRPr lang="en-ZA" sz="1600" dirty="0">
              <a:latin typeface="Arial" panose="020B0604020202020204" pitchFamily="34" charset="0"/>
              <a:cs typeface="Arial" panose="020B0604020202020204" pitchFamily="34" charset="0"/>
            </a:endParaRPr>
          </a:p>
          <a:p>
            <a:pPr marL="0" indent="0">
              <a:buNone/>
            </a:pPr>
            <a:r>
              <a:rPr lang="en-ZA" sz="2000" dirty="0">
                <a:latin typeface="Arial" panose="020B0604020202020204" pitchFamily="34" charset="0"/>
                <a:cs typeface="Arial" panose="020B0604020202020204" pitchFamily="34" charset="0"/>
              </a:rPr>
              <a:t>B.  Customary initiation schools by laws.</a:t>
            </a:r>
          </a:p>
          <a:p>
            <a:pPr marL="0" indent="0">
              <a:buNone/>
            </a:pPr>
            <a:r>
              <a:rPr lang="en-ZA" sz="1600" dirty="0">
                <a:latin typeface="Arial" panose="020B0604020202020204" pitchFamily="34" charset="0"/>
                <a:cs typeface="Arial" panose="020B0604020202020204" pitchFamily="34" charset="0"/>
              </a:rPr>
              <a:t>Buffalo city metropolitan municipality - no by-law relating to a customary initiation school</a:t>
            </a:r>
            <a:r>
              <a:rPr lang="en-ZA"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02469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71118-58C9-4DF8-9FC9-51FA5E643C08}"/>
              </a:ext>
            </a:extLst>
          </p:cNvPr>
          <p:cNvSpPr>
            <a:spLocks noGrp="1"/>
          </p:cNvSpPr>
          <p:nvPr>
            <p:ph type="title"/>
          </p:nvPr>
        </p:nvSpPr>
        <p:spPr>
          <a:xfrm>
            <a:off x="2279576" y="58614"/>
            <a:ext cx="8798768" cy="922114"/>
          </a:xfrm>
        </p:spPr>
        <p:txBody>
          <a:bodyPr>
            <a:noAutofit/>
          </a:bodyPr>
          <a:lstStyle/>
          <a:p>
            <a:r>
              <a:rPr lang="en-ZA" sz="2400" dirty="0">
                <a:latin typeface="Arial" panose="020B0604020202020204" pitchFamily="34" charset="0"/>
                <a:cs typeface="Arial" panose="020B0604020202020204" pitchFamily="34" charset="0"/>
              </a:rPr>
              <a:t>10.3. Programme 3: Public Engagement and Education (PEE) </a:t>
            </a:r>
          </a:p>
        </p:txBody>
      </p:sp>
      <p:graphicFrame>
        <p:nvGraphicFramePr>
          <p:cNvPr id="4" name="Table 4">
            <a:extLst>
              <a:ext uri="{FF2B5EF4-FFF2-40B4-BE49-F238E27FC236}">
                <a16:creationId xmlns:a16="http://schemas.microsoft.com/office/drawing/2014/main" id="{F193A0C7-9881-4C30-9A17-6292D4F631F4}"/>
              </a:ext>
            </a:extLst>
          </p:cNvPr>
          <p:cNvGraphicFramePr>
            <a:graphicFrameLocks noGrp="1"/>
          </p:cNvGraphicFramePr>
          <p:nvPr>
            <p:ph idx="1"/>
            <p:extLst>
              <p:ext uri="{D42A27DB-BD31-4B8C-83A1-F6EECF244321}">
                <p14:modId xmlns:p14="http://schemas.microsoft.com/office/powerpoint/2010/main" val="3421478230"/>
              </p:ext>
            </p:extLst>
          </p:nvPr>
        </p:nvGraphicFramePr>
        <p:xfrm>
          <a:off x="263352" y="1196752"/>
          <a:ext cx="11449269" cy="5379720"/>
        </p:xfrm>
        <a:graphic>
          <a:graphicData uri="http://schemas.openxmlformats.org/drawingml/2006/table">
            <a:tbl>
              <a:tblPr firstRow="1" bandRow="1">
                <a:tableStyleId>{5C22544A-7EE6-4342-B048-85BDC9FD1C3A}</a:tableStyleId>
              </a:tblPr>
              <a:tblGrid>
                <a:gridCol w="1272141">
                  <a:extLst>
                    <a:ext uri="{9D8B030D-6E8A-4147-A177-3AD203B41FA5}">
                      <a16:colId xmlns:a16="http://schemas.microsoft.com/office/drawing/2014/main" val="738147073"/>
                    </a:ext>
                  </a:extLst>
                </a:gridCol>
                <a:gridCol w="1272141">
                  <a:extLst>
                    <a:ext uri="{9D8B030D-6E8A-4147-A177-3AD203B41FA5}">
                      <a16:colId xmlns:a16="http://schemas.microsoft.com/office/drawing/2014/main" val="2188868472"/>
                    </a:ext>
                  </a:extLst>
                </a:gridCol>
                <a:gridCol w="1272141">
                  <a:extLst>
                    <a:ext uri="{9D8B030D-6E8A-4147-A177-3AD203B41FA5}">
                      <a16:colId xmlns:a16="http://schemas.microsoft.com/office/drawing/2014/main" val="4150745903"/>
                    </a:ext>
                  </a:extLst>
                </a:gridCol>
                <a:gridCol w="1272141">
                  <a:extLst>
                    <a:ext uri="{9D8B030D-6E8A-4147-A177-3AD203B41FA5}">
                      <a16:colId xmlns:a16="http://schemas.microsoft.com/office/drawing/2014/main" val="372759908"/>
                    </a:ext>
                  </a:extLst>
                </a:gridCol>
                <a:gridCol w="1272141">
                  <a:extLst>
                    <a:ext uri="{9D8B030D-6E8A-4147-A177-3AD203B41FA5}">
                      <a16:colId xmlns:a16="http://schemas.microsoft.com/office/drawing/2014/main" val="2430984262"/>
                    </a:ext>
                  </a:extLst>
                </a:gridCol>
                <a:gridCol w="1272141">
                  <a:extLst>
                    <a:ext uri="{9D8B030D-6E8A-4147-A177-3AD203B41FA5}">
                      <a16:colId xmlns:a16="http://schemas.microsoft.com/office/drawing/2014/main" val="321753898"/>
                    </a:ext>
                  </a:extLst>
                </a:gridCol>
                <a:gridCol w="1440162">
                  <a:extLst>
                    <a:ext uri="{9D8B030D-6E8A-4147-A177-3AD203B41FA5}">
                      <a16:colId xmlns:a16="http://schemas.microsoft.com/office/drawing/2014/main" val="630109401"/>
                    </a:ext>
                  </a:extLst>
                </a:gridCol>
                <a:gridCol w="1224136">
                  <a:extLst>
                    <a:ext uri="{9D8B030D-6E8A-4147-A177-3AD203B41FA5}">
                      <a16:colId xmlns:a16="http://schemas.microsoft.com/office/drawing/2014/main" val="2637244512"/>
                    </a:ext>
                  </a:extLst>
                </a:gridCol>
                <a:gridCol w="1152125">
                  <a:extLst>
                    <a:ext uri="{9D8B030D-6E8A-4147-A177-3AD203B41FA5}">
                      <a16:colId xmlns:a16="http://schemas.microsoft.com/office/drawing/2014/main" val="2447982384"/>
                    </a:ext>
                  </a:extLst>
                </a:gridCol>
              </a:tblGrid>
              <a:tr h="370840">
                <a:tc>
                  <a:txBody>
                    <a:bodyPr/>
                    <a:lstStyle/>
                    <a:p>
                      <a:r>
                        <a:rPr lang="en-GB" sz="1100" dirty="0">
                          <a:solidFill>
                            <a:schemeClr val="tx1"/>
                          </a:solidFill>
                          <a:latin typeface="Arial" panose="020B0604020202020204" pitchFamily="34" charset="0"/>
                          <a:cs typeface="Arial" panose="020B0604020202020204" pitchFamily="34" charset="0"/>
                        </a:rPr>
                        <a:t>Outcomes</a:t>
                      </a:r>
                      <a:endParaRPr lang="en-ZA" sz="1100" dirty="0">
                        <a:solidFill>
                          <a:schemeClr val="tx1"/>
                        </a:solidFill>
                        <a:latin typeface="Arial" panose="020B0604020202020204" pitchFamily="34" charset="0"/>
                        <a:cs typeface="Arial" panose="020B0604020202020204" pitchFamily="34" charset="0"/>
                      </a:endParaRPr>
                    </a:p>
                  </a:txBody>
                  <a:tcPr/>
                </a:tc>
                <a:tc>
                  <a:txBody>
                    <a:bodyPr/>
                    <a:lstStyle/>
                    <a:p>
                      <a:r>
                        <a:rPr lang="en-GB" sz="1100" dirty="0">
                          <a:solidFill>
                            <a:schemeClr val="tx1"/>
                          </a:solidFill>
                          <a:latin typeface="Arial" panose="020B0604020202020204" pitchFamily="34" charset="0"/>
                          <a:cs typeface="Arial" panose="020B0604020202020204" pitchFamily="34" charset="0"/>
                        </a:rPr>
                        <a:t>Outputs</a:t>
                      </a:r>
                      <a:endParaRPr lang="en-ZA" sz="1100" dirty="0">
                        <a:solidFill>
                          <a:schemeClr val="tx1"/>
                        </a:solidFill>
                        <a:latin typeface="Arial" panose="020B0604020202020204" pitchFamily="34" charset="0"/>
                        <a:cs typeface="Arial" panose="020B0604020202020204" pitchFamily="34" charset="0"/>
                      </a:endParaRPr>
                    </a:p>
                  </a:txBody>
                  <a:tcPr/>
                </a:tc>
                <a:tc>
                  <a:txBody>
                    <a:bodyPr/>
                    <a:lstStyle/>
                    <a:p>
                      <a:r>
                        <a:rPr lang="en-GB" sz="1100" dirty="0">
                          <a:solidFill>
                            <a:schemeClr val="tx1"/>
                          </a:solidFill>
                          <a:latin typeface="Arial" panose="020B0604020202020204" pitchFamily="34" charset="0"/>
                          <a:cs typeface="Arial" panose="020B0604020202020204" pitchFamily="34" charset="0"/>
                        </a:rPr>
                        <a:t>Output Indicators</a:t>
                      </a:r>
                      <a:endParaRPr lang="en-ZA" sz="1100" dirty="0">
                        <a:solidFill>
                          <a:schemeClr val="tx1"/>
                        </a:solidFill>
                        <a:latin typeface="Arial" panose="020B0604020202020204" pitchFamily="34" charset="0"/>
                        <a:cs typeface="Arial" panose="020B0604020202020204" pitchFamily="34" charset="0"/>
                      </a:endParaRPr>
                    </a:p>
                  </a:txBody>
                  <a:tcPr/>
                </a:tc>
                <a:tc>
                  <a:txBody>
                    <a:bodyPr/>
                    <a:lstStyle/>
                    <a:p>
                      <a:r>
                        <a:rPr lang="en-GB" sz="1100" dirty="0">
                          <a:solidFill>
                            <a:schemeClr val="tx1"/>
                          </a:solidFill>
                          <a:latin typeface="Arial" panose="020B0604020202020204" pitchFamily="34" charset="0"/>
                          <a:cs typeface="Arial" panose="020B0604020202020204" pitchFamily="34" charset="0"/>
                        </a:rPr>
                        <a:t>Audited Actual Performance 2019/2020</a:t>
                      </a:r>
                      <a:endParaRPr lang="en-ZA" sz="1100" dirty="0">
                        <a:solidFill>
                          <a:schemeClr val="tx1"/>
                        </a:solidFill>
                        <a:latin typeface="Arial" panose="020B0604020202020204" pitchFamily="34" charset="0"/>
                        <a:cs typeface="Arial" panose="020B0604020202020204" pitchFamily="34" charset="0"/>
                      </a:endParaRPr>
                    </a:p>
                  </a:txBody>
                  <a:tcPr/>
                </a:tc>
                <a:tc>
                  <a:txBody>
                    <a:bodyPr/>
                    <a:lstStyle/>
                    <a:p>
                      <a:r>
                        <a:rPr lang="en-GB" sz="1100" dirty="0">
                          <a:solidFill>
                            <a:schemeClr val="tx1"/>
                          </a:solidFill>
                          <a:latin typeface="Arial" panose="020B0604020202020204" pitchFamily="34" charset="0"/>
                          <a:cs typeface="Arial" panose="020B0604020202020204" pitchFamily="34" charset="0"/>
                        </a:rPr>
                        <a:t>Audited Actual Performance 2020/2021</a:t>
                      </a:r>
                      <a:endParaRPr lang="en-ZA" sz="1100" dirty="0">
                        <a:solidFill>
                          <a:schemeClr val="tx1"/>
                        </a:solidFill>
                        <a:latin typeface="Arial" panose="020B0604020202020204" pitchFamily="34" charset="0"/>
                        <a:cs typeface="Arial" panose="020B0604020202020204" pitchFamily="34" charset="0"/>
                      </a:endParaRPr>
                    </a:p>
                  </a:txBody>
                  <a:tcPr/>
                </a:tc>
                <a:tc>
                  <a:txBody>
                    <a:bodyPr/>
                    <a:lstStyle/>
                    <a:p>
                      <a:r>
                        <a:rPr lang="en-GB" sz="1100" dirty="0">
                          <a:solidFill>
                            <a:schemeClr val="tx1"/>
                          </a:solidFill>
                          <a:latin typeface="Arial" panose="020B0604020202020204" pitchFamily="34" charset="0"/>
                          <a:cs typeface="Arial" panose="020B0604020202020204" pitchFamily="34" charset="0"/>
                        </a:rPr>
                        <a:t>Planned Annual Targets 2021/2022</a:t>
                      </a:r>
                      <a:endParaRPr lang="en-ZA" sz="1100" dirty="0">
                        <a:solidFill>
                          <a:schemeClr val="tx1"/>
                        </a:solidFill>
                        <a:latin typeface="Arial" panose="020B0604020202020204" pitchFamily="34" charset="0"/>
                        <a:cs typeface="Arial" panose="020B0604020202020204" pitchFamily="34" charset="0"/>
                      </a:endParaRPr>
                    </a:p>
                  </a:txBody>
                  <a:tcPr/>
                </a:tc>
                <a:tc>
                  <a:txBody>
                    <a:bodyPr/>
                    <a:lstStyle/>
                    <a:p>
                      <a:r>
                        <a:rPr lang="en-GB" sz="1100" dirty="0">
                          <a:solidFill>
                            <a:schemeClr val="tx1"/>
                          </a:solidFill>
                          <a:latin typeface="Arial" panose="020B0604020202020204" pitchFamily="34" charset="0"/>
                          <a:cs typeface="Arial" panose="020B0604020202020204" pitchFamily="34" charset="0"/>
                        </a:rPr>
                        <a:t>Actual Achievement 2021/22</a:t>
                      </a:r>
                      <a:endParaRPr lang="en-ZA" sz="1100" dirty="0">
                        <a:solidFill>
                          <a:schemeClr val="tx1"/>
                        </a:solidFill>
                        <a:latin typeface="Arial" panose="020B0604020202020204" pitchFamily="34" charset="0"/>
                        <a:cs typeface="Arial" panose="020B0604020202020204" pitchFamily="34" charset="0"/>
                      </a:endParaRPr>
                    </a:p>
                  </a:txBody>
                  <a:tcPr/>
                </a:tc>
                <a:tc>
                  <a:txBody>
                    <a:bodyPr/>
                    <a:lstStyle/>
                    <a:p>
                      <a:r>
                        <a:rPr lang="en-GB" sz="1100" dirty="0">
                          <a:solidFill>
                            <a:schemeClr val="tx1"/>
                          </a:solidFill>
                          <a:latin typeface="Arial" panose="020B0604020202020204" pitchFamily="34" charset="0"/>
                          <a:cs typeface="Arial" panose="020B0604020202020204" pitchFamily="34" charset="0"/>
                        </a:rPr>
                        <a:t>Deviation</a:t>
                      </a:r>
                    </a:p>
                    <a:p>
                      <a:r>
                        <a:rPr lang="en-GB" sz="1100" dirty="0">
                          <a:solidFill>
                            <a:schemeClr val="tx1"/>
                          </a:solidFill>
                          <a:latin typeface="Arial" panose="020B0604020202020204" pitchFamily="34" charset="0"/>
                          <a:cs typeface="Arial" panose="020B0604020202020204" pitchFamily="34" charset="0"/>
                        </a:rPr>
                        <a:t>from</a:t>
                      </a:r>
                    </a:p>
                    <a:p>
                      <a:r>
                        <a:rPr lang="en-GB" sz="1100" dirty="0">
                          <a:solidFill>
                            <a:schemeClr val="tx1"/>
                          </a:solidFill>
                          <a:latin typeface="Arial" panose="020B0604020202020204" pitchFamily="34" charset="0"/>
                          <a:cs typeface="Arial" panose="020B0604020202020204" pitchFamily="34" charset="0"/>
                        </a:rPr>
                        <a:t>planned target</a:t>
                      </a:r>
                    </a:p>
                    <a:p>
                      <a:r>
                        <a:rPr lang="en-GB" sz="1100" dirty="0">
                          <a:solidFill>
                            <a:schemeClr val="tx1"/>
                          </a:solidFill>
                          <a:latin typeface="Arial" panose="020B0604020202020204" pitchFamily="34" charset="0"/>
                          <a:cs typeface="Arial" panose="020B0604020202020204" pitchFamily="34" charset="0"/>
                        </a:rPr>
                        <a:t>to actual</a:t>
                      </a:r>
                    </a:p>
                    <a:p>
                      <a:r>
                        <a:rPr lang="en-GB" sz="1100" dirty="0">
                          <a:solidFill>
                            <a:schemeClr val="tx1"/>
                          </a:solidFill>
                          <a:latin typeface="Arial" panose="020B0604020202020204" pitchFamily="34" charset="0"/>
                          <a:cs typeface="Arial" panose="020B0604020202020204" pitchFamily="34" charset="0"/>
                        </a:rPr>
                        <a:t>achievement</a:t>
                      </a:r>
                      <a:endParaRPr lang="en-ZA" sz="1100" dirty="0">
                        <a:solidFill>
                          <a:schemeClr val="tx1"/>
                        </a:solidFill>
                        <a:latin typeface="Arial" panose="020B0604020202020204" pitchFamily="34" charset="0"/>
                        <a:cs typeface="Arial" panose="020B0604020202020204" pitchFamily="34" charset="0"/>
                      </a:endParaRPr>
                    </a:p>
                  </a:txBody>
                  <a:tcPr/>
                </a:tc>
                <a:tc>
                  <a:txBody>
                    <a:bodyPr/>
                    <a:lstStyle/>
                    <a:p>
                      <a:r>
                        <a:rPr lang="en-ZA" sz="1100" dirty="0">
                          <a:solidFill>
                            <a:schemeClr val="tx1"/>
                          </a:solidFill>
                          <a:latin typeface="Arial" panose="020B0604020202020204" pitchFamily="34" charset="0"/>
                          <a:cs typeface="Arial" panose="020B0604020202020204" pitchFamily="34" charset="0"/>
                        </a:rPr>
                        <a:t>Reasons for</a:t>
                      </a:r>
                    </a:p>
                    <a:p>
                      <a:r>
                        <a:rPr lang="en-ZA" sz="1100" dirty="0">
                          <a:solidFill>
                            <a:schemeClr val="tx1"/>
                          </a:solidFill>
                          <a:latin typeface="Arial" panose="020B0604020202020204" pitchFamily="34" charset="0"/>
                          <a:cs typeface="Arial" panose="020B0604020202020204" pitchFamily="34" charset="0"/>
                        </a:rPr>
                        <a:t>deviations</a:t>
                      </a:r>
                    </a:p>
                  </a:txBody>
                  <a:tcPr/>
                </a:tc>
                <a:extLst>
                  <a:ext uri="{0D108BD9-81ED-4DB2-BD59-A6C34878D82A}">
                    <a16:rowId xmlns:a16="http://schemas.microsoft.com/office/drawing/2014/main" val="1836768375"/>
                  </a:ext>
                </a:extLst>
              </a:tr>
              <a:tr h="370840">
                <a:tc rowSpan="3">
                  <a:txBody>
                    <a:bodyPr/>
                    <a:lstStyle/>
                    <a:p>
                      <a:pPr algn="l"/>
                      <a:r>
                        <a:rPr lang="en-ZA" sz="1100" b="1" i="0" u="none" strike="noStrike" baseline="0" dirty="0">
                          <a:latin typeface="Arial" panose="020B0604020202020204" pitchFamily="34" charset="0"/>
                          <a:cs typeface="Arial" panose="020B0604020202020204" pitchFamily="34" charset="0"/>
                        </a:rPr>
                        <a:t>Effective,</a:t>
                      </a:r>
                    </a:p>
                    <a:p>
                      <a:pPr algn="l"/>
                      <a:r>
                        <a:rPr lang="en-ZA" sz="1100" b="1" i="0" u="none" strike="noStrike" baseline="0" dirty="0">
                          <a:latin typeface="Arial" panose="020B0604020202020204" pitchFamily="34" charset="0"/>
                          <a:cs typeface="Arial" panose="020B0604020202020204" pitchFamily="34" charset="0"/>
                        </a:rPr>
                        <a:t>structured</a:t>
                      </a:r>
                    </a:p>
                    <a:p>
                      <a:pPr algn="l"/>
                      <a:r>
                        <a:rPr lang="en-ZA" sz="1100" b="1" i="0" u="none" strike="noStrike" baseline="0" dirty="0">
                          <a:latin typeface="Arial" panose="020B0604020202020204" pitchFamily="34" charset="0"/>
                          <a:cs typeface="Arial" panose="020B0604020202020204" pitchFamily="34" charset="0"/>
                        </a:rPr>
                        <a:t>and informed</a:t>
                      </a:r>
                    </a:p>
                    <a:p>
                      <a:pPr algn="l"/>
                      <a:r>
                        <a:rPr lang="en-ZA" sz="1100" b="1" i="0" u="none" strike="noStrike" baseline="0" dirty="0">
                          <a:latin typeface="Arial" panose="020B0604020202020204" pitchFamily="34" charset="0"/>
                          <a:cs typeface="Arial" panose="020B0604020202020204" pitchFamily="34" charset="0"/>
                        </a:rPr>
                        <a:t>communities</a:t>
                      </a:r>
                    </a:p>
                    <a:p>
                      <a:pPr algn="l"/>
                      <a:r>
                        <a:rPr lang="en-ZA" sz="1100" b="1" i="0" u="none" strike="noStrike" baseline="0" dirty="0">
                          <a:latin typeface="Arial" panose="020B0604020202020204" pitchFamily="34" charset="0"/>
                          <a:cs typeface="Arial" panose="020B0604020202020204" pitchFamily="34" charset="0"/>
                        </a:rPr>
                        <a:t>on cultural,</a:t>
                      </a:r>
                    </a:p>
                    <a:p>
                      <a:pPr algn="l"/>
                      <a:r>
                        <a:rPr lang="en-ZA" sz="1100" b="1" i="0" u="none" strike="noStrike" baseline="0" dirty="0">
                          <a:latin typeface="Arial" panose="020B0604020202020204" pitchFamily="34" charset="0"/>
                          <a:cs typeface="Arial" panose="020B0604020202020204" pitchFamily="34" charset="0"/>
                        </a:rPr>
                        <a:t>religious and</a:t>
                      </a:r>
                    </a:p>
                    <a:p>
                      <a:pPr algn="l"/>
                      <a:r>
                        <a:rPr lang="en-ZA" sz="1100" b="1" i="0" u="none" strike="noStrike" baseline="0" dirty="0">
                          <a:latin typeface="Arial" panose="020B0604020202020204" pitchFamily="34" charset="0"/>
                          <a:cs typeface="Arial" panose="020B0604020202020204" pitchFamily="34" charset="0"/>
                        </a:rPr>
                        <a:t>linguistic rights</a:t>
                      </a:r>
                    </a:p>
                    <a:p>
                      <a:pPr algn="l"/>
                      <a:r>
                        <a:rPr lang="en-ZA" sz="1100" b="1" i="0" u="none" strike="noStrike" baseline="0" dirty="0">
                          <a:latin typeface="Arial" panose="020B0604020202020204" pitchFamily="34" charset="0"/>
                          <a:cs typeface="Arial" panose="020B0604020202020204" pitchFamily="34" charset="0"/>
                        </a:rPr>
                        <a:t>matters</a:t>
                      </a:r>
                      <a:endParaRPr lang="en-ZA" sz="110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Reports on</a:t>
                      </a:r>
                    </a:p>
                    <a:p>
                      <a:r>
                        <a:rPr lang="en-GB" sz="1000" dirty="0">
                          <a:latin typeface="Arial" panose="020B0604020202020204" pitchFamily="34" charset="0"/>
                          <a:cs typeface="Arial" panose="020B0604020202020204" pitchFamily="34" charset="0"/>
                        </a:rPr>
                        <a:t>engagements with</a:t>
                      </a:r>
                    </a:p>
                    <a:p>
                      <a:r>
                        <a:rPr lang="en-GB" sz="1000" dirty="0">
                          <a:latin typeface="Arial" panose="020B0604020202020204" pitchFamily="34" charset="0"/>
                          <a:cs typeface="Arial" panose="020B0604020202020204" pitchFamily="34" charset="0"/>
                        </a:rPr>
                        <a:t>communities on</a:t>
                      </a:r>
                    </a:p>
                    <a:p>
                      <a:r>
                        <a:rPr lang="en-GB" sz="1000" dirty="0">
                          <a:latin typeface="Arial" panose="020B0604020202020204" pitchFamily="34" charset="0"/>
                          <a:cs typeface="Arial" panose="020B0604020202020204" pitchFamily="34" charset="0"/>
                        </a:rPr>
                        <a:t>cultural, religious</a:t>
                      </a:r>
                    </a:p>
                    <a:p>
                      <a:r>
                        <a:rPr lang="en-GB" sz="1000" dirty="0">
                          <a:latin typeface="Arial" panose="020B0604020202020204" pitchFamily="34" charset="0"/>
                          <a:cs typeface="Arial" panose="020B0604020202020204" pitchFamily="34" charset="0"/>
                        </a:rPr>
                        <a:t>and linguistic rights</a:t>
                      </a:r>
                    </a:p>
                    <a:p>
                      <a:r>
                        <a:rPr lang="en-GB" sz="1000" dirty="0">
                          <a:latin typeface="Arial" panose="020B0604020202020204" pitchFamily="34" charset="0"/>
                          <a:cs typeface="Arial" panose="020B0604020202020204" pitchFamily="34" charset="0"/>
                        </a:rPr>
                        <a:t>of communities</a:t>
                      </a:r>
                    </a:p>
                    <a:p>
                      <a:r>
                        <a:rPr lang="en-GB" sz="1000" dirty="0">
                          <a:latin typeface="Arial" panose="020B0604020202020204" pitchFamily="34" charset="0"/>
                          <a:cs typeface="Arial" panose="020B0604020202020204" pitchFamily="34" charset="0"/>
                        </a:rPr>
                        <a:t>conducted</a:t>
                      </a:r>
                      <a:endParaRPr lang="en-ZA" sz="100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Number of</a:t>
                      </a:r>
                    </a:p>
                    <a:p>
                      <a:r>
                        <a:rPr lang="en-GB" sz="1000" dirty="0">
                          <a:latin typeface="Arial" panose="020B0604020202020204" pitchFamily="34" charset="0"/>
                          <a:cs typeface="Arial" panose="020B0604020202020204" pitchFamily="34" charset="0"/>
                        </a:rPr>
                        <a:t>engagements</a:t>
                      </a:r>
                    </a:p>
                    <a:p>
                      <a:r>
                        <a:rPr lang="en-GB" sz="1000" dirty="0">
                          <a:latin typeface="Arial" panose="020B0604020202020204" pitchFamily="34" charset="0"/>
                          <a:cs typeface="Arial" panose="020B0604020202020204" pitchFamily="34" charset="0"/>
                        </a:rPr>
                        <a:t>with</a:t>
                      </a:r>
                    </a:p>
                    <a:p>
                      <a:r>
                        <a:rPr lang="en-GB" sz="1000" dirty="0">
                          <a:latin typeface="Arial" panose="020B0604020202020204" pitchFamily="34" charset="0"/>
                          <a:cs typeface="Arial" panose="020B0604020202020204" pitchFamily="34" charset="0"/>
                        </a:rPr>
                        <a:t>communities on</a:t>
                      </a:r>
                    </a:p>
                    <a:p>
                      <a:r>
                        <a:rPr lang="en-GB" sz="1000" dirty="0">
                          <a:latin typeface="Arial" panose="020B0604020202020204" pitchFamily="34" charset="0"/>
                          <a:cs typeface="Arial" panose="020B0604020202020204" pitchFamily="34" charset="0"/>
                        </a:rPr>
                        <a:t>cultural, religious</a:t>
                      </a:r>
                    </a:p>
                    <a:p>
                      <a:r>
                        <a:rPr lang="en-GB" sz="1000" dirty="0">
                          <a:latin typeface="Arial" panose="020B0604020202020204" pitchFamily="34" charset="0"/>
                          <a:cs typeface="Arial" panose="020B0604020202020204" pitchFamily="34" charset="0"/>
                        </a:rPr>
                        <a:t>and linguistic</a:t>
                      </a:r>
                    </a:p>
                    <a:p>
                      <a:r>
                        <a:rPr lang="en-GB" sz="1000" dirty="0">
                          <a:latin typeface="Arial" panose="020B0604020202020204" pitchFamily="34" charset="0"/>
                          <a:cs typeface="Arial" panose="020B0604020202020204" pitchFamily="34" charset="0"/>
                        </a:rPr>
                        <a:t>communities</a:t>
                      </a:r>
                    </a:p>
                    <a:p>
                      <a:r>
                        <a:rPr lang="en-GB" sz="1000" dirty="0">
                          <a:latin typeface="Arial" panose="020B0604020202020204" pitchFamily="34" charset="0"/>
                          <a:cs typeface="Arial" panose="020B0604020202020204" pitchFamily="34" charset="0"/>
                        </a:rPr>
                        <a:t>conducted per</a:t>
                      </a:r>
                    </a:p>
                    <a:p>
                      <a:r>
                        <a:rPr lang="en-GB" sz="1000" dirty="0">
                          <a:latin typeface="Arial" panose="020B0604020202020204" pitchFamily="34" charset="0"/>
                          <a:cs typeface="Arial" panose="020B0604020202020204" pitchFamily="34" charset="0"/>
                        </a:rPr>
                        <a:t>annum</a:t>
                      </a:r>
                      <a:endParaRPr lang="en-ZA" sz="100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4 engagements</a:t>
                      </a:r>
                    </a:p>
                    <a:p>
                      <a:r>
                        <a:rPr lang="en-GB" sz="1000" dirty="0">
                          <a:latin typeface="Arial" panose="020B0604020202020204" pitchFamily="34" charset="0"/>
                          <a:cs typeface="Arial" panose="020B0604020202020204" pitchFamily="34" charset="0"/>
                        </a:rPr>
                        <a:t>with PEE</a:t>
                      </a:r>
                    </a:p>
                    <a:p>
                      <a:r>
                        <a:rPr lang="en-GB" sz="1000" dirty="0">
                          <a:latin typeface="Arial" panose="020B0604020202020204" pitchFamily="34" charset="0"/>
                          <a:cs typeface="Arial" panose="020B0604020202020204" pitchFamily="34" charset="0"/>
                        </a:rPr>
                        <a:t>stakeholders on</a:t>
                      </a:r>
                    </a:p>
                    <a:p>
                      <a:r>
                        <a:rPr lang="en-GB" sz="1000" dirty="0">
                          <a:latin typeface="Arial" panose="020B0604020202020204" pitchFamily="34" charset="0"/>
                          <a:cs typeface="Arial" panose="020B0604020202020204" pitchFamily="34" charset="0"/>
                        </a:rPr>
                        <a:t>C-R-L matters</a:t>
                      </a:r>
                    </a:p>
                    <a:p>
                      <a:r>
                        <a:rPr lang="en-GB" sz="1000" dirty="0">
                          <a:latin typeface="Arial" panose="020B0604020202020204" pitchFamily="34" charset="0"/>
                          <a:cs typeface="Arial" panose="020B0604020202020204" pitchFamily="34" charset="0"/>
                        </a:rPr>
                        <a:t>have been</a:t>
                      </a:r>
                    </a:p>
                    <a:p>
                      <a:r>
                        <a:rPr lang="en-GB" sz="1000" dirty="0">
                          <a:latin typeface="Arial" panose="020B0604020202020204" pitchFamily="34" charset="0"/>
                          <a:cs typeface="Arial" panose="020B0604020202020204" pitchFamily="34" charset="0"/>
                        </a:rPr>
                        <a:t>conducted</a:t>
                      </a:r>
                      <a:endParaRPr lang="en-ZA" sz="1000" dirty="0">
                        <a:latin typeface="Arial" panose="020B0604020202020204" pitchFamily="34" charset="0"/>
                        <a:cs typeface="Arial" panose="020B0604020202020204" pitchFamily="34" charset="0"/>
                      </a:endParaRPr>
                    </a:p>
                    <a:p>
                      <a:endParaRPr lang="en-ZA" sz="100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24 engagements</a:t>
                      </a:r>
                    </a:p>
                    <a:p>
                      <a:r>
                        <a:rPr lang="en-GB" sz="1000" dirty="0">
                          <a:latin typeface="Arial" panose="020B0604020202020204" pitchFamily="34" charset="0"/>
                          <a:cs typeface="Arial" panose="020B0604020202020204" pitchFamily="34" charset="0"/>
                        </a:rPr>
                        <a:t>with</a:t>
                      </a:r>
                    </a:p>
                    <a:p>
                      <a:r>
                        <a:rPr lang="en-GB" sz="1000" dirty="0">
                          <a:latin typeface="Arial" panose="020B0604020202020204" pitchFamily="34" charset="0"/>
                          <a:cs typeface="Arial" panose="020B0604020202020204" pitchFamily="34" charset="0"/>
                        </a:rPr>
                        <a:t>communities</a:t>
                      </a:r>
                    </a:p>
                    <a:p>
                      <a:r>
                        <a:rPr lang="en-GB" sz="1000" dirty="0">
                          <a:latin typeface="Arial" panose="020B0604020202020204" pitchFamily="34" charset="0"/>
                          <a:cs typeface="Arial" panose="020B0604020202020204" pitchFamily="34" charset="0"/>
                        </a:rPr>
                        <a:t>on cultural,</a:t>
                      </a:r>
                    </a:p>
                    <a:p>
                      <a:r>
                        <a:rPr lang="en-GB" sz="1000" dirty="0">
                          <a:latin typeface="Arial" panose="020B0604020202020204" pitchFamily="34" charset="0"/>
                          <a:cs typeface="Arial" panose="020B0604020202020204" pitchFamily="34" charset="0"/>
                        </a:rPr>
                        <a:t>religious and</a:t>
                      </a:r>
                    </a:p>
                    <a:p>
                      <a:r>
                        <a:rPr lang="en-GB" sz="1000" dirty="0">
                          <a:latin typeface="Arial" panose="020B0604020202020204" pitchFamily="34" charset="0"/>
                          <a:cs typeface="Arial" panose="020B0604020202020204" pitchFamily="34" charset="0"/>
                        </a:rPr>
                        <a:t>linguistic rights</a:t>
                      </a:r>
                    </a:p>
                    <a:p>
                      <a:r>
                        <a:rPr lang="en-GB" sz="1000" dirty="0">
                          <a:latin typeface="Arial" panose="020B0604020202020204" pitchFamily="34" charset="0"/>
                          <a:cs typeface="Arial" panose="020B0604020202020204" pitchFamily="34" charset="0"/>
                        </a:rPr>
                        <a:t>of communities</a:t>
                      </a:r>
                    </a:p>
                    <a:p>
                      <a:r>
                        <a:rPr lang="en-GB" sz="1000" dirty="0">
                          <a:latin typeface="Arial" panose="020B0604020202020204" pitchFamily="34" charset="0"/>
                          <a:cs typeface="Arial" panose="020B0604020202020204" pitchFamily="34" charset="0"/>
                        </a:rPr>
                        <a:t>per annum</a:t>
                      </a:r>
                      <a:endParaRPr lang="en-ZA" sz="1000" dirty="0">
                        <a:latin typeface="Arial" panose="020B0604020202020204" pitchFamily="34" charset="0"/>
                        <a:cs typeface="Arial" panose="020B0604020202020204" pitchFamily="34" charset="0"/>
                      </a:endParaRPr>
                    </a:p>
                  </a:txBody>
                  <a:tcPr/>
                </a:tc>
                <a:tc>
                  <a:txBody>
                    <a:bodyPr/>
                    <a:lstStyle/>
                    <a:p>
                      <a:pPr algn="l"/>
                      <a:r>
                        <a:rPr lang="en-ZA" sz="1000" b="0" i="0" u="none" strike="noStrike" baseline="0" dirty="0">
                          <a:latin typeface="Arial" panose="020B0604020202020204" pitchFamily="34" charset="0"/>
                          <a:cs typeface="Arial" panose="020B0604020202020204" pitchFamily="34" charset="0"/>
                        </a:rPr>
                        <a:t>25 engagements</a:t>
                      </a:r>
                    </a:p>
                    <a:p>
                      <a:pPr algn="l"/>
                      <a:r>
                        <a:rPr lang="en-ZA" sz="1000" b="0" i="0" u="none" strike="noStrike" baseline="0" dirty="0">
                          <a:latin typeface="Arial" panose="020B0604020202020204" pitchFamily="34" charset="0"/>
                          <a:cs typeface="Arial" panose="020B0604020202020204" pitchFamily="34" charset="0"/>
                        </a:rPr>
                        <a:t>with communities</a:t>
                      </a:r>
                    </a:p>
                    <a:p>
                      <a:pPr algn="l"/>
                      <a:r>
                        <a:rPr lang="en-ZA" sz="1000" b="0" i="0" u="none" strike="noStrike" baseline="0" dirty="0">
                          <a:latin typeface="Arial" panose="020B0604020202020204" pitchFamily="34" charset="0"/>
                          <a:cs typeface="Arial" panose="020B0604020202020204" pitchFamily="34" charset="0"/>
                        </a:rPr>
                        <a:t>on cultural, religious</a:t>
                      </a:r>
                    </a:p>
                    <a:p>
                      <a:pPr algn="l"/>
                      <a:r>
                        <a:rPr lang="en-ZA" sz="1000" b="0" i="0" u="none" strike="noStrike" baseline="0" dirty="0">
                          <a:latin typeface="Arial" panose="020B0604020202020204" pitchFamily="34" charset="0"/>
                          <a:cs typeface="Arial" panose="020B0604020202020204" pitchFamily="34" charset="0"/>
                        </a:rPr>
                        <a:t>and linguistics rights</a:t>
                      </a:r>
                    </a:p>
                    <a:p>
                      <a:pPr algn="l"/>
                      <a:r>
                        <a:rPr lang="en-ZA" sz="1000" b="0" i="0" u="none" strike="noStrike" baseline="0" dirty="0">
                          <a:latin typeface="Arial" panose="020B0604020202020204" pitchFamily="34" charset="0"/>
                          <a:cs typeface="Arial" panose="020B0604020202020204" pitchFamily="34" charset="0"/>
                        </a:rPr>
                        <a:t>of communities per</a:t>
                      </a:r>
                    </a:p>
                    <a:p>
                      <a:pPr algn="l"/>
                      <a:r>
                        <a:rPr lang="en-ZA" sz="1000" b="0" i="0" u="none" strike="noStrike" baseline="0" dirty="0">
                          <a:latin typeface="Arial" panose="020B0604020202020204" pitchFamily="34" charset="0"/>
                          <a:cs typeface="Arial" panose="020B0604020202020204" pitchFamily="34" charset="0"/>
                        </a:rPr>
                        <a:t>annum</a:t>
                      </a:r>
                      <a:endParaRPr lang="en-ZA" sz="1000" dirty="0">
                        <a:latin typeface="Arial" panose="020B0604020202020204" pitchFamily="34" charset="0"/>
                        <a:cs typeface="Arial" panose="020B0604020202020204" pitchFamily="34" charset="0"/>
                      </a:endParaRPr>
                    </a:p>
                  </a:txBody>
                  <a:tcPr/>
                </a:tc>
                <a:tc>
                  <a:txBody>
                    <a:bodyPr/>
                    <a:lstStyle/>
                    <a:p>
                      <a:pPr algn="l"/>
                      <a:r>
                        <a:rPr lang="en-ZA" sz="1000" b="0" i="0" u="none" strike="noStrike" baseline="0" dirty="0">
                          <a:latin typeface="ArialNarrow"/>
                        </a:rPr>
                        <a:t>27 engagements</a:t>
                      </a:r>
                    </a:p>
                    <a:p>
                      <a:pPr algn="l"/>
                      <a:r>
                        <a:rPr lang="en-ZA" sz="1000" b="0" i="0" u="none" strike="noStrike" baseline="0" dirty="0">
                          <a:latin typeface="ArialNarrow"/>
                        </a:rPr>
                        <a:t>with communities on</a:t>
                      </a:r>
                    </a:p>
                    <a:p>
                      <a:pPr algn="l"/>
                      <a:r>
                        <a:rPr lang="en-ZA" sz="1000" b="0" i="0" u="none" strike="noStrike" baseline="0" dirty="0">
                          <a:latin typeface="ArialNarrow"/>
                        </a:rPr>
                        <a:t>cultural, religious and</a:t>
                      </a:r>
                    </a:p>
                    <a:p>
                      <a:pPr algn="l"/>
                      <a:r>
                        <a:rPr lang="en-ZA" sz="1000" b="0" i="0" u="none" strike="noStrike" baseline="0" dirty="0">
                          <a:latin typeface="ArialNarrow"/>
                        </a:rPr>
                        <a:t>linguistics rights of</a:t>
                      </a:r>
                    </a:p>
                    <a:p>
                      <a:pPr algn="l"/>
                      <a:r>
                        <a:rPr lang="en-ZA" sz="1000" b="0" i="0" u="none" strike="noStrike" baseline="0" dirty="0">
                          <a:latin typeface="ArialNarrow"/>
                        </a:rPr>
                        <a:t>communities were</a:t>
                      </a:r>
                    </a:p>
                    <a:p>
                      <a:pPr algn="l"/>
                      <a:r>
                        <a:rPr lang="en-ZA" sz="1000" b="0" i="0" u="none" strike="noStrike" baseline="0" dirty="0">
                          <a:latin typeface="ArialNarrow"/>
                        </a:rPr>
                        <a:t>conducted per annum</a:t>
                      </a:r>
                      <a:endParaRPr lang="en-ZA" sz="100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Over-achieved</a:t>
                      </a:r>
                      <a:endParaRPr lang="en-ZA" sz="100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Increased human resources capacity and the reprioritisation of funds</a:t>
                      </a:r>
                      <a:endParaRPr lang="en-ZA"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44432032"/>
                  </a:ext>
                </a:extLst>
              </a:tr>
              <a:tr h="370840">
                <a:tc vMerge="1">
                  <a:txBody>
                    <a:bodyPr/>
                    <a:lstStyle/>
                    <a:p>
                      <a:endParaRPr lang="en-ZA" dirty="0"/>
                    </a:p>
                  </a:txBody>
                  <a:tcPr/>
                </a:tc>
                <a:tc>
                  <a:txBody>
                    <a:bodyPr/>
                    <a:lstStyle/>
                    <a:p>
                      <a:r>
                        <a:rPr lang="en-GB" sz="1050" dirty="0">
                          <a:latin typeface="Arial" panose="020B0604020202020204" pitchFamily="34" charset="0"/>
                          <a:cs typeface="Arial" panose="020B0604020202020204" pitchFamily="34" charset="0"/>
                        </a:rPr>
                        <a:t>Reports on public</a:t>
                      </a:r>
                    </a:p>
                    <a:p>
                      <a:r>
                        <a:rPr lang="en-GB" sz="1050" dirty="0">
                          <a:latin typeface="Arial" panose="020B0604020202020204" pitchFamily="34" charset="0"/>
                          <a:cs typeface="Arial" panose="020B0604020202020204" pitchFamily="34" charset="0"/>
                        </a:rPr>
                        <a:t>educational</a:t>
                      </a:r>
                    </a:p>
                    <a:p>
                      <a:r>
                        <a:rPr lang="en-GB" sz="1050" dirty="0">
                          <a:latin typeface="Arial" panose="020B0604020202020204" pitchFamily="34" charset="0"/>
                          <a:cs typeface="Arial" panose="020B0604020202020204" pitchFamily="34" charset="0"/>
                        </a:rPr>
                        <a:t>campaigns on</a:t>
                      </a:r>
                    </a:p>
                    <a:p>
                      <a:r>
                        <a:rPr lang="en-GB" sz="1050" dirty="0">
                          <a:latin typeface="Arial" panose="020B0604020202020204" pitchFamily="34" charset="0"/>
                          <a:cs typeface="Arial" panose="020B0604020202020204" pitchFamily="34" charset="0"/>
                        </a:rPr>
                        <a:t>cultural, religious</a:t>
                      </a:r>
                    </a:p>
                    <a:p>
                      <a:r>
                        <a:rPr lang="en-GB" sz="1050" dirty="0">
                          <a:latin typeface="Arial" panose="020B0604020202020204" pitchFamily="34" charset="0"/>
                          <a:cs typeface="Arial" panose="020B0604020202020204" pitchFamily="34" charset="0"/>
                        </a:rPr>
                        <a:t>and linguistic rights</a:t>
                      </a:r>
                    </a:p>
                    <a:p>
                      <a:r>
                        <a:rPr lang="en-GB" sz="1050" dirty="0">
                          <a:latin typeface="Arial" panose="020B0604020202020204" pitchFamily="34" charset="0"/>
                          <a:cs typeface="Arial" panose="020B0604020202020204" pitchFamily="34" charset="0"/>
                        </a:rPr>
                        <a:t>of communities</a:t>
                      </a:r>
                    </a:p>
                    <a:p>
                      <a:r>
                        <a:rPr lang="en-GB" sz="1050" dirty="0">
                          <a:latin typeface="Arial" panose="020B0604020202020204" pitchFamily="34" charset="0"/>
                          <a:cs typeface="Arial" panose="020B0604020202020204" pitchFamily="34" charset="0"/>
                        </a:rPr>
                        <a:t>conducted</a:t>
                      </a:r>
                      <a:endParaRPr lang="en-ZA" sz="105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Number of public</a:t>
                      </a:r>
                    </a:p>
                    <a:p>
                      <a:r>
                        <a:rPr lang="en-GB" sz="1000" dirty="0">
                          <a:latin typeface="Arial" panose="020B0604020202020204" pitchFamily="34" charset="0"/>
                          <a:cs typeface="Arial" panose="020B0604020202020204" pitchFamily="34" charset="0"/>
                        </a:rPr>
                        <a:t>educational</a:t>
                      </a:r>
                    </a:p>
                    <a:p>
                      <a:r>
                        <a:rPr lang="en-GB" sz="1000" dirty="0">
                          <a:latin typeface="Arial" panose="020B0604020202020204" pitchFamily="34" charset="0"/>
                          <a:cs typeface="Arial" panose="020B0604020202020204" pitchFamily="34" charset="0"/>
                        </a:rPr>
                        <a:t>campaigns</a:t>
                      </a:r>
                    </a:p>
                    <a:p>
                      <a:r>
                        <a:rPr lang="en-GB" sz="1000" dirty="0">
                          <a:latin typeface="Arial" panose="020B0604020202020204" pitchFamily="34" charset="0"/>
                          <a:cs typeface="Arial" panose="020B0604020202020204" pitchFamily="34" charset="0"/>
                        </a:rPr>
                        <a:t>on cultural,</a:t>
                      </a:r>
                    </a:p>
                    <a:p>
                      <a:r>
                        <a:rPr lang="en-GB" sz="1000" dirty="0">
                          <a:latin typeface="Arial" panose="020B0604020202020204" pitchFamily="34" charset="0"/>
                          <a:cs typeface="Arial" panose="020B0604020202020204" pitchFamily="34" charset="0"/>
                        </a:rPr>
                        <a:t>religious and</a:t>
                      </a:r>
                    </a:p>
                    <a:p>
                      <a:r>
                        <a:rPr lang="en-GB" sz="1000" dirty="0">
                          <a:latin typeface="Arial" panose="020B0604020202020204" pitchFamily="34" charset="0"/>
                          <a:cs typeface="Arial" panose="020B0604020202020204" pitchFamily="34" charset="0"/>
                        </a:rPr>
                        <a:t>linguistic rights</a:t>
                      </a:r>
                    </a:p>
                    <a:p>
                      <a:r>
                        <a:rPr lang="en-GB" sz="1000" dirty="0">
                          <a:latin typeface="Arial" panose="020B0604020202020204" pitchFamily="34" charset="0"/>
                          <a:cs typeface="Arial" panose="020B0604020202020204" pitchFamily="34" charset="0"/>
                        </a:rPr>
                        <a:t>of communities</a:t>
                      </a:r>
                    </a:p>
                    <a:p>
                      <a:r>
                        <a:rPr lang="en-GB" sz="1000" dirty="0">
                          <a:latin typeface="Arial" panose="020B0604020202020204" pitchFamily="34" charset="0"/>
                          <a:cs typeface="Arial" panose="020B0604020202020204" pitchFamily="34" charset="0"/>
                        </a:rPr>
                        <a:t>conducted per</a:t>
                      </a:r>
                    </a:p>
                    <a:p>
                      <a:r>
                        <a:rPr lang="en-GB" sz="1000" dirty="0">
                          <a:latin typeface="Arial" panose="020B0604020202020204" pitchFamily="34" charset="0"/>
                          <a:cs typeface="Arial" panose="020B0604020202020204" pitchFamily="34" charset="0"/>
                        </a:rPr>
                        <a:t>annum</a:t>
                      </a:r>
                      <a:endParaRPr lang="en-ZA" sz="100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10 educational</a:t>
                      </a:r>
                    </a:p>
                    <a:p>
                      <a:r>
                        <a:rPr lang="en-GB" sz="1000" dirty="0">
                          <a:latin typeface="Arial" panose="020B0604020202020204" pitchFamily="34" charset="0"/>
                          <a:cs typeface="Arial" panose="020B0604020202020204" pitchFamily="34" charset="0"/>
                        </a:rPr>
                        <a:t>programmes</a:t>
                      </a:r>
                    </a:p>
                    <a:p>
                      <a:r>
                        <a:rPr lang="en-GB" sz="1000" dirty="0">
                          <a:latin typeface="Arial" panose="020B0604020202020204" pitchFamily="34" charset="0"/>
                          <a:cs typeface="Arial" panose="020B0604020202020204" pitchFamily="34" charset="0"/>
                        </a:rPr>
                        <a:t>have been</a:t>
                      </a:r>
                    </a:p>
                    <a:p>
                      <a:r>
                        <a:rPr lang="en-GB" sz="1000" dirty="0">
                          <a:latin typeface="Arial" panose="020B0604020202020204" pitchFamily="34" charset="0"/>
                          <a:cs typeface="Arial" panose="020B0604020202020204" pitchFamily="34" charset="0"/>
                        </a:rPr>
                        <a:t>conducted on</a:t>
                      </a:r>
                    </a:p>
                    <a:p>
                      <a:r>
                        <a:rPr lang="en-GB" sz="1000" dirty="0">
                          <a:latin typeface="Arial" panose="020B0604020202020204" pitchFamily="34" charset="0"/>
                          <a:cs typeface="Arial" panose="020B0604020202020204" pitchFamily="34" charset="0"/>
                        </a:rPr>
                        <a:t>CRL matters</a:t>
                      </a:r>
                      <a:endParaRPr lang="en-ZA" sz="1000" dirty="0">
                        <a:latin typeface="Arial" panose="020B0604020202020204" pitchFamily="34" charset="0"/>
                        <a:cs typeface="Arial" panose="020B0604020202020204" pitchFamily="34" charset="0"/>
                      </a:endParaRPr>
                    </a:p>
                    <a:p>
                      <a:endParaRPr lang="en-ZA" sz="100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20 public</a:t>
                      </a:r>
                    </a:p>
                    <a:p>
                      <a:r>
                        <a:rPr lang="en-GB" sz="1000" dirty="0">
                          <a:latin typeface="Arial" panose="020B0604020202020204" pitchFamily="34" charset="0"/>
                          <a:cs typeface="Arial" panose="020B0604020202020204" pitchFamily="34" charset="0"/>
                        </a:rPr>
                        <a:t>educational</a:t>
                      </a:r>
                    </a:p>
                    <a:p>
                      <a:r>
                        <a:rPr lang="en-GB" sz="1000" dirty="0">
                          <a:latin typeface="Arial" panose="020B0604020202020204" pitchFamily="34" charset="0"/>
                          <a:cs typeface="Arial" panose="020B0604020202020204" pitchFamily="34" charset="0"/>
                        </a:rPr>
                        <a:t>campaigns</a:t>
                      </a:r>
                    </a:p>
                    <a:p>
                      <a:r>
                        <a:rPr lang="en-GB" sz="1000" dirty="0">
                          <a:latin typeface="Arial" panose="020B0604020202020204" pitchFamily="34" charset="0"/>
                          <a:cs typeface="Arial" panose="020B0604020202020204" pitchFamily="34" charset="0"/>
                        </a:rPr>
                        <a:t>on cultural,</a:t>
                      </a:r>
                    </a:p>
                    <a:p>
                      <a:r>
                        <a:rPr lang="en-GB" sz="1000" dirty="0">
                          <a:latin typeface="Arial" panose="020B0604020202020204" pitchFamily="34" charset="0"/>
                          <a:cs typeface="Arial" panose="020B0604020202020204" pitchFamily="34" charset="0"/>
                        </a:rPr>
                        <a:t>religious and</a:t>
                      </a:r>
                    </a:p>
                    <a:p>
                      <a:r>
                        <a:rPr lang="en-GB" sz="1000" dirty="0">
                          <a:latin typeface="Arial" panose="020B0604020202020204" pitchFamily="34" charset="0"/>
                          <a:cs typeface="Arial" panose="020B0604020202020204" pitchFamily="34" charset="0"/>
                        </a:rPr>
                        <a:t>linguistic rights</a:t>
                      </a:r>
                    </a:p>
                    <a:p>
                      <a:r>
                        <a:rPr lang="en-GB" sz="1000" dirty="0">
                          <a:latin typeface="Arial" panose="020B0604020202020204" pitchFamily="34" charset="0"/>
                          <a:cs typeface="Arial" panose="020B0604020202020204" pitchFamily="34" charset="0"/>
                        </a:rPr>
                        <a:t>of communities</a:t>
                      </a:r>
                    </a:p>
                    <a:p>
                      <a:r>
                        <a:rPr lang="en-GB" sz="1000" dirty="0">
                          <a:latin typeface="Arial" panose="020B0604020202020204" pitchFamily="34" charset="0"/>
                          <a:cs typeface="Arial" panose="020B0604020202020204" pitchFamily="34" charset="0"/>
                        </a:rPr>
                        <a:t>conducted per</a:t>
                      </a:r>
                    </a:p>
                    <a:p>
                      <a:r>
                        <a:rPr lang="en-GB" sz="1000" dirty="0">
                          <a:latin typeface="Arial" panose="020B0604020202020204" pitchFamily="34" charset="0"/>
                          <a:cs typeface="Arial" panose="020B0604020202020204" pitchFamily="34" charset="0"/>
                        </a:rPr>
                        <a:t>annum</a:t>
                      </a:r>
                      <a:endParaRPr lang="en-ZA" sz="1000" dirty="0">
                        <a:latin typeface="Arial" panose="020B0604020202020204" pitchFamily="34" charset="0"/>
                        <a:cs typeface="Arial" panose="020B0604020202020204" pitchFamily="34" charset="0"/>
                      </a:endParaRPr>
                    </a:p>
                  </a:txBody>
                  <a:tcPr/>
                </a:tc>
                <a:tc>
                  <a:txBody>
                    <a:bodyPr/>
                    <a:lstStyle/>
                    <a:p>
                      <a:pPr algn="l"/>
                      <a:r>
                        <a:rPr lang="en-ZA" sz="1000" b="0" i="0" u="none" strike="noStrike" baseline="0" dirty="0">
                          <a:latin typeface="Arial" panose="020B0604020202020204" pitchFamily="34" charset="0"/>
                          <a:cs typeface="Arial" panose="020B0604020202020204" pitchFamily="34" charset="0"/>
                        </a:rPr>
                        <a:t>20 public educational</a:t>
                      </a:r>
                    </a:p>
                    <a:p>
                      <a:pPr algn="l"/>
                      <a:r>
                        <a:rPr lang="en-ZA" sz="1000" b="0" i="0" u="none" strike="noStrike" baseline="0" dirty="0">
                          <a:latin typeface="Arial" panose="020B0604020202020204" pitchFamily="34" charset="0"/>
                          <a:cs typeface="Arial" panose="020B0604020202020204" pitchFamily="34" charset="0"/>
                        </a:rPr>
                        <a:t>awareness campaigns</a:t>
                      </a:r>
                    </a:p>
                    <a:p>
                      <a:pPr algn="l"/>
                      <a:r>
                        <a:rPr lang="en-ZA" sz="1000" b="0" i="0" u="none" strike="noStrike" baseline="0" dirty="0">
                          <a:latin typeface="Arial" panose="020B0604020202020204" pitchFamily="34" charset="0"/>
                          <a:cs typeface="Arial" panose="020B0604020202020204" pitchFamily="34" charset="0"/>
                        </a:rPr>
                        <a:t>on cultural, religious</a:t>
                      </a:r>
                    </a:p>
                    <a:p>
                      <a:pPr algn="l"/>
                      <a:r>
                        <a:rPr lang="en-ZA" sz="1000" b="0" i="0" u="none" strike="noStrike" baseline="0" dirty="0">
                          <a:latin typeface="Arial" panose="020B0604020202020204" pitchFamily="34" charset="0"/>
                          <a:cs typeface="Arial" panose="020B0604020202020204" pitchFamily="34" charset="0"/>
                        </a:rPr>
                        <a:t>and linguistic rights</a:t>
                      </a:r>
                    </a:p>
                    <a:p>
                      <a:pPr algn="l"/>
                      <a:r>
                        <a:rPr lang="en-ZA" sz="1000" b="0" i="0" u="none" strike="noStrike" baseline="0" dirty="0">
                          <a:latin typeface="Arial" panose="020B0604020202020204" pitchFamily="34" charset="0"/>
                          <a:cs typeface="Arial" panose="020B0604020202020204" pitchFamily="34" charset="0"/>
                        </a:rPr>
                        <a:t>of communities</a:t>
                      </a:r>
                    </a:p>
                    <a:p>
                      <a:pPr algn="l"/>
                      <a:r>
                        <a:rPr lang="en-ZA" sz="1000" b="0" i="0" u="none" strike="noStrike" baseline="0" dirty="0">
                          <a:latin typeface="Arial" panose="020B0604020202020204" pitchFamily="34" charset="0"/>
                          <a:cs typeface="Arial" panose="020B0604020202020204" pitchFamily="34" charset="0"/>
                        </a:rPr>
                        <a:t>conducted per annum</a:t>
                      </a:r>
                      <a:endParaRPr lang="en-ZA" sz="1000" dirty="0">
                        <a:latin typeface="Arial" panose="020B0604020202020204" pitchFamily="34" charset="0"/>
                        <a:cs typeface="Arial" panose="020B0604020202020204" pitchFamily="34" charset="0"/>
                      </a:endParaRPr>
                    </a:p>
                  </a:txBody>
                  <a:tcPr/>
                </a:tc>
                <a:tc>
                  <a:txBody>
                    <a:bodyPr/>
                    <a:lstStyle/>
                    <a:p>
                      <a:pPr algn="l"/>
                      <a:r>
                        <a:rPr lang="en-ZA" sz="1000" b="0" i="0" u="none" strike="noStrike" baseline="0" dirty="0">
                          <a:latin typeface="ArialNarrow"/>
                        </a:rPr>
                        <a:t>21 public educational</a:t>
                      </a:r>
                    </a:p>
                    <a:p>
                      <a:pPr algn="l"/>
                      <a:r>
                        <a:rPr lang="en-ZA" sz="1000" b="0" i="0" u="none" strike="noStrike" baseline="0" dirty="0">
                          <a:latin typeface="ArialNarrow"/>
                        </a:rPr>
                        <a:t>awareness campaigns</a:t>
                      </a:r>
                    </a:p>
                    <a:p>
                      <a:pPr algn="l"/>
                      <a:r>
                        <a:rPr lang="en-ZA" sz="1000" b="0" i="0" u="none" strike="noStrike" baseline="0" dirty="0">
                          <a:latin typeface="ArialNarrow"/>
                        </a:rPr>
                        <a:t>on cultural, religious</a:t>
                      </a:r>
                    </a:p>
                    <a:p>
                      <a:pPr algn="l"/>
                      <a:r>
                        <a:rPr lang="en-ZA" sz="1000" b="0" i="0" u="none" strike="noStrike" baseline="0" dirty="0">
                          <a:latin typeface="ArialNarrow"/>
                        </a:rPr>
                        <a:t>and linguistic rights of</a:t>
                      </a:r>
                    </a:p>
                    <a:p>
                      <a:pPr algn="l"/>
                      <a:r>
                        <a:rPr lang="en-ZA" sz="1000" b="0" i="0" u="none" strike="noStrike" baseline="0" dirty="0">
                          <a:latin typeface="ArialNarrow"/>
                        </a:rPr>
                        <a:t>communities conducted</a:t>
                      </a:r>
                    </a:p>
                    <a:p>
                      <a:pPr algn="l"/>
                      <a:r>
                        <a:rPr lang="en-ZA" sz="1000" b="0" i="0" u="none" strike="noStrike" baseline="0" dirty="0">
                          <a:latin typeface="ArialNarrow"/>
                        </a:rPr>
                        <a:t>per annum</a:t>
                      </a:r>
                      <a:endParaRPr lang="en-ZA" sz="100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Over-achieved</a:t>
                      </a:r>
                      <a:endParaRPr lang="en-ZA" sz="100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Increased human resources capacity and the reprioritisation of funds</a:t>
                      </a:r>
                      <a:endParaRPr lang="en-ZA"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1868751"/>
                  </a:ext>
                </a:extLst>
              </a:tr>
              <a:tr h="370840">
                <a:tc vMerge="1">
                  <a:txBody>
                    <a:bodyPr/>
                    <a:lstStyle/>
                    <a:p>
                      <a:endParaRPr lang="en-ZA" dirty="0"/>
                    </a:p>
                  </a:txBody>
                  <a:tcPr/>
                </a:tc>
                <a:tc>
                  <a:txBody>
                    <a:bodyPr/>
                    <a:lstStyle/>
                    <a:p>
                      <a:r>
                        <a:rPr lang="en-GB" sz="1050" dirty="0">
                          <a:latin typeface="Arial" panose="020B0604020202020204" pitchFamily="34" charset="0"/>
                          <a:cs typeface="Arial" panose="020B0604020202020204" pitchFamily="34" charset="0"/>
                        </a:rPr>
                        <a:t>Established</a:t>
                      </a:r>
                    </a:p>
                    <a:p>
                      <a:r>
                        <a:rPr lang="en-GB" sz="1050" dirty="0">
                          <a:latin typeface="Arial" panose="020B0604020202020204" pitchFamily="34" charset="0"/>
                          <a:cs typeface="Arial" panose="020B0604020202020204" pitchFamily="34" charset="0"/>
                        </a:rPr>
                        <a:t>and maintained</a:t>
                      </a:r>
                    </a:p>
                    <a:p>
                      <a:r>
                        <a:rPr lang="en-GB" sz="1050" dirty="0">
                          <a:latin typeface="Arial" panose="020B0604020202020204" pitchFamily="34" charset="0"/>
                          <a:cs typeface="Arial" panose="020B0604020202020204" pitchFamily="34" charset="0"/>
                        </a:rPr>
                        <a:t>database of</a:t>
                      </a:r>
                    </a:p>
                    <a:p>
                      <a:r>
                        <a:rPr lang="en-GB" sz="1050" dirty="0">
                          <a:latin typeface="Arial" panose="020B0604020202020204" pitchFamily="34" charset="0"/>
                          <a:cs typeface="Arial" panose="020B0604020202020204" pitchFamily="34" charset="0"/>
                        </a:rPr>
                        <a:t>cultural, religious</a:t>
                      </a:r>
                    </a:p>
                    <a:p>
                      <a:r>
                        <a:rPr lang="en-GB" sz="1050" dirty="0">
                          <a:latin typeface="Arial" panose="020B0604020202020204" pitchFamily="34" charset="0"/>
                          <a:cs typeface="Arial" panose="020B0604020202020204" pitchFamily="34" charset="0"/>
                        </a:rPr>
                        <a:t>and linguistic</a:t>
                      </a:r>
                    </a:p>
                    <a:p>
                      <a:r>
                        <a:rPr lang="en-GB" sz="1050" dirty="0">
                          <a:latin typeface="Arial" panose="020B0604020202020204" pitchFamily="34" charset="0"/>
                          <a:cs typeface="Arial" panose="020B0604020202020204" pitchFamily="34" charset="0"/>
                        </a:rPr>
                        <a:t>community</a:t>
                      </a:r>
                    </a:p>
                    <a:p>
                      <a:r>
                        <a:rPr lang="en-GB" sz="1050" dirty="0">
                          <a:latin typeface="Arial" panose="020B0604020202020204" pitchFamily="34" charset="0"/>
                          <a:cs typeface="Arial" panose="020B0604020202020204" pitchFamily="34" charset="0"/>
                        </a:rPr>
                        <a:t>organisations and</a:t>
                      </a:r>
                    </a:p>
                    <a:p>
                      <a:r>
                        <a:rPr lang="en-GB" sz="1050" dirty="0">
                          <a:latin typeface="Arial" panose="020B0604020202020204" pitchFamily="34" charset="0"/>
                          <a:cs typeface="Arial" panose="020B0604020202020204" pitchFamily="34" charset="0"/>
                        </a:rPr>
                        <a:t>institutions</a:t>
                      </a:r>
                      <a:endParaRPr lang="en-ZA" sz="105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Updated,</a:t>
                      </a:r>
                    </a:p>
                    <a:p>
                      <a:r>
                        <a:rPr lang="en-GB" sz="1000" dirty="0">
                          <a:latin typeface="Arial" panose="020B0604020202020204" pitchFamily="34" charset="0"/>
                          <a:cs typeface="Arial" panose="020B0604020202020204" pitchFamily="34" charset="0"/>
                        </a:rPr>
                        <a:t>established</a:t>
                      </a:r>
                    </a:p>
                    <a:p>
                      <a:r>
                        <a:rPr lang="en-GB" sz="1000" dirty="0">
                          <a:latin typeface="Arial" panose="020B0604020202020204" pitchFamily="34" charset="0"/>
                          <a:cs typeface="Arial" panose="020B0604020202020204" pitchFamily="34" charset="0"/>
                        </a:rPr>
                        <a:t>and maintained</a:t>
                      </a:r>
                    </a:p>
                    <a:p>
                      <a:r>
                        <a:rPr lang="en-GB" sz="1000" dirty="0">
                          <a:latin typeface="Arial" panose="020B0604020202020204" pitchFamily="34" charset="0"/>
                          <a:cs typeface="Arial" panose="020B0604020202020204" pitchFamily="34" charset="0"/>
                        </a:rPr>
                        <a:t>database of</a:t>
                      </a:r>
                    </a:p>
                    <a:p>
                      <a:r>
                        <a:rPr lang="en-GB" sz="1000" dirty="0">
                          <a:latin typeface="Arial" panose="020B0604020202020204" pitchFamily="34" charset="0"/>
                          <a:cs typeface="Arial" panose="020B0604020202020204" pitchFamily="34" charset="0"/>
                        </a:rPr>
                        <a:t>community</a:t>
                      </a:r>
                    </a:p>
                    <a:p>
                      <a:r>
                        <a:rPr lang="en-GB" sz="1000" dirty="0">
                          <a:latin typeface="Arial" panose="020B0604020202020204" pitchFamily="34" charset="0"/>
                          <a:cs typeface="Arial" panose="020B0604020202020204" pitchFamily="34" charset="0"/>
                        </a:rPr>
                        <a:t>organisations</a:t>
                      </a:r>
                    </a:p>
                    <a:p>
                      <a:r>
                        <a:rPr lang="en-GB" sz="1000" dirty="0">
                          <a:latin typeface="Arial" panose="020B0604020202020204" pitchFamily="34" charset="0"/>
                          <a:cs typeface="Arial" panose="020B0604020202020204" pitchFamily="34" charset="0"/>
                        </a:rPr>
                        <a:t>and institutions</a:t>
                      </a:r>
                    </a:p>
                    <a:p>
                      <a:r>
                        <a:rPr lang="en-GB" sz="1000" dirty="0">
                          <a:latin typeface="Arial" panose="020B0604020202020204" pitchFamily="34" charset="0"/>
                          <a:cs typeface="Arial" panose="020B0604020202020204" pitchFamily="34" charset="0"/>
                        </a:rPr>
                        <a:t>per annum</a:t>
                      </a:r>
                      <a:endParaRPr lang="en-ZA" sz="1000" dirty="0">
                        <a:latin typeface="Arial" panose="020B0604020202020204" pitchFamily="34" charset="0"/>
                        <a:cs typeface="Arial" panose="020B0604020202020204" pitchFamily="34" charset="0"/>
                      </a:endParaRPr>
                    </a:p>
                  </a:txBody>
                  <a:tcPr/>
                </a:tc>
                <a:tc>
                  <a:txBody>
                    <a:bodyPr/>
                    <a:lstStyle/>
                    <a:p>
                      <a:r>
                        <a:rPr lang="en-GB" sz="1050" dirty="0">
                          <a:latin typeface="Arial" panose="020B0604020202020204" pitchFamily="34" charset="0"/>
                          <a:cs typeface="Arial" panose="020B0604020202020204" pitchFamily="34" charset="0"/>
                        </a:rPr>
                        <a:t>Community</a:t>
                      </a:r>
                    </a:p>
                    <a:p>
                      <a:r>
                        <a:rPr lang="en-GB" sz="1050" dirty="0">
                          <a:latin typeface="Arial" panose="020B0604020202020204" pitchFamily="34" charset="0"/>
                          <a:cs typeface="Arial" panose="020B0604020202020204" pitchFamily="34" charset="0"/>
                        </a:rPr>
                        <a:t>Council Policy</a:t>
                      </a:r>
                    </a:p>
                    <a:p>
                      <a:r>
                        <a:rPr lang="en-GB" sz="1050" dirty="0">
                          <a:latin typeface="Arial" panose="020B0604020202020204" pitchFamily="34" charset="0"/>
                          <a:cs typeface="Arial" panose="020B0604020202020204" pitchFamily="34" charset="0"/>
                        </a:rPr>
                        <a:t>has been</a:t>
                      </a:r>
                    </a:p>
                    <a:p>
                      <a:r>
                        <a:rPr lang="en-GB" sz="1050" dirty="0">
                          <a:latin typeface="Arial" panose="020B0604020202020204" pitchFamily="34" charset="0"/>
                          <a:cs typeface="Arial" panose="020B0604020202020204" pitchFamily="34" charset="0"/>
                        </a:rPr>
                        <a:t>reviewed by</a:t>
                      </a:r>
                    </a:p>
                    <a:p>
                      <a:r>
                        <a:rPr lang="en-GB" sz="1050" dirty="0">
                          <a:latin typeface="Arial" panose="020B0604020202020204" pitchFamily="34" charset="0"/>
                          <a:cs typeface="Arial" panose="020B0604020202020204" pitchFamily="34" charset="0"/>
                        </a:rPr>
                        <a:t>March 2020</a:t>
                      </a:r>
                      <a:endParaRPr lang="en-ZA" sz="1050" dirty="0">
                        <a:latin typeface="Arial" panose="020B0604020202020204" pitchFamily="34" charset="0"/>
                        <a:cs typeface="Arial" panose="020B0604020202020204" pitchFamily="34" charset="0"/>
                      </a:endParaRPr>
                    </a:p>
                    <a:p>
                      <a:endParaRPr lang="en-ZA" sz="105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1 updated</a:t>
                      </a:r>
                    </a:p>
                    <a:p>
                      <a:r>
                        <a:rPr lang="en-GB" sz="1000" dirty="0">
                          <a:latin typeface="Arial" panose="020B0604020202020204" pitchFamily="34" charset="0"/>
                          <a:cs typeface="Arial" panose="020B0604020202020204" pitchFamily="34" charset="0"/>
                        </a:rPr>
                        <a:t>maintained</a:t>
                      </a:r>
                    </a:p>
                    <a:p>
                      <a:r>
                        <a:rPr lang="en-GB" sz="1000" dirty="0">
                          <a:latin typeface="Arial" panose="020B0604020202020204" pitchFamily="34" charset="0"/>
                          <a:cs typeface="Arial" panose="020B0604020202020204" pitchFamily="34" charset="0"/>
                        </a:rPr>
                        <a:t>database of</a:t>
                      </a:r>
                    </a:p>
                    <a:p>
                      <a:r>
                        <a:rPr lang="en-GB" sz="1000" dirty="0">
                          <a:latin typeface="Arial" panose="020B0604020202020204" pitchFamily="34" charset="0"/>
                          <a:cs typeface="Arial" panose="020B0604020202020204" pitchFamily="34" charset="0"/>
                        </a:rPr>
                        <a:t>community</a:t>
                      </a:r>
                    </a:p>
                    <a:p>
                      <a:r>
                        <a:rPr lang="en-GB" sz="1000" dirty="0">
                          <a:latin typeface="Arial" panose="020B0604020202020204" pitchFamily="34" charset="0"/>
                          <a:cs typeface="Arial" panose="020B0604020202020204" pitchFamily="34" charset="0"/>
                        </a:rPr>
                        <a:t>organisations</a:t>
                      </a:r>
                    </a:p>
                    <a:p>
                      <a:r>
                        <a:rPr lang="en-GB" sz="1000" dirty="0">
                          <a:latin typeface="Arial" panose="020B0604020202020204" pitchFamily="34" charset="0"/>
                          <a:cs typeface="Arial" panose="020B0604020202020204" pitchFamily="34" charset="0"/>
                        </a:rPr>
                        <a:t>and institutions</a:t>
                      </a:r>
                    </a:p>
                    <a:p>
                      <a:r>
                        <a:rPr lang="en-GB" sz="1000" dirty="0">
                          <a:latin typeface="Arial" panose="020B0604020202020204" pitchFamily="34" charset="0"/>
                          <a:cs typeface="Arial" panose="020B0604020202020204" pitchFamily="34" charset="0"/>
                        </a:rPr>
                        <a:t>per annum</a:t>
                      </a:r>
                      <a:endParaRPr lang="en-ZA" sz="1000" dirty="0">
                        <a:latin typeface="Arial" panose="020B0604020202020204" pitchFamily="34" charset="0"/>
                        <a:cs typeface="Arial" panose="020B0604020202020204" pitchFamily="34" charset="0"/>
                      </a:endParaRPr>
                    </a:p>
                  </a:txBody>
                  <a:tcPr/>
                </a:tc>
                <a:tc>
                  <a:txBody>
                    <a:bodyPr/>
                    <a:lstStyle/>
                    <a:p>
                      <a:pPr algn="l"/>
                      <a:r>
                        <a:rPr lang="en-ZA" sz="1000" b="0" i="0" u="none" strike="noStrike" baseline="0" dirty="0">
                          <a:latin typeface="Arial" panose="020B0604020202020204" pitchFamily="34" charset="0"/>
                          <a:cs typeface="Arial" panose="020B0604020202020204" pitchFamily="34" charset="0"/>
                        </a:rPr>
                        <a:t>1 Updated and</a:t>
                      </a:r>
                    </a:p>
                    <a:p>
                      <a:pPr algn="l"/>
                      <a:r>
                        <a:rPr lang="en-ZA" sz="1000" b="0" i="0" u="none" strike="noStrike" baseline="0" dirty="0">
                          <a:latin typeface="Arial" panose="020B0604020202020204" pitchFamily="34" charset="0"/>
                          <a:cs typeface="Arial" panose="020B0604020202020204" pitchFamily="34" charset="0"/>
                        </a:rPr>
                        <a:t>maintained database of</a:t>
                      </a:r>
                    </a:p>
                    <a:p>
                      <a:pPr algn="l"/>
                      <a:r>
                        <a:rPr lang="en-ZA" sz="1000" b="0" i="0" u="none" strike="noStrike" baseline="0" dirty="0">
                          <a:latin typeface="Arial" panose="020B0604020202020204" pitchFamily="34" charset="0"/>
                          <a:cs typeface="Arial" panose="020B0604020202020204" pitchFamily="34" charset="0"/>
                        </a:rPr>
                        <a:t>community organisation</a:t>
                      </a:r>
                    </a:p>
                    <a:p>
                      <a:pPr algn="l"/>
                      <a:r>
                        <a:rPr lang="en-ZA" sz="1000" b="0" i="0" u="none" strike="noStrike" baseline="0" dirty="0">
                          <a:latin typeface="Arial" panose="020B0604020202020204" pitchFamily="34" charset="0"/>
                          <a:cs typeface="Arial" panose="020B0604020202020204" pitchFamily="34" charset="0"/>
                        </a:rPr>
                        <a:t>and institutions per</a:t>
                      </a:r>
                    </a:p>
                    <a:p>
                      <a:pPr algn="l"/>
                      <a:r>
                        <a:rPr lang="en-ZA" sz="1000" b="0" i="0" u="none" strike="noStrike" baseline="0" dirty="0">
                          <a:latin typeface="Arial" panose="020B0604020202020204" pitchFamily="34" charset="0"/>
                          <a:cs typeface="Arial" panose="020B0604020202020204" pitchFamily="34" charset="0"/>
                        </a:rPr>
                        <a:t>annum</a:t>
                      </a:r>
                      <a:endParaRPr lang="en-ZA" sz="1000" dirty="0">
                        <a:latin typeface="Arial" panose="020B0604020202020204" pitchFamily="34" charset="0"/>
                        <a:cs typeface="Arial" panose="020B0604020202020204" pitchFamily="34" charset="0"/>
                      </a:endParaRPr>
                    </a:p>
                  </a:txBody>
                  <a:tcPr/>
                </a:tc>
                <a:tc>
                  <a:txBody>
                    <a:bodyPr/>
                    <a:lstStyle/>
                    <a:p>
                      <a:pPr algn="l"/>
                      <a:r>
                        <a:rPr lang="en-ZA" sz="1000" b="0" i="0" u="none" strike="noStrike" baseline="0" dirty="0">
                          <a:latin typeface="ArialNarrow"/>
                        </a:rPr>
                        <a:t>1 Updated and</a:t>
                      </a:r>
                    </a:p>
                    <a:p>
                      <a:pPr algn="l"/>
                      <a:r>
                        <a:rPr lang="en-ZA" sz="1000" b="0" i="0" u="none" strike="noStrike" baseline="0" dirty="0">
                          <a:latin typeface="ArialNarrow"/>
                        </a:rPr>
                        <a:t>maintained database of</a:t>
                      </a:r>
                    </a:p>
                    <a:p>
                      <a:pPr algn="l"/>
                      <a:r>
                        <a:rPr lang="en-ZA" sz="1000" b="0" i="0" u="none" strike="noStrike" baseline="0" dirty="0">
                          <a:latin typeface="ArialNarrow"/>
                        </a:rPr>
                        <a:t>community organisation</a:t>
                      </a:r>
                    </a:p>
                    <a:p>
                      <a:pPr algn="l"/>
                      <a:r>
                        <a:rPr lang="en-ZA" sz="1000" b="0" i="0" u="none" strike="noStrike" baseline="0" dirty="0">
                          <a:latin typeface="ArialNarrow"/>
                        </a:rPr>
                        <a:t>and institutions per</a:t>
                      </a:r>
                    </a:p>
                    <a:p>
                      <a:pPr algn="l"/>
                      <a:r>
                        <a:rPr lang="en-ZA" sz="1000" b="0" i="0" u="none" strike="noStrike" baseline="0" dirty="0">
                          <a:latin typeface="ArialNarrow"/>
                        </a:rPr>
                        <a:t>annum</a:t>
                      </a:r>
                      <a:endParaRPr lang="en-ZA" sz="100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Achieved</a:t>
                      </a:r>
                      <a:endParaRPr lang="en-ZA" sz="100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No deviation</a:t>
                      </a:r>
                      <a:endParaRPr lang="en-ZA"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67490411"/>
                  </a:ext>
                </a:extLst>
              </a:tr>
            </a:tbl>
          </a:graphicData>
        </a:graphic>
      </p:graphicFrame>
    </p:spTree>
    <p:extLst>
      <p:ext uri="{BB962C8B-B14F-4D97-AF65-F5344CB8AC3E}">
        <p14:creationId xmlns:p14="http://schemas.microsoft.com/office/powerpoint/2010/main" val="3394993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ABB2D-3F3D-422F-BC19-1ABF51F53CE0}"/>
              </a:ext>
            </a:extLst>
          </p:cNvPr>
          <p:cNvSpPr>
            <a:spLocks noGrp="1"/>
          </p:cNvSpPr>
          <p:nvPr>
            <p:ph type="title"/>
          </p:nvPr>
        </p:nvSpPr>
        <p:spPr>
          <a:xfrm>
            <a:off x="1703512" y="-171400"/>
            <a:ext cx="9014792" cy="1143000"/>
          </a:xfrm>
        </p:spPr>
        <p:txBody>
          <a:bodyPr>
            <a:normAutofit/>
          </a:bodyPr>
          <a:lstStyle/>
          <a:p>
            <a:r>
              <a:rPr lang="en-GB" sz="3200" dirty="0">
                <a:latin typeface="Arial" panose="020B0604020202020204" pitchFamily="34" charset="0"/>
                <a:cs typeface="Arial" panose="020B0604020202020204" pitchFamily="34" charset="0"/>
              </a:rPr>
              <a:t>Programme 3: Overall Achievements</a:t>
            </a:r>
            <a:endParaRPr lang="en-ZA" sz="3200" dirty="0">
              <a:latin typeface="Arial" panose="020B0604020202020204" pitchFamily="34" charset="0"/>
              <a:cs typeface="Arial" panose="020B0604020202020204" pitchFamily="34" charset="0"/>
            </a:endParaRPr>
          </a:p>
        </p:txBody>
      </p:sp>
      <p:graphicFrame>
        <p:nvGraphicFramePr>
          <p:cNvPr id="6" name="Content Placeholder 5">
            <a:extLst>
              <a:ext uri="{FF2B5EF4-FFF2-40B4-BE49-F238E27FC236}">
                <a16:creationId xmlns:a16="http://schemas.microsoft.com/office/drawing/2014/main" id="{ED562E41-088B-4B7E-A1ED-CB9852585652}"/>
              </a:ext>
            </a:extLst>
          </p:cNvPr>
          <p:cNvGraphicFramePr>
            <a:graphicFrameLocks noGrp="1"/>
          </p:cNvGraphicFramePr>
          <p:nvPr>
            <p:ph idx="1"/>
            <p:extLst>
              <p:ext uri="{D42A27DB-BD31-4B8C-83A1-F6EECF244321}">
                <p14:modId xmlns:p14="http://schemas.microsoft.com/office/powerpoint/2010/main" val="1393170944"/>
              </p:ext>
            </p:extLst>
          </p:nvPr>
        </p:nvGraphicFramePr>
        <p:xfrm>
          <a:off x="609600" y="1844675"/>
          <a:ext cx="10972800" cy="38163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4738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C48C1-9F1A-4745-938A-27241DBBC8A5}"/>
              </a:ext>
            </a:extLst>
          </p:cNvPr>
          <p:cNvSpPr>
            <a:spLocks noGrp="1"/>
          </p:cNvSpPr>
          <p:nvPr>
            <p:ph type="title"/>
          </p:nvPr>
        </p:nvSpPr>
        <p:spPr>
          <a:xfrm>
            <a:off x="2783632" y="274638"/>
            <a:ext cx="8798768" cy="1143000"/>
          </a:xfrm>
        </p:spPr>
        <p:txBody>
          <a:bodyPr>
            <a:normAutofit fontScale="90000"/>
          </a:bodyPr>
          <a:lstStyle/>
          <a:p>
            <a:r>
              <a:rPr kumimoji="0" lang="en-ZA" sz="3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Brief Descriptive Highlights – Public Engagement and Education unit</a:t>
            </a:r>
            <a:endParaRPr lang="en-ZA" dirty="0"/>
          </a:p>
        </p:txBody>
      </p:sp>
      <p:sp>
        <p:nvSpPr>
          <p:cNvPr id="3" name="Content Placeholder 2">
            <a:extLst>
              <a:ext uri="{FF2B5EF4-FFF2-40B4-BE49-F238E27FC236}">
                <a16:creationId xmlns:a16="http://schemas.microsoft.com/office/drawing/2014/main" id="{5B507926-D47E-A338-D1CB-7FDE5FFC5F3B}"/>
              </a:ext>
            </a:extLst>
          </p:cNvPr>
          <p:cNvSpPr>
            <a:spLocks noGrp="1"/>
          </p:cNvSpPr>
          <p:nvPr>
            <p:ph idx="1"/>
          </p:nvPr>
        </p:nvSpPr>
        <p:spPr>
          <a:xfrm>
            <a:off x="609600" y="1844824"/>
            <a:ext cx="10972800" cy="3816424"/>
          </a:xfrm>
        </p:spPr>
        <p:txBody>
          <a:bodyPr>
            <a:normAutofit/>
          </a:bodyPr>
          <a:lstStyle/>
          <a:p>
            <a:pPr marL="0" indent="0">
              <a:buNone/>
            </a:pPr>
            <a:r>
              <a:rPr lang="en-US" sz="1800" dirty="0">
                <a:latin typeface="Arial" panose="020B0604020202020204" pitchFamily="34" charset="0"/>
                <a:cs typeface="Arial" panose="020B0604020202020204" pitchFamily="34" charset="0"/>
              </a:rPr>
              <a:t>25 engagements with Communities.  Theme ‘helping communities develop their diminished heritage’ </a:t>
            </a:r>
          </a:p>
          <a:p>
            <a:r>
              <a:rPr lang="en-US" sz="1600" dirty="0">
                <a:latin typeface="Arial" panose="020B0604020202020204" pitchFamily="34" charset="0"/>
                <a:cs typeface="Arial" panose="020B0604020202020204" pitchFamily="34" charset="0"/>
              </a:rPr>
              <a:t>engaged with the Bakone Royal Council in </a:t>
            </a:r>
            <a:r>
              <a:rPr lang="en-US" sz="1600" b="1" dirty="0">
                <a:latin typeface="Arial" panose="020B0604020202020204" pitchFamily="34" charset="0"/>
                <a:cs typeface="Arial" panose="020B0604020202020204" pitchFamily="34" charset="0"/>
              </a:rPr>
              <a:t>Mpumalanga</a:t>
            </a:r>
            <a:r>
              <a:rPr lang="en-US" sz="1600" dirty="0">
                <a:latin typeface="Arial" panose="020B0604020202020204" pitchFamily="34" charset="0"/>
                <a:cs typeface="Arial" panose="020B0604020202020204" pitchFamily="34" charset="0"/>
              </a:rPr>
              <a:t> within the area of jurisdiction of Kgoshi Mashego in Bushbuckridge and in Limpopo (Senwabarwana and </a:t>
            </a:r>
            <a:r>
              <a:rPr lang="en-US" sz="1600" dirty="0" err="1">
                <a:latin typeface="Arial" panose="020B0604020202020204" pitchFamily="34" charset="0"/>
                <a:cs typeface="Arial" panose="020B0604020202020204" pitchFamily="34" charset="0"/>
              </a:rPr>
              <a:t>Makwarela</a:t>
            </a:r>
            <a:r>
              <a:rPr lang="en-US" sz="1600" dirty="0">
                <a:latin typeface="Arial" panose="020B0604020202020204" pitchFamily="34" charset="0"/>
                <a:cs typeface="Arial" panose="020B0604020202020204" pitchFamily="34" charset="0"/>
              </a:rPr>
              <a:t> i.e. (Vhembe District Municipality)</a:t>
            </a:r>
          </a:p>
          <a:p>
            <a:r>
              <a:rPr lang="en-US" sz="1600" dirty="0">
                <a:latin typeface="Arial" panose="020B0604020202020204" pitchFamily="34" charset="0"/>
                <a:cs typeface="Arial" panose="020B0604020202020204" pitchFamily="34" charset="0"/>
              </a:rPr>
              <a:t>engaged with Khoisan Communities in</a:t>
            </a:r>
            <a:r>
              <a:rPr lang="en-US" sz="1600" b="1" dirty="0">
                <a:latin typeface="Arial" panose="020B0604020202020204" pitchFamily="34" charset="0"/>
                <a:cs typeface="Arial" panose="020B0604020202020204" pitchFamily="34" charset="0"/>
              </a:rPr>
              <a:t> Limpopo </a:t>
            </a:r>
            <a:r>
              <a:rPr lang="en-US" sz="1600" dirty="0">
                <a:latin typeface="Arial" panose="020B0604020202020204" pitchFamily="34" charset="0"/>
                <a:cs typeface="Arial" panose="020B0604020202020204" pitchFamily="34" charset="0"/>
              </a:rPr>
              <a:t>(Polokwane), Mpumalanga (Mbombela and eMalahleni), </a:t>
            </a:r>
            <a:r>
              <a:rPr lang="en-US" sz="1600" b="1" dirty="0">
                <a:latin typeface="Arial" panose="020B0604020202020204" pitchFamily="34" charset="0"/>
                <a:cs typeface="Arial" panose="020B0604020202020204" pitchFamily="34" charset="0"/>
              </a:rPr>
              <a:t>Free State </a:t>
            </a:r>
            <a:r>
              <a:rPr lang="en-US" sz="1600" dirty="0">
                <a:latin typeface="Arial" panose="020B0604020202020204" pitchFamily="34" charset="0"/>
                <a:cs typeface="Arial" panose="020B0604020202020204" pitchFamily="34" charset="0"/>
              </a:rPr>
              <a:t>(</a:t>
            </a:r>
            <a:r>
              <a:rPr lang="en-US" sz="1600" dirty="0" err="1">
                <a:latin typeface="Arial" panose="020B0604020202020204" pitchFamily="34" charset="0"/>
                <a:cs typeface="Arial" panose="020B0604020202020204" pitchFamily="34" charset="0"/>
              </a:rPr>
              <a:t>Mangaung</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Western Cape </a:t>
            </a:r>
            <a:r>
              <a:rPr lang="en-US" sz="1600" dirty="0">
                <a:latin typeface="Arial" panose="020B0604020202020204" pitchFamily="34" charset="0"/>
                <a:cs typeface="Arial" panose="020B0604020202020204" pitchFamily="34" charset="0"/>
              </a:rPr>
              <a:t>(Elsiereviere, Lamberts Bay, Saldanha Bay and Drakenstein) and in several other areas in Gauteng.</a:t>
            </a:r>
          </a:p>
          <a:p>
            <a:pPr marL="0" indent="0">
              <a:buNone/>
            </a:pPr>
            <a:r>
              <a:rPr lang="en-US" sz="1600" dirty="0">
                <a:latin typeface="Arial" panose="020B0604020202020204" pitchFamily="34" charset="0"/>
                <a:cs typeface="Arial" panose="020B0604020202020204" pitchFamily="34" charset="0"/>
              </a:rPr>
              <a:t>The Unit also conducted engagements with the Muslim communities:</a:t>
            </a:r>
          </a:p>
          <a:p>
            <a:r>
              <a:rPr lang="en-US" sz="1600" dirty="0">
                <a:latin typeface="Arial" panose="020B0604020202020204" pitchFamily="34" charset="0"/>
                <a:cs typeface="Arial" panose="020B0604020202020204" pitchFamily="34" charset="0"/>
              </a:rPr>
              <a:t>stakeholder engagement with the South African Hajj and Umrah Council (SAHUC) and the Muslim Religious leaders on the religious rights of Muslim communities.</a:t>
            </a:r>
          </a:p>
          <a:p>
            <a:pPr marL="0" indent="0">
              <a:buNone/>
            </a:pPr>
            <a:r>
              <a:rPr lang="en-US" sz="1800" dirty="0">
                <a:latin typeface="Arial" panose="020B0604020202020204" pitchFamily="34" charset="0"/>
                <a:cs typeface="Arial" panose="020B0604020202020204" pitchFamily="34" charset="0"/>
              </a:rPr>
              <a:t>20 awareness campaigns with communities.  Theme ‘promoting cultural diversity in our local communities’ and ‘promotion of religious diversity.’ The campaigns were conducted in the following provinces:</a:t>
            </a:r>
          </a:p>
          <a:p>
            <a:r>
              <a:rPr lang="en-US" sz="1600" b="1" dirty="0">
                <a:latin typeface="Arial" panose="020B0604020202020204" pitchFamily="34" charset="0"/>
                <a:cs typeface="Arial" panose="020B0604020202020204" pitchFamily="34" charset="0"/>
              </a:rPr>
              <a:t>Northwest</a:t>
            </a:r>
            <a:r>
              <a:rPr lang="en-US" sz="1600" dirty="0">
                <a:latin typeface="Arial" panose="020B0604020202020204" pitchFamily="34" charset="0"/>
                <a:cs typeface="Arial" panose="020B0604020202020204" pitchFamily="34" charset="0"/>
              </a:rPr>
              <a:t> (Haartebeesfontein, </a:t>
            </a:r>
            <a:r>
              <a:rPr lang="en-US" sz="1600" dirty="0" err="1">
                <a:latin typeface="Arial" panose="020B0604020202020204" pitchFamily="34" charset="0"/>
                <a:cs typeface="Arial" panose="020B0604020202020204" pitchFamily="34" charset="0"/>
              </a:rPr>
              <a:t>Jourbetina</a:t>
            </a:r>
            <a:r>
              <a:rPr lang="en-US" sz="1600" dirty="0">
                <a:latin typeface="Arial" panose="020B0604020202020204" pitchFamily="34" charset="0"/>
                <a:cs typeface="Arial" panose="020B0604020202020204" pitchFamily="34" charset="0"/>
              </a:rPr>
              <a:t>, Alabama, Khuma, Bloemhof) and in the </a:t>
            </a:r>
            <a:r>
              <a:rPr lang="en-US" sz="1600" b="1" dirty="0">
                <a:latin typeface="Arial" panose="020B0604020202020204" pitchFamily="34" charset="0"/>
                <a:cs typeface="Arial" panose="020B0604020202020204" pitchFamily="34" charset="0"/>
              </a:rPr>
              <a:t>Eastern Cape: </a:t>
            </a:r>
            <a:r>
              <a:rPr lang="en-US" sz="1600" dirty="0">
                <a:latin typeface="Arial" panose="020B0604020202020204" pitchFamily="34" charset="0"/>
                <a:cs typeface="Arial" panose="020B0604020202020204" pitchFamily="34" charset="0"/>
              </a:rPr>
              <a:t>Libode, </a:t>
            </a:r>
            <a:r>
              <a:rPr lang="en-US" sz="1600" dirty="0" err="1">
                <a:latin typeface="Arial" panose="020B0604020202020204" pitchFamily="34" charset="0"/>
                <a:cs typeface="Arial" panose="020B0604020202020204" pitchFamily="34" charset="0"/>
              </a:rPr>
              <a:t>Mamulweni</a:t>
            </a:r>
            <a:r>
              <a:rPr lang="en-US" sz="1600" dirty="0">
                <a:latin typeface="Arial" panose="020B0604020202020204" pitchFamily="34" charset="0"/>
                <a:cs typeface="Arial" panose="020B0604020202020204" pitchFamily="34" charset="0"/>
              </a:rPr>
              <a:t>, Nyandeni and </a:t>
            </a:r>
            <a:r>
              <a:rPr lang="en-US" sz="1600" dirty="0" err="1">
                <a:latin typeface="Arial" panose="020B0604020202020204" pitchFamily="34" charset="0"/>
                <a:cs typeface="Arial" panose="020B0604020202020204" pitchFamily="34" charset="0"/>
              </a:rPr>
              <a:t>Nqeleni</a:t>
            </a:r>
            <a:r>
              <a:rPr lang="en-US" sz="1600" dirty="0">
                <a:latin typeface="Arial" panose="020B0604020202020204" pitchFamily="34" charset="0"/>
                <a:cs typeface="Arial" panose="020B0604020202020204" pitchFamily="34" charset="0"/>
              </a:rPr>
              <a:t>.</a:t>
            </a: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ZA"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3444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7E65E-C068-414C-B17C-DB526D492502}"/>
              </a:ext>
            </a:extLst>
          </p:cNvPr>
          <p:cNvSpPr>
            <a:spLocks noGrp="1"/>
          </p:cNvSpPr>
          <p:nvPr>
            <p:ph type="title"/>
          </p:nvPr>
        </p:nvSpPr>
        <p:spPr>
          <a:xfrm>
            <a:off x="3287688" y="274638"/>
            <a:ext cx="8294712" cy="1143000"/>
          </a:xfrm>
        </p:spPr>
        <p:txBody>
          <a:bodyPr>
            <a:noAutofit/>
          </a:bodyPr>
          <a:lstStyle/>
          <a:p>
            <a:r>
              <a:rPr lang="en-ZA" sz="3200" dirty="0">
                <a:latin typeface="Arial" panose="020B0604020202020204" pitchFamily="34" charset="0"/>
                <a:cs typeface="Arial" panose="020B0604020202020204" pitchFamily="34" charset="0"/>
              </a:rPr>
              <a:t>10.4. Programme 4: Research and Policy Development (RPD) Unit</a:t>
            </a:r>
          </a:p>
        </p:txBody>
      </p:sp>
      <p:graphicFrame>
        <p:nvGraphicFramePr>
          <p:cNvPr id="4" name="Table 4">
            <a:extLst>
              <a:ext uri="{FF2B5EF4-FFF2-40B4-BE49-F238E27FC236}">
                <a16:creationId xmlns:a16="http://schemas.microsoft.com/office/drawing/2014/main" id="{B5CCFD06-7F53-4DA4-BDFB-0CA9009DB2D7}"/>
              </a:ext>
            </a:extLst>
          </p:cNvPr>
          <p:cNvGraphicFramePr>
            <a:graphicFrameLocks noGrp="1"/>
          </p:cNvGraphicFramePr>
          <p:nvPr>
            <p:ph idx="1"/>
            <p:extLst>
              <p:ext uri="{D42A27DB-BD31-4B8C-83A1-F6EECF244321}">
                <p14:modId xmlns:p14="http://schemas.microsoft.com/office/powerpoint/2010/main" val="1169658596"/>
              </p:ext>
            </p:extLst>
          </p:nvPr>
        </p:nvGraphicFramePr>
        <p:xfrm>
          <a:off x="205140" y="1988840"/>
          <a:ext cx="11377260" cy="2781300"/>
        </p:xfrm>
        <a:graphic>
          <a:graphicData uri="http://schemas.openxmlformats.org/drawingml/2006/table">
            <a:tbl>
              <a:tblPr firstRow="1" bandRow="1">
                <a:tableStyleId>{5C22544A-7EE6-4342-B048-85BDC9FD1C3A}</a:tableStyleId>
              </a:tblPr>
              <a:tblGrid>
                <a:gridCol w="1264140">
                  <a:extLst>
                    <a:ext uri="{9D8B030D-6E8A-4147-A177-3AD203B41FA5}">
                      <a16:colId xmlns:a16="http://schemas.microsoft.com/office/drawing/2014/main" val="2411569771"/>
                    </a:ext>
                  </a:extLst>
                </a:gridCol>
                <a:gridCol w="1264140">
                  <a:extLst>
                    <a:ext uri="{9D8B030D-6E8A-4147-A177-3AD203B41FA5}">
                      <a16:colId xmlns:a16="http://schemas.microsoft.com/office/drawing/2014/main" val="1218150048"/>
                    </a:ext>
                  </a:extLst>
                </a:gridCol>
                <a:gridCol w="1264140">
                  <a:extLst>
                    <a:ext uri="{9D8B030D-6E8A-4147-A177-3AD203B41FA5}">
                      <a16:colId xmlns:a16="http://schemas.microsoft.com/office/drawing/2014/main" val="986636790"/>
                    </a:ext>
                  </a:extLst>
                </a:gridCol>
                <a:gridCol w="1264140">
                  <a:extLst>
                    <a:ext uri="{9D8B030D-6E8A-4147-A177-3AD203B41FA5}">
                      <a16:colId xmlns:a16="http://schemas.microsoft.com/office/drawing/2014/main" val="3029712560"/>
                    </a:ext>
                  </a:extLst>
                </a:gridCol>
                <a:gridCol w="1264140">
                  <a:extLst>
                    <a:ext uri="{9D8B030D-6E8A-4147-A177-3AD203B41FA5}">
                      <a16:colId xmlns:a16="http://schemas.microsoft.com/office/drawing/2014/main" val="694858696"/>
                    </a:ext>
                  </a:extLst>
                </a:gridCol>
                <a:gridCol w="1264140">
                  <a:extLst>
                    <a:ext uri="{9D8B030D-6E8A-4147-A177-3AD203B41FA5}">
                      <a16:colId xmlns:a16="http://schemas.microsoft.com/office/drawing/2014/main" val="3857920250"/>
                    </a:ext>
                  </a:extLst>
                </a:gridCol>
                <a:gridCol w="1264140">
                  <a:extLst>
                    <a:ext uri="{9D8B030D-6E8A-4147-A177-3AD203B41FA5}">
                      <a16:colId xmlns:a16="http://schemas.microsoft.com/office/drawing/2014/main" val="3498563384"/>
                    </a:ext>
                  </a:extLst>
                </a:gridCol>
                <a:gridCol w="1264140">
                  <a:extLst>
                    <a:ext uri="{9D8B030D-6E8A-4147-A177-3AD203B41FA5}">
                      <a16:colId xmlns:a16="http://schemas.microsoft.com/office/drawing/2014/main" val="2011883001"/>
                    </a:ext>
                  </a:extLst>
                </a:gridCol>
                <a:gridCol w="1264140">
                  <a:extLst>
                    <a:ext uri="{9D8B030D-6E8A-4147-A177-3AD203B41FA5}">
                      <a16:colId xmlns:a16="http://schemas.microsoft.com/office/drawing/2014/main" val="4144417068"/>
                    </a:ext>
                  </a:extLst>
                </a:gridCol>
              </a:tblGrid>
              <a:tr h="370840">
                <a:tc>
                  <a:txBody>
                    <a:bodyPr/>
                    <a:lstStyle/>
                    <a:p>
                      <a:r>
                        <a:rPr lang="en-GB" sz="1100" dirty="0">
                          <a:solidFill>
                            <a:schemeClr val="tx1"/>
                          </a:solidFill>
                          <a:latin typeface="Arial" panose="020B0604020202020204" pitchFamily="34" charset="0"/>
                          <a:cs typeface="Arial" panose="020B0604020202020204" pitchFamily="34" charset="0"/>
                        </a:rPr>
                        <a:t>Outcomes</a:t>
                      </a:r>
                      <a:endParaRPr lang="en-ZA" sz="1100" dirty="0">
                        <a:solidFill>
                          <a:schemeClr val="tx1"/>
                        </a:solidFill>
                        <a:latin typeface="Arial" panose="020B0604020202020204" pitchFamily="34" charset="0"/>
                        <a:cs typeface="Arial" panose="020B0604020202020204" pitchFamily="34" charset="0"/>
                      </a:endParaRPr>
                    </a:p>
                  </a:txBody>
                  <a:tcPr/>
                </a:tc>
                <a:tc>
                  <a:txBody>
                    <a:bodyPr/>
                    <a:lstStyle/>
                    <a:p>
                      <a:r>
                        <a:rPr lang="en-GB" sz="1100" dirty="0">
                          <a:solidFill>
                            <a:schemeClr val="tx1"/>
                          </a:solidFill>
                          <a:latin typeface="Arial" panose="020B0604020202020204" pitchFamily="34" charset="0"/>
                          <a:cs typeface="Arial" panose="020B0604020202020204" pitchFamily="34" charset="0"/>
                        </a:rPr>
                        <a:t>Outputs</a:t>
                      </a:r>
                      <a:endParaRPr lang="en-ZA" sz="1100" dirty="0">
                        <a:solidFill>
                          <a:schemeClr val="tx1"/>
                        </a:solidFill>
                        <a:latin typeface="Arial" panose="020B0604020202020204" pitchFamily="34" charset="0"/>
                        <a:cs typeface="Arial" panose="020B0604020202020204" pitchFamily="34" charset="0"/>
                      </a:endParaRPr>
                    </a:p>
                  </a:txBody>
                  <a:tcPr/>
                </a:tc>
                <a:tc>
                  <a:txBody>
                    <a:bodyPr/>
                    <a:lstStyle/>
                    <a:p>
                      <a:r>
                        <a:rPr lang="en-GB" sz="1100" dirty="0">
                          <a:solidFill>
                            <a:schemeClr val="tx1"/>
                          </a:solidFill>
                          <a:latin typeface="Arial" panose="020B0604020202020204" pitchFamily="34" charset="0"/>
                          <a:cs typeface="Arial" panose="020B0604020202020204" pitchFamily="34" charset="0"/>
                        </a:rPr>
                        <a:t>Output Indicators</a:t>
                      </a:r>
                      <a:endParaRPr lang="en-ZA" sz="1100" dirty="0">
                        <a:solidFill>
                          <a:schemeClr val="tx1"/>
                        </a:solidFill>
                        <a:latin typeface="Arial" panose="020B0604020202020204" pitchFamily="34" charset="0"/>
                        <a:cs typeface="Arial" panose="020B0604020202020204" pitchFamily="34" charset="0"/>
                      </a:endParaRPr>
                    </a:p>
                  </a:txBody>
                  <a:tcPr/>
                </a:tc>
                <a:tc>
                  <a:txBody>
                    <a:bodyPr/>
                    <a:lstStyle/>
                    <a:p>
                      <a:r>
                        <a:rPr lang="en-GB" sz="1100" dirty="0">
                          <a:solidFill>
                            <a:schemeClr val="tx1"/>
                          </a:solidFill>
                          <a:latin typeface="Arial" panose="020B0604020202020204" pitchFamily="34" charset="0"/>
                          <a:cs typeface="Arial" panose="020B0604020202020204" pitchFamily="34" charset="0"/>
                        </a:rPr>
                        <a:t>Audited Actual Performance2019/2020</a:t>
                      </a:r>
                      <a:endParaRPr lang="en-ZA" sz="1100" dirty="0">
                        <a:solidFill>
                          <a:schemeClr val="tx1"/>
                        </a:solidFill>
                        <a:latin typeface="Arial" panose="020B0604020202020204" pitchFamily="34" charset="0"/>
                        <a:cs typeface="Arial" panose="020B0604020202020204" pitchFamily="34" charset="0"/>
                      </a:endParaRPr>
                    </a:p>
                  </a:txBody>
                  <a:tcPr/>
                </a:tc>
                <a:tc>
                  <a:txBody>
                    <a:bodyPr/>
                    <a:lstStyle/>
                    <a:p>
                      <a:r>
                        <a:rPr lang="en-GB" sz="1100" dirty="0">
                          <a:solidFill>
                            <a:schemeClr val="tx1"/>
                          </a:solidFill>
                          <a:latin typeface="Arial" panose="020B0604020202020204" pitchFamily="34" charset="0"/>
                          <a:cs typeface="Arial" panose="020B0604020202020204" pitchFamily="34" charset="0"/>
                        </a:rPr>
                        <a:t>Audited Actual Performance 2020/2021</a:t>
                      </a:r>
                      <a:endParaRPr lang="en-ZA" sz="1100" dirty="0">
                        <a:solidFill>
                          <a:schemeClr val="tx1"/>
                        </a:solidFill>
                        <a:latin typeface="Arial" panose="020B0604020202020204" pitchFamily="34" charset="0"/>
                        <a:cs typeface="Arial" panose="020B0604020202020204" pitchFamily="34" charset="0"/>
                      </a:endParaRPr>
                    </a:p>
                  </a:txBody>
                  <a:tcPr/>
                </a:tc>
                <a:tc>
                  <a:txBody>
                    <a:bodyPr/>
                    <a:lstStyle/>
                    <a:p>
                      <a:r>
                        <a:rPr lang="en-GB" sz="1100" dirty="0">
                          <a:solidFill>
                            <a:schemeClr val="tx1"/>
                          </a:solidFill>
                          <a:latin typeface="Arial" panose="020B0604020202020204" pitchFamily="34" charset="0"/>
                          <a:cs typeface="Arial" panose="020B0604020202020204" pitchFamily="34" charset="0"/>
                        </a:rPr>
                        <a:t>Planned Annual Targets 2021/22</a:t>
                      </a:r>
                      <a:endParaRPr lang="en-ZA" sz="1100" dirty="0">
                        <a:solidFill>
                          <a:schemeClr val="tx1"/>
                        </a:solidFill>
                        <a:latin typeface="Arial" panose="020B0604020202020204" pitchFamily="34" charset="0"/>
                        <a:cs typeface="Arial" panose="020B0604020202020204" pitchFamily="34" charset="0"/>
                      </a:endParaRPr>
                    </a:p>
                  </a:txBody>
                  <a:tcPr/>
                </a:tc>
                <a:tc>
                  <a:txBody>
                    <a:bodyPr/>
                    <a:lstStyle/>
                    <a:p>
                      <a:r>
                        <a:rPr lang="en-GB" sz="1100" dirty="0">
                          <a:solidFill>
                            <a:schemeClr val="tx1"/>
                          </a:solidFill>
                          <a:latin typeface="Arial" panose="020B0604020202020204" pitchFamily="34" charset="0"/>
                          <a:cs typeface="Arial" panose="020B0604020202020204" pitchFamily="34" charset="0"/>
                        </a:rPr>
                        <a:t>Actual Achievement 2021/2022</a:t>
                      </a:r>
                      <a:endParaRPr lang="en-ZA" sz="1100" dirty="0">
                        <a:solidFill>
                          <a:schemeClr val="tx1"/>
                        </a:solidFill>
                        <a:latin typeface="Arial" panose="020B0604020202020204" pitchFamily="34" charset="0"/>
                        <a:cs typeface="Arial" panose="020B0604020202020204" pitchFamily="34" charset="0"/>
                      </a:endParaRPr>
                    </a:p>
                  </a:txBody>
                  <a:tcPr/>
                </a:tc>
                <a:tc>
                  <a:txBody>
                    <a:bodyPr/>
                    <a:lstStyle/>
                    <a:p>
                      <a:r>
                        <a:rPr lang="en-GB" sz="1100" dirty="0">
                          <a:solidFill>
                            <a:schemeClr val="tx1"/>
                          </a:solidFill>
                          <a:latin typeface="Arial" panose="020B0604020202020204" pitchFamily="34" charset="0"/>
                          <a:cs typeface="Arial" panose="020B0604020202020204" pitchFamily="34" charset="0"/>
                        </a:rPr>
                        <a:t>Deviation</a:t>
                      </a:r>
                    </a:p>
                    <a:p>
                      <a:r>
                        <a:rPr lang="en-GB" sz="1100" dirty="0">
                          <a:solidFill>
                            <a:schemeClr val="tx1"/>
                          </a:solidFill>
                          <a:latin typeface="Arial" panose="020B0604020202020204" pitchFamily="34" charset="0"/>
                          <a:cs typeface="Arial" panose="020B0604020202020204" pitchFamily="34" charset="0"/>
                        </a:rPr>
                        <a:t>from</a:t>
                      </a:r>
                    </a:p>
                    <a:p>
                      <a:r>
                        <a:rPr lang="en-GB" sz="1100" dirty="0">
                          <a:solidFill>
                            <a:schemeClr val="tx1"/>
                          </a:solidFill>
                          <a:latin typeface="Arial" panose="020B0604020202020204" pitchFamily="34" charset="0"/>
                          <a:cs typeface="Arial" panose="020B0604020202020204" pitchFamily="34" charset="0"/>
                        </a:rPr>
                        <a:t>planned target</a:t>
                      </a:r>
                    </a:p>
                    <a:p>
                      <a:r>
                        <a:rPr lang="en-GB" sz="1100" dirty="0">
                          <a:solidFill>
                            <a:schemeClr val="tx1"/>
                          </a:solidFill>
                          <a:latin typeface="Arial" panose="020B0604020202020204" pitchFamily="34" charset="0"/>
                          <a:cs typeface="Arial" panose="020B0604020202020204" pitchFamily="34" charset="0"/>
                        </a:rPr>
                        <a:t>to actual</a:t>
                      </a:r>
                    </a:p>
                    <a:p>
                      <a:r>
                        <a:rPr lang="en-GB" sz="1100" dirty="0">
                          <a:solidFill>
                            <a:schemeClr val="tx1"/>
                          </a:solidFill>
                          <a:latin typeface="Arial" panose="020B0604020202020204" pitchFamily="34" charset="0"/>
                          <a:cs typeface="Arial" panose="020B0604020202020204" pitchFamily="34" charset="0"/>
                        </a:rPr>
                        <a:t>achievement</a:t>
                      </a:r>
                      <a:endParaRPr lang="en-ZA" sz="1100" dirty="0">
                        <a:solidFill>
                          <a:schemeClr val="tx1"/>
                        </a:solidFill>
                        <a:latin typeface="Arial" panose="020B0604020202020204" pitchFamily="34" charset="0"/>
                        <a:cs typeface="Arial" panose="020B0604020202020204" pitchFamily="34" charset="0"/>
                      </a:endParaRPr>
                    </a:p>
                  </a:txBody>
                  <a:tcPr/>
                </a:tc>
                <a:tc>
                  <a:txBody>
                    <a:bodyPr/>
                    <a:lstStyle/>
                    <a:p>
                      <a:r>
                        <a:rPr lang="en-ZA" sz="1100" dirty="0">
                          <a:solidFill>
                            <a:schemeClr val="tx1"/>
                          </a:solidFill>
                          <a:latin typeface="Arial" panose="020B0604020202020204" pitchFamily="34" charset="0"/>
                          <a:cs typeface="Arial" panose="020B0604020202020204" pitchFamily="34" charset="0"/>
                        </a:rPr>
                        <a:t>Reasons for</a:t>
                      </a:r>
                    </a:p>
                    <a:p>
                      <a:r>
                        <a:rPr lang="en-ZA" sz="1100" dirty="0">
                          <a:solidFill>
                            <a:schemeClr val="tx1"/>
                          </a:solidFill>
                          <a:latin typeface="Arial" panose="020B0604020202020204" pitchFamily="34" charset="0"/>
                          <a:cs typeface="Arial" panose="020B0604020202020204" pitchFamily="34" charset="0"/>
                        </a:rPr>
                        <a:t>deviations</a:t>
                      </a:r>
                    </a:p>
                  </a:txBody>
                  <a:tcPr/>
                </a:tc>
                <a:extLst>
                  <a:ext uri="{0D108BD9-81ED-4DB2-BD59-A6C34878D82A}">
                    <a16:rowId xmlns:a16="http://schemas.microsoft.com/office/drawing/2014/main" val="730604020"/>
                  </a:ext>
                </a:extLst>
              </a:tr>
              <a:tr h="370840">
                <a:tc>
                  <a:txBody>
                    <a:bodyPr/>
                    <a:lstStyle/>
                    <a:p>
                      <a:r>
                        <a:rPr lang="en-GB" sz="1050" dirty="0">
                          <a:latin typeface="Arial" panose="020B0604020202020204" pitchFamily="34" charset="0"/>
                          <a:cs typeface="Arial" panose="020B0604020202020204" pitchFamily="34" charset="0"/>
                        </a:rPr>
                        <a:t>Research</a:t>
                      </a:r>
                    </a:p>
                    <a:p>
                      <a:r>
                        <a:rPr lang="en-GB" sz="1050" dirty="0">
                          <a:latin typeface="Arial" panose="020B0604020202020204" pitchFamily="34" charset="0"/>
                          <a:cs typeface="Arial" panose="020B0604020202020204" pitchFamily="34" charset="0"/>
                        </a:rPr>
                        <a:t>recommendations</a:t>
                      </a:r>
                    </a:p>
                    <a:p>
                      <a:r>
                        <a:rPr lang="en-GB" sz="1050" dirty="0">
                          <a:latin typeface="Arial" panose="020B0604020202020204" pitchFamily="34" charset="0"/>
                          <a:cs typeface="Arial" panose="020B0604020202020204" pitchFamily="34" charset="0"/>
                        </a:rPr>
                        <a:t>to inform</a:t>
                      </a:r>
                    </a:p>
                    <a:p>
                      <a:r>
                        <a:rPr lang="en-GB" sz="1050" dirty="0">
                          <a:latin typeface="Arial" panose="020B0604020202020204" pitchFamily="34" charset="0"/>
                          <a:cs typeface="Arial" panose="020B0604020202020204" pitchFamily="34" charset="0"/>
                        </a:rPr>
                        <a:t>evidence-based</a:t>
                      </a:r>
                    </a:p>
                    <a:p>
                      <a:r>
                        <a:rPr lang="en-GB" sz="1050" dirty="0">
                          <a:latin typeface="Arial" panose="020B0604020202020204" pitchFamily="34" charset="0"/>
                          <a:cs typeface="Arial" panose="020B0604020202020204" pitchFamily="34" charset="0"/>
                        </a:rPr>
                        <a:t>policies and</a:t>
                      </a:r>
                    </a:p>
                    <a:p>
                      <a:r>
                        <a:rPr lang="en-GB" sz="1050" dirty="0">
                          <a:latin typeface="Arial" panose="020B0604020202020204" pitchFamily="34" charset="0"/>
                          <a:cs typeface="Arial" panose="020B0604020202020204" pitchFamily="34" charset="0"/>
                        </a:rPr>
                        <a:t>sustained</a:t>
                      </a:r>
                    </a:p>
                    <a:p>
                      <a:r>
                        <a:rPr lang="en-GB" sz="1050" dirty="0">
                          <a:latin typeface="Arial" panose="020B0604020202020204" pitchFamily="34" charset="0"/>
                          <a:cs typeface="Arial" panose="020B0604020202020204" pitchFamily="34" charset="0"/>
                        </a:rPr>
                        <a:t>resuscitation</a:t>
                      </a:r>
                    </a:p>
                    <a:p>
                      <a:r>
                        <a:rPr lang="en-GB" sz="1050" dirty="0">
                          <a:latin typeface="Arial" panose="020B0604020202020204" pitchFamily="34" charset="0"/>
                          <a:cs typeface="Arial" panose="020B0604020202020204" pitchFamily="34" charset="0"/>
                        </a:rPr>
                        <a:t>of diminishing</a:t>
                      </a:r>
                    </a:p>
                    <a:p>
                      <a:r>
                        <a:rPr lang="en-GB" sz="1050" dirty="0">
                          <a:latin typeface="Arial" panose="020B0604020202020204" pitchFamily="34" charset="0"/>
                          <a:cs typeface="Arial" panose="020B0604020202020204" pitchFamily="34" charset="0"/>
                        </a:rPr>
                        <a:t>and diminished</a:t>
                      </a:r>
                    </a:p>
                    <a:p>
                      <a:r>
                        <a:rPr lang="en-GB" sz="1050" dirty="0">
                          <a:latin typeface="Arial" panose="020B0604020202020204" pitchFamily="34" charset="0"/>
                          <a:cs typeface="Arial" panose="020B0604020202020204" pitchFamily="34" charset="0"/>
                        </a:rPr>
                        <a:t>community</a:t>
                      </a:r>
                    </a:p>
                    <a:p>
                      <a:r>
                        <a:rPr lang="en-GB" sz="1050" dirty="0">
                          <a:latin typeface="Arial" panose="020B0604020202020204" pitchFamily="34" charset="0"/>
                          <a:cs typeface="Arial" panose="020B0604020202020204" pitchFamily="34" charset="0"/>
                        </a:rPr>
                        <a:t>heritages</a:t>
                      </a:r>
                      <a:endParaRPr lang="en-ZA" sz="1050" dirty="0">
                        <a:latin typeface="Arial" panose="020B0604020202020204" pitchFamily="34" charset="0"/>
                        <a:cs typeface="Arial" panose="020B0604020202020204" pitchFamily="34" charset="0"/>
                      </a:endParaRPr>
                    </a:p>
                  </a:txBody>
                  <a:tcPr/>
                </a:tc>
                <a:tc>
                  <a:txBody>
                    <a:bodyPr/>
                    <a:lstStyle/>
                    <a:p>
                      <a:r>
                        <a:rPr lang="en-GB" sz="1200" dirty="0">
                          <a:latin typeface="Arial" panose="020B0604020202020204" pitchFamily="34" charset="0"/>
                          <a:cs typeface="Arial" panose="020B0604020202020204" pitchFamily="34" charset="0"/>
                        </a:rPr>
                        <a:t>Research reports</a:t>
                      </a:r>
                    </a:p>
                    <a:p>
                      <a:r>
                        <a:rPr lang="en-GB" sz="1200" dirty="0">
                          <a:latin typeface="Arial" panose="020B0604020202020204" pitchFamily="34" charset="0"/>
                          <a:cs typeface="Arial" panose="020B0604020202020204" pitchFamily="34" charset="0"/>
                        </a:rPr>
                        <a:t>on cultural,</a:t>
                      </a:r>
                    </a:p>
                    <a:p>
                      <a:r>
                        <a:rPr lang="en-GB" sz="1200" dirty="0">
                          <a:latin typeface="Arial" panose="020B0604020202020204" pitchFamily="34" charset="0"/>
                          <a:cs typeface="Arial" panose="020B0604020202020204" pitchFamily="34" charset="0"/>
                        </a:rPr>
                        <a:t>religious and</a:t>
                      </a:r>
                    </a:p>
                    <a:p>
                      <a:r>
                        <a:rPr lang="en-GB" sz="1200" dirty="0">
                          <a:latin typeface="Arial" panose="020B0604020202020204" pitchFamily="34" charset="0"/>
                          <a:cs typeface="Arial" panose="020B0604020202020204" pitchFamily="34" charset="0"/>
                        </a:rPr>
                        <a:t>linguistic rights</a:t>
                      </a:r>
                    </a:p>
                    <a:p>
                      <a:r>
                        <a:rPr lang="en-GB" sz="1200" dirty="0">
                          <a:latin typeface="Arial" panose="020B0604020202020204" pitchFamily="34" charset="0"/>
                          <a:cs typeface="Arial" panose="020B0604020202020204" pitchFamily="34" charset="0"/>
                        </a:rPr>
                        <a:t>produced</a:t>
                      </a:r>
                      <a:endParaRPr lang="en-ZA" sz="1200" dirty="0">
                        <a:latin typeface="Arial" panose="020B0604020202020204" pitchFamily="34" charset="0"/>
                        <a:cs typeface="Arial" panose="020B0604020202020204" pitchFamily="34" charset="0"/>
                      </a:endParaRPr>
                    </a:p>
                  </a:txBody>
                  <a:tcPr/>
                </a:tc>
                <a:tc>
                  <a:txBody>
                    <a:bodyPr/>
                    <a:lstStyle/>
                    <a:p>
                      <a:r>
                        <a:rPr lang="en-GB" sz="1100" dirty="0">
                          <a:latin typeface="Arial" panose="020B0604020202020204" pitchFamily="34" charset="0"/>
                          <a:cs typeface="Arial" panose="020B0604020202020204" pitchFamily="34" charset="0"/>
                        </a:rPr>
                        <a:t>Number of</a:t>
                      </a:r>
                    </a:p>
                    <a:p>
                      <a:r>
                        <a:rPr lang="en-GB" sz="1100" dirty="0">
                          <a:latin typeface="Arial" panose="020B0604020202020204" pitchFamily="34" charset="0"/>
                          <a:cs typeface="Arial" panose="020B0604020202020204" pitchFamily="34" charset="0"/>
                        </a:rPr>
                        <a:t>research reports</a:t>
                      </a:r>
                    </a:p>
                    <a:p>
                      <a:r>
                        <a:rPr lang="en-GB" sz="1100" dirty="0">
                          <a:latin typeface="Arial" panose="020B0604020202020204" pitchFamily="34" charset="0"/>
                          <a:cs typeface="Arial" panose="020B0604020202020204" pitchFamily="34" charset="0"/>
                        </a:rPr>
                        <a:t>on cultural,</a:t>
                      </a:r>
                    </a:p>
                    <a:p>
                      <a:r>
                        <a:rPr lang="en-GB" sz="1100" dirty="0">
                          <a:latin typeface="Arial" panose="020B0604020202020204" pitchFamily="34" charset="0"/>
                          <a:cs typeface="Arial" panose="020B0604020202020204" pitchFamily="34" charset="0"/>
                        </a:rPr>
                        <a:t>religious and</a:t>
                      </a:r>
                    </a:p>
                    <a:p>
                      <a:r>
                        <a:rPr lang="en-GB" sz="1100" dirty="0">
                          <a:latin typeface="Arial" panose="020B0604020202020204" pitchFamily="34" charset="0"/>
                          <a:cs typeface="Arial" panose="020B0604020202020204" pitchFamily="34" charset="0"/>
                        </a:rPr>
                        <a:t>linguistic rights</a:t>
                      </a:r>
                    </a:p>
                    <a:p>
                      <a:r>
                        <a:rPr lang="en-GB" sz="1100" dirty="0">
                          <a:latin typeface="Arial" panose="020B0604020202020204" pitchFamily="34" charset="0"/>
                          <a:cs typeface="Arial" panose="020B0604020202020204" pitchFamily="34" charset="0"/>
                        </a:rPr>
                        <a:t>produced per</a:t>
                      </a:r>
                    </a:p>
                    <a:p>
                      <a:r>
                        <a:rPr lang="en-GB" sz="1100" dirty="0">
                          <a:latin typeface="Arial" panose="020B0604020202020204" pitchFamily="34" charset="0"/>
                          <a:cs typeface="Arial" panose="020B0604020202020204" pitchFamily="34" charset="0"/>
                        </a:rPr>
                        <a:t>annum</a:t>
                      </a:r>
                      <a:endParaRPr lang="en-ZA" sz="1100" dirty="0">
                        <a:latin typeface="Arial" panose="020B0604020202020204" pitchFamily="34" charset="0"/>
                        <a:cs typeface="Arial" panose="020B0604020202020204" pitchFamily="34" charset="0"/>
                      </a:endParaRPr>
                    </a:p>
                  </a:txBody>
                  <a:tcPr/>
                </a:tc>
                <a:tc>
                  <a:txBody>
                    <a:bodyPr/>
                    <a:lstStyle/>
                    <a:p>
                      <a:r>
                        <a:rPr lang="en-GB" sz="1100" dirty="0">
                          <a:latin typeface="Arial" panose="020B0604020202020204" pitchFamily="34" charset="0"/>
                          <a:cs typeface="Arial" panose="020B0604020202020204" pitchFamily="34" charset="0"/>
                        </a:rPr>
                        <a:t>1 Research</a:t>
                      </a:r>
                    </a:p>
                    <a:p>
                      <a:r>
                        <a:rPr lang="en-GB" sz="1100" dirty="0">
                          <a:latin typeface="Arial" panose="020B0604020202020204" pitchFamily="34" charset="0"/>
                          <a:cs typeface="Arial" panose="020B0604020202020204" pitchFamily="34" charset="0"/>
                        </a:rPr>
                        <a:t>report on a topic</a:t>
                      </a:r>
                    </a:p>
                    <a:p>
                      <a:r>
                        <a:rPr lang="en-GB" sz="1100" dirty="0">
                          <a:latin typeface="Arial" panose="020B0604020202020204" pitchFamily="34" charset="0"/>
                          <a:cs typeface="Arial" panose="020B0604020202020204" pitchFamily="34" charset="0"/>
                        </a:rPr>
                        <a:t>approved by</a:t>
                      </a:r>
                    </a:p>
                    <a:p>
                      <a:r>
                        <a:rPr lang="en-GB" sz="1100" dirty="0">
                          <a:latin typeface="Arial" panose="020B0604020202020204" pitchFamily="34" charset="0"/>
                          <a:cs typeface="Arial" panose="020B0604020202020204" pitchFamily="34" charset="0"/>
                        </a:rPr>
                        <a:t>the research</a:t>
                      </a:r>
                    </a:p>
                    <a:p>
                      <a:r>
                        <a:rPr lang="en-GB" sz="1100" dirty="0">
                          <a:latin typeface="Arial" panose="020B0604020202020204" pitchFamily="34" charset="0"/>
                          <a:cs typeface="Arial" panose="020B0604020202020204" pitchFamily="34" charset="0"/>
                        </a:rPr>
                        <a:t>committee has</a:t>
                      </a:r>
                    </a:p>
                    <a:p>
                      <a:r>
                        <a:rPr lang="en-GB" sz="1100" dirty="0">
                          <a:latin typeface="Arial" panose="020B0604020202020204" pitchFamily="34" charset="0"/>
                          <a:cs typeface="Arial" panose="020B0604020202020204" pitchFamily="34" charset="0"/>
                        </a:rPr>
                        <a:t>been produced</a:t>
                      </a:r>
                      <a:endParaRPr lang="en-ZA" sz="1100" dirty="0">
                        <a:latin typeface="Arial" panose="020B0604020202020204" pitchFamily="34" charset="0"/>
                        <a:cs typeface="Arial" panose="020B0604020202020204" pitchFamily="34" charset="0"/>
                      </a:endParaRPr>
                    </a:p>
                    <a:p>
                      <a:endParaRPr lang="en-ZA" sz="1100" dirty="0">
                        <a:latin typeface="Arial" panose="020B0604020202020204" pitchFamily="34" charset="0"/>
                        <a:cs typeface="Arial" panose="020B0604020202020204" pitchFamily="34" charset="0"/>
                      </a:endParaRPr>
                    </a:p>
                  </a:txBody>
                  <a:tcPr/>
                </a:tc>
                <a:tc>
                  <a:txBody>
                    <a:bodyPr/>
                    <a:lstStyle/>
                    <a:p>
                      <a:r>
                        <a:rPr lang="en-GB" sz="1100" dirty="0">
                          <a:latin typeface="Arial" panose="020B0604020202020204" pitchFamily="34" charset="0"/>
                          <a:cs typeface="Arial" panose="020B0604020202020204" pitchFamily="34" charset="0"/>
                        </a:rPr>
                        <a:t>5 research</a:t>
                      </a:r>
                    </a:p>
                    <a:p>
                      <a:r>
                        <a:rPr lang="en-GB" sz="1100" dirty="0">
                          <a:latin typeface="Arial" panose="020B0604020202020204" pitchFamily="34" charset="0"/>
                          <a:cs typeface="Arial" panose="020B0604020202020204" pitchFamily="34" charset="0"/>
                        </a:rPr>
                        <a:t>reports on</a:t>
                      </a:r>
                    </a:p>
                    <a:p>
                      <a:r>
                        <a:rPr lang="en-GB" sz="1100" dirty="0">
                          <a:latin typeface="Arial" panose="020B0604020202020204" pitchFamily="34" charset="0"/>
                          <a:cs typeface="Arial" panose="020B0604020202020204" pitchFamily="34" charset="0"/>
                        </a:rPr>
                        <a:t>cultural, religious</a:t>
                      </a:r>
                    </a:p>
                    <a:p>
                      <a:r>
                        <a:rPr lang="en-GB" sz="1100" dirty="0">
                          <a:latin typeface="Arial" panose="020B0604020202020204" pitchFamily="34" charset="0"/>
                          <a:cs typeface="Arial" panose="020B0604020202020204" pitchFamily="34" charset="0"/>
                        </a:rPr>
                        <a:t>and linguistic</a:t>
                      </a:r>
                    </a:p>
                    <a:p>
                      <a:r>
                        <a:rPr lang="en-GB" sz="1100" dirty="0">
                          <a:latin typeface="Arial" panose="020B0604020202020204" pitchFamily="34" charset="0"/>
                          <a:cs typeface="Arial" panose="020B0604020202020204" pitchFamily="34" charset="0"/>
                        </a:rPr>
                        <a:t>rights produced</a:t>
                      </a:r>
                    </a:p>
                    <a:p>
                      <a:r>
                        <a:rPr lang="en-GB" sz="1100" dirty="0">
                          <a:latin typeface="Arial" panose="020B0604020202020204" pitchFamily="34" charset="0"/>
                          <a:cs typeface="Arial" panose="020B0604020202020204" pitchFamily="34" charset="0"/>
                        </a:rPr>
                        <a:t>per annum</a:t>
                      </a:r>
                      <a:endParaRPr lang="en-ZA" sz="1100" dirty="0">
                        <a:latin typeface="Arial" panose="020B0604020202020204" pitchFamily="34" charset="0"/>
                        <a:cs typeface="Arial" panose="020B0604020202020204" pitchFamily="34" charset="0"/>
                      </a:endParaRPr>
                    </a:p>
                    <a:p>
                      <a:endParaRPr lang="en-ZA" sz="1100" dirty="0">
                        <a:latin typeface="Arial" panose="020B0604020202020204" pitchFamily="34" charset="0"/>
                        <a:cs typeface="Arial" panose="020B0604020202020204" pitchFamily="34" charset="0"/>
                      </a:endParaRPr>
                    </a:p>
                  </a:txBody>
                  <a:tcPr/>
                </a:tc>
                <a:tc>
                  <a:txBody>
                    <a:bodyPr/>
                    <a:lstStyle/>
                    <a:p>
                      <a:r>
                        <a:rPr lang="en-GB" sz="1100" dirty="0">
                          <a:latin typeface="Arial" panose="020B0604020202020204" pitchFamily="34" charset="0"/>
                          <a:cs typeface="Arial" panose="020B0604020202020204" pitchFamily="34" charset="0"/>
                        </a:rPr>
                        <a:t>4 research</a:t>
                      </a:r>
                    </a:p>
                    <a:p>
                      <a:r>
                        <a:rPr lang="en-GB" sz="1100" dirty="0">
                          <a:latin typeface="Arial" panose="020B0604020202020204" pitchFamily="34" charset="0"/>
                          <a:cs typeface="Arial" panose="020B0604020202020204" pitchFamily="34" charset="0"/>
                        </a:rPr>
                        <a:t>reports on</a:t>
                      </a:r>
                    </a:p>
                    <a:p>
                      <a:r>
                        <a:rPr lang="en-GB" sz="1100" dirty="0">
                          <a:latin typeface="Arial" panose="020B0604020202020204" pitchFamily="34" charset="0"/>
                          <a:cs typeface="Arial" panose="020B0604020202020204" pitchFamily="34" charset="0"/>
                        </a:rPr>
                        <a:t>cultural, religious</a:t>
                      </a:r>
                    </a:p>
                    <a:p>
                      <a:r>
                        <a:rPr lang="en-GB" sz="1100" dirty="0">
                          <a:latin typeface="Arial" panose="020B0604020202020204" pitchFamily="34" charset="0"/>
                          <a:cs typeface="Arial" panose="020B0604020202020204" pitchFamily="34" charset="0"/>
                        </a:rPr>
                        <a:t>and linguistic</a:t>
                      </a:r>
                    </a:p>
                    <a:p>
                      <a:r>
                        <a:rPr lang="en-GB" sz="1100" dirty="0">
                          <a:latin typeface="Arial" panose="020B0604020202020204" pitchFamily="34" charset="0"/>
                          <a:cs typeface="Arial" panose="020B0604020202020204" pitchFamily="34" charset="0"/>
                        </a:rPr>
                        <a:t>rights produced</a:t>
                      </a:r>
                    </a:p>
                    <a:p>
                      <a:r>
                        <a:rPr lang="en-GB" sz="1100" dirty="0">
                          <a:latin typeface="Arial" panose="020B0604020202020204" pitchFamily="34" charset="0"/>
                          <a:cs typeface="Arial" panose="020B0604020202020204" pitchFamily="34" charset="0"/>
                        </a:rPr>
                        <a:t>per annum</a:t>
                      </a:r>
                      <a:endParaRPr lang="en-ZA" sz="1100" dirty="0">
                        <a:latin typeface="Arial" panose="020B0604020202020204" pitchFamily="34" charset="0"/>
                        <a:cs typeface="Arial" panose="020B0604020202020204" pitchFamily="34" charset="0"/>
                      </a:endParaRPr>
                    </a:p>
                    <a:p>
                      <a:endParaRPr lang="en-ZA" sz="11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 research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reports 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cultural, religious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linguistic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rights produced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 annum</a:t>
                      </a: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ZA" sz="1100" dirty="0">
                        <a:latin typeface="Arial" panose="020B0604020202020204" pitchFamily="34" charset="0"/>
                        <a:cs typeface="Arial" panose="020B0604020202020204" pitchFamily="34" charset="0"/>
                      </a:endParaRPr>
                    </a:p>
                  </a:txBody>
                  <a:tcPr/>
                </a:tc>
                <a:tc>
                  <a:txBody>
                    <a:bodyPr/>
                    <a:lstStyle/>
                    <a:p>
                      <a:r>
                        <a:rPr lang="en-GB" sz="1100" dirty="0">
                          <a:latin typeface="Arial" panose="020B0604020202020204" pitchFamily="34" charset="0"/>
                          <a:cs typeface="Arial" panose="020B0604020202020204" pitchFamily="34" charset="0"/>
                        </a:rPr>
                        <a:t>Achieved</a:t>
                      </a:r>
                      <a:endParaRPr lang="en-ZA" sz="1100" dirty="0">
                        <a:latin typeface="Arial" panose="020B0604020202020204" pitchFamily="34" charset="0"/>
                        <a:cs typeface="Arial" panose="020B0604020202020204" pitchFamily="34" charset="0"/>
                      </a:endParaRPr>
                    </a:p>
                  </a:txBody>
                  <a:tcPr/>
                </a:tc>
                <a:tc>
                  <a:txBody>
                    <a:bodyPr/>
                    <a:lstStyle/>
                    <a:p>
                      <a:r>
                        <a:rPr lang="en-ZA" sz="1100" dirty="0">
                          <a:latin typeface="Arial" panose="020B0604020202020204" pitchFamily="34" charset="0"/>
                          <a:cs typeface="Arial" panose="020B0604020202020204" pitchFamily="34" charset="0"/>
                        </a:rPr>
                        <a:t>No deviation</a:t>
                      </a:r>
                    </a:p>
                  </a:txBody>
                  <a:tcPr/>
                </a:tc>
                <a:extLst>
                  <a:ext uri="{0D108BD9-81ED-4DB2-BD59-A6C34878D82A}">
                    <a16:rowId xmlns:a16="http://schemas.microsoft.com/office/drawing/2014/main" val="1674884793"/>
                  </a:ext>
                </a:extLst>
              </a:tr>
            </a:tbl>
          </a:graphicData>
        </a:graphic>
      </p:graphicFrame>
    </p:spTree>
    <p:extLst>
      <p:ext uri="{BB962C8B-B14F-4D97-AF65-F5344CB8AC3E}">
        <p14:creationId xmlns:p14="http://schemas.microsoft.com/office/powerpoint/2010/main" val="2701684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EA9E2-B55B-4C54-8078-569AF03E51A1}"/>
              </a:ext>
            </a:extLst>
          </p:cNvPr>
          <p:cNvSpPr>
            <a:spLocks noGrp="1"/>
          </p:cNvSpPr>
          <p:nvPr>
            <p:ph type="title"/>
          </p:nvPr>
        </p:nvSpPr>
        <p:spPr>
          <a:xfrm>
            <a:off x="2495600" y="-99392"/>
            <a:ext cx="8798768" cy="1143000"/>
          </a:xfrm>
        </p:spPr>
        <p:txBody>
          <a:bodyPr>
            <a:normAutofit/>
          </a:bodyPr>
          <a:lstStyle/>
          <a:p>
            <a:r>
              <a:rPr lang="en-GB" dirty="0"/>
              <a:t>Programme 4: Overall Achievements</a:t>
            </a:r>
            <a:endParaRPr lang="en-ZA" dirty="0"/>
          </a:p>
        </p:txBody>
      </p:sp>
      <p:graphicFrame>
        <p:nvGraphicFramePr>
          <p:cNvPr id="6" name="Content Placeholder 5">
            <a:extLst>
              <a:ext uri="{FF2B5EF4-FFF2-40B4-BE49-F238E27FC236}">
                <a16:creationId xmlns:a16="http://schemas.microsoft.com/office/drawing/2014/main" id="{641E12DE-C114-4152-A6A1-5C8A92189A21}"/>
              </a:ext>
            </a:extLst>
          </p:cNvPr>
          <p:cNvGraphicFramePr>
            <a:graphicFrameLocks noGrp="1"/>
          </p:cNvGraphicFramePr>
          <p:nvPr>
            <p:ph idx="1"/>
            <p:extLst>
              <p:ext uri="{D42A27DB-BD31-4B8C-83A1-F6EECF244321}">
                <p14:modId xmlns:p14="http://schemas.microsoft.com/office/powerpoint/2010/main" val="996740425"/>
              </p:ext>
            </p:extLst>
          </p:nvPr>
        </p:nvGraphicFramePr>
        <p:xfrm>
          <a:off x="609600" y="1484785"/>
          <a:ext cx="10972800" cy="4248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54813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350B6-1C51-6A10-AD96-DCB3634FA979}"/>
              </a:ext>
            </a:extLst>
          </p:cNvPr>
          <p:cNvSpPr>
            <a:spLocks noGrp="1"/>
          </p:cNvSpPr>
          <p:nvPr>
            <p:ph type="title"/>
          </p:nvPr>
        </p:nvSpPr>
        <p:spPr>
          <a:xfrm>
            <a:off x="2351584" y="0"/>
            <a:ext cx="8726760" cy="1143000"/>
          </a:xfrm>
        </p:spPr>
        <p:txBody>
          <a:bodyPr>
            <a:normAutofit/>
          </a:bodyPr>
          <a:lstStyle/>
          <a:p>
            <a:r>
              <a:rPr kumimoji="0" lang="en-ZA"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Brief Descriptive Highlights  - Research and Policy Development (RPD) Unit</a:t>
            </a:r>
            <a:endParaRPr lang="en-ZA" sz="6000" dirty="0"/>
          </a:p>
        </p:txBody>
      </p:sp>
      <p:sp>
        <p:nvSpPr>
          <p:cNvPr id="3" name="Content Placeholder 2">
            <a:extLst>
              <a:ext uri="{FF2B5EF4-FFF2-40B4-BE49-F238E27FC236}">
                <a16:creationId xmlns:a16="http://schemas.microsoft.com/office/drawing/2014/main" id="{F19E8B74-76FB-BF39-3ABA-7160879BFD2A}"/>
              </a:ext>
            </a:extLst>
          </p:cNvPr>
          <p:cNvSpPr>
            <a:spLocks noGrp="1"/>
          </p:cNvSpPr>
          <p:nvPr>
            <p:ph idx="1"/>
          </p:nvPr>
        </p:nvSpPr>
        <p:spPr>
          <a:xfrm>
            <a:off x="609600" y="1772816"/>
            <a:ext cx="10972800" cy="4032448"/>
          </a:xfrm>
        </p:spPr>
        <p:txBody>
          <a:bodyPr>
            <a:normAutofit fontScale="92500"/>
          </a:bodyPr>
          <a:lstStyle/>
          <a:p>
            <a:pPr marL="0" indent="0" algn="l">
              <a:buNone/>
            </a:pPr>
            <a:r>
              <a:rPr lang="en-ZA" sz="1800" b="1" dirty="0">
                <a:latin typeface="Arial" panose="020B0604020202020204" pitchFamily="34" charset="0"/>
                <a:cs typeface="Arial" panose="020B0604020202020204" pitchFamily="34" charset="0"/>
              </a:rPr>
              <a:t>4 research Reports:</a:t>
            </a:r>
          </a:p>
          <a:p>
            <a:pPr marL="0" indent="0">
              <a:buNone/>
            </a:pPr>
            <a:r>
              <a:rPr lang="en-ZA" sz="1800" b="1" dirty="0">
                <a:latin typeface="Arial" panose="020B0604020202020204" pitchFamily="34" charset="0"/>
                <a:cs typeface="Arial" panose="020B0604020202020204" pitchFamily="34" charset="0"/>
              </a:rPr>
              <a:t>1. Is African Traditional Religion equivalent to Traditional Healing?</a:t>
            </a:r>
          </a:p>
          <a:p>
            <a:pPr marL="0" indent="0">
              <a:buNone/>
            </a:pPr>
            <a:r>
              <a:rPr lang="en-ZA" sz="1800" b="1" dirty="0">
                <a:latin typeface="Arial" panose="020B0604020202020204" pitchFamily="34" charset="0"/>
                <a:cs typeface="Arial" panose="020B0604020202020204" pitchFamily="34" charset="0"/>
              </a:rPr>
              <a:t>Objectives:</a:t>
            </a:r>
          </a:p>
          <a:p>
            <a:r>
              <a:rPr lang="en-US" sz="1800" dirty="0">
                <a:latin typeface="Arial" panose="020B0604020202020204" pitchFamily="34" charset="0"/>
                <a:cs typeface="Arial" panose="020B0604020202020204" pitchFamily="34" charset="0"/>
              </a:rPr>
              <a:t>To understand African Traditional Religion as a religion. </a:t>
            </a:r>
          </a:p>
          <a:p>
            <a:r>
              <a:rPr lang="en-US" sz="1800" dirty="0">
                <a:latin typeface="Arial" panose="020B0604020202020204" pitchFamily="34" charset="0"/>
                <a:cs typeface="Arial" panose="020B0604020202020204" pitchFamily="34" charset="0"/>
              </a:rPr>
              <a:t>To explore how African Traditional Religion can be elevated to the same equal status as all other religions.</a:t>
            </a:r>
          </a:p>
          <a:p>
            <a:r>
              <a:rPr lang="en-US" sz="1800" dirty="0">
                <a:latin typeface="Arial" panose="020B0604020202020204" pitchFamily="34" charset="0"/>
                <a:cs typeface="Arial" panose="020B0604020202020204" pitchFamily="34" charset="0"/>
              </a:rPr>
              <a:t>To understand why is African Traditional Religion always represented and talked about during debates and ceremonies by other people, like Traditional healers, and not by its own followers?</a:t>
            </a:r>
            <a:endParaRPr lang="en-US" sz="1800" b="1" dirty="0">
              <a:latin typeface="Arial" panose="020B0604020202020204" pitchFamily="34" charset="0"/>
              <a:cs typeface="Arial" panose="020B0604020202020204" pitchFamily="34" charset="0"/>
            </a:endParaRPr>
          </a:p>
          <a:p>
            <a:pPr marL="0" indent="0">
              <a:buNone/>
            </a:pPr>
            <a:r>
              <a:rPr lang="en-ZA" sz="1800" b="1" dirty="0">
                <a:latin typeface="Arial" panose="020B0604020202020204" pitchFamily="34" charset="0"/>
                <a:cs typeface="Arial" panose="020B0604020202020204" pitchFamily="34" charset="0"/>
              </a:rPr>
              <a:t>Recommendations</a:t>
            </a:r>
          </a:p>
          <a:p>
            <a:r>
              <a:rPr lang="en-ZA" sz="1800" dirty="0">
                <a:latin typeface="Arial" panose="020B0604020202020204" pitchFamily="34" charset="0"/>
                <a:cs typeface="Arial" panose="020B0604020202020204" pitchFamily="34" charset="0"/>
              </a:rPr>
              <a:t>African Traditional Healing and African Traditional Religion are two separate institutions and should never be mixed up.</a:t>
            </a:r>
          </a:p>
          <a:p>
            <a:r>
              <a:rPr lang="en-US" sz="1800" dirty="0">
                <a:latin typeface="Arial" panose="020B0604020202020204" pitchFamily="34" charset="0"/>
                <a:cs typeface="Arial" panose="020B0604020202020204" pitchFamily="34" charset="0"/>
              </a:rPr>
              <a:t>African Religion must be promoted and where possible be more documented.</a:t>
            </a:r>
            <a:endParaRPr lang="en-US" sz="1800" dirty="0">
              <a:solidFill>
                <a:srgbClr val="FF0000"/>
              </a:solidFill>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The Department of Health should promote the profession of traditional healing to the same level as it does with western doctors.</a:t>
            </a:r>
            <a:endParaRPr lang="en-ZA" sz="1800" dirty="0">
              <a:latin typeface="Arial" panose="020B0604020202020204" pitchFamily="34" charset="0"/>
              <a:cs typeface="Arial" panose="020B0604020202020204" pitchFamily="34" charset="0"/>
            </a:endParaRPr>
          </a:p>
          <a:p>
            <a:pPr marL="0" indent="0">
              <a:buNone/>
            </a:pPr>
            <a:endParaRPr lang="en-ZA" sz="1800" dirty="0">
              <a:latin typeface="Arial" panose="020B0604020202020204" pitchFamily="34" charset="0"/>
              <a:cs typeface="Arial" panose="020B0604020202020204" pitchFamily="34" charset="0"/>
            </a:endParaRPr>
          </a:p>
          <a:p>
            <a:pPr lvl="1"/>
            <a:endParaRPr lang="en-Z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9133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318FB-7B5F-6EF5-58F9-0C78CCA9FEE7}"/>
              </a:ext>
            </a:extLst>
          </p:cNvPr>
          <p:cNvSpPr>
            <a:spLocks noGrp="1"/>
          </p:cNvSpPr>
          <p:nvPr>
            <p:ph type="title"/>
          </p:nvPr>
        </p:nvSpPr>
        <p:spPr>
          <a:xfrm>
            <a:off x="2711624" y="0"/>
            <a:ext cx="8150696" cy="1143000"/>
          </a:xfrm>
        </p:spPr>
        <p:txBody>
          <a:bodyPr>
            <a:noAutofit/>
          </a:bodyPr>
          <a:lstStyle/>
          <a:p>
            <a:r>
              <a:rPr lang="en-US" sz="2800" dirty="0">
                <a:latin typeface="Arial" panose="020B0604020202020204" pitchFamily="34" charset="0"/>
                <a:cs typeface="Arial" panose="020B0604020202020204" pitchFamily="34" charset="0"/>
              </a:rPr>
              <a:t>Brief Descriptive Highlights  - Research and Policy Development (RPD) Unit</a:t>
            </a:r>
            <a:r>
              <a:rPr lang="en-US" sz="32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…continues</a:t>
            </a:r>
            <a:endParaRPr lang="en-ZA" sz="3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D3BDE1D-CBC5-08B3-2699-7DEDA2BCAE5E}"/>
              </a:ext>
            </a:extLst>
          </p:cNvPr>
          <p:cNvSpPr>
            <a:spLocks noGrp="1"/>
          </p:cNvSpPr>
          <p:nvPr>
            <p:ph idx="1"/>
          </p:nvPr>
        </p:nvSpPr>
        <p:spPr>
          <a:xfrm>
            <a:off x="609600" y="1844824"/>
            <a:ext cx="10972800" cy="3960440"/>
          </a:xfrm>
        </p:spPr>
        <p:txBody>
          <a:bodyPr>
            <a:normAutofit fontScale="92500" lnSpcReduction="20000"/>
          </a:bodyPr>
          <a:lstStyle/>
          <a:p>
            <a:pPr marL="0" indent="0">
              <a:buNone/>
            </a:pPr>
            <a:r>
              <a:rPr lang="en-US" sz="2000" b="1" dirty="0">
                <a:latin typeface="Arial" panose="020B0604020202020204" pitchFamily="34" charset="0"/>
                <a:cs typeface="Arial" panose="020B0604020202020204" pitchFamily="34" charset="0"/>
              </a:rPr>
              <a:t>2. Resuscitation of African Cultural Values</a:t>
            </a:r>
          </a:p>
          <a:p>
            <a:pPr marL="0" indent="0">
              <a:buNone/>
            </a:pPr>
            <a:r>
              <a:rPr lang="en-US" sz="2000" b="1" dirty="0">
                <a:latin typeface="Arial" panose="020B0604020202020204" pitchFamily="34" charset="0"/>
                <a:cs typeface="Arial" panose="020B0604020202020204" pitchFamily="34" charset="0"/>
              </a:rPr>
              <a:t>Objectives:</a:t>
            </a:r>
          </a:p>
          <a:p>
            <a:r>
              <a:rPr lang="en-US" sz="2000" dirty="0">
                <a:latin typeface="Arial" panose="020B0604020202020204" pitchFamily="34" charset="0"/>
                <a:cs typeface="Arial" panose="020B0604020202020204" pitchFamily="34" charset="0"/>
              </a:rPr>
              <a:t>To explore how communities could resuscitate their cultural values?</a:t>
            </a:r>
          </a:p>
          <a:p>
            <a:r>
              <a:rPr lang="en-US" sz="2000" dirty="0">
                <a:latin typeface="Arial" panose="020B0604020202020204" pitchFamily="34" charset="0"/>
                <a:cs typeface="Arial" panose="020B0604020202020204" pitchFamily="34" charset="0"/>
              </a:rPr>
              <a:t>To understand how African cultural values could complement and promote social cohesion, moral regeneration and nation building?</a:t>
            </a:r>
          </a:p>
          <a:p>
            <a:r>
              <a:rPr lang="en-US" sz="2000" dirty="0">
                <a:latin typeface="Arial" panose="020B0604020202020204" pitchFamily="34" charset="0"/>
                <a:cs typeface="Arial" panose="020B0604020202020204" pitchFamily="34" charset="0"/>
              </a:rPr>
              <a:t>To come up with strategies of how communities could resuscitate the core value of Ubuntu?</a:t>
            </a:r>
            <a:endParaRPr lang="en-US" sz="2000" b="1"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Recommendations</a:t>
            </a:r>
          </a:p>
          <a:p>
            <a:r>
              <a:rPr lang="en-US" sz="1800" dirty="0">
                <a:latin typeface="Arial" panose="020B0604020202020204" pitchFamily="34" charset="0"/>
                <a:cs typeface="Arial" panose="020B0604020202020204" pitchFamily="34" charset="0"/>
              </a:rPr>
              <a:t>Core values should be cultivated in the family unit and community targeting young people at early age.</a:t>
            </a:r>
          </a:p>
          <a:p>
            <a:r>
              <a:rPr lang="en-US" sz="1800" dirty="0">
                <a:latin typeface="Arial" panose="020B0604020202020204" pitchFamily="34" charset="0"/>
                <a:cs typeface="Arial" panose="020B0604020202020204" pitchFamily="34" charset="0"/>
              </a:rPr>
              <a:t>The Department of Education and Higher Learning should promote African values and ensure that they form part of schools’ and universities’ curriculums.</a:t>
            </a:r>
          </a:p>
          <a:p>
            <a:r>
              <a:rPr lang="en-US" sz="1800" dirty="0">
                <a:latin typeface="Arial" panose="020B0604020202020204" pitchFamily="34" charset="0"/>
                <a:cs typeface="Arial" panose="020B0604020202020204" pitchFamily="34" charset="0"/>
              </a:rPr>
              <a:t>Traditional Leadership should be given the space and be supported in a conscious effort to assert African historical traditions, values, and consciousness.</a:t>
            </a:r>
          </a:p>
          <a:p>
            <a:r>
              <a:rPr lang="en-US" sz="1800" dirty="0">
                <a:latin typeface="Arial" panose="020B0604020202020204" pitchFamily="34" charset="0"/>
                <a:cs typeface="Arial" panose="020B0604020202020204" pitchFamily="34" charset="0"/>
              </a:rPr>
              <a:t>The competition that exists between the rights bestowed on us by the constitution and customary law on rights and values needs to be relooked at and a scientific study should be conducted to promote values from both these two systems of laws equally.</a:t>
            </a:r>
          </a:p>
          <a:p>
            <a:endParaRPr lang="en-ZA" dirty="0"/>
          </a:p>
        </p:txBody>
      </p:sp>
    </p:spTree>
    <p:extLst>
      <p:ext uri="{BB962C8B-B14F-4D97-AF65-F5344CB8AC3E}">
        <p14:creationId xmlns:p14="http://schemas.microsoft.com/office/powerpoint/2010/main" val="4173914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EE396-3889-4E92-A47B-211F91AD0FE1}"/>
              </a:ext>
            </a:extLst>
          </p:cNvPr>
          <p:cNvSpPr>
            <a:spLocks noGrp="1"/>
          </p:cNvSpPr>
          <p:nvPr>
            <p:ph type="title"/>
          </p:nvPr>
        </p:nvSpPr>
        <p:spPr>
          <a:xfrm>
            <a:off x="2265784" y="53752"/>
            <a:ext cx="8726760" cy="1143000"/>
          </a:xfrm>
        </p:spPr>
        <p:txBody>
          <a:bodyPr>
            <a:noAutofit/>
          </a:bodyPr>
          <a:lstStyle/>
          <a:p>
            <a:r>
              <a:rPr lang="en-GB" sz="3200" dirty="0">
                <a:latin typeface="Arial" panose="020B0604020202020204" pitchFamily="34" charset="0"/>
                <a:cs typeface="Arial" panose="020B0604020202020204" pitchFamily="34" charset="0"/>
              </a:rPr>
              <a:t>1. Audit Outcomes of the Previous Financial Years and the Year Under Review</a:t>
            </a:r>
            <a:endParaRPr lang="en-ZA" sz="32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90850E7-0260-F26A-15B2-CF8210FC2FB6}"/>
              </a:ext>
            </a:extLst>
          </p:cNvPr>
          <p:cNvPicPr>
            <a:picLocks noChangeAspect="1"/>
          </p:cNvPicPr>
          <p:nvPr/>
        </p:nvPicPr>
        <p:blipFill>
          <a:blip r:embed="rId2"/>
          <a:stretch>
            <a:fillRect/>
          </a:stretch>
        </p:blipFill>
        <p:spPr>
          <a:xfrm>
            <a:off x="810304" y="1628800"/>
            <a:ext cx="10182240" cy="4032448"/>
          </a:xfrm>
          <a:prstGeom prst="rect">
            <a:avLst/>
          </a:prstGeom>
        </p:spPr>
      </p:pic>
    </p:spTree>
    <p:extLst>
      <p:ext uri="{BB962C8B-B14F-4D97-AF65-F5344CB8AC3E}">
        <p14:creationId xmlns:p14="http://schemas.microsoft.com/office/powerpoint/2010/main" val="33893073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C0395-EBC6-16AA-F4C4-EAF04C394C47}"/>
              </a:ext>
            </a:extLst>
          </p:cNvPr>
          <p:cNvSpPr>
            <a:spLocks noGrp="1"/>
          </p:cNvSpPr>
          <p:nvPr>
            <p:ph type="title"/>
          </p:nvPr>
        </p:nvSpPr>
        <p:spPr>
          <a:xfrm>
            <a:off x="2999656" y="44624"/>
            <a:ext cx="7862664" cy="1143000"/>
          </a:xfrm>
        </p:spPr>
        <p:txBody>
          <a:bodyPr>
            <a:noAutofit/>
          </a:bodyPr>
          <a:lstStyle/>
          <a:p>
            <a:pPr algn="l"/>
            <a:r>
              <a:rPr lang="en-US" sz="2800" dirty="0">
                <a:latin typeface="Arial" panose="020B0604020202020204" pitchFamily="34" charset="0"/>
                <a:cs typeface="Arial" panose="020B0604020202020204" pitchFamily="34" charset="0"/>
              </a:rPr>
              <a:t>Brief Descriptive Highlights  - Research and Policy Development (RPD) Unit	</a:t>
            </a:r>
            <a:r>
              <a:rPr lang="en-US" sz="2000" dirty="0">
                <a:latin typeface="Arial" panose="020B0604020202020204" pitchFamily="34" charset="0"/>
                <a:cs typeface="Arial" panose="020B0604020202020204" pitchFamily="34" charset="0"/>
              </a:rPr>
              <a:t>…continues</a:t>
            </a:r>
            <a:endParaRPr lang="en-ZA"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C4F767B-4FED-8A17-FBC3-81DE6EB67BE5}"/>
              </a:ext>
            </a:extLst>
          </p:cNvPr>
          <p:cNvSpPr>
            <a:spLocks noGrp="1"/>
          </p:cNvSpPr>
          <p:nvPr>
            <p:ph idx="1"/>
          </p:nvPr>
        </p:nvSpPr>
        <p:spPr>
          <a:xfrm>
            <a:off x="609600" y="1916832"/>
            <a:ext cx="10972800" cy="4032448"/>
          </a:xfrm>
        </p:spPr>
        <p:txBody>
          <a:bodyPr>
            <a:normAutofit/>
          </a:bodyPr>
          <a:lstStyle/>
          <a:p>
            <a:pPr marL="0" indent="0">
              <a:buNone/>
            </a:pPr>
            <a:r>
              <a:rPr lang="en-US" sz="1800" b="1" dirty="0">
                <a:latin typeface="Arial" panose="020B0604020202020204" pitchFamily="34" charset="0"/>
                <a:cs typeface="Arial" panose="020B0604020202020204" pitchFamily="34" charset="0"/>
              </a:rPr>
              <a:t>3. The Constitutional Rights of Unmarried Biological Fathers within the CRL Community Rights in a diverse country</a:t>
            </a:r>
          </a:p>
          <a:p>
            <a:pPr marL="0" indent="0">
              <a:buNone/>
            </a:pPr>
            <a:r>
              <a:rPr lang="en-US" sz="1800" b="1" dirty="0">
                <a:latin typeface="Arial" panose="020B0604020202020204" pitchFamily="34" charset="0"/>
                <a:cs typeface="Arial" panose="020B0604020202020204" pitchFamily="34" charset="0"/>
              </a:rPr>
              <a:t>Objectives:</a:t>
            </a:r>
          </a:p>
          <a:p>
            <a:pPr algn="just"/>
            <a:r>
              <a:rPr lang="en-US" sz="1600" dirty="0">
                <a:latin typeface="Arial" panose="020B0604020202020204" pitchFamily="34" charset="0"/>
                <a:cs typeface="Arial" panose="020B0604020202020204" pitchFamily="34" charset="0"/>
              </a:rPr>
              <a:t>To understand the cultural communities’ rights and traditions against the backdrop of the constitutional court ruling, awarding the biological unmarried fathers’ rights to register his child with his surname.</a:t>
            </a:r>
          </a:p>
          <a:p>
            <a:pPr algn="just"/>
            <a:r>
              <a:rPr lang="en-US" sz="1600" dirty="0">
                <a:latin typeface="Arial" panose="020B0604020202020204" pitchFamily="34" charset="0"/>
                <a:cs typeface="Arial" panose="020B0604020202020204" pitchFamily="34" charset="0"/>
              </a:rPr>
              <a:t>To hear from different cultural communities if according to their culture, biological unmarried fathers have rights?</a:t>
            </a:r>
          </a:p>
          <a:p>
            <a:pPr algn="just"/>
            <a:r>
              <a:rPr lang="en-US" sz="1600" dirty="0">
                <a:latin typeface="Arial" panose="020B0604020202020204" pitchFamily="34" charset="0"/>
                <a:cs typeface="Arial" panose="020B0604020202020204" pitchFamily="34" charset="0"/>
              </a:rPr>
              <a:t>To understand the cultural process practiced/followed in a case where a child is born from two unmarried people?</a:t>
            </a:r>
            <a:endParaRPr lang="en-US" sz="1600" b="1" dirty="0">
              <a:latin typeface="Arial" panose="020B0604020202020204" pitchFamily="34" charset="0"/>
              <a:cs typeface="Arial" panose="020B0604020202020204" pitchFamily="34" charset="0"/>
            </a:endParaRPr>
          </a:p>
          <a:p>
            <a:pPr marL="0" indent="0" algn="just">
              <a:buNone/>
            </a:pPr>
            <a:r>
              <a:rPr lang="en-ZA" sz="1600" b="1" dirty="0">
                <a:latin typeface="Arial" panose="020B0604020202020204" pitchFamily="34" charset="0"/>
                <a:cs typeface="Arial" panose="020B0604020202020204" pitchFamily="34" charset="0"/>
              </a:rPr>
              <a:t>Recommendations</a:t>
            </a:r>
          </a:p>
          <a:p>
            <a:pPr algn="just"/>
            <a:r>
              <a:rPr lang="en-US" sz="1600" dirty="0">
                <a:latin typeface="Arial" panose="020B0604020202020204" pitchFamily="34" charset="0"/>
                <a:cs typeface="Arial" panose="020B0604020202020204" pitchFamily="34" charset="0"/>
              </a:rPr>
              <a:t>In matters that affect the constitution and cultures of people, the Constitutional Court should consult with cultural experts and traditional leaders to hear their counsel before pronouncing on matters that affect people’s cultures and way of life.</a:t>
            </a:r>
          </a:p>
          <a:p>
            <a:pPr algn="just"/>
            <a:r>
              <a:rPr lang="en-US" sz="1600" dirty="0">
                <a:latin typeface="Arial" panose="020B0604020202020204" pitchFamily="34" charset="0"/>
                <a:cs typeface="Arial" panose="020B0604020202020204" pitchFamily="34" charset="0"/>
              </a:rPr>
              <a:t>Efforts must be made by the Courts to align their judgements with the cultural, religious, and traditional beliefs of all South African citizens.</a:t>
            </a:r>
            <a:endParaRPr lang="en-Z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3857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5D39E-9160-171E-5C37-ABC661A9A667}"/>
              </a:ext>
            </a:extLst>
          </p:cNvPr>
          <p:cNvSpPr>
            <a:spLocks noGrp="1"/>
          </p:cNvSpPr>
          <p:nvPr>
            <p:ph type="title"/>
          </p:nvPr>
        </p:nvSpPr>
        <p:spPr>
          <a:xfrm>
            <a:off x="2639616" y="53752"/>
            <a:ext cx="8654752" cy="1143000"/>
          </a:xfrm>
        </p:spPr>
        <p:txBody>
          <a:bodyPr>
            <a:noAutofit/>
          </a:bodyPr>
          <a:lstStyle/>
          <a:p>
            <a:pPr algn="l"/>
            <a:r>
              <a:rPr lang="en-US" sz="2800" dirty="0">
                <a:latin typeface="Arial" panose="020B0604020202020204" pitchFamily="34" charset="0"/>
                <a:cs typeface="Arial" panose="020B0604020202020204" pitchFamily="34" charset="0"/>
              </a:rPr>
              <a:t>Brief Descriptive Highlights  - Research and Policy Development (RPD) Unit												…continues</a:t>
            </a:r>
            <a:endParaRPr lang="en-ZA"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C2DAD2B-426C-DB80-03B5-08195F35EB38}"/>
              </a:ext>
            </a:extLst>
          </p:cNvPr>
          <p:cNvSpPr>
            <a:spLocks noGrp="1"/>
          </p:cNvSpPr>
          <p:nvPr>
            <p:ph idx="1"/>
          </p:nvPr>
        </p:nvSpPr>
        <p:spPr>
          <a:xfrm>
            <a:off x="407368" y="2060848"/>
            <a:ext cx="11017224" cy="3960440"/>
          </a:xfrm>
        </p:spPr>
        <p:txBody>
          <a:bodyPr>
            <a:normAutofit/>
          </a:bodyPr>
          <a:lstStyle/>
          <a:p>
            <a:pPr marL="0" indent="0">
              <a:buNone/>
            </a:pPr>
            <a:r>
              <a:rPr lang="en-US" sz="2000" b="1" dirty="0">
                <a:latin typeface="Arial" panose="020B0604020202020204" pitchFamily="34" charset="0"/>
                <a:cs typeface="Arial" panose="020B0604020202020204" pitchFamily="34" charset="0"/>
              </a:rPr>
              <a:t>4. Use of Official Languages by Organs of State</a:t>
            </a:r>
          </a:p>
          <a:p>
            <a:pPr marL="0" indent="0">
              <a:buNone/>
            </a:pPr>
            <a:r>
              <a:rPr lang="en-ZA" sz="2000" b="1" dirty="0">
                <a:latin typeface="Arial" panose="020B0604020202020204" pitchFamily="34" charset="0"/>
                <a:cs typeface="Arial" panose="020B0604020202020204" pitchFamily="34" charset="0"/>
              </a:rPr>
              <a:t>Objectives:</a:t>
            </a:r>
          </a:p>
          <a:p>
            <a:r>
              <a:rPr lang="en-ZA" sz="2000" dirty="0">
                <a:latin typeface="Arial" panose="020B0604020202020204" pitchFamily="34" charset="0"/>
                <a:cs typeface="Arial" panose="020B0604020202020204" pitchFamily="34" charset="0"/>
              </a:rPr>
              <a:t>To look at  how far the organs of state have gone with the use of all official languages.</a:t>
            </a:r>
          </a:p>
          <a:p>
            <a:r>
              <a:rPr lang="en-ZA" sz="2000" dirty="0">
                <a:effectLst/>
                <a:latin typeface="Arial" panose="020B0604020202020204" pitchFamily="34" charset="0"/>
                <a:ea typeface="Calibri" panose="020F0502020204030204" pitchFamily="34" charset="0"/>
                <a:cs typeface="Times New Roman" panose="02020603050405020304" pitchFamily="18" charset="0"/>
              </a:rPr>
              <a:t>Positive measures, the organs of state are employing to elevate the status and advance the use of these languages. </a:t>
            </a:r>
            <a:endParaRPr lang="en-ZA" sz="2000" dirty="0">
              <a:latin typeface="Calibri" panose="020F0502020204030204" pitchFamily="34" charset="0"/>
              <a:ea typeface="Calibri" panose="020F0502020204030204" pitchFamily="34" charset="0"/>
              <a:cs typeface="Times New Roman" panose="02020603050405020304" pitchFamily="18" charset="0"/>
            </a:endParaRPr>
          </a:p>
          <a:p>
            <a:r>
              <a:rPr lang="en-ZA" sz="2000" dirty="0">
                <a:effectLst/>
                <a:latin typeface="Arial" panose="020B0604020202020204" pitchFamily="34" charset="0"/>
                <a:ea typeface="Calibri" panose="020F0502020204030204" pitchFamily="34" charset="0"/>
                <a:cs typeface="Times New Roman" panose="02020603050405020304" pitchFamily="18" charset="0"/>
              </a:rPr>
              <a:t>What organs of state have put in place to regulate and monitor the use of the official languages in their respective units. </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To what extent do the official languages enjoy parity of esteem and equitable freedom?</a:t>
            </a:r>
          </a:p>
          <a:p>
            <a:r>
              <a:rPr lang="en-ZA" sz="2000" dirty="0">
                <a:effectLst/>
                <a:latin typeface="Arial" panose="020B0604020202020204" pitchFamily="34" charset="0"/>
                <a:ea typeface="Calibri" panose="020F0502020204030204" pitchFamily="34" charset="0"/>
                <a:cs typeface="Times New Roman" panose="02020603050405020304" pitchFamily="18" charset="0"/>
              </a:rPr>
              <a:t>What efforts are organs of state making to elevate and promote official languages to become languages of record, teaching, research, science, technology, and commerce.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13215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C2C891-6D7F-03AE-AEB6-D9195EC8E260}"/>
              </a:ext>
            </a:extLst>
          </p:cNvPr>
          <p:cNvSpPr>
            <a:spLocks noGrp="1"/>
          </p:cNvSpPr>
          <p:nvPr>
            <p:ph idx="1"/>
          </p:nvPr>
        </p:nvSpPr>
        <p:spPr>
          <a:xfrm>
            <a:off x="479376" y="1988840"/>
            <a:ext cx="11017224" cy="4392488"/>
          </a:xfrm>
        </p:spPr>
        <p:txBody>
          <a:bodyPr>
            <a:normAutofit fontScale="77500" lnSpcReduction="20000"/>
          </a:bodyPr>
          <a:lstStyle/>
          <a:p>
            <a:pPr marL="0" indent="0">
              <a:buNone/>
            </a:pPr>
            <a:r>
              <a:rPr lang="en-US" sz="2600" b="1" dirty="0">
                <a:latin typeface="Arial" panose="020B0604020202020204" pitchFamily="34" charset="0"/>
                <a:cs typeface="Arial" panose="020B0604020202020204" pitchFamily="34" charset="0"/>
              </a:rPr>
              <a:t>Recommendations</a:t>
            </a:r>
          </a:p>
          <a:p>
            <a:r>
              <a:rPr lang="en-US" sz="2900" dirty="0">
                <a:latin typeface="Arial" panose="020B0604020202020204" pitchFamily="34" charset="0"/>
                <a:cs typeface="Arial" panose="020B0604020202020204" pitchFamily="34" charset="0"/>
              </a:rPr>
              <a:t>In order to enjoy parity of esteem, languages must be used as languages of record, teaching, research, science, technology and commerce.</a:t>
            </a:r>
          </a:p>
          <a:p>
            <a:r>
              <a:rPr lang="en-US" sz="2900" dirty="0">
                <a:latin typeface="Arial" panose="020B0604020202020204" pitchFamily="34" charset="0"/>
                <a:cs typeface="Arial" panose="020B0604020202020204" pitchFamily="34" charset="0"/>
              </a:rPr>
              <a:t>That public service </a:t>
            </a:r>
            <a:r>
              <a:rPr lang="en-US" sz="2900" dirty="0" err="1">
                <a:latin typeface="Arial" panose="020B0604020202020204" pitchFamily="34" charset="0"/>
                <a:cs typeface="Arial" panose="020B0604020202020204" pitchFamily="34" charset="0"/>
              </a:rPr>
              <a:t>centres</a:t>
            </a:r>
            <a:r>
              <a:rPr lang="en-US" sz="2900" dirty="0">
                <a:latin typeface="Arial" panose="020B0604020202020204" pitchFamily="34" charset="0"/>
                <a:cs typeface="Arial" panose="020B0604020202020204" pitchFamily="34" charset="0"/>
              </a:rPr>
              <a:t> where the public can send their complaints about the unequal use of official languages by organs of state should be established soon.</a:t>
            </a:r>
          </a:p>
          <a:p>
            <a:r>
              <a:rPr lang="en-US" sz="2900" dirty="0">
                <a:latin typeface="Arial" panose="020B0604020202020204" pitchFamily="34" charset="0"/>
                <a:cs typeface="Arial" panose="020B0604020202020204" pitchFamily="34" charset="0"/>
              </a:rPr>
              <a:t>Organs of state should share publications and communicate with the members of the public more effectively about their linguistic rights in their own languages and in languages spoken in the areas or regions where they live.</a:t>
            </a:r>
          </a:p>
          <a:p>
            <a:r>
              <a:rPr lang="en-US" sz="2900" dirty="0">
                <a:latin typeface="Arial" panose="020B0604020202020204" pitchFamily="34" charset="0"/>
                <a:cs typeface="Arial" panose="020B0604020202020204" pitchFamily="34" charset="0"/>
              </a:rPr>
              <a:t>The spoken and used regional languages should be streamlined and should be granted official status in the regions where they are spoken.</a:t>
            </a:r>
          </a:p>
          <a:p>
            <a:pPr marL="0" indent="0">
              <a:buNone/>
            </a:pPr>
            <a:r>
              <a:rPr lang="en-US" sz="2600" b="1" dirty="0">
                <a:latin typeface="Arial" panose="020B0604020202020204" pitchFamily="34" charset="0"/>
                <a:cs typeface="Arial" panose="020B0604020202020204" pitchFamily="34" charset="0"/>
              </a:rPr>
              <a:t>NB.  This report will be launched and full details will be on the independent report.</a:t>
            </a:r>
            <a:endParaRPr lang="en-ZA" sz="2600" b="1"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FDE6E9B4-B7DD-7C64-F183-C8A6655B8561}"/>
              </a:ext>
            </a:extLst>
          </p:cNvPr>
          <p:cNvSpPr>
            <a:spLocks noGrp="1"/>
          </p:cNvSpPr>
          <p:nvPr>
            <p:ph type="title"/>
          </p:nvPr>
        </p:nvSpPr>
        <p:spPr>
          <a:xfrm>
            <a:off x="2553816" y="116632"/>
            <a:ext cx="8654752" cy="1143000"/>
          </a:xfrm>
        </p:spPr>
        <p:txBody>
          <a:bodyPr>
            <a:noAutofit/>
          </a:bodyPr>
          <a:lstStyle/>
          <a:p>
            <a:pPr algn="l"/>
            <a:r>
              <a:rPr lang="en-US" sz="2800" dirty="0">
                <a:latin typeface="Arial" panose="020B0604020202020204" pitchFamily="34" charset="0"/>
                <a:cs typeface="Arial" panose="020B0604020202020204" pitchFamily="34" charset="0"/>
              </a:rPr>
              <a:t>Brief Descriptive Highlights  - Research and Policy Development (RPD) Unit												…continues</a:t>
            </a:r>
            <a:endParaRPr lang="en-ZA"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0490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AA61A-3DEC-4FEF-AB8B-EAA1178DBCD9}"/>
              </a:ext>
            </a:extLst>
          </p:cNvPr>
          <p:cNvSpPr>
            <a:spLocks noGrp="1"/>
          </p:cNvSpPr>
          <p:nvPr>
            <p:ph type="title"/>
          </p:nvPr>
        </p:nvSpPr>
        <p:spPr>
          <a:xfrm>
            <a:off x="2423592" y="44624"/>
            <a:ext cx="9014792" cy="922114"/>
          </a:xfrm>
        </p:spPr>
        <p:txBody>
          <a:bodyPr>
            <a:noAutofit/>
          </a:bodyPr>
          <a:lstStyle/>
          <a:p>
            <a:r>
              <a:rPr lang="en-GB" sz="2800" dirty="0">
                <a:latin typeface="Arial" panose="020B0604020202020204" pitchFamily="34" charset="0"/>
                <a:cs typeface="Arial" panose="020B0604020202020204" pitchFamily="34" charset="0"/>
              </a:rPr>
              <a:t>10.5. Programme 5: Communication, Marketing, IT and Linkages (CMIL) Unit</a:t>
            </a:r>
            <a:endParaRPr lang="en-ZA" sz="2800" dirty="0">
              <a:latin typeface="Arial" panose="020B0604020202020204" pitchFamily="34" charset="0"/>
              <a:cs typeface="Arial" panose="020B0604020202020204" pitchFamily="34" charset="0"/>
            </a:endParaRPr>
          </a:p>
        </p:txBody>
      </p:sp>
      <p:graphicFrame>
        <p:nvGraphicFramePr>
          <p:cNvPr id="4" name="Table 4">
            <a:extLst>
              <a:ext uri="{FF2B5EF4-FFF2-40B4-BE49-F238E27FC236}">
                <a16:creationId xmlns:a16="http://schemas.microsoft.com/office/drawing/2014/main" id="{A74B3349-82B3-4085-B59D-ADA326E7F931}"/>
              </a:ext>
            </a:extLst>
          </p:cNvPr>
          <p:cNvGraphicFramePr>
            <a:graphicFrameLocks noGrp="1"/>
          </p:cNvGraphicFramePr>
          <p:nvPr>
            <p:ph idx="1"/>
            <p:extLst>
              <p:ext uri="{D42A27DB-BD31-4B8C-83A1-F6EECF244321}">
                <p14:modId xmlns:p14="http://schemas.microsoft.com/office/powerpoint/2010/main" val="3828462689"/>
              </p:ext>
            </p:extLst>
          </p:nvPr>
        </p:nvGraphicFramePr>
        <p:xfrm>
          <a:off x="263352" y="1196752"/>
          <a:ext cx="11491144" cy="5394960"/>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547325616"/>
                    </a:ext>
                  </a:extLst>
                </a:gridCol>
                <a:gridCol w="1296144">
                  <a:extLst>
                    <a:ext uri="{9D8B030D-6E8A-4147-A177-3AD203B41FA5}">
                      <a16:colId xmlns:a16="http://schemas.microsoft.com/office/drawing/2014/main" val="1911221736"/>
                    </a:ext>
                  </a:extLst>
                </a:gridCol>
                <a:gridCol w="1238092">
                  <a:extLst>
                    <a:ext uri="{9D8B030D-6E8A-4147-A177-3AD203B41FA5}">
                      <a16:colId xmlns:a16="http://schemas.microsoft.com/office/drawing/2014/main" val="2717031952"/>
                    </a:ext>
                  </a:extLst>
                </a:gridCol>
                <a:gridCol w="1276794">
                  <a:extLst>
                    <a:ext uri="{9D8B030D-6E8A-4147-A177-3AD203B41FA5}">
                      <a16:colId xmlns:a16="http://schemas.microsoft.com/office/drawing/2014/main" val="263680696"/>
                    </a:ext>
                  </a:extLst>
                </a:gridCol>
                <a:gridCol w="1276794">
                  <a:extLst>
                    <a:ext uri="{9D8B030D-6E8A-4147-A177-3AD203B41FA5}">
                      <a16:colId xmlns:a16="http://schemas.microsoft.com/office/drawing/2014/main" val="1487412434"/>
                    </a:ext>
                  </a:extLst>
                </a:gridCol>
                <a:gridCol w="1320888">
                  <a:extLst>
                    <a:ext uri="{9D8B030D-6E8A-4147-A177-3AD203B41FA5}">
                      <a16:colId xmlns:a16="http://schemas.microsoft.com/office/drawing/2014/main" val="1778210237"/>
                    </a:ext>
                  </a:extLst>
                </a:gridCol>
                <a:gridCol w="1368152">
                  <a:extLst>
                    <a:ext uri="{9D8B030D-6E8A-4147-A177-3AD203B41FA5}">
                      <a16:colId xmlns:a16="http://schemas.microsoft.com/office/drawing/2014/main" val="1985227693"/>
                    </a:ext>
                  </a:extLst>
                </a:gridCol>
                <a:gridCol w="1141342">
                  <a:extLst>
                    <a:ext uri="{9D8B030D-6E8A-4147-A177-3AD203B41FA5}">
                      <a16:colId xmlns:a16="http://schemas.microsoft.com/office/drawing/2014/main" val="3092332573"/>
                    </a:ext>
                  </a:extLst>
                </a:gridCol>
                <a:gridCol w="1276794">
                  <a:extLst>
                    <a:ext uri="{9D8B030D-6E8A-4147-A177-3AD203B41FA5}">
                      <a16:colId xmlns:a16="http://schemas.microsoft.com/office/drawing/2014/main" val="2659560443"/>
                    </a:ext>
                  </a:extLst>
                </a:gridCol>
              </a:tblGrid>
              <a:tr h="370840">
                <a:tc>
                  <a:txBody>
                    <a:bodyPr/>
                    <a:lstStyle/>
                    <a:p>
                      <a:r>
                        <a:rPr lang="en-GB" sz="1100" dirty="0">
                          <a:solidFill>
                            <a:schemeClr val="tx1"/>
                          </a:solidFill>
                          <a:latin typeface="Arial" panose="020B0604020202020204" pitchFamily="34" charset="0"/>
                          <a:cs typeface="Arial" panose="020B0604020202020204" pitchFamily="34" charset="0"/>
                        </a:rPr>
                        <a:t>Outcomes</a:t>
                      </a:r>
                      <a:endParaRPr lang="en-ZA" sz="1100" dirty="0">
                        <a:solidFill>
                          <a:schemeClr val="tx1"/>
                        </a:solidFill>
                        <a:latin typeface="Arial" panose="020B0604020202020204" pitchFamily="34" charset="0"/>
                        <a:cs typeface="Arial" panose="020B0604020202020204" pitchFamily="34" charset="0"/>
                      </a:endParaRPr>
                    </a:p>
                  </a:txBody>
                  <a:tcPr/>
                </a:tc>
                <a:tc>
                  <a:txBody>
                    <a:bodyPr/>
                    <a:lstStyle/>
                    <a:p>
                      <a:r>
                        <a:rPr lang="en-GB" sz="1100" dirty="0">
                          <a:solidFill>
                            <a:schemeClr val="tx1"/>
                          </a:solidFill>
                          <a:latin typeface="Arial" panose="020B0604020202020204" pitchFamily="34" charset="0"/>
                          <a:cs typeface="Arial" panose="020B0604020202020204" pitchFamily="34" charset="0"/>
                        </a:rPr>
                        <a:t>Outputs</a:t>
                      </a:r>
                      <a:endParaRPr lang="en-ZA" sz="1100" dirty="0">
                        <a:solidFill>
                          <a:schemeClr val="tx1"/>
                        </a:solidFill>
                        <a:latin typeface="Arial" panose="020B0604020202020204" pitchFamily="34" charset="0"/>
                        <a:cs typeface="Arial" panose="020B0604020202020204" pitchFamily="34" charset="0"/>
                      </a:endParaRPr>
                    </a:p>
                  </a:txBody>
                  <a:tcPr/>
                </a:tc>
                <a:tc>
                  <a:txBody>
                    <a:bodyPr/>
                    <a:lstStyle/>
                    <a:p>
                      <a:r>
                        <a:rPr lang="en-GB" sz="1100" dirty="0">
                          <a:solidFill>
                            <a:schemeClr val="tx1"/>
                          </a:solidFill>
                          <a:latin typeface="Arial" panose="020B0604020202020204" pitchFamily="34" charset="0"/>
                          <a:cs typeface="Arial" panose="020B0604020202020204" pitchFamily="34" charset="0"/>
                        </a:rPr>
                        <a:t>Output Indicators</a:t>
                      </a:r>
                      <a:endParaRPr lang="en-ZA" sz="1100" dirty="0">
                        <a:solidFill>
                          <a:schemeClr val="tx1"/>
                        </a:solidFill>
                        <a:latin typeface="Arial" panose="020B0604020202020204" pitchFamily="34" charset="0"/>
                        <a:cs typeface="Arial" panose="020B0604020202020204" pitchFamily="34" charset="0"/>
                      </a:endParaRPr>
                    </a:p>
                  </a:txBody>
                  <a:tcPr/>
                </a:tc>
                <a:tc>
                  <a:txBody>
                    <a:bodyPr/>
                    <a:lstStyle/>
                    <a:p>
                      <a:r>
                        <a:rPr lang="en-GB" sz="1100" dirty="0">
                          <a:solidFill>
                            <a:schemeClr val="tx1"/>
                          </a:solidFill>
                          <a:latin typeface="Arial" panose="020B0604020202020204" pitchFamily="34" charset="0"/>
                          <a:cs typeface="Arial" panose="020B0604020202020204" pitchFamily="34" charset="0"/>
                        </a:rPr>
                        <a:t>Audited Actual Performance 2019/20</a:t>
                      </a:r>
                      <a:endParaRPr lang="en-ZA" sz="1100" dirty="0">
                        <a:solidFill>
                          <a:schemeClr val="tx1"/>
                        </a:solidFill>
                        <a:latin typeface="Arial" panose="020B0604020202020204" pitchFamily="34" charset="0"/>
                        <a:cs typeface="Arial" panose="020B0604020202020204" pitchFamily="34" charset="0"/>
                      </a:endParaRPr>
                    </a:p>
                  </a:txBody>
                  <a:tcPr/>
                </a:tc>
                <a:tc>
                  <a:txBody>
                    <a:bodyPr/>
                    <a:lstStyle/>
                    <a:p>
                      <a:r>
                        <a:rPr lang="en-GB" sz="1100" dirty="0">
                          <a:solidFill>
                            <a:schemeClr val="tx1"/>
                          </a:solidFill>
                          <a:latin typeface="Arial" panose="020B0604020202020204" pitchFamily="34" charset="0"/>
                          <a:cs typeface="Arial" panose="020B0604020202020204" pitchFamily="34" charset="0"/>
                        </a:rPr>
                        <a:t>Audited Actual Performance 2020/21</a:t>
                      </a:r>
                      <a:endParaRPr lang="en-ZA" sz="1100" dirty="0">
                        <a:solidFill>
                          <a:schemeClr val="tx1"/>
                        </a:solidFill>
                        <a:latin typeface="Arial" panose="020B0604020202020204" pitchFamily="34" charset="0"/>
                        <a:cs typeface="Arial" panose="020B0604020202020204" pitchFamily="34" charset="0"/>
                      </a:endParaRPr>
                    </a:p>
                  </a:txBody>
                  <a:tcPr/>
                </a:tc>
                <a:tc>
                  <a:txBody>
                    <a:bodyPr/>
                    <a:lstStyle/>
                    <a:p>
                      <a:r>
                        <a:rPr lang="en-GB" sz="1100" dirty="0">
                          <a:solidFill>
                            <a:schemeClr val="tx1"/>
                          </a:solidFill>
                          <a:latin typeface="Arial" panose="020B0604020202020204" pitchFamily="34" charset="0"/>
                          <a:cs typeface="Arial" panose="020B0604020202020204" pitchFamily="34" charset="0"/>
                        </a:rPr>
                        <a:t>Planned Annual Targets 2021/2022</a:t>
                      </a:r>
                      <a:endParaRPr lang="en-ZA" sz="1100" dirty="0">
                        <a:solidFill>
                          <a:schemeClr val="tx1"/>
                        </a:solidFill>
                        <a:latin typeface="Arial" panose="020B0604020202020204" pitchFamily="34" charset="0"/>
                        <a:cs typeface="Arial" panose="020B0604020202020204" pitchFamily="34" charset="0"/>
                      </a:endParaRPr>
                    </a:p>
                  </a:txBody>
                  <a:tcPr/>
                </a:tc>
                <a:tc>
                  <a:txBody>
                    <a:bodyPr/>
                    <a:lstStyle/>
                    <a:p>
                      <a:r>
                        <a:rPr lang="en-GB" sz="1100" dirty="0">
                          <a:solidFill>
                            <a:schemeClr val="tx1"/>
                          </a:solidFill>
                          <a:latin typeface="Arial" panose="020B0604020202020204" pitchFamily="34" charset="0"/>
                          <a:cs typeface="Arial" panose="020B0604020202020204" pitchFamily="34" charset="0"/>
                        </a:rPr>
                        <a:t>Actual Achievement 2021/2022</a:t>
                      </a:r>
                      <a:endParaRPr lang="en-ZA" sz="1100" dirty="0">
                        <a:solidFill>
                          <a:schemeClr val="tx1"/>
                        </a:solidFill>
                        <a:latin typeface="Arial" panose="020B0604020202020204" pitchFamily="34" charset="0"/>
                        <a:cs typeface="Arial" panose="020B0604020202020204" pitchFamily="34" charset="0"/>
                      </a:endParaRPr>
                    </a:p>
                  </a:txBody>
                  <a:tcPr/>
                </a:tc>
                <a:tc>
                  <a:txBody>
                    <a:bodyPr/>
                    <a:lstStyle/>
                    <a:p>
                      <a:r>
                        <a:rPr lang="en-GB" sz="1100" dirty="0">
                          <a:solidFill>
                            <a:schemeClr val="tx1"/>
                          </a:solidFill>
                          <a:latin typeface="Arial" panose="020B0604020202020204" pitchFamily="34" charset="0"/>
                          <a:cs typeface="Arial" panose="020B0604020202020204" pitchFamily="34" charset="0"/>
                        </a:rPr>
                        <a:t>Deviation</a:t>
                      </a:r>
                    </a:p>
                    <a:p>
                      <a:r>
                        <a:rPr lang="en-GB" sz="1100" dirty="0">
                          <a:solidFill>
                            <a:schemeClr val="tx1"/>
                          </a:solidFill>
                          <a:latin typeface="Arial" panose="020B0604020202020204" pitchFamily="34" charset="0"/>
                          <a:cs typeface="Arial" panose="020B0604020202020204" pitchFamily="34" charset="0"/>
                        </a:rPr>
                        <a:t>from</a:t>
                      </a:r>
                    </a:p>
                    <a:p>
                      <a:r>
                        <a:rPr lang="en-GB" sz="1100" dirty="0">
                          <a:solidFill>
                            <a:schemeClr val="tx1"/>
                          </a:solidFill>
                          <a:latin typeface="Arial" panose="020B0604020202020204" pitchFamily="34" charset="0"/>
                          <a:cs typeface="Arial" panose="020B0604020202020204" pitchFamily="34" charset="0"/>
                        </a:rPr>
                        <a:t>planned target</a:t>
                      </a:r>
                    </a:p>
                    <a:p>
                      <a:r>
                        <a:rPr lang="en-GB" sz="1100" dirty="0">
                          <a:solidFill>
                            <a:schemeClr val="tx1"/>
                          </a:solidFill>
                          <a:latin typeface="Arial" panose="020B0604020202020204" pitchFamily="34" charset="0"/>
                          <a:cs typeface="Arial" panose="020B0604020202020204" pitchFamily="34" charset="0"/>
                        </a:rPr>
                        <a:t>to actual</a:t>
                      </a:r>
                    </a:p>
                    <a:p>
                      <a:r>
                        <a:rPr lang="en-GB" sz="1100" dirty="0">
                          <a:solidFill>
                            <a:schemeClr val="tx1"/>
                          </a:solidFill>
                          <a:latin typeface="Arial" panose="020B0604020202020204" pitchFamily="34" charset="0"/>
                          <a:cs typeface="Arial" panose="020B0604020202020204" pitchFamily="34" charset="0"/>
                        </a:rPr>
                        <a:t>achievement</a:t>
                      </a:r>
                      <a:endParaRPr lang="en-ZA" sz="1100" dirty="0">
                        <a:solidFill>
                          <a:schemeClr val="tx1"/>
                        </a:solidFill>
                        <a:latin typeface="Arial" panose="020B0604020202020204" pitchFamily="34" charset="0"/>
                        <a:cs typeface="Arial" panose="020B0604020202020204" pitchFamily="34" charset="0"/>
                      </a:endParaRPr>
                    </a:p>
                  </a:txBody>
                  <a:tcPr/>
                </a:tc>
                <a:tc>
                  <a:txBody>
                    <a:bodyPr/>
                    <a:lstStyle/>
                    <a:p>
                      <a:r>
                        <a:rPr lang="en-ZA" sz="1100" dirty="0">
                          <a:solidFill>
                            <a:schemeClr val="tx1"/>
                          </a:solidFill>
                          <a:latin typeface="Arial" panose="020B0604020202020204" pitchFamily="34" charset="0"/>
                          <a:cs typeface="Arial" panose="020B0604020202020204" pitchFamily="34" charset="0"/>
                        </a:rPr>
                        <a:t>Reasons for</a:t>
                      </a:r>
                    </a:p>
                    <a:p>
                      <a:r>
                        <a:rPr lang="en-ZA" sz="1100" dirty="0">
                          <a:solidFill>
                            <a:schemeClr val="tx1"/>
                          </a:solidFill>
                          <a:latin typeface="Arial" panose="020B0604020202020204" pitchFamily="34" charset="0"/>
                          <a:cs typeface="Arial" panose="020B0604020202020204" pitchFamily="34" charset="0"/>
                        </a:rPr>
                        <a:t>deviations</a:t>
                      </a:r>
                    </a:p>
                  </a:txBody>
                  <a:tcPr/>
                </a:tc>
                <a:extLst>
                  <a:ext uri="{0D108BD9-81ED-4DB2-BD59-A6C34878D82A}">
                    <a16:rowId xmlns:a16="http://schemas.microsoft.com/office/drawing/2014/main" val="4154627991"/>
                  </a:ext>
                </a:extLst>
              </a:tr>
              <a:tr h="370840">
                <a:tc rowSpan="3">
                  <a:txBody>
                    <a:bodyPr/>
                    <a:lstStyle/>
                    <a:p>
                      <a:r>
                        <a:rPr lang="en-GB" sz="1200" dirty="0">
                          <a:latin typeface="Arial" panose="020B0604020202020204" pitchFamily="34" charset="0"/>
                          <a:cs typeface="Arial" panose="020B0604020202020204" pitchFamily="34" charset="0"/>
                        </a:rPr>
                        <a:t>Intensified</a:t>
                      </a:r>
                    </a:p>
                    <a:p>
                      <a:r>
                        <a:rPr lang="en-GB" sz="1200" dirty="0">
                          <a:latin typeface="Arial" panose="020B0604020202020204" pitchFamily="34" charset="0"/>
                          <a:cs typeface="Arial" panose="020B0604020202020204" pitchFamily="34" charset="0"/>
                        </a:rPr>
                        <a:t>communication,</a:t>
                      </a:r>
                    </a:p>
                    <a:p>
                      <a:r>
                        <a:rPr lang="en-GB" sz="1200" dirty="0">
                          <a:latin typeface="Arial" panose="020B0604020202020204" pitchFamily="34" charset="0"/>
                          <a:cs typeface="Arial" panose="020B0604020202020204" pitchFamily="34" charset="0"/>
                        </a:rPr>
                        <a:t>marketing and</a:t>
                      </a:r>
                    </a:p>
                    <a:p>
                      <a:r>
                        <a:rPr lang="en-GB" sz="1200" dirty="0">
                          <a:latin typeface="Arial" panose="020B0604020202020204" pitchFamily="34" charset="0"/>
                          <a:cs typeface="Arial" panose="020B0604020202020204" pitchFamily="34" charset="0"/>
                        </a:rPr>
                        <a:t>knowledge</a:t>
                      </a:r>
                    </a:p>
                    <a:p>
                      <a:r>
                        <a:rPr lang="en-GB" sz="1200" dirty="0">
                          <a:latin typeface="Arial" panose="020B0604020202020204" pitchFamily="34" charset="0"/>
                          <a:cs typeface="Arial" panose="020B0604020202020204" pitchFamily="34" charset="0"/>
                        </a:rPr>
                        <a:t>management</a:t>
                      </a:r>
                    </a:p>
                    <a:p>
                      <a:r>
                        <a:rPr lang="en-GB" sz="1200" dirty="0">
                          <a:latin typeface="Arial" panose="020B0604020202020204" pitchFamily="34" charset="0"/>
                          <a:cs typeface="Arial" panose="020B0604020202020204" pitchFamily="34" charset="0"/>
                        </a:rPr>
                        <a:t>systems</a:t>
                      </a:r>
                      <a:endParaRPr lang="en-ZA" sz="1200" dirty="0">
                        <a:latin typeface="Arial" panose="020B0604020202020204" pitchFamily="34" charset="0"/>
                        <a:cs typeface="Arial" panose="020B0604020202020204" pitchFamily="34" charset="0"/>
                      </a:endParaRPr>
                    </a:p>
                  </a:txBody>
                  <a:tcPr/>
                </a:tc>
                <a:tc>
                  <a:txBody>
                    <a:bodyPr/>
                    <a:lstStyle/>
                    <a:p>
                      <a:r>
                        <a:rPr lang="en-GB" sz="1100" dirty="0">
                          <a:latin typeface="Arial" panose="020B0604020202020204" pitchFamily="34" charset="0"/>
                          <a:cs typeface="Arial" panose="020B0604020202020204" pitchFamily="34" charset="0"/>
                        </a:rPr>
                        <a:t>Reports on the</a:t>
                      </a:r>
                    </a:p>
                    <a:p>
                      <a:r>
                        <a:rPr lang="en-GB" sz="1100" dirty="0">
                          <a:latin typeface="Arial" panose="020B0604020202020204" pitchFamily="34" charset="0"/>
                          <a:cs typeface="Arial" panose="020B0604020202020204" pitchFamily="34" charset="0"/>
                        </a:rPr>
                        <a:t>implemented</a:t>
                      </a:r>
                    </a:p>
                    <a:p>
                      <a:r>
                        <a:rPr lang="en-GB" sz="1100" dirty="0">
                          <a:latin typeface="Arial" panose="020B0604020202020204" pitchFamily="34" charset="0"/>
                          <a:cs typeface="Arial" panose="020B0604020202020204" pitchFamily="34" charset="0"/>
                        </a:rPr>
                        <a:t>internal and</a:t>
                      </a:r>
                    </a:p>
                    <a:p>
                      <a:r>
                        <a:rPr lang="en-GB" sz="1100" dirty="0">
                          <a:latin typeface="Arial" panose="020B0604020202020204" pitchFamily="34" charset="0"/>
                          <a:cs typeface="Arial" panose="020B0604020202020204" pitchFamily="34" charset="0"/>
                        </a:rPr>
                        <a:t>external</a:t>
                      </a:r>
                    </a:p>
                    <a:p>
                      <a:r>
                        <a:rPr lang="en-GB" sz="1100" dirty="0">
                          <a:latin typeface="Arial" panose="020B0604020202020204" pitchFamily="34" charset="0"/>
                          <a:cs typeface="Arial" panose="020B0604020202020204" pitchFamily="34" charset="0"/>
                        </a:rPr>
                        <a:t>communication</a:t>
                      </a:r>
                    </a:p>
                    <a:p>
                      <a:r>
                        <a:rPr lang="en-GB" sz="1100" dirty="0">
                          <a:latin typeface="Arial" panose="020B0604020202020204" pitchFamily="34" charset="0"/>
                          <a:cs typeface="Arial" panose="020B0604020202020204" pitchFamily="34" charset="0"/>
                        </a:rPr>
                        <a:t>and marketing</a:t>
                      </a:r>
                    </a:p>
                    <a:p>
                      <a:r>
                        <a:rPr lang="en-GB" sz="1100" dirty="0">
                          <a:latin typeface="Arial" panose="020B0604020202020204" pitchFamily="34" charset="0"/>
                          <a:cs typeface="Arial" panose="020B0604020202020204" pitchFamily="34" charset="0"/>
                        </a:rPr>
                        <a:t>strategy</a:t>
                      </a:r>
                      <a:endParaRPr lang="en-ZA" sz="1100" dirty="0">
                        <a:latin typeface="Arial" panose="020B0604020202020204" pitchFamily="34" charset="0"/>
                        <a:cs typeface="Arial" panose="020B0604020202020204" pitchFamily="34" charset="0"/>
                      </a:endParaRPr>
                    </a:p>
                  </a:txBody>
                  <a:tcPr/>
                </a:tc>
                <a:tc>
                  <a:txBody>
                    <a:bodyPr/>
                    <a:lstStyle/>
                    <a:p>
                      <a:r>
                        <a:rPr lang="en-GB" sz="1100" dirty="0">
                          <a:latin typeface="Arial" panose="020B0604020202020204" pitchFamily="34" charset="0"/>
                          <a:cs typeface="Arial" panose="020B0604020202020204" pitchFamily="34" charset="0"/>
                        </a:rPr>
                        <a:t>Number of</a:t>
                      </a:r>
                    </a:p>
                    <a:p>
                      <a:r>
                        <a:rPr lang="en-GB" sz="1100" dirty="0">
                          <a:latin typeface="Arial" panose="020B0604020202020204" pitchFamily="34" charset="0"/>
                          <a:cs typeface="Arial" panose="020B0604020202020204" pitchFamily="34" charset="0"/>
                        </a:rPr>
                        <a:t>reports on</a:t>
                      </a:r>
                    </a:p>
                    <a:p>
                      <a:r>
                        <a:rPr lang="en-GB" sz="1100" dirty="0">
                          <a:latin typeface="Arial" panose="020B0604020202020204" pitchFamily="34" charset="0"/>
                          <a:cs typeface="Arial" panose="020B0604020202020204" pitchFamily="34" charset="0"/>
                        </a:rPr>
                        <a:t>Implemented</a:t>
                      </a:r>
                    </a:p>
                    <a:p>
                      <a:r>
                        <a:rPr lang="en-GB" sz="1100" dirty="0">
                          <a:latin typeface="Arial" panose="020B0604020202020204" pitchFamily="34" charset="0"/>
                          <a:cs typeface="Arial" panose="020B0604020202020204" pitchFamily="34" charset="0"/>
                        </a:rPr>
                        <a:t>internal and</a:t>
                      </a:r>
                    </a:p>
                    <a:p>
                      <a:r>
                        <a:rPr lang="en-GB" sz="1100" dirty="0">
                          <a:latin typeface="Arial" panose="020B0604020202020204" pitchFamily="34" charset="0"/>
                          <a:cs typeface="Arial" panose="020B0604020202020204" pitchFamily="34" charset="0"/>
                        </a:rPr>
                        <a:t>external</a:t>
                      </a:r>
                    </a:p>
                    <a:p>
                      <a:r>
                        <a:rPr lang="en-GB" sz="1100" dirty="0">
                          <a:latin typeface="Arial" panose="020B0604020202020204" pitchFamily="34" charset="0"/>
                          <a:cs typeface="Arial" panose="020B0604020202020204" pitchFamily="34" charset="0"/>
                        </a:rPr>
                        <a:t>communication</a:t>
                      </a:r>
                    </a:p>
                    <a:p>
                      <a:r>
                        <a:rPr lang="en-GB" sz="1100" dirty="0">
                          <a:latin typeface="Arial" panose="020B0604020202020204" pitchFamily="34" charset="0"/>
                          <a:cs typeface="Arial" panose="020B0604020202020204" pitchFamily="34" charset="0"/>
                        </a:rPr>
                        <a:t>strategy per</a:t>
                      </a:r>
                    </a:p>
                    <a:p>
                      <a:r>
                        <a:rPr lang="en-GB" sz="1100" dirty="0">
                          <a:latin typeface="Arial" panose="020B0604020202020204" pitchFamily="34" charset="0"/>
                          <a:cs typeface="Arial" panose="020B0604020202020204" pitchFamily="34" charset="0"/>
                        </a:rPr>
                        <a:t>annum</a:t>
                      </a:r>
                      <a:endParaRPr lang="en-ZA" sz="1100" dirty="0">
                        <a:latin typeface="Arial" panose="020B0604020202020204" pitchFamily="34" charset="0"/>
                        <a:cs typeface="Arial" panose="020B0604020202020204" pitchFamily="34" charset="0"/>
                      </a:endParaRPr>
                    </a:p>
                  </a:txBody>
                  <a:tcPr/>
                </a:tc>
                <a:tc>
                  <a:txBody>
                    <a:bodyPr/>
                    <a:lstStyle/>
                    <a:p>
                      <a:r>
                        <a:rPr lang="en-GB" sz="1100" dirty="0">
                          <a:latin typeface="Arial" panose="020B0604020202020204" pitchFamily="34" charset="0"/>
                          <a:cs typeface="Arial" panose="020B0604020202020204" pitchFamily="34" charset="0"/>
                        </a:rPr>
                        <a:t>External</a:t>
                      </a:r>
                    </a:p>
                    <a:p>
                      <a:r>
                        <a:rPr lang="en-GB" sz="1100" dirty="0">
                          <a:latin typeface="Arial" panose="020B0604020202020204" pitchFamily="34" charset="0"/>
                          <a:cs typeface="Arial" panose="020B0604020202020204" pitchFamily="34" charset="0"/>
                        </a:rPr>
                        <a:t>and Internal</a:t>
                      </a:r>
                    </a:p>
                    <a:p>
                      <a:r>
                        <a:rPr lang="en-GB" sz="1100" dirty="0">
                          <a:latin typeface="Arial" panose="020B0604020202020204" pitchFamily="34" charset="0"/>
                          <a:cs typeface="Arial" panose="020B0604020202020204" pitchFamily="34" charset="0"/>
                        </a:rPr>
                        <a:t>Communication</a:t>
                      </a:r>
                    </a:p>
                    <a:p>
                      <a:r>
                        <a:rPr lang="en-GB" sz="1100" dirty="0">
                          <a:latin typeface="Arial" panose="020B0604020202020204" pitchFamily="34" charset="0"/>
                          <a:cs typeface="Arial" panose="020B0604020202020204" pitchFamily="34" charset="0"/>
                        </a:rPr>
                        <a:t>Strategy has</a:t>
                      </a:r>
                    </a:p>
                    <a:p>
                      <a:r>
                        <a:rPr lang="en-GB" sz="1100" dirty="0">
                          <a:latin typeface="Arial" panose="020B0604020202020204" pitchFamily="34" charset="0"/>
                          <a:cs typeface="Arial" panose="020B0604020202020204" pitchFamily="34" charset="0"/>
                        </a:rPr>
                        <a:t>been approved</a:t>
                      </a:r>
                      <a:endParaRPr lang="en-ZA" sz="1100" dirty="0">
                        <a:latin typeface="Arial" panose="020B0604020202020204" pitchFamily="34" charset="0"/>
                        <a:cs typeface="Arial" panose="020B0604020202020204" pitchFamily="34" charset="0"/>
                      </a:endParaRPr>
                    </a:p>
                  </a:txBody>
                  <a:tcPr/>
                </a:tc>
                <a:tc>
                  <a:txBody>
                    <a:bodyPr/>
                    <a:lstStyle/>
                    <a:p>
                      <a:r>
                        <a:rPr lang="en-GB" sz="1100" dirty="0">
                          <a:latin typeface="Arial" panose="020B0604020202020204" pitchFamily="34" charset="0"/>
                          <a:cs typeface="Arial" panose="020B0604020202020204" pitchFamily="34" charset="0"/>
                        </a:rPr>
                        <a:t>4 reports on</a:t>
                      </a:r>
                    </a:p>
                    <a:p>
                      <a:r>
                        <a:rPr lang="en-GB" sz="1100" dirty="0">
                          <a:latin typeface="Arial" panose="020B0604020202020204" pitchFamily="34" charset="0"/>
                          <a:cs typeface="Arial" panose="020B0604020202020204" pitchFamily="34" charset="0"/>
                        </a:rPr>
                        <a:t>Implemented</a:t>
                      </a:r>
                    </a:p>
                    <a:p>
                      <a:r>
                        <a:rPr lang="en-GB" sz="1100" dirty="0">
                          <a:latin typeface="Arial" panose="020B0604020202020204" pitchFamily="34" charset="0"/>
                          <a:cs typeface="Arial" panose="020B0604020202020204" pitchFamily="34" charset="0"/>
                        </a:rPr>
                        <a:t>internal and</a:t>
                      </a:r>
                    </a:p>
                    <a:p>
                      <a:r>
                        <a:rPr lang="en-GB" sz="1100" dirty="0">
                          <a:latin typeface="Arial" panose="020B0604020202020204" pitchFamily="34" charset="0"/>
                          <a:cs typeface="Arial" panose="020B0604020202020204" pitchFamily="34" charset="0"/>
                        </a:rPr>
                        <a:t>external</a:t>
                      </a:r>
                    </a:p>
                    <a:p>
                      <a:r>
                        <a:rPr lang="en-GB" sz="1100" dirty="0">
                          <a:latin typeface="Arial" panose="020B0604020202020204" pitchFamily="34" charset="0"/>
                          <a:cs typeface="Arial" panose="020B0604020202020204" pitchFamily="34" charset="0"/>
                        </a:rPr>
                        <a:t>communication</a:t>
                      </a:r>
                    </a:p>
                    <a:p>
                      <a:r>
                        <a:rPr lang="en-GB" sz="1100" dirty="0">
                          <a:latin typeface="Arial" panose="020B0604020202020204" pitchFamily="34" charset="0"/>
                          <a:cs typeface="Arial" panose="020B0604020202020204" pitchFamily="34" charset="0"/>
                        </a:rPr>
                        <a:t>strategy per</a:t>
                      </a:r>
                    </a:p>
                    <a:p>
                      <a:r>
                        <a:rPr lang="en-GB" sz="1100" dirty="0">
                          <a:latin typeface="Arial" panose="020B0604020202020204" pitchFamily="34" charset="0"/>
                          <a:cs typeface="Arial" panose="020B0604020202020204" pitchFamily="34" charset="0"/>
                        </a:rPr>
                        <a:t>annum</a:t>
                      </a:r>
                      <a:endParaRPr lang="en-ZA" sz="1100" dirty="0">
                        <a:latin typeface="Arial" panose="020B0604020202020204" pitchFamily="34" charset="0"/>
                        <a:cs typeface="Arial" panose="020B0604020202020204" pitchFamily="34" charset="0"/>
                      </a:endParaRPr>
                    </a:p>
                  </a:txBody>
                  <a:tcPr/>
                </a:tc>
                <a:tc>
                  <a:txBody>
                    <a:bodyPr/>
                    <a:lstStyle/>
                    <a:p>
                      <a:r>
                        <a:rPr lang="en-GB" sz="1100" dirty="0">
                          <a:latin typeface="Arial" panose="020B0604020202020204" pitchFamily="34" charset="0"/>
                          <a:cs typeface="Arial" panose="020B0604020202020204" pitchFamily="34" charset="0"/>
                        </a:rPr>
                        <a:t>4 reports on</a:t>
                      </a:r>
                    </a:p>
                    <a:p>
                      <a:r>
                        <a:rPr lang="en-GB" sz="1100" dirty="0">
                          <a:latin typeface="Arial" panose="020B0604020202020204" pitchFamily="34" charset="0"/>
                          <a:cs typeface="Arial" panose="020B0604020202020204" pitchFamily="34" charset="0"/>
                        </a:rPr>
                        <a:t>Implemented</a:t>
                      </a:r>
                    </a:p>
                    <a:p>
                      <a:r>
                        <a:rPr lang="en-GB" sz="1100" dirty="0">
                          <a:latin typeface="Arial" panose="020B0604020202020204" pitchFamily="34" charset="0"/>
                          <a:cs typeface="Arial" panose="020B0604020202020204" pitchFamily="34" charset="0"/>
                        </a:rPr>
                        <a:t>internal and</a:t>
                      </a:r>
                    </a:p>
                    <a:p>
                      <a:r>
                        <a:rPr lang="en-GB" sz="1100" dirty="0">
                          <a:latin typeface="Arial" panose="020B0604020202020204" pitchFamily="34" charset="0"/>
                          <a:cs typeface="Arial" panose="020B0604020202020204" pitchFamily="34" charset="0"/>
                        </a:rPr>
                        <a:t>external</a:t>
                      </a:r>
                    </a:p>
                    <a:p>
                      <a:r>
                        <a:rPr lang="en-GB" sz="1100" dirty="0">
                          <a:latin typeface="Arial" panose="020B0604020202020204" pitchFamily="34" charset="0"/>
                          <a:cs typeface="Arial" panose="020B0604020202020204" pitchFamily="34" charset="0"/>
                        </a:rPr>
                        <a:t>communication</a:t>
                      </a:r>
                    </a:p>
                    <a:p>
                      <a:r>
                        <a:rPr lang="en-GB" sz="1100" dirty="0">
                          <a:latin typeface="Arial" panose="020B0604020202020204" pitchFamily="34" charset="0"/>
                          <a:cs typeface="Arial" panose="020B0604020202020204" pitchFamily="34" charset="0"/>
                        </a:rPr>
                        <a:t>strategy per</a:t>
                      </a:r>
                    </a:p>
                    <a:p>
                      <a:r>
                        <a:rPr lang="en-GB" sz="1100" dirty="0">
                          <a:latin typeface="Arial" panose="020B0604020202020204" pitchFamily="34" charset="0"/>
                          <a:cs typeface="Arial" panose="020B0604020202020204" pitchFamily="34" charset="0"/>
                        </a:rPr>
                        <a:t>annum</a:t>
                      </a:r>
                      <a:endParaRPr lang="en-ZA" sz="1100" dirty="0">
                        <a:latin typeface="Arial" panose="020B0604020202020204" pitchFamily="34" charset="0"/>
                        <a:cs typeface="Arial" panose="020B0604020202020204" pitchFamily="34" charset="0"/>
                      </a:endParaRPr>
                    </a:p>
                  </a:txBody>
                  <a:tcPr/>
                </a:tc>
                <a:tc>
                  <a:txBody>
                    <a:bodyPr/>
                    <a:lstStyle/>
                    <a:p>
                      <a:r>
                        <a:rPr lang="en-GB" sz="1100" dirty="0">
                          <a:latin typeface="Arial" panose="020B0604020202020204" pitchFamily="34" charset="0"/>
                          <a:cs typeface="Arial" panose="020B0604020202020204" pitchFamily="34" charset="0"/>
                        </a:rPr>
                        <a:t>4 reports on</a:t>
                      </a:r>
                    </a:p>
                    <a:p>
                      <a:r>
                        <a:rPr lang="en-GB" sz="1100" dirty="0">
                          <a:latin typeface="Arial" panose="020B0604020202020204" pitchFamily="34" charset="0"/>
                          <a:cs typeface="Arial" panose="020B0604020202020204" pitchFamily="34" charset="0"/>
                        </a:rPr>
                        <a:t>Implemented</a:t>
                      </a:r>
                    </a:p>
                    <a:p>
                      <a:r>
                        <a:rPr lang="en-GB" sz="1100" dirty="0">
                          <a:latin typeface="Arial" panose="020B0604020202020204" pitchFamily="34" charset="0"/>
                          <a:cs typeface="Arial" panose="020B0604020202020204" pitchFamily="34" charset="0"/>
                        </a:rPr>
                        <a:t>internal and</a:t>
                      </a:r>
                    </a:p>
                    <a:p>
                      <a:r>
                        <a:rPr lang="en-GB" sz="1100" dirty="0">
                          <a:latin typeface="Arial" panose="020B0604020202020204" pitchFamily="34" charset="0"/>
                          <a:cs typeface="Arial" panose="020B0604020202020204" pitchFamily="34" charset="0"/>
                        </a:rPr>
                        <a:t>external</a:t>
                      </a:r>
                    </a:p>
                    <a:p>
                      <a:r>
                        <a:rPr lang="en-GB" sz="1100" dirty="0">
                          <a:latin typeface="Arial" panose="020B0604020202020204" pitchFamily="34" charset="0"/>
                          <a:cs typeface="Arial" panose="020B0604020202020204" pitchFamily="34" charset="0"/>
                        </a:rPr>
                        <a:t>communication</a:t>
                      </a:r>
                    </a:p>
                    <a:p>
                      <a:r>
                        <a:rPr lang="en-GB" sz="1100" dirty="0">
                          <a:latin typeface="Arial" panose="020B0604020202020204" pitchFamily="34" charset="0"/>
                          <a:cs typeface="Arial" panose="020B0604020202020204" pitchFamily="34" charset="0"/>
                        </a:rPr>
                        <a:t>strategy per</a:t>
                      </a:r>
                    </a:p>
                    <a:p>
                      <a:r>
                        <a:rPr lang="en-GB" sz="1100" dirty="0">
                          <a:latin typeface="Arial" panose="020B0604020202020204" pitchFamily="34" charset="0"/>
                          <a:cs typeface="Arial" panose="020B0604020202020204" pitchFamily="34" charset="0"/>
                        </a:rPr>
                        <a:t>annum</a:t>
                      </a:r>
                      <a:endParaRPr lang="en-ZA" sz="1100" dirty="0">
                        <a:latin typeface="Arial" panose="020B0604020202020204" pitchFamily="34" charset="0"/>
                        <a:cs typeface="Arial" panose="020B0604020202020204" pitchFamily="34" charset="0"/>
                      </a:endParaRPr>
                    </a:p>
                  </a:txBody>
                  <a:tcPr/>
                </a:tc>
                <a:tc>
                  <a:txBody>
                    <a:bodyPr/>
                    <a:lstStyle/>
                    <a:p>
                      <a:r>
                        <a:rPr lang="en-GB" sz="1100" dirty="0">
                          <a:latin typeface="Arial" panose="020B0604020202020204" pitchFamily="34" charset="0"/>
                          <a:cs typeface="Arial" panose="020B0604020202020204" pitchFamily="34" charset="0"/>
                        </a:rPr>
                        <a:t>Achieved</a:t>
                      </a:r>
                      <a:endParaRPr lang="en-ZA" sz="1100" dirty="0">
                        <a:latin typeface="Arial" panose="020B0604020202020204" pitchFamily="34" charset="0"/>
                        <a:cs typeface="Arial" panose="020B0604020202020204" pitchFamily="34" charset="0"/>
                      </a:endParaRPr>
                    </a:p>
                  </a:txBody>
                  <a:tcPr/>
                </a:tc>
                <a:tc>
                  <a:txBody>
                    <a:bodyPr/>
                    <a:lstStyle/>
                    <a:p>
                      <a:r>
                        <a:rPr lang="en-GB" sz="1100" dirty="0">
                          <a:latin typeface="Arial" panose="020B0604020202020204" pitchFamily="34" charset="0"/>
                          <a:cs typeface="Arial" panose="020B0604020202020204" pitchFamily="34" charset="0"/>
                        </a:rPr>
                        <a:t>No deviation</a:t>
                      </a:r>
                      <a:endParaRPr lang="en-ZA"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64159445"/>
                  </a:ext>
                </a:extLst>
              </a:tr>
              <a:tr h="370840">
                <a:tc vMerge="1">
                  <a:txBody>
                    <a:bodyPr/>
                    <a:lstStyle/>
                    <a:p>
                      <a:endParaRPr lang="en-ZA"/>
                    </a:p>
                  </a:txBody>
                  <a:tcPr/>
                </a:tc>
                <a:tc>
                  <a:txBody>
                    <a:bodyPr/>
                    <a:lstStyle/>
                    <a:p>
                      <a:r>
                        <a:rPr lang="en-GB" sz="1100" dirty="0">
                          <a:latin typeface="Arial" panose="020B0604020202020204" pitchFamily="34" charset="0"/>
                          <a:cs typeface="Arial" panose="020B0604020202020204" pitchFamily="34" charset="0"/>
                        </a:rPr>
                        <a:t>Stable and</a:t>
                      </a:r>
                    </a:p>
                    <a:p>
                      <a:r>
                        <a:rPr lang="en-GB" sz="1100" dirty="0">
                          <a:latin typeface="Arial" panose="020B0604020202020204" pitchFamily="34" charset="0"/>
                          <a:cs typeface="Arial" panose="020B0604020202020204" pitchFamily="34" charset="0"/>
                        </a:rPr>
                        <a:t>secure ICT</a:t>
                      </a:r>
                    </a:p>
                    <a:p>
                      <a:r>
                        <a:rPr lang="en-GB" sz="1100" dirty="0">
                          <a:latin typeface="Arial" panose="020B0604020202020204" pitchFamily="34" charset="0"/>
                          <a:cs typeface="Arial" panose="020B0604020202020204" pitchFamily="34" charset="0"/>
                        </a:rPr>
                        <a:t>environment</a:t>
                      </a:r>
                    </a:p>
                    <a:p>
                      <a:r>
                        <a:rPr lang="en-GB" sz="1100" dirty="0">
                          <a:latin typeface="Arial" panose="020B0604020202020204" pitchFamily="34" charset="0"/>
                          <a:cs typeface="Arial" panose="020B0604020202020204" pitchFamily="34" charset="0"/>
                        </a:rPr>
                        <a:t>that meets</a:t>
                      </a:r>
                    </a:p>
                    <a:p>
                      <a:r>
                        <a:rPr lang="en-GB" sz="1100" dirty="0">
                          <a:latin typeface="Arial" panose="020B0604020202020204" pitchFamily="34" charset="0"/>
                          <a:cs typeface="Arial" panose="020B0604020202020204" pitchFamily="34" charset="0"/>
                        </a:rPr>
                        <a:t>all functional</a:t>
                      </a:r>
                    </a:p>
                    <a:p>
                      <a:r>
                        <a:rPr lang="en-GB" sz="1100" dirty="0">
                          <a:latin typeface="Arial" panose="020B0604020202020204" pitchFamily="34" charset="0"/>
                          <a:cs typeface="Arial" panose="020B0604020202020204" pitchFamily="34" charset="0"/>
                        </a:rPr>
                        <a:t>needs of the</a:t>
                      </a:r>
                    </a:p>
                    <a:p>
                      <a:r>
                        <a:rPr lang="en-GB" sz="1100" dirty="0">
                          <a:latin typeface="Arial" panose="020B0604020202020204" pitchFamily="34" charset="0"/>
                          <a:cs typeface="Arial" panose="020B0604020202020204" pitchFamily="34" charset="0"/>
                        </a:rPr>
                        <a:t>Commission</a:t>
                      </a:r>
                    </a:p>
                    <a:p>
                      <a:r>
                        <a:rPr lang="en-GB" sz="1100" dirty="0">
                          <a:latin typeface="Arial" panose="020B0604020202020204" pitchFamily="34" charset="0"/>
                          <a:cs typeface="Arial" panose="020B0604020202020204" pitchFamily="34" charset="0"/>
                        </a:rPr>
                        <a:t>and its strategy</a:t>
                      </a:r>
                      <a:endParaRPr lang="en-ZA" sz="1100" dirty="0">
                        <a:latin typeface="Arial" panose="020B0604020202020204" pitchFamily="34" charset="0"/>
                        <a:cs typeface="Arial" panose="020B0604020202020204" pitchFamily="34" charset="0"/>
                      </a:endParaRPr>
                    </a:p>
                  </a:txBody>
                  <a:tcPr/>
                </a:tc>
                <a:tc>
                  <a:txBody>
                    <a:bodyPr/>
                    <a:lstStyle/>
                    <a:p>
                      <a:r>
                        <a:rPr lang="en-GB" sz="1100" dirty="0">
                          <a:latin typeface="Arial" panose="020B0604020202020204" pitchFamily="34" charset="0"/>
                          <a:cs typeface="Arial" panose="020B0604020202020204" pitchFamily="34" charset="0"/>
                        </a:rPr>
                        <a:t>Number of</a:t>
                      </a:r>
                    </a:p>
                    <a:p>
                      <a:r>
                        <a:rPr lang="en-GB" sz="1100" dirty="0">
                          <a:latin typeface="Arial" panose="020B0604020202020204" pitchFamily="34" charset="0"/>
                          <a:cs typeface="Arial" panose="020B0604020202020204" pitchFamily="34" charset="0"/>
                        </a:rPr>
                        <a:t>reports on</a:t>
                      </a:r>
                    </a:p>
                    <a:p>
                      <a:r>
                        <a:rPr lang="en-GB" sz="1100" dirty="0">
                          <a:latin typeface="Arial" panose="020B0604020202020204" pitchFamily="34" charset="0"/>
                          <a:cs typeface="Arial" panose="020B0604020202020204" pitchFamily="34" charset="0"/>
                        </a:rPr>
                        <a:t>maintained</a:t>
                      </a:r>
                    </a:p>
                    <a:p>
                      <a:r>
                        <a:rPr lang="en-GB" sz="1100" dirty="0">
                          <a:latin typeface="Arial" panose="020B0604020202020204" pitchFamily="34" charset="0"/>
                          <a:cs typeface="Arial" panose="020B0604020202020204" pitchFamily="34" charset="0"/>
                        </a:rPr>
                        <a:t>and upgraded</a:t>
                      </a:r>
                    </a:p>
                    <a:p>
                      <a:r>
                        <a:rPr lang="en-GB" sz="1100" dirty="0">
                          <a:latin typeface="Arial" panose="020B0604020202020204" pitchFamily="34" charset="0"/>
                          <a:cs typeface="Arial" panose="020B0604020202020204" pitchFamily="34" charset="0"/>
                        </a:rPr>
                        <a:t>infrastructure</a:t>
                      </a:r>
                    </a:p>
                    <a:p>
                      <a:r>
                        <a:rPr lang="en-GB" sz="1100" dirty="0">
                          <a:latin typeface="Arial" panose="020B0604020202020204" pitchFamily="34" charset="0"/>
                          <a:cs typeface="Arial" panose="020B0604020202020204" pitchFamily="34" charset="0"/>
                        </a:rPr>
                        <a:t>And implemented</a:t>
                      </a:r>
                    </a:p>
                    <a:p>
                      <a:r>
                        <a:rPr lang="en-GB" sz="1100" dirty="0">
                          <a:latin typeface="Arial" panose="020B0604020202020204" pitchFamily="34" charset="0"/>
                          <a:cs typeface="Arial" panose="020B0604020202020204" pitchFamily="34" charset="0"/>
                        </a:rPr>
                        <a:t>ICT Governance</a:t>
                      </a:r>
                    </a:p>
                    <a:p>
                      <a:r>
                        <a:rPr lang="en-GB" sz="1100" dirty="0">
                          <a:latin typeface="Arial" panose="020B0604020202020204" pitchFamily="34" charset="0"/>
                          <a:cs typeface="Arial" panose="020B0604020202020204" pitchFamily="34" charset="0"/>
                        </a:rPr>
                        <a:t>Framework per</a:t>
                      </a:r>
                    </a:p>
                    <a:p>
                      <a:r>
                        <a:rPr lang="en-GB" sz="1100" dirty="0">
                          <a:latin typeface="Arial" panose="020B0604020202020204" pitchFamily="34" charset="0"/>
                          <a:cs typeface="Arial" panose="020B0604020202020204" pitchFamily="34" charset="0"/>
                        </a:rPr>
                        <a:t>annum</a:t>
                      </a:r>
                      <a:endParaRPr lang="en-ZA" sz="1100" dirty="0">
                        <a:latin typeface="Arial" panose="020B0604020202020204" pitchFamily="34" charset="0"/>
                        <a:cs typeface="Arial" panose="020B0604020202020204" pitchFamily="34" charset="0"/>
                      </a:endParaRPr>
                    </a:p>
                  </a:txBody>
                  <a:tcPr/>
                </a:tc>
                <a:tc>
                  <a:txBody>
                    <a:bodyPr/>
                    <a:lstStyle/>
                    <a:p>
                      <a:r>
                        <a:rPr lang="en-GB" sz="1100" dirty="0">
                          <a:latin typeface="Arial" panose="020B0604020202020204" pitchFamily="34" charset="0"/>
                          <a:cs typeface="Arial" panose="020B0604020202020204" pitchFamily="34" charset="0"/>
                        </a:rPr>
                        <a:t>IT Governance</a:t>
                      </a:r>
                    </a:p>
                    <a:p>
                      <a:r>
                        <a:rPr lang="en-GB" sz="1100" dirty="0">
                          <a:latin typeface="Arial" panose="020B0604020202020204" pitchFamily="34" charset="0"/>
                          <a:cs typeface="Arial" panose="020B0604020202020204" pitchFamily="34" charset="0"/>
                        </a:rPr>
                        <a:t>Framework has</a:t>
                      </a:r>
                    </a:p>
                    <a:p>
                      <a:r>
                        <a:rPr lang="en-GB" sz="1100" dirty="0">
                          <a:latin typeface="Arial" panose="020B0604020202020204" pitchFamily="34" charset="0"/>
                          <a:cs typeface="Arial" panose="020B0604020202020204" pitchFamily="34" charset="0"/>
                        </a:rPr>
                        <a:t>been reviewed</a:t>
                      </a:r>
                      <a:endParaRPr lang="en-ZA" sz="1100" dirty="0">
                        <a:latin typeface="Arial" panose="020B0604020202020204" pitchFamily="34" charset="0"/>
                        <a:cs typeface="Arial" panose="020B0604020202020204" pitchFamily="34" charset="0"/>
                      </a:endParaRPr>
                    </a:p>
                  </a:txBody>
                  <a:tcPr/>
                </a:tc>
                <a:tc>
                  <a:txBody>
                    <a:bodyPr/>
                    <a:lstStyle/>
                    <a:p>
                      <a:r>
                        <a:rPr lang="en-GB" sz="1100" dirty="0">
                          <a:latin typeface="Arial" panose="020B0604020202020204" pitchFamily="34" charset="0"/>
                          <a:cs typeface="Arial" panose="020B0604020202020204" pitchFamily="34" charset="0"/>
                        </a:rPr>
                        <a:t>4 reports on</a:t>
                      </a:r>
                    </a:p>
                    <a:p>
                      <a:r>
                        <a:rPr lang="en-GB" sz="1100" dirty="0">
                          <a:latin typeface="Arial" panose="020B0604020202020204" pitchFamily="34" charset="0"/>
                          <a:cs typeface="Arial" panose="020B0604020202020204" pitchFamily="34" charset="0"/>
                        </a:rPr>
                        <a:t>maintained</a:t>
                      </a:r>
                    </a:p>
                    <a:p>
                      <a:r>
                        <a:rPr lang="en-GB" sz="1100" dirty="0">
                          <a:latin typeface="Arial" panose="020B0604020202020204" pitchFamily="34" charset="0"/>
                          <a:cs typeface="Arial" panose="020B0604020202020204" pitchFamily="34" charset="0"/>
                        </a:rPr>
                        <a:t>and upgraded</a:t>
                      </a:r>
                    </a:p>
                    <a:p>
                      <a:r>
                        <a:rPr lang="en-GB" sz="1100" dirty="0">
                          <a:latin typeface="Arial" panose="020B0604020202020204" pitchFamily="34" charset="0"/>
                          <a:cs typeface="Arial" panose="020B0604020202020204" pitchFamily="34" charset="0"/>
                        </a:rPr>
                        <a:t>infrastructure</a:t>
                      </a:r>
                    </a:p>
                    <a:p>
                      <a:r>
                        <a:rPr lang="en-GB" sz="1100" dirty="0">
                          <a:latin typeface="Arial" panose="020B0604020202020204" pitchFamily="34" charset="0"/>
                          <a:cs typeface="Arial" panose="020B0604020202020204" pitchFamily="34" charset="0"/>
                        </a:rPr>
                        <a:t>and implemented</a:t>
                      </a:r>
                    </a:p>
                    <a:p>
                      <a:r>
                        <a:rPr lang="en-GB" sz="1100" dirty="0">
                          <a:latin typeface="Arial" panose="020B0604020202020204" pitchFamily="34" charset="0"/>
                          <a:cs typeface="Arial" panose="020B0604020202020204" pitchFamily="34" charset="0"/>
                        </a:rPr>
                        <a:t>ICT Governance</a:t>
                      </a:r>
                    </a:p>
                    <a:p>
                      <a:r>
                        <a:rPr lang="en-GB" sz="1100" dirty="0">
                          <a:latin typeface="Arial" panose="020B0604020202020204" pitchFamily="34" charset="0"/>
                          <a:cs typeface="Arial" panose="020B0604020202020204" pitchFamily="34" charset="0"/>
                        </a:rPr>
                        <a:t>Framework per</a:t>
                      </a:r>
                    </a:p>
                    <a:p>
                      <a:r>
                        <a:rPr lang="en-GB" sz="1100" dirty="0">
                          <a:latin typeface="Arial" panose="020B0604020202020204" pitchFamily="34" charset="0"/>
                          <a:cs typeface="Arial" panose="020B0604020202020204" pitchFamily="34" charset="0"/>
                        </a:rPr>
                        <a:t>annum</a:t>
                      </a:r>
                      <a:endParaRPr lang="en-ZA" sz="1100" dirty="0">
                        <a:latin typeface="Arial" panose="020B0604020202020204" pitchFamily="34" charset="0"/>
                        <a:cs typeface="Arial" panose="020B0604020202020204" pitchFamily="34" charset="0"/>
                      </a:endParaRPr>
                    </a:p>
                  </a:txBody>
                  <a:tcPr/>
                </a:tc>
                <a:tc>
                  <a:txBody>
                    <a:bodyPr/>
                    <a:lstStyle/>
                    <a:p>
                      <a:r>
                        <a:rPr lang="en-GB" sz="1100" dirty="0">
                          <a:latin typeface="Arial" panose="020B0604020202020204" pitchFamily="34" charset="0"/>
                          <a:cs typeface="Arial" panose="020B0604020202020204" pitchFamily="34" charset="0"/>
                        </a:rPr>
                        <a:t>4 reports on</a:t>
                      </a:r>
                    </a:p>
                    <a:p>
                      <a:r>
                        <a:rPr lang="en-GB" sz="1100" dirty="0">
                          <a:latin typeface="Arial" panose="020B0604020202020204" pitchFamily="34" charset="0"/>
                          <a:cs typeface="Arial" panose="020B0604020202020204" pitchFamily="34" charset="0"/>
                        </a:rPr>
                        <a:t>maintained</a:t>
                      </a:r>
                    </a:p>
                    <a:p>
                      <a:r>
                        <a:rPr lang="en-GB" sz="1100" dirty="0">
                          <a:latin typeface="Arial" panose="020B0604020202020204" pitchFamily="34" charset="0"/>
                          <a:cs typeface="Arial" panose="020B0604020202020204" pitchFamily="34" charset="0"/>
                        </a:rPr>
                        <a:t>and upgraded</a:t>
                      </a:r>
                    </a:p>
                    <a:p>
                      <a:r>
                        <a:rPr lang="en-GB" sz="1100" dirty="0">
                          <a:latin typeface="Arial" panose="020B0604020202020204" pitchFamily="34" charset="0"/>
                          <a:cs typeface="Arial" panose="020B0604020202020204" pitchFamily="34" charset="0"/>
                        </a:rPr>
                        <a:t>infrastructure</a:t>
                      </a:r>
                    </a:p>
                    <a:p>
                      <a:r>
                        <a:rPr lang="en-GB" sz="1100" dirty="0">
                          <a:latin typeface="Arial" panose="020B0604020202020204" pitchFamily="34" charset="0"/>
                          <a:cs typeface="Arial" panose="020B0604020202020204" pitchFamily="34" charset="0"/>
                        </a:rPr>
                        <a:t>and implemented</a:t>
                      </a:r>
                    </a:p>
                    <a:p>
                      <a:r>
                        <a:rPr lang="en-GB" sz="1100" dirty="0">
                          <a:latin typeface="Arial" panose="020B0604020202020204" pitchFamily="34" charset="0"/>
                          <a:cs typeface="Arial" panose="020B0604020202020204" pitchFamily="34" charset="0"/>
                        </a:rPr>
                        <a:t>ICT Governance</a:t>
                      </a:r>
                    </a:p>
                    <a:p>
                      <a:r>
                        <a:rPr lang="en-GB" sz="1100" dirty="0">
                          <a:latin typeface="Arial" panose="020B0604020202020204" pitchFamily="34" charset="0"/>
                          <a:cs typeface="Arial" panose="020B0604020202020204" pitchFamily="34" charset="0"/>
                        </a:rPr>
                        <a:t>Framework per</a:t>
                      </a:r>
                    </a:p>
                    <a:p>
                      <a:r>
                        <a:rPr lang="en-GB" sz="1100" dirty="0">
                          <a:latin typeface="Arial" panose="020B0604020202020204" pitchFamily="34" charset="0"/>
                          <a:cs typeface="Arial" panose="020B0604020202020204" pitchFamily="34" charset="0"/>
                        </a:rPr>
                        <a:t>annum</a:t>
                      </a:r>
                      <a:endParaRPr lang="en-ZA" sz="1100" dirty="0">
                        <a:latin typeface="Arial" panose="020B0604020202020204" pitchFamily="34" charset="0"/>
                        <a:cs typeface="Arial" panose="020B0604020202020204" pitchFamily="34" charset="0"/>
                      </a:endParaRPr>
                    </a:p>
                  </a:txBody>
                  <a:tcPr/>
                </a:tc>
                <a:tc>
                  <a:txBody>
                    <a:bodyPr/>
                    <a:lstStyle/>
                    <a:p>
                      <a:r>
                        <a:rPr lang="en-GB" sz="1100" dirty="0">
                          <a:latin typeface="Arial" panose="020B0604020202020204" pitchFamily="34" charset="0"/>
                          <a:cs typeface="Arial" panose="020B0604020202020204" pitchFamily="34" charset="0"/>
                        </a:rPr>
                        <a:t>4 reports on</a:t>
                      </a:r>
                    </a:p>
                    <a:p>
                      <a:r>
                        <a:rPr lang="en-GB" sz="1100" dirty="0">
                          <a:latin typeface="Arial" panose="020B0604020202020204" pitchFamily="34" charset="0"/>
                          <a:cs typeface="Arial" panose="020B0604020202020204" pitchFamily="34" charset="0"/>
                        </a:rPr>
                        <a:t>maintained</a:t>
                      </a:r>
                    </a:p>
                    <a:p>
                      <a:r>
                        <a:rPr lang="en-GB" sz="1100" dirty="0">
                          <a:latin typeface="Arial" panose="020B0604020202020204" pitchFamily="34" charset="0"/>
                          <a:cs typeface="Arial" panose="020B0604020202020204" pitchFamily="34" charset="0"/>
                        </a:rPr>
                        <a:t>and upgraded</a:t>
                      </a:r>
                    </a:p>
                    <a:p>
                      <a:r>
                        <a:rPr lang="en-GB" sz="1100" dirty="0">
                          <a:latin typeface="Arial" panose="020B0604020202020204" pitchFamily="34" charset="0"/>
                          <a:cs typeface="Arial" panose="020B0604020202020204" pitchFamily="34" charset="0"/>
                        </a:rPr>
                        <a:t>infrastructure</a:t>
                      </a:r>
                    </a:p>
                    <a:p>
                      <a:r>
                        <a:rPr lang="en-GB" sz="1100" dirty="0">
                          <a:latin typeface="Arial" panose="020B0604020202020204" pitchFamily="34" charset="0"/>
                          <a:cs typeface="Arial" panose="020B0604020202020204" pitchFamily="34" charset="0"/>
                        </a:rPr>
                        <a:t>and implemented</a:t>
                      </a:r>
                    </a:p>
                    <a:p>
                      <a:r>
                        <a:rPr lang="en-GB" sz="1100" dirty="0">
                          <a:latin typeface="Arial" panose="020B0604020202020204" pitchFamily="34" charset="0"/>
                          <a:cs typeface="Arial" panose="020B0604020202020204" pitchFamily="34" charset="0"/>
                        </a:rPr>
                        <a:t>ICT Governance</a:t>
                      </a:r>
                    </a:p>
                    <a:p>
                      <a:r>
                        <a:rPr lang="en-GB" sz="1100" dirty="0">
                          <a:latin typeface="Arial" panose="020B0604020202020204" pitchFamily="34" charset="0"/>
                          <a:cs typeface="Arial" panose="020B0604020202020204" pitchFamily="34" charset="0"/>
                        </a:rPr>
                        <a:t>Framework per</a:t>
                      </a:r>
                    </a:p>
                    <a:p>
                      <a:r>
                        <a:rPr lang="en-GB" sz="1100" dirty="0">
                          <a:latin typeface="Arial" panose="020B0604020202020204" pitchFamily="34" charset="0"/>
                          <a:cs typeface="Arial" panose="020B0604020202020204" pitchFamily="34" charset="0"/>
                        </a:rPr>
                        <a:t>annum</a:t>
                      </a:r>
                      <a:endParaRPr lang="en-ZA" sz="1100" dirty="0">
                        <a:latin typeface="Arial" panose="020B0604020202020204" pitchFamily="34" charset="0"/>
                        <a:cs typeface="Arial" panose="020B0604020202020204" pitchFamily="34" charset="0"/>
                      </a:endParaRPr>
                    </a:p>
                  </a:txBody>
                  <a:tcPr/>
                </a:tc>
                <a:tc>
                  <a:txBody>
                    <a:bodyPr/>
                    <a:lstStyle/>
                    <a:p>
                      <a:r>
                        <a:rPr lang="en-GB" sz="1100" dirty="0">
                          <a:latin typeface="Arial" panose="020B0604020202020204" pitchFamily="34" charset="0"/>
                          <a:cs typeface="Arial" panose="020B0604020202020204" pitchFamily="34" charset="0"/>
                        </a:rPr>
                        <a:t>Achieved</a:t>
                      </a:r>
                      <a:endParaRPr lang="en-ZA" sz="1100" dirty="0">
                        <a:latin typeface="Arial" panose="020B0604020202020204" pitchFamily="34" charset="0"/>
                        <a:cs typeface="Arial" panose="020B0604020202020204" pitchFamily="34" charset="0"/>
                      </a:endParaRPr>
                    </a:p>
                  </a:txBody>
                  <a:tcPr/>
                </a:tc>
                <a:tc>
                  <a:txBody>
                    <a:bodyPr/>
                    <a:lstStyle/>
                    <a:p>
                      <a:r>
                        <a:rPr lang="en-GB" sz="1100" dirty="0">
                          <a:latin typeface="Arial" panose="020B0604020202020204" pitchFamily="34" charset="0"/>
                          <a:cs typeface="Arial" panose="020B0604020202020204" pitchFamily="34" charset="0"/>
                        </a:rPr>
                        <a:t>No deviation</a:t>
                      </a:r>
                      <a:endParaRPr lang="en-ZA"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85248005"/>
                  </a:ext>
                </a:extLst>
              </a:tr>
              <a:tr h="370840">
                <a:tc vMerge="1">
                  <a:txBody>
                    <a:bodyPr/>
                    <a:lstStyle/>
                    <a:p>
                      <a:endParaRPr lang="en-ZA" dirty="0"/>
                    </a:p>
                  </a:txBody>
                  <a:tcPr/>
                </a:tc>
                <a:tc>
                  <a:txBody>
                    <a:bodyPr/>
                    <a:lstStyle/>
                    <a:p>
                      <a:r>
                        <a:rPr lang="en-GB" sz="1100" dirty="0">
                          <a:latin typeface="Arial" panose="020B0604020202020204" pitchFamily="34" charset="0"/>
                          <a:cs typeface="Arial" panose="020B0604020202020204" pitchFamily="34" charset="0"/>
                        </a:rPr>
                        <a:t>Report on</a:t>
                      </a:r>
                    </a:p>
                    <a:p>
                      <a:r>
                        <a:rPr lang="en-GB" sz="1100" dirty="0">
                          <a:latin typeface="Arial" panose="020B0604020202020204" pitchFamily="34" charset="0"/>
                          <a:cs typeface="Arial" panose="020B0604020202020204" pitchFamily="34" charset="0"/>
                        </a:rPr>
                        <a:t>monitored</a:t>
                      </a:r>
                    </a:p>
                    <a:p>
                      <a:r>
                        <a:rPr lang="en-GB" sz="1100" dirty="0">
                          <a:latin typeface="Arial" panose="020B0604020202020204" pitchFamily="34" charset="0"/>
                          <a:cs typeface="Arial" panose="020B0604020202020204" pitchFamily="34" charset="0"/>
                        </a:rPr>
                        <a:t>activities on</a:t>
                      </a:r>
                    </a:p>
                    <a:p>
                      <a:r>
                        <a:rPr lang="en-GB" sz="1100" dirty="0">
                          <a:latin typeface="Arial" panose="020B0604020202020204" pitchFamily="34" charset="0"/>
                          <a:cs typeface="Arial" panose="020B0604020202020204" pitchFamily="34" charset="0"/>
                        </a:rPr>
                        <a:t>social media</a:t>
                      </a:r>
                    </a:p>
                    <a:p>
                      <a:r>
                        <a:rPr lang="en-GB" sz="1100" dirty="0">
                          <a:latin typeface="Arial" panose="020B0604020202020204" pitchFamily="34" charset="0"/>
                          <a:cs typeface="Arial" panose="020B0604020202020204" pitchFamily="34" charset="0"/>
                        </a:rPr>
                        <a:t>platforms</a:t>
                      </a:r>
                      <a:endParaRPr lang="en-ZA" sz="1100" dirty="0">
                        <a:latin typeface="Arial" panose="020B0604020202020204" pitchFamily="34" charset="0"/>
                        <a:cs typeface="Arial" panose="020B0604020202020204" pitchFamily="34" charset="0"/>
                      </a:endParaRPr>
                    </a:p>
                  </a:txBody>
                  <a:tcPr/>
                </a:tc>
                <a:tc>
                  <a:txBody>
                    <a:bodyPr/>
                    <a:lstStyle/>
                    <a:p>
                      <a:r>
                        <a:rPr lang="en-GB" sz="1100" dirty="0">
                          <a:latin typeface="Arial" panose="020B0604020202020204" pitchFamily="34" charset="0"/>
                          <a:cs typeface="Arial" panose="020B0604020202020204" pitchFamily="34" charset="0"/>
                        </a:rPr>
                        <a:t>Number of</a:t>
                      </a:r>
                    </a:p>
                    <a:p>
                      <a:r>
                        <a:rPr lang="en-GB" sz="1100" dirty="0">
                          <a:latin typeface="Arial" panose="020B0604020202020204" pitchFamily="34" charset="0"/>
                          <a:cs typeface="Arial" panose="020B0604020202020204" pitchFamily="34" charset="0"/>
                        </a:rPr>
                        <a:t>reports of</a:t>
                      </a:r>
                    </a:p>
                    <a:p>
                      <a:r>
                        <a:rPr lang="en-GB" sz="1100" dirty="0">
                          <a:latin typeface="Arial" panose="020B0604020202020204" pitchFamily="34" charset="0"/>
                          <a:cs typeface="Arial" panose="020B0604020202020204" pitchFamily="34" charset="0"/>
                        </a:rPr>
                        <a:t>activities on</a:t>
                      </a:r>
                    </a:p>
                    <a:p>
                      <a:r>
                        <a:rPr lang="en-GB" sz="1100" dirty="0">
                          <a:latin typeface="Arial" panose="020B0604020202020204" pitchFamily="34" charset="0"/>
                          <a:cs typeface="Arial" panose="020B0604020202020204" pitchFamily="34" charset="0"/>
                        </a:rPr>
                        <a:t>social media</a:t>
                      </a:r>
                    </a:p>
                    <a:p>
                      <a:r>
                        <a:rPr lang="en-GB" sz="1100" dirty="0">
                          <a:latin typeface="Arial" panose="020B0604020202020204" pitchFamily="34" charset="0"/>
                          <a:cs typeface="Arial" panose="020B0604020202020204" pitchFamily="34" charset="0"/>
                        </a:rPr>
                        <a:t>platform per</a:t>
                      </a:r>
                    </a:p>
                    <a:p>
                      <a:r>
                        <a:rPr lang="en-GB" sz="1100" dirty="0">
                          <a:latin typeface="Arial" panose="020B0604020202020204" pitchFamily="34" charset="0"/>
                          <a:cs typeface="Arial" panose="020B0604020202020204" pitchFamily="34" charset="0"/>
                        </a:rPr>
                        <a:t>annum</a:t>
                      </a:r>
                      <a:endParaRPr lang="en-ZA" sz="1100" dirty="0">
                        <a:latin typeface="Arial" panose="020B0604020202020204" pitchFamily="34" charset="0"/>
                        <a:cs typeface="Arial" panose="020B0604020202020204" pitchFamily="34" charset="0"/>
                      </a:endParaRPr>
                    </a:p>
                  </a:txBody>
                  <a:tcPr/>
                </a:tc>
                <a:tc>
                  <a:txBody>
                    <a:bodyPr/>
                    <a:lstStyle/>
                    <a:p>
                      <a:r>
                        <a:rPr lang="en-GB" sz="1100" dirty="0">
                          <a:latin typeface="Arial" panose="020B0604020202020204" pitchFamily="34" charset="0"/>
                          <a:cs typeface="Arial" panose="020B0604020202020204" pitchFamily="34" charset="0"/>
                        </a:rPr>
                        <a:t>Report on active</a:t>
                      </a:r>
                    </a:p>
                    <a:p>
                      <a:r>
                        <a:rPr lang="en-GB" sz="1100" dirty="0">
                          <a:latin typeface="Arial" panose="020B0604020202020204" pitchFamily="34" charset="0"/>
                          <a:cs typeface="Arial" panose="020B0604020202020204" pitchFamily="34" charset="0"/>
                        </a:rPr>
                        <a:t>social media</a:t>
                      </a:r>
                    </a:p>
                    <a:p>
                      <a:r>
                        <a:rPr lang="en-GB" sz="1100" dirty="0">
                          <a:latin typeface="Arial" panose="020B0604020202020204" pitchFamily="34" charset="0"/>
                          <a:cs typeface="Arial" panose="020B0604020202020204" pitchFamily="34" charset="0"/>
                        </a:rPr>
                        <a:t>platforms and</a:t>
                      </a:r>
                    </a:p>
                    <a:p>
                      <a:r>
                        <a:rPr lang="en-GB" sz="1100" dirty="0">
                          <a:latin typeface="Arial" panose="020B0604020202020204" pitchFamily="34" charset="0"/>
                          <a:cs typeface="Arial" panose="020B0604020202020204" pitchFamily="34" charset="0"/>
                        </a:rPr>
                        <a:t>posts produced</a:t>
                      </a:r>
                    </a:p>
                    <a:p>
                      <a:r>
                        <a:rPr lang="en-GB" sz="1100" dirty="0">
                          <a:latin typeface="Arial" panose="020B0604020202020204" pitchFamily="34" charset="0"/>
                          <a:cs typeface="Arial" panose="020B0604020202020204" pitchFamily="34" charset="0"/>
                        </a:rPr>
                        <a:t>per annum</a:t>
                      </a:r>
                      <a:endParaRPr lang="en-ZA" sz="1100" dirty="0">
                        <a:latin typeface="Arial" panose="020B0604020202020204" pitchFamily="34" charset="0"/>
                        <a:cs typeface="Arial" panose="020B0604020202020204" pitchFamily="34" charset="0"/>
                      </a:endParaRPr>
                    </a:p>
                  </a:txBody>
                  <a:tcPr/>
                </a:tc>
                <a:tc>
                  <a:txBody>
                    <a:bodyPr/>
                    <a:lstStyle/>
                    <a:p>
                      <a:r>
                        <a:rPr lang="en-ZA" sz="1100" dirty="0">
                          <a:latin typeface="Arial" panose="020B0604020202020204" pitchFamily="34" charset="0"/>
                          <a:cs typeface="Arial" panose="020B0604020202020204" pitchFamily="34" charset="0"/>
                        </a:rPr>
                        <a:t>4 reports on</a:t>
                      </a:r>
                    </a:p>
                    <a:p>
                      <a:r>
                        <a:rPr lang="en-ZA" sz="1100" dirty="0">
                          <a:latin typeface="Arial" panose="020B0604020202020204" pitchFamily="34" charset="0"/>
                          <a:cs typeface="Arial" panose="020B0604020202020204" pitchFamily="34" charset="0"/>
                        </a:rPr>
                        <a:t>activities on</a:t>
                      </a:r>
                    </a:p>
                    <a:p>
                      <a:r>
                        <a:rPr lang="en-ZA" sz="1100" dirty="0">
                          <a:latin typeface="Arial" panose="020B0604020202020204" pitchFamily="34" charset="0"/>
                          <a:cs typeface="Arial" panose="020B0604020202020204" pitchFamily="34" charset="0"/>
                        </a:rPr>
                        <a:t>social media</a:t>
                      </a:r>
                    </a:p>
                    <a:p>
                      <a:r>
                        <a:rPr lang="en-ZA" sz="1100" dirty="0">
                          <a:latin typeface="Arial" panose="020B0604020202020204" pitchFamily="34" charset="0"/>
                          <a:cs typeface="Arial" panose="020B0604020202020204" pitchFamily="34" charset="0"/>
                        </a:rPr>
                        <a:t>platforms per</a:t>
                      </a:r>
                    </a:p>
                    <a:p>
                      <a:r>
                        <a:rPr lang="en-ZA" sz="1100" dirty="0">
                          <a:latin typeface="Arial" panose="020B0604020202020204" pitchFamily="34" charset="0"/>
                          <a:cs typeface="Arial" panose="020B0604020202020204" pitchFamily="34" charset="0"/>
                        </a:rPr>
                        <a:t>annum</a:t>
                      </a:r>
                    </a:p>
                  </a:txBody>
                  <a:tcPr/>
                </a:tc>
                <a:tc>
                  <a:txBody>
                    <a:bodyPr/>
                    <a:lstStyle/>
                    <a:p>
                      <a:r>
                        <a:rPr lang="en-ZA" sz="1100" dirty="0">
                          <a:latin typeface="Arial" panose="020B0604020202020204" pitchFamily="34" charset="0"/>
                          <a:cs typeface="Arial" panose="020B0604020202020204" pitchFamily="34" charset="0"/>
                        </a:rPr>
                        <a:t>4 reports</a:t>
                      </a:r>
                    </a:p>
                    <a:p>
                      <a:r>
                        <a:rPr lang="en-ZA" sz="1100" dirty="0">
                          <a:latin typeface="Arial" panose="020B0604020202020204" pitchFamily="34" charset="0"/>
                          <a:cs typeface="Arial" panose="020B0604020202020204" pitchFamily="34" charset="0"/>
                        </a:rPr>
                        <a:t>On activities on</a:t>
                      </a:r>
                    </a:p>
                    <a:p>
                      <a:r>
                        <a:rPr lang="en-ZA" sz="1100" dirty="0">
                          <a:latin typeface="Arial" panose="020B0604020202020204" pitchFamily="34" charset="0"/>
                          <a:cs typeface="Arial" panose="020B0604020202020204" pitchFamily="34" charset="0"/>
                        </a:rPr>
                        <a:t>social media</a:t>
                      </a:r>
                    </a:p>
                    <a:p>
                      <a:r>
                        <a:rPr lang="en-ZA" sz="1100" dirty="0">
                          <a:latin typeface="Arial" panose="020B0604020202020204" pitchFamily="34" charset="0"/>
                          <a:cs typeface="Arial" panose="020B0604020202020204" pitchFamily="34" charset="0"/>
                        </a:rPr>
                        <a:t>platform per</a:t>
                      </a:r>
                    </a:p>
                    <a:p>
                      <a:r>
                        <a:rPr lang="en-ZA" sz="1100" dirty="0">
                          <a:latin typeface="Arial" panose="020B0604020202020204" pitchFamily="34" charset="0"/>
                          <a:cs typeface="Arial" panose="020B0604020202020204" pitchFamily="34" charset="0"/>
                        </a:rPr>
                        <a:t>annum</a:t>
                      </a:r>
                    </a:p>
                  </a:txBody>
                  <a:tcPr/>
                </a:tc>
                <a:tc>
                  <a:txBody>
                    <a:bodyPr/>
                    <a:lstStyle/>
                    <a:p>
                      <a:r>
                        <a:rPr lang="en-ZA" sz="1100" dirty="0">
                          <a:latin typeface="Arial" panose="020B0604020202020204" pitchFamily="34" charset="0"/>
                          <a:cs typeface="Arial" panose="020B0604020202020204" pitchFamily="34" charset="0"/>
                        </a:rPr>
                        <a:t>4 reports</a:t>
                      </a:r>
                    </a:p>
                    <a:p>
                      <a:r>
                        <a:rPr lang="en-ZA" sz="1100" dirty="0">
                          <a:latin typeface="Arial" panose="020B0604020202020204" pitchFamily="34" charset="0"/>
                          <a:cs typeface="Arial" panose="020B0604020202020204" pitchFamily="34" charset="0"/>
                        </a:rPr>
                        <a:t>On activities on</a:t>
                      </a:r>
                    </a:p>
                    <a:p>
                      <a:r>
                        <a:rPr lang="en-ZA" sz="1100" dirty="0">
                          <a:latin typeface="Arial" panose="020B0604020202020204" pitchFamily="34" charset="0"/>
                          <a:cs typeface="Arial" panose="020B0604020202020204" pitchFamily="34" charset="0"/>
                        </a:rPr>
                        <a:t>social media</a:t>
                      </a:r>
                    </a:p>
                    <a:p>
                      <a:r>
                        <a:rPr lang="en-ZA" sz="1100" dirty="0">
                          <a:latin typeface="Arial" panose="020B0604020202020204" pitchFamily="34" charset="0"/>
                          <a:cs typeface="Arial" panose="020B0604020202020204" pitchFamily="34" charset="0"/>
                        </a:rPr>
                        <a:t>platform per</a:t>
                      </a:r>
                    </a:p>
                    <a:p>
                      <a:r>
                        <a:rPr lang="en-ZA" sz="1100" dirty="0">
                          <a:latin typeface="Arial" panose="020B0604020202020204" pitchFamily="34" charset="0"/>
                          <a:cs typeface="Arial" panose="020B0604020202020204" pitchFamily="34" charset="0"/>
                        </a:rPr>
                        <a:t>annum</a:t>
                      </a:r>
                    </a:p>
                  </a:txBody>
                  <a:tcPr/>
                </a:tc>
                <a:tc>
                  <a:txBody>
                    <a:bodyPr/>
                    <a:lstStyle/>
                    <a:p>
                      <a:r>
                        <a:rPr lang="en-GB" sz="1100" dirty="0">
                          <a:latin typeface="Arial" panose="020B0604020202020204" pitchFamily="34" charset="0"/>
                          <a:cs typeface="Arial" panose="020B0604020202020204" pitchFamily="34" charset="0"/>
                        </a:rPr>
                        <a:t>Achieved</a:t>
                      </a:r>
                      <a:endParaRPr lang="en-ZA" sz="1100" dirty="0">
                        <a:latin typeface="Arial" panose="020B0604020202020204" pitchFamily="34" charset="0"/>
                        <a:cs typeface="Arial" panose="020B0604020202020204" pitchFamily="34" charset="0"/>
                      </a:endParaRPr>
                    </a:p>
                  </a:txBody>
                  <a:tcPr/>
                </a:tc>
                <a:tc>
                  <a:txBody>
                    <a:bodyPr/>
                    <a:lstStyle/>
                    <a:p>
                      <a:r>
                        <a:rPr lang="en-GB" sz="1100" dirty="0">
                          <a:latin typeface="Arial" panose="020B0604020202020204" pitchFamily="34" charset="0"/>
                          <a:cs typeface="Arial" panose="020B0604020202020204" pitchFamily="34" charset="0"/>
                        </a:rPr>
                        <a:t>No deviation</a:t>
                      </a:r>
                      <a:endParaRPr lang="en-ZA"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69409224"/>
                  </a:ext>
                </a:extLst>
              </a:tr>
            </a:tbl>
          </a:graphicData>
        </a:graphic>
      </p:graphicFrame>
    </p:spTree>
    <p:extLst>
      <p:ext uri="{BB962C8B-B14F-4D97-AF65-F5344CB8AC3E}">
        <p14:creationId xmlns:p14="http://schemas.microsoft.com/office/powerpoint/2010/main" val="5762675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74B96-D821-492F-B8D8-1155F81FB2D4}"/>
              </a:ext>
            </a:extLst>
          </p:cNvPr>
          <p:cNvSpPr>
            <a:spLocks noGrp="1"/>
          </p:cNvSpPr>
          <p:nvPr>
            <p:ph type="title"/>
          </p:nvPr>
        </p:nvSpPr>
        <p:spPr>
          <a:xfrm>
            <a:off x="2495600" y="274638"/>
            <a:ext cx="9086800" cy="1143000"/>
          </a:xfrm>
        </p:spPr>
        <p:txBody>
          <a:bodyPr>
            <a:normAutofit/>
          </a:bodyPr>
          <a:lstStyle/>
          <a:p>
            <a:r>
              <a:rPr lang="en-GB" dirty="0"/>
              <a:t>Programme 5: Overall Achievements</a:t>
            </a:r>
            <a:endParaRPr lang="en-ZA" dirty="0"/>
          </a:p>
        </p:txBody>
      </p:sp>
      <p:graphicFrame>
        <p:nvGraphicFramePr>
          <p:cNvPr id="6" name="Content Placeholder 5">
            <a:extLst>
              <a:ext uri="{FF2B5EF4-FFF2-40B4-BE49-F238E27FC236}">
                <a16:creationId xmlns:a16="http://schemas.microsoft.com/office/drawing/2014/main" id="{55C968FB-A880-43B2-A929-D379A3771176}"/>
              </a:ext>
            </a:extLst>
          </p:cNvPr>
          <p:cNvGraphicFramePr>
            <a:graphicFrameLocks noGrp="1"/>
          </p:cNvGraphicFramePr>
          <p:nvPr>
            <p:ph idx="1"/>
            <p:extLst>
              <p:ext uri="{D42A27DB-BD31-4B8C-83A1-F6EECF244321}">
                <p14:modId xmlns:p14="http://schemas.microsoft.com/office/powerpoint/2010/main" val="925224218"/>
              </p:ext>
            </p:extLst>
          </p:nvPr>
        </p:nvGraphicFramePr>
        <p:xfrm>
          <a:off x="609600" y="1916113"/>
          <a:ext cx="10972800" cy="38163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288108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0D14E-7CEC-40F1-8553-23793C7B6CAC}"/>
              </a:ext>
            </a:extLst>
          </p:cNvPr>
          <p:cNvSpPr>
            <a:spLocks noGrp="1"/>
          </p:cNvSpPr>
          <p:nvPr>
            <p:ph type="title"/>
          </p:nvPr>
        </p:nvSpPr>
        <p:spPr>
          <a:xfrm>
            <a:off x="2135560" y="44624"/>
            <a:ext cx="9014792" cy="1143000"/>
          </a:xfrm>
        </p:spPr>
        <p:txBody>
          <a:bodyPr>
            <a:noAutofit/>
          </a:bodyPr>
          <a:lstStyle/>
          <a:p>
            <a:r>
              <a:rPr lang="en-GB" sz="3200" dirty="0">
                <a:latin typeface="Arial" panose="020B0604020202020204" pitchFamily="34" charset="0"/>
                <a:cs typeface="Arial" panose="020B0604020202020204" pitchFamily="34" charset="0"/>
              </a:rPr>
              <a:t>11. Summary of Targets not achieved and strategies to address the same</a:t>
            </a:r>
            <a:endParaRPr lang="en-ZA" sz="3200" dirty="0">
              <a:latin typeface="Arial" panose="020B0604020202020204" pitchFamily="34" charset="0"/>
              <a:cs typeface="Arial" panose="020B0604020202020204" pitchFamily="34" charset="0"/>
            </a:endParaRPr>
          </a:p>
        </p:txBody>
      </p:sp>
      <p:graphicFrame>
        <p:nvGraphicFramePr>
          <p:cNvPr id="4" name="Table 4">
            <a:extLst>
              <a:ext uri="{FF2B5EF4-FFF2-40B4-BE49-F238E27FC236}">
                <a16:creationId xmlns:a16="http://schemas.microsoft.com/office/drawing/2014/main" id="{3E1573CF-911C-45BC-AB31-6A750079A850}"/>
              </a:ext>
            </a:extLst>
          </p:cNvPr>
          <p:cNvGraphicFramePr>
            <a:graphicFrameLocks noGrp="1"/>
          </p:cNvGraphicFramePr>
          <p:nvPr>
            <p:ph idx="1"/>
            <p:extLst>
              <p:ext uri="{D42A27DB-BD31-4B8C-83A1-F6EECF244321}">
                <p14:modId xmlns:p14="http://schemas.microsoft.com/office/powerpoint/2010/main" val="1744876454"/>
              </p:ext>
            </p:extLst>
          </p:nvPr>
        </p:nvGraphicFramePr>
        <p:xfrm>
          <a:off x="263352" y="1268760"/>
          <a:ext cx="11391055" cy="4498184"/>
        </p:xfrm>
        <a:graphic>
          <a:graphicData uri="http://schemas.openxmlformats.org/drawingml/2006/table">
            <a:tbl>
              <a:tblPr firstRow="1" bandRow="1">
                <a:tableStyleId>{5C22544A-7EE6-4342-B048-85BDC9FD1C3A}</a:tableStyleId>
              </a:tblPr>
              <a:tblGrid>
                <a:gridCol w="936104">
                  <a:extLst>
                    <a:ext uri="{9D8B030D-6E8A-4147-A177-3AD203B41FA5}">
                      <a16:colId xmlns:a16="http://schemas.microsoft.com/office/drawing/2014/main" val="3919847698"/>
                    </a:ext>
                  </a:extLst>
                </a:gridCol>
                <a:gridCol w="2592286">
                  <a:extLst>
                    <a:ext uri="{9D8B030D-6E8A-4147-A177-3AD203B41FA5}">
                      <a16:colId xmlns:a16="http://schemas.microsoft.com/office/drawing/2014/main" val="3633247876"/>
                    </a:ext>
                  </a:extLst>
                </a:gridCol>
                <a:gridCol w="1800200">
                  <a:extLst>
                    <a:ext uri="{9D8B030D-6E8A-4147-A177-3AD203B41FA5}">
                      <a16:colId xmlns:a16="http://schemas.microsoft.com/office/drawing/2014/main" val="81467240"/>
                    </a:ext>
                  </a:extLst>
                </a:gridCol>
                <a:gridCol w="1944216">
                  <a:extLst>
                    <a:ext uri="{9D8B030D-6E8A-4147-A177-3AD203B41FA5}">
                      <a16:colId xmlns:a16="http://schemas.microsoft.com/office/drawing/2014/main" val="1173393496"/>
                    </a:ext>
                  </a:extLst>
                </a:gridCol>
                <a:gridCol w="4118249">
                  <a:extLst>
                    <a:ext uri="{9D8B030D-6E8A-4147-A177-3AD203B41FA5}">
                      <a16:colId xmlns:a16="http://schemas.microsoft.com/office/drawing/2014/main" val="1447655046"/>
                    </a:ext>
                  </a:extLst>
                </a:gridCol>
              </a:tblGrid>
              <a:tr h="698730">
                <a:tc>
                  <a:txBody>
                    <a:bodyPr/>
                    <a:lstStyle/>
                    <a:p>
                      <a:r>
                        <a:rPr lang="en-GB" sz="1400" dirty="0">
                          <a:solidFill>
                            <a:schemeClr val="tx1"/>
                          </a:solidFill>
                          <a:latin typeface="Arial" panose="020B0604020202020204" pitchFamily="34" charset="0"/>
                          <a:cs typeface="Arial" panose="020B0604020202020204" pitchFamily="34" charset="0"/>
                        </a:rPr>
                        <a:t>PPI</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r>
                        <a:rPr lang="en-GB" sz="1400" dirty="0">
                          <a:solidFill>
                            <a:schemeClr val="tx1"/>
                          </a:solidFill>
                          <a:latin typeface="Arial" panose="020B0604020202020204" pitchFamily="34" charset="0"/>
                          <a:cs typeface="Arial" panose="020B0604020202020204" pitchFamily="34" charset="0"/>
                        </a:rPr>
                        <a:t>Performance Indicator</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r>
                        <a:rPr lang="en-GB" sz="1400" dirty="0">
                          <a:solidFill>
                            <a:schemeClr val="tx1"/>
                          </a:solidFill>
                          <a:latin typeface="Arial" panose="020B0604020202020204" pitchFamily="34" charset="0"/>
                          <a:cs typeface="Arial" panose="020B0604020202020204" pitchFamily="34" charset="0"/>
                        </a:rPr>
                        <a:t>Planned Annual Target</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r>
                        <a:rPr lang="en-GB" sz="1400" dirty="0">
                          <a:solidFill>
                            <a:schemeClr val="tx1"/>
                          </a:solidFill>
                          <a:latin typeface="Arial" panose="020B0604020202020204" pitchFamily="34" charset="0"/>
                          <a:cs typeface="Arial" panose="020B0604020202020204" pitchFamily="34" charset="0"/>
                        </a:rPr>
                        <a:t>Annual Achievement</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r>
                        <a:rPr lang="en-GB" sz="1400" dirty="0">
                          <a:solidFill>
                            <a:schemeClr val="tx1"/>
                          </a:solidFill>
                          <a:latin typeface="Arial" panose="020B0604020202020204" pitchFamily="34" charset="0"/>
                          <a:cs typeface="Arial" panose="020B0604020202020204" pitchFamily="34" charset="0"/>
                        </a:rPr>
                        <a:t>Reason for variance and corrective measure</a:t>
                      </a: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7356751"/>
                  </a:ext>
                </a:extLst>
              </a:tr>
              <a:tr h="1066182">
                <a:tc>
                  <a:txBody>
                    <a:bodyPr/>
                    <a:lstStyle/>
                    <a:p>
                      <a:r>
                        <a:rPr lang="en-GB" sz="1200" dirty="0">
                          <a:latin typeface="Arial" panose="020B0604020202020204" pitchFamily="34" charset="0"/>
                          <a:cs typeface="Arial" panose="020B0604020202020204" pitchFamily="34" charset="0"/>
                        </a:rPr>
                        <a:t>7</a:t>
                      </a:r>
                      <a:endParaRPr lang="en-ZA" sz="1200" dirty="0">
                        <a:latin typeface="Arial" panose="020B0604020202020204" pitchFamily="34" charset="0"/>
                        <a:cs typeface="Arial" panose="020B0604020202020204" pitchFamily="34" charset="0"/>
                      </a:endParaRPr>
                    </a:p>
                  </a:txBody>
                  <a:tcPr/>
                </a:tc>
                <a:tc>
                  <a:txBody>
                    <a:bodyPr/>
                    <a:lstStyle/>
                    <a:p>
                      <a:pPr algn="l"/>
                      <a:r>
                        <a:rPr lang="en-ZA" sz="1100" b="0" i="0" u="none" strike="noStrike" baseline="0" dirty="0">
                          <a:latin typeface="Arial" panose="020B0604020202020204" pitchFamily="34" charset="0"/>
                          <a:cs typeface="Arial" panose="020B0604020202020204" pitchFamily="34" charset="0"/>
                        </a:rPr>
                        <a:t>Percentage of queries on</a:t>
                      </a:r>
                    </a:p>
                    <a:p>
                      <a:pPr algn="l"/>
                      <a:r>
                        <a:rPr lang="en-ZA" sz="1100" b="0" i="0" u="none" strike="noStrike" baseline="0" dirty="0">
                          <a:latin typeface="Arial" panose="020B0604020202020204" pitchFamily="34" charset="0"/>
                          <a:cs typeface="Arial" panose="020B0604020202020204" pitchFamily="34" charset="0"/>
                        </a:rPr>
                        <a:t>internal and external audit</a:t>
                      </a:r>
                    </a:p>
                    <a:p>
                      <a:pPr algn="l"/>
                      <a:r>
                        <a:rPr lang="en-ZA" sz="1100" b="0" i="0" u="none" strike="noStrike" baseline="0" dirty="0">
                          <a:latin typeface="Arial" panose="020B0604020202020204" pitchFamily="34" charset="0"/>
                          <a:cs typeface="Arial" panose="020B0604020202020204" pitchFamily="34" charset="0"/>
                        </a:rPr>
                        <a:t>findings resolved annually</a:t>
                      </a:r>
                      <a:endParaRPr lang="en-ZA" sz="1100" dirty="0">
                        <a:latin typeface="Arial" panose="020B0604020202020204" pitchFamily="34" charset="0"/>
                        <a:cs typeface="Arial" panose="020B0604020202020204" pitchFamily="34" charset="0"/>
                      </a:endParaRPr>
                    </a:p>
                  </a:txBody>
                  <a:tcPr/>
                </a:tc>
                <a:tc>
                  <a:txBody>
                    <a:bodyPr/>
                    <a:lstStyle/>
                    <a:p>
                      <a:pPr algn="l"/>
                      <a:r>
                        <a:rPr lang="en-US" sz="1100" b="0" i="0" u="none" strike="noStrike" baseline="0" dirty="0">
                          <a:latin typeface="Arial" panose="020B0604020202020204" pitchFamily="34" charset="0"/>
                          <a:cs typeface="Arial" panose="020B0604020202020204" pitchFamily="34" charset="0"/>
                        </a:rPr>
                        <a:t>100% of all queries on</a:t>
                      </a:r>
                    </a:p>
                    <a:p>
                      <a:pPr algn="l"/>
                      <a:r>
                        <a:rPr lang="en-ZA" sz="1100" b="0" i="0" u="none" strike="noStrike" baseline="0" dirty="0">
                          <a:latin typeface="Arial" panose="020B0604020202020204" pitchFamily="34" charset="0"/>
                          <a:cs typeface="Arial" panose="020B0604020202020204" pitchFamily="34" charset="0"/>
                        </a:rPr>
                        <a:t>internal and external audit</a:t>
                      </a:r>
                    </a:p>
                    <a:p>
                      <a:pPr algn="l"/>
                      <a:r>
                        <a:rPr lang="en-ZA" sz="1100" b="0" i="0" u="none" strike="noStrike" baseline="0" dirty="0">
                          <a:latin typeface="Arial" panose="020B0604020202020204" pitchFamily="34" charset="0"/>
                          <a:cs typeface="Arial" panose="020B0604020202020204" pitchFamily="34" charset="0"/>
                        </a:rPr>
                        <a:t>findings resolved annually</a:t>
                      </a:r>
                      <a:endParaRPr lang="en-ZA" sz="1100" dirty="0">
                        <a:latin typeface="Arial" panose="020B0604020202020204" pitchFamily="34" charset="0"/>
                        <a:cs typeface="Arial" panose="020B0604020202020204" pitchFamily="34" charset="0"/>
                      </a:endParaRPr>
                    </a:p>
                  </a:txBody>
                  <a:tcPr/>
                </a:tc>
                <a:tc>
                  <a:txBody>
                    <a:bodyPr/>
                    <a:lstStyle/>
                    <a:p>
                      <a:pPr algn="l"/>
                      <a:r>
                        <a:rPr lang="en-ZA" sz="1100" b="0" i="0" u="none" strike="noStrike" baseline="0" dirty="0">
                          <a:latin typeface="Arial" panose="020B0604020202020204" pitchFamily="34" charset="0"/>
                          <a:cs typeface="Arial" panose="020B0604020202020204" pitchFamily="34" charset="0"/>
                        </a:rPr>
                        <a:t>83.75% of all</a:t>
                      </a:r>
                    </a:p>
                    <a:p>
                      <a:pPr algn="l"/>
                      <a:r>
                        <a:rPr lang="en-ZA" sz="1100" b="0" i="0" u="none" strike="noStrike" baseline="0" dirty="0">
                          <a:latin typeface="Arial" panose="020B0604020202020204" pitchFamily="34" charset="0"/>
                          <a:cs typeface="Arial" panose="020B0604020202020204" pitchFamily="34" charset="0"/>
                        </a:rPr>
                        <a:t>queries on internal and</a:t>
                      </a:r>
                    </a:p>
                    <a:p>
                      <a:pPr algn="l"/>
                      <a:r>
                        <a:rPr lang="en-ZA" sz="1100" b="0" i="0" u="none" strike="noStrike" baseline="0" dirty="0">
                          <a:latin typeface="Arial" panose="020B0604020202020204" pitchFamily="34" charset="0"/>
                          <a:cs typeface="Arial" panose="020B0604020202020204" pitchFamily="34" charset="0"/>
                        </a:rPr>
                        <a:t>external audit findings</a:t>
                      </a:r>
                    </a:p>
                    <a:p>
                      <a:pPr algn="l"/>
                      <a:r>
                        <a:rPr lang="en-ZA" sz="1100" b="0" i="0" u="none" strike="noStrike" baseline="0" dirty="0">
                          <a:latin typeface="Arial" panose="020B0604020202020204" pitchFamily="34" charset="0"/>
                          <a:cs typeface="Arial" panose="020B0604020202020204" pitchFamily="34" charset="0"/>
                        </a:rPr>
                        <a:t>resolved annually</a:t>
                      </a:r>
                      <a:endParaRPr lang="en-ZA" sz="1100" dirty="0">
                        <a:latin typeface="Arial" panose="020B0604020202020204" pitchFamily="34" charset="0"/>
                        <a:cs typeface="Arial" panose="020B0604020202020204" pitchFamily="34" charset="0"/>
                      </a:endParaRPr>
                    </a:p>
                  </a:txBody>
                  <a:tcPr/>
                </a:tc>
                <a:tc>
                  <a:txBody>
                    <a:bodyPr/>
                    <a:lstStyle/>
                    <a:p>
                      <a:pPr algn="l"/>
                      <a:r>
                        <a:rPr lang="en-ZA" sz="1100" b="0" i="0" u="none" strike="noStrike" baseline="0" dirty="0">
                          <a:latin typeface="Arial" panose="020B0604020202020204" pitchFamily="34" charset="0"/>
                          <a:cs typeface="Arial" panose="020B0604020202020204" pitchFamily="34" charset="0"/>
                        </a:rPr>
                        <a:t>Remaining queries are under investigation and </a:t>
                      </a:r>
                      <a:r>
                        <a:rPr lang="en-US" sz="1100" b="0" i="0" u="none" strike="noStrike" baseline="0" dirty="0">
                          <a:latin typeface="Arial" panose="020B0604020202020204" pitchFamily="34" charset="0"/>
                          <a:cs typeface="Arial" panose="020B0604020202020204" pitchFamily="34" charset="0"/>
                        </a:rPr>
                        <a:t>report will be updated as soon as the matters are c</a:t>
                      </a:r>
                      <a:r>
                        <a:rPr lang="en-ZA" sz="1100" b="0" i="0" u="none" strike="noStrike" baseline="0" dirty="0">
                          <a:latin typeface="Arial" panose="020B0604020202020204" pitchFamily="34" charset="0"/>
                          <a:cs typeface="Arial" panose="020B0604020202020204" pitchFamily="34" charset="0"/>
                        </a:rPr>
                        <a:t>concluded.</a:t>
                      </a:r>
                      <a:endParaRPr lang="en-ZA"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61303699"/>
                  </a:ext>
                </a:extLst>
              </a:tr>
              <a:tr h="1027545">
                <a:tc>
                  <a:txBody>
                    <a:bodyPr/>
                    <a:lstStyle/>
                    <a:p>
                      <a:r>
                        <a:rPr lang="en-GB" sz="1200" dirty="0">
                          <a:latin typeface="Arial" panose="020B0604020202020204" pitchFamily="34" charset="0"/>
                          <a:cs typeface="Arial" panose="020B0604020202020204" pitchFamily="34" charset="0"/>
                        </a:rPr>
                        <a:t>8</a:t>
                      </a:r>
                      <a:endParaRPr lang="en-ZA" sz="1200" dirty="0">
                        <a:latin typeface="Arial" panose="020B0604020202020204" pitchFamily="34" charset="0"/>
                        <a:cs typeface="Arial" panose="020B0604020202020204" pitchFamily="34" charset="0"/>
                      </a:endParaRPr>
                    </a:p>
                  </a:txBody>
                  <a:tcPr/>
                </a:tc>
                <a:tc>
                  <a:txBody>
                    <a:bodyPr/>
                    <a:lstStyle/>
                    <a:p>
                      <a:pPr algn="l"/>
                      <a:r>
                        <a:rPr lang="en-ZA" sz="1100" b="0" i="0" u="none" strike="noStrike" baseline="0" dirty="0">
                          <a:latin typeface="Arial" panose="020B0604020202020204" pitchFamily="34" charset="0"/>
                          <a:cs typeface="Arial" panose="020B0604020202020204" pitchFamily="34" charset="0"/>
                        </a:rPr>
                        <a:t>Number of reports on</a:t>
                      </a:r>
                    </a:p>
                    <a:p>
                      <a:pPr algn="l"/>
                      <a:r>
                        <a:rPr lang="en-ZA" sz="1100" b="0" i="0" u="none" strike="noStrike" baseline="0" dirty="0">
                          <a:latin typeface="Arial" panose="020B0604020202020204" pitchFamily="34" charset="0"/>
                          <a:cs typeface="Arial" panose="020B0604020202020204" pitchFamily="34" charset="0"/>
                        </a:rPr>
                        <a:t>implemented risk management</a:t>
                      </a:r>
                    </a:p>
                    <a:p>
                      <a:pPr algn="l"/>
                      <a:r>
                        <a:rPr lang="en-ZA" sz="1100" b="0" i="0" u="none" strike="noStrike" baseline="0" dirty="0">
                          <a:latin typeface="Arial" panose="020B0604020202020204" pitchFamily="34" charset="0"/>
                          <a:cs typeface="Arial" panose="020B0604020202020204" pitchFamily="34" charset="0"/>
                        </a:rPr>
                        <a:t>strategy per annum</a:t>
                      </a:r>
                      <a:endParaRPr lang="en-ZA" sz="1100" dirty="0">
                        <a:latin typeface="Arial" panose="020B0604020202020204" pitchFamily="34" charset="0"/>
                        <a:cs typeface="Arial" panose="020B0604020202020204" pitchFamily="34" charset="0"/>
                      </a:endParaRPr>
                    </a:p>
                  </a:txBody>
                  <a:tcPr/>
                </a:tc>
                <a:tc>
                  <a:txBody>
                    <a:bodyPr/>
                    <a:lstStyle/>
                    <a:p>
                      <a:pPr algn="l"/>
                      <a:r>
                        <a:rPr lang="en-ZA" sz="1100" b="0" i="0" u="none" strike="noStrike" baseline="0" dirty="0">
                          <a:latin typeface="Arial" panose="020B0604020202020204" pitchFamily="34" charset="0"/>
                          <a:cs typeface="Arial" panose="020B0604020202020204" pitchFamily="34" charset="0"/>
                        </a:rPr>
                        <a:t>4 reports on implemented</a:t>
                      </a:r>
                    </a:p>
                    <a:p>
                      <a:pPr algn="l"/>
                      <a:r>
                        <a:rPr lang="en-ZA" sz="1100" b="0" i="0" u="none" strike="noStrike" baseline="0" dirty="0">
                          <a:latin typeface="Arial" panose="020B0604020202020204" pitchFamily="34" charset="0"/>
                          <a:cs typeface="Arial" panose="020B0604020202020204" pitchFamily="34" charset="0"/>
                        </a:rPr>
                        <a:t>risk management</a:t>
                      </a:r>
                    </a:p>
                    <a:p>
                      <a:pPr algn="l"/>
                      <a:r>
                        <a:rPr lang="en-ZA" sz="1100" b="0" i="0" u="none" strike="noStrike" baseline="0" dirty="0">
                          <a:latin typeface="Arial" panose="020B0604020202020204" pitchFamily="34" charset="0"/>
                          <a:cs typeface="Arial" panose="020B0604020202020204" pitchFamily="34" charset="0"/>
                        </a:rPr>
                        <a:t>strategies per annum</a:t>
                      </a:r>
                      <a:endParaRPr lang="en-ZA" sz="1100" dirty="0">
                        <a:latin typeface="Arial" panose="020B0604020202020204" pitchFamily="34" charset="0"/>
                        <a:cs typeface="Arial" panose="020B0604020202020204" pitchFamily="34" charset="0"/>
                      </a:endParaRPr>
                    </a:p>
                  </a:txBody>
                  <a:tcPr/>
                </a:tc>
                <a:tc>
                  <a:txBody>
                    <a:bodyPr/>
                    <a:lstStyle/>
                    <a:p>
                      <a:pPr algn="l"/>
                      <a:r>
                        <a:rPr lang="en-ZA" sz="1100" b="0" i="0" u="none" strike="noStrike" baseline="0" dirty="0">
                          <a:latin typeface="Arial" panose="020B0604020202020204" pitchFamily="34" charset="0"/>
                          <a:cs typeface="Arial" panose="020B0604020202020204" pitchFamily="34" charset="0"/>
                        </a:rPr>
                        <a:t>1 report on implemented</a:t>
                      </a:r>
                    </a:p>
                    <a:p>
                      <a:pPr algn="l"/>
                      <a:r>
                        <a:rPr lang="en-ZA" sz="1100" b="0" i="0" u="none" strike="noStrike" baseline="0" dirty="0">
                          <a:latin typeface="Arial" panose="020B0604020202020204" pitchFamily="34" charset="0"/>
                          <a:cs typeface="Arial" panose="020B0604020202020204" pitchFamily="34" charset="0"/>
                        </a:rPr>
                        <a:t>risk management</a:t>
                      </a:r>
                    </a:p>
                    <a:p>
                      <a:pPr algn="l"/>
                      <a:r>
                        <a:rPr lang="en-ZA" sz="1100" b="0" i="0" u="none" strike="noStrike" baseline="0" dirty="0">
                          <a:latin typeface="Arial" panose="020B0604020202020204" pitchFamily="34" charset="0"/>
                          <a:cs typeface="Arial" panose="020B0604020202020204" pitchFamily="34" charset="0"/>
                        </a:rPr>
                        <a:t>strategies per annum</a:t>
                      </a:r>
                      <a:endParaRPr lang="en-ZA" sz="1100" dirty="0">
                        <a:latin typeface="Arial" panose="020B0604020202020204" pitchFamily="34" charset="0"/>
                        <a:cs typeface="Arial" panose="020B0604020202020204" pitchFamily="34" charset="0"/>
                      </a:endParaRPr>
                    </a:p>
                  </a:txBody>
                  <a:tcPr/>
                </a:tc>
                <a:tc>
                  <a:txBody>
                    <a:bodyPr/>
                    <a:lstStyle/>
                    <a:p>
                      <a:pPr algn="l"/>
                      <a:r>
                        <a:rPr lang="en-ZA" sz="1100" b="0" i="0" u="none" strike="noStrike" baseline="0" dirty="0">
                          <a:latin typeface="Arial" panose="020B0604020202020204" pitchFamily="34" charset="0"/>
                          <a:cs typeface="Arial" panose="020B0604020202020204" pitchFamily="34" charset="0"/>
                        </a:rPr>
                        <a:t>Service Provider was appointed in the 3</a:t>
                      </a:r>
                      <a:r>
                        <a:rPr lang="en-ZA" sz="1100" b="0" i="0" u="none" strike="noStrike" baseline="30000" dirty="0">
                          <a:latin typeface="Arial" panose="020B0604020202020204" pitchFamily="34" charset="0"/>
                          <a:cs typeface="Arial" panose="020B0604020202020204" pitchFamily="34" charset="0"/>
                        </a:rPr>
                        <a:t>rd</a:t>
                      </a:r>
                      <a:r>
                        <a:rPr lang="en-ZA" sz="1100" b="0" i="0" u="none" strike="noStrike" baseline="0" dirty="0">
                          <a:latin typeface="Arial" panose="020B0604020202020204" pitchFamily="34" charset="0"/>
                          <a:cs typeface="Arial" panose="020B0604020202020204" pitchFamily="34" charset="0"/>
                        </a:rPr>
                        <a:t> quarter. Risk assessment </a:t>
                      </a:r>
                      <a:r>
                        <a:rPr lang="en-US" sz="1100" b="0" i="0" u="none" strike="noStrike" baseline="0" dirty="0">
                          <a:latin typeface="Arial" panose="020B0604020202020204" pitchFamily="34" charset="0"/>
                          <a:cs typeface="Arial" panose="020B0604020202020204" pitchFamily="34" charset="0"/>
                        </a:rPr>
                        <a:t>was done in the 3</a:t>
                      </a:r>
                      <a:r>
                        <a:rPr lang="en-US" sz="1100" b="0" i="0" u="none" strike="noStrike" baseline="30000" dirty="0">
                          <a:latin typeface="Arial" panose="020B0604020202020204" pitchFamily="34" charset="0"/>
                          <a:cs typeface="Arial" panose="020B0604020202020204" pitchFamily="34" charset="0"/>
                        </a:rPr>
                        <a:t>rd</a:t>
                      </a:r>
                      <a:r>
                        <a:rPr lang="en-US" sz="1100" b="0" i="0" u="none" strike="noStrike" baseline="0" dirty="0">
                          <a:latin typeface="Arial" panose="020B0604020202020204" pitchFamily="34" charset="0"/>
                          <a:cs typeface="Arial" panose="020B0604020202020204" pitchFamily="34" charset="0"/>
                        </a:rPr>
                        <a:t> </a:t>
                      </a:r>
                      <a:r>
                        <a:rPr lang="en-ZA" sz="1100" b="0" i="0" u="none" strike="noStrike" baseline="0" dirty="0">
                          <a:latin typeface="Arial" panose="020B0604020202020204" pitchFamily="34" charset="0"/>
                          <a:cs typeface="Arial" panose="020B0604020202020204" pitchFamily="34" charset="0"/>
                        </a:rPr>
                        <a:t>quarter. Risk report was</a:t>
                      </a:r>
                    </a:p>
                    <a:p>
                      <a:pPr algn="l"/>
                      <a:r>
                        <a:rPr lang="en-US" sz="1100" b="0" i="0" u="none" strike="noStrike" baseline="0" dirty="0">
                          <a:latin typeface="Arial" panose="020B0604020202020204" pitchFamily="34" charset="0"/>
                          <a:cs typeface="Arial" panose="020B0604020202020204" pitchFamily="34" charset="0"/>
                        </a:rPr>
                        <a:t>compiled in the 4th quarter. The reports will be finalised in the current financial year</a:t>
                      </a:r>
                      <a:endParaRPr lang="en-ZA"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15773864"/>
                  </a:ext>
                </a:extLst>
              </a:tr>
              <a:tr h="1705727">
                <a:tc>
                  <a:txBody>
                    <a:bodyPr/>
                    <a:lstStyle/>
                    <a:p>
                      <a:r>
                        <a:rPr lang="en-GB" sz="1200" dirty="0">
                          <a:latin typeface="Arial" panose="020B0604020202020204" pitchFamily="34" charset="0"/>
                          <a:cs typeface="Arial" panose="020B0604020202020204" pitchFamily="34" charset="0"/>
                        </a:rPr>
                        <a:t>11</a:t>
                      </a:r>
                      <a:endParaRPr lang="en-ZA" sz="1200" dirty="0">
                        <a:latin typeface="Arial" panose="020B0604020202020204" pitchFamily="34" charset="0"/>
                        <a:cs typeface="Arial" panose="020B0604020202020204" pitchFamily="34" charset="0"/>
                      </a:endParaRPr>
                    </a:p>
                  </a:txBody>
                  <a:tcPr/>
                </a:tc>
                <a:tc>
                  <a:txBody>
                    <a:bodyPr/>
                    <a:lstStyle/>
                    <a:p>
                      <a:pPr algn="l"/>
                      <a:r>
                        <a:rPr lang="en-ZA" sz="1100" b="0" i="0" u="none" strike="noStrike" baseline="0" dirty="0">
                          <a:latin typeface="Arial" panose="020B0604020202020204" pitchFamily="34" charset="0"/>
                          <a:cs typeface="Arial" panose="020B0604020202020204" pitchFamily="34" charset="0"/>
                        </a:rPr>
                        <a:t>Report on reviewed Bills</a:t>
                      </a:r>
                    </a:p>
                    <a:p>
                      <a:pPr algn="l"/>
                      <a:r>
                        <a:rPr lang="en-ZA" sz="1100" b="0" i="0" u="none" strike="noStrike" baseline="0" dirty="0">
                          <a:latin typeface="Arial" panose="020B0604020202020204" pitchFamily="34" charset="0"/>
                          <a:cs typeface="Arial" panose="020B0604020202020204" pitchFamily="34" charset="0"/>
                        </a:rPr>
                        <a:t>before Parliament and report</a:t>
                      </a:r>
                    </a:p>
                    <a:p>
                      <a:pPr algn="l"/>
                      <a:r>
                        <a:rPr lang="en-ZA" sz="1100" b="0" i="0" u="none" strike="noStrike" baseline="0" dirty="0">
                          <a:latin typeface="Arial" panose="020B0604020202020204" pitchFamily="34" charset="0"/>
                          <a:cs typeface="Arial" panose="020B0604020202020204" pitchFamily="34" charset="0"/>
                        </a:rPr>
                        <a:t>on reviewed legislation that</a:t>
                      </a:r>
                    </a:p>
                    <a:p>
                      <a:pPr algn="l"/>
                      <a:r>
                        <a:rPr lang="en-ZA" sz="1100" b="0" i="0" u="none" strike="noStrike" baseline="0" dirty="0">
                          <a:latin typeface="Arial" panose="020B0604020202020204" pitchFamily="34" charset="0"/>
                          <a:cs typeface="Arial" panose="020B0604020202020204" pitchFamily="34" charset="0"/>
                        </a:rPr>
                        <a:t>impacts cultural, religious</a:t>
                      </a:r>
                    </a:p>
                    <a:p>
                      <a:pPr algn="l"/>
                      <a:r>
                        <a:rPr lang="en-ZA" sz="1100" b="0" i="0" u="none" strike="noStrike" baseline="0" dirty="0">
                          <a:latin typeface="Arial" panose="020B0604020202020204" pitchFamily="34" charset="0"/>
                          <a:cs typeface="Arial" panose="020B0604020202020204" pitchFamily="34" charset="0"/>
                        </a:rPr>
                        <a:t>and linguistic rights of</a:t>
                      </a:r>
                    </a:p>
                    <a:p>
                      <a:pPr algn="l"/>
                      <a:r>
                        <a:rPr lang="en-ZA" sz="1100" b="0" i="0" u="none" strike="noStrike" baseline="0" dirty="0">
                          <a:latin typeface="Arial" panose="020B0604020202020204" pitchFamily="34" charset="0"/>
                          <a:cs typeface="Arial" panose="020B0604020202020204" pitchFamily="34" charset="0"/>
                        </a:rPr>
                        <a:t>communities, as guided by</a:t>
                      </a:r>
                    </a:p>
                    <a:p>
                      <a:pPr algn="l"/>
                      <a:r>
                        <a:rPr lang="en-ZA" sz="1100" b="0" i="0" u="none" strike="noStrike" baseline="0" dirty="0">
                          <a:latin typeface="Arial" panose="020B0604020202020204" pitchFamily="34" charset="0"/>
                          <a:cs typeface="Arial" panose="020B0604020202020204" pitchFamily="34" charset="0"/>
                        </a:rPr>
                        <a:t>received complaints</a:t>
                      </a:r>
                      <a:endParaRPr lang="en-ZA" sz="1100" dirty="0">
                        <a:latin typeface="Arial" panose="020B0604020202020204" pitchFamily="34" charset="0"/>
                        <a:cs typeface="Arial" panose="020B0604020202020204" pitchFamily="34" charset="0"/>
                      </a:endParaRPr>
                    </a:p>
                  </a:txBody>
                  <a:tcPr/>
                </a:tc>
                <a:tc>
                  <a:txBody>
                    <a:bodyPr/>
                    <a:lstStyle/>
                    <a:p>
                      <a:pPr algn="l"/>
                      <a:r>
                        <a:rPr lang="en-ZA" sz="1100" b="0" i="0" u="none" strike="noStrike" baseline="0" dirty="0">
                          <a:latin typeface="Arial" panose="020B0604020202020204" pitchFamily="34" charset="0"/>
                          <a:cs typeface="Arial" panose="020B0604020202020204" pitchFamily="34" charset="0"/>
                        </a:rPr>
                        <a:t>Review 100% of bills</a:t>
                      </a:r>
                    </a:p>
                    <a:p>
                      <a:pPr algn="l"/>
                      <a:r>
                        <a:rPr lang="en-ZA" sz="1100" b="0" i="0" u="none" strike="noStrike" baseline="0" dirty="0">
                          <a:latin typeface="Arial" panose="020B0604020202020204" pitchFamily="34" charset="0"/>
                          <a:cs typeface="Arial" panose="020B0604020202020204" pitchFamily="34" charset="0"/>
                        </a:rPr>
                        <a:t>before Parliament that</a:t>
                      </a:r>
                    </a:p>
                    <a:p>
                      <a:pPr algn="l"/>
                      <a:r>
                        <a:rPr lang="en-US" sz="1100" b="0" i="0" u="none" strike="noStrike" baseline="0" dirty="0">
                          <a:latin typeface="Arial" panose="020B0604020202020204" pitchFamily="34" charset="0"/>
                          <a:cs typeface="Arial" panose="020B0604020202020204" pitchFamily="34" charset="0"/>
                        </a:rPr>
                        <a:t>impact the mandate of the</a:t>
                      </a:r>
                    </a:p>
                    <a:p>
                      <a:pPr algn="l"/>
                      <a:r>
                        <a:rPr lang="en-ZA" sz="1100" b="0" i="0" u="none" strike="noStrike" baseline="0" dirty="0">
                          <a:latin typeface="Arial" panose="020B0604020202020204" pitchFamily="34" charset="0"/>
                          <a:cs typeface="Arial" panose="020B0604020202020204" pitchFamily="34" charset="0"/>
                        </a:rPr>
                        <a:t>CRL Rights Commission</a:t>
                      </a:r>
                    </a:p>
                    <a:p>
                      <a:pPr algn="l"/>
                      <a:r>
                        <a:rPr lang="en-ZA" sz="1100" b="0" i="0" u="none" strike="noStrike" baseline="0" dirty="0">
                          <a:latin typeface="Arial" panose="020B0604020202020204" pitchFamily="34" charset="0"/>
                          <a:cs typeface="Arial" panose="020B0604020202020204" pitchFamily="34" charset="0"/>
                        </a:rPr>
                        <a:t>annually</a:t>
                      </a:r>
                      <a:endParaRPr lang="en-ZA" sz="1100" dirty="0">
                        <a:latin typeface="Arial" panose="020B0604020202020204" pitchFamily="34" charset="0"/>
                        <a:cs typeface="Arial" panose="020B0604020202020204" pitchFamily="34" charset="0"/>
                      </a:endParaRPr>
                    </a:p>
                  </a:txBody>
                  <a:tcPr/>
                </a:tc>
                <a:tc>
                  <a:txBody>
                    <a:bodyPr/>
                    <a:lstStyle/>
                    <a:p>
                      <a:pPr algn="l"/>
                      <a:r>
                        <a:rPr lang="en-ZA" sz="1100" b="0" i="0" u="none" strike="noStrike" baseline="0" dirty="0">
                          <a:latin typeface="Arial" panose="020B0604020202020204" pitchFamily="34" charset="0"/>
                          <a:cs typeface="Arial" panose="020B0604020202020204" pitchFamily="34" charset="0"/>
                        </a:rPr>
                        <a:t>67% of reviewed bills</a:t>
                      </a:r>
                    </a:p>
                    <a:p>
                      <a:pPr algn="l"/>
                      <a:r>
                        <a:rPr lang="en-ZA" sz="1100" b="0" i="0" u="none" strike="noStrike" baseline="0" dirty="0">
                          <a:latin typeface="Arial" panose="020B0604020202020204" pitchFamily="34" charset="0"/>
                          <a:cs typeface="Arial" panose="020B0604020202020204" pitchFamily="34" charset="0"/>
                        </a:rPr>
                        <a:t>before Parliament and/</a:t>
                      </a:r>
                    </a:p>
                    <a:p>
                      <a:pPr algn="l"/>
                      <a:r>
                        <a:rPr lang="en-ZA" sz="1100" b="0" i="0" u="none" strike="noStrike" baseline="0" dirty="0">
                          <a:latin typeface="Arial" panose="020B0604020202020204" pitchFamily="34" charset="0"/>
                          <a:cs typeface="Arial" panose="020B0604020202020204" pitchFamily="34" charset="0"/>
                        </a:rPr>
                        <a:t>or legislations that impact</a:t>
                      </a:r>
                    </a:p>
                    <a:p>
                      <a:pPr algn="l"/>
                      <a:r>
                        <a:rPr lang="en-ZA" sz="1100" b="0" i="0" u="none" strike="noStrike" baseline="0" dirty="0">
                          <a:latin typeface="Arial" panose="020B0604020202020204" pitchFamily="34" charset="0"/>
                          <a:cs typeface="Arial" panose="020B0604020202020204" pitchFamily="34" charset="0"/>
                        </a:rPr>
                        <a:t>on cultural, religious</a:t>
                      </a:r>
                    </a:p>
                    <a:p>
                      <a:pPr algn="l"/>
                      <a:r>
                        <a:rPr lang="en-ZA" sz="1100" b="0" i="0" u="none" strike="noStrike" baseline="0" dirty="0">
                          <a:latin typeface="Arial" panose="020B0604020202020204" pitchFamily="34" charset="0"/>
                          <a:cs typeface="Arial" panose="020B0604020202020204" pitchFamily="34" charset="0"/>
                        </a:rPr>
                        <a:t>and linguistic rights of</a:t>
                      </a:r>
                    </a:p>
                    <a:p>
                      <a:pPr algn="l"/>
                      <a:r>
                        <a:rPr lang="en-ZA" sz="1100" b="0" i="0" u="none" strike="noStrike" baseline="0" dirty="0">
                          <a:latin typeface="Arial" panose="020B0604020202020204" pitchFamily="34" charset="0"/>
                          <a:cs typeface="Arial" panose="020B0604020202020204" pitchFamily="34" charset="0"/>
                        </a:rPr>
                        <a:t>communities as guided</a:t>
                      </a:r>
                    </a:p>
                    <a:p>
                      <a:pPr algn="l"/>
                      <a:r>
                        <a:rPr lang="en-ZA" sz="1100" b="0" i="0" u="none" strike="noStrike" baseline="0" dirty="0">
                          <a:latin typeface="Arial" panose="020B0604020202020204" pitchFamily="34" charset="0"/>
                          <a:cs typeface="Arial" panose="020B0604020202020204" pitchFamily="34" charset="0"/>
                        </a:rPr>
                        <a:t>by received complaints</a:t>
                      </a:r>
                      <a:endParaRPr lang="en-ZA" sz="1100" dirty="0">
                        <a:latin typeface="Arial" panose="020B0604020202020204" pitchFamily="34" charset="0"/>
                        <a:cs typeface="Arial" panose="020B0604020202020204" pitchFamily="34" charset="0"/>
                      </a:endParaRPr>
                    </a:p>
                  </a:txBody>
                  <a:tcPr/>
                </a:tc>
                <a:tc>
                  <a:txBody>
                    <a:bodyPr/>
                    <a:lstStyle/>
                    <a:p>
                      <a:pPr algn="l"/>
                      <a:r>
                        <a:rPr lang="en-ZA" sz="1100" b="0" i="0" u="none" strike="noStrike" baseline="0" dirty="0">
                          <a:latin typeface="Arial" panose="020B0604020202020204" pitchFamily="34" charset="0"/>
                          <a:cs typeface="Arial" panose="020B0604020202020204" pitchFamily="34" charset="0"/>
                        </a:rPr>
                        <a:t>Due to insufficient human </a:t>
                      </a:r>
                      <a:r>
                        <a:rPr lang="en-US" sz="1100" b="0" i="0" u="none" strike="noStrike" baseline="0" dirty="0">
                          <a:latin typeface="Arial" panose="020B0604020202020204" pitchFamily="34" charset="0"/>
                          <a:cs typeface="Arial" panose="020B0604020202020204" pitchFamily="34" charset="0"/>
                        </a:rPr>
                        <a:t>capacity at the time, the </a:t>
                      </a:r>
                      <a:r>
                        <a:rPr lang="en-ZA" sz="1100" b="0" i="0" u="none" strike="noStrike" baseline="0" dirty="0">
                          <a:latin typeface="Arial" panose="020B0604020202020204" pitchFamily="34" charset="0"/>
                          <a:cs typeface="Arial" panose="020B0604020202020204" pitchFamily="34" charset="0"/>
                        </a:rPr>
                        <a:t>unit missed the Basic Education Amendment Bill </a:t>
                      </a:r>
                      <a:r>
                        <a:rPr lang="en-US" sz="1100" b="0" i="0" u="none" strike="noStrike" baseline="0" dirty="0">
                          <a:latin typeface="Arial" panose="020B0604020202020204" pitchFamily="34" charset="0"/>
                          <a:cs typeface="Arial" panose="020B0604020202020204" pitchFamily="34" charset="0"/>
                        </a:rPr>
                        <a:t>as it was focusing more on the legislative review of the </a:t>
                      </a:r>
                      <a:r>
                        <a:rPr lang="en-ZA" sz="1100" b="0" i="0" u="none" strike="noStrike" baseline="0" dirty="0">
                          <a:latin typeface="Arial" panose="020B0604020202020204" pitchFamily="34" charset="0"/>
                          <a:cs typeface="Arial" panose="020B0604020202020204" pitchFamily="34" charset="0"/>
                        </a:rPr>
                        <a:t>Witchcraft Suppression Act</a:t>
                      </a:r>
                    </a:p>
                    <a:p>
                      <a:pPr algn="l"/>
                      <a:r>
                        <a:rPr lang="en-US" sz="1100" b="0" i="0" u="none" strike="noStrike" baseline="0" dirty="0">
                          <a:latin typeface="Arial" panose="020B0604020202020204" pitchFamily="34" charset="0"/>
                          <a:cs typeface="Arial" panose="020B0604020202020204" pitchFamily="34" charset="0"/>
                        </a:rPr>
                        <a:t>in the last quarter of the financial year. The Bill will</a:t>
                      </a:r>
                    </a:p>
                    <a:p>
                      <a:pPr algn="l"/>
                      <a:r>
                        <a:rPr lang="en-ZA" sz="1100" b="0" i="0" u="none" strike="noStrike" baseline="0" dirty="0">
                          <a:latin typeface="Arial" panose="020B0604020202020204" pitchFamily="34" charset="0"/>
                          <a:cs typeface="Arial" panose="020B0604020202020204" pitchFamily="34" charset="0"/>
                        </a:rPr>
                        <a:t>however still be reviewed in the new financial year.</a:t>
                      </a:r>
                      <a:endParaRPr lang="en-ZA"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4611771"/>
                  </a:ext>
                </a:extLst>
              </a:tr>
            </a:tbl>
          </a:graphicData>
        </a:graphic>
      </p:graphicFrame>
    </p:spTree>
    <p:extLst>
      <p:ext uri="{BB962C8B-B14F-4D97-AF65-F5344CB8AC3E}">
        <p14:creationId xmlns:p14="http://schemas.microsoft.com/office/powerpoint/2010/main" val="20440485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9496" y="0"/>
            <a:ext cx="8870776" cy="1143000"/>
          </a:xfrm>
        </p:spPr>
        <p:txBody>
          <a:bodyPr>
            <a:normAutofit/>
          </a:bodyPr>
          <a:lstStyle/>
          <a:p>
            <a:r>
              <a:rPr lang="en-US" sz="4000" dirty="0">
                <a:latin typeface="Arial" panose="020B0604020202020204" pitchFamily="34" charset="0"/>
                <a:cs typeface="Arial" panose="020B0604020202020204" pitchFamily="34" charset="0"/>
              </a:rPr>
              <a:t>PART B</a:t>
            </a:r>
            <a:endParaRPr lang="en-ZA"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844824"/>
            <a:ext cx="10972800" cy="4281340"/>
          </a:xfrm>
        </p:spPr>
        <p:txBody>
          <a:bodyPr/>
          <a:lstStyle/>
          <a:p>
            <a:pPr algn="ctr"/>
            <a:endParaRPr lang="en-US" dirty="0"/>
          </a:p>
          <a:p>
            <a:pPr algn="ctr"/>
            <a:endParaRPr lang="en-US" dirty="0"/>
          </a:p>
        </p:txBody>
      </p:sp>
      <p:sp>
        <p:nvSpPr>
          <p:cNvPr id="4" name="Oval 3">
            <a:extLst>
              <a:ext uri="{FF2B5EF4-FFF2-40B4-BE49-F238E27FC236}">
                <a16:creationId xmlns:a16="http://schemas.microsoft.com/office/drawing/2014/main" id="{277C26B4-12EE-4900-61DD-1E9F45B141D6}"/>
              </a:ext>
            </a:extLst>
          </p:cNvPr>
          <p:cNvSpPr/>
          <p:nvPr/>
        </p:nvSpPr>
        <p:spPr>
          <a:xfrm>
            <a:off x="2279576" y="2420888"/>
            <a:ext cx="7848872" cy="2837667"/>
          </a:xfrm>
          <a:prstGeom prst="ellipse">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FINANCIAL PERFORMANCE</a:t>
            </a:r>
            <a:endParaRPr lang="en-ZA" sz="2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a:endParaRPr lang="en-ZA"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690677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528" y="-6389"/>
            <a:ext cx="9014792" cy="1143000"/>
          </a:xfrm>
        </p:spPr>
        <p:txBody>
          <a:bodyPr>
            <a:normAutofit/>
          </a:bodyPr>
          <a:lstStyle/>
          <a:p>
            <a:r>
              <a:rPr lang="en-US" sz="3200" dirty="0">
                <a:latin typeface="Arial" panose="020B0604020202020204" pitchFamily="34" charset="0"/>
                <a:cs typeface="Arial" panose="020B0604020202020204" pitchFamily="34" charset="0"/>
              </a:rPr>
              <a:t>Allocation and Economic Classification</a:t>
            </a:r>
            <a:endParaRPr lang="en-ZA" sz="3200"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B6AC7D51-016D-0F34-2E9C-F1F0F504960C}"/>
              </a:ext>
            </a:extLst>
          </p:cNvPr>
          <p:cNvGraphicFramePr>
            <a:graphicFrameLocks noGrp="1"/>
          </p:cNvGraphicFramePr>
          <p:nvPr>
            <p:extLst>
              <p:ext uri="{D42A27DB-BD31-4B8C-83A1-F6EECF244321}">
                <p14:modId xmlns:p14="http://schemas.microsoft.com/office/powerpoint/2010/main" val="3521255157"/>
              </p:ext>
            </p:extLst>
          </p:nvPr>
        </p:nvGraphicFramePr>
        <p:xfrm>
          <a:off x="191344" y="1268760"/>
          <a:ext cx="11089234" cy="4396814"/>
        </p:xfrm>
        <a:graphic>
          <a:graphicData uri="http://schemas.openxmlformats.org/drawingml/2006/table">
            <a:tbl>
              <a:tblPr firstRow="1" firstCol="1" bandRow="1">
                <a:tableStyleId>{5C22544A-7EE6-4342-B048-85BDC9FD1C3A}</a:tableStyleId>
              </a:tblPr>
              <a:tblGrid>
                <a:gridCol w="2509242">
                  <a:extLst>
                    <a:ext uri="{9D8B030D-6E8A-4147-A177-3AD203B41FA5}">
                      <a16:colId xmlns:a16="http://schemas.microsoft.com/office/drawing/2014/main" val="1329870983"/>
                    </a:ext>
                  </a:extLst>
                </a:gridCol>
                <a:gridCol w="1925497">
                  <a:extLst>
                    <a:ext uri="{9D8B030D-6E8A-4147-A177-3AD203B41FA5}">
                      <a16:colId xmlns:a16="http://schemas.microsoft.com/office/drawing/2014/main" val="2278905405"/>
                    </a:ext>
                  </a:extLst>
                </a:gridCol>
                <a:gridCol w="2218165">
                  <a:extLst>
                    <a:ext uri="{9D8B030D-6E8A-4147-A177-3AD203B41FA5}">
                      <a16:colId xmlns:a16="http://schemas.microsoft.com/office/drawing/2014/main" val="3654810296"/>
                    </a:ext>
                  </a:extLst>
                </a:gridCol>
                <a:gridCol w="2218165">
                  <a:extLst>
                    <a:ext uri="{9D8B030D-6E8A-4147-A177-3AD203B41FA5}">
                      <a16:colId xmlns:a16="http://schemas.microsoft.com/office/drawing/2014/main" val="3343267033"/>
                    </a:ext>
                  </a:extLst>
                </a:gridCol>
                <a:gridCol w="2218165">
                  <a:extLst>
                    <a:ext uri="{9D8B030D-6E8A-4147-A177-3AD203B41FA5}">
                      <a16:colId xmlns:a16="http://schemas.microsoft.com/office/drawing/2014/main" val="4210576247"/>
                    </a:ext>
                  </a:extLst>
                </a:gridCol>
              </a:tblGrid>
              <a:tr h="1072351">
                <a:tc>
                  <a:txBody>
                    <a:bodyPr/>
                    <a:lstStyle/>
                    <a:p>
                      <a:pPr>
                        <a:lnSpc>
                          <a:spcPct val="107000"/>
                        </a:lnSpc>
                        <a:spcAft>
                          <a:spcPts val="800"/>
                        </a:spcAft>
                      </a:pPr>
                      <a:endParaRPr lang="en-US" sz="1600" b="1" dirty="0">
                        <a:solidFill>
                          <a:schemeClr val="tx1"/>
                        </a:solidFill>
                        <a:effectLst/>
                        <a:latin typeface="Arial" panose="020B0604020202020204" pitchFamily="34" charset="0"/>
                        <a:cs typeface="Arial" panose="020B0604020202020204" pitchFamily="34" charset="0"/>
                      </a:endParaRPr>
                    </a:p>
                    <a:p>
                      <a:pPr>
                        <a:lnSpc>
                          <a:spcPct val="107000"/>
                        </a:lnSpc>
                        <a:spcAft>
                          <a:spcPts val="800"/>
                        </a:spcAft>
                      </a:pPr>
                      <a:r>
                        <a:rPr lang="en-US" sz="1600" b="1" dirty="0">
                          <a:solidFill>
                            <a:schemeClr val="tx1"/>
                          </a:solidFill>
                          <a:effectLst/>
                          <a:latin typeface="Arial" panose="020B0604020202020204" pitchFamily="34" charset="0"/>
                          <a:cs typeface="Arial" panose="020B0604020202020204" pitchFamily="34" charset="0"/>
                        </a:rPr>
                        <a:t>Economic Classification</a:t>
                      </a:r>
                      <a:endParaRPr lang="en-ZA"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endParaRPr lang="en-US" sz="1600" dirty="0">
                        <a:solidFill>
                          <a:schemeClr val="tx1"/>
                        </a:solidFill>
                        <a:effectLst/>
                        <a:latin typeface="Arial" panose="020B0604020202020204" pitchFamily="34" charset="0"/>
                        <a:cs typeface="Arial" panose="020B0604020202020204" pitchFamily="34" charset="0"/>
                      </a:endParaRPr>
                    </a:p>
                    <a:p>
                      <a:pPr>
                        <a:lnSpc>
                          <a:spcPct val="107000"/>
                        </a:lnSpc>
                        <a:spcAft>
                          <a:spcPts val="800"/>
                        </a:spcAft>
                      </a:pPr>
                      <a:r>
                        <a:rPr lang="en-US" sz="1600" dirty="0">
                          <a:solidFill>
                            <a:schemeClr val="tx1"/>
                          </a:solidFill>
                          <a:effectLst/>
                          <a:latin typeface="Arial" panose="020B0604020202020204" pitchFamily="34" charset="0"/>
                          <a:cs typeface="Arial" panose="020B0604020202020204" pitchFamily="34" charset="0"/>
                        </a:rPr>
                        <a:t>Final Allocation</a:t>
                      </a:r>
                      <a:endParaRPr lang="en-ZA" sz="1600" dirty="0">
                        <a:solidFill>
                          <a:schemeClr val="tx1"/>
                        </a:solidFill>
                        <a:effectLst/>
                        <a:latin typeface="Arial" panose="020B0604020202020204" pitchFamily="34" charset="0"/>
                        <a:cs typeface="Arial" panose="020B0604020202020204" pitchFamily="34" charset="0"/>
                      </a:endParaRPr>
                    </a:p>
                    <a:p>
                      <a:pPr>
                        <a:lnSpc>
                          <a:spcPct val="107000"/>
                        </a:lnSpc>
                        <a:spcAft>
                          <a:spcPts val="800"/>
                        </a:spcAft>
                      </a:pPr>
                      <a:r>
                        <a:rPr lang="en-US" sz="1600" dirty="0">
                          <a:solidFill>
                            <a:schemeClr val="tx1"/>
                          </a:solidFill>
                          <a:effectLst/>
                          <a:latin typeface="Arial" panose="020B0604020202020204" pitchFamily="34" charset="0"/>
                          <a:cs typeface="Arial" panose="020B0604020202020204" pitchFamily="34" charset="0"/>
                        </a:rPr>
                        <a:t>R’000</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endParaRPr lang="en-US" sz="1600" dirty="0">
                        <a:solidFill>
                          <a:schemeClr val="tx1"/>
                        </a:solidFill>
                        <a:effectLst/>
                        <a:latin typeface="Arial" panose="020B0604020202020204" pitchFamily="34" charset="0"/>
                        <a:cs typeface="Arial" panose="020B0604020202020204" pitchFamily="34" charset="0"/>
                      </a:endParaRPr>
                    </a:p>
                    <a:p>
                      <a:pPr>
                        <a:lnSpc>
                          <a:spcPct val="107000"/>
                        </a:lnSpc>
                        <a:spcAft>
                          <a:spcPts val="800"/>
                        </a:spcAft>
                      </a:pPr>
                      <a:r>
                        <a:rPr lang="en-US" sz="1600" dirty="0">
                          <a:solidFill>
                            <a:schemeClr val="tx1"/>
                          </a:solidFill>
                          <a:effectLst/>
                          <a:latin typeface="Arial" panose="020B0604020202020204" pitchFamily="34" charset="0"/>
                          <a:cs typeface="Arial" panose="020B0604020202020204" pitchFamily="34" charset="0"/>
                        </a:rPr>
                        <a:t>Actual Expenditure</a:t>
                      </a:r>
                      <a:endParaRPr lang="en-ZA" sz="1600" dirty="0">
                        <a:solidFill>
                          <a:schemeClr val="tx1"/>
                        </a:solidFill>
                        <a:effectLst/>
                        <a:latin typeface="Arial" panose="020B0604020202020204" pitchFamily="34" charset="0"/>
                        <a:cs typeface="Arial" panose="020B0604020202020204" pitchFamily="34" charset="0"/>
                      </a:endParaRPr>
                    </a:p>
                    <a:p>
                      <a:pPr>
                        <a:lnSpc>
                          <a:spcPct val="107000"/>
                        </a:lnSpc>
                        <a:spcAft>
                          <a:spcPts val="800"/>
                        </a:spcAft>
                      </a:pPr>
                      <a:r>
                        <a:rPr lang="en-US" sz="1600" dirty="0">
                          <a:solidFill>
                            <a:schemeClr val="tx1"/>
                          </a:solidFill>
                          <a:effectLst/>
                          <a:latin typeface="Arial" panose="020B0604020202020204" pitchFamily="34" charset="0"/>
                          <a:cs typeface="Arial" panose="020B0604020202020204" pitchFamily="34" charset="0"/>
                        </a:rPr>
                        <a:t>R’000</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endParaRPr lang="en-US" sz="1600" dirty="0">
                        <a:solidFill>
                          <a:schemeClr val="tx1"/>
                        </a:solidFill>
                        <a:effectLst/>
                        <a:latin typeface="Arial" panose="020B0604020202020204" pitchFamily="34" charset="0"/>
                        <a:cs typeface="Arial" panose="020B0604020202020204" pitchFamily="34" charset="0"/>
                      </a:endParaRPr>
                    </a:p>
                    <a:p>
                      <a:pPr>
                        <a:lnSpc>
                          <a:spcPct val="107000"/>
                        </a:lnSpc>
                        <a:spcAft>
                          <a:spcPts val="800"/>
                        </a:spcAft>
                      </a:pPr>
                      <a:r>
                        <a:rPr lang="en-US" sz="1600" dirty="0">
                          <a:solidFill>
                            <a:schemeClr val="tx1"/>
                          </a:solidFill>
                          <a:effectLst/>
                          <a:latin typeface="Arial" panose="020B0604020202020204" pitchFamily="34" charset="0"/>
                          <a:cs typeface="Arial" panose="020B0604020202020204" pitchFamily="34" charset="0"/>
                        </a:rPr>
                        <a:t>Variance</a:t>
                      </a:r>
                      <a:endParaRPr lang="en-ZA" sz="1600" dirty="0">
                        <a:solidFill>
                          <a:schemeClr val="tx1"/>
                        </a:solidFill>
                        <a:effectLst/>
                        <a:latin typeface="Arial" panose="020B0604020202020204" pitchFamily="34" charset="0"/>
                        <a:cs typeface="Arial" panose="020B0604020202020204" pitchFamily="34" charset="0"/>
                      </a:endParaRPr>
                    </a:p>
                    <a:p>
                      <a:pPr>
                        <a:lnSpc>
                          <a:spcPct val="107000"/>
                        </a:lnSpc>
                        <a:spcAft>
                          <a:spcPts val="800"/>
                        </a:spcAft>
                      </a:pPr>
                      <a:r>
                        <a:rPr lang="en-US" sz="1600" dirty="0">
                          <a:solidFill>
                            <a:schemeClr val="tx1"/>
                          </a:solidFill>
                          <a:effectLst/>
                          <a:latin typeface="Arial" panose="020B0604020202020204" pitchFamily="34" charset="0"/>
                          <a:cs typeface="Arial" panose="020B0604020202020204" pitchFamily="34" charset="0"/>
                        </a:rPr>
                        <a:t>R’000</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endParaRPr lang="en-US" sz="1600" dirty="0">
                        <a:solidFill>
                          <a:schemeClr val="tx1"/>
                        </a:solidFill>
                        <a:effectLst/>
                        <a:latin typeface="Arial" panose="020B0604020202020204" pitchFamily="34" charset="0"/>
                        <a:cs typeface="Arial" panose="020B0604020202020204" pitchFamily="34" charset="0"/>
                      </a:endParaRPr>
                    </a:p>
                    <a:p>
                      <a:pPr>
                        <a:lnSpc>
                          <a:spcPct val="107000"/>
                        </a:lnSpc>
                        <a:spcAft>
                          <a:spcPts val="800"/>
                        </a:spcAft>
                      </a:pPr>
                      <a:r>
                        <a:rPr lang="en-US" sz="1600" dirty="0">
                          <a:solidFill>
                            <a:schemeClr val="tx1"/>
                          </a:solidFill>
                          <a:effectLst/>
                          <a:latin typeface="Arial" panose="020B0604020202020204" pitchFamily="34" charset="0"/>
                          <a:cs typeface="Arial" panose="020B0604020202020204" pitchFamily="34" charset="0"/>
                        </a:rPr>
                        <a:t>Expenditure % of Final Allocation</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32163201"/>
                  </a:ext>
                </a:extLst>
              </a:tr>
              <a:tr h="1992197">
                <a:tc>
                  <a:txBody>
                    <a:bodyPr/>
                    <a:lstStyle/>
                    <a:p>
                      <a:pPr>
                        <a:lnSpc>
                          <a:spcPct val="107000"/>
                        </a:lnSpc>
                        <a:spcAft>
                          <a:spcPts val="800"/>
                        </a:spcAft>
                      </a:pPr>
                      <a:endParaRPr lang="en-US" sz="1200" b="1" dirty="0">
                        <a:solidFill>
                          <a:schemeClr val="tx1"/>
                        </a:solidFill>
                        <a:effectLst/>
                        <a:latin typeface="Arial" panose="020B0604020202020204" pitchFamily="34" charset="0"/>
                        <a:cs typeface="Arial" panose="020B0604020202020204" pitchFamily="34" charset="0"/>
                      </a:endParaRPr>
                    </a:p>
                    <a:p>
                      <a:pPr>
                        <a:lnSpc>
                          <a:spcPct val="107000"/>
                        </a:lnSpc>
                        <a:spcAft>
                          <a:spcPts val="800"/>
                        </a:spcAft>
                      </a:pPr>
                      <a:r>
                        <a:rPr lang="en-US" sz="1200" b="1" dirty="0">
                          <a:solidFill>
                            <a:schemeClr val="tx1"/>
                          </a:solidFill>
                          <a:effectLst/>
                          <a:latin typeface="Arial" panose="020B0604020202020204" pitchFamily="34" charset="0"/>
                          <a:cs typeface="Arial" panose="020B0604020202020204" pitchFamily="34" charset="0"/>
                        </a:rPr>
                        <a:t>Current Payment</a:t>
                      </a:r>
                      <a:endParaRPr lang="en-ZA" sz="1200" b="1" dirty="0">
                        <a:solidFill>
                          <a:schemeClr val="tx1"/>
                        </a:solidFill>
                        <a:effectLst/>
                        <a:latin typeface="Arial" panose="020B060402020202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pPr>
                      <a:r>
                        <a:rPr lang="en-ZA" sz="1200" b="1" dirty="0">
                          <a:solidFill>
                            <a:schemeClr val="tx1"/>
                          </a:solidFill>
                          <a:effectLst/>
                          <a:latin typeface="Arial" panose="020B0604020202020204" pitchFamily="34" charset="0"/>
                          <a:cs typeface="Arial" panose="020B0604020202020204" pitchFamily="34" charset="0"/>
                        </a:rPr>
                        <a:t>   </a:t>
                      </a:r>
                      <a:r>
                        <a:rPr lang="en-US" sz="1200" b="1" dirty="0">
                          <a:solidFill>
                            <a:schemeClr val="tx1"/>
                          </a:solidFill>
                          <a:effectLst/>
                          <a:latin typeface="Arial" panose="020B0604020202020204" pitchFamily="34" charset="0"/>
                          <a:cs typeface="Arial" panose="020B0604020202020204" pitchFamily="34" charset="0"/>
                        </a:rPr>
                        <a:t>Compensation of </a:t>
                      </a:r>
                    </a:p>
                    <a:p>
                      <a:pPr marL="0" indent="0">
                        <a:lnSpc>
                          <a:spcPct val="107000"/>
                        </a:lnSpc>
                        <a:spcAft>
                          <a:spcPts val="800"/>
                        </a:spcAft>
                        <a:buFont typeface="Arial" panose="020B0604020202020204" pitchFamily="34" charset="0"/>
                        <a:buNone/>
                      </a:pPr>
                      <a:r>
                        <a:rPr lang="en-US" sz="1200" b="1" dirty="0">
                          <a:solidFill>
                            <a:schemeClr val="tx1"/>
                          </a:solidFill>
                          <a:effectLst/>
                          <a:latin typeface="Arial" panose="020B0604020202020204" pitchFamily="34" charset="0"/>
                          <a:cs typeface="Arial" panose="020B0604020202020204" pitchFamily="34" charset="0"/>
                        </a:rPr>
                        <a:t>       employees</a:t>
                      </a:r>
                    </a:p>
                    <a:p>
                      <a:pPr marL="342900" lvl="0" indent="-342900">
                        <a:lnSpc>
                          <a:spcPct val="107000"/>
                        </a:lnSpc>
                        <a:spcAft>
                          <a:spcPts val="800"/>
                        </a:spcAft>
                        <a:buFont typeface="Arial" panose="020B0604020202020204" pitchFamily="34" charset="0"/>
                        <a:buChar char="•"/>
                        <a:tabLst>
                          <a:tab pos="457200" algn="l"/>
                        </a:tabLst>
                      </a:pPr>
                      <a:endParaRPr lang="en-ZA" sz="1200" b="1" dirty="0">
                        <a:solidFill>
                          <a:schemeClr val="tx1"/>
                        </a:solidFill>
                        <a:effectLst/>
                        <a:latin typeface="Arial" panose="020B06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tabLst>
                          <a:tab pos="457200" algn="l"/>
                        </a:tabLst>
                      </a:pPr>
                      <a:r>
                        <a:rPr lang="en-US" sz="1200" b="1" dirty="0">
                          <a:solidFill>
                            <a:schemeClr val="tx1"/>
                          </a:solidFill>
                          <a:effectLst/>
                          <a:latin typeface="Arial" panose="020B0604020202020204" pitchFamily="34" charset="0"/>
                          <a:cs typeface="Arial" panose="020B0604020202020204" pitchFamily="34" charset="0"/>
                        </a:rPr>
                        <a:t>Goods and Services</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800"/>
                        </a:spcAft>
                      </a:pPr>
                      <a:endParaRPr lang="en-ZA" sz="1400" b="1" dirty="0">
                        <a:effectLst/>
                        <a:latin typeface="Arial" panose="020B0604020202020204" pitchFamily="34" charset="0"/>
                        <a:cs typeface="Arial" panose="020B0604020202020204" pitchFamily="34" charset="0"/>
                      </a:endParaRPr>
                    </a:p>
                    <a:p>
                      <a:pPr algn="r">
                        <a:lnSpc>
                          <a:spcPct val="107000"/>
                        </a:lnSpc>
                        <a:spcAft>
                          <a:spcPts val="800"/>
                        </a:spcAft>
                      </a:pPr>
                      <a:r>
                        <a:rPr lang="en-ZA" sz="1400" b="1" dirty="0">
                          <a:effectLst/>
                          <a:latin typeface="Arial" panose="020B0604020202020204" pitchFamily="34" charset="0"/>
                          <a:cs typeface="Arial" panose="020B0604020202020204" pitchFamily="34" charset="0"/>
                        </a:rPr>
                        <a:t> </a:t>
                      </a:r>
                    </a:p>
                    <a:p>
                      <a:pPr algn="r">
                        <a:lnSpc>
                          <a:spcPct val="107000"/>
                        </a:lnSpc>
                        <a:spcAft>
                          <a:spcPts val="800"/>
                        </a:spcAft>
                      </a:pPr>
                      <a:r>
                        <a:rPr lang="en-ZA" sz="1400" b="1" dirty="0">
                          <a:effectLst/>
                          <a:latin typeface="Arial" panose="020B0604020202020204" pitchFamily="34" charset="0"/>
                          <a:cs typeface="Arial" panose="020B0604020202020204" pitchFamily="34" charset="0"/>
                        </a:rPr>
                        <a:t>27 948</a:t>
                      </a:r>
                    </a:p>
                    <a:p>
                      <a:pPr algn="r">
                        <a:lnSpc>
                          <a:spcPct val="107000"/>
                        </a:lnSpc>
                        <a:spcAft>
                          <a:spcPts val="800"/>
                        </a:spcAft>
                      </a:pPr>
                      <a:r>
                        <a:rPr lang="en-ZA" sz="1400" b="1" dirty="0">
                          <a:effectLst/>
                          <a:latin typeface="Arial" panose="020B0604020202020204" pitchFamily="34" charset="0"/>
                          <a:cs typeface="Arial" panose="020B0604020202020204" pitchFamily="34" charset="0"/>
                        </a:rPr>
                        <a:t> </a:t>
                      </a:r>
                    </a:p>
                    <a:p>
                      <a:pPr algn="r">
                        <a:lnSpc>
                          <a:spcPct val="107000"/>
                        </a:lnSpc>
                        <a:spcAft>
                          <a:spcPts val="800"/>
                        </a:spcAft>
                      </a:pPr>
                      <a:r>
                        <a:rPr lang="en-ZA" sz="1400" b="1" dirty="0">
                          <a:effectLst/>
                          <a:latin typeface="Arial" panose="020B0604020202020204" pitchFamily="34" charset="0"/>
                          <a:cs typeface="Arial" panose="020B0604020202020204" pitchFamily="34" charset="0"/>
                        </a:rPr>
                        <a:t>18 336</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800"/>
                        </a:spcAft>
                      </a:pPr>
                      <a:endParaRPr lang="en-ZA" sz="1400" b="1" dirty="0">
                        <a:effectLst/>
                        <a:latin typeface="Arial" panose="020B0604020202020204" pitchFamily="34" charset="0"/>
                        <a:cs typeface="Arial" panose="020B0604020202020204" pitchFamily="34" charset="0"/>
                      </a:endParaRPr>
                    </a:p>
                    <a:p>
                      <a:pPr algn="r">
                        <a:lnSpc>
                          <a:spcPct val="107000"/>
                        </a:lnSpc>
                        <a:spcAft>
                          <a:spcPts val="800"/>
                        </a:spcAft>
                      </a:pPr>
                      <a:r>
                        <a:rPr lang="en-ZA" sz="1400" b="1" dirty="0">
                          <a:effectLst/>
                          <a:latin typeface="Arial" panose="020B0604020202020204" pitchFamily="34" charset="0"/>
                          <a:cs typeface="Arial" panose="020B0604020202020204" pitchFamily="34" charset="0"/>
                        </a:rPr>
                        <a:t> </a:t>
                      </a:r>
                    </a:p>
                    <a:p>
                      <a:pPr algn="r">
                        <a:lnSpc>
                          <a:spcPct val="107000"/>
                        </a:lnSpc>
                        <a:spcAft>
                          <a:spcPts val="800"/>
                        </a:spcAft>
                      </a:pPr>
                      <a:r>
                        <a:rPr lang="en-ZA" sz="1400" b="1" dirty="0">
                          <a:effectLst/>
                          <a:latin typeface="Arial" panose="020B0604020202020204" pitchFamily="34" charset="0"/>
                          <a:cs typeface="Arial" panose="020B0604020202020204" pitchFamily="34" charset="0"/>
                        </a:rPr>
                        <a:t>26 002</a:t>
                      </a:r>
                    </a:p>
                    <a:p>
                      <a:pPr algn="r">
                        <a:lnSpc>
                          <a:spcPct val="107000"/>
                        </a:lnSpc>
                        <a:spcAft>
                          <a:spcPts val="800"/>
                        </a:spcAft>
                      </a:pPr>
                      <a:r>
                        <a:rPr lang="en-ZA" sz="1400" b="1" dirty="0">
                          <a:effectLst/>
                          <a:latin typeface="Arial" panose="020B0604020202020204" pitchFamily="34" charset="0"/>
                          <a:cs typeface="Arial" panose="020B0604020202020204" pitchFamily="34" charset="0"/>
                        </a:rPr>
                        <a:t> </a:t>
                      </a:r>
                    </a:p>
                    <a:p>
                      <a:pPr algn="r">
                        <a:lnSpc>
                          <a:spcPct val="107000"/>
                        </a:lnSpc>
                        <a:spcAft>
                          <a:spcPts val="800"/>
                        </a:spcAft>
                      </a:pPr>
                      <a:r>
                        <a:rPr lang="en-ZA" sz="1400" b="1" dirty="0">
                          <a:effectLst/>
                          <a:latin typeface="Arial" panose="020B0604020202020204" pitchFamily="34" charset="0"/>
                          <a:cs typeface="Arial" panose="020B0604020202020204" pitchFamily="34" charset="0"/>
                        </a:rPr>
                        <a:t>12 844</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800"/>
                        </a:spcAft>
                      </a:pPr>
                      <a:endParaRPr lang="en-ZA" sz="1400" b="1" dirty="0">
                        <a:effectLst/>
                        <a:latin typeface="Arial" panose="020B0604020202020204" pitchFamily="34" charset="0"/>
                        <a:cs typeface="Arial" panose="020B0604020202020204" pitchFamily="34" charset="0"/>
                      </a:endParaRPr>
                    </a:p>
                    <a:p>
                      <a:pPr algn="r">
                        <a:lnSpc>
                          <a:spcPct val="107000"/>
                        </a:lnSpc>
                        <a:spcAft>
                          <a:spcPts val="800"/>
                        </a:spcAft>
                      </a:pPr>
                      <a:r>
                        <a:rPr lang="en-ZA" sz="1400" b="1" dirty="0">
                          <a:effectLst/>
                          <a:latin typeface="Arial" panose="020B0604020202020204" pitchFamily="34" charset="0"/>
                          <a:cs typeface="Arial" panose="020B0604020202020204" pitchFamily="34" charset="0"/>
                        </a:rPr>
                        <a:t> </a:t>
                      </a:r>
                    </a:p>
                    <a:p>
                      <a:pPr algn="r">
                        <a:lnSpc>
                          <a:spcPct val="107000"/>
                        </a:lnSpc>
                        <a:spcAft>
                          <a:spcPts val="800"/>
                        </a:spcAft>
                      </a:pPr>
                      <a:r>
                        <a:rPr lang="en-ZA" sz="1400" b="1" dirty="0">
                          <a:effectLst/>
                          <a:latin typeface="Arial" panose="020B0604020202020204" pitchFamily="34" charset="0"/>
                          <a:cs typeface="Arial" panose="020B0604020202020204" pitchFamily="34" charset="0"/>
                        </a:rPr>
                        <a:t>1 946</a:t>
                      </a:r>
                    </a:p>
                    <a:p>
                      <a:pPr algn="r">
                        <a:lnSpc>
                          <a:spcPct val="107000"/>
                        </a:lnSpc>
                        <a:spcAft>
                          <a:spcPts val="800"/>
                        </a:spcAft>
                      </a:pPr>
                      <a:r>
                        <a:rPr lang="en-ZA" sz="1400" b="1" dirty="0">
                          <a:effectLst/>
                          <a:latin typeface="Arial" panose="020B0604020202020204" pitchFamily="34" charset="0"/>
                          <a:cs typeface="Arial" panose="020B0604020202020204" pitchFamily="34" charset="0"/>
                        </a:rPr>
                        <a:t> </a:t>
                      </a:r>
                    </a:p>
                    <a:p>
                      <a:pPr algn="r">
                        <a:lnSpc>
                          <a:spcPct val="107000"/>
                        </a:lnSpc>
                        <a:spcAft>
                          <a:spcPts val="800"/>
                        </a:spcAft>
                      </a:pPr>
                      <a:r>
                        <a:rPr lang="en-ZA" sz="1400" b="1" dirty="0">
                          <a:effectLst/>
                          <a:latin typeface="Arial" panose="020B0604020202020204" pitchFamily="34" charset="0"/>
                          <a:cs typeface="Arial" panose="020B0604020202020204" pitchFamily="34" charset="0"/>
                        </a:rPr>
                        <a:t>5 492</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800"/>
                        </a:spcAft>
                      </a:pPr>
                      <a:r>
                        <a:rPr lang="en-ZA" sz="1400" b="1" dirty="0">
                          <a:effectLst/>
                          <a:latin typeface="Arial" panose="020B0604020202020204" pitchFamily="34" charset="0"/>
                          <a:cs typeface="Arial" panose="020B0604020202020204" pitchFamily="34" charset="0"/>
                        </a:rPr>
                        <a:t> </a:t>
                      </a:r>
                    </a:p>
                    <a:p>
                      <a:pPr algn="r">
                        <a:lnSpc>
                          <a:spcPct val="107000"/>
                        </a:lnSpc>
                        <a:spcAft>
                          <a:spcPts val="800"/>
                        </a:spcAft>
                      </a:pPr>
                      <a:endParaRPr lang="en-ZA" sz="1400" b="1" dirty="0">
                        <a:effectLst/>
                        <a:latin typeface="Arial" panose="020B0604020202020204" pitchFamily="34" charset="0"/>
                        <a:cs typeface="Arial" panose="020B0604020202020204" pitchFamily="34" charset="0"/>
                      </a:endParaRPr>
                    </a:p>
                    <a:p>
                      <a:pPr algn="r">
                        <a:lnSpc>
                          <a:spcPct val="107000"/>
                        </a:lnSpc>
                        <a:spcAft>
                          <a:spcPts val="800"/>
                        </a:spcAft>
                      </a:pPr>
                      <a:r>
                        <a:rPr lang="en-ZA" sz="1400" b="1" dirty="0">
                          <a:effectLst/>
                          <a:latin typeface="Arial" panose="020B0604020202020204" pitchFamily="34" charset="0"/>
                          <a:cs typeface="Arial" panose="020B0604020202020204" pitchFamily="34" charset="0"/>
                        </a:rPr>
                        <a:t>6.96</a:t>
                      </a:r>
                    </a:p>
                    <a:p>
                      <a:pPr algn="r">
                        <a:lnSpc>
                          <a:spcPct val="107000"/>
                        </a:lnSpc>
                        <a:spcAft>
                          <a:spcPts val="800"/>
                        </a:spcAft>
                      </a:pPr>
                      <a:r>
                        <a:rPr lang="en-ZA" sz="1400" b="1" dirty="0">
                          <a:effectLst/>
                          <a:latin typeface="Arial" panose="020B0604020202020204" pitchFamily="34" charset="0"/>
                          <a:cs typeface="Arial" panose="020B0604020202020204" pitchFamily="34" charset="0"/>
                        </a:rPr>
                        <a:t> </a:t>
                      </a:r>
                    </a:p>
                    <a:p>
                      <a:pPr algn="r">
                        <a:lnSpc>
                          <a:spcPct val="107000"/>
                        </a:lnSpc>
                        <a:spcAft>
                          <a:spcPts val="800"/>
                        </a:spcAft>
                      </a:pPr>
                      <a:r>
                        <a:rPr lang="en-ZA" sz="1400" b="1" dirty="0">
                          <a:effectLst/>
                          <a:latin typeface="Arial" panose="020B0604020202020204" pitchFamily="34" charset="0"/>
                          <a:cs typeface="Arial" panose="020B0604020202020204" pitchFamily="34" charset="0"/>
                        </a:rPr>
                        <a:t>29.95</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64515321"/>
                  </a:ext>
                </a:extLst>
              </a:tr>
              <a:tr h="666133">
                <a:tc>
                  <a:txBody>
                    <a:bodyPr/>
                    <a:lstStyle/>
                    <a:p>
                      <a:pPr>
                        <a:lnSpc>
                          <a:spcPct val="107000"/>
                        </a:lnSpc>
                        <a:spcAft>
                          <a:spcPts val="800"/>
                        </a:spcAft>
                      </a:pPr>
                      <a:endParaRPr lang="en-US" sz="1200" b="1" dirty="0">
                        <a:solidFill>
                          <a:schemeClr val="tx1"/>
                        </a:solidFill>
                        <a:effectLst/>
                        <a:latin typeface="Arial" panose="020B0604020202020204" pitchFamily="34" charset="0"/>
                        <a:cs typeface="Arial" panose="020B0604020202020204" pitchFamily="34" charset="0"/>
                      </a:endParaRPr>
                    </a:p>
                    <a:p>
                      <a:pPr>
                        <a:lnSpc>
                          <a:spcPct val="107000"/>
                        </a:lnSpc>
                        <a:spcAft>
                          <a:spcPts val="800"/>
                        </a:spcAft>
                      </a:pPr>
                      <a:r>
                        <a:rPr lang="en-US" sz="1200" b="1" dirty="0">
                          <a:solidFill>
                            <a:schemeClr val="tx1"/>
                          </a:solidFill>
                          <a:effectLst/>
                          <a:latin typeface="Arial" panose="020B0604020202020204" pitchFamily="34" charset="0"/>
                          <a:cs typeface="Arial" panose="020B0604020202020204" pitchFamily="34" charset="0"/>
                        </a:rPr>
                        <a:t>Payment of Capital assets</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800"/>
                        </a:spcAft>
                      </a:pPr>
                      <a:r>
                        <a:rPr lang="en-ZA" sz="1400" b="1" dirty="0">
                          <a:effectLst/>
                          <a:latin typeface="Arial" panose="020B0604020202020204" pitchFamily="34" charset="0"/>
                          <a:cs typeface="Arial" panose="020B0604020202020204" pitchFamily="34" charset="0"/>
                        </a:rPr>
                        <a:t>_</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800"/>
                        </a:spcAft>
                      </a:pPr>
                      <a:r>
                        <a:rPr lang="en-ZA" sz="1400" b="1" dirty="0">
                          <a:effectLst/>
                          <a:latin typeface="Arial" panose="020B0604020202020204" pitchFamily="34" charset="0"/>
                          <a:cs typeface="Arial" panose="020B0604020202020204" pitchFamily="34" charset="0"/>
                        </a:rPr>
                        <a:t>_</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800"/>
                        </a:spcAft>
                      </a:pPr>
                      <a:r>
                        <a:rPr lang="en-ZA" sz="1400" b="1" dirty="0">
                          <a:effectLst/>
                          <a:latin typeface="Arial" panose="020B0604020202020204" pitchFamily="34" charset="0"/>
                          <a:cs typeface="Arial" panose="020B0604020202020204" pitchFamily="34" charset="0"/>
                        </a:rPr>
                        <a:t>_</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800"/>
                        </a:spcAft>
                      </a:pPr>
                      <a:r>
                        <a:rPr lang="en-ZA" sz="1400" b="1" dirty="0">
                          <a:effectLst/>
                          <a:latin typeface="Arial" panose="020B0604020202020204" pitchFamily="34" charset="0"/>
                          <a:cs typeface="Arial" panose="020B0604020202020204" pitchFamily="34" charset="0"/>
                        </a:rPr>
                        <a:t>_</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30980287"/>
                  </a:ext>
                </a:extLst>
              </a:tr>
              <a:tr h="666133">
                <a:tc>
                  <a:txBody>
                    <a:bodyPr/>
                    <a:lstStyle/>
                    <a:p>
                      <a:pPr>
                        <a:lnSpc>
                          <a:spcPct val="107000"/>
                        </a:lnSpc>
                        <a:spcAft>
                          <a:spcPts val="800"/>
                        </a:spcAft>
                      </a:pPr>
                      <a:endParaRPr lang="en-US" sz="1200" b="1" dirty="0">
                        <a:solidFill>
                          <a:schemeClr val="tx1"/>
                        </a:solidFill>
                        <a:effectLst/>
                        <a:latin typeface="Arial" panose="020B0604020202020204" pitchFamily="34" charset="0"/>
                        <a:cs typeface="Arial" panose="020B0604020202020204" pitchFamily="34" charset="0"/>
                      </a:endParaRPr>
                    </a:p>
                    <a:p>
                      <a:pPr>
                        <a:lnSpc>
                          <a:spcPct val="107000"/>
                        </a:lnSpc>
                        <a:spcAft>
                          <a:spcPts val="800"/>
                        </a:spcAft>
                      </a:pPr>
                      <a:r>
                        <a:rPr lang="en-US" sz="1200" b="1" dirty="0">
                          <a:solidFill>
                            <a:schemeClr val="tx1"/>
                          </a:solidFill>
                          <a:effectLst/>
                          <a:latin typeface="Arial" panose="020B0604020202020204" pitchFamily="34" charset="0"/>
                          <a:cs typeface="Arial" panose="020B0604020202020204" pitchFamily="34" charset="0"/>
                        </a:rPr>
                        <a:t>Total</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800"/>
                        </a:spcAft>
                      </a:pPr>
                      <a:endParaRPr lang="en-ZA" sz="1100" b="1" dirty="0">
                        <a:effectLst/>
                        <a:latin typeface="Arial" panose="020B0604020202020204" pitchFamily="34" charset="0"/>
                        <a:cs typeface="Arial" panose="020B0604020202020204" pitchFamily="34" charset="0"/>
                      </a:endParaRPr>
                    </a:p>
                    <a:p>
                      <a:pPr algn="r">
                        <a:lnSpc>
                          <a:spcPct val="107000"/>
                        </a:lnSpc>
                        <a:spcAft>
                          <a:spcPts val="800"/>
                        </a:spcAft>
                      </a:pPr>
                      <a:r>
                        <a:rPr lang="en-ZA" sz="1100" b="1" dirty="0">
                          <a:effectLst/>
                          <a:latin typeface="Arial" panose="020B0604020202020204" pitchFamily="34" charset="0"/>
                          <a:cs typeface="Arial" panose="020B0604020202020204" pitchFamily="34" charset="0"/>
                        </a:rPr>
                        <a:t>46 284</a:t>
                      </a:r>
                      <a:endParaRPr lang="en-ZA"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800"/>
                        </a:spcAft>
                      </a:pPr>
                      <a:endParaRPr lang="en-ZA" sz="1100" b="1" dirty="0">
                        <a:effectLst/>
                        <a:latin typeface="Arial" panose="020B0604020202020204" pitchFamily="34" charset="0"/>
                        <a:cs typeface="Arial" panose="020B0604020202020204" pitchFamily="34" charset="0"/>
                      </a:endParaRPr>
                    </a:p>
                    <a:p>
                      <a:pPr algn="r">
                        <a:lnSpc>
                          <a:spcPct val="107000"/>
                        </a:lnSpc>
                        <a:spcAft>
                          <a:spcPts val="800"/>
                        </a:spcAft>
                      </a:pPr>
                      <a:r>
                        <a:rPr lang="en-ZA" sz="1100" b="1" dirty="0">
                          <a:effectLst/>
                          <a:latin typeface="Arial" panose="020B0604020202020204" pitchFamily="34" charset="0"/>
                          <a:cs typeface="Arial" panose="020B0604020202020204" pitchFamily="34" charset="0"/>
                        </a:rPr>
                        <a:t>38 846</a:t>
                      </a:r>
                      <a:endParaRPr lang="en-ZA"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800"/>
                        </a:spcAft>
                      </a:pPr>
                      <a:endParaRPr lang="en-ZA" sz="1100" b="1" dirty="0">
                        <a:effectLst/>
                        <a:latin typeface="Arial" panose="020B0604020202020204" pitchFamily="34" charset="0"/>
                        <a:cs typeface="Arial" panose="020B0604020202020204" pitchFamily="34" charset="0"/>
                      </a:endParaRPr>
                    </a:p>
                    <a:p>
                      <a:pPr algn="r">
                        <a:lnSpc>
                          <a:spcPct val="107000"/>
                        </a:lnSpc>
                        <a:spcAft>
                          <a:spcPts val="800"/>
                        </a:spcAft>
                      </a:pPr>
                      <a:r>
                        <a:rPr lang="en-ZA" sz="1100" b="1" dirty="0">
                          <a:effectLst/>
                          <a:latin typeface="Arial" panose="020B0604020202020204" pitchFamily="34" charset="0"/>
                          <a:cs typeface="Arial" panose="020B0604020202020204" pitchFamily="34" charset="0"/>
                        </a:rPr>
                        <a:t>7 438</a:t>
                      </a:r>
                      <a:endParaRPr lang="en-ZA"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800"/>
                        </a:spcAft>
                      </a:pPr>
                      <a:endParaRPr lang="en-ZA" sz="1100" b="1" dirty="0">
                        <a:effectLst/>
                        <a:latin typeface="Arial" panose="020B0604020202020204" pitchFamily="34" charset="0"/>
                        <a:cs typeface="Arial" panose="020B0604020202020204" pitchFamily="34" charset="0"/>
                      </a:endParaRPr>
                    </a:p>
                    <a:p>
                      <a:pPr algn="r">
                        <a:lnSpc>
                          <a:spcPct val="107000"/>
                        </a:lnSpc>
                        <a:spcAft>
                          <a:spcPts val="800"/>
                        </a:spcAft>
                      </a:pPr>
                      <a:r>
                        <a:rPr lang="en-ZA" sz="1100" b="1" dirty="0">
                          <a:effectLst/>
                          <a:latin typeface="Arial" panose="020B0604020202020204" pitchFamily="34" charset="0"/>
                          <a:cs typeface="Arial" panose="020B0604020202020204" pitchFamily="34" charset="0"/>
                        </a:rPr>
                        <a:t>16.07</a:t>
                      </a:r>
                      <a:endParaRPr lang="en-ZA"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16354516"/>
                  </a:ext>
                </a:extLst>
              </a:tr>
            </a:tbl>
          </a:graphicData>
        </a:graphic>
      </p:graphicFrame>
    </p:spTree>
    <p:extLst>
      <p:ext uri="{BB962C8B-B14F-4D97-AF65-F5344CB8AC3E}">
        <p14:creationId xmlns:p14="http://schemas.microsoft.com/office/powerpoint/2010/main" val="6672651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528" y="-157410"/>
            <a:ext cx="8726760" cy="1354162"/>
          </a:xfrm>
        </p:spPr>
        <p:txBody>
          <a:bodyPr>
            <a:normAutofit/>
          </a:bodyPr>
          <a:lstStyle/>
          <a:p>
            <a:r>
              <a:rPr lang="en-US" sz="3200" dirty="0">
                <a:solidFill>
                  <a:prstClr val="black"/>
                </a:solidFill>
                <a:latin typeface="Arial" panose="020B0604020202020204" pitchFamily="34" charset="0"/>
                <a:cs typeface="Arial" panose="020B0604020202020204" pitchFamily="34" charset="0"/>
              </a:rPr>
              <a:t>Reasons for Underspending</a:t>
            </a:r>
            <a:endParaRPr lang="en-ZA"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79376" y="1844824"/>
            <a:ext cx="10972800" cy="3672408"/>
          </a:xfrm>
        </p:spPr>
        <p:txBody>
          <a:bodyPr>
            <a:normAutofit/>
          </a:bodyPr>
          <a:lstStyle/>
          <a:p>
            <a:pPr marL="0" marR="0" lvl="0" indent="0" algn="l" defTabSz="914400" rtl="0" eaLnBrk="1" fontAlgn="auto" latinLnBrk="0" hangingPunct="1">
              <a:lnSpc>
                <a:spcPct val="90000"/>
              </a:lnSpc>
              <a:spcBef>
                <a:spcPts val="1000"/>
              </a:spcBef>
              <a:spcAft>
                <a:spcPts val="0"/>
              </a:spcAft>
              <a:buClrTx/>
              <a:buSzTx/>
              <a:buNone/>
              <a:tabLst/>
              <a:defRPr/>
            </a:pPr>
            <a:endParaRPr lang="en-ZA" sz="2000" dirty="0">
              <a:solidFill>
                <a:prstClr val="black"/>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 respect of employee cost the underspending is a result of vacancies that were filled during the last quarter of the financial year.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 respect of goods and services the savings resulted from:</a:t>
            </a:r>
          </a:p>
          <a:p>
            <a:pPr marR="0" lvl="1"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ZA"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internal audit service that was appointed in the fourth quarter.</a:t>
            </a:r>
          </a:p>
          <a:p>
            <a:pPr marR="0" lvl="1"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ZA"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provision in respect of retained earnings that had to be reversed.</a:t>
            </a:r>
          </a:p>
          <a:p>
            <a:pPr marR="0" lvl="1"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ZA"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reduction in the scope of the external audit due to the Covid-19 Pandemic</a:t>
            </a:r>
            <a:r>
              <a:rPr kumimoji="0" lang="en-ZA"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indent="0" algn="just">
              <a:buNone/>
            </a:pPr>
            <a:endParaRPr lang="en-ZA" dirty="0"/>
          </a:p>
        </p:txBody>
      </p:sp>
    </p:spTree>
    <p:extLst>
      <p:ext uri="{BB962C8B-B14F-4D97-AF65-F5344CB8AC3E}">
        <p14:creationId xmlns:p14="http://schemas.microsoft.com/office/powerpoint/2010/main" val="284999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3592" y="-35698"/>
            <a:ext cx="8942784" cy="1143000"/>
          </a:xfrm>
        </p:spPr>
        <p:txBody>
          <a:bodyPr>
            <a:noAutofit/>
          </a:bodyPr>
          <a:lstStyle/>
          <a:p>
            <a:r>
              <a:rPr lang="en-US" sz="3200" dirty="0">
                <a:latin typeface="Arial" panose="020B0604020202020204" pitchFamily="34" charset="0"/>
                <a:cs typeface="Arial" panose="020B0604020202020204" pitchFamily="34" charset="0"/>
              </a:rPr>
              <a:t>Report on the 2021/22 Irregular Expenditure</a:t>
            </a:r>
            <a:endParaRPr lang="en-ZA"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340768"/>
            <a:ext cx="10972800" cy="3384376"/>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ZA" sz="1800" dirty="0">
              <a:solidFill>
                <a:prstClr val="black"/>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ZA"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No additional irregular expenditure was reported during the year under review.</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ZA"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past irregular expenditure was investigated and a request for condonement was made to National Treasury. The outcome of the request is still awaited.</a:t>
            </a:r>
          </a:p>
          <a:p>
            <a:endParaRPr lang="en-Z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0605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B37A6-3D3F-43B9-BDB9-3763DD3E5533}"/>
              </a:ext>
            </a:extLst>
          </p:cNvPr>
          <p:cNvSpPr>
            <a:spLocks noGrp="1"/>
          </p:cNvSpPr>
          <p:nvPr>
            <p:ph type="title"/>
          </p:nvPr>
        </p:nvSpPr>
        <p:spPr>
          <a:xfrm>
            <a:off x="2207568" y="44624"/>
            <a:ext cx="8582744" cy="1143000"/>
          </a:xfrm>
        </p:spPr>
        <p:txBody>
          <a:bodyPr>
            <a:noAutofit/>
          </a:bodyPr>
          <a:lstStyle/>
          <a:p>
            <a:r>
              <a:rPr lang="en-GB" sz="3200" dirty="0">
                <a:latin typeface="Arial" panose="020B0604020202020204" pitchFamily="34" charset="0"/>
                <a:cs typeface="Arial" panose="020B0604020202020204" pitchFamily="34" charset="0"/>
              </a:rPr>
              <a:t>2. Strategy Plan 2021/2022: Impact Statement, Programmes and Outcomes </a:t>
            </a:r>
            <a:endParaRPr lang="en-ZA" sz="3200" dirty="0">
              <a:latin typeface="Arial" panose="020B0604020202020204" pitchFamily="34" charset="0"/>
              <a:cs typeface="Arial" panose="020B0604020202020204" pitchFamily="34" charset="0"/>
            </a:endParaRPr>
          </a:p>
        </p:txBody>
      </p:sp>
      <p:pic>
        <p:nvPicPr>
          <p:cNvPr id="4" name="Content Placeholder 3">
            <a:extLst>
              <a:ext uri="{FF2B5EF4-FFF2-40B4-BE49-F238E27FC236}">
                <a16:creationId xmlns:a16="http://schemas.microsoft.com/office/drawing/2014/main" id="{51280A2B-635D-481C-AD69-3DBE6904143E}"/>
              </a:ext>
            </a:extLst>
          </p:cNvPr>
          <p:cNvPicPr>
            <a:picLocks noGrp="1" noChangeAspect="1"/>
          </p:cNvPicPr>
          <p:nvPr>
            <p:ph idx="1"/>
          </p:nvPr>
        </p:nvPicPr>
        <p:blipFill rotWithShape="1">
          <a:blip r:embed="rId2"/>
          <a:srcRect t="3267" b="1984"/>
          <a:stretch/>
        </p:blipFill>
        <p:spPr>
          <a:xfrm>
            <a:off x="1847528" y="1268760"/>
            <a:ext cx="9400853" cy="4469258"/>
          </a:xfrm>
          <a:prstGeom prst="rect">
            <a:avLst/>
          </a:prstGeom>
        </p:spPr>
      </p:pic>
    </p:spTree>
    <p:extLst>
      <p:ext uri="{BB962C8B-B14F-4D97-AF65-F5344CB8AC3E}">
        <p14:creationId xmlns:p14="http://schemas.microsoft.com/office/powerpoint/2010/main" val="8572917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B756F-0792-4DA0-911E-AB37D44AA6A7}"/>
              </a:ext>
            </a:extLst>
          </p:cNvPr>
          <p:cNvSpPr>
            <a:spLocks noGrp="1"/>
          </p:cNvSpPr>
          <p:nvPr>
            <p:ph type="title"/>
          </p:nvPr>
        </p:nvSpPr>
        <p:spPr>
          <a:xfrm>
            <a:off x="2135560" y="65786"/>
            <a:ext cx="9086800" cy="1143000"/>
          </a:xfrm>
        </p:spPr>
        <p:txBody>
          <a:bodyPr>
            <a:noAutofit/>
          </a:bodyPr>
          <a:lstStyle/>
          <a:p>
            <a:r>
              <a:rPr lang="en-GB" sz="3200" dirty="0">
                <a:latin typeface="Arial" panose="020B0604020202020204" pitchFamily="34" charset="0"/>
                <a:cs typeface="Arial" panose="020B0604020202020204" pitchFamily="34" charset="0"/>
              </a:rPr>
              <a:t>Report on 2021/2022 Fruitless and Wasteful Expenditure</a:t>
            </a:r>
          </a:p>
        </p:txBody>
      </p:sp>
      <p:sp>
        <p:nvSpPr>
          <p:cNvPr id="3" name="Content Placeholder 2">
            <a:extLst>
              <a:ext uri="{FF2B5EF4-FFF2-40B4-BE49-F238E27FC236}">
                <a16:creationId xmlns:a16="http://schemas.microsoft.com/office/drawing/2014/main" id="{37ADA100-6C47-4E75-9C98-9AD1B56F24AA}"/>
              </a:ext>
            </a:extLst>
          </p:cNvPr>
          <p:cNvSpPr>
            <a:spLocks noGrp="1"/>
          </p:cNvSpPr>
          <p:nvPr>
            <p:ph idx="1"/>
          </p:nvPr>
        </p:nvSpPr>
        <p:spPr>
          <a:xfrm>
            <a:off x="551384" y="1208786"/>
            <a:ext cx="10972800" cy="3816424"/>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ZA" sz="2400" dirty="0">
              <a:solidFill>
                <a:prstClr val="black"/>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ZA"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ZA"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No new cases of fruitless and wasteful expenditure were reported during the year under review.</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ZA"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disciplinary processes in respect of wasteful expenditure are underway.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ZA"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recoverability of the wasteful expenditure is currently being investigated.</a:t>
            </a:r>
          </a:p>
          <a:p>
            <a:endParaRPr lang="en-GB" dirty="0"/>
          </a:p>
        </p:txBody>
      </p:sp>
    </p:spTree>
    <p:extLst>
      <p:ext uri="{BB962C8B-B14F-4D97-AF65-F5344CB8AC3E}">
        <p14:creationId xmlns:p14="http://schemas.microsoft.com/office/powerpoint/2010/main" val="6667305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5600" y="0"/>
            <a:ext cx="8654752" cy="1143000"/>
          </a:xfrm>
        </p:spPr>
        <p:txBody>
          <a:bodyPr>
            <a:noAutofit/>
          </a:bodyPr>
          <a:lstStyle/>
          <a:p>
            <a:r>
              <a:rPr lang="en-US" sz="3600" dirty="0">
                <a:latin typeface="Arial" panose="020B0604020202020204" pitchFamily="34" charset="0"/>
                <a:cs typeface="Arial" panose="020B0604020202020204" pitchFamily="34" charset="0"/>
              </a:rPr>
              <a:t>Conclusion</a:t>
            </a:r>
            <a:endParaRPr lang="en-ZA" sz="36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055D6EF-1931-29B8-BAE8-5AD1D94FA598}"/>
              </a:ext>
            </a:extLst>
          </p:cNvPr>
          <p:cNvPicPr>
            <a:picLocks noChangeAspect="1"/>
          </p:cNvPicPr>
          <p:nvPr/>
        </p:nvPicPr>
        <p:blipFill>
          <a:blip r:embed="rId2"/>
          <a:stretch>
            <a:fillRect/>
          </a:stretch>
        </p:blipFill>
        <p:spPr>
          <a:xfrm>
            <a:off x="590561" y="1844824"/>
            <a:ext cx="5447202" cy="3960440"/>
          </a:xfrm>
          <a:prstGeom prst="rect">
            <a:avLst/>
          </a:prstGeom>
        </p:spPr>
      </p:pic>
      <p:pic>
        <p:nvPicPr>
          <p:cNvPr id="9" name="Content Placeholder 8">
            <a:extLst>
              <a:ext uri="{FF2B5EF4-FFF2-40B4-BE49-F238E27FC236}">
                <a16:creationId xmlns:a16="http://schemas.microsoft.com/office/drawing/2014/main" id="{89CA0AF8-2074-5E3B-8616-FEBC835CCE1E}"/>
              </a:ext>
            </a:extLst>
          </p:cNvPr>
          <p:cNvPicPr>
            <a:picLocks noGrp="1" noChangeAspect="1"/>
          </p:cNvPicPr>
          <p:nvPr>
            <p:ph idx="1"/>
          </p:nvPr>
        </p:nvPicPr>
        <p:blipFill>
          <a:blip r:embed="rId3"/>
          <a:stretch>
            <a:fillRect/>
          </a:stretch>
        </p:blipFill>
        <p:spPr>
          <a:xfrm>
            <a:off x="6037763" y="1844824"/>
            <a:ext cx="5314821" cy="3960439"/>
          </a:xfrm>
          <a:prstGeom prst="rect">
            <a:avLst/>
          </a:prstGeom>
        </p:spPr>
      </p:pic>
    </p:spTree>
    <p:extLst>
      <p:ext uri="{BB962C8B-B14F-4D97-AF65-F5344CB8AC3E}">
        <p14:creationId xmlns:p14="http://schemas.microsoft.com/office/powerpoint/2010/main" val="26427176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AF0B6-5837-A08D-62B4-06F70580277C}"/>
              </a:ext>
            </a:extLst>
          </p:cNvPr>
          <p:cNvSpPr>
            <a:spLocks noGrp="1"/>
          </p:cNvSpPr>
          <p:nvPr>
            <p:ph type="title"/>
          </p:nvPr>
        </p:nvSpPr>
        <p:spPr>
          <a:xfrm>
            <a:off x="343448" y="6402"/>
            <a:ext cx="10887000" cy="994122"/>
          </a:xfrm>
        </p:spPr>
        <p:txBody>
          <a:bodyPr/>
          <a:lstStyle/>
          <a:p>
            <a:r>
              <a:rPr lang="en-ZA" dirty="0"/>
              <a:t>Conclusion</a:t>
            </a:r>
          </a:p>
        </p:txBody>
      </p:sp>
      <p:pic>
        <p:nvPicPr>
          <p:cNvPr id="4" name="Content Placeholder 3">
            <a:extLst>
              <a:ext uri="{FF2B5EF4-FFF2-40B4-BE49-F238E27FC236}">
                <a16:creationId xmlns:a16="http://schemas.microsoft.com/office/drawing/2014/main" id="{D5CE7BB7-D4D4-7DC8-3747-C66F119917E7}"/>
              </a:ext>
            </a:extLst>
          </p:cNvPr>
          <p:cNvPicPr>
            <a:picLocks noGrp="1" noChangeAspect="1"/>
          </p:cNvPicPr>
          <p:nvPr>
            <p:ph idx="1"/>
          </p:nvPr>
        </p:nvPicPr>
        <p:blipFill>
          <a:blip r:embed="rId2"/>
          <a:stretch>
            <a:fillRect/>
          </a:stretch>
        </p:blipFill>
        <p:spPr>
          <a:xfrm>
            <a:off x="849926" y="1844824"/>
            <a:ext cx="4938943" cy="3817437"/>
          </a:xfrm>
          <a:prstGeom prst="rect">
            <a:avLst/>
          </a:prstGeom>
        </p:spPr>
      </p:pic>
      <p:pic>
        <p:nvPicPr>
          <p:cNvPr id="5" name="Content Placeholder 4">
            <a:extLst>
              <a:ext uri="{FF2B5EF4-FFF2-40B4-BE49-F238E27FC236}">
                <a16:creationId xmlns:a16="http://schemas.microsoft.com/office/drawing/2014/main" id="{1066623C-73AE-ED30-00F2-BC0FB9B7BED3}"/>
              </a:ext>
            </a:extLst>
          </p:cNvPr>
          <p:cNvPicPr>
            <a:picLocks noChangeAspect="1"/>
          </p:cNvPicPr>
          <p:nvPr/>
        </p:nvPicPr>
        <p:blipFill rotWithShape="1">
          <a:blip r:embed="rId3"/>
          <a:srcRect r="12239"/>
          <a:stretch/>
        </p:blipFill>
        <p:spPr>
          <a:xfrm>
            <a:off x="5786948" y="1844824"/>
            <a:ext cx="5290504" cy="3817438"/>
          </a:xfrm>
          <a:prstGeom prst="rect">
            <a:avLst/>
          </a:prstGeom>
        </p:spPr>
      </p:pic>
    </p:spTree>
    <p:extLst>
      <p:ext uri="{BB962C8B-B14F-4D97-AF65-F5344CB8AC3E}">
        <p14:creationId xmlns:p14="http://schemas.microsoft.com/office/powerpoint/2010/main" val="9493203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2780928"/>
            <a:ext cx="8726760" cy="1143000"/>
          </a:xfrm>
        </p:spPr>
        <p:txBody>
          <a:bodyPr/>
          <a:lstStyle/>
          <a:p>
            <a:r>
              <a:rPr lang="en-US" dirty="0"/>
              <a:t>Thank you</a:t>
            </a:r>
            <a:endParaRPr lang="en-ZA" dirty="0"/>
          </a:p>
        </p:txBody>
      </p:sp>
    </p:spTree>
    <p:extLst>
      <p:ext uri="{BB962C8B-B14F-4D97-AF65-F5344CB8AC3E}">
        <p14:creationId xmlns:p14="http://schemas.microsoft.com/office/powerpoint/2010/main" val="1325611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D74D0-A09E-4628-B121-F95A66654CB7}"/>
              </a:ext>
            </a:extLst>
          </p:cNvPr>
          <p:cNvSpPr>
            <a:spLocks noGrp="1"/>
          </p:cNvSpPr>
          <p:nvPr>
            <p:ph type="title"/>
          </p:nvPr>
        </p:nvSpPr>
        <p:spPr>
          <a:xfrm>
            <a:off x="2135560" y="44624"/>
            <a:ext cx="9014792" cy="1143000"/>
          </a:xfrm>
        </p:spPr>
        <p:txBody>
          <a:bodyPr>
            <a:normAutofit/>
          </a:bodyPr>
          <a:lstStyle/>
          <a:p>
            <a:r>
              <a:rPr kumimoji="0" lang="en-ZA" sz="320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3. Outcomes and Outcome Indicators</a:t>
            </a:r>
            <a:endParaRPr lang="en-ZA" sz="5400" dirty="0"/>
          </a:p>
        </p:txBody>
      </p:sp>
      <p:pic>
        <p:nvPicPr>
          <p:cNvPr id="9" name="Content Placeholder 8">
            <a:extLst>
              <a:ext uri="{FF2B5EF4-FFF2-40B4-BE49-F238E27FC236}">
                <a16:creationId xmlns:a16="http://schemas.microsoft.com/office/drawing/2014/main" id="{C51C6733-4567-30E1-5F03-1C8AAE7E40E4}"/>
              </a:ext>
            </a:extLst>
          </p:cNvPr>
          <p:cNvPicPr>
            <a:picLocks noGrp="1" noChangeAspect="1"/>
          </p:cNvPicPr>
          <p:nvPr>
            <p:ph idx="1"/>
          </p:nvPr>
        </p:nvPicPr>
        <p:blipFill>
          <a:blip r:embed="rId2"/>
          <a:stretch>
            <a:fillRect/>
          </a:stretch>
        </p:blipFill>
        <p:spPr>
          <a:xfrm>
            <a:off x="2135560" y="1268760"/>
            <a:ext cx="8048636" cy="4536504"/>
          </a:xfrm>
          <a:prstGeom prst="rect">
            <a:avLst/>
          </a:prstGeom>
        </p:spPr>
      </p:pic>
    </p:spTree>
    <p:extLst>
      <p:ext uri="{BB962C8B-B14F-4D97-AF65-F5344CB8AC3E}">
        <p14:creationId xmlns:p14="http://schemas.microsoft.com/office/powerpoint/2010/main" val="2696043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6DC77-9C28-4F98-A87C-3BADE49569DE}"/>
              </a:ext>
            </a:extLst>
          </p:cNvPr>
          <p:cNvSpPr>
            <a:spLocks noGrp="1"/>
          </p:cNvSpPr>
          <p:nvPr>
            <p:ph type="title"/>
          </p:nvPr>
        </p:nvSpPr>
        <p:spPr>
          <a:xfrm>
            <a:off x="1588604" y="29259"/>
            <a:ext cx="9014792" cy="1143000"/>
          </a:xfrm>
        </p:spPr>
        <p:txBody>
          <a:bodyPr>
            <a:normAutofit/>
          </a:bodyPr>
          <a:lstStyle/>
          <a:p>
            <a:r>
              <a:rPr lang="en-GB" sz="3200" dirty="0">
                <a:latin typeface="Arial" panose="020B0604020202020204" pitchFamily="34" charset="0"/>
                <a:cs typeface="Arial" panose="020B0604020202020204" pitchFamily="34" charset="0"/>
              </a:rPr>
              <a:t>4. Our Vision and Mission</a:t>
            </a:r>
            <a:endParaRPr lang="en-ZA" sz="3200" dirty="0">
              <a:latin typeface="Arial" panose="020B0604020202020204" pitchFamily="34" charset="0"/>
              <a:cs typeface="Arial" panose="020B0604020202020204" pitchFamily="34" charset="0"/>
            </a:endParaRPr>
          </a:p>
        </p:txBody>
      </p:sp>
      <p:pic>
        <p:nvPicPr>
          <p:cNvPr id="6" name="Content Placeholder 5">
            <a:extLst>
              <a:ext uri="{FF2B5EF4-FFF2-40B4-BE49-F238E27FC236}">
                <a16:creationId xmlns:a16="http://schemas.microsoft.com/office/drawing/2014/main" id="{E3B8E48F-CF26-40D4-A433-71E1BFF593FB}"/>
              </a:ext>
            </a:extLst>
          </p:cNvPr>
          <p:cNvPicPr>
            <a:picLocks noGrp="1" noChangeAspect="1"/>
          </p:cNvPicPr>
          <p:nvPr>
            <p:ph idx="1"/>
          </p:nvPr>
        </p:nvPicPr>
        <p:blipFill>
          <a:blip r:embed="rId2"/>
          <a:stretch>
            <a:fillRect/>
          </a:stretch>
        </p:blipFill>
        <p:spPr>
          <a:xfrm>
            <a:off x="1342114" y="1955006"/>
            <a:ext cx="9362398" cy="3816350"/>
          </a:xfrm>
          <a:prstGeom prst="rect">
            <a:avLst/>
          </a:prstGeom>
        </p:spPr>
      </p:pic>
      <p:sp>
        <p:nvSpPr>
          <p:cNvPr id="4" name="Content Placeholder 2">
            <a:extLst>
              <a:ext uri="{FF2B5EF4-FFF2-40B4-BE49-F238E27FC236}">
                <a16:creationId xmlns:a16="http://schemas.microsoft.com/office/drawing/2014/main" id="{8CCA4611-1853-4294-AB1C-9E9029C6E7E6}"/>
              </a:ext>
            </a:extLst>
          </p:cNvPr>
          <p:cNvSpPr txBox="1">
            <a:spLocks/>
          </p:cNvSpPr>
          <p:nvPr/>
        </p:nvSpPr>
        <p:spPr>
          <a:xfrm>
            <a:off x="457200" y="1600200"/>
            <a:ext cx="375476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ZA" b="1" dirty="0">
              <a:latin typeface="Arial Body"/>
            </a:endParaRPr>
          </a:p>
          <a:p>
            <a:pPr marL="0" indent="0">
              <a:buFont typeface="Arial" pitchFamily="34" charset="0"/>
              <a:buNone/>
            </a:pPr>
            <a:endParaRPr lang="en-ZA" dirty="0"/>
          </a:p>
        </p:txBody>
      </p:sp>
      <p:pic>
        <p:nvPicPr>
          <p:cNvPr id="5" name="Picture 4">
            <a:extLst>
              <a:ext uri="{FF2B5EF4-FFF2-40B4-BE49-F238E27FC236}">
                <a16:creationId xmlns:a16="http://schemas.microsoft.com/office/drawing/2014/main" id="{0433EFFC-F970-FAAD-8264-611B0FCB7642}"/>
              </a:ext>
            </a:extLst>
          </p:cNvPr>
          <p:cNvPicPr>
            <a:picLocks noChangeAspect="1"/>
          </p:cNvPicPr>
          <p:nvPr/>
        </p:nvPicPr>
        <p:blipFill>
          <a:blip r:embed="rId3"/>
          <a:stretch>
            <a:fillRect/>
          </a:stretch>
        </p:blipFill>
        <p:spPr>
          <a:xfrm>
            <a:off x="1381977" y="1600199"/>
            <a:ext cx="9467909" cy="3828620"/>
          </a:xfrm>
          <a:prstGeom prst="rect">
            <a:avLst/>
          </a:prstGeom>
        </p:spPr>
      </p:pic>
    </p:spTree>
    <p:extLst>
      <p:ext uri="{BB962C8B-B14F-4D97-AF65-F5344CB8AC3E}">
        <p14:creationId xmlns:p14="http://schemas.microsoft.com/office/powerpoint/2010/main" val="4252140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BF266-FC4B-6B35-C01B-22C4C0765116}"/>
              </a:ext>
            </a:extLst>
          </p:cNvPr>
          <p:cNvSpPr>
            <a:spLocks noGrp="1"/>
          </p:cNvSpPr>
          <p:nvPr>
            <p:ph type="title"/>
          </p:nvPr>
        </p:nvSpPr>
        <p:spPr>
          <a:xfrm>
            <a:off x="1199456" y="44624"/>
            <a:ext cx="8798768" cy="1143000"/>
          </a:xfrm>
        </p:spPr>
        <p:txBody>
          <a:bodyPr>
            <a:normAutofit/>
          </a:bodyPr>
          <a:lstStyle/>
          <a:p>
            <a:r>
              <a:rPr lang="en-ZA" sz="3200" dirty="0">
                <a:latin typeface="Arial" panose="020B0604020202020204" pitchFamily="34" charset="0"/>
                <a:cs typeface="Arial" panose="020B0604020202020204" pitchFamily="34" charset="0"/>
              </a:rPr>
              <a:t>5. Our Values</a:t>
            </a:r>
          </a:p>
        </p:txBody>
      </p:sp>
      <p:graphicFrame>
        <p:nvGraphicFramePr>
          <p:cNvPr id="4" name="Table 4">
            <a:extLst>
              <a:ext uri="{FF2B5EF4-FFF2-40B4-BE49-F238E27FC236}">
                <a16:creationId xmlns:a16="http://schemas.microsoft.com/office/drawing/2014/main" id="{CC141D81-C9BE-886B-56C3-BF6005A5602A}"/>
              </a:ext>
            </a:extLst>
          </p:cNvPr>
          <p:cNvGraphicFramePr>
            <a:graphicFrameLocks noGrp="1"/>
          </p:cNvGraphicFramePr>
          <p:nvPr>
            <p:ph idx="1"/>
            <p:extLst>
              <p:ext uri="{D42A27DB-BD31-4B8C-83A1-F6EECF244321}">
                <p14:modId xmlns:p14="http://schemas.microsoft.com/office/powerpoint/2010/main" val="843541675"/>
              </p:ext>
            </p:extLst>
          </p:nvPr>
        </p:nvGraphicFramePr>
        <p:xfrm>
          <a:off x="335360" y="1772816"/>
          <a:ext cx="11521280" cy="4037559"/>
        </p:xfrm>
        <a:graphic>
          <a:graphicData uri="http://schemas.openxmlformats.org/drawingml/2006/table">
            <a:tbl>
              <a:tblPr firstRow="1" bandRow="1">
                <a:tableStyleId>{C083E6E3-FA7D-4D7B-A595-EF9225AFEA82}</a:tableStyleId>
              </a:tblPr>
              <a:tblGrid>
                <a:gridCol w="2207094">
                  <a:extLst>
                    <a:ext uri="{9D8B030D-6E8A-4147-A177-3AD203B41FA5}">
                      <a16:colId xmlns:a16="http://schemas.microsoft.com/office/drawing/2014/main" val="2516858637"/>
                    </a:ext>
                  </a:extLst>
                </a:gridCol>
                <a:gridCol w="9314186">
                  <a:extLst>
                    <a:ext uri="{9D8B030D-6E8A-4147-A177-3AD203B41FA5}">
                      <a16:colId xmlns:a16="http://schemas.microsoft.com/office/drawing/2014/main" val="3959025901"/>
                    </a:ext>
                  </a:extLst>
                </a:gridCol>
              </a:tblGrid>
              <a:tr h="410439">
                <a:tc>
                  <a:txBody>
                    <a:bodyPr/>
                    <a:lstStyle/>
                    <a:p>
                      <a:r>
                        <a:rPr lang="en-ZA" sz="1400" dirty="0">
                          <a:solidFill>
                            <a:schemeClr val="tx1"/>
                          </a:solidFill>
                        </a:rPr>
                        <a:t>Values</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r>
                        <a:rPr lang="en-ZA" sz="1400" dirty="0">
                          <a:solidFill>
                            <a:schemeClr val="tx1"/>
                          </a:solidFill>
                        </a:rPr>
                        <a:t>Definitions</a:t>
                      </a: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05281728"/>
                  </a:ext>
                </a:extLst>
              </a:tr>
              <a:tr h="465996">
                <a:tc>
                  <a:txBody>
                    <a:bodyPr/>
                    <a:lstStyle/>
                    <a:p>
                      <a:r>
                        <a:rPr lang="en-ZA" sz="1400" dirty="0"/>
                        <a:t>Transparency</a:t>
                      </a:r>
                      <a:endParaRPr lang="en-ZA" sz="1400" dirty="0">
                        <a:latin typeface="Arial" panose="020B0604020202020204" pitchFamily="34" charset="0"/>
                        <a:cs typeface="Arial" panose="020B0604020202020204" pitchFamily="34" charset="0"/>
                      </a:endParaRPr>
                    </a:p>
                  </a:txBody>
                  <a:tcPr/>
                </a:tc>
                <a:tc>
                  <a:txBody>
                    <a:bodyPr/>
                    <a:lstStyle/>
                    <a:p>
                      <a:pPr algn="l"/>
                      <a:r>
                        <a:rPr lang="en-US" sz="1400" b="0" u="none" strike="noStrike" baseline="0" dirty="0"/>
                        <a:t>Requires being committed in being open, honest and straightforward in my conduct at all times when I embark on organisational operations.</a:t>
                      </a: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84968878"/>
                  </a:ext>
                </a:extLst>
              </a:tr>
              <a:tr h="465996">
                <a:tc>
                  <a:txBody>
                    <a:bodyPr/>
                    <a:lstStyle/>
                    <a:p>
                      <a:r>
                        <a:rPr lang="en-ZA" sz="1400" dirty="0"/>
                        <a:t>Professionalism</a:t>
                      </a:r>
                      <a:endParaRPr lang="en-ZA" sz="1400" dirty="0">
                        <a:latin typeface="Arial" panose="020B0604020202020204" pitchFamily="34" charset="0"/>
                        <a:cs typeface="Arial" panose="020B0604020202020204" pitchFamily="34" charset="0"/>
                      </a:endParaRPr>
                    </a:p>
                  </a:txBody>
                  <a:tcPr/>
                </a:tc>
                <a:tc>
                  <a:txBody>
                    <a:bodyPr/>
                    <a:lstStyle/>
                    <a:p>
                      <a:pPr algn="l"/>
                      <a:r>
                        <a:rPr lang="en-US" sz="1400" b="0" u="none" strike="noStrike" baseline="0" dirty="0"/>
                        <a:t>Being committed to upholding a high standard of self-conduct, self-presentation and adherence to </a:t>
                      </a:r>
                      <a:r>
                        <a:rPr lang="en-ZA" sz="1400" b="0" u="none" strike="noStrike" baseline="0" dirty="0"/>
                        <a:t>workplace policies and procedures.</a:t>
                      </a: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50027348"/>
                  </a:ext>
                </a:extLst>
              </a:tr>
              <a:tr h="465996">
                <a:tc>
                  <a:txBody>
                    <a:bodyPr/>
                    <a:lstStyle/>
                    <a:p>
                      <a:r>
                        <a:rPr lang="en-ZA" sz="1400" dirty="0"/>
                        <a:t>Responsiveness</a:t>
                      </a:r>
                      <a:endParaRPr lang="en-ZA" sz="1400" dirty="0">
                        <a:latin typeface="Arial" panose="020B0604020202020204" pitchFamily="34" charset="0"/>
                        <a:cs typeface="Arial" panose="020B0604020202020204" pitchFamily="34" charset="0"/>
                      </a:endParaRPr>
                    </a:p>
                  </a:txBody>
                  <a:tcPr/>
                </a:tc>
                <a:tc>
                  <a:txBody>
                    <a:bodyPr/>
                    <a:lstStyle/>
                    <a:p>
                      <a:pPr algn="l"/>
                      <a:r>
                        <a:rPr lang="en-US" sz="1400" b="0" u="none" strike="noStrike" baseline="0" dirty="0"/>
                        <a:t>I must be committed to understanding the organisational, contextual and my job demands, so I can ensure the provision of appropriate service on time, to uphold our organisational mandate.</a:t>
                      </a: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27960426"/>
                  </a:ext>
                </a:extLst>
              </a:tr>
              <a:tr h="465996">
                <a:tc>
                  <a:txBody>
                    <a:bodyPr/>
                    <a:lstStyle/>
                    <a:p>
                      <a:r>
                        <a:rPr lang="en-ZA" sz="1400" dirty="0"/>
                        <a:t>Accountability</a:t>
                      </a:r>
                      <a:endParaRPr lang="en-ZA" sz="1400" dirty="0">
                        <a:latin typeface="Arial" panose="020B0604020202020204" pitchFamily="34" charset="0"/>
                        <a:cs typeface="Arial" panose="020B0604020202020204" pitchFamily="34" charset="0"/>
                      </a:endParaRPr>
                    </a:p>
                  </a:txBody>
                  <a:tcPr/>
                </a:tc>
                <a:tc>
                  <a:txBody>
                    <a:bodyPr/>
                    <a:lstStyle/>
                    <a:p>
                      <a:pPr algn="l"/>
                      <a:r>
                        <a:rPr lang="en-US" sz="1400" b="0" u="none" strike="noStrike" baseline="0" dirty="0"/>
                        <a:t>Being committed to take full responsibility for my decisions, conduct and actions in the workplace and ensuring that I support and assist my colleagues to uphold the same commitments.</a:t>
                      </a: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62293149"/>
                  </a:ext>
                </a:extLst>
              </a:tr>
              <a:tr h="465996">
                <a:tc>
                  <a:txBody>
                    <a:bodyPr/>
                    <a:lstStyle/>
                    <a:p>
                      <a:r>
                        <a:rPr lang="en-ZA" sz="1400" dirty="0"/>
                        <a:t>Integrity</a:t>
                      </a:r>
                      <a:endParaRPr lang="en-ZA" sz="1400" dirty="0">
                        <a:latin typeface="Arial" panose="020B0604020202020204" pitchFamily="34" charset="0"/>
                        <a:cs typeface="Arial" panose="020B0604020202020204" pitchFamily="34" charset="0"/>
                      </a:endParaRPr>
                    </a:p>
                  </a:txBody>
                  <a:tcPr/>
                </a:tc>
                <a:tc>
                  <a:txBody>
                    <a:bodyPr/>
                    <a:lstStyle/>
                    <a:p>
                      <a:pPr algn="l"/>
                      <a:r>
                        <a:rPr lang="en-US" sz="1400" b="0" u="none" strike="noStrike" baseline="0" dirty="0"/>
                        <a:t>Being committed to firm adherence to the code of conduct and ethics, as prescribed by the </a:t>
                      </a:r>
                      <a:r>
                        <a:rPr lang="en-ZA" sz="1400" b="0" u="none" strike="noStrike" baseline="0" dirty="0"/>
                        <a:t>organisational policies and procedures.</a:t>
                      </a: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33854423"/>
                  </a:ext>
                </a:extLst>
              </a:tr>
              <a:tr h="465996">
                <a:tc>
                  <a:txBody>
                    <a:bodyPr/>
                    <a:lstStyle/>
                    <a:p>
                      <a:r>
                        <a:rPr lang="en-ZA" sz="1400" dirty="0"/>
                        <a:t>Impartiality</a:t>
                      </a:r>
                      <a:endParaRPr lang="en-ZA" sz="1400" dirty="0">
                        <a:latin typeface="Arial" panose="020B0604020202020204" pitchFamily="34" charset="0"/>
                        <a:cs typeface="Arial" panose="020B0604020202020204" pitchFamily="34" charset="0"/>
                      </a:endParaRPr>
                    </a:p>
                  </a:txBody>
                  <a:tcPr/>
                </a:tc>
                <a:tc>
                  <a:txBody>
                    <a:bodyPr/>
                    <a:lstStyle/>
                    <a:p>
                      <a:pPr algn="l"/>
                      <a:r>
                        <a:rPr lang="en-US" sz="1400" b="0" u="none" strike="noStrike" baseline="0" dirty="0"/>
                        <a:t>Being committed to unbiased, fair play and conduct in all my dealings with colleagues, partners</a:t>
                      </a:r>
                    </a:p>
                    <a:p>
                      <a:pPr algn="l"/>
                      <a:r>
                        <a:rPr lang="en-US" sz="1400" b="0" u="none" strike="noStrike" baseline="0" dirty="0"/>
                        <a:t>and other stakeholders in the workplace.</a:t>
                      </a: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46792103"/>
                  </a:ext>
                </a:extLst>
              </a:tr>
              <a:tr h="465996">
                <a:tc>
                  <a:txBody>
                    <a:bodyPr/>
                    <a:lstStyle/>
                    <a:p>
                      <a:r>
                        <a:rPr lang="en-ZA" sz="1400" dirty="0"/>
                        <a:t>Respect</a:t>
                      </a:r>
                      <a:endParaRPr lang="en-ZA" sz="1400" dirty="0">
                        <a:latin typeface="Arial" panose="020B0604020202020204" pitchFamily="34" charset="0"/>
                        <a:cs typeface="Arial" panose="020B0604020202020204" pitchFamily="34" charset="0"/>
                      </a:endParaRPr>
                    </a:p>
                  </a:txBody>
                  <a:tcPr/>
                </a:tc>
                <a:tc>
                  <a:txBody>
                    <a:bodyPr/>
                    <a:lstStyle/>
                    <a:p>
                      <a:pPr algn="l"/>
                      <a:r>
                        <a:rPr lang="en-US" sz="1400" b="0" u="none" strike="noStrike" baseline="0" dirty="0"/>
                        <a:t>Being committed to actions whereby I treat colleagues, partners and other stakeholders with</a:t>
                      </a:r>
                    </a:p>
                    <a:p>
                      <a:pPr algn="l"/>
                      <a:r>
                        <a:rPr lang="en-US" sz="1400" b="0" u="none" strike="noStrike" baseline="0" dirty="0"/>
                        <a:t>appreciation and dignity at all times.</a:t>
                      </a: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62820683"/>
                  </a:ext>
                </a:extLst>
              </a:tr>
            </a:tbl>
          </a:graphicData>
        </a:graphic>
      </p:graphicFrame>
    </p:spTree>
    <p:extLst>
      <p:ext uri="{BB962C8B-B14F-4D97-AF65-F5344CB8AC3E}">
        <p14:creationId xmlns:p14="http://schemas.microsoft.com/office/powerpoint/2010/main" val="2911510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584" y="58614"/>
            <a:ext cx="8438728" cy="994122"/>
          </a:xfrm>
        </p:spPr>
        <p:txBody>
          <a:bodyPr>
            <a:noAutofit/>
          </a:bodyPr>
          <a:lstStyle/>
          <a:p>
            <a:r>
              <a:rPr lang="en-US" sz="2400" b="1" dirty="0">
                <a:latin typeface="Arial" panose="020B0604020202020204" pitchFamily="34" charset="0"/>
                <a:cs typeface="Arial" panose="020B0604020202020204" pitchFamily="34" charset="0"/>
              </a:rPr>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
            </a:r>
            <a:br>
              <a:rPr lang="en-US" sz="2400" b="1"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6</a:t>
            </a:r>
            <a:r>
              <a:rPr lang="en-US" sz="2800" b="1" dirty="0">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rPr>
              <a:t>Progress towards the achievement of institutional Impacts and Outcomes</a:t>
            </a:r>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endParaRPr lang="en-Z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417638"/>
            <a:ext cx="10972800" cy="4315618"/>
          </a:xfrm>
        </p:spPr>
        <p:txBody>
          <a:bodyPr>
            <a:normAutofit/>
          </a:bodyPr>
          <a:lstStyle/>
          <a:p>
            <a:pPr marL="0" indent="0" algn="ctr">
              <a:buNone/>
            </a:pPr>
            <a:endParaRPr lang="en-ZA" sz="1800" dirty="0">
              <a:latin typeface="Arial" panose="020B0604020202020204" pitchFamily="34" charset="0"/>
              <a:cs typeface="Arial" panose="020B0604020202020204" pitchFamily="34" charset="0"/>
            </a:endParaRPr>
          </a:p>
        </p:txBody>
      </p:sp>
      <p:graphicFrame>
        <p:nvGraphicFramePr>
          <p:cNvPr id="4" name="Table 4">
            <a:extLst>
              <a:ext uri="{FF2B5EF4-FFF2-40B4-BE49-F238E27FC236}">
                <a16:creationId xmlns:a16="http://schemas.microsoft.com/office/drawing/2014/main" id="{39938021-80BC-4494-B60D-50E5F4AC7ADE}"/>
              </a:ext>
            </a:extLst>
          </p:cNvPr>
          <p:cNvGraphicFramePr>
            <a:graphicFrameLocks noGrp="1"/>
          </p:cNvGraphicFramePr>
          <p:nvPr>
            <p:extLst>
              <p:ext uri="{D42A27DB-BD31-4B8C-83A1-F6EECF244321}">
                <p14:modId xmlns:p14="http://schemas.microsoft.com/office/powerpoint/2010/main" val="3501519061"/>
              </p:ext>
            </p:extLst>
          </p:nvPr>
        </p:nvGraphicFramePr>
        <p:xfrm>
          <a:off x="214398" y="1294920"/>
          <a:ext cx="11498226" cy="5158417"/>
        </p:xfrm>
        <a:graphic>
          <a:graphicData uri="http://schemas.openxmlformats.org/drawingml/2006/table">
            <a:tbl>
              <a:tblPr firstRow="1" bandRow="1">
                <a:tableStyleId>{5C22544A-7EE6-4342-B048-85BDC9FD1C3A}</a:tableStyleId>
              </a:tblPr>
              <a:tblGrid>
                <a:gridCol w="994325">
                  <a:extLst>
                    <a:ext uri="{9D8B030D-6E8A-4147-A177-3AD203B41FA5}">
                      <a16:colId xmlns:a16="http://schemas.microsoft.com/office/drawing/2014/main" val="1219784444"/>
                    </a:ext>
                  </a:extLst>
                </a:gridCol>
                <a:gridCol w="3634273">
                  <a:extLst>
                    <a:ext uri="{9D8B030D-6E8A-4147-A177-3AD203B41FA5}">
                      <a16:colId xmlns:a16="http://schemas.microsoft.com/office/drawing/2014/main" val="738085962"/>
                    </a:ext>
                  </a:extLst>
                </a:gridCol>
                <a:gridCol w="2058465">
                  <a:extLst>
                    <a:ext uri="{9D8B030D-6E8A-4147-A177-3AD203B41FA5}">
                      <a16:colId xmlns:a16="http://schemas.microsoft.com/office/drawing/2014/main" val="2437200693"/>
                    </a:ext>
                  </a:extLst>
                </a:gridCol>
                <a:gridCol w="2511518">
                  <a:extLst>
                    <a:ext uri="{9D8B030D-6E8A-4147-A177-3AD203B41FA5}">
                      <a16:colId xmlns:a16="http://schemas.microsoft.com/office/drawing/2014/main" val="1311831101"/>
                    </a:ext>
                  </a:extLst>
                </a:gridCol>
                <a:gridCol w="2299645">
                  <a:extLst>
                    <a:ext uri="{9D8B030D-6E8A-4147-A177-3AD203B41FA5}">
                      <a16:colId xmlns:a16="http://schemas.microsoft.com/office/drawing/2014/main" val="811615320"/>
                    </a:ext>
                  </a:extLst>
                </a:gridCol>
              </a:tblGrid>
              <a:tr h="433757">
                <a:tc>
                  <a:txBody>
                    <a:bodyPr/>
                    <a:lstStyle/>
                    <a:p>
                      <a:r>
                        <a:rPr lang="en-GB" sz="1100" dirty="0">
                          <a:solidFill>
                            <a:schemeClr val="tx1"/>
                          </a:solidFill>
                          <a:latin typeface="Arial" panose="020B0604020202020204" pitchFamily="34" charset="0"/>
                          <a:cs typeface="Arial" panose="020B0604020202020204" pitchFamily="34" charset="0"/>
                        </a:rPr>
                        <a:t>Impact Statement</a:t>
                      </a:r>
                      <a:endParaRPr lang="en-ZA" sz="1100" dirty="0">
                        <a:solidFill>
                          <a:schemeClr val="tx1"/>
                        </a:solidFill>
                        <a:latin typeface="Arial" panose="020B0604020202020204" pitchFamily="34" charset="0"/>
                        <a:cs typeface="Arial" panose="020B0604020202020204" pitchFamily="34" charset="0"/>
                      </a:endParaRPr>
                    </a:p>
                  </a:txBody>
                  <a:tcPr/>
                </a:tc>
                <a:tc gridSpan="4">
                  <a:txBody>
                    <a:bodyPr/>
                    <a:lstStyle/>
                    <a:p>
                      <a:r>
                        <a:rPr lang="en-GB" sz="1050" dirty="0">
                          <a:solidFill>
                            <a:schemeClr val="tx1"/>
                          </a:solidFill>
                          <a:latin typeface="Arial" panose="020B0604020202020204" pitchFamily="34" charset="0"/>
                          <a:cs typeface="Arial" panose="020B0604020202020204" pitchFamily="34" charset="0"/>
                        </a:rPr>
                        <a:t>Enabled environment for cultural, religious and linguistic communities to co-exist and participate in the development, peace, friendship, humanity, tolerance, national unity on the basis of equality, non discrimination and free association</a:t>
                      </a:r>
                      <a:endParaRPr lang="en-ZA" sz="1050" dirty="0">
                        <a:solidFill>
                          <a:schemeClr val="tx1"/>
                        </a:solidFill>
                        <a:latin typeface="Arial" panose="020B0604020202020204" pitchFamily="34" charset="0"/>
                        <a:cs typeface="Arial" panose="020B0604020202020204" pitchFamily="34" charset="0"/>
                      </a:endParaRPr>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113528071"/>
                  </a:ext>
                </a:extLst>
              </a:tr>
              <a:tr h="418266">
                <a:tc>
                  <a:txBody>
                    <a:bodyPr/>
                    <a:lstStyle/>
                    <a:p>
                      <a:r>
                        <a:rPr lang="en-GB" sz="1050" b="1" dirty="0">
                          <a:latin typeface="Arial" panose="020B0604020202020204" pitchFamily="34" charset="0"/>
                          <a:cs typeface="Arial" panose="020B0604020202020204" pitchFamily="34" charset="0"/>
                        </a:rPr>
                        <a:t>MTSF Priorities</a:t>
                      </a:r>
                      <a:endParaRPr lang="en-ZA" sz="1050" b="1" dirty="0">
                        <a:latin typeface="Arial" panose="020B0604020202020204" pitchFamily="34" charset="0"/>
                        <a:cs typeface="Arial" panose="020B0604020202020204" pitchFamily="34" charset="0"/>
                      </a:endParaRPr>
                    </a:p>
                  </a:txBody>
                  <a:tcPr/>
                </a:tc>
                <a:tc gridSpan="4">
                  <a:txBody>
                    <a:bodyPr/>
                    <a:lstStyle/>
                    <a:p>
                      <a:pPr marL="0" indent="0">
                        <a:buFont typeface="Arial" panose="020B0604020202020204" pitchFamily="34" charset="0"/>
                        <a:buNone/>
                      </a:pPr>
                      <a:r>
                        <a:rPr lang="en-GB" sz="1000" b="1" dirty="0">
                          <a:latin typeface="Arial" panose="020B0604020202020204" pitchFamily="34" charset="0"/>
                          <a:cs typeface="Arial" panose="020B0604020202020204" pitchFamily="34" charset="0"/>
                        </a:rPr>
                        <a:t>Social cohesion and safe communities, Better Africa and the world and A capable, ethical and developmental state</a:t>
                      </a:r>
                      <a:endParaRPr lang="en-ZA" sz="1000" b="1" dirty="0">
                        <a:latin typeface="Arial" panose="020B0604020202020204" pitchFamily="34" charset="0"/>
                        <a:cs typeface="Arial" panose="020B0604020202020204" pitchFamily="34" charset="0"/>
                      </a:endParaRPr>
                    </a:p>
                  </a:txBody>
                  <a:tcPr/>
                </a:tc>
                <a:tc hMerge="1">
                  <a:txBody>
                    <a:bodyPr/>
                    <a:lstStyle/>
                    <a:p>
                      <a:endParaRPr lang="en-ZA" sz="1600" dirty="0">
                        <a:latin typeface="Arial" panose="020B0604020202020204" pitchFamily="34" charset="0"/>
                        <a:cs typeface="Arial" panose="020B0604020202020204" pitchFamily="34" charset="0"/>
                      </a:endParaRPr>
                    </a:p>
                  </a:txBody>
                  <a:tcPr/>
                </a:tc>
                <a:tc hMerge="1">
                  <a:txBody>
                    <a:bodyPr/>
                    <a:lstStyle/>
                    <a:p>
                      <a:endParaRPr lang="en-ZA" sz="1600" dirty="0">
                        <a:latin typeface="Arial" panose="020B0604020202020204" pitchFamily="34" charset="0"/>
                        <a:cs typeface="Arial" panose="020B0604020202020204" pitchFamily="34" charset="0"/>
                      </a:endParaRPr>
                    </a:p>
                  </a:txBody>
                  <a:tcPr/>
                </a:tc>
                <a:tc hMerge="1">
                  <a:txBody>
                    <a:bodyPr/>
                    <a:lstStyle/>
                    <a:p>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83430803"/>
                  </a:ext>
                </a:extLst>
              </a:tr>
              <a:tr h="402576">
                <a:tc>
                  <a:txBody>
                    <a:bodyPr/>
                    <a:lstStyle/>
                    <a:p>
                      <a:r>
                        <a:rPr lang="en-GB" sz="1050" b="1" dirty="0">
                          <a:latin typeface="Arial" panose="020B0604020202020204" pitchFamily="34" charset="0"/>
                          <a:cs typeface="Arial" panose="020B0604020202020204" pitchFamily="34" charset="0"/>
                        </a:rPr>
                        <a:t>Outcomes</a:t>
                      </a:r>
                      <a:endParaRPr lang="en-ZA" sz="1050" b="1" dirty="0">
                        <a:latin typeface="Arial" panose="020B0604020202020204" pitchFamily="34" charset="0"/>
                        <a:cs typeface="Arial" panose="020B0604020202020204" pitchFamily="34" charset="0"/>
                      </a:endParaRPr>
                    </a:p>
                  </a:txBody>
                  <a:tcPr/>
                </a:tc>
                <a:tc>
                  <a:txBody>
                    <a:bodyPr/>
                    <a:lstStyle/>
                    <a:p>
                      <a:r>
                        <a:rPr lang="en-GB" sz="1050" b="1" dirty="0">
                          <a:latin typeface="Arial" panose="020B0604020202020204" pitchFamily="34" charset="0"/>
                          <a:cs typeface="Arial" panose="020B0604020202020204" pitchFamily="34" charset="0"/>
                        </a:rPr>
                        <a:t>Outcome Indicator</a:t>
                      </a:r>
                      <a:endParaRPr lang="en-ZA" sz="1050" b="1" dirty="0">
                        <a:latin typeface="Arial" panose="020B0604020202020204" pitchFamily="34" charset="0"/>
                        <a:cs typeface="Arial" panose="020B0604020202020204" pitchFamily="34" charset="0"/>
                      </a:endParaRPr>
                    </a:p>
                  </a:txBody>
                  <a:tcPr/>
                </a:tc>
                <a:tc>
                  <a:txBody>
                    <a:bodyPr/>
                    <a:lstStyle/>
                    <a:p>
                      <a:r>
                        <a:rPr lang="en-GB" sz="1050" b="1" dirty="0">
                          <a:latin typeface="Arial" panose="020B0604020202020204" pitchFamily="34" charset="0"/>
                          <a:cs typeface="Arial" panose="020B0604020202020204" pitchFamily="34" charset="0"/>
                        </a:rPr>
                        <a:t>Baseline</a:t>
                      </a:r>
                      <a:endParaRPr lang="en-ZA" sz="1050" b="1" dirty="0">
                        <a:latin typeface="Arial" panose="020B0604020202020204" pitchFamily="34" charset="0"/>
                        <a:cs typeface="Arial" panose="020B0604020202020204" pitchFamily="34" charset="0"/>
                      </a:endParaRPr>
                    </a:p>
                  </a:txBody>
                  <a:tcPr/>
                </a:tc>
                <a:tc>
                  <a:txBody>
                    <a:bodyPr/>
                    <a:lstStyle/>
                    <a:p>
                      <a:r>
                        <a:rPr lang="en-GB" sz="1050" b="1" dirty="0">
                          <a:latin typeface="Arial" panose="020B0604020202020204" pitchFamily="34" charset="0"/>
                          <a:cs typeface="Arial" panose="020B0604020202020204" pitchFamily="34" charset="0"/>
                        </a:rPr>
                        <a:t>Five Year Targets</a:t>
                      </a:r>
                      <a:endParaRPr lang="en-ZA" sz="1050" b="1" dirty="0">
                        <a:latin typeface="Arial" panose="020B0604020202020204" pitchFamily="34" charset="0"/>
                        <a:cs typeface="Arial" panose="020B0604020202020204" pitchFamily="34" charset="0"/>
                      </a:endParaRPr>
                    </a:p>
                  </a:txBody>
                  <a:tcPr/>
                </a:tc>
                <a:tc>
                  <a:txBody>
                    <a:bodyPr/>
                    <a:lstStyle/>
                    <a:p>
                      <a:r>
                        <a:rPr lang="en-GB" sz="1050" b="1" dirty="0">
                          <a:latin typeface="Arial" panose="020B0604020202020204" pitchFamily="34" charset="0"/>
                          <a:cs typeface="Arial" panose="020B0604020202020204" pitchFamily="34" charset="0"/>
                        </a:rPr>
                        <a:t>Progress</a:t>
                      </a:r>
                      <a:endParaRPr lang="en-ZA" sz="105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52509076"/>
                  </a:ext>
                </a:extLst>
              </a:tr>
              <a:tr h="402775">
                <a:tc rowSpan="2">
                  <a:txBody>
                    <a:bodyPr/>
                    <a:lstStyle/>
                    <a:p>
                      <a:r>
                        <a:rPr lang="en-GB" sz="1200" dirty="0">
                          <a:latin typeface="Arial" panose="020B0604020202020204" pitchFamily="34" charset="0"/>
                          <a:cs typeface="Arial" panose="020B0604020202020204" pitchFamily="34" charset="0"/>
                        </a:rPr>
                        <a:t>1</a:t>
                      </a:r>
                      <a:endParaRPr lang="en-ZA" sz="120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Maintenance of unqualified audit opinion</a:t>
                      </a:r>
                    </a:p>
                    <a:p>
                      <a:r>
                        <a:rPr lang="en-GB" sz="1000" dirty="0">
                          <a:latin typeface="Arial" panose="020B0604020202020204" pitchFamily="34" charset="0"/>
                          <a:cs typeface="Arial" panose="020B0604020202020204" pitchFamily="34" charset="0"/>
                        </a:rPr>
                        <a:t>and improved oversight</a:t>
                      </a:r>
                      <a:endParaRPr lang="en-ZA" sz="100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Clean audit</a:t>
                      </a:r>
                    </a:p>
                  </a:txBody>
                  <a:tcPr/>
                </a:tc>
                <a:tc>
                  <a:txBody>
                    <a:bodyPr/>
                    <a:lstStyle/>
                    <a:p>
                      <a:r>
                        <a:rPr lang="en-GB" sz="1000" dirty="0">
                          <a:latin typeface="Arial" panose="020B0604020202020204" pitchFamily="34" charset="0"/>
                          <a:cs typeface="Arial" panose="020B0604020202020204" pitchFamily="34" charset="0"/>
                        </a:rPr>
                        <a:t>Unqualified audit opinion for each year until 2023/24</a:t>
                      </a:r>
                      <a:endParaRPr lang="en-ZA" sz="100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Clean audit </a:t>
                      </a:r>
                    </a:p>
                  </a:txBody>
                  <a:tcPr/>
                </a:tc>
                <a:extLst>
                  <a:ext uri="{0D108BD9-81ED-4DB2-BD59-A6C34878D82A}">
                    <a16:rowId xmlns:a16="http://schemas.microsoft.com/office/drawing/2014/main" val="589131389"/>
                  </a:ext>
                </a:extLst>
              </a:tr>
              <a:tr h="402775">
                <a:tc vMerge="1">
                  <a:txBody>
                    <a:bodyPr/>
                    <a:lstStyle/>
                    <a:p>
                      <a:endParaRPr lang="en-ZA" sz="160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Reduction of wasteful, fruitless and irregular expenditure to zero</a:t>
                      </a:r>
                      <a:endParaRPr lang="en-ZA" sz="1000" dirty="0">
                        <a:latin typeface="Arial" panose="020B0604020202020204" pitchFamily="34" charset="0"/>
                        <a:cs typeface="Arial" panose="020B0604020202020204" pitchFamily="34" charset="0"/>
                      </a:endParaRPr>
                    </a:p>
                  </a:txBody>
                  <a:tcPr/>
                </a:tc>
                <a:tc>
                  <a:txBody>
                    <a:bodyPr/>
                    <a:lstStyle/>
                    <a:p>
                      <a:r>
                        <a:rPr lang="en-ZA" sz="1000" dirty="0">
                          <a:latin typeface="Arial" panose="020B0604020202020204" pitchFamily="34" charset="0"/>
                          <a:cs typeface="Arial" panose="020B0604020202020204" pitchFamily="34" charset="0"/>
                        </a:rPr>
                        <a:t>No irregular expenditure</a:t>
                      </a:r>
                    </a:p>
                  </a:txBody>
                  <a:tcPr/>
                </a:tc>
                <a:tc>
                  <a:txBody>
                    <a:bodyPr/>
                    <a:lstStyle/>
                    <a:p>
                      <a:r>
                        <a:rPr lang="en-GB" sz="1000" dirty="0">
                          <a:latin typeface="Arial" panose="020B0604020202020204" pitchFamily="34" charset="0"/>
                          <a:cs typeface="Arial" panose="020B0604020202020204" pitchFamily="34" charset="0"/>
                        </a:rPr>
                        <a:t>Zero fruitless, Irregular and wasteful expenditure</a:t>
                      </a:r>
                      <a:endParaRPr lang="en-ZA" sz="100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Zero fruitless, wasteful and irregular expenditure</a:t>
                      </a:r>
                      <a:endParaRPr lang="en-ZA"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75399351"/>
                  </a:ext>
                </a:extLst>
              </a:tr>
              <a:tr h="402775">
                <a:tc rowSpan="2">
                  <a:txBody>
                    <a:bodyPr/>
                    <a:lstStyle/>
                    <a:p>
                      <a:r>
                        <a:rPr lang="en-GB" sz="1200" dirty="0">
                          <a:latin typeface="Arial" panose="020B0604020202020204" pitchFamily="34" charset="0"/>
                          <a:cs typeface="Arial" panose="020B0604020202020204" pitchFamily="34" charset="0"/>
                        </a:rPr>
                        <a:t>2</a:t>
                      </a:r>
                      <a:endParaRPr lang="en-ZA" sz="120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Percentage of complaints resolved</a:t>
                      </a:r>
                    </a:p>
                    <a:p>
                      <a:r>
                        <a:rPr lang="en-GB" sz="1000" dirty="0">
                          <a:latin typeface="Arial" panose="020B0604020202020204" pitchFamily="34" charset="0"/>
                          <a:cs typeface="Arial" panose="020B0604020202020204" pitchFamily="34" charset="0"/>
                        </a:rPr>
                        <a:t>within the approved turnaround timeframes</a:t>
                      </a:r>
                      <a:endParaRPr lang="en-ZA" sz="1000" dirty="0">
                        <a:latin typeface="Arial" panose="020B0604020202020204" pitchFamily="34" charset="0"/>
                        <a:cs typeface="Arial" panose="020B0604020202020204" pitchFamily="34" charset="0"/>
                      </a:endParaRPr>
                    </a:p>
                  </a:txBody>
                  <a:tcPr/>
                </a:tc>
                <a:tc>
                  <a:txBody>
                    <a:bodyPr/>
                    <a:lstStyle/>
                    <a:p>
                      <a:pPr algn="l"/>
                      <a:r>
                        <a:rPr lang="en-ZA" sz="1000" b="0" i="0" u="none" strike="noStrike" baseline="0" dirty="0">
                          <a:latin typeface="ArialNarrow"/>
                        </a:rPr>
                        <a:t>33% of complaints handled annually</a:t>
                      </a:r>
                      <a:endParaRPr lang="en-ZA" sz="100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80% of complaints handled annually</a:t>
                      </a:r>
                      <a:endParaRPr lang="en-ZA" sz="100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59% handled annually</a:t>
                      </a:r>
                      <a:endParaRPr lang="en-ZA"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53194483"/>
                  </a:ext>
                </a:extLst>
              </a:tr>
              <a:tr h="712602">
                <a:tc vMerge="1">
                  <a:txBody>
                    <a:bodyPr/>
                    <a:lstStyle/>
                    <a:p>
                      <a:endParaRPr lang="en-ZA" sz="160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Percentage and number of legislative reviews conducted</a:t>
                      </a:r>
                      <a:endParaRPr lang="en-ZA" sz="1000" dirty="0">
                        <a:latin typeface="Arial" panose="020B0604020202020204" pitchFamily="34" charset="0"/>
                        <a:cs typeface="Arial" panose="020B0604020202020204" pitchFamily="34" charset="0"/>
                      </a:endParaRPr>
                    </a:p>
                  </a:txBody>
                  <a:tcPr/>
                </a:tc>
                <a:tc>
                  <a:txBody>
                    <a:bodyPr/>
                    <a:lstStyle/>
                    <a:p>
                      <a:pPr algn="l"/>
                      <a:r>
                        <a:rPr lang="en-ZA" sz="1000" b="0" i="0" u="none" strike="noStrike" baseline="0" dirty="0">
                          <a:latin typeface="ArialNarrow"/>
                        </a:rPr>
                        <a:t>0% of reviewed bills before Parliament</a:t>
                      </a:r>
                    </a:p>
                    <a:p>
                      <a:pPr algn="l"/>
                      <a:r>
                        <a:rPr lang="en-ZA" sz="1000" b="0" i="0" u="none" strike="noStrike" baseline="0" dirty="0">
                          <a:latin typeface="Arial" panose="020B0604020202020204" pitchFamily="34" charset="0"/>
                          <a:cs typeface="Arial" panose="020B0604020202020204" pitchFamily="34" charset="0"/>
                        </a:rPr>
                        <a:t>15 municipal by-laws reviewed</a:t>
                      </a:r>
                      <a:endParaRPr lang="en-ZA" sz="1000" b="0" i="0" u="none" strike="noStrike" baseline="0" dirty="0">
                        <a:latin typeface="ArialNarrow"/>
                        <a:cs typeface="Arial" panose="020B0604020202020204" pitchFamily="34" charset="0"/>
                      </a:endParaRPr>
                    </a:p>
                  </a:txBody>
                  <a:tcPr/>
                </a:tc>
                <a:tc>
                  <a:txBody>
                    <a:bodyPr/>
                    <a:lstStyle/>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100% of reviewed Bills before Parliament</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Number of Municipal By-Laws reviewed</a:t>
                      </a:r>
                      <a:endParaRPr lang="en-ZA" sz="10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GB" sz="1000" dirty="0">
                          <a:latin typeface="Arial" panose="020B0604020202020204" pitchFamily="34" charset="0"/>
                          <a:cs typeface="Arial" panose="020B0604020202020204" pitchFamily="34" charset="0"/>
                        </a:rPr>
                        <a:t>67% of Bills before Parliament</a:t>
                      </a:r>
                    </a:p>
                    <a:p>
                      <a:pPr marL="285750" indent="-285750">
                        <a:buFont typeface="Arial" panose="020B0604020202020204" pitchFamily="34" charset="0"/>
                        <a:buChar char="•"/>
                      </a:pPr>
                      <a:r>
                        <a:rPr lang="en-GB" sz="1000" dirty="0">
                          <a:latin typeface="Arial" panose="020B0604020202020204" pitchFamily="34" charset="0"/>
                          <a:cs typeface="Arial" panose="020B0604020202020204" pitchFamily="34" charset="0"/>
                        </a:rPr>
                        <a:t>30 Metropolitan By-Laws reviewed</a:t>
                      </a:r>
                      <a:endParaRPr lang="en-ZA"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13809277"/>
                  </a:ext>
                </a:extLst>
              </a:tr>
              <a:tr h="867515">
                <a:tc>
                  <a:txBody>
                    <a:bodyPr/>
                    <a:lstStyle/>
                    <a:p>
                      <a:r>
                        <a:rPr lang="en-GB" sz="1200" dirty="0">
                          <a:latin typeface="Arial" panose="020B0604020202020204" pitchFamily="34" charset="0"/>
                          <a:cs typeface="Arial" panose="020B0604020202020204" pitchFamily="34" charset="0"/>
                        </a:rPr>
                        <a:t>3</a:t>
                      </a:r>
                      <a:endParaRPr lang="en-ZA" sz="120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Number of engagements and educational programmes conducted and community</a:t>
                      </a:r>
                    </a:p>
                    <a:p>
                      <a:r>
                        <a:rPr lang="en-GB" sz="1000" dirty="0">
                          <a:latin typeface="Arial" panose="020B0604020202020204" pitchFamily="34" charset="0"/>
                          <a:cs typeface="Arial" panose="020B0604020202020204" pitchFamily="34" charset="0"/>
                        </a:rPr>
                        <a:t>councils structured and recognised on CRL</a:t>
                      </a:r>
                    </a:p>
                    <a:p>
                      <a:r>
                        <a:rPr lang="en-GB" sz="1000" dirty="0">
                          <a:latin typeface="Arial" panose="020B0604020202020204" pitchFamily="34" charset="0"/>
                          <a:cs typeface="Arial" panose="020B0604020202020204" pitchFamily="34" charset="0"/>
                        </a:rPr>
                        <a:t>rights for the promotion of objectives of the</a:t>
                      </a:r>
                    </a:p>
                    <a:p>
                      <a:r>
                        <a:rPr lang="en-GB" sz="1000" dirty="0">
                          <a:latin typeface="Arial" panose="020B0604020202020204" pitchFamily="34" charset="0"/>
                          <a:cs typeface="Arial" panose="020B0604020202020204" pitchFamily="34" charset="0"/>
                        </a:rPr>
                        <a:t>Commission</a:t>
                      </a:r>
                      <a:endParaRPr lang="en-ZA" sz="1000" dirty="0">
                        <a:latin typeface="Arial" panose="020B0604020202020204" pitchFamily="34" charset="0"/>
                        <a:cs typeface="Arial" panose="020B0604020202020204" pitchFamily="34" charset="0"/>
                      </a:endParaRPr>
                    </a:p>
                  </a:txBody>
                  <a:tcPr/>
                </a:tc>
                <a:tc>
                  <a:txBody>
                    <a:bodyPr/>
                    <a:lstStyle/>
                    <a:p>
                      <a:pPr algn="l"/>
                      <a:r>
                        <a:rPr lang="en-ZA" sz="1000" b="0" i="0" u="none" strike="noStrike" baseline="0" dirty="0">
                          <a:latin typeface="ArialNarrow"/>
                        </a:rPr>
                        <a:t>44 engagement and educational</a:t>
                      </a:r>
                    </a:p>
                    <a:p>
                      <a:pPr algn="l"/>
                      <a:r>
                        <a:rPr lang="en-ZA" sz="1000" b="0" i="0" u="none" strike="noStrike" baseline="0" dirty="0">
                          <a:latin typeface="ArialNarrow"/>
                        </a:rPr>
                        <a:t>programmes conducted with cultural, religious</a:t>
                      </a:r>
                    </a:p>
                    <a:p>
                      <a:pPr algn="l"/>
                      <a:r>
                        <a:rPr lang="en-ZA" sz="1000" b="0" i="0" u="none" strike="noStrike" baseline="0" dirty="0">
                          <a:latin typeface="ArialNarrow"/>
                        </a:rPr>
                        <a:t>and linguistic</a:t>
                      </a:r>
                    </a:p>
                    <a:p>
                      <a:pPr algn="l"/>
                      <a:r>
                        <a:rPr lang="en-ZA" sz="1000" b="0" i="0" u="none" strike="noStrike" baseline="0" dirty="0">
                          <a:latin typeface="ArialNarrow"/>
                        </a:rPr>
                        <a:t>communities</a:t>
                      </a:r>
                      <a:endParaRPr lang="en-ZA" sz="100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250 engagements and educational</a:t>
                      </a:r>
                    </a:p>
                    <a:p>
                      <a:r>
                        <a:rPr lang="en-GB" sz="1000" dirty="0">
                          <a:latin typeface="Arial" panose="020B0604020202020204" pitchFamily="34" charset="0"/>
                          <a:cs typeface="Arial" panose="020B0604020202020204" pitchFamily="34" charset="0"/>
                        </a:rPr>
                        <a:t>programmes conducted with cultural religious and linguistic communities</a:t>
                      </a:r>
                      <a:endParaRPr lang="en-ZA" sz="100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92 engagements and educational campaigns conducted with cultural, religious and linguistic communities</a:t>
                      </a:r>
                      <a:endParaRPr lang="en-ZA"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24645238"/>
                  </a:ext>
                </a:extLst>
              </a:tr>
              <a:tr h="557688">
                <a:tc>
                  <a:txBody>
                    <a:bodyPr/>
                    <a:lstStyle/>
                    <a:p>
                      <a:r>
                        <a:rPr lang="en-GB" sz="1200" dirty="0">
                          <a:latin typeface="Arial" panose="020B0604020202020204" pitchFamily="34" charset="0"/>
                          <a:cs typeface="Arial" panose="020B0604020202020204" pitchFamily="34" charset="0"/>
                        </a:rPr>
                        <a:t>4</a:t>
                      </a:r>
                      <a:endParaRPr lang="en-ZA" sz="120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Number of research reports with recommendations to</a:t>
                      </a:r>
                    </a:p>
                    <a:p>
                      <a:r>
                        <a:rPr lang="en-GB" sz="1000" dirty="0">
                          <a:latin typeface="Arial" panose="020B0604020202020204" pitchFamily="34" charset="0"/>
                          <a:cs typeface="Arial" panose="020B0604020202020204" pitchFamily="34" charset="0"/>
                        </a:rPr>
                        <a:t>organs of state that seeks to influence legislation and policy position</a:t>
                      </a:r>
                      <a:endParaRPr lang="en-ZA" sz="100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5 research reports produced per annum</a:t>
                      </a:r>
                      <a:endParaRPr lang="en-ZA" sz="100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20 research reports with recommendations produced.</a:t>
                      </a:r>
                      <a:endParaRPr lang="en-ZA" sz="100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9 research reports</a:t>
                      </a:r>
                    </a:p>
                    <a:p>
                      <a:r>
                        <a:rPr lang="en-GB" sz="1000" dirty="0">
                          <a:latin typeface="Arial" panose="020B0604020202020204" pitchFamily="34" charset="0"/>
                          <a:cs typeface="Arial" panose="020B0604020202020204" pitchFamily="34" charset="0"/>
                        </a:rPr>
                        <a:t>with recommendations</a:t>
                      </a:r>
                    </a:p>
                    <a:p>
                      <a:r>
                        <a:rPr lang="en-GB" sz="1000" dirty="0">
                          <a:latin typeface="Arial" panose="020B0604020202020204" pitchFamily="34" charset="0"/>
                          <a:cs typeface="Arial" panose="020B0604020202020204" pitchFamily="34" charset="0"/>
                        </a:rPr>
                        <a:t>were produced</a:t>
                      </a:r>
                      <a:endParaRPr lang="en-ZA"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79343113"/>
                  </a:ext>
                </a:extLst>
              </a:tr>
              <a:tr h="557688">
                <a:tc>
                  <a:txBody>
                    <a:bodyPr/>
                    <a:lstStyle/>
                    <a:p>
                      <a:r>
                        <a:rPr lang="en-GB" sz="1200" dirty="0">
                          <a:latin typeface="Arial" panose="020B0604020202020204" pitchFamily="34" charset="0"/>
                          <a:cs typeface="Arial" panose="020B0604020202020204" pitchFamily="34" charset="0"/>
                        </a:rPr>
                        <a:t>5</a:t>
                      </a:r>
                      <a:endParaRPr lang="en-ZA" sz="120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Number of reports on Communications, Marketing and Knowledge Management systems produced</a:t>
                      </a:r>
                    </a:p>
                    <a:p>
                      <a:r>
                        <a:rPr lang="en-GB" sz="1000" dirty="0">
                          <a:latin typeface="Arial" panose="020B0604020202020204" pitchFamily="34" charset="0"/>
                          <a:cs typeface="Arial" panose="020B0604020202020204" pitchFamily="34" charset="0"/>
                        </a:rPr>
                        <a:t>and implementation of approved ICT Governance framework</a:t>
                      </a:r>
                      <a:endParaRPr lang="en-ZA" sz="100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5 reports on communications,</a:t>
                      </a:r>
                    </a:p>
                    <a:p>
                      <a:r>
                        <a:rPr lang="en-GB" sz="1000" dirty="0">
                          <a:latin typeface="Arial" panose="020B0604020202020204" pitchFamily="34" charset="0"/>
                          <a:cs typeface="Arial" panose="020B0604020202020204" pitchFamily="34" charset="0"/>
                        </a:rPr>
                        <a:t>marketing and knowledge</a:t>
                      </a:r>
                    </a:p>
                    <a:p>
                      <a:r>
                        <a:rPr lang="en-GB" sz="1000" dirty="0">
                          <a:latin typeface="Arial" panose="020B0604020202020204" pitchFamily="34" charset="0"/>
                          <a:cs typeface="Arial" panose="020B0604020202020204" pitchFamily="34" charset="0"/>
                        </a:rPr>
                        <a:t>Management systems</a:t>
                      </a:r>
                      <a:endParaRPr lang="en-ZA" sz="100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20 reports on communications,</a:t>
                      </a:r>
                    </a:p>
                    <a:p>
                      <a:r>
                        <a:rPr lang="en-GB" sz="1000" dirty="0">
                          <a:latin typeface="Arial" panose="020B0604020202020204" pitchFamily="34" charset="0"/>
                          <a:cs typeface="Arial" panose="020B0604020202020204" pitchFamily="34" charset="0"/>
                        </a:rPr>
                        <a:t>marketing and knowledge management systems</a:t>
                      </a:r>
                      <a:endParaRPr lang="en-ZA" sz="100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9 reports on communication</a:t>
                      </a:r>
                    </a:p>
                    <a:p>
                      <a:r>
                        <a:rPr lang="en-GB" sz="1000" dirty="0">
                          <a:latin typeface="Arial" panose="020B0604020202020204" pitchFamily="34" charset="0"/>
                          <a:cs typeface="Arial" panose="020B0604020202020204" pitchFamily="34" charset="0"/>
                        </a:rPr>
                        <a:t>and marketing and knowledge</a:t>
                      </a:r>
                    </a:p>
                    <a:p>
                      <a:r>
                        <a:rPr lang="en-GB" sz="1000" dirty="0">
                          <a:latin typeface="Arial" panose="020B0604020202020204" pitchFamily="34" charset="0"/>
                          <a:cs typeface="Arial" panose="020B0604020202020204" pitchFamily="34" charset="0"/>
                        </a:rPr>
                        <a:t>Management systems</a:t>
                      </a:r>
                      <a:endParaRPr lang="en-ZA"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21088342"/>
                  </a:ext>
                </a:extLst>
              </a:tr>
            </a:tbl>
          </a:graphicData>
        </a:graphic>
      </p:graphicFrame>
    </p:spTree>
    <p:extLst>
      <p:ext uri="{BB962C8B-B14F-4D97-AF65-F5344CB8AC3E}">
        <p14:creationId xmlns:p14="http://schemas.microsoft.com/office/powerpoint/2010/main" val="1286728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7568" y="44624"/>
            <a:ext cx="8942784" cy="1143000"/>
          </a:xfrm>
        </p:spPr>
        <p:txBody>
          <a:bodyPr>
            <a:noAutofit/>
          </a:bodyPr>
          <a:lstStyle/>
          <a:p>
            <a:r>
              <a:rPr lang="en-US" sz="3200" dirty="0">
                <a:latin typeface="Arial" panose="020B0604020202020204" pitchFamily="34" charset="0"/>
                <a:cs typeface="Arial" panose="020B0604020202020204" pitchFamily="34" charset="0"/>
              </a:rPr>
              <a:t>7. Summary of Results on the 2021/22 Annual Targets per programme</a:t>
            </a:r>
            <a:endParaRPr lang="en-ZA" sz="3200"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43212209"/>
              </p:ext>
            </p:extLst>
          </p:nvPr>
        </p:nvGraphicFramePr>
        <p:xfrm>
          <a:off x="263352" y="1268760"/>
          <a:ext cx="11326785" cy="4488770"/>
        </p:xfrm>
        <a:graphic>
          <a:graphicData uri="http://schemas.openxmlformats.org/drawingml/2006/table">
            <a:tbl>
              <a:tblPr firstRow="1" bandRow="1">
                <a:tableStyleId>{F5AB1C69-6EDB-4FF4-983F-18BD219EF322}</a:tableStyleId>
              </a:tblPr>
              <a:tblGrid>
                <a:gridCol w="3613103">
                  <a:extLst>
                    <a:ext uri="{9D8B030D-6E8A-4147-A177-3AD203B41FA5}">
                      <a16:colId xmlns:a16="http://schemas.microsoft.com/office/drawing/2014/main" val="1516501386"/>
                    </a:ext>
                  </a:extLst>
                </a:gridCol>
                <a:gridCol w="1720525">
                  <a:extLst>
                    <a:ext uri="{9D8B030D-6E8A-4147-A177-3AD203B41FA5}">
                      <a16:colId xmlns:a16="http://schemas.microsoft.com/office/drawing/2014/main" val="712625405"/>
                    </a:ext>
                  </a:extLst>
                </a:gridCol>
                <a:gridCol w="1462443">
                  <a:extLst>
                    <a:ext uri="{9D8B030D-6E8A-4147-A177-3AD203B41FA5}">
                      <a16:colId xmlns:a16="http://schemas.microsoft.com/office/drawing/2014/main" val="3919867980"/>
                    </a:ext>
                  </a:extLst>
                </a:gridCol>
                <a:gridCol w="2265357">
                  <a:extLst>
                    <a:ext uri="{9D8B030D-6E8A-4147-A177-3AD203B41FA5}">
                      <a16:colId xmlns:a16="http://schemas.microsoft.com/office/drawing/2014/main" val="2046948483"/>
                    </a:ext>
                  </a:extLst>
                </a:gridCol>
                <a:gridCol w="2265357">
                  <a:extLst>
                    <a:ext uri="{9D8B030D-6E8A-4147-A177-3AD203B41FA5}">
                      <a16:colId xmlns:a16="http://schemas.microsoft.com/office/drawing/2014/main" val="2159464778"/>
                    </a:ext>
                  </a:extLst>
                </a:gridCol>
              </a:tblGrid>
              <a:tr h="681867">
                <a:tc>
                  <a:txBody>
                    <a:bodyPr/>
                    <a:lstStyle/>
                    <a:p>
                      <a:pPr algn="ctr"/>
                      <a:endParaRPr lang="en-GB" sz="1100" dirty="0">
                        <a:solidFill>
                          <a:schemeClr val="tx1"/>
                        </a:solidFill>
                        <a:latin typeface="Arial" panose="020B0604020202020204" pitchFamily="34" charset="0"/>
                        <a:cs typeface="Arial" panose="020B0604020202020204" pitchFamily="34" charset="0"/>
                      </a:endParaRPr>
                    </a:p>
                    <a:p>
                      <a:pPr algn="ctr"/>
                      <a:r>
                        <a:rPr lang="en-GB" sz="1100" dirty="0">
                          <a:solidFill>
                            <a:schemeClr val="tx1"/>
                          </a:solidFill>
                          <a:latin typeface="Arial" panose="020B0604020202020204" pitchFamily="34" charset="0"/>
                          <a:cs typeface="Arial" panose="020B0604020202020204" pitchFamily="34" charset="0"/>
                        </a:rPr>
                        <a:t>Programmes</a:t>
                      </a:r>
                      <a:endParaRPr lang="en-ZA" sz="11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GB" sz="1100" dirty="0">
                        <a:solidFill>
                          <a:schemeClr val="tx1"/>
                        </a:solidFill>
                        <a:latin typeface="Arial" panose="020B0604020202020204" pitchFamily="34" charset="0"/>
                        <a:cs typeface="Arial" panose="020B0604020202020204" pitchFamily="34" charset="0"/>
                      </a:endParaRPr>
                    </a:p>
                    <a:p>
                      <a:pPr algn="ctr"/>
                      <a:r>
                        <a:rPr lang="en-ZA" sz="1100" dirty="0">
                          <a:solidFill>
                            <a:schemeClr val="tx1"/>
                          </a:solidFill>
                          <a:latin typeface="Arial" panose="020B0604020202020204" pitchFamily="34" charset="0"/>
                          <a:cs typeface="Arial" panose="020B0604020202020204" pitchFamily="34" charset="0"/>
                        </a:rPr>
                        <a:t>Total No of targets</a:t>
                      </a:r>
                    </a:p>
                  </a:txBody>
                  <a:tcPr/>
                </a:tc>
                <a:tc>
                  <a:txBody>
                    <a:bodyPr/>
                    <a:lstStyle/>
                    <a:p>
                      <a:pPr algn="ctr"/>
                      <a:endParaRPr lang="en-GB" sz="1100" dirty="0">
                        <a:solidFill>
                          <a:schemeClr val="tx1"/>
                        </a:solidFill>
                        <a:latin typeface="Arial" panose="020B0604020202020204" pitchFamily="34" charset="0"/>
                        <a:cs typeface="Arial" panose="020B0604020202020204" pitchFamily="34" charset="0"/>
                      </a:endParaRPr>
                    </a:p>
                    <a:p>
                      <a:pPr algn="ctr"/>
                      <a:r>
                        <a:rPr lang="en-ZA" sz="1100" dirty="0">
                          <a:solidFill>
                            <a:schemeClr val="tx1"/>
                          </a:solidFill>
                          <a:latin typeface="Arial" panose="020B0604020202020204" pitchFamily="34" charset="0"/>
                          <a:cs typeface="Arial" panose="020B0604020202020204" pitchFamily="34" charset="0"/>
                        </a:rPr>
                        <a:t>No. of targets fully achieved</a:t>
                      </a:r>
                    </a:p>
                  </a:txBody>
                  <a:tcPr/>
                </a:tc>
                <a:tc>
                  <a:txBody>
                    <a:bodyPr/>
                    <a:lstStyle/>
                    <a:p>
                      <a:pPr algn="ctr"/>
                      <a:endParaRPr lang="en-GB" sz="1100" dirty="0">
                        <a:solidFill>
                          <a:schemeClr val="tx1"/>
                        </a:solidFill>
                        <a:latin typeface="Arial" panose="020B0604020202020204" pitchFamily="34" charset="0"/>
                        <a:cs typeface="Arial" panose="020B0604020202020204" pitchFamily="34" charset="0"/>
                      </a:endParaRPr>
                    </a:p>
                    <a:p>
                      <a:pPr algn="ctr"/>
                      <a:r>
                        <a:rPr lang="en-ZA" sz="1100" dirty="0">
                          <a:solidFill>
                            <a:schemeClr val="tx1"/>
                          </a:solidFill>
                          <a:latin typeface="Arial" panose="020B0604020202020204" pitchFamily="34" charset="0"/>
                          <a:cs typeface="Arial" panose="020B0604020202020204" pitchFamily="34" charset="0"/>
                        </a:rPr>
                        <a:t>No. of targets not met</a:t>
                      </a:r>
                    </a:p>
                  </a:txBody>
                  <a:tcPr/>
                </a:tc>
                <a:tc>
                  <a:txBody>
                    <a:bodyPr/>
                    <a:lstStyle/>
                    <a:p>
                      <a:pPr algn="ctr"/>
                      <a:endParaRPr lang="en-GB" sz="1100" dirty="0">
                        <a:solidFill>
                          <a:schemeClr val="tx1"/>
                        </a:solidFill>
                        <a:latin typeface="Arial" panose="020B0604020202020204" pitchFamily="34" charset="0"/>
                        <a:cs typeface="Arial" panose="020B0604020202020204" pitchFamily="34" charset="0"/>
                      </a:endParaRPr>
                    </a:p>
                    <a:p>
                      <a:pPr algn="ctr"/>
                      <a:r>
                        <a:rPr lang="en-ZA" sz="1100" dirty="0">
                          <a:solidFill>
                            <a:schemeClr val="tx1"/>
                          </a:solidFill>
                          <a:latin typeface="Arial" panose="020B0604020202020204" pitchFamily="34" charset="0"/>
                          <a:cs typeface="Arial" panose="020B0604020202020204" pitchFamily="34" charset="0"/>
                        </a:rPr>
                        <a:t>Achievement in percentages</a:t>
                      </a:r>
                    </a:p>
                  </a:txBody>
                  <a:tcPr/>
                </a:tc>
                <a:extLst>
                  <a:ext uri="{0D108BD9-81ED-4DB2-BD59-A6C34878D82A}">
                    <a16:rowId xmlns:a16="http://schemas.microsoft.com/office/drawing/2014/main" val="2200632621"/>
                  </a:ext>
                </a:extLst>
              </a:tr>
              <a:tr h="874189">
                <a:tc>
                  <a:txBody>
                    <a:bodyPr/>
                    <a:lstStyle/>
                    <a:p>
                      <a:pPr algn="ctr"/>
                      <a:endParaRPr lang="en-ZA" sz="1100" b="1" dirty="0">
                        <a:latin typeface="Arial" panose="020B0604020202020204" pitchFamily="34" charset="0"/>
                        <a:cs typeface="Arial" panose="020B0604020202020204" pitchFamily="34" charset="0"/>
                      </a:endParaRPr>
                    </a:p>
                    <a:p>
                      <a:pPr algn="ctr"/>
                      <a:r>
                        <a:rPr lang="en-ZA" sz="1100" b="1" dirty="0">
                          <a:latin typeface="Arial" panose="020B0604020202020204" pitchFamily="34" charset="0"/>
                          <a:cs typeface="Arial" panose="020B0604020202020204" pitchFamily="34" charset="0"/>
                        </a:rPr>
                        <a:t>Programme 1: Administration</a:t>
                      </a:r>
                    </a:p>
                  </a:txBody>
                  <a:tcPr/>
                </a:tc>
                <a:tc>
                  <a:txBody>
                    <a:bodyPr/>
                    <a:lstStyle/>
                    <a:p>
                      <a:pPr algn="ctr"/>
                      <a:endParaRPr lang="en-GB" sz="1100" b="1" dirty="0">
                        <a:latin typeface="Arial" panose="020B0604020202020204" pitchFamily="34" charset="0"/>
                        <a:cs typeface="Arial" panose="020B0604020202020204" pitchFamily="34" charset="0"/>
                      </a:endParaRPr>
                    </a:p>
                    <a:p>
                      <a:pPr algn="ctr"/>
                      <a:r>
                        <a:rPr lang="en-GB" sz="1100" b="1" dirty="0">
                          <a:latin typeface="Arial" panose="020B0604020202020204" pitchFamily="34" charset="0"/>
                          <a:cs typeface="Arial" panose="020B0604020202020204" pitchFamily="34" charset="0"/>
                        </a:rPr>
                        <a:t>8</a:t>
                      </a:r>
                      <a:endParaRPr lang="en-ZA" sz="1100" b="1" dirty="0">
                        <a:latin typeface="Arial" panose="020B0604020202020204" pitchFamily="34" charset="0"/>
                        <a:cs typeface="Arial" panose="020B0604020202020204" pitchFamily="34" charset="0"/>
                      </a:endParaRPr>
                    </a:p>
                  </a:txBody>
                  <a:tcPr/>
                </a:tc>
                <a:tc>
                  <a:txBody>
                    <a:bodyPr/>
                    <a:lstStyle/>
                    <a:p>
                      <a:pPr algn="ctr"/>
                      <a:endParaRPr lang="en-GB" sz="1100" b="1" dirty="0">
                        <a:latin typeface="Arial" panose="020B0604020202020204" pitchFamily="34" charset="0"/>
                        <a:cs typeface="Arial" panose="020B0604020202020204" pitchFamily="34" charset="0"/>
                      </a:endParaRPr>
                    </a:p>
                    <a:p>
                      <a:pPr algn="ctr"/>
                      <a:r>
                        <a:rPr lang="en-ZA" sz="1100" b="1" dirty="0">
                          <a:latin typeface="Arial" panose="020B0604020202020204" pitchFamily="34" charset="0"/>
                          <a:cs typeface="Arial" panose="020B0604020202020204" pitchFamily="34" charset="0"/>
                        </a:rPr>
                        <a:t>6</a:t>
                      </a:r>
                    </a:p>
                  </a:txBody>
                  <a:tcPr/>
                </a:tc>
                <a:tc>
                  <a:txBody>
                    <a:bodyPr/>
                    <a:lstStyle/>
                    <a:p>
                      <a:pPr algn="ctr"/>
                      <a:endParaRPr lang="en-GB" sz="1100" b="1" dirty="0">
                        <a:latin typeface="Arial" panose="020B0604020202020204" pitchFamily="34" charset="0"/>
                        <a:cs typeface="Arial" panose="020B0604020202020204" pitchFamily="34" charset="0"/>
                      </a:endParaRPr>
                    </a:p>
                    <a:p>
                      <a:pPr algn="ctr"/>
                      <a:r>
                        <a:rPr lang="en-ZA" sz="1100" b="1" dirty="0">
                          <a:latin typeface="Arial" panose="020B0604020202020204" pitchFamily="34" charset="0"/>
                          <a:cs typeface="Arial" panose="020B0604020202020204" pitchFamily="34" charset="0"/>
                        </a:rPr>
                        <a:t>2</a:t>
                      </a:r>
                    </a:p>
                  </a:txBody>
                  <a:tcPr/>
                </a:tc>
                <a:tc>
                  <a:txBody>
                    <a:bodyPr/>
                    <a:lstStyle/>
                    <a:p>
                      <a:pPr algn="ctr"/>
                      <a:endParaRPr lang="en-GB" sz="1100" b="1" dirty="0">
                        <a:latin typeface="Arial" panose="020B0604020202020204" pitchFamily="34" charset="0"/>
                        <a:cs typeface="Arial" panose="020B0604020202020204" pitchFamily="34" charset="0"/>
                      </a:endParaRPr>
                    </a:p>
                    <a:p>
                      <a:pPr algn="ctr"/>
                      <a:r>
                        <a:rPr lang="en-ZA" sz="1100" b="1" dirty="0">
                          <a:latin typeface="Arial" panose="020B0604020202020204" pitchFamily="34" charset="0"/>
                          <a:cs typeface="Arial" panose="020B0604020202020204" pitchFamily="34" charset="0"/>
                        </a:rPr>
                        <a:t>75%</a:t>
                      </a:r>
                    </a:p>
                    <a:p>
                      <a:pPr algn="ctr"/>
                      <a:endParaRPr lang="en-ZA" sz="1100" b="1" dirty="0">
                        <a:latin typeface="Arial" panose="020B0604020202020204" pitchFamily="34" charset="0"/>
                        <a:cs typeface="Arial" panose="020B0604020202020204" pitchFamily="34" charset="0"/>
                      </a:endParaRPr>
                    </a:p>
                    <a:p>
                      <a:pPr algn="ctr"/>
                      <a:endParaRPr lang="en-ZA" sz="11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55752100"/>
                  </a:ext>
                </a:extLst>
              </a:tr>
              <a:tr h="490229">
                <a:tc>
                  <a:txBody>
                    <a:bodyPr/>
                    <a:lstStyle/>
                    <a:p>
                      <a:pPr algn="ctr"/>
                      <a:r>
                        <a:rPr lang="en-ZA" sz="1100" b="1" dirty="0">
                          <a:latin typeface="Arial" panose="020B0604020202020204" pitchFamily="34" charset="0"/>
                          <a:cs typeface="Arial" panose="020B0604020202020204" pitchFamily="34" charset="0"/>
                        </a:rPr>
                        <a:t>Programme 2: Legal Services and Conflict Resolution (LS&amp;CR)</a:t>
                      </a:r>
                    </a:p>
                  </a:txBody>
                  <a:tcPr/>
                </a:tc>
                <a:tc>
                  <a:txBody>
                    <a:bodyPr/>
                    <a:lstStyle/>
                    <a:p>
                      <a:pPr algn="ctr"/>
                      <a:endParaRPr lang="en-GB" sz="1100" b="1" dirty="0">
                        <a:latin typeface="Arial" panose="020B0604020202020204" pitchFamily="34" charset="0"/>
                        <a:cs typeface="Arial" panose="020B0604020202020204" pitchFamily="34" charset="0"/>
                      </a:endParaRPr>
                    </a:p>
                    <a:p>
                      <a:pPr algn="ctr"/>
                      <a:r>
                        <a:rPr lang="en-GB" sz="1100" b="1" dirty="0">
                          <a:latin typeface="Arial" panose="020B0604020202020204" pitchFamily="34" charset="0"/>
                          <a:cs typeface="Arial" panose="020B0604020202020204" pitchFamily="34" charset="0"/>
                        </a:rPr>
                        <a:t>5</a:t>
                      </a:r>
                      <a:endParaRPr lang="en-ZA" sz="1100" b="1" dirty="0">
                        <a:latin typeface="Arial" panose="020B0604020202020204" pitchFamily="34" charset="0"/>
                        <a:cs typeface="Arial" panose="020B0604020202020204" pitchFamily="34" charset="0"/>
                      </a:endParaRPr>
                    </a:p>
                  </a:txBody>
                  <a:tcPr/>
                </a:tc>
                <a:tc>
                  <a:txBody>
                    <a:bodyPr/>
                    <a:lstStyle/>
                    <a:p>
                      <a:pPr algn="ctr"/>
                      <a:endParaRPr lang="en-GB" sz="1100" b="1" dirty="0">
                        <a:latin typeface="Arial" panose="020B0604020202020204" pitchFamily="34" charset="0"/>
                        <a:cs typeface="Arial" panose="020B0604020202020204" pitchFamily="34" charset="0"/>
                      </a:endParaRPr>
                    </a:p>
                    <a:p>
                      <a:pPr algn="ctr"/>
                      <a:r>
                        <a:rPr lang="en-ZA" sz="1100" b="1" dirty="0">
                          <a:latin typeface="Arial" panose="020B0604020202020204" pitchFamily="34" charset="0"/>
                          <a:cs typeface="Arial" panose="020B0604020202020204" pitchFamily="34" charset="0"/>
                        </a:rPr>
                        <a:t>3</a:t>
                      </a:r>
                    </a:p>
                  </a:txBody>
                  <a:tcPr/>
                </a:tc>
                <a:tc>
                  <a:txBody>
                    <a:bodyPr/>
                    <a:lstStyle/>
                    <a:p>
                      <a:pPr algn="ctr"/>
                      <a:endParaRPr lang="en-GB" sz="1100" b="1" dirty="0">
                        <a:latin typeface="Arial" panose="020B0604020202020204" pitchFamily="34" charset="0"/>
                        <a:cs typeface="Arial" panose="020B0604020202020204" pitchFamily="34" charset="0"/>
                      </a:endParaRPr>
                    </a:p>
                    <a:p>
                      <a:pPr algn="ctr"/>
                      <a:r>
                        <a:rPr lang="en-ZA" sz="1100" b="1" dirty="0">
                          <a:latin typeface="Arial" panose="020B0604020202020204" pitchFamily="34" charset="0"/>
                          <a:cs typeface="Arial" panose="020B0604020202020204" pitchFamily="34" charset="0"/>
                        </a:rPr>
                        <a:t>2</a:t>
                      </a:r>
                    </a:p>
                  </a:txBody>
                  <a:tcPr/>
                </a:tc>
                <a:tc>
                  <a:txBody>
                    <a:bodyPr/>
                    <a:lstStyle/>
                    <a:p>
                      <a:pPr algn="ctr"/>
                      <a:endParaRPr lang="en-GB" sz="1100" b="1" dirty="0">
                        <a:latin typeface="Arial" panose="020B0604020202020204" pitchFamily="34" charset="0"/>
                        <a:cs typeface="Arial" panose="020B0604020202020204" pitchFamily="34" charset="0"/>
                      </a:endParaRPr>
                    </a:p>
                    <a:p>
                      <a:pPr algn="ctr"/>
                      <a:r>
                        <a:rPr lang="en-ZA" sz="1100" b="1" dirty="0">
                          <a:latin typeface="Arial" panose="020B0604020202020204" pitchFamily="34" charset="0"/>
                          <a:cs typeface="Arial" panose="020B0604020202020204" pitchFamily="34" charset="0"/>
                        </a:rPr>
                        <a:t>60%</a:t>
                      </a:r>
                      <a:endParaRPr lang="en-GB" sz="11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72669485"/>
                  </a:ext>
                </a:extLst>
              </a:tr>
              <a:tr h="490229">
                <a:tc>
                  <a:txBody>
                    <a:bodyPr/>
                    <a:lstStyle/>
                    <a:p>
                      <a:pPr algn="ctr"/>
                      <a:r>
                        <a:rPr lang="en-GB" sz="1100" b="1" dirty="0">
                          <a:latin typeface="Arial" panose="020B0604020202020204" pitchFamily="34" charset="0"/>
                          <a:cs typeface="Arial" panose="020B0604020202020204" pitchFamily="34" charset="0"/>
                        </a:rPr>
                        <a:t>Programme 3: Public Engagement and Education (PEE)</a:t>
                      </a:r>
                      <a:endParaRPr lang="en-ZA" sz="1100" b="1" dirty="0">
                        <a:latin typeface="Arial" panose="020B0604020202020204" pitchFamily="34" charset="0"/>
                        <a:cs typeface="Arial" panose="020B0604020202020204" pitchFamily="34" charset="0"/>
                      </a:endParaRPr>
                    </a:p>
                  </a:txBody>
                  <a:tcPr/>
                </a:tc>
                <a:tc>
                  <a:txBody>
                    <a:bodyPr/>
                    <a:lstStyle/>
                    <a:p>
                      <a:pPr algn="ctr"/>
                      <a:endParaRPr lang="en-GB" sz="1100" b="1" dirty="0">
                        <a:latin typeface="Arial" panose="020B0604020202020204" pitchFamily="34" charset="0"/>
                        <a:cs typeface="Arial" panose="020B0604020202020204" pitchFamily="34" charset="0"/>
                      </a:endParaRPr>
                    </a:p>
                    <a:p>
                      <a:pPr algn="ctr"/>
                      <a:r>
                        <a:rPr lang="en-GB" sz="1100" b="1" dirty="0">
                          <a:latin typeface="Arial" panose="020B0604020202020204" pitchFamily="34" charset="0"/>
                          <a:cs typeface="Arial" panose="020B0604020202020204" pitchFamily="34" charset="0"/>
                        </a:rPr>
                        <a:t>3</a:t>
                      </a:r>
                      <a:endParaRPr lang="en-ZA" sz="1100" b="1" dirty="0">
                        <a:latin typeface="Arial" panose="020B0604020202020204" pitchFamily="34" charset="0"/>
                        <a:cs typeface="Arial" panose="020B0604020202020204" pitchFamily="34" charset="0"/>
                      </a:endParaRPr>
                    </a:p>
                  </a:txBody>
                  <a:tcPr/>
                </a:tc>
                <a:tc>
                  <a:txBody>
                    <a:bodyPr/>
                    <a:lstStyle/>
                    <a:p>
                      <a:pPr algn="ctr"/>
                      <a:endParaRPr lang="en-GB" sz="1100" b="1" dirty="0">
                        <a:latin typeface="Arial" panose="020B0604020202020204" pitchFamily="34" charset="0"/>
                        <a:cs typeface="Arial" panose="020B0604020202020204" pitchFamily="34" charset="0"/>
                      </a:endParaRPr>
                    </a:p>
                    <a:p>
                      <a:pPr algn="ctr"/>
                      <a:r>
                        <a:rPr lang="en-ZA" sz="1100" b="1" dirty="0">
                          <a:latin typeface="Arial" panose="020B0604020202020204" pitchFamily="34" charset="0"/>
                          <a:cs typeface="Arial" panose="020B0604020202020204" pitchFamily="34" charset="0"/>
                        </a:rPr>
                        <a:t>3</a:t>
                      </a:r>
                    </a:p>
                  </a:txBody>
                  <a:tcPr/>
                </a:tc>
                <a:tc>
                  <a:txBody>
                    <a:bodyPr/>
                    <a:lstStyle/>
                    <a:p>
                      <a:pPr algn="ctr"/>
                      <a:endParaRPr lang="en-GB" sz="1100" b="1" dirty="0">
                        <a:latin typeface="Arial" panose="020B0604020202020204" pitchFamily="34" charset="0"/>
                        <a:cs typeface="Arial" panose="020B0604020202020204" pitchFamily="34" charset="0"/>
                      </a:endParaRPr>
                    </a:p>
                    <a:p>
                      <a:pPr algn="ctr"/>
                      <a:r>
                        <a:rPr lang="en-ZA" sz="1100" b="1" dirty="0">
                          <a:latin typeface="Arial" panose="020B0604020202020204" pitchFamily="34" charset="0"/>
                          <a:cs typeface="Arial" panose="020B0604020202020204" pitchFamily="34" charset="0"/>
                        </a:rPr>
                        <a:t>0</a:t>
                      </a:r>
                    </a:p>
                  </a:txBody>
                  <a:tcPr/>
                </a:tc>
                <a:tc>
                  <a:txBody>
                    <a:bodyPr/>
                    <a:lstStyle/>
                    <a:p>
                      <a:pPr algn="ctr"/>
                      <a:endParaRPr lang="en-GB" sz="1100" b="1" dirty="0">
                        <a:latin typeface="Arial" panose="020B0604020202020204" pitchFamily="34" charset="0"/>
                        <a:cs typeface="Arial" panose="020B0604020202020204" pitchFamily="34" charset="0"/>
                      </a:endParaRPr>
                    </a:p>
                    <a:p>
                      <a:pPr algn="ctr"/>
                      <a:r>
                        <a:rPr lang="en-ZA" sz="1100" b="1" dirty="0">
                          <a:latin typeface="Arial" panose="020B0604020202020204" pitchFamily="34" charset="0"/>
                          <a:cs typeface="Arial" panose="020B0604020202020204" pitchFamily="34" charset="0"/>
                        </a:rPr>
                        <a:t>100%</a:t>
                      </a:r>
                    </a:p>
                  </a:txBody>
                  <a:tcPr/>
                </a:tc>
                <a:extLst>
                  <a:ext uri="{0D108BD9-81ED-4DB2-BD59-A6C34878D82A}">
                    <a16:rowId xmlns:a16="http://schemas.microsoft.com/office/drawing/2014/main" val="2458659556"/>
                  </a:ext>
                </a:extLst>
              </a:tr>
              <a:tr h="681867">
                <a:tc>
                  <a:txBody>
                    <a:bodyPr/>
                    <a:lstStyle/>
                    <a:p>
                      <a:pPr algn="ctr"/>
                      <a:endParaRPr lang="en-GB" sz="1100" b="1" dirty="0">
                        <a:latin typeface="Arial" panose="020B0604020202020204" pitchFamily="34" charset="0"/>
                        <a:cs typeface="Arial" panose="020B0604020202020204" pitchFamily="34" charset="0"/>
                      </a:endParaRPr>
                    </a:p>
                    <a:p>
                      <a:pPr algn="ctr"/>
                      <a:r>
                        <a:rPr lang="en-GB" sz="1100" b="1" dirty="0">
                          <a:latin typeface="Arial" panose="020B0604020202020204" pitchFamily="34" charset="0"/>
                          <a:cs typeface="Arial" panose="020B0604020202020204" pitchFamily="34" charset="0"/>
                        </a:rPr>
                        <a:t>Programme 4: Research and Policy Development (RPD)</a:t>
                      </a:r>
                      <a:endParaRPr lang="en-ZA" sz="1100" b="1" dirty="0">
                        <a:latin typeface="Arial" panose="020B0604020202020204" pitchFamily="34" charset="0"/>
                        <a:cs typeface="Arial" panose="020B0604020202020204" pitchFamily="34" charset="0"/>
                      </a:endParaRPr>
                    </a:p>
                  </a:txBody>
                  <a:tcPr/>
                </a:tc>
                <a:tc>
                  <a:txBody>
                    <a:bodyPr/>
                    <a:lstStyle/>
                    <a:p>
                      <a:pPr algn="ctr"/>
                      <a:endParaRPr lang="en-GB" sz="1100" b="1" dirty="0">
                        <a:latin typeface="Arial" panose="020B0604020202020204" pitchFamily="34" charset="0"/>
                        <a:cs typeface="Arial" panose="020B0604020202020204" pitchFamily="34" charset="0"/>
                      </a:endParaRPr>
                    </a:p>
                    <a:p>
                      <a:pPr algn="ctr"/>
                      <a:r>
                        <a:rPr lang="en-GB" sz="1100" b="1" dirty="0">
                          <a:latin typeface="Arial" panose="020B0604020202020204" pitchFamily="34" charset="0"/>
                          <a:cs typeface="Arial" panose="020B0604020202020204" pitchFamily="34" charset="0"/>
                        </a:rPr>
                        <a:t>4</a:t>
                      </a:r>
                      <a:endParaRPr lang="en-ZA" sz="1100" b="1" dirty="0">
                        <a:latin typeface="Arial" panose="020B0604020202020204" pitchFamily="34" charset="0"/>
                        <a:cs typeface="Arial" panose="020B0604020202020204" pitchFamily="34" charset="0"/>
                      </a:endParaRPr>
                    </a:p>
                  </a:txBody>
                  <a:tcPr/>
                </a:tc>
                <a:tc>
                  <a:txBody>
                    <a:bodyPr/>
                    <a:lstStyle/>
                    <a:p>
                      <a:pPr algn="ctr"/>
                      <a:endParaRPr lang="en-GB" sz="1100" b="1" dirty="0">
                        <a:latin typeface="Arial" panose="020B0604020202020204" pitchFamily="34" charset="0"/>
                        <a:cs typeface="Arial" panose="020B0604020202020204" pitchFamily="34" charset="0"/>
                      </a:endParaRPr>
                    </a:p>
                    <a:p>
                      <a:pPr algn="ctr"/>
                      <a:r>
                        <a:rPr lang="en-ZA" sz="1100" b="1" dirty="0">
                          <a:latin typeface="Arial" panose="020B0604020202020204" pitchFamily="34" charset="0"/>
                          <a:cs typeface="Arial" panose="020B0604020202020204" pitchFamily="34" charset="0"/>
                        </a:rPr>
                        <a:t>4</a:t>
                      </a:r>
                    </a:p>
                  </a:txBody>
                  <a:tcPr/>
                </a:tc>
                <a:tc>
                  <a:txBody>
                    <a:bodyPr/>
                    <a:lstStyle/>
                    <a:p>
                      <a:pPr algn="ctr"/>
                      <a:endParaRPr lang="en-GB" sz="1100" b="1" dirty="0">
                        <a:latin typeface="Arial" panose="020B0604020202020204" pitchFamily="34" charset="0"/>
                        <a:cs typeface="Arial" panose="020B0604020202020204" pitchFamily="34" charset="0"/>
                      </a:endParaRPr>
                    </a:p>
                    <a:p>
                      <a:pPr algn="ctr"/>
                      <a:r>
                        <a:rPr lang="en-ZA" sz="1100" b="1" dirty="0">
                          <a:latin typeface="Arial" panose="020B0604020202020204" pitchFamily="34" charset="0"/>
                          <a:cs typeface="Arial" panose="020B0604020202020204" pitchFamily="34" charset="0"/>
                        </a:rPr>
                        <a:t>0</a:t>
                      </a:r>
                    </a:p>
                  </a:txBody>
                  <a:tcPr/>
                </a:tc>
                <a:tc>
                  <a:txBody>
                    <a:bodyPr/>
                    <a:lstStyle/>
                    <a:p>
                      <a:pPr algn="ctr"/>
                      <a:endParaRPr lang="en-GB" sz="1100" b="1" dirty="0">
                        <a:latin typeface="Arial" panose="020B0604020202020204" pitchFamily="34" charset="0"/>
                        <a:cs typeface="Arial" panose="020B0604020202020204" pitchFamily="34" charset="0"/>
                      </a:endParaRPr>
                    </a:p>
                    <a:p>
                      <a:pPr algn="ctr"/>
                      <a:r>
                        <a:rPr lang="en-ZA" sz="1100" b="1" dirty="0">
                          <a:latin typeface="Arial" panose="020B0604020202020204" pitchFamily="34" charset="0"/>
                          <a:cs typeface="Arial" panose="020B0604020202020204" pitchFamily="34" charset="0"/>
                        </a:rPr>
                        <a:t>100%</a:t>
                      </a:r>
                    </a:p>
                  </a:txBody>
                  <a:tcPr/>
                </a:tc>
                <a:extLst>
                  <a:ext uri="{0D108BD9-81ED-4DB2-BD59-A6C34878D82A}">
                    <a16:rowId xmlns:a16="http://schemas.microsoft.com/office/drawing/2014/main" val="680049047"/>
                  </a:ext>
                </a:extLst>
              </a:tr>
              <a:tr h="681867">
                <a:tc>
                  <a:txBody>
                    <a:bodyPr/>
                    <a:lstStyle/>
                    <a:p>
                      <a:pPr algn="ctr"/>
                      <a:endParaRPr lang="en-GB" sz="1100" b="1" dirty="0">
                        <a:latin typeface="Arial" panose="020B0604020202020204" pitchFamily="34" charset="0"/>
                        <a:cs typeface="Arial" panose="020B0604020202020204" pitchFamily="34" charset="0"/>
                      </a:endParaRPr>
                    </a:p>
                    <a:p>
                      <a:pPr algn="ctr"/>
                      <a:r>
                        <a:rPr lang="en-GB" sz="1100" b="1" dirty="0">
                          <a:latin typeface="Arial" panose="020B0604020202020204" pitchFamily="34" charset="0"/>
                          <a:cs typeface="Arial" panose="020B0604020202020204" pitchFamily="34" charset="0"/>
                        </a:rPr>
                        <a:t>Programme 5: Communication, Marketing and IT and Linkages (CMIL)</a:t>
                      </a:r>
                      <a:endParaRPr lang="en-ZA" sz="1100" b="1" dirty="0">
                        <a:latin typeface="Arial" panose="020B0604020202020204" pitchFamily="34" charset="0"/>
                        <a:cs typeface="Arial" panose="020B0604020202020204" pitchFamily="34" charset="0"/>
                      </a:endParaRPr>
                    </a:p>
                  </a:txBody>
                  <a:tcPr/>
                </a:tc>
                <a:tc>
                  <a:txBody>
                    <a:bodyPr/>
                    <a:lstStyle/>
                    <a:p>
                      <a:pPr algn="ctr"/>
                      <a:endParaRPr lang="en-GB" sz="1100" b="1" dirty="0">
                        <a:latin typeface="Arial" panose="020B0604020202020204" pitchFamily="34" charset="0"/>
                        <a:cs typeface="Arial" panose="020B0604020202020204" pitchFamily="34" charset="0"/>
                      </a:endParaRPr>
                    </a:p>
                    <a:p>
                      <a:pPr algn="ctr"/>
                      <a:r>
                        <a:rPr lang="en-GB" sz="1100" b="1" dirty="0">
                          <a:latin typeface="Arial" panose="020B0604020202020204" pitchFamily="34" charset="0"/>
                          <a:cs typeface="Arial" panose="020B0604020202020204" pitchFamily="34" charset="0"/>
                        </a:rPr>
                        <a:t>3</a:t>
                      </a:r>
                      <a:endParaRPr lang="en-ZA" sz="1100" b="1" dirty="0">
                        <a:latin typeface="Arial" panose="020B0604020202020204" pitchFamily="34" charset="0"/>
                        <a:cs typeface="Arial" panose="020B0604020202020204" pitchFamily="34" charset="0"/>
                      </a:endParaRPr>
                    </a:p>
                  </a:txBody>
                  <a:tcPr/>
                </a:tc>
                <a:tc>
                  <a:txBody>
                    <a:bodyPr/>
                    <a:lstStyle/>
                    <a:p>
                      <a:pPr algn="ctr"/>
                      <a:endParaRPr lang="en-GB" sz="1100" b="1" dirty="0">
                        <a:latin typeface="Arial" panose="020B0604020202020204" pitchFamily="34" charset="0"/>
                        <a:cs typeface="Arial" panose="020B0604020202020204" pitchFamily="34" charset="0"/>
                      </a:endParaRPr>
                    </a:p>
                    <a:p>
                      <a:pPr algn="ctr"/>
                      <a:r>
                        <a:rPr lang="en-ZA" sz="1100" b="1" dirty="0">
                          <a:latin typeface="Arial" panose="020B0604020202020204" pitchFamily="34" charset="0"/>
                          <a:cs typeface="Arial" panose="020B0604020202020204" pitchFamily="34" charset="0"/>
                        </a:rPr>
                        <a:t>3</a:t>
                      </a:r>
                    </a:p>
                  </a:txBody>
                  <a:tcPr/>
                </a:tc>
                <a:tc>
                  <a:txBody>
                    <a:bodyPr/>
                    <a:lstStyle/>
                    <a:p>
                      <a:pPr algn="ctr"/>
                      <a:endParaRPr lang="en-GB" sz="1100" b="1" dirty="0">
                        <a:latin typeface="Arial" panose="020B0604020202020204" pitchFamily="34" charset="0"/>
                        <a:cs typeface="Arial" panose="020B0604020202020204" pitchFamily="34" charset="0"/>
                      </a:endParaRPr>
                    </a:p>
                    <a:p>
                      <a:pPr algn="ctr"/>
                      <a:r>
                        <a:rPr lang="en-ZA" sz="1100" b="1" dirty="0">
                          <a:latin typeface="Arial" panose="020B0604020202020204" pitchFamily="34" charset="0"/>
                          <a:cs typeface="Arial" panose="020B0604020202020204" pitchFamily="34" charset="0"/>
                        </a:rPr>
                        <a:t>0</a:t>
                      </a:r>
                    </a:p>
                  </a:txBody>
                  <a:tcPr/>
                </a:tc>
                <a:tc>
                  <a:txBody>
                    <a:bodyPr/>
                    <a:lstStyle/>
                    <a:p>
                      <a:pPr algn="ctr"/>
                      <a:endParaRPr lang="en-GB" sz="1100" b="1" dirty="0">
                        <a:latin typeface="Arial" panose="020B0604020202020204" pitchFamily="34" charset="0"/>
                        <a:cs typeface="Arial" panose="020B0604020202020204" pitchFamily="34" charset="0"/>
                      </a:endParaRPr>
                    </a:p>
                    <a:p>
                      <a:pPr algn="ctr"/>
                      <a:r>
                        <a:rPr lang="en-ZA" sz="1100" b="1" dirty="0">
                          <a:latin typeface="Arial" panose="020B0604020202020204" pitchFamily="34" charset="0"/>
                          <a:cs typeface="Arial" panose="020B0604020202020204" pitchFamily="34" charset="0"/>
                        </a:rPr>
                        <a:t>100%</a:t>
                      </a:r>
                    </a:p>
                  </a:txBody>
                  <a:tcPr/>
                </a:tc>
                <a:extLst>
                  <a:ext uri="{0D108BD9-81ED-4DB2-BD59-A6C34878D82A}">
                    <a16:rowId xmlns:a16="http://schemas.microsoft.com/office/drawing/2014/main" val="3808475751"/>
                  </a:ext>
                </a:extLst>
              </a:tr>
              <a:tr h="588522">
                <a:tc>
                  <a:txBody>
                    <a:bodyPr/>
                    <a:lstStyle/>
                    <a:p>
                      <a:pPr algn="ctr"/>
                      <a:endParaRPr lang="en-GB" sz="1100" b="1" dirty="0">
                        <a:latin typeface="Arial" panose="020B0604020202020204" pitchFamily="34" charset="0"/>
                        <a:cs typeface="Arial" panose="020B0604020202020204" pitchFamily="34" charset="0"/>
                      </a:endParaRPr>
                    </a:p>
                    <a:p>
                      <a:pPr algn="ctr"/>
                      <a:r>
                        <a:rPr lang="en-ZA" sz="1100" b="1" dirty="0">
                          <a:latin typeface="Arial" panose="020B0604020202020204" pitchFamily="34" charset="0"/>
                          <a:cs typeface="Arial" panose="020B0604020202020204" pitchFamily="34" charset="0"/>
                        </a:rPr>
                        <a:t>TOTALS</a:t>
                      </a:r>
                    </a:p>
                  </a:txBody>
                  <a:tcPr/>
                </a:tc>
                <a:tc>
                  <a:txBody>
                    <a:bodyPr/>
                    <a:lstStyle/>
                    <a:p>
                      <a:pPr algn="ctr"/>
                      <a:endParaRPr lang="en-GB" sz="1100" b="1" dirty="0">
                        <a:latin typeface="Arial" panose="020B0604020202020204" pitchFamily="34" charset="0"/>
                        <a:cs typeface="Arial" panose="020B0604020202020204" pitchFamily="34" charset="0"/>
                      </a:endParaRPr>
                    </a:p>
                    <a:p>
                      <a:pPr algn="ctr"/>
                      <a:r>
                        <a:rPr lang="en-ZA" sz="1100" b="1" dirty="0">
                          <a:latin typeface="Arial" panose="020B0604020202020204" pitchFamily="34" charset="0"/>
                          <a:cs typeface="Arial" panose="020B0604020202020204" pitchFamily="34" charset="0"/>
                        </a:rPr>
                        <a:t>23</a:t>
                      </a:r>
                    </a:p>
                  </a:txBody>
                  <a:tcPr/>
                </a:tc>
                <a:tc>
                  <a:txBody>
                    <a:bodyPr/>
                    <a:lstStyle/>
                    <a:p>
                      <a:pPr algn="ctr"/>
                      <a:endParaRPr lang="en-GB" sz="1100" b="1" dirty="0">
                        <a:latin typeface="Arial" panose="020B0604020202020204" pitchFamily="34" charset="0"/>
                        <a:cs typeface="Arial" panose="020B0604020202020204" pitchFamily="34" charset="0"/>
                      </a:endParaRPr>
                    </a:p>
                    <a:p>
                      <a:pPr algn="ctr"/>
                      <a:r>
                        <a:rPr lang="en-ZA" sz="1100" b="1" dirty="0">
                          <a:latin typeface="Arial" panose="020B0604020202020204" pitchFamily="34" charset="0"/>
                          <a:cs typeface="Arial" panose="020B0604020202020204" pitchFamily="34" charset="0"/>
                        </a:rPr>
                        <a:t>19</a:t>
                      </a:r>
                    </a:p>
                  </a:txBody>
                  <a:tcPr/>
                </a:tc>
                <a:tc>
                  <a:txBody>
                    <a:bodyPr/>
                    <a:lstStyle/>
                    <a:p>
                      <a:pPr algn="ctr"/>
                      <a:endParaRPr lang="en-GB" sz="1100" b="1" dirty="0">
                        <a:latin typeface="Arial" panose="020B0604020202020204" pitchFamily="34" charset="0"/>
                        <a:cs typeface="Arial" panose="020B0604020202020204" pitchFamily="34" charset="0"/>
                      </a:endParaRPr>
                    </a:p>
                    <a:p>
                      <a:pPr algn="ctr"/>
                      <a:r>
                        <a:rPr lang="en-ZA" sz="1100" b="1" dirty="0">
                          <a:latin typeface="Arial" panose="020B0604020202020204" pitchFamily="34" charset="0"/>
                          <a:cs typeface="Arial" panose="020B0604020202020204" pitchFamily="34" charset="0"/>
                        </a:rPr>
                        <a:t>4</a:t>
                      </a:r>
                    </a:p>
                  </a:txBody>
                  <a:tcPr/>
                </a:tc>
                <a:tc>
                  <a:txBody>
                    <a:bodyPr/>
                    <a:lstStyle/>
                    <a:p>
                      <a:pPr algn="ctr"/>
                      <a:endParaRPr lang="en-GB" sz="1100" b="1" dirty="0">
                        <a:latin typeface="Arial" panose="020B0604020202020204" pitchFamily="34" charset="0"/>
                        <a:cs typeface="Arial" panose="020B0604020202020204" pitchFamily="34" charset="0"/>
                      </a:endParaRPr>
                    </a:p>
                    <a:p>
                      <a:pPr algn="ctr"/>
                      <a:r>
                        <a:rPr lang="en-ZA" sz="1100" b="1" dirty="0">
                          <a:latin typeface="Arial" panose="020B0604020202020204" pitchFamily="34" charset="0"/>
                          <a:cs typeface="Arial" panose="020B0604020202020204" pitchFamily="34" charset="0"/>
                        </a:rPr>
                        <a:t>82%</a:t>
                      </a:r>
                    </a:p>
                  </a:txBody>
                  <a:tcPr/>
                </a:tc>
                <a:extLst>
                  <a:ext uri="{0D108BD9-81ED-4DB2-BD59-A6C34878D82A}">
                    <a16:rowId xmlns:a16="http://schemas.microsoft.com/office/drawing/2014/main" val="1351741449"/>
                  </a:ext>
                </a:extLst>
              </a:tr>
            </a:tbl>
          </a:graphicData>
        </a:graphic>
      </p:graphicFrame>
    </p:spTree>
    <p:extLst>
      <p:ext uri="{BB962C8B-B14F-4D97-AF65-F5344CB8AC3E}">
        <p14:creationId xmlns:p14="http://schemas.microsoft.com/office/powerpoint/2010/main" val="7750428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18094</TotalTime>
  <Words>4588</Words>
  <Application>Microsoft Office PowerPoint</Application>
  <PresentationFormat>Widescreen</PresentationFormat>
  <Paragraphs>1321</Paragraphs>
  <Slides>43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Arial Body</vt:lpstr>
      <vt:lpstr>ArialNarrow</vt:lpstr>
      <vt:lpstr>Calibri</vt:lpstr>
      <vt:lpstr>Times New Roman</vt:lpstr>
      <vt:lpstr>Wingdings</vt:lpstr>
      <vt:lpstr>Office Theme</vt:lpstr>
      <vt:lpstr>CRL Rights Commission</vt:lpstr>
      <vt:lpstr>Presentation Outline</vt:lpstr>
      <vt:lpstr>1. Audit Outcomes of the Previous Financial Years and the Year Under Review</vt:lpstr>
      <vt:lpstr>2. Strategy Plan 2021/2022: Impact Statement, Programmes and Outcomes </vt:lpstr>
      <vt:lpstr>3. Outcomes and Outcome Indicators</vt:lpstr>
      <vt:lpstr>4. Our Vision and Mission</vt:lpstr>
      <vt:lpstr>5. Our Values</vt:lpstr>
      <vt:lpstr>  6. Progress towards the achievement of institutional Impacts and Outcomes </vt:lpstr>
      <vt:lpstr>7. Summary of Results on the 2021/22 Annual Targets per programme</vt:lpstr>
      <vt:lpstr>8. Summary of Overall Achievement: Graphical Presentation</vt:lpstr>
      <vt:lpstr>9. Organisational Overall Achievement </vt:lpstr>
      <vt:lpstr>PowerPoint Presentation</vt:lpstr>
      <vt:lpstr>10.1.  Programme 1: Administration</vt:lpstr>
      <vt:lpstr>Programme 1: Administration      …continues</vt:lpstr>
      <vt:lpstr>Programme 1: Administration       …continues</vt:lpstr>
      <vt:lpstr>Programme 1: Overall Achievements</vt:lpstr>
      <vt:lpstr> 10.2. Programme 2: Legal Services and Conflict     Resolution (LSCR)           </vt:lpstr>
      <vt:lpstr>Programme 2: Legal Services and Conflict Resolution (LSCR)        …continues</vt:lpstr>
      <vt:lpstr>Programme 2: Legal Services and Conflict Resolution (LSCR)        …continues</vt:lpstr>
      <vt:lpstr>Programme 2: Overall Achievements</vt:lpstr>
      <vt:lpstr>Brief Descriptive Highlights - Legal Services and Conflict Resolution Programme </vt:lpstr>
      <vt:lpstr>Brief Descriptive Highlights - Legal Services and Conflict Resolution Programme </vt:lpstr>
      <vt:lpstr>10.3. Programme 3: Public Engagement and Education (PEE) </vt:lpstr>
      <vt:lpstr>Programme 3: Overall Achievements</vt:lpstr>
      <vt:lpstr>Brief Descriptive Highlights – Public Engagement and Education unit</vt:lpstr>
      <vt:lpstr>10.4. Programme 4: Research and Policy Development (RPD) Unit</vt:lpstr>
      <vt:lpstr>Programme 4: Overall Achievements</vt:lpstr>
      <vt:lpstr>Brief Descriptive Highlights  - Research and Policy Development (RPD) Unit</vt:lpstr>
      <vt:lpstr>Brief Descriptive Highlights  - Research and Policy Development (RPD) Unit   …continues</vt:lpstr>
      <vt:lpstr>Brief Descriptive Highlights  - Research and Policy Development (RPD) Unit …continues</vt:lpstr>
      <vt:lpstr>Brief Descriptive Highlights  - Research and Policy Development (RPD) Unit            …continues</vt:lpstr>
      <vt:lpstr>Brief Descriptive Highlights  - Research and Policy Development (RPD) Unit            …continues</vt:lpstr>
      <vt:lpstr>10.5. Programme 5: Communication, Marketing, IT and Linkages (CMIL) Unit</vt:lpstr>
      <vt:lpstr>Programme 5: Overall Achievements</vt:lpstr>
      <vt:lpstr>11. Summary of Targets not achieved and strategies to address the same</vt:lpstr>
      <vt:lpstr>PART B</vt:lpstr>
      <vt:lpstr>Allocation and Economic Classification</vt:lpstr>
      <vt:lpstr>Reasons for Underspending</vt:lpstr>
      <vt:lpstr>Report on the 2021/22 Irregular Expenditure</vt:lpstr>
      <vt:lpstr>Report on 2021/2022 Fruitless and Wasteful Expenditure</vt:lpstr>
      <vt:lpstr>Conclusion</vt:lpstr>
      <vt:lpstr>Conclusion</vt:lpstr>
      <vt:lpstr>Thank you</vt:lpstr>
    </vt:vector>
  </TitlesOfParts>
  <Company>Deftones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nhlanhla</dc:creator>
  <cp:lastModifiedBy>Shereen Cassiem</cp:lastModifiedBy>
  <cp:revision>753</cp:revision>
  <cp:lastPrinted>2022-10-07T10:53:55Z</cp:lastPrinted>
  <dcterms:created xsi:type="dcterms:W3CDTF">2014-11-05T10:54:07Z</dcterms:created>
  <dcterms:modified xsi:type="dcterms:W3CDTF">2022-10-07T12:19:30Z</dcterms:modified>
</cp:coreProperties>
</file>