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756" r:id="rId2"/>
    <p:sldMasterId id="2147483804" r:id="rId3"/>
    <p:sldMasterId id="2147483816" r:id="rId4"/>
  </p:sldMasterIdLst>
  <p:notesMasterIdLst>
    <p:notesMasterId r:id="rId34"/>
  </p:notesMasterIdLst>
  <p:handoutMasterIdLst>
    <p:handoutMasterId r:id="rId35"/>
  </p:handoutMasterIdLst>
  <p:sldIdLst>
    <p:sldId id="256" r:id="rId5"/>
    <p:sldId id="290" r:id="rId6"/>
    <p:sldId id="308" r:id="rId7"/>
    <p:sldId id="319" r:id="rId8"/>
    <p:sldId id="309" r:id="rId9"/>
    <p:sldId id="332" r:id="rId10"/>
    <p:sldId id="313" r:id="rId11"/>
    <p:sldId id="320" r:id="rId12"/>
    <p:sldId id="311" r:id="rId13"/>
    <p:sldId id="322" r:id="rId14"/>
    <p:sldId id="323" r:id="rId15"/>
    <p:sldId id="312" r:id="rId16"/>
    <p:sldId id="324" r:id="rId17"/>
    <p:sldId id="325" r:id="rId18"/>
    <p:sldId id="331" r:id="rId19"/>
    <p:sldId id="330" r:id="rId20"/>
    <p:sldId id="310" r:id="rId21"/>
    <p:sldId id="333" r:id="rId22"/>
    <p:sldId id="334" r:id="rId23"/>
    <p:sldId id="326" r:id="rId24"/>
    <p:sldId id="327" r:id="rId25"/>
    <p:sldId id="328" r:id="rId26"/>
    <p:sldId id="329" r:id="rId27"/>
    <p:sldId id="307" r:id="rId28"/>
    <p:sldId id="317" r:id="rId29"/>
    <p:sldId id="318" r:id="rId30"/>
    <p:sldId id="287" r:id="rId31"/>
    <p:sldId id="321"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38"/>
    <a:srgbClr val="119F66"/>
    <a:srgbClr val="0BA580"/>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3" autoAdjust="0"/>
    <p:restoredTop sz="94660"/>
  </p:normalViewPr>
  <p:slideViewPr>
    <p:cSldViewPr snapToGrid="0" showGuides="1">
      <p:cViewPr varScale="1">
        <p:scale>
          <a:sx n="73" d="100"/>
          <a:sy n="73" d="100"/>
        </p:scale>
        <p:origin x="-85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xmlns=""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pPr/>
              <a:t>2022/10/11</a:t>
            </a:fld>
            <a:endParaRPr lang="en-ZA" dirty="0"/>
          </a:p>
        </p:txBody>
      </p:sp>
      <p:sp>
        <p:nvSpPr>
          <p:cNvPr id="4" name="Footer Placeholder 3">
            <a:extLst>
              <a:ext uri="{FF2B5EF4-FFF2-40B4-BE49-F238E27FC236}">
                <a16:creationId xmlns:a16="http://schemas.microsoft.com/office/drawing/2014/main" xmlns=""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xmlns=""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pPr/>
              <a:t>‹#›</a:t>
            </a:fld>
            <a:endParaRPr lang="en-ZA" dirty="0"/>
          </a:p>
        </p:txBody>
      </p:sp>
    </p:spTree>
    <p:extLst>
      <p:ext uri="{BB962C8B-B14F-4D97-AF65-F5344CB8AC3E}">
        <p14:creationId xmlns:p14="http://schemas.microsoft.com/office/powerpoint/2010/main" xmlns=""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pPr/>
              <a:t>2022/10/11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pPr/>
              <a:t>‹#›</a:t>
            </a:fld>
            <a:endParaRPr lang="en-ZA" dirty="0"/>
          </a:p>
        </p:txBody>
      </p:sp>
    </p:spTree>
    <p:extLst>
      <p:ext uri="{BB962C8B-B14F-4D97-AF65-F5344CB8AC3E}">
        <p14:creationId xmlns:p14="http://schemas.microsoft.com/office/powerpoint/2010/main" xmlns=""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09076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xmlns="" val="16080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73280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971180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417226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48011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90325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62934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5179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04575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149330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924177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81018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xmlns="" val="257073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119488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122276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389714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541160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373049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714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898200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800306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53647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4035243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668163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xmlns="" val="1361097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738096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2265236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2236667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343809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95757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29906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1009270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523836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696928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1097588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51935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18224806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76590262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20555558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5475890" y="2217683"/>
            <a:ext cx="6285186" cy="900089"/>
          </a:xfrm>
          <a:prstGeom prst="rect">
            <a:avLst/>
          </a:prstGeom>
        </p:spPr>
        <p:txBody>
          <a:bodyPr anchor="b">
            <a:noAutofit/>
          </a:bodyPr>
          <a:lstStyle>
            <a:lvl1pPr algn="ctr">
              <a:lnSpc>
                <a:spcPct val="100000"/>
              </a:lnSpc>
              <a:defRPr sz="5400" b="1">
                <a:latin typeface="+mn-lt"/>
              </a:defRPr>
            </a:lvl1pPr>
          </a:lstStyle>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400" dirty="0">
                <a:solidFill>
                  <a:srgbClr val="008238"/>
                </a:solidFill>
                <a:latin typeface="Arial" panose="020B0604020202020204" pitchFamily="34" charset="0"/>
                <a:cs typeface="Arial" panose="020B0604020202020204" pitchFamily="34" charset="0"/>
              </a:rPr>
              <a:t>PORTFOLIO COMMITTEE ON COMMUNICATIONS  </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GB" sz="2800" spc="30" dirty="0">
                <a:ea typeface="Times New Roman" panose="02020603050405020304" pitchFamily="18" charset="0"/>
              </a:rPr>
              <a:t>BRIEFING ON THE 2021/22 </a:t>
            </a:r>
            <a:r>
              <a:rPr lang="en-US" sz="2800" dirty="0">
                <a:effectLst/>
                <a:ea typeface="Times New Roman" panose="02020603050405020304" pitchFamily="18" charset="0"/>
              </a:rPr>
              <a:t>ANNUAL REPORT</a:t>
            </a:r>
            <a:endParaRPr lang="en-ZA" sz="2800" dirty="0">
              <a:cs typeface="Arial" panose="020B0604020202020204" pitchFamily="34" charset="0"/>
            </a:endParaRPr>
          </a:p>
        </p:txBody>
      </p:sp>
      <p:sp>
        <p:nvSpPr>
          <p:cNvPr id="4" name="Subtitle 2">
            <a:extLst>
              <a:ext uri="{FF2B5EF4-FFF2-40B4-BE49-F238E27FC236}">
                <a16:creationId xmlns:a16="http://schemas.microsoft.com/office/drawing/2014/main" xmlns="" id="{49704975-F5C2-4879-ADC8-A8F433D0BB27}"/>
              </a:ext>
            </a:extLst>
          </p:cNvPr>
          <p:cNvSpPr>
            <a:spLocks noGrp="1"/>
          </p:cNvSpPr>
          <p:nvPr>
            <p:ph type="subTitle" idx="1"/>
          </p:nvPr>
        </p:nvSpPr>
        <p:spPr>
          <a:xfrm>
            <a:off x="6086475" y="3429000"/>
            <a:ext cx="6094476" cy="1585478"/>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000" b="1" dirty="0">
                <a:latin typeface="Arial" panose="020B0604020202020204" pitchFamily="34" charset="0"/>
                <a:cs typeface="Arial" panose="020B0604020202020204" pitchFamily="34" charset="0"/>
              </a:rPr>
              <a:t>11 OCTOBER 2022</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419349" y="154933"/>
            <a:ext cx="8782051"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USAASA AUDIT FINDINGS (1)</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20132" y="1284890"/>
            <a:ext cx="11539477" cy="4582510"/>
          </a:xfrm>
          <a:noFill/>
          <a:ln>
            <a:noFill/>
          </a:ln>
        </p:spPr>
        <p:txBody>
          <a:bodyPr>
            <a:noAutofit/>
          </a:bodyPr>
          <a:lstStyle/>
          <a:p>
            <a:pPr marR="0" lvl="0" algn="l" defTabSz="914400" rtl="0" eaLnBrk="1" fontAlgn="base" latinLnBrk="0" hangingPunct="1">
              <a:lnSpc>
                <a:spcPts val="2300"/>
              </a:lnSpc>
              <a:spcBef>
                <a:spcPct val="0"/>
              </a:spcBef>
              <a:spcAft>
                <a:spcPct val="0"/>
              </a:spcAft>
              <a:buClrTx/>
              <a:buSzTx/>
              <a:tabLst/>
              <a:defRPr/>
            </a:pPr>
            <a:r>
              <a:rPr lang="en-GB" sz="2000" b="1" dirty="0">
                <a:solidFill>
                  <a:srgbClr val="000000"/>
                </a:solidFill>
                <a:latin typeface="Arial" panose="020B0604020202020204" pitchFamily="34" charset="0"/>
                <a:cs typeface="Arial" panose="020B0604020202020204" pitchFamily="34" charset="0"/>
              </a:rPr>
              <a:t>Annual Financial Statements</a:t>
            </a:r>
          </a:p>
          <a:p>
            <a:pPr marL="361950" marR="0" lvl="0" indent="-3619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kumimoji="0" lang="en-GB" sz="20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Qualified audit opinion with an emphasis of matters. The basis of the qualification relates to:</a:t>
            </a:r>
          </a:p>
          <a:p>
            <a:pPr marL="717550" lvl="1" indent="-355600" fontAlgn="base">
              <a:lnSpc>
                <a:spcPts val="2300"/>
              </a:lnSpc>
              <a:spcBef>
                <a:spcPct val="0"/>
              </a:spcBef>
              <a:spcAft>
                <a:spcPct val="0"/>
              </a:spcAft>
              <a:buFont typeface="Courier New" panose="02070309020205020404" pitchFamily="49" charset="0"/>
              <a:buChar char="o"/>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Receivables from exchange transactions</a:t>
            </a:r>
          </a:p>
          <a:p>
            <a:pPr fontAlgn="base">
              <a:lnSpc>
                <a:spcPts val="2300"/>
              </a:lnSpc>
              <a:spcBef>
                <a:spcPct val="0"/>
              </a:spcBef>
              <a:spcAft>
                <a:spcPct val="0"/>
              </a:spcAft>
              <a:defRPr/>
            </a:pPr>
            <a:endParaRPr lang="en-GB" sz="2000" b="1" dirty="0">
              <a:solidFill>
                <a:srgbClr val="000000"/>
              </a:solidFill>
              <a:latin typeface="Arial" panose="020B0604020202020204" pitchFamily="34" charset="0"/>
              <a:cs typeface="Arial" panose="020B0604020202020204" pitchFamily="34" charset="0"/>
            </a:endParaRPr>
          </a:p>
          <a:p>
            <a:pPr marL="342900" indent="-342900" fontAlgn="base">
              <a:lnSpc>
                <a:spcPts val="2300"/>
              </a:lnSpc>
              <a:spcBef>
                <a:spcPct val="0"/>
              </a:spcBef>
              <a:spcAft>
                <a:spcPct val="0"/>
              </a:spcAft>
              <a:buFont typeface="Arial" panose="020B0604020202020204" pitchFamily="34" charset="0"/>
              <a:buChar char="•"/>
              <a:defRPr/>
            </a:pPr>
            <a:r>
              <a:rPr lang="en-GB" sz="2000" b="1" dirty="0">
                <a:solidFill>
                  <a:srgbClr val="000000"/>
                </a:solidFill>
                <a:latin typeface="Arial" panose="020B0604020202020204" pitchFamily="34" charset="0"/>
                <a:cs typeface="Arial" panose="020B0604020202020204" pitchFamily="34" charset="0"/>
              </a:rPr>
              <a:t>Emphasis of matters relate to:</a:t>
            </a:r>
          </a:p>
          <a:p>
            <a:pPr marL="717550" lvl="1" indent="-355600" fontAlgn="base">
              <a:lnSpc>
                <a:spcPts val="2300"/>
              </a:lnSpc>
              <a:spcBef>
                <a:spcPct val="0"/>
              </a:spcBef>
              <a:spcAft>
                <a:spcPct val="0"/>
              </a:spcAft>
              <a:buFont typeface="Courier New" panose="02070309020205020404" pitchFamily="49" charset="0"/>
              <a:buChar char="o"/>
              <a:defRPr/>
            </a:pPr>
            <a:r>
              <a:rPr lang="en-GB" dirty="0">
                <a:solidFill>
                  <a:srgbClr val="000000"/>
                </a:solidFill>
                <a:latin typeface="Arial" panose="020B0604020202020204" pitchFamily="34" charset="0"/>
                <a:cs typeface="Arial" panose="020B0604020202020204" pitchFamily="34" charset="0"/>
              </a:rPr>
              <a:t>Restatement of corresponding figures</a:t>
            </a:r>
          </a:p>
          <a:p>
            <a:pPr marL="361950" indent="-361950" fontAlgn="base">
              <a:lnSpc>
                <a:spcPts val="2300"/>
              </a:lnSpc>
              <a:spcBef>
                <a:spcPct val="0"/>
              </a:spcBef>
              <a:spcAft>
                <a:spcPct val="0"/>
              </a:spcAft>
              <a:buFont typeface="Arial" panose="020B0604020202020204" pitchFamily="34" charset="0"/>
              <a:buChar char="•"/>
              <a:defRPr/>
            </a:pPr>
            <a:endParaRPr lang="en-GB" sz="2000" b="1" dirty="0">
              <a:solidFill>
                <a:srgbClr val="000000"/>
              </a:solidFill>
              <a:latin typeface="Arial" panose="020B0604020202020204" pitchFamily="34" charset="0"/>
              <a:cs typeface="Arial" panose="020B0604020202020204" pitchFamily="34" charset="0"/>
            </a:endParaRPr>
          </a:p>
          <a:p>
            <a:pPr marL="361950" indent="-361950" fontAlgn="base">
              <a:lnSpc>
                <a:spcPts val="2300"/>
              </a:lnSpc>
              <a:spcBef>
                <a:spcPct val="0"/>
              </a:spcBef>
              <a:spcAft>
                <a:spcPct val="0"/>
              </a:spcAft>
              <a:buFont typeface="Arial" panose="020B0604020202020204" pitchFamily="34" charset="0"/>
              <a:buChar char="•"/>
              <a:defRPr/>
            </a:pPr>
            <a:r>
              <a:rPr lang="en-GB" sz="2000" b="1" dirty="0">
                <a:solidFill>
                  <a:srgbClr val="000000"/>
                </a:solidFill>
                <a:latin typeface="Arial" panose="020B0604020202020204" pitchFamily="34" charset="0"/>
                <a:cs typeface="Arial" panose="020B0604020202020204" pitchFamily="34" charset="0"/>
              </a:rPr>
              <a:t>Audit of compliance with legislation</a:t>
            </a:r>
          </a:p>
          <a:p>
            <a:pPr marL="717550" indent="-355600" fontAlgn="base">
              <a:lnSpc>
                <a:spcPts val="2300"/>
              </a:lnSpc>
              <a:spcBef>
                <a:spcPct val="0"/>
              </a:spcBef>
              <a:spcAft>
                <a:spcPct val="0"/>
              </a:spcAft>
              <a:buFont typeface="Courier New" panose="02070309020205020404" pitchFamily="49" charset="0"/>
              <a:buChar char="o"/>
              <a:defRPr/>
            </a:pPr>
            <a:r>
              <a:rPr kumimoji="0" lang="en-GB" sz="20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Annual financial statements not submitted on time and in the prescribed financial reporting framework.</a:t>
            </a:r>
          </a:p>
          <a:p>
            <a:pPr marL="717550" indent="-355600" fontAlgn="base">
              <a:lnSpc>
                <a:spcPts val="2300"/>
              </a:lnSpc>
              <a:spcBef>
                <a:spcPct val="0"/>
              </a:spcBef>
              <a:spcAft>
                <a:spcPct val="0"/>
              </a:spcAft>
              <a:buFont typeface="Courier New" panose="02070309020205020404" pitchFamily="49" charset="0"/>
              <a:buChar char="o"/>
              <a:defRPr/>
            </a:pPr>
            <a:r>
              <a:rPr kumimoji="0" lang="en-GB" sz="20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Expenditure management - effective steps were not taken to prevent fruitless and wasteful expenditure amounting to R140 000 and irregular expenditure amounting to R17 447 000. </a:t>
            </a:r>
          </a:p>
          <a:p>
            <a:pPr marL="717550" indent="-355600" fontAlgn="base">
              <a:lnSpc>
                <a:spcPts val="2300"/>
              </a:lnSpc>
              <a:spcBef>
                <a:spcPct val="0"/>
              </a:spcBef>
              <a:spcAft>
                <a:spcPct val="0"/>
              </a:spcAft>
              <a:buFont typeface="Courier New" panose="02070309020205020404" pitchFamily="49" charset="0"/>
              <a:buChar char="o"/>
              <a:defRPr/>
            </a:pPr>
            <a:r>
              <a:rPr kumimoji="0" lang="en-GB" sz="20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No consequence management against officials who incurred irregular expenditure and fruitless and wasteful expenditure.</a:t>
            </a:r>
          </a:p>
        </p:txBody>
      </p:sp>
    </p:spTree>
    <p:extLst>
      <p:ext uri="{BB962C8B-B14F-4D97-AF65-F5344CB8AC3E}">
        <p14:creationId xmlns:p14="http://schemas.microsoft.com/office/powerpoint/2010/main" xmlns="" val="314729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228725" y="154933"/>
            <a:ext cx="9363075" cy="604534"/>
          </a:xfrm>
        </p:spPr>
        <p:txBody>
          <a:bodyPr>
            <a:normAutofit fontScale="90000"/>
          </a:bodyPr>
          <a:lstStyle/>
          <a:p>
            <a:r>
              <a:rPr lang="en-ZA" sz="2000" dirty="0">
                <a:latin typeface="Arial" panose="020B0604020202020204" pitchFamily="34" charset="0"/>
                <a:cs typeface="Arial" panose="020B0604020202020204" pitchFamily="34" charset="0"/>
              </a:rPr>
              <a:t>                                                  </a:t>
            </a:r>
            <a:r>
              <a:rPr lang="en-ZA" sz="3200" dirty="0">
                <a:solidFill>
                  <a:srgbClr val="008238"/>
                </a:solidFill>
                <a:latin typeface="Arial" panose="020B0604020202020204" pitchFamily="34" charset="0"/>
                <a:cs typeface="Arial" panose="020B0604020202020204" pitchFamily="34" charset="0"/>
              </a:rPr>
              <a:t>USAASA AUDIT FINDINGS (2)</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326261" y="1037240"/>
            <a:ext cx="11539477" cy="5268310"/>
          </a:xfrm>
          <a:noFill/>
          <a:ln>
            <a:noFill/>
          </a:ln>
        </p:spPr>
        <p:txBody>
          <a:bodyPr>
            <a:noAutofit/>
          </a:bodyPr>
          <a:lstStyle/>
          <a:p>
            <a:pPr fontAlgn="base">
              <a:lnSpc>
                <a:spcPct val="100000"/>
              </a:lnSpc>
              <a:spcBef>
                <a:spcPts val="600"/>
              </a:spcBef>
              <a:spcAft>
                <a:spcPct val="0"/>
              </a:spcAft>
              <a:defRPr/>
            </a:pPr>
            <a:r>
              <a:rPr kumimoji="0" lang="en-GB" sz="2400" b="1"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Internal control deficiencies raised by the Auditors</a:t>
            </a:r>
          </a:p>
          <a:p>
            <a:pPr marL="717550" indent="-355600" fontAlgn="base">
              <a:lnSpc>
                <a:spcPct val="100000"/>
              </a:lnSpc>
              <a:spcBef>
                <a:spcPts val="1200"/>
              </a:spcBef>
              <a:spcAft>
                <a:spcPct val="0"/>
              </a:spcAft>
              <a:buFont typeface="Courier New" panose="02070309020205020404" pitchFamily="49" charset="0"/>
              <a:buChar char="o"/>
              <a:defRPr/>
            </a:pPr>
            <a:r>
              <a:rPr kumimoji="0" lang="en-GB" sz="24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Management did not effectively implement the audit action plan.</a:t>
            </a:r>
          </a:p>
          <a:p>
            <a:pPr marL="717550" indent="-355600" fontAlgn="base">
              <a:lnSpc>
                <a:spcPct val="100000"/>
              </a:lnSpc>
              <a:spcBef>
                <a:spcPts val="1200"/>
              </a:spcBef>
              <a:spcAft>
                <a:spcPct val="0"/>
              </a:spcAft>
              <a:buFont typeface="Courier New" panose="02070309020205020404" pitchFamily="49" charset="0"/>
              <a:buChar char="o"/>
              <a:defRPr/>
            </a:pPr>
            <a:r>
              <a:rPr kumimoji="0" lang="en-GB" sz="24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Management did not implement proper record keeping ensuring that complete, relevant, and accurate information for staff debt/advances is accessible and available to support financial statements.</a:t>
            </a:r>
          </a:p>
          <a:p>
            <a:pPr marL="717550" indent="-355600" fontAlgn="base">
              <a:lnSpc>
                <a:spcPct val="100000"/>
              </a:lnSpc>
              <a:spcBef>
                <a:spcPts val="1200"/>
              </a:spcBef>
              <a:spcAft>
                <a:spcPct val="0"/>
              </a:spcAft>
              <a:buFont typeface="Courier New" panose="02070309020205020404" pitchFamily="49" charset="0"/>
              <a:buChar char="o"/>
              <a:defRPr/>
            </a:pPr>
            <a:r>
              <a:rPr kumimoji="0" lang="en-GB" sz="24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Management did not develop and implement a compliance checklist to monitor compliance with legislation, including procurement legislation.</a:t>
            </a:r>
          </a:p>
          <a:p>
            <a:pPr marL="717550" indent="-355600" fontAlgn="base">
              <a:lnSpc>
                <a:spcPct val="100000"/>
              </a:lnSpc>
              <a:spcBef>
                <a:spcPts val="1200"/>
              </a:spcBef>
              <a:spcAft>
                <a:spcPct val="0"/>
              </a:spcAft>
              <a:buFont typeface="Courier New" panose="02070309020205020404" pitchFamily="49" charset="0"/>
              <a:buChar char="o"/>
              <a:defRPr/>
            </a:pPr>
            <a:r>
              <a:rPr kumimoji="0" lang="en-GB" sz="24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entity did not implement adequate consequence management processes for transgressions against applicable policies, laws, and regulations. Investigations were not undertaken for all instances of irregular, fruitless and wasteful expenditure incurred in the prior year.</a:t>
            </a:r>
          </a:p>
        </p:txBody>
      </p:sp>
    </p:spTree>
    <p:extLst>
      <p:ext uri="{BB962C8B-B14F-4D97-AF65-F5344CB8AC3E}">
        <p14:creationId xmlns:p14="http://schemas.microsoft.com/office/powerpoint/2010/main" xmlns="" val="72870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517774" y="144168"/>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USAF ANNUAL PERFORMANCE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5562601" y="1010897"/>
            <a:ext cx="6200660" cy="5475628"/>
          </a:xfrm>
          <a:ln>
            <a:solidFill>
              <a:schemeClr val="accent1"/>
            </a:solidFill>
          </a:ln>
        </p:spPr>
        <p:txBody>
          <a:bodyPr>
            <a:noAutofit/>
          </a:bodyPr>
          <a:lstStyle/>
          <a:p>
            <a:pPr marL="285750" indent="-285750" algn="just">
              <a:lnSpc>
                <a:spcPct val="100000"/>
              </a:lnSpc>
              <a:spcAft>
                <a:spcPts val="0"/>
              </a:spcAft>
              <a:buFont typeface="Arial" panose="020B0604020202020204" pitchFamily="34" charset="0"/>
              <a:buChar char="•"/>
            </a:pPr>
            <a:r>
              <a:rPr lang="en-GB"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USAF targets that have not been achieved are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a:t>
            </a:r>
            <a:r>
              <a:rPr lang="en-ZA"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810 000 subsidised Set-Top-Box installations coordinated and monitored in four provinces (FS, NC, NW and Limpopo (ii) 2 266 474 DTT subsidised digital television installations coordinated and monitored (iii) 289 058 DTT subsidised digital television installations coordinated and monitored (iv) Provision of broadband internet connectivity sites to 280 sites to identified two local municipalities (v) Reduction of Wasteful and Fruitless Expenditure by 20% of the identified Fruitless and Wasteful Expenditure Register and (vi) Reduction of irregular expenditure by 15% of the identified Irregular Expenditure Register</a:t>
            </a:r>
            <a:r>
              <a:rPr lang="en-ZA"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spcAft>
                <a:spcPts val="0"/>
              </a:spcAft>
              <a:buFont typeface="Arial" panose="020B0604020202020204" pitchFamily="34" charset="0"/>
              <a:buChar char="•"/>
            </a:pPr>
            <a:r>
              <a:rPr lang="en-US" b="0" kern="0" spc="10" dirty="0">
                <a:solidFill>
                  <a:schemeClr val="tx1"/>
                </a:solidFill>
                <a:latin typeface="Calibri" panose="020F0502020204030204" pitchFamily="34" charset="0"/>
                <a:cs typeface="Calibri" panose="020F0502020204030204" pitchFamily="34" charset="0"/>
              </a:rPr>
              <a:t>Non-achievement was attributed to (</a:t>
            </a:r>
            <a:r>
              <a:rPr lang="en-US" kern="0" spc="10" dirty="0">
                <a:solidFill>
                  <a:schemeClr val="tx1"/>
                </a:solidFill>
                <a:latin typeface="Calibri" panose="020F0502020204030204" pitchFamily="34" charset="0"/>
                <a:cs typeface="Calibri" panose="020F0502020204030204" pitchFamily="34" charset="0"/>
              </a:rPr>
              <a:t>i) </a:t>
            </a:r>
            <a:r>
              <a:rPr lang="en-US" b="0" kern="0" spc="10" dirty="0">
                <a:solidFill>
                  <a:schemeClr val="tx1"/>
                </a:solidFill>
                <a:latin typeface="Calibri" panose="020F0502020204030204" pitchFamily="34" charset="0"/>
                <a:cs typeface="Calibri" panose="020F0502020204030204" pitchFamily="34" charset="0"/>
              </a:rPr>
              <a:t>delays in the analysis, classification and investigation of irregular expenditure due to capacity constraints (ii) t</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 suspension of installation of</a:t>
            </a:r>
            <a:r>
              <a:rPr lang="en-US"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digital television</a:t>
            </a:r>
            <a:r>
              <a:rPr lang="en-US"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through a voucher</a:t>
            </a:r>
            <a:r>
              <a:rPr lang="en-US"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system  pending</a:t>
            </a:r>
            <a:r>
              <a:rPr lang="en-US" spc="-23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a:t>
            </a:r>
            <a:r>
              <a:rPr lang="en-US" spc="6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finalization</a:t>
            </a:r>
            <a:r>
              <a:rPr lang="en-US" spc="5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a:t>
            </a:r>
            <a:r>
              <a:rPr lang="en-US"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revised delivery</a:t>
            </a:r>
            <a:r>
              <a:rPr lang="en-US"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model</a:t>
            </a:r>
            <a:r>
              <a:rPr lang="en-US"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a:t>
            </a:r>
            <a:r>
              <a:rPr lang="en-US" spc="-1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BDM</a:t>
            </a:r>
            <a:endParaRPr lang="en-US" b="0" kern="0" spc="10" dirty="0">
              <a:solidFill>
                <a:schemeClr val="tx1"/>
              </a:solidFill>
              <a:latin typeface="Calibri" panose="020F0502020204030204" pitchFamily="34" charset="0"/>
              <a:cs typeface="Calibri" panose="020F0502020204030204" pitchFamily="34" charset="0"/>
            </a:endParaRPr>
          </a:p>
          <a:p>
            <a:pPr algn="just"/>
            <a:endParaRPr lang="en-ZA" sz="1400" dirty="0">
              <a:solidFill>
                <a:schemeClr val="tx1"/>
              </a:solidFill>
            </a:endParaRP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304166869"/>
              </p:ext>
            </p:extLst>
          </p:nvPr>
        </p:nvGraphicFramePr>
        <p:xfrm>
          <a:off x="266699" y="1883103"/>
          <a:ext cx="5095876" cy="1005840"/>
        </p:xfrm>
        <a:graphic>
          <a:graphicData uri="http://schemas.openxmlformats.org/drawingml/2006/table">
            <a:tbl>
              <a:tblPr firstRow="1" bandRow="1">
                <a:tableStyleId>{5C22544A-7EE6-4342-B048-85BDC9FD1C3A}</a:tableStyleId>
              </a:tblPr>
              <a:tblGrid>
                <a:gridCol w="2122384">
                  <a:extLst>
                    <a:ext uri="{9D8B030D-6E8A-4147-A177-3AD203B41FA5}">
                      <a16:colId xmlns:a16="http://schemas.microsoft.com/office/drawing/2014/main" xmlns="" val="4025939027"/>
                    </a:ext>
                  </a:extLst>
                </a:gridCol>
                <a:gridCol w="1193643">
                  <a:extLst>
                    <a:ext uri="{9D8B030D-6E8A-4147-A177-3AD203B41FA5}">
                      <a16:colId xmlns:a16="http://schemas.microsoft.com/office/drawing/2014/main" xmlns="" val="1471676064"/>
                    </a:ext>
                  </a:extLst>
                </a:gridCol>
                <a:gridCol w="1779849">
                  <a:extLst>
                    <a:ext uri="{9D8B030D-6E8A-4147-A177-3AD203B41FA5}">
                      <a16:colId xmlns:a16="http://schemas.microsoft.com/office/drawing/2014/main" xmlns="" val="2508352804"/>
                    </a:ext>
                  </a:extLst>
                </a:gridCol>
              </a:tblGrid>
              <a:tr h="0">
                <a:tc>
                  <a:txBody>
                    <a:bodyPr/>
                    <a:lstStyle/>
                    <a:p>
                      <a:r>
                        <a:rPr lang="en-ZA" sz="1600" dirty="0"/>
                        <a:t>NO. OF TARGETS</a:t>
                      </a:r>
                    </a:p>
                  </a:txBody>
                  <a:tcPr>
                    <a:solidFill>
                      <a:schemeClr val="bg1">
                        <a:lumMod val="75000"/>
                      </a:schemeClr>
                    </a:solidFill>
                  </a:tcPr>
                </a:tc>
                <a:tc>
                  <a:txBody>
                    <a:bodyPr/>
                    <a:lstStyle/>
                    <a:p>
                      <a:r>
                        <a:rPr lang="en-ZA" sz="1600" dirty="0"/>
                        <a:t>ACHIEVED</a:t>
                      </a:r>
                    </a:p>
                  </a:txBody>
                  <a:tcPr>
                    <a:solidFill>
                      <a:schemeClr val="bg1">
                        <a:lumMod val="75000"/>
                      </a:schemeClr>
                    </a:solidFill>
                  </a:tcPr>
                </a:tc>
                <a:tc>
                  <a:txBody>
                    <a:bodyPr/>
                    <a:lstStyle/>
                    <a:p>
                      <a:r>
                        <a:rPr lang="en-ZA" sz="16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600" b="1" dirty="0"/>
                        <a:t>12</a:t>
                      </a:r>
                      <a:endParaRPr lang="en-ZA" sz="1600" b="1" dirty="0"/>
                    </a:p>
                  </a:txBody>
                  <a:tcPr>
                    <a:solidFill>
                      <a:schemeClr val="bg1">
                        <a:lumMod val="75000"/>
                      </a:schemeClr>
                    </a:solidFill>
                  </a:tcPr>
                </a:tc>
                <a:tc>
                  <a:txBody>
                    <a:bodyPr/>
                    <a:lstStyle/>
                    <a:p>
                      <a:r>
                        <a:rPr lang="en-GB" sz="1600" dirty="0"/>
                        <a:t>6</a:t>
                      </a:r>
                      <a:endParaRPr lang="en-ZA" sz="1600" dirty="0"/>
                    </a:p>
                  </a:txBody>
                  <a:tcPr>
                    <a:solidFill>
                      <a:schemeClr val="bg1">
                        <a:lumMod val="75000"/>
                      </a:schemeClr>
                    </a:solidFill>
                  </a:tcPr>
                </a:tc>
                <a:tc>
                  <a:txBody>
                    <a:bodyPr/>
                    <a:lstStyle/>
                    <a:p>
                      <a:r>
                        <a:rPr lang="en-GB" sz="1600" dirty="0"/>
                        <a:t>6</a:t>
                      </a:r>
                      <a:endParaRPr lang="en-ZA" sz="16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600" b="1" dirty="0"/>
                        <a:t>% ACHIEVED</a:t>
                      </a:r>
                    </a:p>
                  </a:txBody>
                  <a:tcPr>
                    <a:solidFill>
                      <a:schemeClr val="bg1">
                        <a:lumMod val="75000"/>
                      </a:schemeClr>
                    </a:solidFill>
                  </a:tcPr>
                </a:tc>
                <a:tc>
                  <a:txBody>
                    <a:bodyPr/>
                    <a:lstStyle/>
                    <a:p>
                      <a:r>
                        <a:rPr lang="en-ZA" sz="1600" dirty="0"/>
                        <a:t>50%</a:t>
                      </a:r>
                    </a:p>
                  </a:txBody>
                  <a:tcPr>
                    <a:solidFill>
                      <a:schemeClr val="bg1">
                        <a:lumMod val="75000"/>
                      </a:schemeClr>
                    </a:solidFill>
                  </a:tcPr>
                </a:tc>
                <a:tc>
                  <a:txBody>
                    <a:bodyPr/>
                    <a:lstStyle/>
                    <a:p>
                      <a:r>
                        <a:rPr lang="en-ZA" sz="1600" dirty="0"/>
                        <a:t>50%</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1892387861"/>
              </p:ext>
            </p:extLst>
          </p:nvPr>
        </p:nvGraphicFramePr>
        <p:xfrm>
          <a:off x="238240" y="3299667"/>
          <a:ext cx="5095877" cy="1841633"/>
        </p:xfrm>
        <a:graphic>
          <a:graphicData uri="http://schemas.openxmlformats.org/drawingml/2006/table">
            <a:tbl>
              <a:tblPr firstRow="1" bandRow="1">
                <a:tableStyleId>{5C22544A-7EE6-4342-B048-85BDC9FD1C3A}</a:tableStyleId>
              </a:tblPr>
              <a:tblGrid>
                <a:gridCol w="2471982">
                  <a:extLst>
                    <a:ext uri="{9D8B030D-6E8A-4147-A177-3AD203B41FA5}">
                      <a16:colId xmlns:a16="http://schemas.microsoft.com/office/drawing/2014/main" xmlns="" val="374002318"/>
                    </a:ext>
                  </a:extLst>
                </a:gridCol>
                <a:gridCol w="2623895">
                  <a:extLst>
                    <a:ext uri="{9D8B030D-6E8A-4147-A177-3AD203B41FA5}">
                      <a16:colId xmlns:a16="http://schemas.microsoft.com/office/drawing/2014/main" xmlns="" val="3479583449"/>
                    </a:ext>
                  </a:extLst>
                </a:gridCol>
              </a:tblGrid>
              <a:tr h="3758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USAF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563764">
                <a:tc>
                  <a:txBody>
                    <a:bodyPr/>
                    <a:lstStyle/>
                    <a:p>
                      <a:r>
                        <a:rPr lang="en-US" sz="1800" dirty="0"/>
                        <a:t>R</a:t>
                      </a:r>
                      <a:r>
                        <a:rPr lang="en-ZA" sz="1800" dirty="0"/>
                        <a:t>evenue</a:t>
                      </a:r>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latin typeface="+mn-lt"/>
                          <a:ea typeface="+mn-ea"/>
                          <a:cs typeface="+mn-cs"/>
                        </a:rPr>
                        <a:t>R1.204 billion </a:t>
                      </a:r>
                      <a:r>
                        <a:rPr lang="en-US" sz="1800" kern="1200" dirty="0">
                          <a:solidFill>
                            <a:schemeClr val="dk1"/>
                          </a:solidFill>
                          <a:effectLst/>
                          <a:latin typeface="+mn-lt"/>
                          <a:ea typeface="+mn-ea"/>
                          <a:cs typeface="+mn-cs"/>
                        </a:rPr>
                        <a:t> </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51013">
                <a:tc>
                  <a:txBody>
                    <a:bodyPr/>
                    <a:lstStyle/>
                    <a:p>
                      <a:r>
                        <a:rPr lang="en-ZA" sz="1800" dirty="0"/>
                        <a:t>Expenditure</a:t>
                      </a:r>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latin typeface="+mn-lt"/>
                          <a:ea typeface="+mn-ea"/>
                          <a:cs typeface="+mn-cs"/>
                        </a:rPr>
                        <a:t>R40.130</a:t>
                      </a:r>
                      <a:r>
                        <a:rPr lang="en-ZA" sz="1800" kern="1200" dirty="0">
                          <a:solidFill>
                            <a:schemeClr val="dk1"/>
                          </a:solidFill>
                          <a:latin typeface="+mn-lt"/>
                          <a:ea typeface="+mn-ea"/>
                          <a:cs typeface="+mn-cs"/>
                        </a:rPr>
                        <a:t> million </a:t>
                      </a:r>
                    </a:p>
                  </a:txBody>
                  <a:tcPr>
                    <a:solidFill>
                      <a:schemeClr val="bg1">
                        <a:lumMod val="75000"/>
                      </a:schemeClr>
                    </a:solidFill>
                  </a:tcPr>
                </a:tc>
                <a:extLst>
                  <a:ext uri="{0D108BD9-81ED-4DB2-BD59-A6C34878D82A}">
                    <a16:rowId xmlns:a16="http://schemas.microsoft.com/office/drawing/2014/main" xmlns="" val="583030241"/>
                  </a:ext>
                </a:extLst>
              </a:tr>
              <a:tr h="451013">
                <a:tc>
                  <a:txBody>
                    <a:bodyPr/>
                    <a:lstStyle/>
                    <a:p>
                      <a:r>
                        <a:rPr lang="en-ZA" sz="1800" dirty="0"/>
                        <a:t>Surplus</a:t>
                      </a:r>
                    </a:p>
                  </a:txBody>
                  <a:tcPr>
                    <a:solidFill>
                      <a:schemeClr val="bg1">
                        <a:lumMod val="75000"/>
                      </a:schemeClr>
                    </a:solidFill>
                  </a:tcPr>
                </a:tc>
                <a:tc>
                  <a:txBody>
                    <a:bodyPr/>
                    <a:lstStyle/>
                    <a:p>
                      <a:r>
                        <a:rPr lang="en-ZA" sz="1800" dirty="0"/>
                        <a:t>R1.164 billion</a:t>
                      </a:r>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spTree>
    <p:extLst>
      <p:ext uri="{BB962C8B-B14F-4D97-AF65-F5344CB8AC3E}">
        <p14:creationId xmlns:p14="http://schemas.microsoft.com/office/powerpoint/2010/main" xmlns="" val="284884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390775" y="243520"/>
            <a:ext cx="8496300"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USAF AUDIT FINDINGS (1)</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39182" y="1132490"/>
            <a:ext cx="11539477" cy="5039710"/>
          </a:xfrm>
          <a:noFill/>
          <a:ln>
            <a:noFill/>
          </a:ln>
        </p:spPr>
        <p:txBody>
          <a:bodyPr>
            <a:noAutofit/>
          </a:bodyPr>
          <a:lstStyle/>
          <a:p>
            <a:pPr marR="0" lvl="0" algn="l" defTabSz="914400" rtl="0" eaLnBrk="1" fontAlgn="base" latinLnBrk="0" hangingPunct="1">
              <a:lnSpc>
                <a:spcPts val="2300"/>
              </a:lnSpc>
              <a:spcBef>
                <a:spcPts val="1200"/>
              </a:spcBef>
              <a:spcAft>
                <a:spcPct val="0"/>
              </a:spcAft>
              <a:buClrTx/>
              <a:buSzTx/>
              <a:tabLst/>
              <a:defRPr/>
            </a:pPr>
            <a:r>
              <a:rPr lang="en-GB" sz="2000" b="1" dirty="0">
                <a:solidFill>
                  <a:srgbClr val="000000"/>
                </a:solidFill>
                <a:latin typeface="Arial" panose="020B0604020202020204" pitchFamily="34" charset="0"/>
                <a:cs typeface="Arial" panose="020B0604020202020204" pitchFamily="34" charset="0"/>
              </a:rPr>
              <a:t>Annual Financial Statements</a:t>
            </a:r>
          </a:p>
          <a:p>
            <a:pPr marR="0" lvl="0" algn="l" defTabSz="914400" rtl="0" eaLnBrk="1" fontAlgn="base" latinLnBrk="0" hangingPunct="1">
              <a:lnSpc>
                <a:spcPts val="2300"/>
              </a:lnSpc>
              <a:spcBef>
                <a:spcPts val="1200"/>
              </a:spcBef>
              <a:spcAft>
                <a:spcPct val="0"/>
              </a:spcAft>
              <a:buClrTx/>
              <a:buSzTx/>
              <a:tabLst/>
              <a:defRPr/>
            </a:pPr>
            <a:r>
              <a:rPr kumimoji="0" lang="en-GB" sz="20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Disclaimer of audit opinion. The basis for the disclaimer is that the auditors were unable to obtain sufficient and appropriate audit evidence:</a:t>
            </a:r>
          </a:p>
          <a:p>
            <a:pPr marL="800100" lvl="1" indent="-342900" fontAlgn="base">
              <a:lnSpc>
                <a:spcPts val="2300"/>
              </a:lnSpc>
              <a:spcBef>
                <a:spcPts val="1200"/>
              </a:spcBef>
              <a:spcAft>
                <a:spcPct val="0"/>
              </a:spcAft>
              <a:buFont typeface="Courier New" panose="02070309020205020404" pitchFamily="49" charset="0"/>
              <a:buChar char="o"/>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that management had properly accounted for inventories for the current and previous year as the public entity did not maintain a register of inventories held by third parties that could be reconciled to the financial statements; </a:t>
            </a:r>
          </a:p>
          <a:p>
            <a:pPr marL="800100" lvl="1" indent="-342900" fontAlgn="base">
              <a:lnSpc>
                <a:spcPts val="2300"/>
              </a:lnSpc>
              <a:spcBef>
                <a:spcPts val="1200"/>
              </a:spcBef>
              <a:spcAft>
                <a:spcPct val="0"/>
              </a:spcAft>
              <a:buFont typeface="Courier New" panose="02070309020205020404" pitchFamily="49" charset="0"/>
              <a:buChar char="o"/>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that broadcasting digital migration project expenses were properly accounted for, due to the status of accounting records;</a:t>
            </a:r>
          </a:p>
          <a:p>
            <a:pPr marL="800100" lvl="1" indent="-342900" fontAlgn="base">
              <a:lnSpc>
                <a:spcPts val="2300"/>
              </a:lnSpc>
              <a:spcBef>
                <a:spcPts val="1200"/>
              </a:spcBef>
              <a:spcAft>
                <a:spcPct val="0"/>
              </a:spcAft>
              <a:buFont typeface="Courier New" panose="02070309020205020404" pitchFamily="49" charset="0"/>
              <a:buChar char="o"/>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for the restatement of the corresponding amounts for BDM expenditure and provisions in the financial statements;</a:t>
            </a:r>
          </a:p>
          <a:p>
            <a:pPr marL="800100" lvl="1" indent="-342900" fontAlgn="base">
              <a:lnSpc>
                <a:spcPts val="2300"/>
              </a:lnSpc>
              <a:spcBef>
                <a:spcPts val="1200"/>
              </a:spcBef>
              <a:spcAft>
                <a:spcPct val="0"/>
              </a:spcAft>
              <a:buFont typeface="Courier New" panose="02070309020205020404" pitchFamily="49" charset="0"/>
              <a:buChar char="o"/>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for payables from non- exchange transactions due to the status of accounting records; and</a:t>
            </a:r>
          </a:p>
          <a:p>
            <a:pPr marL="800100" lvl="1" indent="-342900" fontAlgn="base">
              <a:lnSpc>
                <a:spcPts val="2300"/>
              </a:lnSpc>
              <a:spcBef>
                <a:spcPts val="1200"/>
              </a:spcBef>
              <a:spcAft>
                <a:spcPct val="0"/>
              </a:spcAft>
              <a:buFont typeface="Courier New" panose="02070309020205020404" pitchFamily="49" charset="0"/>
              <a:buChar char="o"/>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for administrative expenses due to the status of accounting records.</a:t>
            </a:r>
          </a:p>
        </p:txBody>
      </p:sp>
    </p:spTree>
    <p:extLst>
      <p:ext uri="{BB962C8B-B14F-4D97-AF65-F5344CB8AC3E}">
        <p14:creationId xmlns:p14="http://schemas.microsoft.com/office/powerpoint/2010/main" xmlns="" val="387058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133475" y="159203"/>
            <a:ext cx="10191750" cy="604534"/>
          </a:xfrm>
        </p:spPr>
        <p:txBody>
          <a:bodyPr>
            <a:normAutofit/>
          </a:bodyPr>
          <a:lstStyle/>
          <a:p>
            <a:r>
              <a:rPr lang="en-ZA" sz="2000" dirty="0">
                <a:latin typeface="Arial" panose="020B0604020202020204" pitchFamily="34" charset="0"/>
                <a:cs typeface="Arial" panose="020B0604020202020204" pitchFamily="34" charset="0"/>
              </a:rPr>
              <a:t>                                                   </a:t>
            </a:r>
            <a:r>
              <a:rPr lang="en-ZA" sz="3200" dirty="0">
                <a:solidFill>
                  <a:srgbClr val="008238"/>
                </a:solidFill>
                <a:latin typeface="Arial" panose="020B0604020202020204" pitchFamily="34" charset="0"/>
                <a:cs typeface="Arial" panose="020B0604020202020204" pitchFamily="34" charset="0"/>
              </a:rPr>
              <a:t>USAF AUDIT FINDINGS (2)</a:t>
            </a:r>
            <a:r>
              <a:rPr lang="en-ZA" sz="2000" dirty="0">
                <a:solidFill>
                  <a:srgbClr val="008238"/>
                </a:solidFill>
                <a:latin typeface="Arial" panose="020B0604020202020204" pitchFamily="34" charset="0"/>
                <a:cs typeface="Arial" panose="020B0604020202020204" pitchFamily="34" charset="0"/>
              </a:rPr>
              <a:t>                              </a:t>
            </a:r>
          </a:p>
        </p:txBody>
      </p:sp>
      <p:sp>
        <p:nvSpPr>
          <p:cNvPr id="5" name="Text Placeholder 2">
            <a:extLst>
              <a:ext uri="{FF2B5EF4-FFF2-40B4-BE49-F238E27FC236}">
                <a16:creationId xmlns:a16="http://schemas.microsoft.com/office/drawing/2014/main" xmlns="" id="{D0FF2CDA-95FF-F93B-EE59-200CCEAEB3BB}"/>
              </a:ext>
            </a:extLst>
          </p:cNvPr>
          <p:cNvSpPr txBox="1">
            <a:spLocks/>
          </p:cNvSpPr>
          <p:nvPr/>
        </p:nvSpPr>
        <p:spPr>
          <a:xfrm>
            <a:off x="95250" y="1030438"/>
            <a:ext cx="11953875" cy="5170338"/>
          </a:xfrm>
          <a:prstGeom prst="rect">
            <a:avLst/>
          </a:prstGeom>
          <a:ln>
            <a:noFill/>
          </a:ln>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ts val="2300"/>
              </a:lnSpc>
              <a:spcBef>
                <a:spcPct val="0"/>
              </a:spcBef>
              <a:spcAft>
                <a:spcPct val="0"/>
              </a:spcAft>
              <a:defRPr/>
            </a:pPr>
            <a:r>
              <a:rPr lang="en-GB" sz="3400" b="1" dirty="0">
                <a:solidFill>
                  <a:srgbClr val="000000"/>
                </a:solidFill>
                <a:latin typeface="Arial" panose="020B0604020202020204" pitchFamily="34" charset="0"/>
                <a:cs typeface="Arial" panose="020B0604020202020204" pitchFamily="34" charset="0"/>
              </a:rPr>
              <a:t>Emphasis of matter related to:</a:t>
            </a:r>
          </a:p>
          <a:p>
            <a:pPr marL="361950" indent="-361950" fontAlgn="base">
              <a:lnSpc>
                <a:spcPts val="2300"/>
              </a:lnSpc>
              <a:spcBef>
                <a:spcPct val="0"/>
              </a:spcBef>
              <a:spcAft>
                <a:spcPct val="0"/>
              </a:spcAft>
              <a:defRPr/>
            </a:pPr>
            <a:r>
              <a:rPr lang="en-GB" sz="3400" b="1" dirty="0">
                <a:solidFill>
                  <a:srgbClr val="000000"/>
                </a:solidFill>
                <a:latin typeface="Arial" panose="020B0604020202020204" pitchFamily="34" charset="0"/>
                <a:cs typeface="Arial" panose="020B0604020202020204" pitchFamily="34" charset="0"/>
              </a:rPr>
              <a:t>•	</a:t>
            </a:r>
            <a:r>
              <a:rPr lang="en-GB" sz="3400" dirty="0">
                <a:solidFill>
                  <a:srgbClr val="000000"/>
                </a:solidFill>
                <a:latin typeface="Arial" panose="020B0604020202020204" pitchFamily="34" charset="0"/>
                <a:cs typeface="Arial" panose="020B0604020202020204" pitchFamily="34" charset="0"/>
              </a:rPr>
              <a:t>Uncertainty relating to the future outcome of litigation as USAASA is a defendant in a number of lawsuits.</a:t>
            </a:r>
          </a:p>
          <a:p>
            <a:pPr fontAlgn="base">
              <a:lnSpc>
                <a:spcPts val="2300"/>
              </a:lnSpc>
              <a:spcBef>
                <a:spcPct val="0"/>
              </a:spcBef>
              <a:spcAft>
                <a:spcPct val="0"/>
              </a:spcAft>
              <a:defRPr/>
            </a:pPr>
            <a:r>
              <a:rPr lang="en-GB" sz="3400" b="1" dirty="0">
                <a:solidFill>
                  <a:srgbClr val="000000"/>
                </a:solidFill>
                <a:latin typeface="Arial" panose="020B0604020202020204" pitchFamily="34" charset="0"/>
                <a:cs typeface="Arial" panose="020B0604020202020204" pitchFamily="34" charset="0"/>
              </a:rPr>
              <a:t>Audit of the annual performance report</a:t>
            </a:r>
          </a:p>
          <a:p>
            <a:pPr algn="just" fontAlgn="base">
              <a:lnSpc>
                <a:spcPts val="2300"/>
              </a:lnSpc>
              <a:spcBef>
                <a:spcPct val="0"/>
              </a:spcBef>
              <a:spcAft>
                <a:spcPct val="0"/>
              </a:spcAft>
              <a:defRPr/>
            </a:pPr>
            <a:r>
              <a:rPr lang="en-GB" sz="3400" dirty="0">
                <a:solidFill>
                  <a:srgbClr val="000000"/>
                </a:solidFill>
                <a:latin typeface="Arial" panose="020B0604020202020204" pitchFamily="34" charset="0"/>
                <a:cs typeface="Arial" panose="020B0604020202020204" pitchFamily="34" charset="0"/>
              </a:rPr>
              <a:t>Sufficient appropriate audit evidence not obtained for the achievement of 22 157 installations of subsidized set-top-boxes at qualifying households reported against the target installation of 810 000 subsidised set-top-box kits at qualifying households, due to the lack of accurate and complete records - Programme 1 – Business Operations: Number of the subsidised set-top- box kits installed at Qualifying households </a:t>
            </a:r>
          </a:p>
          <a:p>
            <a:pPr fontAlgn="base">
              <a:lnSpc>
                <a:spcPts val="2300"/>
              </a:lnSpc>
              <a:spcBef>
                <a:spcPct val="0"/>
              </a:spcBef>
              <a:spcAft>
                <a:spcPct val="0"/>
              </a:spcAft>
              <a:defRPr/>
            </a:pPr>
            <a:r>
              <a:rPr lang="en-GB" sz="3400" b="1" dirty="0">
                <a:solidFill>
                  <a:srgbClr val="000000"/>
                </a:solidFill>
                <a:latin typeface="Arial" panose="020B0604020202020204" pitchFamily="34" charset="0"/>
                <a:cs typeface="Arial" panose="020B0604020202020204" pitchFamily="34" charset="0"/>
              </a:rPr>
              <a:t>Audit of compliance with legislation</a:t>
            </a:r>
          </a:p>
          <a:p>
            <a:pPr marL="285750" indent="-285750" fontAlgn="base">
              <a:lnSpc>
                <a:spcPts val="2300"/>
              </a:lnSpc>
              <a:spcBef>
                <a:spcPct val="0"/>
              </a:spcBef>
              <a:spcAft>
                <a:spcPct val="0"/>
              </a:spcAft>
              <a:buFont typeface="Arial" panose="020B0604020202020204" pitchFamily="34" charset="0"/>
              <a:buChar char="•"/>
              <a:defRPr/>
            </a:pPr>
            <a:r>
              <a:rPr lang="en-GB" sz="3400" dirty="0">
                <a:solidFill>
                  <a:srgbClr val="000000"/>
                </a:solidFill>
                <a:latin typeface="Arial" panose="020B0604020202020204" pitchFamily="34" charset="0"/>
                <a:cs typeface="Arial" panose="020B0604020202020204" pitchFamily="34" charset="0"/>
              </a:rPr>
              <a:t>Annual financial statements not submitted on time and in the prescribed financial reporting framework.</a:t>
            </a:r>
          </a:p>
          <a:p>
            <a:pPr marL="285750" indent="-285750" fontAlgn="base">
              <a:lnSpc>
                <a:spcPts val="2300"/>
              </a:lnSpc>
              <a:spcBef>
                <a:spcPct val="0"/>
              </a:spcBef>
              <a:spcAft>
                <a:spcPct val="0"/>
              </a:spcAft>
              <a:buFont typeface="Arial" panose="020B0604020202020204" pitchFamily="34" charset="0"/>
              <a:buChar char="•"/>
              <a:defRPr/>
            </a:pPr>
            <a:r>
              <a:rPr lang="en-GB" sz="3400" dirty="0">
                <a:solidFill>
                  <a:srgbClr val="000000"/>
                </a:solidFill>
                <a:latin typeface="Arial" panose="020B0604020202020204" pitchFamily="34" charset="0"/>
                <a:cs typeface="Arial" panose="020B0604020202020204" pitchFamily="34" charset="0"/>
              </a:rPr>
              <a:t>No consequence management against officials who incurred irregular expenditure and fruitless and wasteful expenditure.</a:t>
            </a:r>
          </a:p>
          <a:p>
            <a:pPr fontAlgn="base">
              <a:lnSpc>
                <a:spcPts val="2300"/>
              </a:lnSpc>
              <a:spcBef>
                <a:spcPct val="0"/>
              </a:spcBef>
              <a:spcAft>
                <a:spcPct val="0"/>
              </a:spcAft>
              <a:defRPr/>
            </a:pPr>
            <a:r>
              <a:rPr lang="en-GB" sz="3400" b="1" dirty="0">
                <a:solidFill>
                  <a:srgbClr val="000000"/>
                </a:solidFill>
                <a:latin typeface="Arial" panose="020B0604020202020204" pitchFamily="34" charset="0"/>
                <a:cs typeface="Arial" panose="020B0604020202020204" pitchFamily="34" charset="0"/>
              </a:rPr>
              <a:t>Internal control deficiencies raised by the Auditors</a:t>
            </a:r>
          </a:p>
          <a:p>
            <a:pPr marL="285750" indent="-285750" algn="just" fontAlgn="base">
              <a:lnSpc>
                <a:spcPts val="2300"/>
              </a:lnSpc>
              <a:spcBef>
                <a:spcPct val="0"/>
              </a:spcBef>
              <a:spcAft>
                <a:spcPct val="0"/>
              </a:spcAft>
              <a:buFont typeface="Arial" panose="020B0604020202020204" pitchFamily="34" charset="0"/>
              <a:buChar char="•"/>
              <a:defRPr/>
            </a:pPr>
            <a:r>
              <a:rPr lang="en-GB" sz="3400" dirty="0">
                <a:solidFill>
                  <a:srgbClr val="000000"/>
                </a:solidFill>
                <a:latin typeface="Arial" panose="020B0604020202020204" pitchFamily="34" charset="0"/>
                <a:cs typeface="Arial" panose="020B0604020202020204" pitchFamily="34" charset="0"/>
              </a:rPr>
              <a:t>Audit action plan implemented by management was not effective as significant deficiencies in internal control, identified in the prior year, relating to the accounting for inventory and BDM expenditure were not addressed during the year under review.</a:t>
            </a:r>
          </a:p>
          <a:p>
            <a:pPr marL="285750" indent="-285750" algn="just" fontAlgn="base">
              <a:lnSpc>
                <a:spcPts val="2300"/>
              </a:lnSpc>
              <a:spcBef>
                <a:spcPct val="0"/>
              </a:spcBef>
              <a:spcAft>
                <a:spcPct val="0"/>
              </a:spcAft>
              <a:buFont typeface="Arial" panose="020B0604020202020204" pitchFamily="34" charset="0"/>
              <a:buChar char="•"/>
              <a:defRPr/>
            </a:pPr>
            <a:r>
              <a:rPr lang="en-GB" sz="3400" dirty="0">
                <a:solidFill>
                  <a:srgbClr val="000000"/>
                </a:solidFill>
                <a:latin typeface="Arial" panose="020B0604020202020204" pitchFamily="34" charset="0"/>
                <a:cs typeface="Arial" panose="020B0604020202020204" pitchFamily="34" charset="0"/>
              </a:rPr>
              <a:t>No proper record keeping to ensure that complete, relevant and accurate information for inventory, payables from non-exchange transactions and administrative expenses is accessible and available to support financial statements.</a:t>
            </a:r>
          </a:p>
          <a:p>
            <a:pPr marL="285750" indent="-285750" algn="just" fontAlgn="base">
              <a:lnSpc>
                <a:spcPts val="2300"/>
              </a:lnSpc>
              <a:spcBef>
                <a:spcPct val="0"/>
              </a:spcBef>
              <a:spcAft>
                <a:spcPct val="0"/>
              </a:spcAft>
              <a:buFont typeface="Arial" panose="020B0604020202020204" pitchFamily="34" charset="0"/>
              <a:buChar char="•"/>
              <a:defRPr/>
            </a:pPr>
            <a:r>
              <a:rPr lang="en-GB" sz="3400" dirty="0">
                <a:solidFill>
                  <a:srgbClr val="000000"/>
                </a:solidFill>
                <a:latin typeface="Arial" panose="020B0604020202020204" pitchFamily="34" charset="0"/>
                <a:cs typeface="Arial" panose="020B0604020202020204" pitchFamily="34" charset="0"/>
              </a:rPr>
              <a:t>Lack of appropriate internal control process to properly account for all installations of set-top boxes at qualifying households.</a:t>
            </a:r>
          </a:p>
          <a:p>
            <a:pPr marL="285750" indent="-285750" algn="just" fontAlgn="base">
              <a:lnSpc>
                <a:spcPts val="2300"/>
              </a:lnSpc>
              <a:spcBef>
                <a:spcPct val="0"/>
              </a:spcBef>
              <a:spcAft>
                <a:spcPct val="0"/>
              </a:spcAft>
              <a:buFont typeface="Arial" panose="020B0604020202020204" pitchFamily="34" charset="0"/>
              <a:buChar char="•"/>
              <a:defRPr/>
            </a:pPr>
            <a:r>
              <a:rPr lang="en-GB" sz="3400" dirty="0">
                <a:solidFill>
                  <a:srgbClr val="000000"/>
                </a:solidFill>
                <a:latin typeface="Arial" panose="020B0604020202020204" pitchFamily="34" charset="0"/>
                <a:cs typeface="Arial" panose="020B0604020202020204" pitchFamily="34" charset="0"/>
              </a:rPr>
              <a:t>Lack of adequate consequence management processes for transgressions against applicable policies, laws and regulations.</a:t>
            </a:r>
          </a:p>
        </p:txBody>
      </p:sp>
    </p:spTree>
    <p:extLst>
      <p:ext uri="{BB962C8B-B14F-4D97-AF65-F5344CB8AC3E}">
        <p14:creationId xmlns:p14="http://schemas.microsoft.com/office/powerpoint/2010/main" xmlns="" val="238125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346324" y="103620"/>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SENTECH ANNUAL PERFORMANCE</a:t>
            </a: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136873686"/>
              </p:ext>
            </p:extLst>
          </p:nvPr>
        </p:nvGraphicFramePr>
        <p:xfrm>
          <a:off x="0" y="1311603"/>
          <a:ext cx="4791076" cy="124968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xmlns="" val="4025939027"/>
                    </a:ext>
                  </a:extLst>
                </a:gridCol>
                <a:gridCol w="1293312">
                  <a:extLst>
                    <a:ext uri="{9D8B030D-6E8A-4147-A177-3AD203B41FA5}">
                      <a16:colId xmlns:a16="http://schemas.microsoft.com/office/drawing/2014/main" xmlns="" val="1471676064"/>
                    </a:ext>
                  </a:extLst>
                </a:gridCol>
                <a:gridCol w="1198161">
                  <a:extLst>
                    <a:ext uri="{9D8B030D-6E8A-4147-A177-3AD203B41FA5}">
                      <a16:colId xmlns:a16="http://schemas.microsoft.com/office/drawing/2014/main" xmlns="" val="2508352804"/>
                    </a:ext>
                  </a:extLst>
                </a:gridCol>
              </a:tblGrid>
              <a:tr h="0">
                <a:tc>
                  <a:txBody>
                    <a:bodyPr/>
                    <a:lstStyle/>
                    <a:p>
                      <a:r>
                        <a:rPr lang="en-ZA" sz="1600" dirty="0"/>
                        <a:t>NO. OF TARGETS</a:t>
                      </a:r>
                    </a:p>
                  </a:txBody>
                  <a:tcPr>
                    <a:solidFill>
                      <a:schemeClr val="bg1">
                        <a:lumMod val="75000"/>
                      </a:schemeClr>
                    </a:solidFill>
                  </a:tcPr>
                </a:tc>
                <a:tc>
                  <a:txBody>
                    <a:bodyPr/>
                    <a:lstStyle/>
                    <a:p>
                      <a:r>
                        <a:rPr lang="en-ZA" sz="1600" dirty="0"/>
                        <a:t>ACHIEVED</a:t>
                      </a:r>
                    </a:p>
                  </a:txBody>
                  <a:tcPr>
                    <a:solidFill>
                      <a:schemeClr val="bg1">
                        <a:lumMod val="75000"/>
                      </a:schemeClr>
                    </a:solidFill>
                  </a:tcPr>
                </a:tc>
                <a:tc>
                  <a:txBody>
                    <a:bodyPr/>
                    <a:lstStyle/>
                    <a:p>
                      <a:r>
                        <a:rPr lang="en-ZA" sz="16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ZA" sz="1600" b="1" dirty="0"/>
                        <a:t>11</a:t>
                      </a:r>
                    </a:p>
                  </a:txBody>
                  <a:tcPr>
                    <a:solidFill>
                      <a:schemeClr val="bg1">
                        <a:lumMod val="75000"/>
                      </a:schemeClr>
                    </a:solidFill>
                  </a:tcPr>
                </a:tc>
                <a:tc>
                  <a:txBody>
                    <a:bodyPr/>
                    <a:lstStyle/>
                    <a:p>
                      <a:r>
                        <a:rPr lang="en-ZA" sz="1600" dirty="0"/>
                        <a:t>7</a:t>
                      </a:r>
                    </a:p>
                  </a:txBody>
                  <a:tcPr>
                    <a:solidFill>
                      <a:schemeClr val="bg1">
                        <a:lumMod val="75000"/>
                      </a:schemeClr>
                    </a:solidFill>
                  </a:tcPr>
                </a:tc>
                <a:tc>
                  <a:txBody>
                    <a:bodyPr/>
                    <a:lstStyle/>
                    <a:p>
                      <a:r>
                        <a:rPr lang="en-GB" sz="1600" dirty="0"/>
                        <a:t>4</a:t>
                      </a:r>
                      <a:endParaRPr lang="en-ZA" sz="16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600" b="1" dirty="0"/>
                        <a:t>% ACHIEVED</a:t>
                      </a:r>
                    </a:p>
                  </a:txBody>
                  <a:tcPr>
                    <a:solidFill>
                      <a:schemeClr val="bg1">
                        <a:lumMod val="75000"/>
                      </a:schemeClr>
                    </a:solidFill>
                  </a:tcPr>
                </a:tc>
                <a:tc>
                  <a:txBody>
                    <a:bodyPr/>
                    <a:lstStyle/>
                    <a:p>
                      <a:r>
                        <a:rPr lang="en-ZA" sz="1600" dirty="0"/>
                        <a:t>64%</a:t>
                      </a:r>
                    </a:p>
                  </a:txBody>
                  <a:tcPr>
                    <a:solidFill>
                      <a:schemeClr val="bg1">
                        <a:lumMod val="75000"/>
                      </a:schemeClr>
                    </a:solidFill>
                  </a:tcPr>
                </a:tc>
                <a:tc>
                  <a:txBody>
                    <a:bodyPr/>
                    <a:lstStyle/>
                    <a:p>
                      <a:r>
                        <a:rPr lang="en-ZA" sz="1600" dirty="0"/>
                        <a:t>36%</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3178682239"/>
              </p:ext>
            </p:extLst>
          </p:nvPr>
        </p:nvGraphicFramePr>
        <p:xfrm>
          <a:off x="14287" y="2844187"/>
          <a:ext cx="4762501" cy="1776141"/>
        </p:xfrm>
        <a:graphic>
          <a:graphicData uri="http://schemas.openxmlformats.org/drawingml/2006/table">
            <a:tbl>
              <a:tblPr firstRow="1" bandRow="1">
                <a:tableStyleId>{5C22544A-7EE6-4342-B048-85BDC9FD1C3A}</a:tableStyleId>
              </a:tblPr>
              <a:tblGrid>
                <a:gridCol w="2678393">
                  <a:extLst>
                    <a:ext uri="{9D8B030D-6E8A-4147-A177-3AD203B41FA5}">
                      <a16:colId xmlns:a16="http://schemas.microsoft.com/office/drawing/2014/main" xmlns="" val="374002318"/>
                    </a:ext>
                  </a:extLst>
                </a:gridCol>
                <a:gridCol w="2084108">
                  <a:extLst>
                    <a:ext uri="{9D8B030D-6E8A-4147-A177-3AD203B41FA5}">
                      <a16:colId xmlns:a16="http://schemas.microsoft.com/office/drawing/2014/main" xmlns="" val="3479583449"/>
                    </a:ext>
                  </a:extLst>
                </a:gridCol>
              </a:tblGrid>
              <a:tr h="3861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SENTECH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463341">
                <a:tc>
                  <a:txBody>
                    <a:bodyPr/>
                    <a:lstStyle/>
                    <a:p>
                      <a:r>
                        <a:rPr lang="en-US" sz="1600" dirty="0"/>
                        <a:t>R</a:t>
                      </a:r>
                      <a:r>
                        <a:rPr lang="en-ZA" sz="1600" dirty="0"/>
                        <a:t>evenue</a:t>
                      </a:r>
                    </a:p>
                  </a:txBody>
                  <a:tcPr>
                    <a:solidFill>
                      <a:schemeClr val="bg1">
                        <a:lumMod val="75000"/>
                      </a:schemeClr>
                    </a:solidFill>
                  </a:tcPr>
                </a:tc>
                <a:tc>
                  <a:txBody>
                    <a:bodyPr/>
                    <a:lstStyle/>
                    <a:p>
                      <a:pPr marL="0" algn="l" defTabSz="914400" rtl="0" eaLnBrk="1" latinLnBrk="0" hangingPunct="1"/>
                      <a:r>
                        <a:rPr lang="en-ZA" sz="1600" dirty="0">
                          <a:solidFill>
                            <a:schemeClr val="dk1"/>
                          </a:solidFill>
                        </a:rPr>
                        <a:t>R1.374 billion</a:t>
                      </a:r>
                      <a:endParaRPr lang="en-ZA" sz="16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63341">
                <a:tc>
                  <a:txBody>
                    <a:bodyPr/>
                    <a:lstStyle/>
                    <a:p>
                      <a:r>
                        <a:rPr lang="en-ZA" sz="1600" dirty="0"/>
                        <a:t>Expenditure</a:t>
                      </a:r>
                    </a:p>
                  </a:txBody>
                  <a:tcPr>
                    <a:solidFill>
                      <a:schemeClr val="bg1">
                        <a:lumMod val="75000"/>
                      </a:schemeClr>
                    </a:solidFill>
                  </a:tcPr>
                </a:tc>
                <a:tc>
                  <a:txBody>
                    <a:bodyPr/>
                    <a:lstStyle/>
                    <a:p>
                      <a:pPr marL="0" algn="l" defTabSz="914400" rtl="0" eaLnBrk="1" latinLnBrk="0" hangingPunct="1"/>
                      <a:r>
                        <a:rPr lang="en-ZA" sz="1600" dirty="0">
                          <a:solidFill>
                            <a:schemeClr val="dk1"/>
                          </a:solidFill>
                        </a:rPr>
                        <a:t>R1.173.</a:t>
                      </a:r>
                      <a:endParaRPr lang="en-ZA" sz="16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583030241"/>
                  </a:ext>
                </a:extLst>
              </a:tr>
              <a:tr h="463341">
                <a:tc>
                  <a:txBody>
                    <a:bodyPr/>
                    <a:lstStyle/>
                    <a:p>
                      <a:r>
                        <a:rPr lang="en-ZA" sz="1600" dirty="0"/>
                        <a:t>Surplus</a:t>
                      </a:r>
                    </a:p>
                  </a:txBody>
                  <a:tcPr>
                    <a:solidFill>
                      <a:schemeClr val="bg1">
                        <a:lumMod val="75000"/>
                      </a:schemeClr>
                    </a:solidFill>
                  </a:tcPr>
                </a:tc>
                <a:tc>
                  <a:txBody>
                    <a:bodyPr/>
                    <a:lstStyle/>
                    <a:p>
                      <a:r>
                        <a:rPr lang="en-ZA" sz="1600" dirty="0">
                          <a:solidFill>
                            <a:schemeClr val="dk1"/>
                          </a:solidFill>
                        </a:rPr>
                        <a:t>R119.3 million </a:t>
                      </a:r>
                      <a:endParaRPr lang="en-ZA" sz="1600" dirty="0"/>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graphicFrame>
        <p:nvGraphicFramePr>
          <p:cNvPr id="9" name="Table 8">
            <a:extLst>
              <a:ext uri="{FF2B5EF4-FFF2-40B4-BE49-F238E27FC236}">
                <a16:creationId xmlns:a16="http://schemas.microsoft.com/office/drawing/2014/main" xmlns="" id="{D8C5CBD1-AAC5-94BF-9CDC-CF8E3E0C259D}"/>
              </a:ext>
            </a:extLst>
          </p:cNvPr>
          <p:cNvGraphicFramePr>
            <a:graphicFrameLocks noGrp="1"/>
          </p:cNvGraphicFramePr>
          <p:nvPr>
            <p:extLst>
              <p:ext uri="{D42A27DB-BD31-4B8C-83A1-F6EECF244321}">
                <p14:modId xmlns:p14="http://schemas.microsoft.com/office/powerpoint/2010/main" xmlns="" val="3658524916"/>
              </p:ext>
            </p:extLst>
          </p:nvPr>
        </p:nvGraphicFramePr>
        <p:xfrm>
          <a:off x="4876800" y="1213507"/>
          <a:ext cx="7143750" cy="4572000"/>
        </p:xfrm>
        <a:graphic>
          <a:graphicData uri="http://schemas.openxmlformats.org/drawingml/2006/table">
            <a:tbl>
              <a:tblPr firstRow="1" firstCol="1" bandRow="1">
                <a:tableStyleId>{5C22544A-7EE6-4342-B048-85BDC9FD1C3A}</a:tableStyleId>
              </a:tblPr>
              <a:tblGrid>
                <a:gridCol w="1155033">
                  <a:extLst>
                    <a:ext uri="{9D8B030D-6E8A-4147-A177-3AD203B41FA5}">
                      <a16:colId xmlns:a16="http://schemas.microsoft.com/office/drawing/2014/main" xmlns="" val="2502370201"/>
                    </a:ext>
                  </a:extLst>
                </a:gridCol>
                <a:gridCol w="1123383">
                  <a:extLst>
                    <a:ext uri="{9D8B030D-6E8A-4147-A177-3AD203B41FA5}">
                      <a16:colId xmlns:a16="http://schemas.microsoft.com/office/drawing/2014/main" xmlns="" val="880041456"/>
                    </a:ext>
                  </a:extLst>
                </a:gridCol>
                <a:gridCol w="1210354">
                  <a:extLst>
                    <a:ext uri="{9D8B030D-6E8A-4147-A177-3AD203B41FA5}">
                      <a16:colId xmlns:a16="http://schemas.microsoft.com/office/drawing/2014/main" xmlns="" val="597684623"/>
                    </a:ext>
                  </a:extLst>
                </a:gridCol>
                <a:gridCol w="3654980">
                  <a:extLst>
                    <a:ext uri="{9D8B030D-6E8A-4147-A177-3AD203B41FA5}">
                      <a16:colId xmlns:a16="http://schemas.microsoft.com/office/drawing/2014/main" xmlns="" val="2944037185"/>
                    </a:ext>
                  </a:extLst>
                </a:gridCol>
              </a:tblGrid>
              <a:tr h="322349">
                <a:tc>
                  <a:txBody>
                    <a:bodyPr/>
                    <a:lstStyle/>
                    <a:p>
                      <a:pPr algn="just"/>
                      <a:r>
                        <a:rPr lang="en-ZA" sz="1200" dirty="0">
                          <a:effectLst/>
                        </a:rPr>
                        <a:t>Outcome Indicator</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tc>
                  <a:txBody>
                    <a:bodyPr/>
                    <a:lstStyle/>
                    <a:p>
                      <a:pPr algn="just"/>
                      <a:r>
                        <a:rPr lang="en-ZA" sz="1200" dirty="0">
                          <a:effectLst/>
                        </a:rPr>
                        <a:t>Annual Target</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tc>
                  <a:txBody>
                    <a:bodyPr/>
                    <a:lstStyle/>
                    <a:p>
                      <a:pPr algn="just"/>
                      <a:r>
                        <a:rPr lang="en-ZA" sz="1200" dirty="0">
                          <a:effectLst/>
                        </a:rPr>
                        <a:t>Actual performance</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tc>
                  <a:txBody>
                    <a:bodyPr/>
                    <a:lstStyle/>
                    <a:p>
                      <a:pPr algn="just"/>
                      <a:r>
                        <a:rPr lang="en-ZA" sz="1200" dirty="0">
                          <a:effectLst/>
                        </a:rPr>
                        <a:t>Comments</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extLst>
                  <a:ext uri="{0D108BD9-81ED-4DB2-BD59-A6C34878D82A}">
                    <a16:rowId xmlns:a16="http://schemas.microsoft.com/office/drawing/2014/main" xmlns="" val="2374542678"/>
                  </a:ext>
                </a:extLst>
              </a:tr>
              <a:tr h="483525">
                <a:tc>
                  <a:txBody>
                    <a:bodyPr/>
                    <a:lstStyle/>
                    <a:p>
                      <a:pPr algn="just"/>
                      <a:r>
                        <a:rPr lang="en-ZA" sz="1200" dirty="0">
                          <a:effectLst/>
                        </a:rPr>
                        <a:t>Revenue Growth (R)</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tc>
                  <a:txBody>
                    <a:bodyPr/>
                    <a:lstStyle/>
                    <a:p>
                      <a:pPr algn="just"/>
                      <a:r>
                        <a:rPr lang="en-ZA" sz="1200" dirty="0">
                          <a:effectLst/>
                        </a:rPr>
                        <a:t>R1, 257million</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r>
                        <a:rPr lang="en-ZA" sz="1200" dirty="0">
                          <a:effectLst/>
                        </a:rPr>
                        <a:t>R1,237 billion (Cumulative)</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r>
                        <a:rPr lang="en-GB" sz="1200" dirty="0">
                          <a:effectLst/>
                        </a:rPr>
                        <a:t>The lower revenue growth has been attributed to MIS and broadband revenue targets not achieved for this reporting period.</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extLst>
                  <a:ext uri="{0D108BD9-81ED-4DB2-BD59-A6C34878D82A}">
                    <a16:rowId xmlns:a16="http://schemas.microsoft.com/office/drawing/2014/main" xmlns="" val="2950054190"/>
                  </a:ext>
                </a:extLst>
              </a:tr>
              <a:tr h="962077">
                <a:tc>
                  <a:txBody>
                    <a:bodyPr/>
                    <a:lstStyle/>
                    <a:p>
                      <a:pPr algn="just"/>
                      <a:r>
                        <a:rPr lang="en-ZA" sz="1200" dirty="0">
                          <a:effectLst/>
                        </a:rPr>
                        <a:t>Number of connected sites</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tc>
                  <a:txBody>
                    <a:bodyPr/>
                    <a:lstStyle/>
                    <a:p>
                      <a:pPr algn="just"/>
                      <a:r>
                        <a:rPr lang="en-ZA" sz="1200" dirty="0">
                          <a:effectLst/>
                        </a:rPr>
                        <a:t>200 connected sites</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r>
                        <a:rPr lang="en-ZA" sz="1200" dirty="0">
                          <a:effectLst/>
                        </a:rPr>
                        <a:t>Eight (9) sites connected </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r>
                        <a:rPr lang="en-ZA" sz="1200" dirty="0">
                          <a:effectLst/>
                        </a:rPr>
                        <a:t>The underlying reasons is challenges in obtaining signed contracts during the reporting period due to conflicting SITA and Sentech broadband markets.  Sentech is of the view that phase 2 of SA Connect project has the potential to add 250 VSAT sites and 480 Open Access Base stations (phase 2) to its capacity. </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extLst>
                  <a:ext uri="{0D108BD9-81ED-4DB2-BD59-A6C34878D82A}">
                    <a16:rowId xmlns:a16="http://schemas.microsoft.com/office/drawing/2014/main" xmlns="" val="1655616689"/>
                  </a:ext>
                </a:extLst>
              </a:tr>
              <a:tr h="1649276">
                <a:tc>
                  <a:txBody>
                    <a:bodyPr/>
                    <a:lstStyle/>
                    <a:p>
                      <a:pPr algn="just"/>
                      <a:r>
                        <a:rPr lang="en-ZA" sz="1200" dirty="0">
                          <a:effectLst/>
                        </a:rPr>
                        <a:t>Number of Set Top Box Installations</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tc>
                  <a:txBody>
                    <a:bodyPr/>
                    <a:lstStyle/>
                    <a:p>
                      <a:pPr algn="just"/>
                      <a:r>
                        <a:rPr lang="en-ZA" sz="1200" dirty="0">
                          <a:effectLst/>
                        </a:rPr>
                        <a:t>810 000 Set Top Box installations</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r>
                        <a:rPr lang="en-ZA" sz="1200" dirty="0">
                          <a:effectLst/>
                        </a:rPr>
                        <a:t>170 274 STB installations, project closure final report not developed as the project is not complete</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tabLst>
                          <a:tab pos="540385" algn="l"/>
                        </a:tabLst>
                      </a:pPr>
                      <a:r>
                        <a:rPr lang="en-GB" sz="1200" dirty="0">
                          <a:effectLst/>
                        </a:rPr>
                        <a:t>The non-achievement has been attributed to mainly the challenges with Local Municipalities, SAPO and installer performance, this is reported to be addressed.  USAASA has raised serious concerns about Sentech’s performance.  These relate to Sentech’s inability to fully and accurately account on the installation that have been made.  Sentech Auditors also reported they were </a:t>
                      </a:r>
                      <a:r>
                        <a:rPr lang="en-ZA" sz="1200" dirty="0">
                          <a:effectLst/>
                        </a:rPr>
                        <a:t>unable to audit the reliability of the achievement of 170 274 set-top box installations reported against target of 810 000 set-top box installations in the annual performance report.</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extLst>
                  <a:ext uri="{0D108BD9-81ED-4DB2-BD59-A6C34878D82A}">
                    <a16:rowId xmlns:a16="http://schemas.microsoft.com/office/drawing/2014/main" xmlns="" val="1513078994"/>
                  </a:ext>
                </a:extLst>
              </a:tr>
              <a:tr h="483525">
                <a:tc>
                  <a:txBody>
                    <a:bodyPr/>
                    <a:lstStyle/>
                    <a:p>
                      <a:pPr algn="just"/>
                      <a:r>
                        <a:rPr lang="en-ZA" sz="1200" dirty="0">
                          <a:effectLst/>
                        </a:rPr>
                        <a:t>Effective corporate governance</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60000"/>
                        <a:lumOff val="40000"/>
                      </a:schemeClr>
                    </a:solidFill>
                  </a:tcPr>
                </a:tc>
                <a:tc>
                  <a:txBody>
                    <a:bodyPr/>
                    <a:lstStyle/>
                    <a:p>
                      <a:pPr algn="just"/>
                      <a:r>
                        <a:rPr lang="en-ZA" sz="1200" dirty="0">
                          <a:effectLst/>
                        </a:rPr>
                        <a:t>Clean audit achieved</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r>
                        <a:rPr lang="en-ZA" sz="1200" dirty="0">
                          <a:effectLst/>
                        </a:rPr>
                        <a:t>Unqualified with findings</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tc>
                  <a:txBody>
                    <a:bodyPr/>
                    <a:lstStyle/>
                    <a:p>
                      <a:pPr algn="just">
                        <a:tabLst>
                          <a:tab pos="540385" algn="l"/>
                        </a:tabLst>
                      </a:pPr>
                      <a:r>
                        <a:rPr lang="en-GB" sz="1200" dirty="0">
                          <a:effectLst/>
                        </a:rPr>
                        <a:t>Clean audit outcome not achieved, implementation plan in place to strengthen internal controls. </a:t>
                      </a:r>
                      <a:endParaRPr lang="en-ZA" sz="1200" dirty="0">
                        <a:effectLst/>
                        <a:latin typeface="Arial" panose="020B0604020202020204" pitchFamily="34" charset="0"/>
                        <a:ea typeface="Times New Roman" panose="02020603050405020304" pitchFamily="18" charset="0"/>
                        <a:cs typeface="Courier New" panose="02070309020205020404" pitchFamily="49" charset="0"/>
                      </a:endParaRPr>
                    </a:p>
                  </a:txBody>
                  <a:tcPr marL="44549" marR="44549" marT="0" marB="0">
                    <a:solidFill>
                      <a:schemeClr val="accent6">
                        <a:lumMod val="20000"/>
                        <a:lumOff val="80000"/>
                      </a:schemeClr>
                    </a:solidFill>
                  </a:tcPr>
                </a:tc>
                <a:extLst>
                  <a:ext uri="{0D108BD9-81ED-4DB2-BD59-A6C34878D82A}">
                    <a16:rowId xmlns:a16="http://schemas.microsoft.com/office/drawing/2014/main" xmlns="" val="3601794531"/>
                  </a:ext>
                </a:extLst>
              </a:tr>
            </a:tbl>
          </a:graphicData>
        </a:graphic>
      </p:graphicFrame>
      <p:sp>
        <p:nvSpPr>
          <p:cNvPr id="7" name="Text Placeholder 6"/>
          <p:cNvSpPr>
            <a:spLocks noGrp="1"/>
          </p:cNvSpPr>
          <p:nvPr>
            <p:ph type="body" idx="1"/>
          </p:nvPr>
        </p:nvSpPr>
        <p:spPr>
          <a:xfrm>
            <a:off x="5991225" y="960930"/>
            <a:ext cx="5698400" cy="252577"/>
          </a:xfrm>
        </p:spPr>
        <p:txBody>
          <a:bodyPr>
            <a:normAutofit lnSpcReduction="10000"/>
          </a:bodyPr>
          <a:lstStyle/>
          <a:p>
            <a:r>
              <a:rPr lang="en-GB"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Non performance and underlying reasons:</a:t>
            </a:r>
          </a:p>
          <a:p>
            <a:endParaRPr lang="en-ZA" dirty="0"/>
          </a:p>
        </p:txBody>
      </p:sp>
      <p:sp>
        <p:nvSpPr>
          <p:cNvPr id="10" name="Rectangle 9"/>
          <p:cNvSpPr/>
          <p:nvPr/>
        </p:nvSpPr>
        <p:spPr>
          <a:xfrm>
            <a:off x="5153025" y="5783856"/>
            <a:ext cx="6635023" cy="577081"/>
          </a:xfrm>
          <a:prstGeom prst="rect">
            <a:avLst/>
          </a:prstGeom>
        </p:spPr>
        <p:txBody>
          <a:bodyPr wrap="square">
            <a:spAutoFit/>
          </a:bodyPr>
          <a:lstStyle/>
          <a:p>
            <a:pPr marL="0" lvl="2"/>
            <a:r>
              <a:rPr lang="en-ZA" sz="1050" dirty="0">
                <a:solidFill>
                  <a:srgbClr val="FF0000"/>
                </a:solidFill>
                <a:ea typeface="Times New Roman" panose="02020603050405020304" pitchFamily="18" charset="0"/>
                <a:cs typeface="Arial" panose="020B0604020202020204" pitchFamily="34" charset="0"/>
              </a:rPr>
              <a:t>In addition to the above non-achieved targets, the Auditors also indicated that 163 analogue sites switched off were reported as achievement against the planned target of 155.  However, the supporting evidence provided indicated that only 141 analogue sites were switched off in the period under review</a:t>
            </a:r>
            <a:r>
              <a:rPr lang="en-ZA" sz="105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ZA" sz="1050" dirty="0">
              <a:solidFill>
                <a:prstClr val="black"/>
              </a:solidFill>
              <a:latin typeface="Arial" panose="020B0604020202020204" pitchFamily="34"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xmlns="" val="323756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495550" y="154933"/>
            <a:ext cx="8248650"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SENTECH AUDIT FINDINGS</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157162" y="950015"/>
            <a:ext cx="11877675" cy="5422210"/>
          </a:xfrm>
          <a:noFill/>
          <a:ln>
            <a:noFill/>
          </a:ln>
        </p:spPr>
        <p:txBody>
          <a:bodyPr>
            <a:noAutofit/>
          </a:bodyPr>
          <a:lstStyle/>
          <a:p>
            <a:pPr marR="0" lvl="0" algn="l" defTabSz="914400" rtl="0" eaLnBrk="1" fontAlgn="base" latinLnBrk="0" hangingPunct="1">
              <a:lnSpc>
                <a:spcPts val="2300"/>
              </a:lnSpc>
              <a:spcBef>
                <a:spcPts val="600"/>
              </a:spcBef>
              <a:spcAft>
                <a:spcPct val="0"/>
              </a:spcAft>
              <a:buClrTx/>
              <a:buSzTx/>
              <a:tabLst/>
              <a:defRPr/>
            </a:pPr>
            <a:r>
              <a:rPr lang="en-GB" sz="1400" b="1" dirty="0">
                <a:solidFill>
                  <a:schemeClr val="tx1"/>
                </a:solidFill>
                <a:latin typeface="Arial" panose="020B0604020202020204" pitchFamily="34" charset="0"/>
                <a:cs typeface="Arial" panose="020B0604020202020204" pitchFamily="34" charset="0"/>
              </a:rPr>
              <a:t>Annual Financial Statements</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Unqualified audit opinion with emphasis of matter.</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Emphasis of matters on:</a:t>
            </a:r>
          </a:p>
          <a:p>
            <a:pPr marL="539750" marR="0" lvl="0" indent="-274638" algn="l" defTabSz="914400" rtl="0" eaLnBrk="1" fontAlgn="base" latinLnBrk="0" hangingPunct="1">
              <a:lnSpc>
                <a:spcPts val="2300"/>
              </a:lnSpc>
              <a:spcBef>
                <a:spcPts val="600"/>
              </a:spcBef>
              <a:spcAft>
                <a:spcPct val="0"/>
              </a:spcAft>
              <a:buClrTx/>
              <a:buSzTx/>
              <a:buFont typeface="Courier New" panose="02070309020205020404" pitchFamily="49" charset="0"/>
              <a:buChar char="o"/>
              <a:tabLst/>
              <a:defRPr/>
            </a:pPr>
            <a:r>
              <a:rPr lang="en-GB" sz="1400" dirty="0">
                <a:solidFill>
                  <a:schemeClr val="tx1"/>
                </a:solidFill>
                <a:latin typeface="Arial" panose="020B0604020202020204" pitchFamily="34" charset="0"/>
                <a:cs typeface="Arial" panose="020B0604020202020204" pitchFamily="34" charset="0"/>
              </a:rPr>
              <a:t>Expected credit losses of R82 million (R74 million 2021) (Note 9 in the consolidated and separate annual financial statements), was raised on the trade debtors balance. More than 80% of the expected credit loss pertains to community broadcasters.</a:t>
            </a:r>
          </a:p>
          <a:p>
            <a:pPr marL="539750" marR="0" lvl="0" indent="-274638" algn="l" defTabSz="914400" rtl="0" eaLnBrk="1" fontAlgn="base" latinLnBrk="0" hangingPunct="1">
              <a:lnSpc>
                <a:spcPts val="2300"/>
              </a:lnSpc>
              <a:spcBef>
                <a:spcPts val="600"/>
              </a:spcBef>
              <a:spcAft>
                <a:spcPct val="0"/>
              </a:spcAft>
              <a:buClrTx/>
              <a:buSzTx/>
              <a:buFont typeface="Courier New" panose="02070309020205020404" pitchFamily="49" charset="0"/>
              <a:buChar char="o"/>
              <a:tabLst/>
              <a:defRPr/>
            </a:pPr>
            <a:r>
              <a:rPr lang="en-GB" sz="1400" dirty="0">
                <a:solidFill>
                  <a:schemeClr val="tx1"/>
                </a:solidFill>
                <a:latin typeface="Arial" panose="020B0604020202020204" pitchFamily="34" charset="0"/>
                <a:cs typeface="Arial" panose="020B0604020202020204" pitchFamily="34" charset="0"/>
              </a:rPr>
              <a:t>The merger between Sentech SOC Limited and BBI has the potential of embodying competitiveness within the market of core competency, through benefits from economies of scale, increased market share, more efficient resource allocations, larger asset base, increased offering, and instantaneously adopted expert knowledge.</a:t>
            </a:r>
          </a:p>
          <a:p>
            <a:pPr marR="0" lvl="0" algn="l" defTabSz="914400" rtl="0" eaLnBrk="1" fontAlgn="base" latinLnBrk="0" hangingPunct="1">
              <a:lnSpc>
                <a:spcPts val="2300"/>
              </a:lnSpc>
              <a:spcBef>
                <a:spcPts val="600"/>
              </a:spcBef>
              <a:spcAft>
                <a:spcPct val="0"/>
              </a:spcAft>
              <a:buClrTx/>
              <a:buSzTx/>
              <a:tabLst/>
              <a:defRPr/>
            </a:pPr>
            <a:r>
              <a:rPr lang="en-GB" sz="1400" b="1" dirty="0">
                <a:solidFill>
                  <a:schemeClr val="tx1"/>
                </a:solidFill>
                <a:latin typeface="Arial" panose="020B0604020202020204" pitchFamily="34" charset="0"/>
                <a:cs typeface="Arial" panose="020B0604020202020204" pitchFamily="34" charset="0"/>
              </a:rPr>
              <a:t>Audit of compliance with legislation</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The annual financial statements submitted for auditing were not prepared in accordance with the prescribed financial reporting framework</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Adjustment of Material Misstatements - auditors identified material misstatements in the annual performance report submitted for auditing.</a:t>
            </a:r>
          </a:p>
          <a:p>
            <a:pPr marR="0" lvl="0" algn="l" defTabSz="914400" rtl="0" eaLnBrk="1" fontAlgn="base" latinLnBrk="0" hangingPunct="1">
              <a:lnSpc>
                <a:spcPts val="2300"/>
              </a:lnSpc>
              <a:spcBef>
                <a:spcPts val="600"/>
              </a:spcBef>
              <a:spcAft>
                <a:spcPct val="0"/>
              </a:spcAft>
              <a:buClrTx/>
              <a:buSzTx/>
              <a:tabLst/>
              <a:defRPr/>
            </a:pPr>
            <a:r>
              <a:rPr lang="en-GB" sz="1400" b="1" dirty="0">
                <a:solidFill>
                  <a:schemeClr val="tx1"/>
                </a:solidFill>
                <a:latin typeface="Arial" panose="020B0604020202020204" pitchFamily="34" charset="0"/>
                <a:cs typeface="Arial" panose="020B0604020202020204" pitchFamily="34" charset="0"/>
              </a:rPr>
              <a:t>Internal control deficiencies raised by the Auditors</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Management did not implement adequate period-end controls for the public entity’s business processes to support financial statements, compliance with legislation and audit of performance information reporting.</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Inadequate oversight responsibility on preparation of accurate financial information performance information was not exercised by management which resulted in material misstatements identified</a:t>
            </a:r>
          </a:p>
          <a:p>
            <a:pPr marR="0" lvl="0" algn="l" defTabSz="914400" rtl="0" eaLnBrk="1" fontAlgn="base" latinLnBrk="0" hangingPunct="1">
              <a:lnSpc>
                <a:spcPts val="2300"/>
              </a:lnSpc>
              <a:spcBef>
                <a:spcPct val="0"/>
              </a:spcBef>
              <a:spcAft>
                <a:spcPct val="0"/>
              </a:spcAft>
              <a:buClrTx/>
              <a:buSzTx/>
              <a:tabLst/>
              <a:defRPr/>
            </a:pPr>
            <a:r>
              <a:rPr lang="en-GB" sz="1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60047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306319" y="94654"/>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SABC ANNUAL PERFORMANCE</a:t>
            </a: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572083219"/>
              </p:ext>
            </p:extLst>
          </p:nvPr>
        </p:nvGraphicFramePr>
        <p:xfrm>
          <a:off x="0" y="1326824"/>
          <a:ext cx="4419600" cy="1249680"/>
        </p:xfrm>
        <a:graphic>
          <a:graphicData uri="http://schemas.openxmlformats.org/drawingml/2006/table">
            <a:tbl>
              <a:tblPr firstRow="1" bandRow="1">
                <a:tableStyleId>{5C22544A-7EE6-4342-B048-85BDC9FD1C3A}</a:tableStyleId>
              </a:tblPr>
              <a:tblGrid>
                <a:gridCol w="1840721">
                  <a:extLst>
                    <a:ext uri="{9D8B030D-6E8A-4147-A177-3AD203B41FA5}">
                      <a16:colId xmlns:a16="http://schemas.microsoft.com/office/drawing/2014/main" xmlns="" val="4025939027"/>
                    </a:ext>
                  </a:extLst>
                </a:gridCol>
                <a:gridCol w="1035234">
                  <a:extLst>
                    <a:ext uri="{9D8B030D-6E8A-4147-A177-3AD203B41FA5}">
                      <a16:colId xmlns:a16="http://schemas.microsoft.com/office/drawing/2014/main" xmlns="" val="1471676064"/>
                    </a:ext>
                  </a:extLst>
                </a:gridCol>
                <a:gridCol w="1543645">
                  <a:extLst>
                    <a:ext uri="{9D8B030D-6E8A-4147-A177-3AD203B41FA5}">
                      <a16:colId xmlns:a16="http://schemas.microsoft.com/office/drawing/2014/main" xmlns="" val="2508352804"/>
                    </a:ext>
                  </a:extLst>
                </a:gridCol>
              </a:tblGrid>
              <a:tr h="0">
                <a:tc>
                  <a:txBody>
                    <a:bodyPr/>
                    <a:lstStyle/>
                    <a:p>
                      <a:r>
                        <a:rPr lang="en-ZA" sz="1600" dirty="0"/>
                        <a:t>NO. OF TARGETS</a:t>
                      </a:r>
                    </a:p>
                  </a:txBody>
                  <a:tcPr>
                    <a:solidFill>
                      <a:schemeClr val="bg1">
                        <a:lumMod val="75000"/>
                      </a:schemeClr>
                    </a:solidFill>
                  </a:tcPr>
                </a:tc>
                <a:tc>
                  <a:txBody>
                    <a:bodyPr/>
                    <a:lstStyle/>
                    <a:p>
                      <a:r>
                        <a:rPr lang="en-ZA" sz="1600" dirty="0"/>
                        <a:t>ACHIEVED</a:t>
                      </a:r>
                    </a:p>
                  </a:txBody>
                  <a:tcPr>
                    <a:solidFill>
                      <a:schemeClr val="bg1">
                        <a:lumMod val="75000"/>
                      </a:schemeClr>
                    </a:solidFill>
                  </a:tcPr>
                </a:tc>
                <a:tc>
                  <a:txBody>
                    <a:bodyPr/>
                    <a:lstStyle/>
                    <a:p>
                      <a:r>
                        <a:rPr lang="en-ZA" sz="16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600" b="1" dirty="0"/>
                        <a:t>53</a:t>
                      </a:r>
                      <a:endParaRPr lang="en-ZA" sz="1600" b="1" dirty="0"/>
                    </a:p>
                  </a:txBody>
                  <a:tcPr>
                    <a:solidFill>
                      <a:schemeClr val="bg1">
                        <a:lumMod val="75000"/>
                      </a:schemeClr>
                    </a:solidFill>
                  </a:tcPr>
                </a:tc>
                <a:tc>
                  <a:txBody>
                    <a:bodyPr/>
                    <a:lstStyle/>
                    <a:p>
                      <a:r>
                        <a:rPr lang="en-GB" sz="1600" dirty="0"/>
                        <a:t>23</a:t>
                      </a:r>
                      <a:endParaRPr lang="en-ZA" sz="1600" dirty="0"/>
                    </a:p>
                  </a:txBody>
                  <a:tcPr>
                    <a:solidFill>
                      <a:schemeClr val="bg1">
                        <a:lumMod val="75000"/>
                      </a:schemeClr>
                    </a:solidFill>
                  </a:tcPr>
                </a:tc>
                <a:tc>
                  <a:txBody>
                    <a:bodyPr/>
                    <a:lstStyle/>
                    <a:p>
                      <a:r>
                        <a:rPr lang="en-GB" sz="1600" dirty="0"/>
                        <a:t>20</a:t>
                      </a:r>
                      <a:endParaRPr lang="en-ZA" sz="16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600" b="1" dirty="0"/>
                        <a:t>% ACHIEVED</a:t>
                      </a:r>
                    </a:p>
                  </a:txBody>
                  <a:tcPr>
                    <a:solidFill>
                      <a:schemeClr val="bg1">
                        <a:lumMod val="75000"/>
                      </a:schemeClr>
                    </a:solidFill>
                  </a:tcPr>
                </a:tc>
                <a:tc>
                  <a:txBody>
                    <a:bodyPr/>
                    <a:lstStyle/>
                    <a:p>
                      <a:r>
                        <a:rPr lang="en-ZA" sz="1600" dirty="0"/>
                        <a:t>43.4%</a:t>
                      </a:r>
                    </a:p>
                  </a:txBody>
                  <a:tcPr>
                    <a:solidFill>
                      <a:schemeClr val="bg1">
                        <a:lumMod val="75000"/>
                      </a:schemeClr>
                    </a:solidFill>
                  </a:tcPr>
                </a:tc>
                <a:tc>
                  <a:txBody>
                    <a:bodyPr/>
                    <a:lstStyle/>
                    <a:p>
                      <a:r>
                        <a:rPr lang="en-ZA" sz="1600" dirty="0"/>
                        <a:t>56.6%</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1677320360"/>
              </p:ext>
            </p:extLst>
          </p:nvPr>
        </p:nvGraphicFramePr>
        <p:xfrm>
          <a:off x="9525" y="2643505"/>
          <a:ext cx="4419600" cy="2481162"/>
        </p:xfrm>
        <a:graphic>
          <a:graphicData uri="http://schemas.openxmlformats.org/drawingml/2006/table">
            <a:tbl>
              <a:tblPr firstRow="1" bandRow="1">
                <a:tableStyleId>{5C22544A-7EE6-4342-B048-85BDC9FD1C3A}</a:tableStyleId>
              </a:tblPr>
              <a:tblGrid>
                <a:gridCol w="2143923">
                  <a:extLst>
                    <a:ext uri="{9D8B030D-6E8A-4147-A177-3AD203B41FA5}">
                      <a16:colId xmlns:a16="http://schemas.microsoft.com/office/drawing/2014/main" xmlns="" val="374002318"/>
                    </a:ext>
                  </a:extLst>
                </a:gridCol>
                <a:gridCol w="2275677">
                  <a:extLst>
                    <a:ext uri="{9D8B030D-6E8A-4147-A177-3AD203B41FA5}">
                      <a16:colId xmlns:a16="http://schemas.microsoft.com/office/drawing/2014/main" xmlns="" val="3479583449"/>
                    </a:ext>
                  </a:extLst>
                </a:gridCol>
              </a:tblGrid>
              <a:tr h="3861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SABC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463341">
                <a:tc>
                  <a:txBody>
                    <a:bodyPr/>
                    <a:lstStyle/>
                    <a:p>
                      <a:r>
                        <a:rPr lang="en-US" sz="1800" dirty="0"/>
                        <a:t>Revenue</a:t>
                      </a:r>
                      <a:endParaRPr lang="en-ZA" sz="1800" dirty="0"/>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effectLst/>
                          <a:latin typeface="+mn-lt"/>
                          <a:ea typeface="+mn-ea"/>
                          <a:cs typeface="+mn-cs"/>
                        </a:rPr>
                        <a:t>R5.068 billion </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63341">
                <a:tc>
                  <a:txBody>
                    <a:bodyPr/>
                    <a:lstStyle/>
                    <a:p>
                      <a:r>
                        <a:rPr lang="en-ZA" sz="1800" dirty="0"/>
                        <a:t>Expenditure</a:t>
                      </a:r>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effectLst/>
                          <a:latin typeface="+mn-lt"/>
                          <a:ea typeface="+mn-ea"/>
                          <a:cs typeface="+mn-cs"/>
                        </a:rPr>
                        <a:t>R5.3 billion </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583030241"/>
                  </a:ext>
                </a:extLst>
              </a:tr>
              <a:tr h="463341">
                <a:tc>
                  <a:txBody>
                    <a:bodyPr/>
                    <a:lstStyle/>
                    <a:p>
                      <a:r>
                        <a:rPr lang="en-ZA" sz="1800" dirty="0"/>
                        <a:t>Net Loss Before Finance Costs and Tax</a:t>
                      </a:r>
                    </a:p>
                  </a:txBody>
                  <a:tcPr>
                    <a:solidFill>
                      <a:schemeClr val="bg1">
                        <a:lumMod val="75000"/>
                      </a:schemeClr>
                    </a:solidFill>
                  </a:tcPr>
                </a:tc>
                <a:tc>
                  <a:txBody>
                    <a:bodyPr/>
                    <a:lstStyle/>
                    <a:p>
                      <a:r>
                        <a:rPr lang="en-ZA" sz="1800" dirty="0"/>
                        <a:t>R258.5 million </a:t>
                      </a:r>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graphicFrame>
        <p:nvGraphicFramePr>
          <p:cNvPr id="7" name="Table 6">
            <a:extLst>
              <a:ext uri="{FF2B5EF4-FFF2-40B4-BE49-F238E27FC236}">
                <a16:creationId xmlns:a16="http://schemas.microsoft.com/office/drawing/2014/main" xmlns="" id="{F9ECABDA-38DE-A930-C0D3-76B89A7C7CEA}"/>
              </a:ext>
            </a:extLst>
          </p:cNvPr>
          <p:cNvGraphicFramePr>
            <a:graphicFrameLocks noGrp="1"/>
          </p:cNvGraphicFramePr>
          <p:nvPr>
            <p:extLst>
              <p:ext uri="{D42A27DB-BD31-4B8C-83A1-F6EECF244321}">
                <p14:modId xmlns:p14="http://schemas.microsoft.com/office/powerpoint/2010/main" xmlns="" val="846229625"/>
              </p:ext>
            </p:extLst>
          </p:nvPr>
        </p:nvGraphicFramePr>
        <p:xfrm>
          <a:off x="4495800" y="1252183"/>
          <a:ext cx="7696200" cy="5167675"/>
        </p:xfrm>
        <a:graphic>
          <a:graphicData uri="http://schemas.openxmlformats.org/drawingml/2006/table">
            <a:tbl>
              <a:tblPr firstRow="1" firstCol="1" bandRow="1"/>
              <a:tblGrid>
                <a:gridCol w="1242039">
                  <a:extLst>
                    <a:ext uri="{9D8B030D-6E8A-4147-A177-3AD203B41FA5}">
                      <a16:colId xmlns:a16="http://schemas.microsoft.com/office/drawing/2014/main" xmlns="" val="1108984631"/>
                    </a:ext>
                  </a:extLst>
                </a:gridCol>
                <a:gridCol w="6358805">
                  <a:extLst>
                    <a:ext uri="{9D8B030D-6E8A-4147-A177-3AD203B41FA5}">
                      <a16:colId xmlns:a16="http://schemas.microsoft.com/office/drawing/2014/main" xmlns="" val="3042496361"/>
                    </a:ext>
                  </a:extLst>
                </a:gridCol>
                <a:gridCol w="95356">
                  <a:extLst>
                    <a:ext uri="{9D8B030D-6E8A-4147-A177-3AD203B41FA5}">
                      <a16:colId xmlns:a16="http://schemas.microsoft.com/office/drawing/2014/main" xmlns="" val="4275370494"/>
                    </a:ext>
                  </a:extLst>
                </a:gridCol>
              </a:tblGrid>
              <a:tr h="262236">
                <a:tc>
                  <a:txBody>
                    <a:bodyPr/>
                    <a:lstStyle/>
                    <a:p>
                      <a:pPr algn="just">
                        <a:lnSpc>
                          <a:spcPct val="107000"/>
                        </a:lnSpc>
                        <a:spcAft>
                          <a:spcPts val="800"/>
                        </a:spcAft>
                      </a:pPr>
                      <a:r>
                        <a:rPr lang="en-ZA"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Strategic Pillar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ZA"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682429917"/>
                  </a:ext>
                </a:extLst>
              </a:tr>
              <a:tr h="393691">
                <a:tc>
                  <a:txBody>
                    <a:bodyPr/>
                    <a:lstStyle/>
                    <a:p>
                      <a:pPr algn="just">
                        <a:lnSpc>
                          <a:spcPct val="107000"/>
                        </a:lnSpc>
                        <a:spcAft>
                          <a:spcPts val="800"/>
                        </a:spcAft>
                      </a:pPr>
                      <a:r>
                        <a:rPr lang="en-ZA"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Financial Sustainability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just">
                        <a:lnSpc>
                          <a:spcPct val="107000"/>
                        </a:lnSpc>
                        <a:spcAft>
                          <a:spcPts val="80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Implementation of the Annual Procurement Plan was not achieved due to SCM capacity constraints that delayed completion of critical projects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55430670"/>
                  </a:ext>
                </a:extLst>
              </a:tr>
              <a:tr h="701393">
                <a:tc>
                  <a:txBody>
                    <a:bodyPr/>
                    <a:lstStyle/>
                    <a:p>
                      <a:pPr algn="just">
                        <a:lnSpc>
                          <a:spcPct val="107000"/>
                        </a:lnSpc>
                        <a:spcAft>
                          <a:spcPts val="800"/>
                        </a:spcAft>
                      </a:pPr>
                      <a:r>
                        <a:rPr lang="en-ZA"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Content and Platforms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gridSpan="2">
                  <a:txBody>
                    <a:bodyPr/>
                    <a:lstStyle/>
                    <a:p>
                      <a:pPr algn="just">
                        <a:lnSpc>
                          <a:spcPct val="107000"/>
                        </a:lnSpc>
                        <a:spcAft>
                          <a:spcPts val="80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Key targets not achieved related to TV &amp; Radio audience share which was due to the lack of local content properties in key slots, poor marketing, and capacity constraints during the 2021/22FY. Regrettably, the corrective actions to resolve these impediments seemed to be ineffective as the SABC could not fill vacancies in critical functional areas and ramped up marketing of content in current financial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975739040"/>
                  </a:ext>
                </a:extLst>
              </a:tr>
              <a:tr h="356134">
                <a:tc>
                  <a:txBody>
                    <a:bodyPr/>
                    <a:lstStyle/>
                    <a:p>
                      <a:pPr algn="just">
                        <a:lnSpc>
                          <a:spcPct val="107000"/>
                        </a:lnSpc>
                        <a:spcAft>
                          <a:spcPts val="8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Digital Pilar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gridSpan="2">
                  <a:txBody>
                    <a:bodyPr/>
                    <a:lstStyle/>
                    <a:p>
                      <a:pPr algn="just">
                        <a:lnSpc>
                          <a:spcPct val="107000"/>
                        </a:lnSpc>
                        <a:spcAft>
                          <a:spcPts val="800"/>
                        </a:spcAft>
                        <a:tabLst>
                          <a:tab pos="54038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key targets under this pillar were not achieved mainly due to delays in SCM processes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635652284"/>
                  </a:ext>
                </a:extLst>
              </a:tr>
              <a:tr h="659866">
                <a:tc>
                  <a:txBody>
                    <a:bodyPr/>
                    <a:lstStyle/>
                    <a:p>
                      <a:pPr algn="just">
                        <a:lnSpc>
                          <a:spcPct val="107000"/>
                        </a:lnSpc>
                        <a:spcAft>
                          <a:spcPts val="800"/>
                        </a:spcAft>
                      </a:pPr>
                      <a:r>
                        <a:rPr lang="en-ZA"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Human Resources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gridSpan="2">
                  <a:txBody>
                    <a:bodyPr/>
                    <a:lstStyle/>
                    <a:p>
                      <a:pPr algn="just">
                        <a:lnSpc>
                          <a:spcPct val="107000"/>
                        </a:lnSpc>
                        <a:spcAft>
                          <a:spcPts val="800"/>
                        </a:spcAft>
                        <a:tabLst>
                          <a:tab pos="54038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was reported that whilst 90% of employees signed performance contracts, only 1.5% of the contracts were evaluated due to the transition of performance contracting from manual to automated process.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4038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SABC also failed to implement target on the WSP due to SCM challenges.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2091790702"/>
                  </a:ext>
                </a:extLst>
              </a:tr>
              <a:tr h="461816">
                <a:tc>
                  <a:txBody>
                    <a:bodyPr/>
                    <a:lstStyle/>
                    <a:p>
                      <a:pPr algn="just">
                        <a:lnSpc>
                          <a:spcPct val="107000"/>
                        </a:lnSpc>
                        <a:spcAft>
                          <a:spcPts val="800"/>
                        </a:spcAft>
                      </a:pPr>
                      <a:r>
                        <a:rPr lang="en-ZA"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Governance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gridSpan="2">
                  <a:txBody>
                    <a:bodyPr/>
                    <a:lstStyle/>
                    <a:p>
                      <a:pPr algn="just">
                        <a:lnSpc>
                          <a:spcPct val="107000"/>
                        </a:lnSpc>
                        <a:spcAft>
                          <a:spcPts val="800"/>
                        </a:spcAft>
                        <a:tabLst>
                          <a:tab pos="540385" algn="l"/>
                        </a:tabLs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SABC only managed to resolve 84% of AGSA audit findings against the set target of 90%. This is attributed to delays in the finalisation of the audit which impacted on the progress to resolve these findings by year end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3606254903"/>
                  </a:ext>
                </a:extLst>
              </a:tr>
              <a:tr h="680743">
                <a:tc>
                  <a:txBody>
                    <a:bodyPr/>
                    <a:lstStyle/>
                    <a:p>
                      <a:pPr algn="just">
                        <a:lnSpc>
                          <a:spcPct val="107000"/>
                        </a:lnSpc>
                        <a:spcAft>
                          <a:spcPts val="800"/>
                        </a:spcAft>
                      </a:pPr>
                      <a:r>
                        <a:rPr lang="en-ZA"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Partnerships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gridSpan="2">
                  <a:txBody>
                    <a:bodyPr/>
                    <a:lstStyle/>
                    <a:p>
                      <a:pPr algn="just">
                        <a:lnSpc>
                          <a:spcPct val="107000"/>
                        </a:lnSpc>
                        <a:spcAft>
                          <a:spcPts val="800"/>
                        </a:spcAft>
                        <a:tabLst>
                          <a:tab pos="540385" algn="l"/>
                        </a:tabLs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Content generation partnerships was not achieved due to delays in completion of business plans and contracting.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03" marR="37303" marT="799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490763216"/>
                  </a:ext>
                </a:extLst>
              </a:tr>
            </a:tbl>
          </a:graphicData>
        </a:graphic>
      </p:graphicFrame>
      <p:sp>
        <p:nvSpPr>
          <p:cNvPr id="10" name="TextBox 9">
            <a:extLst>
              <a:ext uri="{FF2B5EF4-FFF2-40B4-BE49-F238E27FC236}">
                <a16:creationId xmlns:a16="http://schemas.microsoft.com/office/drawing/2014/main" xmlns="" id="{716ABD34-80B4-9F2E-3383-BCC0060B2B9C}"/>
              </a:ext>
            </a:extLst>
          </p:cNvPr>
          <p:cNvSpPr txBox="1"/>
          <p:nvPr/>
        </p:nvSpPr>
        <p:spPr>
          <a:xfrm>
            <a:off x="6924040" y="933185"/>
            <a:ext cx="6106160" cy="318998"/>
          </a:xfrm>
          <a:prstGeom prst="rect">
            <a:avLst/>
          </a:prstGeom>
          <a:noFill/>
        </p:spPr>
        <p:txBody>
          <a:bodyPr wrap="square">
            <a:spAutoFit/>
          </a:bodyPr>
          <a:lstStyle/>
          <a:p>
            <a:pPr algn="just">
              <a:lnSpc>
                <a:spcPct val="115000"/>
              </a:lnSpc>
              <a:tabLst>
                <a:tab pos="540385" algn="l"/>
              </a:tabLst>
              <a:defRPr/>
            </a:pPr>
            <a:r>
              <a:rPr lang="en-GB" sz="14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Non performance and underlying reasons:</a:t>
            </a:r>
          </a:p>
        </p:txBody>
      </p:sp>
    </p:spTree>
    <p:extLst>
      <p:ext uri="{BB962C8B-B14F-4D97-AF65-F5344CB8AC3E}">
        <p14:creationId xmlns:p14="http://schemas.microsoft.com/office/powerpoint/2010/main" xmlns="" val="364045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390775" y="154933"/>
            <a:ext cx="8753475"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SABC AUDIT FINDINGS (1)</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01082" y="1032970"/>
            <a:ext cx="11800418" cy="5177330"/>
          </a:xfrm>
          <a:noFill/>
          <a:ln>
            <a:noFill/>
          </a:ln>
        </p:spPr>
        <p:txBody>
          <a:bodyPr>
            <a:noAutofit/>
          </a:bodyPr>
          <a:lstStyle/>
          <a:p>
            <a:pPr marR="0" lvl="0" algn="l" defTabSz="914400" rtl="0" eaLnBrk="1" fontAlgn="base" latinLnBrk="0" hangingPunct="1">
              <a:lnSpc>
                <a:spcPts val="2300"/>
              </a:lnSpc>
              <a:spcBef>
                <a:spcPts val="600"/>
              </a:spcBef>
              <a:spcAft>
                <a:spcPct val="0"/>
              </a:spcAft>
              <a:buClrTx/>
              <a:buSzTx/>
              <a:tabLst/>
              <a:defRPr/>
            </a:pPr>
            <a:r>
              <a:rPr lang="en-GB" sz="1600" b="1" dirty="0">
                <a:solidFill>
                  <a:schemeClr val="tx1"/>
                </a:solidFill>
                <a:latin typeface="Arial" panose="020B0604020202020204" pitchFamily="34" charset="0"/>
                <a:cs typeface="Arial" panose="020B0604020202020204" pitchFamily="34" charset="0"/>
              </a:rPr>
              <a:t>Annual Financial Statements</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Qualified audit opinion with emphasis of matter.</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Bases of qualification</a:t>
            </a:r>
          </a:p>
          <a:p>
            <a:pPr marL="628650" lvl="1" indent="-358775" fontAlgn="base">
              <a:lnSpc>
                <a:spcPts val="2300"/>
              </a:lnSpc>
              <a:spcBef>
                <a:spcPts val="600"/>
              </a:spcBef>
              <a:spcAft>
                <a:spcPct val="0"/>
              </a:spcAft>
              <a:buFont typeface="Courier New" panose="02070309020205020404" pitchFamily="49" charset="0"/>
              <a:buChar char="o"/>
              <a:defRPr/>
            </a:pPr>
            <a:r>
              <a:rPr lang="en-GB" sz="1600" dirty="0">
                <a:solidFill>
                  <a:schemeClr val="tx1"/>
                </a:solidFill>
                <a:latin typeface="Arial" panose="020B0604020202020204" pitchFamily="34" charset="0"/>
                <a:cs typeface="Arial" panose="020B0604020202020204" pitchFamily="34" charset="0"/>
              </a:rPr>
              <a:t>auditors were not able to obtain sufficient appropriate audit evidence that the irregular expenditure for the previous years had been completely accounted for, due to the public entity not implementing adequate procedures in the past to identify and record all instances of irregular expenditure. R2 898 million (2021: R2 855 million).</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600" b="1" dirty="0">
                <a:solidFill>
                  <a:schemeClr val="tx1"/>
                </a:solidFill>
                <a:latin typeface="Arial" panose="020B0604020202020204" pitchFamily="34" charset="0"/>
                <a:cs typeface="Arial" panose="020B0604020202020204" pitchFamily="34" charset="0"/>
              </a:rPr>
              <a:t>Emphasis of matters relate to:</a:t>
            </a:r>
          </a:p>
          <a:p>
            <a:pPr marL="539750" marR="0" lvl="0" indent="-274638" algn="l" defTabSz="914400" rtl="0" eaLnBrk="1" fontAlgn="base" latinLnBrk="0" hangingPunct="1">
              <a:lnSpc>
                <a:spcPts val="2300"/>
              </a:lnSpc>
              <a:spcBef>
                <a:spcPts val="600"/>
              </a:spcBef>
              <a:spcAft>
                <a:spcPct val="0"/>
              </a:spcAft>
              <a:buClrTx/>
              <a:buSzTx/>
              <a:buFont typeface="Courier New" panose="02070309020205020404" pitchFamily="49" charset="0"/>
              <a:buChar char="o"/>
              <a:tabLst/>
              <a:defRPr/>
            </a:pPr>
            <a:r>
              <a:rPr lang="en-GB" sz="1600" dirty="0">
                <a:solidFill>
                  <a:schemeClr val="tx1"/>
                </a:solidFill>
                <a:latin typeface="Arial" panose="020B0604020202020204" pitchFamily="34" charset="0"/>
                <a:cs typeface="Arial" panose="020B0604020202020204" pitchFamily="34" charset="0"/>
              </a:rPr>
              <a:t>Going Concern - the SABC has incurred a net loss of R201 million (2021: R530 million).</a:t>
            </a:r>
          </a:p>
          <a:p>
            <a:pPr marL="539750" marR="0" lvl="0" indent="-274638" algn="l" defTabSz="914400" rtl="0" eaLnBrk="1" fontAlgn="base" latinLnBrk="0" hangingPunct="1">
              <a:lnSpc>
                <a:spcPts val="2300"/>
              </a:lnSpc>
              <a:spcBef>
                <a:spcPts val="600"/>
              </a:spcBef>
              <a:spcAft>
                <a:spcPct val="0"/>
              </a:spcAft>
              <a:buClrTx/>
              <a:buSzTx/>
              <a:buFont typeface="Courier New" panose="02070309020205020404" pitchFamily="49" charset="0"/>
              <a:buChar char="o"/>
              <a:tabLst/>
              <a:defRPr/>
            </a:pPr>
            <a:r>
              <a:rPr lang="en-GB" sz="1600" dirty="0">
                <a:solidFill>
                  <a:schemeClr val="tx1"/>
                </a:solidFill>
                <a:latin typeface="Arial" panose="020B0604020202020204" pitchFamily="34" charset="0"/>
                <a:cs typeface="Arial" panose="020B0604020202020204" pitchFamily="34" charset="0"/>
              </a:rPr>
              <a:t>Significant judgement: defined benefit asset - The SABC has a defined benefit pension plan of R1 670 million (2021: R1 796 million)</a:t>
            </a:r>
          </a:p>
          <a:p>
            <a:pPr marL="539750" marR="0" lvl="0" indent="-274638" algn="l" defTabSz="914400" rtl="0" eaLnBrk="1" fontAlgn="base" latinLnBrk="0" hangingPunct="1">
              <a:lnSpc>
                <a:spcPts val="2300"/>
              </a:lnSpc>
              <a:spcBef>
                <a:spcPts val="600"/>
              </a:spcBef>
              <a:spcAft>
                <a:spcPct val="0"/>
              </a:spcAft>
              <a:buClrTx/>
              <a:buSzTx/>
              <a:buFont typeface="Courier New" panose="02070309020205020404" pitchFamily="49" charset="0"/>
              <a:buChar char="o"/>
              <a:tabLst/>
              <a:defRPr/>
            </a:pPr>
            <a:r>
              <a:rPr lang="en-GB" sz="1600" dirty="0">
                <a:solidFill>
                  <a:schemeClr val="tx1"/>
                </a:solidFill>
                <a:latin typeface="Arial" panose="020B0604020202020204" pitchFamily="34" charset="0"/>
                <a:cs typeface="Arial" panose="020B0604020202020204" pitchFamily="34" charset="0"/>
              </a:rPr>
              <a:t>Significant judgement: TV licences - the SABC has recognised TV licence fees of R815 million (2021: R788 million) of the total licence fees billed of R4 446 million (2021: R4 416 million). The public entity has not recognised TV licence fees to the amount of R3 631 million (2021: R3 628 million).</a:t>
            </a:r>
          </a:p>
          <a:p>
            <a:pPr marL="539750" marR="0" lvl="0" indent="-274638" algn="l" defTabSz="914400" rtl="0" eaLnBrk="1" fontAlgn="base" latinLnBrk="0" hangingPunct="1">
              <a:lnSpc>
                <a:spcPts val="2300"/>
              </a:lnSpc>
              <a:spcBef>
                <a:spcPts val="600"/>
              </a:spcBef>
              <a:spcAft>
                <a:spcPct val="0"/>
              </a:spcAft>
              <a:buClrTx/>
              <a:buSzTx/>
              <a:buFont typeface="Courier New" panose="02070309020205020404" pitchFamily="49" charset="0"/>
              <a:buChar char="o"/>
              <a:tabLst/>
              <a:defRPr/>
            </a:pPr>
            <a:r>
              <a:rPr lang="en-GB" sz="1600" dirty="0">
                <a:solidFill>
                  <a:schemeClr val="tx1"/>
                </a:solidFill>
                <a:latin typeface="Arial" panose="020B0604020202020204" pitchFamily="34" charset="0"/>
                <a:cs typeface="Arial" panose="020B0604020202020204" pitchFamily="34" charset="0"/>
              </a:rPr>
              <a:t>Significant uncertainties - the public entity is a defendant in a number of lawsuits. The ultimate outcome of these matters could not be determined currently.</a:t>
            </a:r>
          </a:p>
        </p:txBody>
      </p:sp>
    </p:spTree>
    <p:extLst>
      <p:ext uri="{BB962C8B-B14F-4D97-AF65-F5344CB8AC3E}">
        <p14:creationId xmlns:p14="http://schemas.microsoft.com/office/powerpoint/2010/main" xmlns="" val="340256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0" y="171961"/>
            <a:ext cx="11172825" cy="604534"/>
          </a:xfrm>
        </p:spPr>
        <p:txBody>
          <a:bodyPr>
            <a:normAutofit/>
          </a:bodyPr>
          <a:lstStyle/>
          <a:p>
            <a:r>
              <a:rPr lang="en-ZA" sz="2000" dirty="0">
                <a:latin typeface="Arial" panose="020B0604020202020204" pitchFamily="34" charset="0"/>
                <a:cs typeface="Arial" panose="020B0604020202020204" pitchFamily="34" charset="0"/>
              </a:rPr>
              <a:t>                                                                </a:t>
            </a:r>
            <a:r>
              <a:rPr lang="en-ZA" sz="3200" dirty="0">
                <a:solidFill>
                  <a:srgbClr val="008238"/>
                </a:solidFill>
                <a:latin typeface="Arial" panose="020B0604020202020204" pitchFamily="34" charset="0"/>
                <a:cs typeface="Arial" panose="020B0604020202020204" pitchFamily="34" charset="0"/>
              </a:rPr>
              <a:t>SABC AUDIT FINDINGS (2)</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14758" y="1028119"/>
            <a:ext cx="11762484" cy="4977517"/>
          </a:xfrm>
          <a:noFill/>
          <a:ln>
            <a:noFill/>
          </a:ln>
        </p:spPr>
        <p:txBody>
          <a:bodyPr>
            <a:noAutofit/>
          </a:bodyPr>
          <a:lstStyle/>
          <a:p>
            <a:pPr marR="0" lvl="0" algn="l" defTabSz="914400" rtl="0" eaLnBrk="1" fontAlgn="base" latinLnBrk="0" hangingPunct="1">
              <a:lnSpc>
                <a:spcPts val="2300"/>
              </a:lnSpc>
              <a:spcBef>
                <a:spcPct val="0"/>
              </a:spcBef>
              <a:spcAft>
                <a:spcPct val="0"/>
              </a:spcAft>
              <a:buClrTx/>
              <a:buSzTx/>
              <a:tabLst/>
              <a:defRPr/>
            </a:pPr>
            <a:r>
              <a:rPr lang="en-GB" sz="1400" b="1" dirty="0">
                <a:solidFill>
                  <a:schemeClr val="tx1"/>
                </a:solidFill>
                <a:latin typeface="Arial" panose="020B0604020202020204" pitchFamily="34" charset="0"/>
                <a:cs typeface="Arial" panose="020B0604020202020204" pitchFamily="34" charset="0"/>
              </a:rPr>
              <a:t>Audit of annual performance report</a:t>
            </a:r>
          </a:p>
          <a:p>
            <a:pPr marL="285750" lvl="0" indent="-285750" fontAlgn="base">
              <a:lnSpc>
                <a:spcPts val="2300"/>
              </a:lnSpc>
              <a:spcBef>
                <a:spcPct val="0"/>
              </a:spcBef>
              <a:spcAft>
                <a:spcPct val="0"/>
              </a:spcAft>
              <a:buFont typeface="Arial" panose="020B0604020202020204" pitchFamily="34" charset="0"/>
              <a:buChar char="•"/>
              <a:defRPr/>
            </a:pPr>
            <a:r>
              <a:rPr lang="en-GB" sz="1400" dirty="0">
                <a:solidFill>
                  <a:schemeClr val="tx1"/>
                </a:solidFill>
                <a:latin typeface="Arial" panose="020B0604020202020204" pitchFamily="34" charset="0"/>
                <a:cs typeface="Arial" panose="020B0604020202020204" pitchFamily="34" charset="0"/>
              </a:rPr>
              <a:t>material findings were reported on the usefulness and reliability of the performance information of selected strategic goal (Strategic Goal 2): </a:t>
            </a:r>
          </a:p>
          <a:p>
            <a:pPr marL="628650" lvl="1" indent="-358775" fontAlgn="base">
              <a:lnSpc>
                <a:spcPts val="2300"/>
              </a:lnSpc>
              <a:spcBef>
                <a:spcPct val="0"/>
              </a:spcBef>
              <a:spcAft>
                <a:spcPct val="0"/>
              </a:spcAft>
              <a:buFont typeface="Courier New" panose="02070309020205020404" pitchFamily="49" charset="0"/>
              <a:buChar char="o"/>
              <a:defRPr/>
            </a:pPr>
            <a:r>
              <a:rPr lang="en-GB" sz="1400" dirty="0">
                <a:solidFill>
                  <a:schemeClr val="tx1"/>
                </a:solidFill>
                <a:latin typeface="Arial" panose="020B0604020202020204" pitchFamily="34" charset="0"/>
                <a:cs typeface="Arial" panose="020B0604020202020204" pitchFamily="34" charset="0"/>
              </a:rPr>
              <a:t>Content and Platforms: Percentage of new programmes broadcast within the year: achievement of the “not applicable” reported against the target of 20% in the annual performance report due to the unavailability of the programme scheduling system.</a:t>
            </a:r>
          </a:p>
          <a:p>
            <a:pPr marL="628650" lvl="1" indent="-358775" fontAlgn="base">
              <a:lnSpc>
                <a:spcPts val="2300"/>
              </a:lnSpc>
              <a:spcBef>
                <a:spcPct val="0"/>
              </a:spcBef>
              <a:spcAft>
                <a:spcPct val="0"/>
              </a:spcAft>
              <a:buFont typeface="Courier New" panose="02070309020205020404" pitchFamily="49" charset="0"/>
              <a:buChar char="o"/>
              <a:defRPr/>
            </a:pPr>
            <a:r>
              <a:rPr lang="en-GB" sz="1400" dirty="0">
                <a:solidFill>
                  <a:schemeClr val="tx1"/>
                </a:solidFill>
                <a:latin typeface="Arial" panose="020B0604020202020204" pitchFamily="34" charset="0"/>
                <a:cs typeface="Arial" panose="020B0604020202020204" pitchFamily="34" charset="0"/>
              </a:rPr>
              <a:t>Share of diary quarter-hours listened percentage: achievement of the “not applicable” reported against the target of planned targets of Public Broadcasting Services (PBS): 67% and Public Commercial Services (PCS): 8% in the annual performance report due to a new measurement not being comparable to the previous measurement.</a:t>
            </a:r>
          </a:p>
          <a:p>
            <a:pPr marR="0" lvl="0" algn="l" defTabSz="914400" rtl="0" eaLnBrk="1" fontAlgn="base" latinLnBrk="0" hangingPunct="1">
              <a:lnSpc>
                <a:spcPts val="2300"/>
              </a:lnSpc>
              <a:spcBef>
                <a:spcPct val="0"/>
              </a:spcBef>
              <a:spcAft>
                <a:spcPct val="0"/>
              </a:spcAft>
              <a:buClrTx/>
              <a:buSzTx/>
              <a:tabLst/>
              <a:defRPr/>
            </a:pPr>
            <a:r>
              <a:rPr lang="en-GB" sz="1400" b="1" dirty="0">
                <a:solidFill>
                  <a:schemeClr val="tx1"/>
                </a:solidFill>
                <a:latin typeface="Arial" panose="020B0604020202020204" pitchFamily="34" charset="0"/>
                <a:cs typeface="Arial" panose="020B0604020202020204" pitchFamily="34" charset="0"/>
              </a:rPr>
              <a:t>Audit of compliance with legislation</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the annual financial statements submitted for auditing were not prepared in accordance with the prescribed financial reporting framework.</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uncorrected material misstatement of irregular expenditure resulted in the financial statements receiving a qualified opinion.</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Auditors were unable to obtain sufficient appropriate audit evidence that disciplinary steps were taken against some of the officials who had incurred and/or permitted irregular expenditure.</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effective and appropriate steps were not taken to prevent irregular expenditure, and fruitless and wasteful expenditure.</a:t>
            </a:r>
          </a:p>
          <a:p>
            <a:pPr marR="0" lvl="0" algn="l" defTabSz="914400" rtl="0" eaLnBrk="1" fontAlgn="base" latinLnBrk="0" hangingPunct="1">
              <a:lnSpc>
                <a:spcPts val="2300"/>
              </a:lnSpc>
              <a:spcBef>
                <a:spcPct val="0"/>
              </a:spcBef>
              <a:spcAft>
                <a:spcPct val="0"/>
              </a:spcAft>
              <a:buClrTx/>
              <a:buSzTx/>
              <a:tabLst/>
              <a:defRPr/>
            </a:pPr>
            <a:r>
              <a:rPr lang="en-GB" sz="1400" b="1" dirty="0">
                <a:solidFill>
                  <a:schemeClr val="tx1"/>
                </a:solidFill>
                <a:latin typeface="Arial" panose="020B0604020202020204" pitchFamily="34" charset="0"/>
                <a:cs typeface="Arial" panose="020B0604020202020204" pitchFamily="34" charset="0"/>
              </a:rPr>
              <a:t>Internal control deficiencies raised by the Auditors</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Management did not prepare regular, accurate and complete financial and performance reports that are supported and evidenced by reliable information.</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400" dirty="0">
                <a:solidFill>
                  <a:schemeClr val="tx1"/>
                </a:solidFill>
                <a:latin typeface="Arial" panose="020B0604020202020204" pitchFamily="34" charset="0"/>
                <a:cs typeface="Arial" panose="020B0604020202020204" pitchFamily="34" charset="0"/>
              </a:rPr>
              <a:t>Non-compliance with legislation could have been prevented if management had properly reviewed and monitored compliance.</a:t>
            </a:r>
          </a:p>
        </p:txBody>
      </p:sp>
    </p:spTree>
    <p:extLst>
      <p:ext uri="{BB962C8B-B14F-4D97-AF65-F5344CB8AC3E}">
        <p14:creationId xmlns:p14="http://schemas.microsoft.com/office/powerpoint/2010/main" xmlns="" val="58055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814051" y="1219701"/>
            <a:ext cx="10515600" cy="4714373"/>
          </a:xfrm>
        </p:spPr>
        <p:txBody>
          <a:bodyPr>
            <a:normAutofit fontScale="25000" lnSpcReduction="20000"/>
          </a:bodyPr>
          <a:lstStyle/>
          <a:p>
            <a:pPr>
              <a:spcBef>
                <a:spcPts val="0"/>
              </a:spcBef>
              <a:spcAft>
                <a:spcPts val="600"/>
              </a:spcAft>
              <a:tabLst>
                <a:tab pos="361950" algn="l"/>
              </a:tabLst>
            </a:pPr>
            <a:endParaRPr lang="en-US" sz="2600" dirty="0">
              <a:solidFill>
                <a:schemeClr val="tx1"/>
              </a:solidFill>
              <a:latin typeface="Arial" pitchFamily="34" charset="0"/>
              <a:cs typeface="Arial" pitchFamily="34" charset="0"/>
            </a:endParaRPr>
          </a:p>
          <a:p>
            <a:pPr>
              <a:spcBef>
                <a:spcPts val="0"/>
              </a:spcBef>
              <a:spcAft>
                <a:spcPts val="600"/>
              </a:spcAft>
              <a:tabLst>
                <a:tab pos="361950" algn="l"/>
              </a:tabLst>
            </a:pPr>
            <a:r>
              <a:rPr lang="en-US" sz="9600" b="1" dirty="0">
                <a:solidFill>
                  <a:schemeClr val="tx1"/>
                </a:solidFill>
                <a:latin typeface="Calibri" panose="020F0502020204030204" pitchFamily="34" charset="0"/>
                <a:cs typeface="Calibri" panose="020F0502020204030204" pitchFamily="34" charset="0"/>
              </a:rPr>
              <a:t>BRIEFING ON THE ANNUAL REPORT 2021/22 FOR THE FOLLOWING ENTITIES:</a:t>
            </a:r>
          </a:p>
          <a:p>
            <a:pPr marL="228600" indent="-228600">
              <a:spcBef>
                <a:spcPts val="600"/>
              </a:spcBef>
              <a:spcAft>
                <a:spcPts val="600"/>
              </a:spcAft>
              <a:buAutoNum type="arabicPeriod"/>
              <a:tabLst>
                <a:tab pos="361950" algn="l"/>
              </a:tabLst>
            </a:pPr>
            <a:r>
              <a:rPr lang="en-US" sz="9600" dirty="0">
                <a:solidFill>
                  <a:schemeClr val="tx1"/>
                </a:solidFill>
                <a:latin typeface="Calibri" panose="020F0502020204030204" pitchFamily="34" charset="0"/>
                <a:cs typeface="Calibri" panose="020F0502020204030204" pitchFamily="34" charset="0"/>
              </a:rPr>
              <a:t>Film and Publication Board (FPB)</a:t>
            </a:r>
          </a:p>
          <a:p>
            <a:pPr marL="228600" lvl="0" indent="-228600">
              <a:spcBef>
                <a:spcPts val="600"/>
              </a:spcBef>
              <a:spcAft>
                <a:spcPts val="600"/>
              </a:spcAft>
              <a:buFont typeface="Arial" panose="020B0604020202020204" pitchFamily="34" charset="0"/>
              <a:buAutoNum type="arabicPeriod"/>
              <a:tabLst>
                <a:tab pos="361950" algn="l"/>
              </a:tabLst>
            </a:pPr>
            <a:r>
              <a:rPr lang="en-US" sz="9600" dirty="0">
                <a:solidFill>
                  <a:prstClr val="black"/>
                </a:solidFill>
                <a:latin typeface="Calibri" panose="020F0502020204030204" pitchFamily="34" charset="0"/>
                <a:cs typeface="Calibri" panose="020F0502020204030204" pitchFamily="34" charset="0"/>
              </a:rPr>
              <a:t>Independent Communications Authority of South Africa (ICASA)</a:t>
            </a:r>
          </a:p>
          <a:p>
            <a:pPr marL="228600" indent="-228600">
              <a:spcBef>
                <a:spcPts val="600"/>
              </a:spcBef>
              <a:spcAft>
                <a:spcPts val="600"/>
              </a:spcAft>
              <a:buAutoNum type="arabicPeriod"/>
              <a:tabLst>
                <a:tab pos="361950" algn="l"/>
              </a:tabLst>
            </a:pPr>
            <a:r>
              <a:rPr lang="en-US" sz="9600" b="0" i="0" u="none" strike="noStrike" baseline="0" dirty="0">
                <a:solidFill>
                  <a:schemeClr val="tx1"/>
                </a:solidFill>
                <a:latin typeface="Calibri" panose="020F0502020204030204" pitchFamily="34" charset="0"/>
                <a:cs typeface="Calibri" panose="020F0502020204030204" pitchFamily="34" charset="0"/>
              </a:rPr>
              <a:t>National Electronic Media Institute of South Africa (NEMISA)</a:t>
            </a:r>
          </a:p>
          <a:p>
            <a:pPr marL="228600" indent="-228600">
              <a:spcBef>
                <a:spcPts val="600"/>
              </a:spcBef>
              <a:spcAft>
                <a:spcPts val="600"/>
              </a:spcAft>
              <a:buAutoNum type="arabicPeriod"/>
              <a:tabLst>
                <a:tab pos="361950" algn="l"/>
              </a:tabLst>
            </a:pPr>
            <a:r>
              <a:rPr lang="en-US" sz="9600" b="0" i="0" u="none" strike="noStrike" baseline="0" dirty="0">
                <a:solidFill>
                  <a:schemeClr val="tx1"/>
                </a:solidFill>
                <a:latin typeface="Calibri" panose="020F0502020204030204" pitchFamily="34" charset="0"/>
                <a:cs typeface="Calibri" panose="020F0502020204030204" pitchFamily="34" charset="0"/>
              </a:rPr>
              <a:t> Universal Service and Access Agency of South Africa (USAASA)</a:t>
            </a:r>
          </a:p>
          <a:p>
            <a:pPr marL="228600" indent="-228600">
              <a:spcBef>
                <a:spcPts val="600"/>
              </a:spcBef>
              <a:spcAft>
                <a:spcPts val="600"/>
              </a:spcAft>
              <a:buAutoNum type="arabicPeriod"/>
              <a:tabLst>
                <a:tab pos="361950" algn="l"/>
              </a:tabLst>
            </a:pPr>
            <a:r>
              <a:rPr lang="en-US" sz="9600" dirty="0">
                <a:solidFill>
                  <a:schemeClr val="tx1"/>
                </a:solidFill>
                <a:latin typeface="Calibri" panose="020F0502020204030204" pitchFamily="34" charset="0"/>
                <a:cs typeface="Calibri" panose="020F0502020204030204" pitchFamily="34" charset="0"/>
              </a:rPr>
              <a:t>Universal Service Access Fund (USAF)</a:t>
            </a:r>
            <a:endParaRPr lang="en-US" sz="9600" b="0" i="0" u="none" strike="noStrike" baseline="0" dirty="0">
              <a:solidFill>
                <a:schemeClr val="tx1"/>
              </a:solidFill>
              <a:latin typeface="Calibri" panose="020F0502020204030204" pitchFamily="34" charset="0"/>
              <a:cs typeface="Calibri" panose="020F0502020204030204" pitchFamily="34" charset="0"/>
            </a:endParaRPr>
          </a:p>
          <a:p>
            <a:pPr marL="228600" indent="-228600">
              <a:spcBef>
                <a:spcPts val="600"/>
              </a:spcBef>
              <a:spcAft>
                <a:spcPts val="600"/>
              </a:spcAft>
              <a:buAutoNum type="arabicPeriod"/>
              <a:tabLst>
                <a:tab pos="361950" algn="l"/>
              </a:tabLst>
            </a:pPr>
            <a:r>
              <a:rPr lang="en-US" sz="9600" dirty="0">
                <a:solidFill>
                  <a:schemeClr val="tx1"/>
                </a:solidFill>
                <a:latin typeface="Calibri" panose="020F0502020204030204" pitchFamily="34" charset="0"/>
                <a:cs typeface="Calibri" panose="020F0502020204030204" pitchFamily="34" charset="0"/>
              </a:rPr>
              <a:t>South African Post Office (SAPO)</a:t>
            </a:r>
          </a:p>
          <a:p>
            <a:pPr marL="228600" indent="-228600">
              <a:spcBef>
                <a:spcPts val="600"/>
              </a:spcBef>
              <a:spcAft>
                <a:spcPts val="600"/>
              </a:spcAft>
              <a:buAutoNum type="arabicPeriod"/>
              <a:tabLst>
                <a:tab pos="361950" algn="l"/>
              </a:tabLst>
            </a:pPr>
            <a:r>
              <a:rPr lang="en-US" sz="9600" dirty="0">
                <a:solidFill>
                  <a:schemeClr val="tx1"/>
                </a:solidFill>
                <a:latin typeface="Calibri" panose="020F0502020204030204" pitchFamily="34" charset="0"/>
                <a:cs typeface="Calibri" panose="020F0502020204030204" pitchFamily="34" charset="0"/>
              </a:rPr>
              <a:t> SENTECH</a:t>
            </a:r>
          </a:p>
          <a:p>
            <a:pPr marL="228600" indent="-228600">
              <a:spcBef>
                <a:spcPts val="600"/>
              </a:spcBef>
              <a:spcAft>
                <a:spcPts val="600"/>
              </a:spcAft>
              <a:buAutoNum type="arabicPeriod"/>
              <a:tabLst>
                <a:tab pos="361950" algn="l"/>
              </a:tabLst>
            </a:pPr>
            <a:r>
              <a:rPr lang="en-US" sz="9600" b="0" i="0" u="none" strike="noStrike" baseline="0" dirty="0">
                <a:solidFill>
                  <a:schemeClr val="tx1"/>
                </a:solidFill>
                <a:latin typeface="Calibri" panose="020F0502020204030204" pitchFamily="34" charset="0"/>
                <a:cs typeface="Calibri" panose="020F0502020204030204" pitchFamily="34" charset="0"/>
              </a:rPr>
              <a:t>South African Broadcasting Corporation (SABC)</a:t>
            </a:r>
          </a:p>
          <a:p>
            <a:pPr marL="228600" lvl="0" indent="-228600">
              <a:spcBef>
                <a:spcPts val="600"/>
              </a:spcBef>
              <a:spcAft>
                <a:spcPts val="600"/>
              </a:spcAft>
              <a:buFont typeface="Arial" panose="020B0604020202020204" pitchFamily="34" charset="0"/>
              <a:buAutoNum type="arabicPeriod"/>
              <a:tabLst>
                <a:tab pos="361950" algn="l"/>
              </a:tabLst>
            </a:pPr>
            <a:r>
              <a:rPr lang="en-US" sz="9600" dirty="0">
                <a:solidFill>
                  <a:prstClr val="black"/>
                </a:solidFill>
                <a:latin typeface="Calibri" panose="020F0502020204030204" pitchFamily="34" charset="0"/>
                <a:cs typeface="Calibri" panose="020F0502020204030204" pitchFamily="34" charset="0"/>
              </a:rPr>
              <a:t>State Information Technology Agency (SITA)</a:t>
            </a:r>
          </a:p>
          <a:p>
            <a:pPr marL="228600" lvl="0" indent="-228600">
              <a:spcBef>
                <a:spcPts val="600"/>
              </a:spcBef>
              <a:spcAft>
                <a:spcPts val="600"/>
              </a:spcAft>
              <a:buFont typeface="Arial" panose="020B0604020202020204" pitchFamily="34" charset="0"/>
              <a:buAutoNum type="arabicPeriod"/>
              <a:tabLst>
                <a:tab pos="361950" algn="l"/>
              </a:tabLst>
            </a:pPr>
            <a:r>
              <a:rPr lang="en-US" sz="9600" dirty="0">
                <a:solidFill>
                  <a:prstClr val="black"/>
                </a:solidFill>
                <a:latin typeface="Calibri" panose="020F0502020204030204" pitchFamily="34" charset="0"/>
                <a:cs typeface="Calibri" panose="020F0502020204030204" pitchFamily="34" charset="0"/>
              </a:rPr>
              <a:t>Za Domain Name Authority (ZADNA)</a:t>
            </a:r>
          </a:p>
          <a:p>
            <a:pPr marL="228600" lvl="0" indent="-228600">
              <a:spcBef>
                <a:spcPts val="0"/>
              </a:spcBef>
              <a:spcAft>
                <a:spcPts val="600"/>
              </a:spcAft>
              <a:buFont typeface="Arial" panose="020B0604020202020204" pitchFamily="34" charset="0"/>
              <a:buAutoNum type="arabicPeriod"/>
              <a:tabLst>
                <a:tab pos="361950" algn="l"/>
              </a:tabLst>
            </a:pPr>
            <a:endParaRPr lang="en-US" sz="9600" dirty="0">
              <a:solidFill>
                <a:prstClr val="black"/>
              </a:solidFill>
              <a:latin typeface="Calibri" panose="020F0502020204030204" pitchFamily="34" charset="0"/>
              <a:cs typeface="Calibri" panose="020F0502020204030204" pitchFamily="34" charset="0"/>
            </a:endParaRPr>
          </a:p>
          <a:p>
            <a:pPr marL="228600" indent="-228600">
              <a:spcBef>
                <a:spcPts val="0"/>
              </a:spcBef>
              <a:spcAft>
                <a:spcPts val="600"/>
              </a:spcAft>
              <a:buAutoNum type="arabicPeriod"/>
              <a:tabLst>
                <a:tab pos="361950" algn="l"/>
              </a:tabLst>
            </a:pPr>
            <a:endParaRPr lang="en-US" sz="1200" b="0" i="0" u="none" strike="noStrike" baseline="0" dirty="0">
              <a:solidFill>
                <a:schemeClr val="tx1"/>
              </a:solidFill>
              <a:latin typeface="Arial" panose="020B0604020202020204" pitchFamily="34" charset="0"/>
              <a:cs typeface="Arial" panose="020B0604020202020204" pitchFamily="34" charset="0"/>
            </a:endParaRPr>
          </a:p>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p:txBody>
      </p:sp>
      <p:sp>
        <p:nvSpPr>
          <p:cNvPr id="6" name="Title 1">
            <a:extLst>
              <a:ext uri="{FF2B5EF4-FFF2-40B4-BE49-F238E27FC236}">
                <a16:creationId xmlns:a16="http://schemas.microsoft.com/office/drawing/2014/main" xmlns="" id="{4F92FA66-EEC2-4DC6-8BE8-C9C1A3912A71}"/>
              </a:ext>
            </a:extLst>
          </p:cNvPr>
          <p:cNvSpPr txBox="1">
            <a:spLocks/>
          </p:cNvSpPr>
          <p:nvPr/>
        </p:nvSpPr>
        <p:spPr>
          <a:xfrm>
            <a:off x="2162175" y="0"/>
            <a:ext cx="916747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ZA" sz="3200" dirty="0">
                <a:solidFill>
                  <a:srgbClr val="008238"/>
                </a:solidFill>
                <a:latin typeface="Calibri" panose="020F0502020204030204" pitchFamily="34" charset="0"/>
                <a:cs typeface="Calibri" panose="020F0502020204030204" pitchFamily="34" charset="0"/>
              </a:rPr>
              <a:t>PRESENTATION OUTLINE</a:t>
            </a:r>
          </a:p>
        </p:txBody>
      </p:sp>
    </p:spTree>
    <p:extLst>
      <p:ext uri="{BB962C8B-B14F-4D97-AF65-F5344CB8AC3E}">
        <p14:creationId xmlns:p14="http://schemas.microsoft.com/office/powerpoint/2010/main" xmlns="" val="11888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308224" y="104466"/>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SAPO ANNUAL PERFORMANCE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5391150" y="941732"/>
            <a:ext cx="6092537" cy="5535267"/>
          </a:xfrm>
          <a:ln>
            <a:solidFill>
              <a:schemeClr val="accent1"/>
            </a:solidFill>
          </a:ln>
        </p:spPr>
        <p:txBody>
          <a:bodyPr>
            <a:normAutofit fontScale="25000" lnSpcReduction="20000"/>
          </a:bodyPr>
          <a:lstStyle/>
          <a:p>
            <a:pPr marL="285750" indent="-285750" algn="just">
              <a:lnSpc>
                <a:spcPct val="120000"/>
              </a:lnSpc>
              <a:spcBef>
                <a:spcPts val="0"/>
              </a:spcBef>
              <a:buFont typeface="Arial" panose="020B0604020202020204" pitchFamily="34" charset="0"/>
              <a:buChar char="•"/>
            </a:pPr>
            <a:r>
              <a:rPr lang="en-ZA" sz="6400" kern="1200" dirty="0">
                <a:solidFill>
                  <a:schemeClr val="tx1"/>
                </a:solidFill>
                <a:effectLst/>
                <a:latin typeface="Arial" panose="020B0604020202020204" pitchFamily="34" charset="0"/>
                <a:cs typeface="Arial" panose="020B0604020202020204" pitchFamily="34" charset="0"/>
              </a:rPr>
              <a:t>SAPO’s performance worsened compared to the prior year performance of 29%, achieving </a:t>
            </a:r>
            <a:r>
              <a:rPr lang="en-GB" sz="6400" kern="1200" dirty="0">
                <a:solidFill>
                  <a:schemeClr val="tx1"/>
                </a:solidFill>
                <a:effectLst/>
                <a:latin typeface="Arial" panose="020B0604020202020204" pitchFamily="34" charset="0"/>
                <a:cs typeface="Arial" panose="020B0604020202020204" pitchFamily="34" charset="0"/>
              </a:rPr>
              <a:t>only three (3) KPI’s (18%) from the planned 17 KPI’s</a:t>
            </a:r>
          </a:p>
          <a:p>
            <a:pPr algn="just">
              <a:lnSpc>
                <a:spcPct val="120000"/>
              </a:lnSpc>
              <a:spcBef>
                <a:spcPts val="0"/>
              </a:spcBef>
            </a:pPr>
            <a:endParaRPr lang="en-ZA" sz="6400" dirty="0">
              <a:solidFill>
                <a:schemeClr val="tx1"/>
              </a:solidFill>
              <a:latin typeface="Arial" panose="020B0604020202020204" pitchFamily="34" charset="0"/>
              <a:cs typeface="Arial" panose="020B0604020202020204" pitchFamily="34" charset="0"/>
            </a:endParaRPr>
          </a:p>
          <a:p>
            <a:pPr marL="285750" indent="-285750" algn="just">
              <a:lnSpc>
                <a:spcPct val="120000"/>
              </a:lnSpc>
              <a:spcBef>
                <a:spcPts val="0"/>
              </a:spcBef>
              <a:buFont typeface="Arial" panose="020B0604020202020204" pitchFamily="34" charset="0"/>
              <a:buChar char="•"/>
            </a:pPr>
            <a:r>
              <a:rPr lang="en-US" sz="6400" b="0" kern="0" spc="10" dirty="0">
                <a:solidFill>
                  <a:schemeClr val="tx1"/>
                </a:solidFill>
                <a:latin typeface="Arial" panose="020B0604020202020204" pitchFamily="34" charset="0"/>
                <a:cs typeface="Arial" panose="020B0604020202020204" pitchFamily="34" charset="0"/>
              </a:rPr>
              <a:t>Non-achievement was attributed to </a:t>
            </a:r>
            <a:r>
              <a:rPr lang="en-US" sz="6400" kern="0" spc="10" dirty="0">
                <a:solidFill>
                  <a:schemeClr val="tx1"/>
                </a:solidFill>
                <a:latin typeface="Arial" panose="020B0604020202020204" pitchFamily="34" charset="0"/>
                <a:cs typeface="Arial" panose="020B0604020202020204" pitchFamily="34" charset="0"/>
              </a:rPr>
              <a:t>different reasons ranging from lack of funding to the challenges with the availability of the tools of trade. This also impacted on the entity’s ability to implement corrective measures for previous audit findings.</a:t>
            </a:r>
          </a:p>
          <a:p>
            <a:pPr algn="just">
              <a:lnSpc>
                <a:spcPct val="120000"/>
              </a:lnSpc>
              <a:spcBef>
                <a:spcPts val="0"/>
              </a:spcBef>
            </a:pPr>
            <a:endParaRPr lang="en-US" sz="6400" kern="0" spc="10" dirty="0">
              <a:solidFill>
                <a:schemeClr val="tx1"/>
              </a:solidFill>
              <a:latin typeface="Arial" panose="020B0604020202020204" pitchFamily="34" charset="0"/>
              <a:cs typeface="Arial" panose="020B0604020202020204" pitchFamily="34" charset="0"/>
            </a:endParaRPr>
          </a:p>
          <a:p>
            <a:pPr marL="285750" indent="-285750" algn="just">
              <a:lnSpc>
                <a:spcPct val="120000"/>
              </a:lnSpc>
              <a:spcBef>
                <a:spcPts val="0"/>
              </a:spcBef>
              <a:buFont typeface="Arial" panose="020B0604020202020204" pitchFamily="34" charset="0"/>
              <a:buChar char="•"/>
            </a:pPr>
            <a:r>
              <a:rPr lang="en-GB" sz="6400" i="0" u="none" strike="noStrike" baseline="0" dirty="0">
                <a:solidFill>
                  <a:srgbClr val="000000"/>
                </a:solidFill>
                <a:latin typeface="Arial" panose="020B0604020202020204" pitchFamily="34" charset="0"/>
                <a:cs typeface="Arial" panose="020B0604020202020204" pitchFamily="34" charset="0"/>
              </a:rPr>
              <a:t>Going concern – SAPO liquidity challenges as a result of losses of R2.4 billion for the 2021/2022 FY and R2.2 billion for the </a:t>
            </a:r>
            <a:r>
              <a:rPr lang="en-GB" sz="6400" b="0" i="0" u="none" strike="noStrike" baseline="0" dirty="0">
                <a:solidFill>
                  <a:srgbClr val="000000"/>
                </a:solidFill>
                <a:latin typeface="Arial" panose="020B0604020202020204" pitchFamily="34" charset="0"/>
                <a:cs typeface="Arial" panose="020B0604020202020204" pitchFamily="34" charset="0"/>
              </a:rPr>
              <a:t>2022/2023 FY.</a:t>
            </a:r>
          </a:p>
          <a:p>
            <a:pPr algn="just">
              <a:lnSpc>
                <a:spcPct val="120000"/>
              </a:lnSpc>
              <a:spcBef>
                <a:spcPts val="0"/>
              </a:spcBef>
            </a:pPr>
            <a:endParaRPr lang="en-GB" sz="64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lnSpc>
                <a:spcPct val="120000"/>
              </a:lnSpc>
              <a:spcBef>
                <a:spcPts val="0"/>
              </a:spcBef>
              <a:buFont typeface="Arial" panose="020B0604020202020204" pitchFamily="34" charset="0"/>
              <a:buChar char="•"/>
            </a:pPr>
            <a:r>
              <a:rPr lang="en-ZA" sz="6400" b="0" i="0" u="none" strike="noStrike" baseline="0" dirty="0">
                <a:solidFill>
                  <a:srgbClr val="000000"/>
                </a:solidFill>
                <a:latin typeface="Arial" panose="020B0604020202020204" pitchFamily="34" charset="0"/>
                <a:cs typeface="Arial" panose="020B0604020202020204" pitchFamily="34" charset="0"/>
              </a:rPr>
              <a:t>Implementation of the Post Offi</a:t>
            </a:r>
            <a:r>
              <a:rPr lang="en-ZA" sz="6400" dirty="0">
                <a:solidFill>
                  <a:srgbClr val="000000"/>
                </a:solidFill>
                <a:latin typeface="Arial" panose="020B0604020202020204" pitchFamily="34" charset="0"/>
                <a:cs typeface="Arial" panose="020B0604020202020204" pitchFamily="34" charset="0"/>
              </a:rPr>
              <a:t>ce of Tomorrow S</a:t>
            </a:r>
            <a:r>
              <a:rPr lang="en-ZA" sz="6400" b="0" i="0" u="none" strike="noStrike" baseline="0" dirty="0">
                <a:solidFill>
                  <a:srgbClr val="000000"/>
                </a:solidFill>
                <a:latin typeface="Arial" panose="020B0604020202020204" pitchFamily="34" charset="0"/>
                <a:cs typeface="Arial" panose="020B0604020202020204" pitchFamily="34" charset="0"/>
              </a:rPr>
              <a:t>trategy is expected to improve the financial performance.</a:t>
            </a:r>
          </a:p>
          <a:p>
            <a:pPr algn="just">
              <a:lnSpc>
                <a:spcPct val="120000"/>
              </a:lnSpc>
              <a:spcBef>
                <a:spcPts val="0"/>
              </a:spcBef>
            </a:pPr>
            <a:endParaRPr lang="en-ZA" sz="6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spcBef>
                <a:spcPts val="0"/>
              </a:spcBef>
              <a:buFont typeface="Arial" panose="020B0604020202020204" pitchFamily="34" charset="0"/>
              <a:buChar char="•"/>
            </a:pPr>
            <a:r>
              <a:rPr lang="en-ZA" sz="6400" b="0" i="0" u="none" strike="noStrike" baseline="0" dirty="0">
                <a:solidFill>
                  <a:srgbClr val="000000"/>
                </a:solidFill>
                <a:latin typeface="Arial" panose="020B0604020202020204" pitchFamily="34" charset="0"/>
                <a:cs typeface="Arial" panose="020B0604020202020204" pitchFamily="34" charset="0"/>
              </a:rPr>
              <a:t>Financial assistance is required to settle to the historical debt and implement the Post Offi</a:t>
            </a:r>
            <a:r>
              <a:rPr lang="en-ZA" sz="6400" dirty="0">
                <a:solidFill>
                  <a:srgbClr val="000000"/>
                </a:solidFill>
                <a:latin typeface="Arial" panose="020B0604020202020204" pitchFamily="34" charset="0"/>
                <a:cs typeface="Arial" panose="020B0604020202020204" pitchFamily="34" charset="0"/>
              </a:rPr>
              <a:t>ce of Tomorrow</a:t>
            </a:r>
            <a:r>
              <a:rPr lang="en-ZA" sz="6400" b="0" i="0" u="none" strike="noStrike" baseline="0" dirty="0">
                <a:solidFill>
                  <a:srgbClr val="000000"/>
                </a:solidFill>
                <a:latin typeface="Arial" panose="020B0604020202020204" pitchFamily="34" charset="0"/>
                <a:cs typeface="Arial" panose="020B0604020202020204" pitchFamily="34" charset="0"/>
              </a:rPr>
              <a:t>.</a:t>
            </a:r>
          </a:p>
          <a:p>
            <a:pPr algn="just">
              <a:lnSpc>
                <a:spcPct val="120000"/>
              </a:lnSpc>
              <a:spcBef>
                <a:spcPts val="0"/>
              </a:spcBef>
            </a:pPr>
            <a:endParaRPr lang="en-ZA" sz="64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lnSpc>
                <a:spcPct val="120000"/>
              </a:lnSpc>
              <a:spcBef>
                <a:spcPts val="0"/>
              </a:spcBef>
              <a:buFont typeface="Arial" panose="020B0604020202020204" pitchFamily="34" charset="0"/>
              <a:buChar char="•"/>
            </a:pPr>
            <a:r>
              <a:rPr lang="en-ZA" sz="6400" dirty="0">
                <a:solidFill>
                  <a:srgbClr val="000000"/>
                </a:solidFill>
                <a:latin typeface="Arial" panose="020B0604020202020204" pitchFamily="34" charset="0"/>
                <a:cs typeface="Arial" panose="020B0604020202020204" pitchFamily="34" charset="0"/>
              </a:rPr>
              <a:t>In response to Shareholder’s request, SAPO to expedite development and implementation of performance improvement plan &amp; audit action plan</a:t>
            </a:r>
            <a:endParaRPr lang="en-ZA" sz="6400" b="0" i="0" u="none" strike="noStrike" baseline="0" dirty="0">
              <a:solidFill>
                <a:srgbClr val="000000"/>
              </a:solidFill>
              <a:latin typeface="Arial" panose="020B0604020202020204" pitchFamily="34" charset="0"/>
              <a:cs typeface="Arial" panose="020B0604020202020204" pitchFamily="34" charset="0"/>
            </a:endParaRPr>
          </a:p>
          <a:p>
            <a:endParaRPr lang="en-ZA" sz="6400" b="0" i="0" u="none" strike="noStrike" baseline="0" dirty="0">
              <a:solidFill>
                <a:srgbClr val="000000"/>
              </a:solidFill>
              <a:latin typeface="Arial" panose="020B0604020202020204" pitchFamily="34" charset="0"/>
            </a:endParaRPr>
          </a:p>
          <a:p>
            <a:endParaRPr lang="en-ZA" sz="6400" b="0" i="0" u="none" strike="noStrike" baseline="0" dirty="0">
              <a:solidFill>
                <a:srgbClr val="000000"/>
              </a:solidFill>
              <a:latin typeface="Arial" panose="020B0604020202020204" pitchFamily="34" charset="0"/>
            </a:endParaRPr>
          </a:p>
          <a:p>
            <a:endParaRPr lang="en-ZA" sz="64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Financial Overview – AGSA audit report</a:t>
            </a:r>
            <a:r>
              <a:rPr lang="en-GB" sz="1800" b="0" i="0" u="none" strike="noStrike" baseline="0" dirty="0">
                <a:solidFill>
                  <a:srgbClr val="000000"/>
                </a:solidFill>
                <a:latin typeface="Arial" panose="020B0604020202020204" pitchFamily="34" charset="0"/>
              </a:rPr>
              <a:t>•</a:t>
            </a:r>
            <a:r>
              <a:rPr lang="en-GB" sz="1800" b="1" i="0" u="none" strike="noStrike" baseline="0" dirty="0">
                <a:solidFill>
                  <a:srgbClr val="000000"/>
                </a:solidFill>
                <a:latin typeface="Arial" panose="020B0604020202020204" pitchFamily="34" charset="0"/>
              </a:rPr>
              <a:t>Significant matters</a:t>
            </a:r>
            <a:r>
              <a:rPr lang="en-GB" sz="1800" b="0" i="0" u="none" strike="noStrike" baseline="0" dirty="0">
                <a:solidFill>
                  <a:srgbClr val="000000"/>
                </a:solidFill>
                <a:latin typeface="Arial" panose="020B0604020202020204" pitchFamily="34" charset="0"/>
              </a:rPr>
              <a:t>•</a:t>
            </a:r>
            <a:r>
              <a:rPr lang="en-GB" sz="1800" b="1" i="0" u="none" strike="noStrike" baseline="0" dirty="0">
                <a:solidFill>
                  <a:srgbClr val="000000"/>
                </a:solidFill>
                <a:latin typeface="Arial" panose="020B0604020202020204" pitchFamily="34" charset="0"/>
              </a:rPr>
              <a:t>Going concern – SAPO liquidity chal lenges</a:t>
            </a:r>
            <a:r>
              <a:rPr lang="en-GB" sz="1800" b="0" i="0" u="none" strike="noStrike" baseline="0" dirty="0">
                <a:solidFill>
                  <a:srgbClr val="000000"/>
                </a:solidFill>
                <a:latin typeface="Arial" panose="020B0604020202020204" pitchFamily="34" charset="0"/>
              </a:rPr>
              <a:t>•Losses of R2.4 billion for the 2021/2022 FY and R2.2 billion for the 2022/2023 FY.•Impl </a:t>
            </a:r>
            <a:endParaRPr lang="en-US" sz="7200" kern="0" spc="10" dirty="0">
              <a:solidFill>
                <a:schemeClr val="tx1"/>
              </a:solidFill>
              <a:latin typeface="Calibri" panose="020F0502020204030204" pitchFamily="34" charset="0"/>
              <a:cs typeface="Calibri" panose="020F0502020204030204" pitchFamily="34" charset="0"/>
            </a:endParaRPr>
          </a:p>
          <a:p>
            <a:pPr algn="just"/>
            <a:endParaRPr lang="en-ZA" dirty="0">
              <a:solidFill>
                <a:schemeClr val="tx1"/>
              </a:solidFill>
            </a:endParaRP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2316369160"/>
              </p:ext>
            </p:extLst>
          </p:nvPr>
        </p:nvGraphicFramePr>
        <p:xfrm>
          <a:off x="180974" y="1218923"/>
          <a:ext cx="4905376" cy="1005840"/>
        </p:xfrm>
        <a:graphic>
          <a:graphicData uri="http://schemas.openxmlformats.org/drawingml/2006/table">
            <a:tbl>
              <a:tblPr firstRow="1" bandRow="1">
                <a:tableStyleId>{5C22544A-7EE6-4342-B048-85BDC9FD1C3A}</a:tableStyleId>
              </a:tblPr>
              <a:tblGrid>
                <a:gridCol w="2043042">
                  <a:extLst>
                    <a:ext uri="{9D8B030D-6E8A-4147-A177-3AD203B41FA5}">
                      <a16:colId xmlns:a16="http://schemas.microsoft.com/office/drawing/2014/main" xmlns="" val="4025939027"/>
                    </a:ext>
                  </a:extLst>
                </a:gridCol>
                <a:gridCol w="1149021">
                  <a:extLst>
                    <a:ext uri="{9D8B030D-6E8A-4147-A177-3AD203B41FA5}">
                      <a16:colId xmlns:a16="http://schemas.microsoft.com/office/drawing/2014/main" xmlns="" val="1471676064"/>
                    </a:ext>
                  </a:extLst>
                </a:gridCol>
                <a:gridCol w="1713313">
                  <a:extLst>
                    <a:ext uri="{9D8B030D-6E8A-4147-A177-3AD203B41FA5}">
                      <a16:colId xmlns:a16="http://schemas.microsoft.com/office/drawing/2014/main" xmlns="" val="2508352804"/>
                    </a:ext>
                  </a:extLst>
                </a:gridCol>
              </a:tblGrid>
              <a:tr h="0">
                <a:tc>
                  <a:txBody>
                    <a:bodyPr/>
                    <a:lstStyle/>
                    <a:p>
                      <a:r>
                        <a:rPr lang="en-ZA" sz="1600" dirty="0"/>
                        <a:t>NO. OF TARGETS</a:t>
                      </a:r>
                    </a:p>
                  </a:txBody>
                  <a:tcPr>
                    <a:solidFill>
                      <a:schemeClr val="bg1">
                        <a:lumMod val="75000"/>
                      </a:schemeClr>
                    </a:solidFill>
                  </a:tcPr>
                </a:tc>
                <a:tc>
                  <a:txBody>
                    <a:bodyPr/>
                    <a:lstStyle/>
                    <a:p>
                      <a:r>
                        <a:rPr lang="en-ZA" sz="1600" dirty="0"/>
                        <a:t>ACHIEVED</a:t>
                      </a:r>
                    </a:p>
                  </a:txBody>
                  <a:tcPr>
                    <a:solidFill>
                      <a:schemeClr val="bg1">
                        <a:lumMod val="75000"/>
                      </a:schemeClr>
                    </a:solidFill>
                  </a:tcPr>
                </a:tc>
                <a:tc>
                  <a:txBody>
                    <a:bodyPr/>
                    <a:lstStyle/>
                    <a:p>
                      <a:r>
                        <a:rPr lang="en-ZA" sz="16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600" b="1" dirty="0"/>
                        <a:t>17</a:t>
                      </a:r>
                      <a:endParaRPr lang="en-ZA" sz="1600" b="1" dirty="0"/>
                    </a:p>
                  </a:txBody>
                  <a:tcPr>
                    <a:solidFill>
                      <a:schemeClr val="bg1">
                        <a:lumMod val="75000"/>
                      </a:schemeClr>
                    </a:solidFill>
                  </a:tcPr>
                </a:tc>
                <a:tc>
                  <a:txBody>
                    <a:bodyPr/>
                    <a:lstStyle/>
                    <a:p>
                      <a:r>
                        <a:rPr lang="en-GB" sz="1600" dirty="0"/>
                        <a:t>3</a:t>
                      </a:r>
                      <a:endParaRPr lang="en-ZA" sz="1600" dirty="0"/>
                    </a:p>
                  </a:txBody>
                  <a:tcPr>
                    <a:solidFill>
                      <a:schemeClr val="bg1">
                        <a:lumMod val="75000"/>
                      </a:schemeClr>
                    </a:solidFill>
                  </a:tcPr>
                </a:tc>
                <a:tc>
                  <a:txBody>
                    <a:bodyPr/>
                    <a:lstStyle/>
                    <a:p>
                      <a:r>
                        <a:rPr lang="en-GB" sz="1600" dirty="0"/>
                        <a:t>14</a:t>
                      </a:r>
                      <a:endParaRPr lang="en-ZA" sz="16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600" b="1" dirty="0"/>
                        <a:t>% ACHIEVED</a:t>
                      </a:r>
                    </a:p>
                  </a:txBody>
                  <a:tcPr>
                    <a:solidFill>
                      <a:schemeClr val="bg1">
                        <a:lumMod val="75000"/>
                      </a:schemeClr>
                    </a:solidFill>
                  </a:tcPr>
                </a:tc>
                <a:tc>
                  <a:txBody>
                    <a:bodyPr/>
                    <a:lstStyle/>
                    <a:p>
                      <a:r>
                        <a:rPr lang="en-ZA" sz="1600" dirty="0"/>
                        <a:t>18%</a:t>
                      </a:r>
                    </a:p>
                  </a:txBody>
                  <a:tcPr>
                    <a:solidFill>
                      <a:schemeClr val="bg1">
                        <a:lumMod val="75000"/>
                      </a:schemeClr>
                    </a:solidFill>
                  </a:tcPr>
                </a:tc>
                <a:tc>
                  <a:txBody>
                    <a:bodyPr/>
                    <a:lstStyle/>
                    <a:p>
                      <a:r>
                        <a:rPr lang="en-ZA" sz="1600" dirty="0"/>
                        <a:t>82%</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1531134406"/>
              </p:ext>
            </p:extLst>
          </p:nvPr>
        </p:nvGraphicFramePr>
        <p:xfrm>
          <a:off x="180974" y="2701312"/>
          <a:ext cx="4905376" cy="2592960"/>
        </p:xfrm>
        <a:graphic>
          <a:graphicData uri="http://schemas.openxmlformats.org/drawingml/2006/table">
            <a:tbl>
              <a:tblPr firstRow="1" bandRow="1">
                <a:tableStyleId>{5C22544A-7EE6-4342-B048-85BDC9FD1C3A}</a:tableStyleId>
              </a:tblPr>
              <a:tblGrid>
                <a:gridCol w="2379571">
                  <a:extLst>
                    <a:ext uri="{9D8B030D-6E8A-4147-A177-3AD203B41FA5}">
                      <a16:colId xmlns:a16="http://schemas.microsoft.com/office/drawing/2014/main" xmlns="" val="374002318"/>
                    </a:ext>
                  </a:extLst>
                </a:gridCol>
                <a:gridCol w="2525805">
                  <a:extLst>
                    <a:ext uri="{9D8B030D-6E8A-4147-A177-3AD203B41FA5}">
                      <a16:colId xmlns:a16="http://schemas.microsoft.com/office/drawing/2014/main" xmlns="" val="3479583449"/>
                    </a:ext>
                  </a:extLst>
                </a:gridCol>
              </a:tblGrid>
              <a:tr h="3861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SAPO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463341">
                <a:tc>
                  <a:txBody>
                    <a:bodyPr/>
                    <a:lstStyle/>
                    <a:p>
                      <a:r>
                        <a:rPr lang="en-US" sz="1800" dirty="0"/>
                        <a:t>R</a:t>
                      </a:r>
                      <a:r>
                        <a:rPr lang="en-ZA" sz="1800" dirty="0"/>
                        <a:t>evenue</a:t>
                      </a:r>
                    </a:p>
                  </a:txBody>
                  <a:tcPr>
                    <a:solidFill>
                      <a:schemeClr val="bg1">
                        <a:lumMod val="75000"/>
                      </a:schemeClr>
                    </a:solidFill>
                  </a:tcPr>
                </a:tc>
                <a:tc>
                  <a:txBody>
                    <a:bodyPr/>
                    <a:lstStyle/>
                    <a:p>
                      <a:pPr marL="0" algn="l" defTabSz="914400" rtl="0" eaLnBrk="1" latinLnBrk="0" hangingPunct="1"/>
                      <a:r>
                        <a:rPr lang="en-GB" sz="1800" b="0" i="0" u="none" strike="noStrike" kern="1200" baseline="0" dirty="0">
                          <a:solidFill>
                            <a:schemeClr val="tx1"/>
                          </a:solidFill>
                          <a:latin typeface="+mn-lt"/>
                          <a:ea typeface="+mn-ea"/>
                          <a:cs typeface="+mn-cs"/>
                        </a:rPr>
                        <a:t>R3.8 billion </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63341">
                <a:tc>
                  <a:txBody>
                    <a:bodyPr/>
                    <a:lstStyle/>
                    <a:p>
                      <a:r>
                        <a:rPr lang="en-ZA" sz="1800" dirty="0"/>
                        <a:t>Expenditure</a:t>
                      </a:r>
                    </a:p>
                  </a:txBody>
                  <a:tcPr>
                    <a:solidFill>
                      <a:schemeClr val="bg1">
                        <a:lumMod val="75000"/>
                      </a:schemeClr>
                    </a:solidFill>
                  </a:tcPr>
                </a:tc>
                <a:tc>
                  <a:txBody>
                    <a:bodyPr/>
                    <a:lstStyle/>
                    <a:p>
                      <a:pPr marL="0" algn="l" defTabSz="914400" rtl="0" eaLnBrk="1" latinLnBrk="0" hangingPunct="1"/>
                      <a:r>
                        <a:rPr lang="en-GB" sz="1800" b="0" i="0" u="none" strike="noStrike" kern="1200" baseline="0" dirty="0">
                          <a:solidFill>
                            <a:schemeClr val="tx1"/>
                          </a:solidFill>
                          <a:latin typeface="+mn-lt"/>
                          <a:ea typeface="+mn-ea"/>
                          <a:cs typeface="+mn-cs"/>
                        </a:rPr>
                        <a:t>R6.2 billion </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583030241"/>
                  </a:ext>
                </a:extLst>
              </a:tr>
              <a:tr h="231671">
                <a:tc>
                  <a:txBody>
                    <a:bodyPr/>
                    <a:lstStyle/>
                    <a:p>
                      <a:r>
                        <a:rPr lang="en-ZA" sz="1800" dirty="0"/>
                        <a:t>Operating Loss</a:t>
                      </a:r>
                    </a:p>
                  </a:txBody>
                  <a:tcPr>
                    <a:solidFill>
                      <a:schemeClr val="bg1">
                        <a:lumMod val="75000"/>
                      </a:schemeClr>
                    </a:solidFill>
                  </a:tcPr>
                </a:tc>
                <a:tc>
                  <a:txBody>
                    <a:bodyPr/>
                    <a:lstStyle/>
                    <a:p>
                      <a:r>
                        <a:rPr lang="en-US" sz="1800" kern="1200" dirty="0">
                          <a:solidFill>
                            <a:schemeClr val="dk1"/>
                          </a:solidFill>
                          <a:effectLst/>
                          <a:latin typeface="+mn-lt"/>
                          <a:ea typeface="+mn-ea"/>
                          <a:cs typeface="+mn-cs"/>
                        </a:rPr>
                        <a:t>R2.4 billion </a:t>
                      </a:r>
                      <a:r>
                        <a:rPr lang="en-ZA" sz="1800" kern="1200" dirty="0">
                          <a:solidFill>
                            <a:schemeClr val="dk1"/>
                          </a:solidFill>
                          <a:effectLst/>
                          <a:latin typeface="+mn-lt"/>
                          <a:ea typeface="+mn-ea"/>
                          <a:cs typeface="+mn-cs"/>
                        </a:rPr>
                        <a:t/>
                      </a:r>
                      <a:br>
                        <a:rPr lang="en-ZA" sz="1800" kern="1200" dirty="0">
                          <a:solidFill>
                            <a:schemeClr val="dk1"/>
                          </a:solidFill>
                          <a:effectLst/>
                          <a:latin typeface="+mn-lt"/>
                          <a:ea typeface="+mn-ea"/>
                          <a:cs typeface="+mn-cs"/>
                        </a:rPr>
                      </a:br>
                      <a:endParaRPr lang="en-US" sz="1800" kern="1200" dirty="0">
                        <a:solidFill>
                          <a:schemeClr val="dk1"/>
                        </a:solidFill>
                        <a:effectLst/>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619498032"/>
                  </a:ext>
                </a:extLst>
              </a:tr>
              <a:tr h="231671">
                <a:tc>
                  <a:txBody>
                    <a:bodyPr/>
                    <a:lstStyle/>
                    <a:p>
                      <a:r>
                        <a:rPr lang="en-ZA" sz="1800" b="1" dirty="0"/>
                        <a:t>Loss for the year</a:t>
                      </a:r>
                    </a:p>
                  </a:txBody>
                  <a:tcPr>
                    <a:solidFill>
                      <a:schemeClr val="bg1">
                        <a:lumMod val="75000"/>
                      </a:schemeClr>
                    </a:solidFill>
                  </a:tcPr>
                </a:tc>
                <a:tc>
                  <a:txBody>
                    <a:bodyPr/>
                    <a:lstStyle/>
                    <a:p>
                      <a:r>
                        <a:rPr lang="en-ZA" sz="1800" b="1" dirty="0"/>
                        <a:t>R2.2 billion</a:t>
                      </a:r>
                      <a:br>
                        <a:rPr lang="en-ZA" sz="1800" b="1" dirty="0"/>
                      </a:br>
                      <a:endParaRPr lang="en-ZA" sz="1800" b="1" dirty="0"/>
                    </a:p>
                  </a:txBody>
                  <a:tcPr>
                    <a:solidFill>
                      <a:schemeClr val="bg1">
                        <a:lumMod val="75000"/>
                      </a:schemeClr>
                    </a:solidFill>
                  </a:tcPr>
                </a:tc>
                <a:extLst>
                  <a:ext uri="{0D108BD9-81ED-4DB2-BD59-A6C34878D82A}">
                    <a16:rowId xmlns:a16="http://schemas.microsoft.com/office/drawing/2014/main" xmlns="" val="1947839050"/>
                  </a:ext>
                </a:extLst>
              </a:tr>
            </a:tbl>
          </a:graphicData>
        </a:graphic>
      </p:graphicFrame>
    </p:spTree>
    <p:extLst>
      <p:ext uri="{BB962C8B-B14F-4D97-AF65-F5344CB8AC3E}">
        <p14:creationId xmlns:p14="http://schemas.microsoft.com/office/powerpoint/2010/main" xmlns="" val="2946941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666580" y="154933"/>
            <a:ext cx="9658645"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SAPO AUDIT FINDINGS (1)</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310174" y="1004394"/>
            <a:ext cx="11571652" cy="5339255"/>
          </a:xfrm>
          <a:noFill/>
          <a:ln>
            <a:noFill/>
          </a:ln>
        </p:spPr>
        <p:txBody>
          <a:bodyPr>
            <a:noAutofit/>
          </a:bodyPr>
          <a:lstStyle/>
          <a:p>
            <a:pPr marR="0" lvl="0" algn="l" defTabSz="914400" rtl="0" eaLnBrk="1" fontAlgn="base" latinLnBrk="0" hangingPunct="1">
              <a:lnSpc>
                <a:spcPts val="2300"/>
              </a:lnSpc>
              <a:spcBef>
                <a:spcPts val="600"/>
              </a:spcBef>
              <a:spcAft>
                <a:spcPct val="0"/>
              </a:spcAft>
              <a:buClrTx/>
              <a:buSzTx/>
              <a:tabLst/>
              <a:defRPr/>
            </a:pPr>
            <a:r>
              <a:rPr lang="en-GB" sz="1600" b="1" dirty="0">
                <a:solidFill>
                  <a:schemeClr val="tx1"/>
                </a:solidFill>
                <a:latin typeface="Arial" panose="020B0604020202020204" pitchFamily="34" charset="0"/>
                <a:cs typeface="Arial" panose="020B0604020202020204" pitchFamily="34" charset="0"/>
              </a:rPr>
              <a:t>Annual Financial Statements</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D</a:t>
            </a:r>
            <a:r>
              <a:rPr kumimoji="0" lang="en-GB" sz="1600" b="0"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isclaimer of audit opinion with emphasis of matters.</a:t>
            </a:r>
            <a:endParaRPr kumimoji="0" lang="en-GB" sz="1600" b="0" kern="1200" cap="none" spc="0" normalizeH="0" noProof="0" dirty="0">
              <a:ln>
                <a:noFill/>
              </a:ln>
              <a:solidFill>
                <a:schemeClr val="tx1"/>
              </a:solidFill>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basis of the disclaimer is summarized as follows:</a:t>
            </a:r>
            <a:r>
              <a:rPr kumimoji="0" lang="en-GB" sz="1600" b="0"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p>
          <a:p>
            <a:pPr marL="538163" lvl="2" indent="-269875" fontAlgn="base">
              <a:lnSpc>
                <a:spcPts val="2300"/>
              </a:lnSpc>
              <a:spcBef>
                <a:spcPts val="600"/>
              </a:spcBef>
              <a:spcAft>
                <a:spcPct val="0"/>
              </a:spcAft>
              <a:buFont typeface="Courier New" panose="02070309020205020404" pitchFamily="49" charset="0"/>
              <a:buChar char="o"/>
              <a:defRPr/>
            </a:pPr>
            <a:r>
              <a:rPr lang="en-GB" sz="1600" dirty="0">
                <a:solidFill>
                  <a:schemeClr val="tx1"/>
                </a:solidFill>
                <a:latin typeface="Arial" panose="020B0604020202020204" pitchFamily="34" charset="0"/>
                <a:cs typeface="Arial" panose="020B0604020202020204" pitchFamily="34" charset="0"/>
              </a:rPr>
              <a:t>Going concern - audited Annual Financial Statements show material losses of R2,181,243,000 and liabilities exceed assets by R4,081,666,000, a material amount</a:t>
            </a:r>
          </a:p>
          <a:p>
            <a:pPr marL="538163" lvl="2" indent="-269875" fontAlgn="base">
              <a:lnSpc>
                <a:spcPts val="2300"/>
              </a:lnSpc>
              <a:spcBef>
                <a:spcPts val="600"/>
              </a:spcBef>
              <a:spcAft>
                <a:spcPct val="0"/>
              </a:spcAft>
              <a:buFont typeface="Courier New" panose="02070309020205020404" pitchFamily="49" charset="0"/>
              <a:buChar char="o"/>
              <a:defRPr/>
            </a:pPr>
            <a:r>
              <a:rPr lang="en-GB" sz="1600" dirty="0">
                <a:solidFill>
                  <a:schemeClr val="tx1"/>
                </a:solidFill>
                <a:latin typeface="Arial" panose="020B0604020202020204" pitchFamily="34" charset="0"/>
                <a:cs typeface="Arial" panose="020B0604020202020204" pitchFamily="34" charset="0"/>
              </a:rPr>
              <a:t>The Auditor was unable to obtain sufficient appropriate audit evidence that management had properly accounted for the following in the financial statements and the Auditor was unable to confirm the disclosed amounts by alternative means and to determine whether any adjustments were necessary to the disclosed amounts</a:t>
            </a:r>
          </a:p>
          <a:p>
            <a:pPr marL="719138" lvl="2" indent="-182563" fontAlgn="base">
              <a:lnSpc>
                <a:spcPts val="2300"/>
              </a:lnSpc>
              <a:spcBef>
                <a:spcPts val="60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Funds collected on behalf of 3rd parties R467,893,000;</a:t>
            </a:r>
          </a:p>
          <a:p>
            <a:pPr marL="719138" lvl="2" indent="-182563" fontAlgn="base">
              <a:lnSpc>
                <a:spcPts val="2300"/>
              </a:lnSpc>
              <a:spcBef>
                <a:spcPts val="60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Trade and other receivables (including uncleared control accounts) R1,478,151,000;</a:t>
            </a:r>
          </a:p>
          <a:p>
            <a:pPr marL="719138" lvl="2" indent="-182563" fontAlgn="base">
              <a:lnSpc>
                <a:spcPts val="2300"/>
              </a:lnSpc>
              <a:spcBef>
                <a:spcPts val="60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Payable to the Postbank R1,992,606,000;</a:t>
            </a:r>
          </a:p>
          <a:p>
            <a:pPr marL="719138" lvl="2" indent="-182563" fontAlgn="base">
              <a:lnSpc>
                <a:spcPts val="2300"/>
              </a:lnSpc>
              <a:spcBef>
                <a:spcPts val="60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Trade and other payables R1,304,432,000 and R1,263,150,000;</a:t>
            </a:r>
          </a:p>
          <a:p>
            <a:pPr marL="719138" lvl="2" indent="-182563" fontAlgn="base">
              <a:lnSpc>
                <a:spcPts val="2300"/>
              </a:lnSpc>
              <a:spcBef>
                <a:spcPts val="60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Financial service revenue R1,256,295,000;</a:t>
            </a:r>
          </a:p>
          <a:p>
            <a:pPr marL="719138" lvl="2" indent="-182563" fontAlgn="base">
              <a:lnSpc>
                <a:spcPts val="2300"/>
              </a:lnSpc>
              <a:spcBef>
                <a:spcPts val="60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Other operating expenses R1,979,290,000 and R1,972,420,000;</a:t>
            </a:r>
          </a:p>
          <a:p>
            <a:pPr marL="719138" lvl="2" indent="-182563" fontAlgn="base">
              <a:lnSpc>
                <a:spcPts val="2300"/>
              </a:lnSpc>
              <a:spcBef>
                <a:spcPts val="60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Fruitless and wasteful expenditure.</a:t>
            </a:r>
          </a:p>
        </p:txBody>
      </p:sp>
    </p:spTree>
    <p:extLst>
      <p:ext uri="{BB962C8B-B14F-4D97-AF65-F5344CB8AC3E}">
        <p14:creationId xmlns:p14="http://schemas.microsoft.com/office/powerpoint/2010/main" xmlns="" val="240412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147131" y="154933"/>
            <a:ext cx="10525420" cy="604534"/>
          </a:xfrm>
        </p:spPr>
        <p:txBody>
          <a:bodyPr>
            <a:normAutofit/>
          </a:bodyPr>
          <a:lstStyle/>
          <a:p>
            <a:r>
              <a:rPr lang="en-ZA" sz="2000" dirty="0">
                <a:latin typeface="Arial" panose="020B0604020202020204" pitchFamily="34" charset="0"/>
                <a:cs typeface="Arial" panose="020B0604020202020204" pitchFamily="34" charset="0"/>
              </a:rPr>
              <a:t>                                                   </a:t>
            </a:r>
            <a:r>
              <a:rPr lang="en-ZA" sz="3200" dirty="0">
                <a:solidFill>
                  <a:srgbClr val="008238"/>
                </a:solidFill>
                <a:latin typeface="Arial" panose="020B0604020202020204" pitchFamily="34" charset="0"/>
                <a:cs typeface="Arial" panose="020B0604020202020204" pitchFamily="34" charset="0"/>
              </a:rPr>
              <a:t>SAPO AUDIT FINDINGS (2)</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133350" y="1137745"/>
            <a:ext cx="11677484" cy="4582510"/>
          </a:xfrm>
          <a:noFill/>
          <a:ln>
            <a:noFill/>
          </a:ln>
        </p:spPr>
        <p:txBody>
          <a:bodyPr>
            <a:noAutofit/>
          </a:bodyPr>
          <a:lstStyle/>
          <a:p>
            <a:pPr marR="0" lvl="0" algn="ctr" defTabSz="914400" rtl="0" eaLnBrk="1" fontAlgn="base" latinLnBrk="0" hangingPunct="1">
              <a:lnSpc>
                <a:spcPts val="2300"/>
              </a:lnSpc>
              <a:spcBef>
                <a:spcPct val="0"/>
              </a:spcBef>
              <a:spcAft>
                <a:spcPct val="0"/>
              </a:spcAft>
              <a:buClrTx/>
              <a:buSzTx/>
              <a:tabLst/>
              <a:defRPr/>
            </a:pPr>
            <a:r>
              <a:rPr lang="en-GB" sz="1600" b="1" i="1" dirty="0">
                <a:solidFill>
                  <a:schemeClr val="tx1"/>
                </a:solidFill>
                <a:latin typeface="Arial" panose="020B0604020202020204" pitchFamily="34" charset="0"/>
                <a:cs typeface="Arial" panose="020B0604020202020204" pitchFamily="34" charset="0"/>
              </a:rPr>
              <a:t>The basis of the disclaimer - continues</a:t>
            </a:r>
          </a:p>
          <a:p>
            <a:pPr marL="182562" marR="0" lvl="0" algn="l" defTabSz="914400" rtl="0" eaLnBrk="1" fontAlgn="base" latinLnBrk="0" hangingPunct="1">
              <a:lnSpc>
                <a:spcPts val="2300"/>
              </a:lnSpc>
              <a:spcBef>
                <a:spcPct val="0"/>
              </a:spcBef>
              <a:spcAft>
                <a:spcPct val="0"/>
              </a:spcAft>
              <a:buClrTx/>
              <a:buSzTx/>
              <a:tabLst/>
              <a:defRPr/>
            </a:pPr>
            <a:r>
              <a:rPr lang="en-GB" sz="1600" dirty="0">
                <a:solidFill>
                  <a:schemeClr val="tx1"/>
                </a:solidFill>
                <a:latin typeface="Arial" panose="020B0604020202020204" pitchFamily="34" charset="0"/>
                <a:cs typeface="Arial" panose="020B0604020202020204" pitchFamily="34" charset="0"/>
              </a:rPr>
              <a:t>Failure to recognise the following items disclosed in the financial statements according to the requirements the applicable mandatory accounting standards (IFRS):</a:t>
            </a:r>
          </a:p>
          <a:p>
            <a:pPr marL="804863" lvl="1" indent="-265113" fontAlgn="base">
              <a:lnSpc>
                <a:spcPts val="2300"/>
              </a:lnSpc>
              <a:spcBef>
                <a:spcPct val="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Right-of-use assets and lease liability (IFRS16: Leases) R195,233,773 and R132,829,223;</a:t>
            </a:r>
          </a:p>
          <a:p>
            <a:pPr marL="804863" lvl="1" indent="-265113" fontAlgn="base">
              <a:lnSpc>
                <a:spcPts val="2300"/>
              </a:lnSpc>
              <a:spcBef>
                <a:spcPct val="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Cash and cash equivalents (IAS1:Presentation of financial statements) resulting in R76,497,300 understatement and overstatement;</a:t>
            </a:r>
          </a:p>
          <a:p>
            <a:pPr marL="804863" lvl="1" indent="-265113" fontAlgn="base">
              <a:lnSpc>
                <a:spcPts val="2300"/>
              </a:lnSpc>
              <a:spcBef>
                <a:spcPct val="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Related parties (IAS24:Related party disclosures) resulting in R761,620,215 understatement;</a:t>
            </a:r>
          </a:p>
          <a:p>
            <a:pPr marL="804863" lvl="1" indent="-265113" fontAlgn="base">
              <a:lnSpc>
                <a:spcPts val="2300"/>
              </a:lnSpc>
              <a:spcBef>
                <a:spcPct val="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Accumulated loss (IAS1:Presentation of financial statements); </a:t>
            </a:r>
          </a:p>
          <a:p>
            <a:pPr marL="804863" lvl="1" indent="-265113" fontAlgn="base">
              <a:lnSpc>
                <a:spcPts val="2300"/>
              </a:lnSpc>
              <a:spcBef>
                <a:spcPct val="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Comparative figures (IAS8:Accounting policies, changes in accounting estimates and errors).</a:t>
            </a:r>
          </a:p>
          <a:p>
            <a:pPr fontAlgn="base">
              <a:lnSpc>
                <a:spcPts val="2300"/>
              </a:lnSpc>
              <a:spcBef>
                <a:spcPct val="0"/>
              </a:spcBef>
              <a:spcAft>
                <a:spcPct val="0"/>
              </a:spcAft>
              <a:defRPr/>
            </a:pPr>
            <a:r>
              <a:rPr lang="en-GB" sz="1600" b="1" dirty="0">
                <a:solidFill>
                  <a:schemeClr val="tx1"/>
                </a:solidFill>
                <a:latin typeface="Arial" panose="020B0604020202020204" pitchFamily="34" charset="0"/>
                <a:cs typeface="Arial" panose="020B0604020202020204" pitchFamily="34" charset="0"/>
              </a:rPr>
              <a:t>The Emphasis of matters related to:</a:t>
            </a:r>
          </a:p>
          <a:p>
            <a:pPr marL="265113" indent="-265113"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material impairment of R703 996 000 that were incurred as a result of the impairment of the loan to the Courier and Freight Group (Pty) Ltd;</a:t>
            </a:r>
          </a:p>
          <a:p>
            <a:pPr marL="265113" indent="-265113"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material losses due to criminal conduct that were incurred as a result of fraud and theft;</a:t>
            </a:r>
          </a:p>
          <a:p>
            <a:pPr marL="265113" indent="-265113"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an amount of R861 000 000 of growth funds that were withdrawn from the PRMA investment, in order to finance a portion of the company’s current obligations; and</a:t>
            </a:r>
          </a:p>
          <a:p>
            <a:pPr marL="265113" indent="-265113"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contingent liabilities as SAPO group is a defendant in number of lawsuits.</a:t>
            </a:r>
          </a:p>
        </p:txBody>
      </p:sp>
    </p:spTree>
    <p:extLst>
      <p:ext uri="{BB962C8B-B14F-4D97-AF65-F5344CB8AC3E}">
        <p14:creationId xmlns:p14="http://schemas.microsoft.com/office/powerpoint/2010/main" xmlns="" val="57713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105198" y="154933"/>
            <a:ext cx="10525420" cy="604534"/>
          </a:xfrm>
        </p:spPr>
        <p:txBody>
          <a:bodyPr>
            <a:normAutofit/>
          </a:bodyPr>
          <a:lstStyle/>
          <a:p>
            <a:r>
              <a:rPr lang="en-ZA" sz="2000" dirty="0">
                <a:latin typeface="Arial" panose="020B0604020202020204" pitchFamily="34" charset="0"/>
                <a:cs typeface="Arial" panose="020B0604020202020204" pitchFamily="34" charset="0"/>
              </a:rPr>
              <a:t>                                                   </a:t>
            </a:r>
            <a:r>
              <a:rPr lang="en-ZA" sz="3200" dirty="0">
                <a:solidFill>
                  <a:srgbClr val="008238"/>
                </a:solidFill>
                <a:latin typeface="Arial" panose="020B0604020202020204" pitchFamily="34" charset="0"/>
                <a:cs typeface="Arial" panose="020B0604020202020204" pitchFamily="34" charset="0"/>
              </a:rPr>
              <a:t>SAPO AUDIT FINDINGS (3)</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310174" y="979541"/>
            <a:ext cx="11571652" cy="5335533"/>
          </a:xfrm>
          <a:noFill/>
          <a:ln>
            <a:noFill/>
          </a:ln>
        </p:spPr>
        <p:txBody>
          <a:bodyPr>
            <a:noAutofit/>
          </a:bodyPr>
          <a:lstStyle/>
          <a:p>
            <a:pPr marR="0" lvl="0" algn="l" defTabSz="914400" rtl="0" eaLnBrk="1" fontAlgn="base" latinLnBrk="0" hangingPunct="1">
              <a:lnSpc>
                <a:spcPts val="2300"/>
              </a:lnSpc>
              <a:spcBef>
                <a:spcPct val="0"/>
              </a:spcBef>
              <a:spcAft>
                <a:spcPct val="0"/>
              </a:spcAft>
              <a:buClrTx/>
              <a:buSzTx/>
              <a:tabLst/>
              <a:defRPr/>
            </a:pPr>
            <a:r>
              <a:rPr lang="en-GB" sz="1600" b="1" dirty="0">
                <a:solidFill>
                  <a:schemeClr val="tx1"/>
                </a:solidFill>
                <a:latin typeface="Arial" panose="020B0604020202020204" pitchFamily="34" charset="0"/>
                <a:cs typeface="Arial" panose="020B0604020202020204" pitchFamily="34" charset="0"/>
              </a:rPr>
              <a:t>Audit of the annual performance report</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Material findings identified on the usefulness and reliability of the reported performance information regarding the following performance indicators under this strategic objective 4:</a:t>
            </a:r>
          </a:p>
          <a:p>
            <a:pPr marL="539750" lvl="1" indent="-274638" fontAlgn="base">
              <a:lnSpc>
                <a:spcPts val="2300"/>
              </a:lnSpc>
              <a:spcBef>
                <a:spcPct val="0"/>
              </a:spcBef>
              <a:spcAft>
                <a:spcPct val="0"/>
              </a:spcAft>
              <a:buFont typeface="Courier New" panose="02070309020205020404" pitchFamily="49" charset="0"/>
              <a:buChar char="o"/>
              <a:defRPr/>
            </a:pPr>
            <a:r>
              <a:rPr lang="en-GB" sz="1600" dirty="0">
                <a:solidFill>
                  <a:schemeClr val="tx1"/>
                </a:solidFill>
                <a:latin typeface="Arial" panose="020B0604020202020204" pitchFamily="34" charset="0"/>
                <a:cs typeface="Arial" panose="020B0604020202020204" pitchFamily="34" charset="0"/>
              </a:rPr>
              <a:t>Key performance indicator 4.1 - Achieve the regulated Mail Delivery standard;</a:t>
            </a:r>
          </a:p>
          <a:p>
            <a:pPr marL="539750" lvl="1" indent="-274638" fontAlgn="base">
              <a:lnSpc>
                <a:spcPts val="2300"/>
              </a:lnSpc>
              <a:spcBef>
                <a:spcPct val="0"/>
              </a:spcBef>
              <a:spcAft>
                <a:spcPct val="0"/>
              </a:spcAft>
              <a:buFont typeface="Courier New" panose="02070309020205020404" pitchFamily="49" charset="0"/>
              <a:buChar char="o"/>
              <a:defRPr/>
            </a:pPr>
            <a:r>
              <a:rPr lang="en-GB" sz="1600" dirty="0">
                <a:solidFill>
                  <a:schemeClr val="tx1"/>
                </a:solidFill>
                <a:latin typeface="Arial" panose="020B0604020202020204" pitchFamily="34" charset="0"/>
                <a:cs typeface="Arial" panose="020B0604020202020204" pitchFamily="34" charset="0"/>
              </a:rPr>
              <a:t>Key performance indicator 4.3 - Rollout of IPS equipment. </a:t>
            </a:r>
          </a:p>
          <a:p>
            <a:pPr marR="0" lvl="0" algn="l" defTabSz="914400" rtl="0" eaLnBrk="1" fontAlgn="base" latinLnBrk="0" hangingPunct="1">
              <a:lnSpc>
                <a:spcPts val="2300"/>
              </a:lnSpc>
              <a:spcBef>
                <a:spcPct val="0"/>
              </a:spcBef>
              <a:spcAft>
                <a:spcPct val="0"/>
              </a:spcAft>
              <a:buClrTx/>
              <a:buSzTx/>
              <a:tabLst/>
              <a:defRPr/>
            </a:pPr>
            <a:r>
              <a:rPr lang="en-GB" sz="1600" b="1" dirty="0">
                <a:solidFill>
                  <a:schemeClr val="tx1"/>
                </a:solidFill>
                <a:latin typeface="Arial" panose="020B0604020202020204" pitchFamily="34" charset="0"/>
                <a:cs typeface="Arial" panose="020B0604020202020204" pitchFamily="34" charset="0"/>
              </a:rPr>
              <a:t>Audit of compliance with legislation</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Annual financial statements were not prepared in accordance with the prescribed financial reporting framework and supported by full and proper records.</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Strategic planning and performance management - Corporate plan submitted to the director-general of the Department of Communications and Digital Technologies designated by the executive authority did not include the affairs of the subsidiaries of SAPO</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Expenditure management - Effective and appropriate steps were not taken to prevent fruitless and wasteful expenditure amounting to R242 637 000 and irregular expenditure amounting to R611 708 000.</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No consequence management against officials who incurred irregular expenditure and fruitless and wasteful expenditure and allegations of fraud at the retails which exceeded R100 000 were reported to the SAPS, as required</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Procurement and contract management - some of the goods and services were not procured through a procurement process which is fair, equitable, transparent, and competitive</a:t>
            </a:r>
          </a:p>
        </p:txBody>
      </p:sp>
    </p:spTree>
    <p:extLst>
      <p:ext uri="{BB962C8B-B14F-4D97-AF65-F5344CB8AC3E}">
        <p14:creationId xmlns:p14="http://schemas.microsoft.com/office/powerpoint/2010/main" xmlns="" val="424566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603499" y="0"/>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SITA ANNUAL PERFORMANCE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5734051" y="1906247"/>
            <a:ext cx="6105410" cy="3932578"/>
          </a:xfrm>
          <a:ln>
            <a:solidFill>
              <a:schemeClr val="accent1"/>
            </a:solidFill>
          </a:ln>
        </p:spPr>
        <p:txBody>
          <a:bodyPr>
            <a:noAutofit/>
          </a:bodyPr>
          <a:lstStyle/>
          <a:p>
            <a:pPr marL="285750" indent="-285750" algn="just">
              <a:lnSpc>
                <a:spcPct val="100000"/>
              </a:lnSpc>
              <a:spcAft>
                <a:spcPts val="0"/>
              </a:spcAft>
              <a:buFont typeface="Arial" panose="020B0604020202020204" pitchFamily="34" charset="0"/>
              <a:buChar char="•"/>
            </a:pPr>
            <a:r>
              <a:rPr lang="en-GB" sz="2000" dirty="0">
                <a:solidFill>
                  <a:schemeClr val="tx1"/>
                </a:solidFill>
              </a:rPr>
              <a:t>SITA has managed to achieve 11 out of the 19 planned targets while 8 targets were not achieved, and this has resulted in a preliminary annual performance result of 57.89%. </a:t>
            </a:r>
          </a:p>
          <a:p>
            <a:pPr marL="285750" indent="-285750" algn="just">
              <a:lnSpc>
                <a:spcPct val="100000"/>
              </a:lnSpc>
              <a:spcAft>
                <a:spcPts val="0"/>
              </a:spcAft>
              <a:buFont typeface="Arial" panose="020B0604020202020204" pitchFamily="34" charset="0"/>
              <a:buChar char="•"/>
            </a:pPr>
            <a:r>
              <a:rPr lang="en-GB" sz="2000" dirty="0">
                <a:solidFill>
                  <a:schemeClr val="tx1"/>
                </a:solidFill>
              </a:rPr>
              <a:t>This is a drop when compared to the 60% and 72.2% achieved in FY2019/20 and FY2020/21 respectively. </a:t>
            </a:r>
          </a:p>
          <a:p>
            <a:pPr marL="285750" lvl="0" indent="-285750" algn="just">
              <a:lnSpc>
                <a:spcPct val="100000"/>
              </a:lnSpc>
              <a:buFont typeface="Arial" panose="020B0604020202020204" pitchFamily="34" charset="0"/>
              <a:buChar char="•"/>
            </a:pPr>
            <a:r>
              <a:rPr lang="en-GB" sz="2000" dirty="0">
                <a:solidFill>
                  <a:prstClr val="black"/>
                </a:solidFill>
              </a:rPr>
              <a:t>The company continues to be financially sustainable. The financial performance of the entity has improved when compared to the previous financial year despite some of the challenges it has faced during the financial period.</a:t>
            </a:r>
          </a:p>
          <a:p>
            <a:pPr algn="just">
              <a:lnSpc>
                <a:spcPct val="100000"/>
              </a:lnSpc>
              <a:spcAft>
                <a:spcPts val="0"/>
              </a:spcAft>
            </a:pPr>
            <a:endParaRPr lang="en-GB" sz="2000" dirty="0">
              <a:solidFill>
                <a:schemeClr val="tx1"/>
              </a:solidFill>
            </a:endParaRPr>
          </a:p>
          <a:p>
            <a:pPr algn="just">
              <a:lnSpc>
                <a:spcPct val="100000"/>
              </a:lnSpc>
              <a:spcAft>
                <a:spcPts val="0"/>
              </a:spcAft>
            </a:pPr>
            <a:endParaRPr lang="en-GB" sz="1400" dirty="0">
              <a:solidFill>
                <a:schemeClr val="tx1"/>
              </a:solidFill>
            </a:endParaRPr>
          </a:p>
          <a:p>
            <a:pPr marL="285750" indent="-285750" algn="just">
              <a:lnSpc>
                <a:spcPct val="100000"/>
              </a:lnSpc>
              <a:spcAft>
                <a:spcPts val="0"/>
              </a:spcAft>
              <a:buFont typeface="Arial" panose="020B0604020202020204" pitchFamily="34" charset="0"/>
              <a:buChar char="•"/>
            </a:pPr>
            <a:endParaRPr lang="en-ZA" sz="1400" dirty="0">
              <a:solidFill>
                <a:schemeClr val="tx1"/>
              </a:solidFill>
            </a:endParaRP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25538599"/>
              </p:ext>
            </p:extLst>
          </p:nvPr>
        </p:nvGraphicFramePr>
        <p:xfrm>
          <a:off x="266699" y="1883103"/>
          <a:ext cx="5124451" cy="137160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xmlns="" val="4025939027"/>
                    </a:ext>
                  </a:extLst>
                </a:gridCol>
                <a:gridCol w="1293312">
                  <a:extLst>
                    <a:ext uri="{9D8B030D-6E8A-4147-A177-3AD203B41FA5}">
                      <a16:colId xmlns:a16="http://schemas.microsoft.com/office/drawing/2014/main" xmlns="" val="1471676064"/>
                    </a:ext>
                  </a:extLst>
                </a:gridCol>
                <a:gridCol w="1531536">
                  <a:extLst>
                    <a:ext uri="{9D8B030D-6E8A-4147-A177-3AD203B41FA5}">
                      <a16:colId xmlns:a16="http://schemas.microsoft.com/office/drawing/2014/main" xmlns="" val="2508352804"/>
                    </a:ext>
                  </a:extLst>
                </a:gridCol>
              </a:tblGrid>
              <a:tr h="0">
                <a:tc>
                  <a:txBody>
                    <a:bodyPr/>
                    <a:lstStyle/>
                    <a:p>
                      <a:r>
                        <a:rPr lang="en-ZA" sz="1800" dirty="0"/>
                        <a:t>NO. OF TARGETS</a:t>
                      </a:r>
                    </a:p>
                  </a:txBody>
                  <a:tcPr>
                    <a:solidFill>
                      <a:schemeClr val="bg1">
                        <a:lumMod val="75000"/>
                      </a:schemeClr>
                    </a:solidFill>
                  </a:tcPr>
                </a:tc>
                <a:tc>
                  <a:txBody>
                    <a:bodyPr/>
                    <a:lstStyle/>
                    <a:p>
                      <a:r>
                        <a:rPr lang="en-ZA" sz="1800" dirty="0"/>
                        <a:t>ACHIEVED</a:t>
                      </a:r>
                    </a:p>
                  </a:txBody>
                  <a:tcPr>
                    <a:solidFill>
                      <a:schemeClr val="bg1">
                        <a:lumMod val="75000"/>
                      </a:schemeClr>
                    </a:solidFill>
                  </a:tcPr>
                </a:tc>
                <a:tc>
                  <a:txBody>
                    <a:bodyPr/>
                    <a:lstStyle/>
                    <a:p>
                      <a:r>
                        <a:rPr lang="en-ZA" sz="18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800" b="1" dirty="0"/>
                        <a:t>19</a:t>
                      </a:r>
                      <a:endParaRPr lang="en-ZA" sz="1800" b="1" dirty="0"/>
                    </a:p>
                  </a:txBody>
                  <a:tcPr>
                    <a:solidFill>
                      <a:schemeClr val="bg1">
                        <a:lumMod val="75000"/>
                      </a:schemeClr>
                    </a:solidFill>
                  </a:tcPr>
                </a:tc>
                <a:tc>
                  <a:txBody>
                    <a:bodyPr/>
                    <a:lstStyle/>
                    <a:p>
                      <a:r>
                        <a:rPr lang="en-GB" sz="1800" dirty="0"/>
                        <a:t>11</a:t>
                      </a:r>
                      <a:endParaRPr lang="en-ZA" sz="1800" dirty="0"/>
                    </a:p>
                  </a:txBody>
                  <a:tcPr>
                    <a:solidFill>
                      <a:schemeClr val="bg1">
                        <a:lumMod val="75000"/>
                      </a:schemeClr>
                    </a:solidFill>
                  </a:tcPr>
                </a:tc>
                <a:tc>
                  <a:txBody>
                    <a:bodyPr/>
                    <a:lstStyle/>
                    <a:p>
                      <a:r>
                        <a:rPr lang="en-GB" sz="1800" dirty="0"/>
                        <a:t>8</a:t>
                      </a:r>
                      <a:endParaRPr lang="en-ZA" sz="18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800" b="1" dirty="0"/>
                        <a:t>% ACHIEVED</a:t>
                      </a:r>
                    </a:p>
                  </a:txBody>
                  <a:tcPr>
                    <a:solidFill>
                      <a:schemeClr val="bg1">
                        <a:lumMod val="75000"/>
                      </a:schemeClr>
                    </a:solidFill>
                  </a:tcPr>
                </a:tc>
                <a:tc>
                  <a:txBody>
                    <a:bodyPr/>
                    <a:lstStyle/>
                    <a:p>
                      <a:r>
                        <a:rPr lang="en-ZA" sz="1800" dirty="0"/>
                        <a:t>58%</a:t>
                      </a:r>
                    </a:p>
                  </a:txBody>
                  <a:tcPr>
                    <a:solidFill>
                      <a:schemeClr val="bg1">
                        <a:lumMod val="75000"/>
                      </a:schemeClr>
                    </a:solidFill>
                  </a:tcPr>
                </a:tc>
                <a:tc>
                  <a:txBody>
                    <a:bodyPr/>
                    <a:lstStyle/>
                    <a:p>
                      <a:r>
                        <a:rPr lang="en-ZA" sz="1800" dirty="0"/>
                        <a:t>42%</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942603736"/>
              </p:ext>
            </p:extLst>
          </p:nvPr>
        </p:nvGraphicFramePr>
        <p:xfrm>
          <a:off x="352540" y="4109292"/>
          <a:ext cx="5048135" cy="1841633"/>
        </p:xfrm>
        <a:graphic>
          <a:graphicData uri="http://schemas.openxmlformats.org/drawingml/2006/table">
            <a:tbl>
              <a:tblPr firstRow="1" bandRow="1">
                <a:tableStyleId>{5C22544A-7EE6-4342-B048-85BDC9FD1C3A}</a:tableStyleId>
              </a:tblPr>
              <a:tblGrid>
                <a:gridCol w="2636752">
                  <a:extLst>
                    <a:ext uri="{9D8B030D-6E8A-4147-A177-3AD203B41FA5}">
                      <a16:colId xmlns:a16="http://schemas.microsoft.com/office/drawing/2014/main" xmlns="" val="374002318"/>
                    </a:ext>
                  </a:extLst>
                </a:gridCol>
                <a:gridCol w="2411383">
                  <a:extLst>
                    <a:ext uri="{9D8B030D-6E8A-4147-A177-3AD203B41FA5}">
                      <a16:colId xmlns:a16="http://schemas.microsoft.com/office/drawing/2014/main" xmlns="" val="3479583449"/>
                    </a:ext>
                  </a:extLst>
                </a:gridCol>
              </a:tblGrid>
              <a:tr h="3758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SITA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563764">
                <a:tc>
                  <a:txBody>
                    <a:bodyPr/>
                    <a:lstStyle/>
                    <a:p>
                      <a:r>
                        <a:rPr lang="en-US" sz="1800" dirty="0"/>
                        <a:t>R</a:t>
                      </a:r>
                      <a:r>
                        <a:rPr lang="en-ZA" sz="1800" dirty="0"/>
                        <a:t>evenue</a:t>
                      </a:r>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latin typeface="+mn-lt"/>
                          <a:ea typeface="+mn-ea"/>
                          <a:cs typeface="+mn-cs"/>
                        </a:rPr>
                        <a:t>R6.022 billion </a:t>
                      </a:r>
                      <a:r>
                        <a:rPr lang="en-US" sz="1800" kern="1200" dirty="0">
                          <a:solidFill>
                            <a:schemeClr val="dk1"/>
                          </a:solidFill>
                          <a:effectLst/>
                          <a:latin typeface="+mn-lt"/>
                          <a:ea typeface="+mn-ea"/>
                          <a:cs typeface="+mn-cs"/>
                        </a:rPr>
                        <a:t> </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51013">
                <a:tc>
                  <a:txBody>
                    <a:bodyPr/>
                    <a:lstStyle/>
                    <a:p>
                      <a:r>
                        <a:rPr lang="en-ZA" sz="1800" dirty="0"/>
                        <a:t>Total assets</a:t>
                      </a:r>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latin typeface="+mn-lt"/>
                          <a:ea typeface="+mn-ea"/>
                          <a:cs typeface="+mn-cs"/>
                        </a:rPr>
                        <a:t>R5.11 b</a:t>
                      </a:r>
                      <a:r>
                        <a:rPr lang="en-ZA" sz="1800" kern="1200" dirty="0">
                          <a:solidFill>
                            <a:schemeClr val="dk1"/>
                          </a:solidFill>
                          <a:latin typeface="+mn-lt"/>
                          <a:ea typeface="+mn-ea"/>
                          <a:cs typeface="+mn-cs"/>
                        </a:rPr>
                        <a:t>illion </a:t>
                      </a:r>
                    </a:p>
                  </a:txBody>
                  <a:tcPr>
                    <a:solidFill>
                      <a:schemeClr val="bg1">
                        <a:lumMod val="75000"/>
                      </a:schemeClr>
                    </a:solidFill>
                  </a:tcPr>
                </a:tc>
                <a:extLst>
                  <a:ext uri="{0D108BD9-81ED-4DB2-BD59-A6C34878D82A}">
                    <a16:rowId xmlns:a16="http://schemas.microsoft.com/office/drawing/2014/main" xmlns="" val="583030241"/>
                  </a:ext>
                </a:extLst>
              </a:tr>
              <a:tr h="451013">
                <a:tc>
                  <a:txBody>
                    <a:bodyPr/>
                    <a:lstStyle/>
                    <a:p>
                      <a:r>
                        <a:rPr lang="en-ZA" sz="1800" dirty="0"/>
                        <a:t>Surplus</a:t>
                      </a:r>
                    </a:p>
                  </a:txBody>
                  <a:tcPr>
                    <a:solidFill>
                      <a:schemeClr val="bg1">
                        <a:lumMod val="75000"/>
                      </a:schemeClr>
                    </a:solidFill>
                  </a:tcPr>
                </a:tc>
                <a:tc>
                  <a:txBody>
                    <a:bodyPr/>
                    <a:lstStyle/>
                    <a:p>
                      <a:r>
                        <a:rPr lang="en-ZA" sz="1800" dirty="0"/>
                        <a:t>R539.3 milllion</a:t>
                      </a:r>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spTree>
    <p:extLst>
      <p:ext uri="{BB962C8B-B14F-4D97-AF65-F5344CB8AC3E}">
        <p14:creationId xmlns:p14="http://schemas.microsoft.com/office/powerpoint/2010/main" xmlns="" val="426873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156656" y="154933"/>
            <a:ext cx="10525420"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SITA AUDIT FINDINGS (1)</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162253" y="994870"/>
            <a:ext cx="11587555" cy="5329730"/>
          </a:xfrm>
          <a:noFill/>
          <a:ln>
            <a:solidFill>
              <a:schemeClr val="accent1"/>
            </a:solidFill>
          </a:ln>
        </p:spPr>
        <p:txBody>
          <a:bodyPr>
            <a:noAutofit/>
          </a:bodyPr>
          <a:lstStyle/>
          <a:p>
            <a:pPr marR="0" lvl="0" algn="l" defTabSz="914400" rtl="0" eaLnBrk="1" fontAlgn="base" latinLnBrk="0" hangingPunct="1">
              <a:lnSpc>
                <a:spcPct val="100000"/>
              </a:lnSpc>
              <a:spcBef>
                <a:spcPts val="600"/>
              </a:spcBef>
              <a:spcAft>
                <a:spcPct val="0"/>
              </a:spcAft>
              <a:buClrTx/>
              <a:buSzTx/>
              <a:tabLst/>
              <a:defRPr/>
            </a:pPr>
            <a:r>
              <a:rPr lang="en-GB" b="1" dirty="0">
                <a:solidFill>
                  <a:srgbClr val="000000"/>
                </a:solidFill>
                <a:latin typeface="Arial" panose="020B0604020202020204" pitchFamily="34" charset="0"/>
                <a:cs typeface="Arial" panose="020B0604020202020204" pitchFamily="34" charset="0"/>
              </a:rPr>
              <a:t>Annual Financial Statements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Qualified audit opinion with an emphasis of matters. </a:t>
            </a:r>
          </a:p>
          <a:p>
            <a:pPr marL="555625" lvl="1" indent="-285750" fontAlgn="base">
              <a:lnSpc>
                <a:spcPct val="100000"/>
              </a:lnSpc>
              <a:spcBef>
                <a:spcPts val="600"/>
              </a:spcBef>
              <a:spcAft>
                <a:spcPct val="0"/>
              </a:spcAft>
              <a:buFont typeface="Courier New" panose="02070309020205020404" pitchFamily="49" charset="0"/>
              <a:buChar char="o"/>
              <a:defRPr/>
            </a:pPr>
            <a:r>
              <a:rPr kumimoji="0" lang="en-GB" sz="1800" b="1"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Areas of qualification:</a:t>
            </a:r>
          </a:p>
          <a:p>
            <a:pPr marL="898525" lvl="2" indent="-357188" fontAlgn="base">
              <a:lnSpc>
                <a:spcPct val="100000"/>
              </a:lnSpc>
              <a:spcBef>
                <a:spcPts val="600"/>
              </a:spcBef>
              <a:spcAft>
                <a:spcPct val="0"/>
              </a:spcAft>
              <a:buFont typeface="Wingdings" panose="05000000000000000000" pitchFamily="2" charset="2"/>
              <a:buChar char="§"/>
              <a:defRPr/>
            </a:pPr>
            <a:r>
              <a:rPr lang="en-GB" dirty="0">
                <a:solidFill>
                  <a:srgbClr val="000000"/>
                </a:solidFill>
                <a:latin typeface="Arial" panose="020B0604020202020204" pitchFamily="34" charset="0"/>
                <a:cs typeface="Arial" panose="020B0604020202020204" pitchFamily="34" charset="0"/>
              </a:rPr>
              <a:t>Revenue</a:t>
            </a:r>
          </a:p>
          <a:p>
            <a:pPr marL="898525" lvl="2" indent="-357188" fontAlgn="base">
              <a:lnSpc>
                <a:spcPct val="100000"/>
              </a:lnSpc>
              <a:spcBef>
                <a:spcPts val="600"/>
              </a:spcBef>
              <a:spcAft>
                <a:spcPct val="0"/>
              </a:spcAft>
              <a:buFont typeface="Wingdings" panose="05000000000000000000" pitchFamily="2" charset="2"/>
              <a:buChar char="§"/>
              <a:defRPr/>
            </a:pPr>
            <a:r>
              <a:rPr lang="en-GB" dirty="0">
                <a:solidFill>
                  <a:srgbClr val="000000"/>
                </a:solidFill>
                <a:latin typeface="Arial" panose="020B0604020202020204" pitchFamily="34" charset="0"/>
                <a:cs typeface="Arial" panose="020B0604020202020204" pitchFamily="34" charset="0"/>
              </a:rPr>
              <a:t>Cost of Sales</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Operating Expenses </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Property, plant and equipment </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Intangible assets</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Trade and other receivables</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Income tax expense</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Capital and Operational commitments</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Cash flows from operating activities </a:t>
            </a:r>
          </a:p>
          <a:p>
            <a:pPr marL="555625" lvl="1" indent="-285750" fontAlgn="base">
              <a:lnSpc>
                <a:spcPct val="100000"/>
              </a:lnSpc>
              <a:spcBef>
                <a:spcPts val="600"/>
              </a:spcBef>
              <a:spcAft>
                <a:spcPct val="0"/>
              </a:spcAft>
              <a:buFont typeface="Courier New" panose="02070309020205020404" pitchFamily="49" charset="0"/>
              <a:buChar char="o"/>
              <a:defRPr/>
            </a:pPr>
            <a:r>
              <a:rPr kumimoji="0" lang="en-GB" sz="1800" b="1"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Emphasis of matters relate to:</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Restatement of corresponding figures</a:t>
            </a:r>
          </a:p>
          <a:p>
            <a:pPr marL="898525" lvl="2" indent="-357188" fontAlgn="base">
              <a:lnSpc>
                <a:spcPct val="100000"/>
              </a:lnSpc>
              <a:spcBef>
                <a:spcPts val="600"/>
              </a:spcBef>
              <a:spcAft>
                <a:spcPct val="0"/>
              </a:spcAft>
              <a:buFont typeface="Wingdings" panose="05000000000000000000" pitchFamily="2" charset="2"/>
              <a:buChar char="§"/>
              <a:defRPr/>
            </a:pPr>
            <a:r>
              <a:rPr kumimoji="0" lang="en-GB"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Material losses – Disposal of Assets</a:t>
            </a:r>
          </a:p>
        </p:txBody>
      </p:sp>
    </p:spTree>
    <p:extLst>
      <p:ext uri="{BB962C8B-B14F-4D97-AF65-F5344CB8AC3E}">
        <p14:creationId xmlns:p14="http://schemas.microsoft.com/office/powerpoint/2010/main" xmlns="" val="387815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004256" y="154933"/>
            <a:ext cx="10525420" cy="604534"/>
          </a:xfrm>
        </p:spPr>
        <p:txBody>
          <a:bodyPr>
            <a:normAutofit/>
          </a:bodyPr>
          <a:lstStyle/>
          <a:p>
            <a:r>
              <a:rPr lang="en-ZA" sz="2000" dirty="0">
                <a:latin typeface="Arial" panose="020B0604020202020204" pitchFamily="34" charset="0"/>
                <a:cs typeface="Arial" panose="020B0604020202020204" pitchFamily="34" charset="0"/>
              </a:rPr>
              <a:t>                                                         </a:t>
            </a:r>
            <a:r>
              <a:rPr lang="en-ZA" sz="3200" dirty="0">
                <a:solidFill>
                  <a:srgbClr val="008238"/>
                </a:solidFill>
                <a:latin typeface="Arial" panose="020B0604020202020204" pitchFamily="34" charset="0"/>
                <a:cs typeface="Arial" panose="020B0604020202020204" pitchFamily="34" charset="0"/>
              </a:rPr>
              <a:t>SITA AUDIT FINDINGS (2)</a:t>
            </a:r>
          </a:p>
        </p:txBody>
      </p:sp>
      <p:sp>
        <p:nvSpPr>
          <p:cNvPr id="5" name="Text Placeholder 2">
            <a:extLst>
              <a:ext uri="{FF2B5EF4-FFF2-40B4-BE49-F238E27FC236}">
                <a16:creationId xmlns:a16="http://schemas.microsoft.com/office/drawing/2014/main" xmlns="" id="{D0FF2CDA-95FF-F93B-EE59-200CCEAEB3BB}"/>
              </a:ext>
            </a:extLst>
          </p:cNvPr>
          <p:cNvSpPr txBox="1">
            <a:spLocks/>
          </p:cNvSpPr>
          <p:nvPr/>
        </p:nvSpPr>
        <p:spPr>
          <a:xfrm>
            <a:off x="380089" y="1137745"/>
            <a:ext cx="11582254" cy="4582510"/>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ts val="2300"/>
              </a:lnSpc>
              <a:spcBef>
                <a:spcPts val="600"/>
              </a:spcBef>
              <a:spcAft>
                <a:spcPct val="0"/>
              </a:spcAft>
              <a:defRPr/>
            </a:pPr>
            <a:r>
              <a:rPr lang="en-GB" sz="2000" b="1" dirty="0">
                <a:solidFill>
                  <a:srgbClr val="000000"/>
                </a:solidFill>
                <a:latin typeface="Arial" panose="020B0604020202020204" pitchFamily="34" charset="0"/>
                <a:cs typeface="Arial" panose="020B0604020202020204" pitchFamily="34" charset="0"/>
              </a:rPr>
              <a:t>Audit of compliance with legislation</a:t>
            </a:r>
          </a:p>
          <a:p>
            <a:pPr marL="285750" indent="-285750" fontAlgn="base">
              <a:lnSpc>
                <a:spcPts val="2300"/>
              </a:lnSpc>
              <a:spcBef>
                <a:spcPts val="600"/>
              </a:spcBef>
              <a:spcAft>
                <a:spcPct val="0"/>
              </a:spcAf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Annual financial statements</a:t>
            </a:r>
          </a:p>
          <a:p>
            <a:pPr marL="285750" indent="-285750" fontAlgn="base">
              <a:lnSpc>
                <a:spcPts val="2300"/>
              </a:lnSpc>
              <a:spcBef>
                <a:spcPts val="600"/>
              </a:spcBef>
              <a:spcAft>
                <a:spcPct val="0"/>
              </a:spcAf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Expenditure management</a:t>
            </a:r>
          </a:p>
          <a:p>
            <a:pPr marL="285750" indent="-285750" fontAlgn="base">
              <a:lnSpc>
                <a:spcPts val="2300"/>
              </a:lnSpc>
              <a:spcBef>
                <a:spcPts val="600"/>
              </a:spcBef>
              <a:spcAft>
                <a:spcPct val="0"/>
              </a:spcAf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Procurement and contract management</a:t>
            </a:r>
          </a:p>
          <a:p>
            <a:pPr marL="400050" indent="-400050" fontAlgn="base">
              <a:lnSpc>
                <a:spcPts val="2300"/>
              </a:lnSpc>
              <a:spcBef>
                <a:spcPts val="600"/>
              </a:spcBef>
              <a:spcAft>
                <a:spcPct val="0"/>
              </a:spcAft>
              <a:buFont typeface="Arial" panose="020B0604020202020204" pitchFamily="34" charset="0"/>
              <a:buAutoNum type="romanLcPeriod"/>
              <a:defRPr/>
            </a:pPr>
            <a:endParaRPr lang="en-GB" sz="2000" b="1" dirty="0">
              <a:solidFill>
                <a:srgbClr val="000000"/>
              </a:solidFill>
              <a:latin typeface="Arial" panose="020B0604020202020204" pitchFamily="34" charset="0"/>
              <a:cs typeface="Arial" panose="020B0604020202020204" pitchFamily="34" charset="0"/>
            </a:endParaRPr>
          </a:p>
          <a:p>
            <a:pPr fontAlgn="base">
              <a:lnSpc>
                <a:spcPts val="2300"/>
              </a:lnSpc>
              <a:spcBef>
                <a:spcPts val="600"/>
              </a:spcBef>
              <a:spcAft>
                <a:spcPct val="0"/>
              </a:spcAft>
              <a:defRPr/>
            </a:pPr>
            <a:r>
              <a:rPr lang="en-GB" sz="2000" b="1" dirty="0">
                <a:solidFill>
                  <a:srgbClr val="000000"/>
                </a:solidFill>
                <a:latin typeface="Arial" panose="020B0604020202020204" pitchFamily="34" charset="0"/>
                <a:cs typeface="Arial" panose="020B0604020202020204" pitchFamily="34" charset="0"/>
              </a:rPr>
              <a:t>Internal control deficiencies raised by the Auditors</a:t>
            </a:r>
          </a:p>
          <a:p>
            <a:pPr marL="285750" indent="-285750" algn="just" fontAlgn="base">
              <a:lnSpc>
                <a:spcPts val="2300"/>
              </a:lnSpc>
              <a:spcBef>
                <a:spcPts val="600"/>
              </a:spcBef>
              <a:spcAft>
                <a:spcPct val="0"/>
              </a:spcAf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Action plan not implemented effectively, resulting in material findings.</a:t>
            </a:r>
          </a:p>
          <a:p>
            <a:pPr marL="285750" indent="-285750" algn="just" fontAlgn="base">
              <a:lnSpc>
                <a:spcPts val="2300"/>
              </a:lnSpc>
              <a:spcBef>
                <a:spcPts val="600"/>
              </a:spcBef>
              <a:spcAft>
                <a:spcPct val="0"/>
              </a:spcAf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Lack of adequate oversight regarding compliance and related internal controls to prevent irregular expenditure and fruitless and wasteful expenditure.</a:t>
            </a:r>
          </a:p>
          <a:p>
            <a:pPr marL="285750" indent="-285750" algn="just" fontAlgn="base">
              <a:lnSpc>
                <a:spcPts val="2300"/>
              </a:lnSpc>
              <a:spcBef>
                <a:spcPts val="600"/>
              </a:spcBef>
              <a:spcAft>
                <a:spcPct val="0"/>
              </a:spcAf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Effective systems of internal control were not implemented to ensure accurate financial statements.</a:t>
            </a:r>
          </a:p>
          <a:p>
            <a:pPr marL="400050" indent="-400050" fontAlgn="base">
              <a:lnSpc>
                <a:spcPts val="2300"/>
              </a:lnSpc>
              <a:spcBef>
                <a:spcPct val="0"/>
              </a:spcBef>
              <a:spcAft>
                <a:spcPct val="0"/>
              </a:spcAft>
              <a:buFont typeface="Arial" panose="020B0604020202020204" pitchFamily="34" charset="0"/>
              <a:buAutoNum type="romanLcPeriod"/>
              <a:defRPr/>
            </a:pPr>
            <a:endParaRPr lang="en-GB"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3864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327274" y="97450"/>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ZADNA ANNUAL PERFORMANCE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5591175" y="992197"/>
            <a:ext cx="6429375" cy="5380379"/>
          </a:xfrm>
          <a:ln>
            <a:solidFill>
              <a:schemeClr val="accent1"/>
            </a:solidFill>
          </a:ln>
        </p:spPr>
        <p:txBody>
          <a:bodyPr>
            <a:noAutofit/>
          </a:bodyPr>
          <a:lstStyle/>
          <a:p>
            <a:pPr algn="just">
              <a:lnSpc>
                <a:spcPct val="100000"/>
              </a:lnSpc>
              <a:spcAft>
                <a:spcPts val="0"/>
              </a:spcAft>
            </a:pPr>
            <a:r>
              <a:rPr lang="en-ZA" b="0" dirty="0">
                <a:solidFill>
                  <a:schemeClr val="tx1"/>
                </a:solidFill>
                <a:latin typeface="Calibri" panose="020F0502020204030204" pitchFamily="34" charset="0"/>
                <a:ea typeface="Times New Roman" panose="02020603050405020304" pitchFamily="18" charset="0"/>
                <a:cs typeface="Calibri" panose="020F0502020204030204" pitchFamily="34" charset="0"/>
              </a:rPr>
              <a:t> The targets that are not achieved relates to the following:-</a:t>
            </a:r>
          </a:p>
          <a:p>
            <a:pPr marL="1371600" indent="-1371600" algn="just">
              <a:lnSpc>
                <a:spcPct val="100000"/>
              </a:lnSpc>
              <a:spcAft>
                <a:spcPts val="0"/>
              </a:spcAft>
              <a:buAutoNum type="romanLcParenBoth"/>
            </a:pPr>
            <a:r>
              <a:rPr lang="en-GB" kern="0" spc="10" dirty="0">
                <a:solidFill>
                  <a:schemeClr val="tx1"/>
                </a:solidFill>
                <a:latin typeface="Calibri" panose="020F0502020204030204" pitchFamily="34" charset="0"/>
                <a:cs typeface="Calibri" panose="020F0502020204030204" pitchFamily="34" charset="0"/>
              </a:rPr>
              <a:t>the promulgation of the registry and registrar license framework, </a:t>
            </a:r>
          </a:p>
          <a:p>
            <a:pPr marL="1371600" indent="-1371600" algn="just">
              <a:lnSpc>
                <a:spcPct val="100000"/>
              </a:lnSpc>
              <a:spcAft>
                <a:spcPts val="0"/>
              </a:spcAft>
              <a:buAutoNum type="romanLcParenBoth"/>
            </a:pPr>
            <a:r>
              <a:rPr lang="en-GB" kern="0" spc="10" dirty="0">
                <a:solidFill>
                  <a:schemeClr val="tx1"/>
                </a:solidFill>
                <a:latin typeface="Calibri" panose="020F0502020204030204" pitchFamily="34" charset="0"/>
                <a:cs typeface="Calibri" panose="020F0502020204030204" pitchFamily="34" charset="0"/>
              </a:rPr>
              <a:t> the registration of the 25 000 domain names through the ZACR in Q1, and</a:t>
            </a:r>
          </a:p>
          <a:p>
            <a:pPr marL="1371600" indent="-1371600" algn="just">
              <a:lnSpc>
                <a:spcPct val="100000"/>
              </a:lnSpc>
              <a:spcAft>
                <a:spcPts val="0"/>
              </a:spcAft>
              <a:buAutoNum type="romanLcParenBoth"/>
            </a:pPr>
            <a:r>
              <a:rPr lang="en-GB" kern="0" spc="10" dirty="0">
                <a:solidFill>
                  <a:schemeClr val="tx1"/>
                </a:solidFill>
                <a:latin typeface="Calibri" panose="020F0502020204030204" pitchFamily="34" charset="0"/>
                <a:cs typeface="Calibri" panose="020F0502020204030204" pitchFamily="34" charset="0"/>
              </a:rPr>
              <a:t> increasing the namespace by 0.25% through the Companies and Intellectual Property Commission (CIPC) platform. </a:t>
            </a:r>
          </a:p>
          <a:p>
            <a:pPr marL="285750" indent="-285750" algn="just">
              <a:lnSpc>
                <a:spcPct val="100000"/>
              </a:lnSpc>
              <a:spcAft>
                <a:spcPts val="0"/>
              </a:spcAft>
              <a:buFont typeface="Arial" panose="020B0604020202020204" pitchFamily="34" charset="0"/>
              <a:buChar char="•"/>
            </a:pPr>
            <a:r>
              <a:rPr lang="en-GB" kern="0" spc="10" dirty="0">
                <a:solidFill>
                  <a:schemeClr val="tx1"/>
                </a:solidFill>
                <a:latin typeface="Calibri" panose="020F0502020204030204" pitchFamily="34" charset="0"/>
                <a:cs typeface="Calibri" panose="020F0502020204030204" pitchFamily="34" charset="0"/>
              </a:rPr>
              <a:t>The non-achievement is as the result of the CIPC system that was reported to be down on numerous occasions. This resulted in customers not being able to access their domain name registration. </a:t>
            </a:r>
          </a:p>
          <a:p>
            <a:pPr marL="285750" indent="-285750" algn="just">
              <a:lnSpc>
                <a:spcPct val="100000"/>
              </a:lnSpc>
              <a:spcAft>
                <a:spcPts val="0"/>
              </a:spcAft>
              <a:buFont typeface="Arial" panose="020B0604020202020204" pitchFamily="34" charset="0"/>
              <a:buChar char="•"/>
            </a:pPr>
            <a:r>
              <a:rPr lang="en-GB" kern="0" spc="10" dirty="0">
                <a:solidFill>
                  <a:schemeClr val="tx1"/>
                </a:solidFill>
                <a:latin typeface="Calibri" panose="020F0502020204030204" pitchFamily="34" charset="0"/>
                <a:cs typeface="Calibri" panose="020F0502020204030204" pitchFamily="34" charset="0"/>
              </a:rPr>
              <a:t>With regards to the licensing framework, the process is at an advanced stage. The Department has sought the opinion from the State law Advisors, what is remaining is the process that will allow ZADNA  to start the process of public consultation.</a:t>
            </a:r>
            <a:endParaRPr lang="en-ZA" kern="0" spc="10" dirty="0">
              <a:solidFill>
                <a:schemeClr val="tx1"/>
              </a:solidFill>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2076104588"/>
              </p:ext>
            </p:extLst>
          </p:nvPr>
        </p:nvGraphicFramePr>
        <p:xfrm>
          <a:off x="266699" y="1883103"/>
          <a:ext cx="5133976" cy="1097280"/>
        </p:xfrm>
        <a:graphic>
          <a:graphicData uri="http://schemas.openxmlformats.org/drawingml/2006/table">
            <a:tbl>
              <a:tblPr firstRow="1" bandRow="1">
                <a:tableStyleId>{5C22544A-7EE6-4342-B048-85BDC9FD1C3A}</a:tableStyleId>
              </a:tblPr>
              <a:tblGrid>
                <a:gridCol w="2138252">
                  <a:extLst>
                    <a:ext uri="{9D8B030D-6E8A-4147-A177-3AD203B41FA5}">
                      <a16:colId xmlns:a16="http://schemas.microsoft.com/office/drawing/2014/main" xmlns="" val="4025939027"/>
                    </a:ext>
                  </a:extLst>
                </a:gridCol>
                <a:gridCol w="1202567">
                  <a:extLst>
                    <a:ext uri="{9D8B030D-6E8A-4147-A177-3AD203B41FA5}">
                      <a16:colId xmlns:a16="http://schemas.microsoft.com/office/drawing/2014/main" xmlns="" val="1471676064"/>
                    </a:ext>
                  </a:extLst>
                </a:gridCol>
                <a:gridCol w="1793157">
                  <a:extLst>
                    <a:ext uri="{9D8B030D-6E8A-4147-A177-3AD203B41FA5}">
                      <a16:colId xmlns:a16="http://schemas.microsoft.com/office/drawing/2014/main" xmlns="" val="2508352804"/>
                    </a:ext>
                  </a:extLst>
                </a:gridCol>
              </a:tblGrid>
              <a:tr h="0">
                <a:tc>
                  <a:txBody>
                    <a:bodyPr/>
                    <a:lstStyle/>
                    <a:p>
                      <a:r>
                        <a:rPr lang="en-ZA" sz="1800" dirty="0"/>
                        <a:t>NO. OF TARGETS</a:t>
                      </a:r>
                    </a:p>
                  </a:txBody>
                  <a:tcPr>
                    <a:solidFill>
                      <a:schemeClr val="bg1">
                        <a:lumMod val="75000"/>
                      </a:schemeClr>
                    </a:solidFill>
                  </a:tcPr>
                </a:tc>
                <a:tc>
                  <a:txBody>
                    <a:bodyPr/>
                    <a:lstStyle/>
                    <a:p>
                      <a:r>
                        <a:rPr lang="en-ZA" sz="1800" dirty="0"/>
                        <a:t>ACHIEVED</a:t>
                      </a:r>
                    </a:p>
                  </a:txBody>
                  <a:tcPr>
                    <a:solidFill>
                      <a:schemeClr val="bg1">
                        <a:lumMod val="75000"/>
                      </a:schemeClr>
                    </a:solidFill>
                  </a:tcPr>
                </a:tc>
                <a:tc>
                  <a:txBody>
                    <a:bodyPr/>
                    <a:lstStyle/>
                    <a:p>
                      <a:r>
                        <a:rPr lang="en-ZA" sz="18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800" b="1" dirty="0"/>
                        <a:t>14</a:t>
                      </a:r>
                      <a:endParaRPr lang="en-ZA" sz="1800" b="1" dirty="0"/>
                    </a:p>
                  </a:txBody>
                  <a:tcPr>
                    <a:solidFill>
                      <a:schemeClr val="bg1">
                        <a:lumMod val="75000"/>
                      </a:schemeClr>
                    </a:solidFill>
                  </a:tcPr>
                </a:tc>
                <a:tc>
                  <a:txBody>
                    <a:bodyPr/>
                    <a:lstStyle/>
                    <a:p>
                      <a:r>
                        <a:rPr lang="en-GB" sz="1800" dirty="0"/>
                        <a:t>11</a:t>
                      </a:r>
                      <a:endParaRPr lang="en-ZA" sz="1800" dirty="0"/>
                    </a:p>
                  </a:txBody>
                  <a:tcPr>
                    <a:solidFill>
                      <a:schemeClr val="bg1">
                        <a:lumMod val="75000"/>
                      </a:schemeClr>
                    </a:solidFill>
                  </a:tcPr>
                </a:tc>
                <a:tc>
                  <a:txBody>
                    <a:bodyPr/>
                    <a:lstStyle/>
                    <a:p>
                      <a:r>
                        <a:rPr lang="en-GB" sz="1800" dirty="0"/>
                        <a:t>3</a:t>
                      </a:r>
                      <a:endParaRPr lang="en-ZA" sz="18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800" b="1" dirty="0"/>
                        <a:t>% ACHIEVED</a:t>
                      </a:r>
                    </a:p>
                  </a:txBody>
                  <a:tcPr>
                    <a:solidFill>
                      <a:schemeClr val="bg1">
                        <a:lumMod val="75000"/>
                      </a:schemeClr>
                    </a:solidFill>
                  </a:tcPr>
                </a:tc>
                <a:tc>
                  <a:txBody>
                    <a:bodyPr/>
                    <a:lstStyle/>
                    <a:p>
                      <a:r>
                        <a:rPr lang="en-ZA" sz="1800" dirty="0"/>
                        <a:t>79%</a:t>
                      </a:r>
                    </a:p>
                  </a:txBody>
                  <a:tcPr>
                    <a:solidFill>
                      <a:schemeClr val="bg1">
                        <a:lumMod val="75000"/>
                      </a:schemeClr>
                    </a:solidFill>
                  </a:tcPr>
                </a:tc>
                <a:tc>
                  <a:txBody>
                    <a:bodyPr/>
                    <a:lstStyle/>
                    <a:p>
                      <a:r>
                        <a:rPr lang="en-ZA" sz="1800" dirty="0"/>
                        <a:t>21%</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3872637096"/>
              </p:ext>
            </p:extLst>
          </p:nvPr>
        </p:nvGraphicFramePr>
        <p:xfrm>
          <a:off x="266699" y="3682387"/>
          <a:ext cx="5133976" cy="1776141"/>
        </p:xfrm>
        <a:graphic>
          <a:graphicData uri="http://schemas.openxmlformats.org/drawingml/2006/table">
            <a:tbl>
              <a:tblPr firstRow="1" bandRow="1">
                <a:tableStyleId>{5C22544A-7EE6-4342-B048-85BDC9FD1C3A}</a:tableStyleId>
              </a:tblPr>
              <a:tblGrid>
                <a:gridCol w="2490464">
                  <a:extLst>
                    <a:ext uri="{9D8B030D-6E8A-4147-A177-3AD203B41FA5}">
                      <a16:colId xmlns:a16="http://schemas.microsoft.com/office/drawing/2014/main" xmlns="" val="374002318"/>
                    </a:ext>
                  </a:extLst>
                </a:gridCol>
                <a:gridCol w="2643512">
                  <a:extLst>
                    <a:ext uri="{9D8B030D-6E8A-4147-A177-3AD203B41FA5}">
                      <a16:colId xmlns:a16="http://schemas.microsoft.com/office/drawing/2014/main" xmlns="" val="3479583449"/>
                    </a:ext>
                  </a:extLst>
                </a:gridCol>
              </a:tblGrid>
              <a:tr h="3861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ZADNA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463341">
                <a:tc>
                  <a:txBody>
                    <a:bodyPr/>
                    <a:lstStyle/>
                    <a:p>
                      <a:r>
                        <a:rPr lang="en-US" sz="1800" dirty="0"/>
                        <a:t>R</a:t>
                      </a:r>
                      <a:r>
                        <a:rPr lang="en-ZA" sz="1800" dirty="0"/>
                        <a:t>evenue</a:t>
                      </a:r>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effectLst/>
                          <a:latin typeface="+mn-lt"/>
                          <a:ea typeface="+mn-ea"/>
                          <a:cs typeface="+mn-cs"/>
                        </a:rPr>
                        <a:t>R20. 126 million</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63341">
                <a:tc>
                  <a:txBody>
                    <a:bodyPr/>
                    <a:lstStyle/>
                    <a:p>
                      <a:r>
                        <a:rPr lang="en-ZA" sz="1800" dirty="0"/>
                        <a:t>Expenditure</a:t>
                      </a:r>
                    </a:p>
                  </a:txBody>
                  <a:tcPr>
                    <a:solidFill>
                      <a:schemeClr val="bg1">
                        <a:lumMod val="75000"/>
                      </a:schemeClr>
                    </a:solidFill>
                  </a:tcPr>
                </a:tc>
                <a:tc>
                  <a:txBody>
                    <a:bodyPr/>
                    <a:lstStyle/>
                    <a:p>
                      <a:pPr marL="0" algn="l" defTabSz="914400" rtl="0" eaLnBrk="1" latinLnBrk="0" hangingPunct="1"/>
                      <a:r>
                        <a:rPr lang="en-US" sz="1800" kern="1200" dirty="0">
                          <a:solidFill>
                            <a:schemeClr val="dk1"/>
                          </a:solidFill>
                          <a:effectLst/>
                          <a:latin typeface="+mn-lt"/>
                          <a:ea typeface="+mn-ea"/>
                          <a:cs typeface="+mn-cs"/>
                        </a:rPr>
                        <a:t>R17.039 million </a:t>
                      </a:r>
                      <a:endParaRPr lang="en-ZA" sz="18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583030241"/>
                  </a:ext>
                </a:extLst>
              </a:tr>
              <a:tr h="463341">
                <a:tc>
                  <a:txBody>
                    <a:bodyPr/>
                    <a:lstStyle/>
                    <a:p>
                      <a:r>
                        <a:rPr lang="en-ZA" sz="1800" dirty="0"/>
                        <a:t>Surplus</a:t>
                      </a:r>
                    </a:p>
                  </a:txBody>
                  <a:tcPr>
                    <a:solidFill>
                      <a:schemeClr val="bg1">
                        <a:lumMod val="75000"/>
                      </a:schemeClr>
                    </a:solidFill>
                  </a:tcPr>
                </a:tc>
                <a:tc>
                  <a:txBody>
                    <a:bodyPr/>
                    <a:lstStyle/>
                    <a:p>
                      <a:r>
                        <a:rPr lang="en-US" sz="1800" kern="1200" dirty="0">
                          <a:solidFill>
                            <a:schemeClr val="dk1"/>
                          </a:solidFill>
                          <a:effectLst/>
                          <a:latin typeface="+mn-lt"/>
                          <a:ea typeface="+mn-ea"/>
                          <a:cs typeface="+mn-cs"/>
                        </a:rPr>
                        <a:t>R2.901 million </a:t>
                      </a:r>
                      <a:endParaRPr lang="en-ZA" sz="1800" dirty="0"/>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spTree>
    <p:extLst>
      <p:ext uri="{BB962C8B-B14F-4D97-AF65-F5344CB8AC3E}">
        <p14:creationId xmlns:p14="http://schemas.microsoft.com/office/powerpoint/2010/main" xmlns="" val="199986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547181" y="154933"/>
            <a:ext cx="10525420"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ZADNA AUDIT FINDINGS</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20132" y="1818290"/>
            <a:ext cx="11507580" cy="1182085"/>
          </a:xfrm>
          <a:noFill/>
          <a:ln>
            <a:noFill/>
          </a:ln>
        </p:spPr>
        <p:txBody>
          <a:bodyPr anchor="ctr">
            <a:normAutofit fontScale="77500" lnSpcReduction="20000"/>
          </a:bodyPr>
          <a:lstStyle/>
          <a:p>
            <a:pPr marR="0" lvl="0" algn="just" defTabSz="914400" rtl="0" eaLnBrk="1" fontAlgn="base" latinLnBrk="0" hangingPunct="1">
              <a:lnSpc>
                <a:spcPct val="150000"/>
              </a:lnSpc>
              <a:spcBef>
                <a:spcPct val="0"/>
              </a:spcBef>
              <a:spcAft>
                <a:spcPct val="0"/>
              </a:spcAft>
              <a:buClrTx/>
              <a:buSzTx/>
              <a:tabLst/>
              <a:defRPr/>
            </a:pPr>
            <a:r>
              <a:rPr lang="en-GB" sz="2400" dirty="0">
                <a:solidFill>
                  <a:srgbClr val="000000"/>
                </a:solidFill>
                <a:latin typeface="Arial" panose="020B0604020202020204" pitchFamily="34" charset="0"/>
                <a:cs typeface="Arial" panose="020B0604020202020204" pitchFamily="34" charset="0"/>
              </a:rPr>
              <a:t>ZADNA received a Clean Audit Opinion for the 2021/22 year. This implies that there were no material misstatements in the financial statements as well as non-compliance with all relevant legislation and performance objectives</a:t>
            </a:r>
          </a:p>
        </p:txBody>
      </p:sp>
    </p:spTree>
    <p:extLst>
      <p:ext uri="{BB962C8B-B14F-4D97-AF65-F5344CB8AC3E}">
        <p14:creationId xmlns:p14="http://schemas.microsoft.com/office/powerpoint/2010/main" xmlns="" val="179644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xmlns="" val="365972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571420" y="45386"/>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FPB ANNUAL PERFORMANCE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5257800" y="1273512"/>
            <a:ext cx="6584141" cy="5117763"/>
          </a:xfrm>
          <a:solidFill>
            <a:schemeClr val="bg1"/>
          </a:solidFill>
          <a:ln>
            <a:solidFill>
              <a:schemeClr val="bg1"/>
            </a:solidFill>
          </a:ln>
        </p:spPr>
        <p:txBody>
          <a:bodyPr>
            <a:noAutofit/>
          </a:bodyPr>
          <a:lstStyle/>
          <a:p>
            <a:pPr marL="285750" indent="-285750" algn="just">
              <a:lnSpc>
                <a:spcPct val="100000"/>
              </a:lnSpc>
              <a:spcAft>
                <a:spcPts val="0"/>
              </a:spcAft>
              <a:buFont typeface="Arial" panose="020B0604020202020204" pitchFamily="34" charset="0"/>
              <a:buChar char="•"/>
            </a:pPr>
            <a:r>
              <a:rPr lang="en-GB" sz="1600" dirty="0">
                <a:solidFill>
                  <a:schemeClr val="tx1"/>
                </a:solidFill>
                <a:latin typeface="Calibri" panose="020F0502020204030204" pitchFamily="34" charset="0"/>
                <a:ea typeface="Times New Roman" panose="02020603050405020304" pitchFamily="18" charset="0"/>
                <a:cs typeface="Calibri" panose="020F0502020204030204" pitchFamily="34" charset="0"/>
              </a:rPr>
              <a:t>FPB’s</a:t>
            </a:r>
            <a:r>
              <a:rPr lang="en-GB" sz="1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 non-achieved targets related to: (i) production of Content Classification Index indicating baseline confidence levels; (ii) Implementation of the Brand Repositioning Strategy; (iii) Disseminate the findings of the 2019/20 Convergence Survey; (iv) obtaining clean audit opinion (V)Implementation of the Change Management Projects Phase II and Phase III; as well as  (vi) 95% implementation of the ICT plan.</a:t>
            </a:r>
          </a:p>
          <a:p>
            <a:pPr marL="285750" indent="-285750" algn="just">
              <a:lnSpc>
                <a:spcPct val="100000"/>
              </a:lnSpc>
              <a:spcAft>
                <a:spcPts val="0"/>
              </a:spcAft>
              <a:buFont typeface="Arial" panose="020B0604020202020204" pitchFamily="34" charset="0"/>
              <a:buChar char="•"/>
            </a:pPr>
            <a:r>
              <a:rPr lang="en-GB" sz="1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600" b="0" kern="0" spc="10" dirty="0">
                <a:solidFill>
                  <a:schemeClr val="tx1"/>
                </a:solidFill>
                <a:latin typeface="Calibri" panose="020F0502020204030204" pitchFamily="34" charset="0"/>
                <a:cs typeface="Calibri" panose="020F0502020204030204" pitchFamily="34" charset="0"/>
              </a:rPr>
              <a:t>Non-achievement was attributed to </a:t>
            </a:r>
            <a:r>
              <a:rPr lang="en-US" sz="1600" b="1" kern="0" spc="10" dirty="0">
                <a:solidFill>
                  <a:schemeClr val="tx1"/>
                </a:solidFill>
                <a:latin typeface="Calibri" panose="020F0502020204030204" pitchFamily="34" charset="0"/>
                <a:cs typeface="Calibri" panose="020F0502020204030204" pitchFamily="34" charset="0"/>
              </a:rPr>
              <a:t>(i)</a:t>
            </a:r>
            <a:r>
              <a:rPr lang="en-GB" sz="1600" b="0" kern="0" spc="10" dirty="0">
                <a:solidFill>
                  <a:schemeClr val="tx1"/>
                </a:solidFill>
                <a:latin typeface="Calibri" panose="020F0502020204030204" pitchFamily="34" charset="0"/>
                <a:cs typeface="Calibri" panose="020F0502020204030204" pitchFamily="34" charset="0"/>
              </a:rPr>
              <a:t> failure to find a suitable service provider in the niche market</a:t>
            </a:r>
            <a:r>
              <a:rPr lang="en-US" sz="1600" b="1" kern="0" spc="10" dirty="0">
                <a:solidFill>
                  <a:schemeClr val="tx1"/>
                </a:solidFill>
                <a:latin typeface="Calibri" panose="020F0502020204030204" pitchFamily="34" charset="0"/>
                <a:cs typeface="Calibri" panose="020F0502020204030204" pitchFamily="34" charset="0"/>
              </a:rPr>
              <a:t>(ii) </a:t>
            </a:r>
            <a:r>
              <a:rPr lang="en-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Brand Repositioning Strategy that could not be implemented due to delays in the finalisation of corporate identity guidelines that have been designed. This project was dependent on the approval of EXCO and Council hence it could not be implemented.  </a:t>
            </a:r>
            <a:r>
              <a:rPr lang="en-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(iii) </a:t>
            </a:r>
            <a:r>
              <a:rPr lang="en-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 abstract that was submitted to one publisher based on a clause restricting the same research from being published with different publishers </a:t>
            </a:r>
            <a:r>
              <a:rPr lang="en-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(iv) </a:t>
            </a:r>
            <a:r>
              <a:rPr lang="en-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Phase II and Phase III Change Management not being implemented due to the inability to secure a session with EXCO for the service provider as well as </a:t>
            </a:r>
            <a:r>
              <a:rPr lang="en-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 </a:t>
            </a:r>
            <a:r>
              <a:rPr lang="en-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entity delivering 41/44 of planned activities in the ICT plan constituting 93% achievement due to delays in obtaining a proposal for Disaster Recovery and Business Continuity Service from SITA</a:t>
            </a:r>
            <a:endParaRPr lang="en-ZA" sz="1600" dirty="0">
              <a:solidFill>
                <a:schemeClr val="tx1"/>
              </a:solidFill>
            </a:endParaRP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1855959930"/>
              </p:ext>
            </p:extLst>
          </p:nvPr>
        </p:nvGraphicFramePr>
        <p:xfrm>
          <a:off x="150319" y="1720543"/>
          <a:ext cx="4936031" cy="124968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xmlns="" val="4025939027"/>
                    </a:ext>
                  </a:extLst>
                </a:gridCol>
                <a:gridCol w="1293312">
                  <a:extLst>
                    <a:ext uri="{9D8B030D-6E8A-4147-A177-3AD203B41FA5}">
                      <a16:colId xmlns:a16="http://schemas.microsoft.com/office/drawing/2014/main" xmlns="" val="1471676064"/>
                    </a:ext>
                  </a:extLst>
                </a:gridCol>
                <a:gridCol w="1343116">
                  <a:extLst>
                    <a:ext uri="{9D8B030D-6E8A-4147-A177-3AD203B41FA5}">
                      <a16:colId xmlns:a16="http://schemas.microsoft.com/office/drawing/2014/main" xmlns="" val="2508352804"/>
                    </a:ext>
                  </a:extLst>
                </a:gridCol>
              </a:tblGrid>
              <a:tr h="0">
                <a:tc>
                  <a:txBody>
                    <a:bodyPr/>
                    <a:lstStyle/>
                    <a:p>
                      <a:r>
                        <a:rPr lang="en-ZA" sz="1600" dirty="0"/>
                        <a:t>NO. OF TARGETS</a:t>
                      </a:r>
                    </a:p>
                  </a:txBody>
                  <a:tcPr>
                    <a:solidFill>
                      <a:schemeClr val="bg1">
                        <a:lumMod val="75000"/>
                      </a:schemeClr>
                    </a:solidFill>
                  </a:tcPr>
                </a:tc>
                <a:tc>
                  <a:txBody>
                    <a:bodyPr/>
                    <a:lstStyle/>
                    <a:p>
                      <a:r>
                        <a:rPr lang="en-ZA" sz="1600" dirty="0"/>
                        <a:t>ACHIEVED</a:t>
                      </a:r>
                    </a:p>
                  </a:txBody>
                  <a:tcPr>
                    <a:solidFill>
                      <a:schemeClr val="bg1">
                        <a:lumMod val="75000"/>
                      </a:schemeClr>
                    </a:solidFill>
                  </a:tcPr>
                </a:tc>
                <a:tc>
                  <a:txBody>
                    <a:bodyPr/>
                    <a:lstStyle/>
                    <a:p>
                      <a:r>
                        <a:rPr lang="en-ZA" sz="16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600" b="1" dirty="0"/>
                        <a:t>15</a:t>
                      </a:r>
                      <a:endParaRPr lang="en-ZA" sz="1600" b="1" dirty="0"/>
                    </a:p>
                  </a:txBody>
                  <a:tcPr>
                    <a:solidFill>
                      <a:schemeClr val="bg1">
                        <a:lumMod val="75000"/>
                      </a:schemeClr>
                    </a:solidFill>
                  </a:tcPr>
                </a:tc>
                <a:tc>
                  <a:txBody>
                    <a:bodyPr/>
                    <a:lstStyle/>
                    <a:p>
                      <a:r>
                        <a:rPr lang="en-GB" sz="1600" dirty="0"/>
                        <a:t>10</a:t>
                      </a:r>
                      <a:endParaRPr lang="en-ZA" sz="1600" dirty="0"/>
                    </a:p>
                  </a:txBody>
                  <a:tcPr>
                    <a:solidFill>
                      <a:schemeClr val="bg1">
                        <a:lumMod val="75000"/>
                      </a:schemeClr>
                    </a:solidFill>
                  </a:tcPr>
                </a:tc>
                <a:tc>
                  <a:txBody>
                    <a:bodyPr/>
                    <a:lstStyle/>
                    <a:p>
                      <a:r>
                        <a:rPr lang="en-GB" sz="1600" dirty="0"/>
                        <a:t>5</a:t>
                      </a:r>
                      <a:endParaRPr lang="en-ZA" sz="16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600" b="1" dirty="0"/>
                        <a:t>% ACHIEVED</a:t>
                      </a:r>
                    </a:p>
                  </a:txBody>
                  <a:tcPr>
                    <a:solidFill>
                      <a:schemeClr val="bg1">
                        <a:lumMod val="75000"/>
                      </a:schemeClr>
                    </a:solidFill>
                  </a:tcPr>
                </a:tc>
                <a:tc>
                  <a:txBody>
                    <a:bodyPr/>
                    <a:lstStyle/>
                    <a:p>
                      <a:r>
                        <a:rPr lang="en-ZA" sz="1600" dirty="0"/>
                        <a:t>66.7%</a:t>
                      </a:r>
                    </a:p>
                  </a:txBody>
                  <a:tcPr>
                    <a:solidFill>
                      <a:schemeClr val="bg1">
                        <a:lumMod val="75000"/>
                      </a:schemeClr>
                    </a:solidFill>
                  </a:tcPr>
                </a:tc>
                <a:tc>
                  <a:txBody>
                    <a:bodyPr/>
                    <a:lstStyle/>
                    <a:p>
                      <a:r>
                        <a:rPr lang="en-ZA" sz="1600" dirty="0"/>
                        <a:t>33.3%</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3590085271"/>
              </p:ext>
            </p:extLst>
          </p:nvPr>
        </p:nvGraphicFramePr>
        <p:xfrm>
          <a:off x="155682" y="3429000"/>
          <a:ext cx="4930667" cy="1841082"/>
        </p:xfrm>
        <a:graphic>
          <a:graphicData uri="http://schemas.openxmlformats.org/drawingml/2006/table">
            <a:tbl>
              <a:tblPr firstRow="1" bandRow="1">
                <a:tableStyleId>{5C22544A-7EE6-4342-B048-85BDC9FD1C3A}</a:tableStyleId>
              </a:tblPr>
              <a:tblGrid>
                <a:gridCol w="2338296">
                  <a:extLst>
                    <a:ext uri="{9D8B030D-6E8A-4147-A177-3AD203B41FA5}">
                      <a16:colId xmlns:a16="http://schemas.microsoft.com/office/drawing/2014/main" xmlns="" val="374002318"/>
                    </a:ext>
                  </a:extLst>
                </a:gridCol>
                <a:gridCol w="2592371">
                  <a:extLst>
                    <a:ext uri="{9D8B030D-6E8A-4147-A177-3AD203B41FA5}">
                      <a16:colId xmlns:a16="http://schemas.microsoft.com/office/drawing/2014/main" xmlns="" val="3479583449"/>
                    </a:ext>
                  </a:extLst>
                </a:gridCol>
              </a:tblGrid>
              <a:tr h="2536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FPB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463341">
                <a:tc>
                  <a:txBody>
                    <a:bodyPr/>
                    <a:lstStyle/>
                    <a:p>
                      <a:r>
                        <a:rPr lang="en-US" sz="1600" dirty="0"/>
                        <a:t>R</a:t>
                      </a:r>
                      <a:r>
                        <a:rPr lang="en-ZA" sz="1600" dirty="0"/>
                        <a:t>evenue</a:t>
                      </a:r>
                    </a:p>
                  </a:txBody>
                  <a:tcPr>
                    <a:solidFill>
                      <a:schemeClr val="bg1">
                        <a:lumMod val="75000"/>
                      </a:schemeClr>
                    </a:solidFill>
                  </a:tcPr>
                </a:tc>
                <a:tc>
                  <a:txBody>
                    <a:bodyPr/>
                    <a:lstStyle/>
                    <a:p>
                      <a:pPr marL="0" algn="l" defTabSz="914400" rtl="0" eaLnBrk="1" latinLnBrk="0" hangingPunct="1"/>
                      <a:r>
                        <a:rPr lang="en-US" sz="1600" kern="1200" dirty="0">
                          <a:solidFill>
                            <a:schemeClr val="dk1"/>
                          </a:solidFill>
                          <a:effectLst/>
                          <a:latin typeface="+mn-lt"/>
                          <a:ea typeface="+mn-ea"/>
                          <a:cs typeface="+mn-cs"/>
                        </a:rPr>
                        <a:t>R110.8    million</a:t>
                      </a:r>
                      <a:endParaRPr lang="en-ZA" sz="16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63341">
                <a:tc>
                  <a:txBody>
                    <a:bodyPr/>
                    <a:lstStyle/>
                    <a:p>
                      <a:r>
                        <a:rPr lang="en-ZA" sz="1600" dirty="0"/>
                        <a:t>Expenditure</a:t>
                      </a:r>
                    </a:p>
                  </a:txBody>
                  <a:tcPr>
                    <a:solidFill>
                      <a:schemeClr val="bg1">
                        <a:lumMod val="75000"/>
                      </a:schemeClr>
                    </a:solidFill>
                  </a:tcPr>
                </a:tc>
                <a:tc>
                  <a:txBody>
                    <a:bodyPr/>
                    <a:lstStyle/>
                    <a:p>
                      <a:pPr marL="0" algn="l" defTabSz="914400" rtl="0" eaLnBrk="1" latinLnBrk="0" hangingPunct="1"/>
                      <a:r>
                        <a:rPr lang="en-US" sz="1600" kern="1200" dirty="0">
                          <a:solidFill>
                            <a:schemeClr val="dk1"/>
                          </a:solidFill>
                          <a:effectLst/>
                          <a:latin typeface="+mn-lt"/>
                          <a:ea typeface="+mn-ea"/>
                          <a:cs typeface="+mn-cs"/>
                        </a:rPr>
                        <a:t>R106.7 million </a:t>
                      </a:r>
                      <a:endParaRPr lang="en-ZA" sz="16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583030241"/>
                  </a:ext>
                </a:extLst>
              </a:tr>
              <a:tr h="463341">
                <a:tc>
                  <a:txBody>
                    <a:bodyPr/>
                    <a:lstStyle/>
                    <a:p>
                      <a:r>
                        <a:rPr lang="en-ZA" sz="1600" dirty="0"/>
                        <a:t>Cash Surplus as at 2021/22 FY end</a:t>
                      </a:r>
                    </a:p>
                  </a:txBody>
                  <a:tcPr>
                    <a:solidFill>
                      <a:schemeClr val="bg1">
                        <a:lumMod val="75000"/>
                      </a:schemeClr>
                    </a:solidFill>
                  </a:tcPr>
                </a:tc>
                <a:tc>
                  <a:txBody>
                    <a:bodyPr/>
                    <a:lstStyle/>
                    <a:p>
                      <a:r>
                        <a:rPr lang="en-GB" sz="1600" dirty="0">
                          <a:solidFill>
                            <a:schemeClr val="tx1"/>
                          </a:solidFill>
                        </a:rPr>
                        <a:t>R26.5 million</a:t>
                      </a:r>
                      <a:endParaRPr lang="en-ZA" sz="1600" dirty="0">
                        <a:solidFill>
                          <a:schemeClr val="tx1"/>
                        </a:solidFill>
                      </a:endParaRPr>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sp>
        <p:nvSpPr>
          <p:cNvPr id="5" name="TextBox 4">
            <a:extLst>
              <a:ext uri="{FF2B5EF4-FFF2-40B4-BE49-F238E27FC236}">
                <a16:creationId xmlns:a16="http://schemas.microsoft.com/office/drawing/2014/main" xmlns="" id="{0BE5CE6B-9E7D-1183-789E-252D2F0AD06C}"/>
              </a:ext>
            </a:extLst>
          </p:cNvPr>
          <p:cNvSpPr txBox="1"/>
          <p:nvPr/>
        </p:nvSpPr>
        <p:spPr>
          <a:xfrm>
            <a:off x="5888355" y="992875"/>
            <a:ext cx="6106160" cy="318998"/>
          </a:xfrm>
          <a:prstGeom prst="rect">
            <a:avLst/>
          </a:prstGeom>
          <a:noFill/>
        </p:spPr>
        <p:txBody>
          <a:bodyPr wrap="square">
            <a:spAutoFit/>
          </a:bodyPr>
          <a:lstStyle/>
          <a:p>
            <a:pPr algn="just">
              <a:lnSpc>
                <a:spcPct val="115000"/>
              </a:lnSpc>
              <a:tabLst>
                <a:tab pos="540385" algn="l"/>
              </a:tabLst>
              <a:defRPr/>
            </a:pPr>
            <a:r>
              <a:rPr lang="en-GB" sz="14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Non performance and underlying reasons:</a:t>
            </a:r>
          </a:p>
        </p:txBody>
      </p:sp>
    </p:spTree>
    <p:extLst>
      <p:ext uri="{BB962C8B-B14F-4D97-AF65-F5344CB8AC3E}">
        <p14:creationId xmlns:p14="http://schemas.microsoft.com/office/powerpoint/2010/main" xmlns="" val="372905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438399" y="81595"/>
            <a:ext cx="9062701"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FPB AUDIT FINDINGS</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20132" y="1818290"/>
            <a:ext cx="11677701" cy="1486885"/>
          </a:xfrm>
          <a:noFill/>
          <a:ln>
            <a:noFill/>
          </a:ln>
        </p:spPr>
        <p:txBody>
          <a:bodyPr anchor="ctr">
            <a:normAutofit/>
          </a:bodyPr>
          <a:lstStyle/>
          <a:p>
            <a:pPr marR="0" lvl="0" algn="just" defTabSz="914400" rtl="0" eaLnBrk="1" fontAlgn="base" latinLnBrk="0" hangingPunct="1">
              <a:lnSpc>
                <a:spcPct val="150000"/>
              </a:lnSpc>
              <a:spcBef>
                <a:spcPct val="0"/>
              </a:spcBef>
              <a:spcAft>
                <a:spcPct val="0"/>
              </a:spcAft>
              <a:buClrTx/>
              <a:buSzTx/>
              <a:tabLst/>
              <a:defRPr/>
            </a:pPr>
            <a:r>
              <a:rPr lang="en-GB" sz="2000" dirty="0">
                <a:solidFill>
                  <a:srgbClr val="000000"/>
                </a:solidFill>
                <a:latin typeface="Arial" panose="020B0604020202020204" pitchFamily="34" charset="0"/>
                <a:cs typeface="Arial" panose="020B0604020202020204" pitchFamily="34" charset="0"/>
              </a:rPr>
              <a:t>The FPB received a Clean Audit Opinion from the AGSA in the 2021/22 Audit Report. This implies that there were no material misstatements in the financial statements as well as non-compliance with all relevant legislation and performance objectives</a:t>
            </a:r>
            <a:endParaRPr kumimoji="0" lang="en-GB" sz="2000" kern="120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8762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614929" y="121922"/>
            <a:ext cx="8565539" cy="722027"/>
          </a:xfrm>
        </p:spPr>
        <p:txBody>
          <a:bodyPr>
            <a:normAutofit/>
          </a:bodyPr>
          <a:lstStyle/>
          <a:p>
            <a:pPr algn="ctr"/>
            <a:r>
              <a:rPr lang="en-ZA" sz="2000" dirty="0">
                <a:latin typeface="Arial" panose="020B0604020202020204" pitchFamily="34" charset="0"/>
                <a:cs typeface="Arial" panose="020B0604020202020204" pitchFamily="34" charset="0"/>
              </a:rPr>
              <a:t> </a:t>
            </a:r>
            <a:r>
              <a:rPr lang="en-ZA" sz="3200" dirty="0">
                <a:solidFill>
                  <a:srgbClr val="008238"/>
                </a:solidFill>
                <a:latin typeface="Arial" panose="020B0604020202020204" pitchFamily="34" charset="0"/>
                <a:cs typeface="Arial" panose="020B0604020202020204" pitchFamily="34" charset="0"/>
              </a:rPr>
              <a:t>ICASA ANNUAL PERFORMANCE</a:t>
            </a: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762164121"/>
              </p:ext>
            </p:extLst>
          </p:nvPr>
        </p:nvGraphicFramePr>
        <p:xfrm>
          <a:off x="121919" y="1658849"/>
          <a:ext cx="3973831" cy="1127760"/>
        </p:xfrm>
        <a:graphic>
          <a:graphicData uri="http://schemas.openxmlformats.org/drawingml/2006/table">
            <a:tbl>
              <a:tblPr firstRow="1" bandRow="1">
                <a:tableStyleId>{5C22544A-7EE6-4342-B048-85BDC9FD1C3A}</a:tableStyleId>
              </a:tblPr>
              <a:tblGrid>
                <a:gridCol w="1377904">
                  <a:extLst>
                    <a:ext uri="{9D8B030D-6E8A-4147-A177-3AD203B41FA5}">
                      <a16:colId xmlns:a16="http://schemas.microsoft.com/office/drawing/2014/main" xmlns="" val="4025939027"/>
                    </a:ext>
                  </a:extLst>
                </a:gridCol>
                <a:gridCol w="966307">
                  <a:extLst>
                    <a:ext uri="{9D8B030D-6E8A-4147-A177-3AD203B41FA5}">
                      <a16:colId xmlns:a16="http://schemas.microsoft.com/office/drawing/2014/main" xmlns="" val="1471676064"/>
                    </a:ext>
                  </a:extLst>
                </a:gridCol>
                <a:gridCol w="1629620">
                  <a:extLst>
                    <a:ext uri="{9D8B030D-6E8A-4147-A177-3AD203B41FA5}">
                      <a16:colId xmlns:a16="http://schemas.microsoft.com/office/drawing/2014/main" xmlns="" val="2508352804"/>
                    </a:ext>
                  </a:extLst>
                </a:gridCol>
              </a:tblGrid>
              <a:tr h="0">
                <a:tc>
                  <a:txBody>
                    <a:bodyPr/>
                    <a:lstStyle/>
                    <a:p>
                      <a:r>
                        <a:rPr lang="en-ZA" sz="1400" dirty="0"/>
                        <a:t>NO. OF TARGETS</a:t>
                      </a:r>
                    </a:p>
                  </a:txBody>
                  <a:tcPr>
                    <a:solidFill>
                      <a:schemeClr val="bg1">
                        <a:lumMod val="75000"/>
                      </a:schemeClr>
                    </a:solidFill>
                  </a:tcPr>
                </a:tc>
                <a:tc>
                  <a:txBody>
                    <a:bodyPr/>
                    <a:lstStyle/>
                    <a:p>
                      <a:r>
                        <a:rPr lang="en-ZA" sz="1400" dirty="0"/>
                        <a:t>ACHIEVED</a:t>
                      </a:r>
                    </a:p>
                  </a:txBody>
                  <a:tcPr>
                    <a:solidFill>
                      <a:schemeClr val="bg1">
                        <a:lumMod val="75000"/>
                      </a:schemeClr>
                    </a:solidFill>
                  </a:tcPr>
                </a:tc>
                <a:tc>
                  <a:txBody>
                    <a:bodyPr/>
                    <a:lstStyle/>
                    <a:p>
                      <a:r>
                        <a:rPr lang="en-ZA" sz="14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400" b="1" dirty="0"/>
                        <a:t>53</a:t>
                      </a:r>
                      <a:endParaRPr lang="en-ZA" sz="1400" b="1" dirty="0"/>
                    </a:p>
                  </a:txBody>
                  <a:tcPr>
                    <a:solidFill>
                      <a:schemeClr val="bg1">
                        <a:lumMod val="75000"/>
                      </a:schemeClr>
                    </a:solidFill>
                  </a:tcPr>
                </a:tc>
                <a:tc>
                  <a:txBody>
                    <a:bodyPr/>
                    <a:lstStyle/>
                    <a:p>
                      <a:r>
                        <a:rPr lang="en-GB" sz="1400" dirty="0"/>
                        <a:t>46</a:t>
                      </a:r>
                      <a:endParaRPr lang="en-ZA" sz="1400" dirty="0"/>
                    </a:p>
                  </a:txBody>
                  <a:tcPr>
                    <a:solidFill>
                      <a:schemeClr val="bg1">
                        <a:lumMod val="75000"/>
                      </a:schemeClr>
                    </a:solidFill>
                  </a:tcPr>
                </a:tc>
                <a:tc>
                  <a:txBody>
                    <a:bodyPr/>
                    <a:lstStyle/>
                    <a:p>
                      <a:r>
                        <a:rPr lang="en-GB" sz="1400" dirty="0"/>
                        <a:t>7</a:t>
                      </a:r>
                      <a:endParaRPr lang="en-ZA" sz="14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400" b="1" dirty="0"/>
                        <a:t>% ACHIEVED</a:t>
                      </a:r>
                    </a:p>
                  </a:txBody>
                  <a:tcPr>
                    <a:solidFill>
                      <a:schemeClr val="bg1">
                        <a:lumMod val="75000"/>
                      </a:schemeClr>
                    </a:solidFill>
                  </a:tcPr>
                </a:tc>
                <a:tc>
                  <a:txBody>
                    <a:bodyPr/>
                    <a:lstStyle/>
                    <a:p>
                      <a:r>
                        <a:rPr lang="en-ZA" sz="1400" dirty="0"/>
                        <a:t>86.8%</a:t>
                      </a:r>
                    </a:p>
                  </a:txBody>
                  <a:tcPr>
                    <a:solidFill>
                      <a:schemeClr val="bg1">
                        <a:lumMod val="75000"/>
                      </a:schemeClr>
                    </a:solidFill>
                  </a:tcPr>
                </a:tc>
                <a:tc>
                  <a:txBody>
                    <a:bodyPr/>
                    <a:lstStyle/>
                    <a:p>
                      <a:r>
                        <a:rPr lang="en-ZA" sz="1400" dirty="0"/>
                        <a:t>13.2%</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sp>
        <p:nvSpPr>
          <p:cNvPr id="5" name="TextBox 4">
            <a:extLst>
              <a:ext uri="{FF2B5EF4-FFF2-40B4-BE49-F238E27FC236}">
                <a16:creationId xmlns:a16="http://schemas.microsoft.com/office/drawing/2014/main" xmlns="" id="{74F64FCB-D20F-15F7-C2B4-75A8C71A1E5F}"/>
              </a:ext>
            </a:extLst>
          </p:cNvPr>
          <p:cNvSpPr txBox="1"/>
          <p:nvPr/>
        </p:nvSpPr>
        <p:spPr>
          <a:xfrm>
            <a:off x="6680200" y="929674"/>
            <a:ext cx="6106160" cy="318998"/>
          </a:xfrm>
          <a:prstGeom prst="rect">
            <a:avLst/>
          </a:prstGeom>
          <a:noFill/>
        </p:spPr>
        <p:txBody>
          <a:bodyPr wrap="square">
            <a:spAutoFit/>
          </a:bodyPr>
          <a:lstStyle/>
          <a:p>
            <a:pPr algn="just">
              <a:lnSpc>
                <a:spcPct val="115000"/>
              </a:lnSpc>
              <a:tabLst>
                <a:tab pos="540385" algn="l"/>
              </a:tabLst>
              <a:defRPr/>
            </a:pPr>
            <a:r>
              <a:rPr lang="en-GB" sz="14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Non performance and underlying reasons:</a:t>
            </a:r>
          </a:p>
        </p:txBody>
      </p:sp>
      <p:graphicFrame>
        <p:nvGraphicFramePr>
          <p:cNvPr id="9" name="Table 8">
            <a:extLst>
              <a:ext uri="{FF2B5EF4-FFF2-40B4-BE49-F238E27FC236}">
                <a16:creationId xmlns:a16="http://schemas.microsoft.com/office/drawing/2014/main" xmlns="" id="{F0082E46-275F-3A4C-E0F1-52310B9BAA2D}"/>
              </a:ext>
            </a:extLst>
          </p:cNvPr>
          <p:cNvGraphicFramePr>
            <a:graphicFrameLocks noGrp="1"/>
          </p:cNvGraphicFramePr>
          <p:nvPr>
            <p:extLst>
              <p:ext uri="{D42A27DB-BD31-4B8C-83A1-F6EECF244321}">
                <p14:modId xmlns:p14="http://schemas.microsoft.com/office/powerpoint/2010/main" xmlns="" val="4052999191"/>
              </p:ext>
            </p:extLst>
          </p:nvPr>
        </p:nvGraphicFramePr>
        <p:xfrm>
          <a:off x="4242435" y="1248672"/>
          <a:ext cx="7827646" cy="5131808"/>
        </p:xfrm>
        <a:graphic>
          <a:graphicData uri="http://schemas.openxmlformats.org/drawingml/2006/table">
            <a:tbl>
              <a:tblPr firstRow="1" firstCol="1" bandRow="1"/>
              <a:tblGrid>
                <a:gridCol w="2183678">
                  <a:extLst>
                    <a:ext uri="{9D8B030D-6E8A-4147-A177-3AD203B41FA5}">
                      <a16:colId xmlns:a16="http://schemas.microsoft.com/office/drawing/2014/main" xmlns="" val="2890859774"/>
                    </a:ext>
                  </a:extLst>
                </a:gridCol>
                <a:gridCol w="5538236">
                  <a:extLst>
                    <a:ext uri="{9D8B030D-6E8A-4147-A177-3AD203B41FA5}">
                      <a16:colId xmlns:a16="http://schemas.microsoft.com/office/drawing/2014/main" xmlns="" val="850637242"/>
                    </a:ext>
                  </a:extLst>
                </a:gridCol>
                <a:gridCol w="105732">
                  <a:extLst>
                    <a:ext uri="{9D8B030D-6E8A-4147-A177-3AD203B41FA5}">
                      <a16:colId xmlns:a16="http://schemas.microsoft.com/office/drawing/2014/main" xmlns="" val="2090450134"/>
                    </a:ext>
                  </a:extLst>
                </a:gridCol>
              </a:tblGrid>
              <a:tr h="453773">
                <a:tc>
                  <a:txBody>
                    <a:bodyPr/>
                    <a:lstStyle/>
                    <a:p>
                      <a:pPr algn="just">
                        <a:lnSpc>
                          <a:spcPct val="107000"/>
                        </a:lnSpc>
                        <a:spcAft>
                          <a:spcPts val="80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ANNUAL INDICATOR</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7000"/>
                        </a:lnSpc>
                        <a:spcAft>
                          <a:spcPts val="800"/>
                        </a:spcAft>
                      </a:pPr>
                      <a:r>
                        <a:rPr lang="en-ZA"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ZA"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282826020"/>
                  </a:ext>
                </a:extLst>
              </a:tr>
              <a:tr h="525242">
                <a:tc>
                  <a:txBody>
                    <a:bodyPr/>
                    <a:lstStyle/>
                    <a:p>
                      <a:pPr algn="just">
                        <a:lnSpc>
                          <a:spcPct val="107000"/>
                        </a:lnSpc>
                        <a:spcAft>
                          <a:spcPts val="80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85% of the EDRMS roll-out plan achieved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07000"/>
                        </a:lnSpc>
                        <a:spcAft>
                          <a:spcPts val="80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was a dual target where ICASA’s EXCO was meant to sign performance contract on the Electronic Document and Records Management</a:t>
                      </a:r>
                      <a:r>
                        <a:rPr lang="en-ZA" sz="10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System (</a:t>
                      </a: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EDRMS) project. However, this was not accepted since they were already Sponsors of the project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ZA"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133401364"/>
                  </a:ext>
                </a:extLst>
              </a:tr>
              <a:tr h="349438">
                <a:tc>
                  <a:txBody>
                    <a:bodyPr/>
                    <a:lstStyle/>
                    <a:p>
                      <a:pPr algn="just">
                        <a:lnSpc>
                          <a:spcPct val="107000"/>
                        </a:lnSpc>
                        <a:spcAft>
                          <a:spcPts val="80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 SABPP audits completed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just">
                        <a:lnSpc>
                          <a:spcPct val="107000"/>
                        </a:lnSpc>
                        <a:spcAft>
                          <a:spcPts val="80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SABPP which is the sole provider of the service was not compliant with SARS. As a result, ICASA could not contract them for the audit.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350318686"/>
                  </a:ext>
                </a:extLst>
              </a:tr>
              <a:tr h="599509">
                <a:tc>
                  <a:txBody>
                    <a:bodyPr/>
                    <a:lstStyle/>
                    <a:p>
                      <a:pPr algn="just">
                        <a:lnSpc>
                          <a:spcPct val="107000"/>
                        </a:lnSpc>
                        <a:spcAft>
                          <a:spcPts val="80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Level4 of Assurance provided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just">
                        <a:lnSpc>
                          <a:spcPct val="107000"/>
                        </a:lnSpc>
                        <a:spcAft>
                          <a:spcPts val="800"/>
                        </a:spcAft>
                        <a:tabLst>
                          <a:tab pos="540385" algn="l"/>
                        </a:tabLs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recommended by Audit, Risk, Ethics</a:t>
                      </a:r>
                      <a:r>
                        <a:rPr lang="en-ZA" sz="10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Disclosure Committee (</a:t>
                      </a: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AREDC), the use of panel of consultants has been considered and approved by ICASA to augment the Division’s capacity and ascertain a broader audit coverage especially on regulatory work conducted by the Authority.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3324395680"/>
                  </a:ext>
                </a:extLst>
              </a:tr>
              <a:tr h="749096">
                <a:tc>
                  <a:txBody>
                    <a:bodyPr/>
                    <a:lstStyle/>
                    <a:p>
                      <a:pPr algn="just">
                        <a:lnSpc>
                          <a:spcPct val="107000"/>
                        </a:lnSpc>
                        <a:spcAft>
                          <a:spcPts val="80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 draft of regulations document on subscription television broadcasting market developed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just">
                        <a:lnSpc>
                          <a:spcPct val="107000"/>
                        </a:lnSpc>
                        <a:spcAft>
                          <a:spcPts val="800"/>
                        </a:spcAft>
                        <a:tabLst>
                          <a:tab pos="540385" algn="l"/>
                        </a:tabLs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Draft Regulations were produced and considered by Council. However, given the changes in the market dynamics further consideration is required on the data on which the draft regulations and findings document are premised. The committee will workshop the Council on the findings of the inquiry in Q1 of the 2022/23 FY.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1729846239"/>
                  </a:ext>
                </a:extLst>
              </a:tr>
              <a:tr h="1052656">
                <a:tc>
                  <a:txBody>
                    <a:bodyPr/>
                    <a:lstStyle/>
                    <a:p>
                      <a:pPr algn="just">
                        <a:lnSpc>
                          <a:spcPct val="107000"/>
                        </a:lnSpc>
                        <a:spcAft>
                          <a:spcPts val="800"/>
                        </a:spcAft>
                      </a:pPr>
                      <a:r>
                        <a:rPr lang="en-ZA"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40% of the Network Performance Management System developed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just">
                        <a:lnSpc>
                          <a:spcPct val="107000"/>
                        </a:lnSpc>
                        <a:spcAft>
                          <a:spcPts val="800"/>
                        </a:spcAft>
                        <a:tabLst>
                          <a:tab pos="540385" algn="l"/>
                        </a:tabLst>
                      </a:pPr>
                      <a:r>
                        <a:rPr lang="en-GB"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bid was advertised as a Multi-Modular Compliance system in which Network Performance Management System (NPMS) is one of the modules of the proposed system.</a:t>
                      </a:r>
                      <a:r>
                        <a:rPr lang="en-GB" sz="10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Bid Evaluation Committee (BEC) recommended bidder has proposed two pricing models which are revenue sharing and upfront purchase. After Supply Chain engagement with the National Treasury, the National Treasury was not in support of the revenue sharing model, and the upfront purchase bid price was much higher than the project budget.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137835612"/>
                  </a:ext>
                </a:extLst>
              </a:tr>
              <a:tr h="701047">
                <a:tc>
                  <a:txBody>
                    <a:bodyPr/>
                    <a:lstStyle/>
                    <a:p>
                      <a:pPr algn="just">
                        <a:lnSpc>
                          <a:spcPct val="107000"/>
                        </a:lnSpc>
                        <a:spcAft>
                          <a:spcPts val="800"/>
                        </a:spcAft>
                      </a:pPr>
                      <a:r>
                        <a:rPr lang="en-ZA"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 fixed spectrum Monitoring sites around Karoo Central Astronomy Advantage Area (KCAAA) commissioned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just">
                        <a:lnSpc>
                          <a:spcPct val="107000"/>
                        </a:lnSpc>
                        <a:spcAft>
                          <a:spcPts val="800"/>
                        </a:spcAft>
                        <a:tabLst>
                          <a:tab pos="540385" algn="l"/>
                        </a:tabLst>
                      </a:pPr>
                      <a:r>
                        <a:rPr lang="en-GB"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Bid Adjudication</a:t>
                      </a:r>
                      <a:r>
                        <a:rPr lang="en-GB" sz="10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Committee (</a:t>
                      </a:r>
                      <a:r>
                        <a:rPr lang="en-GB"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 requested verification of the bidders’ reference letters. However, there was a delay in receiving responses from some of the bidders’ referees. Consequently, this resulted in delays with the appointment of service provider and contract finalisation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3632522456"/>
                  </a:ext>
                </a:extLst>
              </a:tr>
              <a:tr h="701047">
                <a:tc>
                  <a:txBody>
                    <a:bodyPr/>
                    <a:lstStyle/>
                    <a:p>
                      <a:pPr algn="just">
                        <a:lnSpc>
                          <a:spcPct val="107000"/>
                        </a:lnSpc>
                        <a:spcAft>
                          <a:spcPts val="800"/>
                        </a:spcAft>
                      </a:pPr>
                      <a:r>
                        <a:rPr lang="en-ZA"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 Draft Regulations document  on Rapid Deployment as required under Chapter 4 of the ECA completed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just">
                        <a:lnSpc>
                          <a:spcPct val="107000"/>
                        </a:lnSpc>
                        <a:spcAft>
                          <a:spcPts val="800"/>
                        </a:spcAft>
                        <a:tabLst>
                          <a:tab pos="540385" algn="l"/>
                        </a:tabLst>
                      </a:pPr>
                      <a:r>
                        <a:rPr lang="en-GB"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target was not achieved due to delays in finalisation of the Policy and Policy Direction contemplated in Chapter 4 of the ECA. In terms of the ECA, the Regulations must follow only after promulgation of the Policy and Policy Direction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30434" marR="30434" marT="6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3214762090"/>
                  </a:ext>
                </a:extLst>
              </a:tr>
            </a:tbl>
          </a:graphicData>
        </a:graphic>
      </p:graphicFrame>
    </p:spTree>
    <p:extLst>
      <p:ext uri="{BB962C8B-B14F-4D97-AF65-F5344CB8AC3E}">
        <p14:creationId xmlns:p14="http://schemas.microsoft.com/office/powerpoint/2010/main" xmlns="" val="93001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409825" y="132206"/>
            <a:ext cx="8648700"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ICASA AUDIT FINDINGS</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10607" y="1031681"/>
            <a:ext cx="11571652" cy="5359594"/>
          </a:xfrm>
          <a:noFill/>
          <a:ln>
            <a:noFill/>
          </a:ln>
        </p:spPr>
        <p:txBody>
          <a:bodyPr>
            <a:noAutofit/>
          </a:bodyPr>
          <a:lstStyle/>
          <a:p>
            <a:pPr marR="0" lvl="0" algn="l" defTabSz="914400" rtl="0" eaLnBrk="1" fontAlgn="base" latinLnBrk="0" hangingPunct="1">
              <a:lnSpc>
                <a:spcPts val="2300"/>
              </a:lnSpc>
              <a:spcBef>
                <a:spcPct val="0"/>
              </a:spcBef>
              <a:spcAft>
                <a:spcPct val="0"/>
              </a:spcAft>
              <a:buClrTx/>
              <a:buSzTx/>
              <a:tabLst/>
              <a:defRPr/>
            </a:pPr>
            <a:r>
              <a:rPr lang="en-GB" sz="1600" b="1" dirty="0">
                <a:solidFill>
                  <a:schemeClr val="tx1"/>
                </a:solidFill>
                <a:latin typeface="Arial" panose="020B0604020202020204" pitchFamily="34" charset="0"/>
                <a:cs typeface="Arial" panose="020B0604020202020204" pitchFamily="34" charset="0"/>
              </a:rPr>
              <a:t>Annual Financial Statements</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Unqualified audit opinion with emphasis of matter.</a:t>
            </a: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r>
              <a:rPr lang="en-GB" sz="1600" b="1" dirty="0">
                <a:solidFill>
                  <a:schemeClr val="tx1"/>
                </a:solidFill>
                <a:latin typeface="Arial" panose="020B0604020202020204" pitchFamily="34" charset="0"/>
                <a:cs typeface="Arial" panose="020B0604020202020204" pitchFamily="34" charset="0"/>
              </a:rPr>
              <a:t>Emphasis of matters relate to:</a:t>
            </a:r>
          </a:p>
          <a:p>
            <a:pPr marL="539750" marR="0" lvl="0" indent="-274638" algn="l" defTabSz="914400" rtl="0" eaLnBrk="1" fontAlgn="base" latinLnBrk="0" hangingPunct="1">
              <a:lnSpc>
                <a:spcPts val="2300"/>
              </a:lnSpc>
              <a:spcBef>
                <a:spcPct val="0"/>
              </a:spcBef>
              <a:spcAft>
                <a:spcPct val="0"/>
              </a:spcAft>
              <a:buClrTx/>
              <a:buSzTx/>
              <a:buFont typeface="Courier New" panose="02070309020205020404" pitchFamily="49" charset="0"/>
              <a:buChar char="o"/>
              <a:tabLst/>
              <a:defRPr/>
            </a:pPr>
            <a:r>
              <a:rPr lang="en-GB" sz="1600" dirty="0">
                <a:solidFill>
                  <a:schemeClr val="tx1"/>
                </a:solidFill>
                <a:latin typeface="Arial" panose="020B0604020202020204" pitchFamily="34" charset="0"/>
                <a:cs typeface="Arial" panose="020B0604020202020204" pitchFamily="34" charset="0"/>
              </a:rPr>
              <a:t>Material Impairments - National Revenue Fund - impaired receivables from non-exchange transactions amounting to R87 770 681 (2021: R71 692 160) because of potential irrecoverable receivables from nonexchange transactions.</a:t>
            </a:r>
          </a:p>
          <a:p>
            <a:pPr marR="0" lvl="0" algn="l" defTabSz="914400" rtl="0" eaLnBrk="1" fontAlgn="base" latinLnBrk="0" hangingPunct="1">
              <a:lnSpc>
                <a:spcPts val="2300"/>
              </a:lnSpc>
              <a:spcBef>
                <a:spcPct val="0"/>
              </a:spcBef>
              <a:spcAft>
                <a:spcPct val="0"/>
              </a:spcAft>
              <a:buClrTx/>
              <a:buSzTx/>
              <a:tabLst/>
              <a:defRPr/>
            </a:pPr>
            <a:r>
              <a:rPr lang="en-GB" sz="1600" b="1" dirty="0">
                <a:solidFill>
                  <a:schemeClr val="tx1"/>
                </a:solidFill>
                <a:latin typeface="Arial" panose="020B0604020202020204" pitchFamily="34" charset="0"/>
                <a:cs typeface="Arial" panose="020B0604020202020204" pitchFamily="34" charset="0"/>
              </a:rPr>
              <a:t>Audit of compliance with legislation</a:t>
            </a:r>
          </a:p>
          <a:p>
            <a:pPr marL="539750" marR="0" lvl="0" indent="-274638" algn="l" defTabSz="914400" rtl="0" eaLnBrk="1" fontAlgn="base" latinLnBrk="0" hangingPunct="1">
              <a:lnSpc>
                <a:spcPts val="2300"/>
              </a:lnSpc>
              <a:spcBef>
                <a:spcPct val="0"/>
              </a:spcBef>
              <a:spcAft>
                <a:spcPct val="0"/>
              </a:spcAft>
              <a:buClrTx/>
              <a:buSzTx/>
              <a:buFont typeface="Courier New" panose="02070309020205020404" pitchFamily="49" charset="0"/>
              <a:buChar char="o"/>
              <a:tabLst/>
              <a:defRPr/>
            </a:pPr>
            <a:r>
              <a:rPr lang="en-GB" sz="1600" dirty="0">
                <a:solidFill>
                  <a:schemeClr val="tx1"/>
                </a:solidFill>
                <a:latin typeface="Arial" panose="020B0604020202020204" pitchFamily="34" charset="0"/>
                <a:cs typeface="Arial" panose="020B0604020202020204" pitchFamily="34" charset="0"/>
              </a:rPr>
              <a:t>Expenditure management</a:t>
            </a:r>
          </a:p>
          <a:p>
            <a:pPr marL="715963" lvl="1" indent="-174625" fontAlgn="base">
              <a:lnSpc>
                <a:spcPts val="2300"/>
              </a:lnSpc>
              <a:spcBef>
                <a:spcPct val="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the entity did not take effective and appropriate steps to prevent irregular expenditure of R33 million as required.</a:t>
            </a:r>
          </a:p>
          <a:p>
            <a:pPr marL="715963" lvl="1" indent="-174625" fontAlgn="base">
              <a:lnSpc>
                <a:spcPts val="2300"/>
              </a:lnSpc>
              <a:spcBef>
                <a:spcPct val="0"/>
              </a:spcBef>
              <a:spcAft>
                <a:spcPct val="0"/>
              </a:spcAft>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payments were not made within 30 days or an agreed period after receipt of an invoice, as required.</a:t>
            </a:r>
          </a:p>
          <a:p>
            <a:pPr marL="0" lvl="1" fontAlgn="base">
              <a:lnSpc>
                <a:spcPts val="2300"/>
              </a:lnSpc>
              <a:spcBef>
                <a:spcPct val="0"/>
              </a:spcBef>
              <a:spcAft>
                <a:spcPct val="0"/>
              </a:spcAft>
              <a:defRPr/>
            </a:pPr>
            <a:r>
              <a:rPr lang="en-GB" sz="1600" b="1" dirty="0">
                <a:solidFill>
                  <a:schemeClr val="tx1"/>
                </a:solidFill>
                <a:latin typeface="Arial" panose="020B0604020202020204" pitchFamily="34" charset="0"/>
                <a:cs typeface="Arial" panose="020B0604020202020204" pitchFamily="34" charset="0"/>
              </a:rPr>
              <a:t>Internal control deficiencies raised by the Auditors</a:t>
            </a:r>
          </a:p>
          <a:p>
            <a:pPr marL="285750" lvl="1" indent="-285750"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Management Controls were not always effective to ensure oversight, monitoring and review of compliance with laws and regulations.</a:t>
            </a:r>
          </a:p>
          <a:p>
            <a:pPr marL="285750" lvl="1" indent="-285750"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Management did not implement adequate controls to prevent and detect non-compliance with laws and regulations, which resulted in irregular expenditure.</a:t>
            </a:r>
          </a:p>
          <a:p>
            <a:pPr marL="285750" lvl="1" indent="-285750"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Management did not implement adequate controls to ensure that payments to suppliers are made within 30 days after receipt of an invoice.</a:t>
            </a:r>
          </a:p>
          <a:p>
            <a:pPr marL="285750" lvl="1" indent="-285750" fontAlgn="base">
              <a:lnSpc>
                <a:spcPts val="2300"/>
              </a:lnSpc>
              <a:spcBef>
                <a:spcPct val="0"/>
              </a:spcBef>
              <a:spcAft>
                <a:spcPct val="0"/>
              </a:spcAft>
              <a:buFont typeface="Arial" panose="020B0604020202020204" pitchFamily="34" charset="0"/>
              <a:buChar char="•"/>
              <a:defRPr/>
            </a:pPr>
            <a:r>
              <a:rPr lang="en-GB" sz="1600" dirty="0">
                <a:solidFill>
                  <a:schemeClr val="tx1"/>
                </a:solidFill>
                <a:latin typeface="Arial" panose="020B0604020202020204" pitchFamily="34" charset="0"/>
                <a:cs typeface="Arial" panose="020B0604020202020204" pitchFamily="34" charset="0"/>
              </a:rPr>
              <a:t>Management did not implement adequate controls to ensure that the submitted annual financial statements are free from material misstatement.</a:t>
            </a:r>
          </a:p>
          <a:p>
            <a:pPr marL="715963" lvl="1" indent="-174625" fontAlgn="base">
              <a:lnSpc>
                <a:spcPts val="2300"/>
              </a:lnSpc>
              <a:spcBef>
                <a:spcPct val="0"/>
              </a:spcBef>
              <a:spcAft>
                <a:spcPct val="0"/>
              </a:spcAft>
              <a:buFont typeface="Wingdings" panose="05000000000000000000" pitchFamily="2" charset="2"/>
              <a:buChar char="§"/>
              <a:defRPr/>
            </a:pPr>
            <a:endParaRPr lang="en-GB"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1268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432049" y="0"/>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NEMISA ANNUAL PERFORMANCE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75570" y="4710680"/>
            <a:ext cx="5521382" cy="1145258"/>
          </a:xfrm>
          <a:ln>
            <a:solidFill>
              <a:schemeClr val="accent1"/>
            </a:solidFill>
          </a:ln>
        </p:spPr>
        <p:txBody>
          <a:bodyPr>
            <a:normAutofit/>
          </a:bodyPr>
          <a:lstStyle/>
          <a:p>
            <a:pPr algn="just"/>
            <a:r>
              <a:rPr lang="en-US" dirty="0">
                <a:solidFill>
                  <a:schemeClr val="tx1"/>
                </a:solidFill>
              </a:rPr>
              <a:t>* R7.3 million of the surplus relates to </a:t>
            </a:r>
            <a:r>
              <a:rPr lang="en-ZA" dirty="0">
                <a:solidFill>
                  <a:schemeClr val="tx1"/>
                </a:solidFill>
              </a:rPr>
              <a:t>funds was received from the Department of Military Veterans for digital skills training of military vets and the expenditure will be incurred in the 2022/23 financial year.</a:t>
            </a: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2105815358"/>
              </p:ext>
            </p:extLst>
          </p:nvPr>
        </p:nvGraphicFramePr>
        <p:xfrm>
          <a:off x="257173" y="1187778"/>
          <a:ext cx="5521382" cy="91440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xmlns="" val="4025939027"/>
                    </a:ext>
                  </a:extLst>
                </a:gridCol>
                <a:gridCol w="1293312">
                  <a:extLst>
                    <a:ext uri="{9D8B030D-6E8A-4147-A177-3AD203B41FA5}">
                      <a16:colId xmlns:a16="http://schemas.microsoft.com/office/drawing/2014/main" xmlns="" val="1471676064"/>
                    </a:ext>
                  </a:extLst>
                </a:gridCol>
                <a:gridCol w="1928467">
                  <a:extLst>
                    <a:ext uri="{9D8B030D-6E8A-4147-A177-3AD203B41FA5}">
                      <a16:colId xmlns:a16="http://schemas.microsoft.com/office/drawing/2014/main" xmlns="" val="2508352804"/>
                    </a:ext>
                  </a:extLst>
                </a:gridCol>
              </a:tblGrid>
              <a:tr h="0">
                <a:tc>
                  <a:txBody>
                    <a:bodyPr/>
                    <a:lstStyle/>
                    <a:p>
                      <a:r>
                        <a:rPr lang="en-ZA" sz="1400" dirty="0">
                          <a:latin typeface="Arial" panose="020B0604020202020204" pitchFamily="34" charset="0"/>
                          <a:cs typeface="Arial" panose="020B0604020202020204" pitchFamily="34" charset="0"/>
                        </a:rPr>
                        <a:t>NO. OF TARGETS</a:t>
                      </a:r>
                    </a:p>
                  </a:txBody>
                  <a:tcPr>
                    <a:solidFill>
                      <a:schemeClr val="bg1">
                        <a:lumMod val="75000"/>
                      </a:schemeClr>
                    </a:solidFill>
                  </a:tcPr>
                </a:tc>
                <a:tc>
                  <a:txBody>
                    <a:bodyPr/>
                    <a:lstStyle/>
                    <a:p>
                      <a:r>
                        <a:rPr lang="en-ZA" sz="1400" dirty="0">
                          <a:latin typeface="Arial" panose="020B0604020202020204" pitchFamily="34" charset="0"/>
                          <a:cs typeface="Arial" panose="020B0604020202020204" pitchFamily="34" charset="0"/>
                        </a:rPr>
                        <a:t>ACHIEVED</a:t>
                      </a:r>
                    </a:p>
                  </a:txBody>
                  <a:tcPr>
                    <a:solidFill>
                      <a:schemeClr val="bg1">
                        <a:lumMod val="75000"/>
                      </a:schemeClr>
                    </a:solidFill>
                  </a:tcPr>
                </a:tc>
                <a:tc>
                  <a:txBody>
                    <a:bodyPr/>
                    <a:lstStyle/>
                    <a:p>
                      <a:r>
                        <a:rPr lang="en-ZA" sz="1400" dirty="0">
                          <a:latin typeface="Arial" panose="020B0604020202020204" pitchFamily="34" charset="0"/>
                          <a:cs typeface="Arial" panose="020B0604020202020204" pitchFamily="34" charset="0"/>
                        </a:rPr>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400" b="1" dirty="0">
                          <a:latin typeface="Arial" panose="020B0604020202020204" pitchFamily="34" charset="0"/>
                          <a:cs typeface="Arial" panose="020B0604020202020204" pitchFamily="34" charset="0"/>
                        </a:rPr>
                        <a:t>22</a:t>
                      </a:r>
                      <a:endParaRPr lang="en-ZA" sz="1400" b="1"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GB" sz="1400" dirty="0">
                          <a:latin typeface="Arial" panose="020B0604020202020204" pitchFamily="34" charset="0"/>
                          <a:cs typeface="Arial" panose="020B0604020202020204" pitchFamily="34" charset="0"/>
                        </a:rPr>
                        <a:t>21</a:t>
                      </a:r>
                      <a:endParaRPr lang="en-ZA" sz="14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GB" sz="1400" dirty="0">
                          <a:latin typeface="Arial" panose="020B0604020202020204" pitchFamily="34" charset="0"/>
                          <a:cs typeface="Arial" panose="020B0604020202020204" pitchFamily="34" charset="0"/>
                        </a:rPr>
                        <a:t>1</a:t>
                      </a:r>
                      <a:endParaRPr lang="en-ZA" sz="14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400" b="1" dirty="0">
                          <a:latin typeface="Arial" panose="020B0604020202020204" pitchFamily="34" charset="0"/>
                          <a:cs typeface="Arial" panose="020B0604020202020204" pitchFamily="34" charset="0"/>
                        </a:rPr>
                        <a:t>% ACHIEVED</a:t>
                      </a:r>
                    </a:p>
                  </a:txBody>
                  <a:tcPr>
                    <a:solidFill>
                      <a:schemeClr val="bg1">
                        <a:lumMod val="75000"/>
                      </a:schemeClr>
                    </a:solidFill>
                  </a:tcPr>
                </a:tc>
                <a:tc>
                  <a:txBody>
                    <a:bodyPr/>
                    <a:lstStyle/>
                    <a:p>
                      <a:r>
                        <a:rPr lang="en-ZA" sz="1400" dirty="0">
                          <a:latin typeface="Arial" panose="020B0604020202020204" pitchFamily="34" charset="0"/>
                          <a:cs typeface="Arial" panose="020B0604020202020204" pitchFamily="34" charset="0"/>
                        </a:rPr>
                        <a:t>95%</a:t>
                      </a:r>
                    </a:p>
                  </a:txBody>
                  <a:tcPr>
                    <a:solidFill>
                      <a:schemeClr val="bg1">
                        <a:lumMod val="75000"/>
                      </a:schemeClr>
                    </a:solidFill>
                  </a:tcPr>
                </a:tc>
                <a:tc>
                  <a:txBody>
                    <a:bodyPr/>
                    <a:lstStyle/>
                    <a:p>
                      <a:r>
                        <a:rPr lang="en-ZA" sz="1400" dirty="0">
                          <a:latin typeface="Arial" panose="020B0604020202020204" pitchFamily="34" charset="0"/>
                          <a:cs typeface="Arial" panose="020B0604020202020204" pitchFamily="34" charset="0"/>
                        </a:rPr>
                        <a:t>5%</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1721855529"/>
              </p:ext>
            </p:extLst>
          </p:nvPr>
        </p:nvGraphicFramePr>
        <p:xfrm>
          <a:off x="266700" y="2400912"/>
          <a:ext cx="5530252" cy="1776141"/>
        </p:xfrm>
        <a:graphic>
          <a:graphicData uri="http://schemas.openxmlformats.org/drawingml/2006/table">
            <a:tbl>
              <a:tblPr firstRow="1" bandRow="1">
                <a:tableStyleId>{5C22544A-7EE6-4342-B048-85BDC9FD1C3A}</a:tableStyleId>
              </a:tblPr>
              <a:tblGrid>
                <a:gridCol w="2645033">
                  <a:extLst>
                    <a:ext uri="{9D8B030D-6E8A-4147-A177-3AD203B41FA5}">
                      <a16:colId xmlns:a16="http://schemas.microsoft.com/office/drawing/2014/main" xmlns="" val="374002318"/>
                    </a:ext>
                  </a:extLst>
                </a:gridCol>
                <a:gridCol w="2885219">
                  <a:extLst>
                    <a:ext uri="{9D8B030D-6E8A-4147-A177-3AD203B41FA5}">
                      <a16:colId xmlns:a16="http://schemas.microsoft.com/office/drawing/2014/main" xmlns="" val="3479583449"/>
                    </a:ext>
                  </a:extLst>
                </a:gridCol>
              </a:tblGrid>
              <a:tr h="3861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NEMISA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463341">
                <a:tc>
                  <a:txBody>
                    <a:bodyPr/>
                    <a:lstStyle/>
                    <a:p>
                      <a:r>
                        <a:rPr lang="en-ZA" sz="1600" dirty="0">
                          <a:latin typeface="Arial" panose="020B0604020202020204" pitchFamily="34" charset="0"/>
                          <a:cs typeface="Arial" panose="020B0604020202020204" pitchFamily="34" charset="0"/>
                        </a:rPr>
                        <a:t>Revenue </a:t>
                      </a:r>
                    </a:p>
                  </a:txBody>
                  <a:tcPr>
                    <a:solidFill>
                      <a:schemeClr val="bg1">
                        <a:lumMod val="75000"/>
                      </a:schemeClr>
                    </a:solidFill>
                  </a:tcPr>
                </a:tc>
                <a:tc>
                  <a:txBody>
                    <a:bodyPr/>
                    <a:lstStyle/>
                    <a:p>
                      <a:pPr marL="0" algn="l" defTabSz="914400" rtl="0" eaLnBrk="1" latinLnBrk="0" hangingPunct="1"/>
                      <a:r>
                        <a:rPr lang="en-ZA" sz="1600" kern="1200" dirty="0">
                          <a:solidFill>
                            <a:schemeClr val="dk1"/>
                          </a:solidFill>
                          <a:effectLst/>
                          <a:latin typeface="Arial" panose="020B0604020202020204" pitchFamily="34" charset="0"/>
                          <a:ea typeface="+mn-ea"/>
                          <a:cs typeface="Arial" panose="020B0604020202020204" pitchFamily="34" charset="0"/>
                        </a:rPr>
                        <a:t>R121.4 million</a:t>
                      </a:r>
                      <a:endParaRPr lang="en-ZA" sz="1600" kern="1200" dirty="0">
                        <a:solidFill>
                          <a:schemeClr val="dk1"/>
                        </a:solidFill>
                        <a:latin typeface="Arial" panose="020B0604020202020204" pitchFamily="34" charset="0"/>
                        <a:ea typeface="+mn-ea"/>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2060611150"/>
                  </a:ext>
                </a:extLst>
              </a:tr>
              <a:tr h="463341">
                <a:tc>
                  <a:txBody>
                    <a:bodyPr/>
                    <a:lstStyle/>
                    <a:p>
                      <a:r>
                        <a:rPr lang="en-ZA" sz="1600" dirty="0">
                          <a:latin typeface="Arial" panose="020B0604020202020204" pitchFamily="34" charset="0"/>
                          <a:cs typeface="Arial" panose="020B0604020202020204" pitchFamily="34" charset="0"/>
                        </a:rPr>
                        <a:t>Expenditure</a:t>
                      </a:r>
                    </a:p>
                  </a:txBody>
                  <a:tcPr>
                    <a:solidFill>
                      <a:schemeClr val="bg1">
                        <a:lumMod val="75000"/>
                      </a:schemeClr>
                    </a:solidFill>
                  </a:tcPr>
                </a:tc>
                <a:tc>
                  <a:txBody>
                    <a:bodyPr/>
                    <a:lstStyle/>
                    <a:p>
                      <a:pPr marL="0" algn="l" defTabSz="914400" rtl="0" eaLnBrk="1" latinLnBrk="0" hangingPunct="1"/>
                      <a:r>
                        <a:rPr lang="en-ZA" sz="1600" kern="1200" dirty="0">
                          <a:solidFill>
                            <a:schemeClr val="dk1"/>
                          </a:solidFill>
                          <a:effectLst/>
                          <a:latin typeface="Arial" panose="020B0604020202020204" pitchFamily="34" charset="0"/>
                          <a:ea typeface="+mn-ea"/>
                          <a:cs typeface="Arial" panose="020B0604020202020204" pitchFamily="34" charset="0"/>
                        </a:rPr>
                        <a:t>R107.8 million </a:t>
                      </a:r>
                      <a:endParaRPr lang="en-ZA" sz="1600" kern="1200" dirty="0">
                        <a:solidFill>
                          <a:schemeClr val="dk1"/>
                        </a:solidFill>
                        <a:latin typeface="Arial" panose="020B0604020202020204" pitchFamily="34" charset="0"/>
                        <a:ea typeface="+mn-ea"/>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583030241"/>
                  </a:ext>
                </a:extLst>
              </a:tr>
              <a:tr h="463341">
                <a:tc>
                  <a:txBody>
                    <a:bodyPr/>
                    <a:lstStyle/>
                    <a:p>
                      <a:r>
                        <a:rPr lang="en-ZA" sz="1600" dirty="0">
                          <a:latin typeface="Arial" panose="020B0604020202020204" pitchFamily="34" charset="0"/>
                          <a:cs typeface="Arial" panose="020B0604020202020204" pitchFamily="34" charset="0"/>
                        </a:rPr>
                        <a:t>Surplus</a:t>
                      </a:r>
                    </a:p>
                  </a:txBody>
                  <a:tcPr>
                    <a:solidFill>
                      <a:schemeClr val="bg1">
                        <a:lumMod val="75000"/>
                      </a:schemeClr>
                    </a:solidFill>
                  </a:tcP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R13.5 million *</a:t>
                      </a:r>
                      <a:endParaRPr lang="en-ZA" sz="16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sp>
        <p:nvSpPr>
          <p:cNvPr id="7" name="TextBox 6">
            <a:extLst>
              <a:ext uri="{FF2B5EF4-FFF2-40B4-BE49-F238E27FC236}">
                <a16:creationId xmlns:a16="http://schemas.microsoft.com/office/drawing/2014/main" xmlns="" id="{F55DCF52-85FC-D84B-2EB1-A65005C49167}"/>
              </a:ext>
            </a:extLst>
          </p:cNvPr>
          <p:cNvSpPr txBox="1"/>
          <p:nvPr/>
        </p:nvSpPr>
        <p:spPr>
          <a:xfrm>
            <a:off x="5973793" y="1187778"/>
            <a:ext cx="6098874" cy="4614725"/>
          </a:xfrm>
          <a:prstGeom prst="rect">
            <a:avLst/>
          </a:prstGeom>
          <a:noFill/>
        </p:spPr>
        <p:txBody>
          <a:bodyPr wrap="square">
            <a:spAutoFit/>
          </a:bodyPr>
          <a:lstStyle/>
          <a:p>
            <a:pPr algn="just"/>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For the year under review, NEMISA achieved all 5 skills development, youth and woman empowerment targets.  A summarised performance is provided below: </a:t>
            </a:r>
          </a:p>
          <a:p>
            <a:pPr marL="540385" algn="just">
              <a:lnSpc>
                <a:spcPct val="107000"/>
              </a:lnSpc>
            </a:pP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Symbol" panose="05050102010706020507" pitchFamily="18" charset="2"/>
              <a:buChar cha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The target to </a:t>
            </a: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retain 90% of the interns in the internship were achieved.</a:t>
            </a: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Symbol" panose="05050102010706020507" pitchFamily="18" charset="2"/>
              <a:buChar cha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74 443 people were trained in Digital Literacy, versus the set target of 60 000 people to be trained. This constitutes 14 443 more than that planned. </a:t>
            </a: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Symbol" panose="05050102010706020507" pitchFamily="18" charset="2"/>
              <a:buChar cha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240 learners completed their annual training in creative media courses vs the annual target of 120.</a:t>
            </a: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Symbol" panose="05050102010706020507" pitchFamily="18" charset="2"/>
              <a:buChar cha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2 988 citizens were trained in specialist technology courses, which is 238 more than the annual target of 2 750. </a:t>
            </a:r>
          </a:p>
          <a:p>
            <a:pPr marL="342900" indent="-342900" algn="just">
              <a:lnSpc>
                <a:spcPct val="107000"/>
              </a:lnSpc>
              <a:spcAft>
                <a:spcPts val="800"/>
              </a:spcAft>
              <a:buFont typeface="Symbol" panose="05050102010706020507" pitchFamily="18" charset="2"/>
              <a:buChar cha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Furthermore, 870 people are reported to have attended the digital transformation advocacy and awareness campaign. This is 70 more than the annual target of 800.</a:t>
            </a:r>
            <a:endParaRPr lang="en-ZA"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109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400300" y="154933"/>
            <a:ext cx="9643726" cy="604534"/>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NEMISA AUDIT FINDINGS</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73098" y="1208690"/>
            <a:ext cx="11645803" cy="4582510"/>
          </a:xfrm>
          <a:noFill/>
          <a:ln>
            <a:noFill/>
          </a:ln>
        </p:spPr>
        <p:txBody>
          <a:bodyPr>
            <a:normAutofit/>
          </a:bodyPr>
          <a:lstStyle/>
          <a:p>
            <a:pPr marR="0" lvl="0" algn="l" defTabSz="914400" rtl="0" eaLnBrk="1" fontAlgn="base" latinLnBrk="0" hangingPunct="1">
              <a:lnSpc>
                <a:spcPts val="2300"/>
              </a:lnSpc>
              <a:spcBef>
                <a:spcPts val="600"/>
              </a:spcBef>
              <a:spcAft>
                <a:spcPct val="0"/>
              </a:spcAft>
              <a:buClrTx/>
              <a:buSzTx/>
              <a:tabLst/>
              <a:defRPr/>
            </a:pPr>
            <a:r>
              <a:rPr lang="en-GB" sz="2000" b="1" dirty="0">
                <a:solidFill>
                  <a:srgbClr val="000000"/>
                </a:solidFill>
                <a:latin typeface="Arial" panose="020B0604020202020204" pitchFamily="34" charset="0"/>
                <a:cs typeface="Arial" panose="020B0604020202020204" pitchFamily="34" charset="0"/>
              </a:rPr>
              <a:t>Annual Financial Statements</a:t>
            </a:r>
          </a:p>
          <a:p>
            <a:pPr marL="285750" marR="0" lvl="0" indent="-285750" algn="l" defTabSz="914400" rtl="0" eaLnBrk="1" fontAlgn="base" latinLnBrk="0" hangingPunct="1">
              <a:lnSpc>
                <a:spcPts val="2300"/>
              </a:lnSpc>
              <a:spcBef>
                <a:spcPts val="600"/>
              </a:spcBef>
              <a:spcAft>
                <a:spcPct val="0"/>
              </a:spcAft>
              <a:buClrTx/>
              <a:buSzTx/>
              <a:buFont typeface="Arial" panose="020B0604020202020204" pitchFamily="34" charset="0"/>
              <a:buChar char="•"/>
              <a:tabLst/>
              <a:defRPr/>
            </a:pPr>
            <a:r>
              <a:rPr kumimoji="0" lang="en-GB" sz="2000" b="0"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Unqualified audit opinion for the fifth year in a row. Auditors reported material findings on:</a:t>
            </a:r>
          </a:p>
          <a:p>
            <a:pPr marL="555625" lvl="1" indent="-285750" fontAlgn="base">
              <a:lnSpc>
                <a:spcPts val="2300"/>
              </a:lnSpc>
              <a:spcBef>
                <a:spcPts val="600"/>
              </a:spcBef>
              <a:spcAft>
                <a:spcPct val="0"/>
              </a:spcAft>
              <a:buFont typeface="Courier New" panose="02070309020205020404" pitchFamily="49" charset="0"/>
              <a:buChar char="o"/>
              <a:defRPr/>
            </a:pPr>
            <a:r>
              <a:rPr lang="en-GB" dirty="0">
                <a:solidFill>
                  <a:srgbClr val="000000"/>
                </a:solidFill>
                <a:latin typeface="Arial" panose="020B0604020202020204" pitchFamily="34" charset="0"/>
                <a:cs typeface="Arial" panose="020B0604020202020204" pitchFamily="34" charset="0"/>
              </a:rPr>
              <a:t>C</a:t>
            </a:r>
            <a:r>
              <a:rPr kumimoji="0" lang="en-GB"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ompliance with legislation regarding the preparation of Annual financial statements.</a:t>
            </a:r>
          </a:p>
          <a:p>
            <a:pPr fontAlgn="base">
              <a:lnSpc>
                <a:spcPts val="2300"/>
              </a:lnSpc>
              <a:spcBef>
                <a:spcPts val="600"/>
              </a:spcBef>
              <a:spcAft>
                <a:spcPct val="0"/>
              </a:spcAft>
              <a:defRPr/>
            </a:pPr>
            <a:endParaRPr lang="en-GB" sz="2000" dirty="0">
              <a:solidFill>
                <a:srgbClr val="000000"/>
              </a:solidFill>
              <a:latin typeface="Arial" panose="020B0604020202020204" pitchFamily="34" charset="0"/>
              <a:cs typeface="Arial" panose="020B0604020202020204" pitchFamily="34" charset="0"/>
            </a:endParaRPr>
          </a:p>
          <a:p>
            <a:pPr marL="285750" indent="-285750" fontAlgn="base">
              <a:lnSpc>
                <a:spcPts val="2300"/>
              </a:lnSpc>
              <a:spcBef>
                <a:spcPts val="600"/>
              </a:spcBef>
              <a:spcAft>
                <a:spcPct val="0"/>
              </a:spcAft>
              <a:buFont typeface="Arial" panose="020B0604020202020204" pitchFamily="34" charset="0"/>
              <a:buChar char="•"/>
              <a:defRPr/>
            </a:pPr>
            <a:r>
              <a:rPr kumimoji="0" lang="en-GB" sz="2000" b="1"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Internal control deficiencies raised by the Auditors</a:t>
            </a:r>
          </a:p>
          <a:p>
            <a:pPr marL="555625" lvl="1" indent="-285750" fontAlgn="base">
              <a:lnSpc>
                <a:spcPts val="2300"/>
              </a:lnSpc>
              <a:spcBef>
                <a:spcPts val="600"/>
              </a:spcBef>
              <a:spcAft>
                <a:spcPct val="0"/>
              </a:spcAft>
              <a:buFont typeface="Courier New" panose="02070309020205020404" pitchFamily="49" charset="0"/>
              <a:buChar char="o"/>
              <a:defRPr/>
            </a:pPr>
            <a:r>
              <a:rPr kumimoji="0" lang="en-GB"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Lack of adequate oversight responsibility regarding the preparation of the annual financial statements, annual performance report, and compliance, as well as related internal controls, which resulted in material misstatements in the financial statements, and the annual performance report are free from material misstatements.</a:t>
            </a:r>
          </a:p>
          <a:p>
            <a:pPr marL="555625" lvl="1" indent="-285750" fontAlgn="base">
              <a:lnSpc>
                <a:spcPts val="2300"/>
              </a:lnSpc>
              <a:spcBef>
                <a:spcPts val="600"/>
              </a:spcBef>
              <a:spcAft>
                <a:spcPct val="0"/>
              </a:spcAft>
              <a:buFont typeface="Courier New" panose="02070309020205020404" pitchFamily="49" charset="0"/>
              <a:buChar char="o"/>
              <a:defRPr/>
            </a:pPr>
            <a:r>
              <a:rPr lang="en-GB" dirty="0">
                <a:solidFill>
                  <a:srgbClr val="000000"/>
                </a:solidFill>
                <a:latin typeface="Arial" panose="020B0604020202020204" pitchFamily="34" charset="0"/>
                <a:cs typeface="Arial" panose="020B0604020202020204" pitchFamily="34" charset="0"/>
              </a:rPr>
              <a:t>In</a:t>
            </a:r>
            <a:r>
              <a:rPr kumimoji="0" lang="en-GB"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adequately implementation of proper record keeping in a timely manner to ensure that complete, relevant, and accurate information is accessible and available to support financial and performance reporting.</a:t>
            </a:r>
          </a:p>
        </p:txBody>
      </p:sp>
    </p:spTree>
    <p:extLst>
      <p:ext uri="{BB962C8B-B14F-4D97-AF65-F5344CB8AC3E}">
        <p14:creationId xmlns:p14="http://schemas.microsoft.com/office/powerpoint/2010/main" xmlns="" val="16671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498724" y="78400"/>
            <a:ext cx="8565539" cy="722027"/>
          </a:xfrm>
        </p:spPr>
        <p:txBody>
          <a:bodyPr>
            <a:normAutofit/>
          </a:bodyPr>
          <a:lstStyle/>
          <a:p>
            <a:pPr algn="ctr"/>
            <a:r>
              <a:rPr lang="en-ZA" sz="3200" dirty="0">
                <a:solidFill>
                  <a:srgbClr val="008238"/>
                </a:solidFill>
                <a:latin typeface="Arial" panose="020B0604020202020204" pitchFamily="34" charset="0"/>
                <a:cs typeface="Arial" panose="020B0604020202020204" pitchFamily="34" charset="0"/>
              </a:rPr>
              <a:t>USAASA ANNUAL PERFORMANCE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5438775" y="1009650"/>
            <a:ext cx="6400685" cy="5343525"/>
          </a:xfrm>
          <a:ln>
            <a:solidFill>
              <a:schemeClr val="accent1"/>
            </a:solidFill>
          </a:ln>
        </p:spPr>
        <p:txBody>
          <a:bodyPr>
            <a:normAutofit fontScale="25000" lnSpcReduction="20000"/>
          </a:bodyPr>
          <a:lstStyle/>
          <a:p>
            <a:pPr marL="285750" indent="-285750" algn="just">
              <a:lnSpc>
                <a:spcPct val="170000"/>
              </a:lnSpc>
              <a:spcBef>
                <a:spcPts val="600"/>
              </a:spcBef>
              <a:spcAft>
                <a:spcPts val="0"/>
              </a:spcAft>
              <a:buFont typeface="Arial" panose="020B0604020202020204" pitchFamily="34" charset="0"/>
              <a:buChar char="•"/>
            </a:pPr>
            <a:r>
              <a:rPr lang="en-GB" sz="6800" b="0" dirty="0">
                <a:solidFill>
                  <a:schemeClr val="tx1"/>
                </a:solidFill>
                <a:latin typeface="Arial" panose="020B0604020202020204" pitchFamily="34" charset="0"/>
                <a:ea typeface="Times New Roman" panose="02020603050405020304" pitchFamily="18" charset="0"/>
                <a:cs typeface="Arial" panose="020B0604020202020204" pitchFamily="34" charset="0"/>
              </a:rPr>
              <a:t>The USAASA targets that have not been achieved are</a:t>
            </a:r>
            <a:r>
              <a:rPr lang="en-ZA" sz="68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100% of</a:t>
            </a:r>
            <a:r>
              <a:rPr lang="en-US" sz="6800" spc="-3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valid invoices paid within 30 days from the date of receipt, (ii) Reduction of Wasteful and</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Fruitless</a:t>
            </a:r>
            <a:r>
              <a:rPr lang="en-US" sz="6800" spc="-7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expenditure</a:t>
            </a:r>
            <a:r>
              <a:rPr lang="en-US" sz="6800" spc="-8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US" sz="6800" spc="-6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r>
              <a:rPr lang="en-US" sz="6800" spc="-8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US" sz="6800" spc="-7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t>
            </a:r>
            <a:r>
              <a:rPr lang="en-US" sz="6800"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389</a:t>
            </a:r>
            <a:r>
              <a:rPr lang="en-US" sz="6800"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r>
              <a:rPr lang="en-US" sz="6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USAASA</a:t>
            </a:r>
            <a:r>
              <a:rPr lang="en-US" sz="6800"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AFS</a:t>
            </a:r>
            <a:r>
              <a:rPr lang="en-US" sz="6800"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2019-2020</a:t>
            </a:r>
            <a:r>
              <a:rPr lang="en-US" sz="6800" spc="-8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incrementally</a:t>
            </a:r>
            <a:r>
              <a:rPr lang="en-US" sz="6800" spc="-8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from</a:t>
            </a:r>
            <a:r>
              <a:rPr lang="en-US" sz="6800" spc="-3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baseline of 2019 by 2024, and (iii) Reduction of Irregular Expenditure to 15% of R 32</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196</a:t>
            </a:r>
            <a:r>
              <a:rPr lang="en-US" sz="6800"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a:t>
            </a:r>
            <a:r>
              <a:rPr lang="en-US" sz="6800"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USAASA</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AFS</a:t>
            </a:r>
            <a:r>
              <a:rPr lang="en-US" sz="6800"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2019-2020</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incrementally</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from</a:t>
            </a:r>
            <a:r>
              <a:rPr lang="en-US" sz="68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baseline</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2019</a:t>
            </a:r>
            <a:r>
              <a:rPr lang="en-US" sz="6800"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by</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2024</a:t>
            </a:r>
            <a:endParaRPr lang="en-ZA" sz="68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70000"/>
              </a:lnSpc>
              <a:spcBef>
                <a:spcPts val="600"/>
              </a:spcBef>
              <a:spcAft>
                <a:spcPts val="0"/>
              </a:spcAft>
              <a:buFont typeface="Arial" panose="020B0604020202020204" pitchFamily="34" charset="0"/>
              <a:buChar char="•"/>
            </a:pPr>
            <a:r>
              <a:rPr lang="en-US" sz="6800" b="0" kern="0" spc="10" dirty="0">
                <a:solidFill>
                  <a:schemeClr val="tx1"/>
                </a:solidFill>
                <a:latin typeface="Arial" panose="020B0604020202020204" pitchFamily="34" charset="0"/>
                <a:cs typeface="Arial" panose="020B0604020202020204" pitchFamily="34" charset="0"/>
              </a:rPr>
              <a:t>Non-achievement was attributed to (i) delays in the analysis, classification and investigation of irregular expenditure due to capacity constraints (ii)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departure of the ACFO,</a:t>
            </a:r>
            <a:r>
              <a:rPr lang="en-US" sz="6800" spc="-2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led</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delays</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appointment </a:t>
            </a:r>
            <a:r>
              <a:rPr lang="en-US" sz="68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US" sz="6800" spc="-2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authorized</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official</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US" sz="6800" spc="-2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release</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payments</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a:t>
            </a:r>
            <a:r>
              <a:rPr lang="en-US" sz="6800" spc="-2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US" sz="6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banking payment</a:t>
            </a:r>
            <a:r>
              <a:rPr lang="en-US" sz="6800" spc="-2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platform</a:t>
            </a:r>
            <a:endParaRPr lang="en-US" sz="6800" b="0" kern="0" spc="10" dirty="0">
              <a:solidFill>
                <a:schemeClr val="tx1"/>
              </a:solidFill>
              <a:latin typeface="Arial" panose="020B0604020202020204" pitchFamily="34" charset="0"/>
              <a:cs typeface="Arial" panose="020B0604020202020204" pitchFamily="34" charset="0"/>
            </a:endParaRPr>
          </a:p>
          <a:p>
            <a:pPr algn="just"/>
            <a:endParaRPr lang="en-ZA" dirty="0">
              <a:solidFill>
                <a:schemeClr val="tx1"/>
              </a:solidFill>
            </a:endParaRPr>
          </a:p>
        </p:txBody>
      </p:sp>
      <p:graphicFrame>
        <p:nvGraphicFramePr>
          <p:cNvPr id="4" name="Table 4">
            <a:extLst>
              <a:ext uri="{FF2B5EF4-FFF2-40B4-BE49-F238E27FC236}">
                <a16:creationId xmlns:a16="http://schemas.microsoft.com/office/drawing/2014/main" xmlns="" id="{46D7ADD2-84D8-42A4-922B-48FF4094CDEB}"/>
              </a:ext>
            </a:extLst>
          </p:cNvPr>
          <p:cNvGraphicFramePr>
            <a:graphicFrameLocks noGrp="1"/>
          </p:cNvGraphicFramePr>
          <p:nvPr>
            <p:extLst>
              <p:ext uri="{D42A27DB-BD31-4B8C-83A1-F6EECF244321}">
                <p14:modId xmlns:p14="http://schemas.microsoft.com/office/powerpoint/2010/main" xmlns="" val="3482427255"/>
              </p:ext>
            </p:extLst>
          </p:nvPr>
        </p:nvGraphicFramePr>
        <p:xfrm>
          <a:off x="266699" y="1883103"/>
          <a:ext cx="5076827" cy="1005840"/>
        </p:xfrm>
        <a:graphic>
          <a:graphicData uri="http://schemas.openxmlformats.org/drawingml/2006/table">
            <a:tbl>
              <a:tblPr firstRow="1" bandRow="1">
                <a:tableStyleId>{5C22544A-7EE6-4342-B048-85BDC9FD1C3A}</a:tableStyleId>
              </a:tblPr>
              <a:tblGrid>
                <a:gridCol w="2114450">
                  <a:extLst>
                    <a:ext uri="{9D8B030D-6E8A-4147-A177-3AD203B41FA5}">
                      <a16:colId xmlns:a16="http://schemas.microsoft.com/office/drawing/2014/main" xmlns="" val="4025939027"/>
                    </a:ext>
                  </a:extLst>
                </a:gridCol>
                <a:gridCol w="1189181">
                  <a:extLst>
                    <a:ext uri="{9D8B030D-6E8A-4147-A177-3AD203B41FA5}">
                      <a16:colId xmlns:a16="http://schemas.microsoft.com/office/drawing/2014/main" xmlns="" val="1471676064"/>
                    </a:ext>
                  </a:extLst>
                </a:gridCol>
                <a:gridCol w="1773196">
                  <a:extLst>
                    <a:ext uri="{9D8B030D-6E8A-4147-A177-3AD203B41FA5}">
                      <a16:colId xmlns:a16="http://schemas.microsoft.com/office/drawing/2014/main" xmlns="" val="2508352804"/>
                    </a:ext>
                  </a:extLst>
                </a:gridCol>
              </a:tblGrid>
              <a:tr h="0">
                <a:tc>
                  <a:txBody>
                    <a:bodyPr/>
                    <a:lstStyle/>
                    <a:p>
                      <a:r>
                        <a:rPr lang="en-ZA" sz="1600" dirty="0"/>
                        <a:t>NO. OF TARGETS</a:t>
                      </a:r>
                    </a:p>
                  </a:txBody>
                  <a:tcPr>
                    <a:solidFill>
                      <a:schemeClr val="bg1">
                        <a:lumMod val="75000"/>
                      </a:schemeClr>
                    </a:solidFill>
                  </a:tcPr>
                </a:tc>
                <a:tc>
                  <a:txBody>
                    <a:bodyPr/>
                    <a:lstStyle/>
                    <a:p>
                      <a:r>
                        <a:rPr lang="en-ZA" sz="1600" dirty="0"/>
                        <a:t>ACHIEVED</a:t>
                      </a:r>
                    </a:p>
                  </a:txBody>
                  <a:tcPr>
                    <a:solidFill>
                      <a:schemeClr val="bg1">
                        <a:lumMod val="75000"/>
                      </a:schemeClr>
                    </a:solidFill>
                  </a:tcPr>
                </a:tc>
                <a:tc>
                  <a:txBody>
                    <a:bodyPr/>
                    <a:lstStyle/>
                    <a:p>
                      <a:r>
                        <a:rPr lang="en-ZA" sz="1600" dirty="0"/>
                        <a:t>NOT ACHIEVED</a:t>
                      </a:r>
                    </a:p>
                  </a:txBody>
                  <a:tcPr>
                    <a:solidFill>
                      <a:schemeClr val="bg1">
                        <a:lumMod val="75000"/>
                      </a:schemeClr>
                    </a:solidFill>
                  </a:tcPr>
                </a:tc>
                <a:extLst>
                  <a:ext uri="{0D108BD9-81ED-4DB2-BD59-A6C34878D82A}">
                    <a16:rowId xmlns:a16="http://schemas.microsoft.com/office/drawing/2014/main" xmlns="" val="3330223155"/>
                  </a:ext>
                </a:extLst>
              </a:tr>
              <a:tr h="295254">
                <a:tc>
                  <a:txBody>
                    <a:bodyPr/>
                    <a:lstStyle/>
                    <a:p>
                      <a:r>
                        <a:rPr lang="en-GB" sz="1600" b="1" dirty="0"/>
                        <a:t>6</a:t>
                      </a:r>
                      <a:endParaRPr lang="en-ZA" sz="1600" b="1" dirty="0"/>
                    </a:p>
                  </a:txBody>
                  <a:tcPr>
                    <a:solidFill>
                      <a:schemeClr val="bg1">
                        <a:lumMod val="75000"/>
                      </a:schemeClr>
                    </a:solidFill>
                  </a:tcPr>
                </a:tc>
                <a:tc>
                  <a:txBody>
                    <a:bodyPr/>
                    <a:lstStyle/>
                    <a:p>
                      <a:r>
                        <a:rPr lang="en-GB" sz="1600" dirty="0"/>
                        <a:t>3</a:t>
                      </a:r>
                      <a:endParaRPr lang="en-ZA" sz="1600" dirty="0"/>
                    </a:p>
                  </a:txBody>
                  <a:tcPr>
                    <a:solidFill>
                      <a:schemeClr val="bg1">
                        <a:lumMod val="75000"/>
                      </a:schemeClr>
                    </a:solidFill>
                  </a:tcPr>
                </a:tc>
                <a:tc>
                  <a:txBody>
                    <a:bodyPr/>
                    <a:lstStyle/>
                    <a:p>
                      <a:r>
                        <a:rPr lang="en-GB" sz="1600" dirty="0"/>
                        <a:t>3</a:t>
                      </a:r>
                      <a:endParaRPr lang="en-ZA" sz="1600" dirty="0"/>
                    </a:p>
                  </a:txBody>
                  <a:tcPr>
                    <a:solidFill>
                      <a:schemeClr val="bg1">
                        <a:lumMod val="75000"/>
                      </a:schemeClr>
                    </a:solidFill>
                  </a:tcPr>
                </a:tc>
                <a:extLst>
                  <a:ext uri="{0D108BD9-81ED-4DB2-BD59-A6C34878D82A}">
                    <a16:rowId xmlns:a16="http://schemas.microsoft.com/office/drawing/2014/main" xmlns="" val="316275327"/>
                  </a:ext>
                </a:extLst>
              </a:tr>
              <a:tr h="285729">
                <a:tc>
                  <a:txBody>
                    <a:bodyPr/>
                    <a:lstStyle/>
                    <a:p>
                      <a:r>
                        <a:rPr lang="en-ZA" sz="1600" b="1" dirty="0"/>
                        <a:t>% ACHIEVED</a:t>
                      </a:r>
                    </a:p>
                  </a:txBody>
                  <a:tcPr>
                    <a:solidFill>
                      <a:schemeClr val="bg1">
                        <a:lumMod val="75000"/>
                      </a:schemeClr>
                    </a:solidFill>
                  </a:tcPr>
                </a:tc>
                <a:tc>
                  <a:txBody>
                    <a:bodyPr/>
                    <a:lstStyle/>
                    <a:p>
                      <a:r>
                        <a:rPr lang="en-ZA" sz="1600" dirty="0"/>
                        <a:t>50%</a:t>
                      </a:r>
                    </a:p>
                  </a:txBody>
                  <a:tcPr>
                    <a:solidFill>
                      <a:schemeClr val="bg1">
                        <a:lumMod val="75000"/>
                      </a:schemeClr>
                    </a:solidFill>
                  </a:tcPr>
                </a:tc>
                <a:tc>
                  <a:txBody>
                    <a:bodyPr/>
                    <a:lstStyle/>
                    <a:p>
                      <a:r>
                        <a:rPr lang="en-ZA" sz="1600" dirty="0"/>
                        <a:t>50%</a:t>
                      </a:r>
                    </a:p>
                  </a:txBody>
                  <a:tcPr>
                    <a:solidFill>
                      <a:schemeClr val="bg1">
                        <a:lumMod val="75000"/>
                      </a:schemeClr>
                    </a:solidFill>
                  </a:tcPr>
                </a:tc>
                <a:extLst>
                  <a:ext uri="{0D108BD9-81ED-4DB2-BD59-A6C34878D82A}">
                    <a16:rowId xmlns:a16="http://schemas.microsoft.com/office/drawing/2014/main" xmlns="" val="92844636"/>
                  </a:ext>
                </a:extLst>
              </a:tr>
            </a:tbl>
          </a:graphicData>
        </a:graphic>
      </p:graphicFrame>
      <p:graphicFrame>
        <p:nvGraphicFramePr>
          <p:cNvPr id="8" name="Table 7">
            <a:extLst>
              <a:ext uri="{FF2B5EF4-FFF2-40B4-BE49-F238E27FC236}">
                <a16:creationId xmlns:a16="http://schemas.microsoft.com/office/drawing/2014/main" xmlns="" id="{A7E8DC0E-FBBD-4998-A30F-CD1F4EE456F8}"/>
              </a:ext>
            </a:extLst>
          </p:cNvPr>
          <p:cNvGraphicFramePr>
            <a:graphicFrameLocks noGrp="1"/>
          </p:cNvGraphicFramePr>
          <p:nvPr>
            <p:extLst>
              <p:ext uri="{D42A27DB-BD31-4B8C-83A1-F6EECF244321}">
                <p14:modId xmlns:p14="http://schemas.microsoft.com/office/powerpoint/2010/main" xmlns="" val="1663424832"/>
              </p:ext>
            </p:extLst>
          </p:nvPr>
        </p:nvGraphicFramePr>
        <p:xfrm>
          <a:off x="266699" y="3339487"/>
          <a:ext cx="5076827" cy="1776141"/>
        </p:xfrm>
        <a:graphic>
          <a:graphicData uri="http://schemas.openxmlformats.org/drawingml/2006/table">
            <a:tbl>
              <a:tblPr firstRow="1" bandRow="1">
                <a:tableStyleId>{5C22544A-7EE6-4342-B048-85BDC9FD1C3A}</a:tableStyleId>
              </a:tblPr>
              <a:tblGrid>
                <a:gridCol w="2462741">
                  <a:extLst>
                    <a:ext uri="{9D8B030D-6E8A-4147-A177-3AD203B41FA5}">
                      <a16:colId xmlns:a16="http://schemas.microsoft.com/office/drawing/2014/main" xmlns="" val="374002318"/>
                    </a:ext>
                  </a:extLst>
                </a:gridCol>
                <a:gridCol w="2614086">
                  <a:extLst>
                    <a:ext uri="{9D8B030D-6E8A-4147-A177-3AD203B41FA5}">
                      <a16:colId xmlns:a16="http://schemas.microsoft.com/office/drawing/2014/main" xmlns="" val="3479583449"/>
                    </a:ext>
                  </a:extLst>
                </a:gridCol>
              </a:tblGrid>
              <a:tr h="3861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USAASA CUMULATIVE FINANCIAL PERFORMANCE</a:t>
                      </a:r>
                    </a:p>
                  </a:txBody>
                  <a:tcPr>
                    <a:solidFill>
                      <a:schemeClr val="bg1">
                        <a:lumMod val="75000"/>
                      </a:schemeClr>
                    </a:solidFill>
                  </a:tcPr>
                </a:tc>
                <a:tc hMerge="1">
                  <a:txBody>
                    <a:bodyPr/>
                    <a:lstStyle/>
                    <a:p>
                      <a:endParaRPr lang="en-ZA" dirty="0"/>
                    </a:p>
                  </a:txBody>
                  <a:tcPr/>
                </a:tc>
                <a:extLst>
                  <a:ext uri="{0D108BD9-81ED-4DB2-BD59-A6C34878D82A}">
                    <a16:rowId xmlns:a16="http://schemas.microsoft.com/office/drawing/2014/main" xmlns="" val="404510937"/>
                  </a:ext>
                </a:extLst>
              </a:tr>
              <a:tr h="463341">
                <a:tc>
                  <a:txBody>
                    <a:bodyPr/>
                    <a:lstStyle/>
                    <a:p>
                      <a:r>
                        <a:rPr lang="en-US" sz="1600" dirty="0"/>
                        <a:t>R</a:t>
                      </a:r>
                      <a:r>
                        <a:rPr lang="en-ZA" sz="1600" dirty="0"/>
                        <a:t>evenue</a:t>
                      </a:r>
                    </a:p>
                  </a:txBody>
                  <a:tcPr>
                    <a:solidFill>
                      <a:schemeClr val="bg1">
                        <a:lumMod val="75000"/>
                      </a:schemeClr>
                    </a:solidFill>
                  </a:tcPr>
                </a:tc>
                <a:tc>
                  <a:txBody>
                    <a:bodyPr/>
                    <a:lstStyle/>
                    <a:p>
                      <a:pPr marL="0" algn="l" defTabSz="914400" rtl="0" eaLnBrk="1" latinLnBrk="0" hangingPunct="1"/>
                      <a:r>
                        <a:rPr lang="en-US" sz="1600" kern="1200" dirty="0">
                          <a:solidFill>
                            <a:schemeClr val="dk1"/>
                          </a:solidFill>
                          <a:effectLst/>
                          <a:latin typeface="+mn-lt"/>
                          <a:ea typeface="+mn-ea"/>
                          <a:cs typeface="+mn-cs"/>
                        </a:rPr>
                        <a:t>R185.415 million</a:t>
                      </a:r>
                      <a:endParaRPr lang="en-ZA" sz="16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2060611150"/>
                  </a:ext>
                </a:extLst>
              </a:tr>
              <a:tr h="463341">
                <a:tc>
                  <a:txBody>
                    <a:bodyPr/>
                    <a:lstStyle/>
                    <a:p>
                      <a:r>
                        <a:rPr lang="en-ZA" sz="1600" dirty="0"/>
                        <a:t>Expenditure</a:t>
                      </a:r>
                    </a:p>
                  </a:txBody>
                  <a:tcPr>
                    <a:solidFill>
                      <a:schemeClr val="bg1">
                        <a:lumMod val="75000"/>
                      </a:schemeClr>
                    </a:solidFill>
                  </a:tcPr>
                </a:tc>
                <a:tc>
                  <a:txBody>
                    <a:bodyPr/>
                    <a:lstStyle/>
                    <a:p>
                      <a:pPr marL="0" algn="l" defTabSz="914400" rtl="0" eaLnBrk="1" latinLnBrk="0" hangingPunct="1"/>
                      <a:r>
                        <a:rPr lang="en-US" sz="1600" kern="1200" dirty="0">
                          <a:solidFill>
                            <a:schemeClr val="dk1"/>
                          </a:solidFill>
                          <a:effectLst/>
                          <a:latin typeface="+mn-lt"/>
                          <a:ea typeface="+mn-ea"/>
                          <a:cs typeface="+mn-cs"/>
                        </a:rPr>
                        <a:t>R81.715 million </a:t>
                      </a:r>
                      <a:endParaRPr lang="en-ZA" sz="1600"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xmlns="" val="583030241"/>
                  </a:ext>
                </a:extLst>
              </a:tr>
              <a:tr h="463341">
                <a:tc>
                  <a:txBody>
                    <a:bodyPr/>
                    <a:lstStyle/>
                    <a:p>
                      <a:r>
                        <a:rPr lang="en-ZA" sz="1600" dirty="0"/>
                        <a:t>Surplus</a:t>
                      </a:r>
                    </a:p>
                  </a:txBody>
                  <a:tcPr>
                    <a:solidFill>
                      <a:schemeClr val="bg1">
                        <a:lumMod val="75000"/>
                      </a:schemeClr>
                    </a:solidFill>
                  </a:tcPr>
                </a:tc>
                <a:tc>
                  <a:txBody>
                    <a:bodyPr/>
                    <a:lstStyle/>
                    <a:p>
                      <a:r>
                        <a:rPr lang="en-US" sz="1600" kern="1200" dirty="0">
                          <a:solidFill>
                            <a:schemeClr val="dk1"/>
                          </a:solidFill>
                          <a:effectLst/>
                          <a:latin typeface="+mn-lt"/>
                          <a:ea typeface="+mn-ea"/>
                          <a:cs typeface="+mn-cs"/>
                        </a:rPr>
                        <a:t>R103.700 million </a:t>
                      </a:r>
                      <a:endParaRPr lang="en-ZA" sz="1600" dirty="0"/>
                    </a:p>
                  </a:txBody>
                  <a:tcPr>
                    <a:solidFill>
                      <a:schemeClr val="bg1">
                        <a:lumMod val="75000"/>
                      </a:schemeClr>
                    </a:solidFill>
                  </a:tcPr>
                </a:tc>
                <a:extLst>
                  <a:ext uri="{0D108BD9-81ED-4DB2-BD59-A6C34878D82A}">
                    <a16:rowId xmlns:a16="http://schemas.microsoft.com/office/drawing/2014/main" xmlns="" val="619498032"/>
                  </a:ext>
                </a:extLst>
              </a:tr>
            </a:tbl>
          </a:graphicData>
        </a:graphic>
      </p:graphicFrame>
    </p:spTree>
    <p:extLst>
      <p:ext uri="{BB962C8B-B14F-4D97-AF65-F5344CB8AC3E}">
        <p14:creationId xmlns:p14="http://schemas.microsoft.com/office/powerpoint/2010/main" xmlns="" val="1868020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1.potx" id="{AE02857C-1889-4939-89EA-44F1F8A24906}" vid="{1BFE505A-6E57-4381-AE80-40E4443BA6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5239</TotalTime>
  <Words>4466</Words>
  <Application>Microsoft Office PowerPoint</Application>
  <PresentationFormat>Custom</PresentationFormat>
  <Paragraphs>456</Paragraphs>
  <Slides>29</Slides>
  <Notes>0</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Office Theme</vt:lpstr>
      <vt:lpstr>9_Office Theme</vt:lpstr>
      <vt:lpstr>13_Office Theme</vt:lpstr>
      <vt:lpstr>5_Office Theme</vt:lpstr>
      <vt:lpstr>    PORTFOLIO COMMITTEE ON COMMUNICATIONS   BRIEFING ON THE 2021/22 ANNUAL REPORT</vt:lpstr>
      <vt:lpstr>Slide 1</vt:lpstr>
      <vt:lpstr>FPB ANNUAL PERFORMANCE</vt:lpstr>
      <vt:lpstr>FPB AUDIT FINDINGS</vt:lpstr>
      <vt:lpstr> ICASA ANNUAL PERFORMANCE</vt:lpstr>
      <vt:lpstr>ICASA AUDIT FINDINGS</vt:lpstr>
      <vt:lpstr>NEMISA ANNUAL PERFORMANCE</vt:lpstr>
      <vt:lpstr>NEMISA AUDIT FINDINGS</vt:lpstr>
      <vt:lpstr>USAASA ANNUAL PERFORMANCE</vt:lpstr>
      <vt:lpstr>USAASA AUDIT FINDINGS (1)</vt:lpstr>
      <vt:lpstr>                                                  USAASA AUDIT FINDINGS (2)</vt:lpstr>
      <vt:lpstr>USAF ANNUAL PERFORMANCE</vt:lpstr>
      <vt:lpstr>USAF AUDIT FINDINGS (1)</vt:lpstr>
      <vt:lpstr>                                                   USAF AUDIT FINDINGS (2)                              </vt:lpstr>
      <vt:lpstr>SENTECH ANNUAL PERFORMANCE</vt:lpstr>
      <vt:lpstr>SENTECH AUDIT FINDINGS</vt:lpstr>
      <vt:lpstr>SABC ANNUAL PERFORMANCE</vt:lpstr>
      <vt:lpstr>SABC AUDIT FINDINGS (1)</vt:lpstr>
      <vt:lpstr>                                                                SABC AUDIT FINDINGS (2)</vt:lpstr>
      <vt:lpstr>SAPO ANNUAL PERFORMANCE</vt:lpstr>
      <vt:lpstr>SAPO AUDIT FINDINGS (1)</vt:lpstr>
      <vt:lpstr>                                                   SAPO AUDIT FINDINGS (2)</vt:lpstr>
      <vt:lpstr>                                                   SAPO AUDIT FINDINGS (3)</vt:lpstr>
      <vt:lpstr>SITA ANNUAL PERFORMANCE</vt:lpstr>
      <vt:lpstr>SITA AUDIT FINDINGS (1)</vt:lpstr>
      <vt:lpstr>                                                         SITA AUDIT FINDINGS (2)</vt:lpstr>
      <vt:lpstr>ZADNA ANNUAL PERFORMANCE</vt:lpstr>
      <vt:lpstr>ZADNA AUDIT FINDINGS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USER</cp:lastModifiedBy>
  <cp:revision>77</cp:revision>
  <dcterms:created xsi:type="dcterms:W3CDTF">2021-09-28T06:16:35Z</dcterms:created>
  <dcterms:modified xsi:type="dcterms:W3CDTF">2022-10-11T09:36:16Z</dcterms:modified>
</cp:coreProperties>
</file>