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Lst>
  <p:notesMasterIdLst>
    <p:notesMasterId r:id="rId23"/>
  </p:notesMasterIdLst>
  <p:handoutMasterIdLst>
    <p:handoutMasterId r:id="rId24"/>
  </p:handoutMasterIdLst>
  <p:sldIdLst>
    <p:sldId id="562" r:id="rId3"/>
    <p:sldId id="257" r:id="rId4"/>
    <p:sldId id="618" r:id="rId5"/>
    <p:sldId id="476" r:id="rId6"/>
    <p:sldId id="782" r:id="rId7"/>
    <p:sldId id="621" r:id="rId8"/>
    <p:sldId id="787" r:id="rId9"/>
    <p:sldId id="794" r:id="rId10"/>
    <p:sldId id="795" r:id="rId11"/>
    <p:sldId id="786" r:id="rId12"/>
    <p:sldId id="789" r:id="rId13"/>
    <p:sldId id="790" r:id="rId14"/>
    <p:sldId id="791" r:id="rId15"/>
    <p:sldId id="796" r:id="rId16"/>
    <p:sldId id="797" r:id="rId17"/>
    <p:sldId id="798" r:id="rId18"/>
    <p:sldId id="799" r:id="rId19"/>
    <p:sldId id="793" r:id="rId20"/>
    <p:sldId id="800" r:id="rId21"/>
    <p:sldId id="729" r:id="rId22"/>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rato Thwane" initials="LT" lastIdx="4" clrIdx="0"/>
  <p:cmAuthor id="2" name="Chris Malehase" initials="CM"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C9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606" autoAdjust="0"/>
    <p:restoredTop sz="78812" autoAdjust="0"/>
  </p:normalViewPr>
  <p:slideViewPr>
    <p:cSldViewPr>
      <p:cViewPr varScale="1">
        <p:scale>
          <a:sx n="58" d="100"/>
          <a:sy n="58" d="100"/>
        </p:scale>
        <p:origin x="1542" y="60"/>
      </p:cViewPr>
      <p:guideLst>
        <p:guide orient="horz" pos="2160"/>
        <p:guide pos="2880"/>
      </p:guideLst>
    </p:cSldViewPr>
  </p:slideViewPr>
  <p:notesTextViewPr>
    <p:cViewPr>
      <p:scale>
        <a:sx n="1" d="1"/>
        <a:sy n="1" d="1"/>
      </p:scale>
      <p:origin x="0" y="0"/>
    </p:cViewPr>
  </p:notesTextViewPr>
  <p:sorterViewPr>
    <p:cViewPr>
      <p:scale>
        <a:sx n="100" d="100"/>
        <a:sy n="100" d="100"/>
      </p:scale>
      <p:origin x="0" y="-2049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ZA" dirty="0"/>
              <a:t>2021/22</a:t>
            </a:r>
            <a:r>
              <a:rPr lang="en-ZA" baseline="0" dirty="0"/>
              <a:t> Annual Performance</a:t>
            </a:r>
            <a:endParaRPr lang="en-ZA" dirty="0"/>
          </a:p>
        </c:rich>
      </c:tx>
      <c:layout>
        <c:manualLayout>
          <c:xMode val="edge"/>
          <c:yMode val="edge"/>
          <c:x val="0.27450197239430363"/>
          <c:y val="2.721251690068717E-2"/>
        </c:manualLayout>
      </c:layout>
      <c:overlay val="0"/>
      <c:spPr>
        <a:noFill/>
        <a:ln>
          <a:solidFill>
            <a:schemeClr val="tx1"/>
          </a:solid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75"/>
      <c:rotY val="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5934842519685039"/>
          <c:y val="0.23592300962379703"/>
          <c:w val="0.65310258092738405"/>
          <c:h val="0.66745953630796151"/>
        </c:manualLayout>
      </c:layout>
      <c:pie3DChart>
        <c:varyColors val="1"/>
        <c:ser>
          <c:idx val="0"/>
          <c:order val="0"/>
          <c:spPr>
            <a:solidFill>
              <a:srgbClr val="FF0000"/>
            </a:solidFill>
          </c:spPr>
          <c:dPt>
            <c:idx val="0"/>
            <c:bubble3D val="0"/>
            <c:spPr>
              <a:solidFill>
                <a:srgbClr val="00B050"/>
              </a:solidFill>
              <a:ln w="25400">
                <a:solidFill>
                  <a:schemeClr val="lt1"/>
                </a:solidFill>
              </a:ln>
              <a:effectLst/>
              <a:sp3d contourW="25400">
                <a:contourClr>
                  <a:schemeClr val="lt1"/>
                </a:contourClr>
              </a:sp3d>
            </c:spPr>
            <c:extLst>
              <c:ext xmlns:c16="http://schemas.microsoft.com/office/drawing/2014/chart" uri="{C3380CC4-5D6E-409C-BE32-E72D297353CC}">
                <c16:uniqueId val="{00000001-2932-4139-ACFF-5183DC3A82E4}"/>
              </c:ext>
            </c:extLst>
          </c:dPt>
          <c:dPt>
            <c:idx val="1"/>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2932-4139-ACFF-5183DC3A82E4}"/>
              </c:ext>
            </c:extLst>
          </c:dPt>
          <c:dLbls>
            <c:dLbl>
              <c:idx val="0"/>
              <c:layout>
                <c:manualLayout>
                  <c:x val="-6.3867016622921628E-3"/>
                  <c:y val="-0.42466936424613588"/>
                </c:manualLayout>
              </c:layout>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932-4139-ACFF-5183DC3A82E4}"/>
                </c:ext>
              </c:extLst>
            </c:dLbl>
            <c:dLbl>
              <c:idx val="1"/>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extLst>
                <c:ext xmlns:c16="http://schemas.microsoft.com/office/drawing/2014/chart" uri="{C3380CC4-5D6E-409C-BE32-E72D297353CC}">
                  <c16:uniqueId val="{00000003-2932-4139-ACFF-5183DC3A82E4}"/>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Sheet1!$A$1:$A$2</c:f>
              <c:strCache>
                <c:ptCount val="1"/>
                <c:pt idx="0">
                  <c:v>Achieved</c:v>
                </c:pt>
              </c:strCache>
            </c:strRef>
          </c:cat>
          <c:val>
            <c:numRef>
              <c:f>Sheet1!$B$1:$B$2</c:f>
              <c:numCache>
                <c:formatCode>General</c:formatCode>
                <c:ptCount val="2"/>
                <c:pt idx="0" formatCode="0%">
                  <c:v>1</c:v>
                </c:pt>
              </c:numCache>
            </c:numRef>
          </c:val>
          <c:extLst>
            <c:ext xmlns:c16="http://schemas.microsoft.com/office/drawing/2014/chart" uri="{C3380CC4-5D6E-409C-BE32-E72D297353CC}">
              <c16:uniqueId val="{00000004-2932-4139-ACFF-5183DC3A82E4}"/>
            </c:ext>
          </c:extLst>
        </c:ser>
        <c:dLbls>
          <c:dLblPos val="bestFit"/>
          <c:showLegendKey val="0"/>
          <c:showVal val="1"/>
          <c:showCatName val="0"/>
          <c:showSerName val="0"/>
          <c:showPercent val="0"/>
          <c:showBubbleSize val="0"/>
          <c:showLeaderLines val="1"/>
        </c:dLbls>
      </c:pie3DChart>
      <c:spPr>
        <a:noFill/>
        <a:ln>
          <a:noFill/>
        </a:ln>
        <a:effectLst/>
      </c:spPr>
    </c:plotArea>
    <c:legend>
      <c:legendPos val="r"/>
      <c:legendEntry>
        <c:idx val="1"/>
        <c:delete val="1"/>
      </c:legendEntry>
      <c:layout>
        <c:manualLayout>
          <c:xMode val="edge"/>
          <c:yMode val="edge"/>
          <c:x val="0.81624387576552926"/>
          <c:y val="0.68239428404782732"/>
          <c:w val="0.16708945756780402"/>
          <c:h val="0.13562809857101196"/>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solidFill>
        <a:schemeClr val="tx1"/>
      </a:solid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9E51AFC-F5F7-48DF-B695-C695495480D8}" type="datetimeFigureOut">
              <a:rPr lang="en-ZA" smtClean="0"/>
              <a:t>2022/10/07</a:t>
            </a:fld>
            <a:endParaRPr lang="en-ZA"/>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FC68FA7D-0896-4C81-8885-B64A80E68CCF}" type="slidenum">
              <a:rPr lang="en-ZA" smtClean="0"/>
              <a:t>‹#›</a:t>
            </a:fld>
            <a:endParaRPr lang="en-ZA"/>
          </a:p>
        </p:txBody>
      </p:sp>
    </p:spTree>
    <p:extLst>
      <p:ext uri="{BB962C8B-B14F-4D97-AF65-F5344CB8AC3E}">
        <p14:creationId xmlns:p14="http://schemas.microsoft.com/office/powerpoint/2010/main" val="3900737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275" cy="498366"/>
          </a:xfrm>
          <a:prstGeom prst="rect">
            <a:avLst/>
          </a:prstGeom>
        </p:spPr>
        <p:txBody>
          <a:bodyPr vert="horz" lIns="91440" tIns="45720" rIns="91440" bIns="45720" rtlCol="0"/>
          <a:lstStyle>
            <a:lvl1pPr algn="l">
              <a:defRPr sz="1200"/>
            </a:lvl1pPr>
          </a:lstStyle>
          <a:p>
            <a:pPr>
              <a:defRPr/>
            </a:pPr>
            <a:endParaRPr lang="en-ZA"/>
          </a:p>
        </p:txBody>
      </p:sp>
      <p:sp>
        <p:nvSpPr>
          <p:cNvPr id="3" name="Date Placeholder 2"/>
          <p:cNvSpPr>
            <a:spLocks noGrp="1"/>
          </p:cNvSpPr>
          <p:nvPr>
            <p:ph type="dt" idx="1"/>
          </p:nvPr>
        </p:nvSpPr>
        <p:spPr>
          <a:xfrm>
            <a:off x="3849862" y="1"/>
            <a:ext cx="2946275" cy="498366"/>
          </a:xfrm>
          <a:prstGeom prst="rect">
            <a:avLst/>
          </a:prstGeom>
        </p:spPr>
        <p:txBody>
          <a:bodyPr vert="horz" lIns="91440" tIns="45720" rIns="91440" bIns="45720" rtlCol="0"/>
          <a:lstStyle>
            <a:lvl1pPr algn="r">
              <a:defRPr sz="1200"/>
            </a:lvl1pPr>
          </a:lstStyle>
          <a:p>
            <a:pPr>
              <a:defRPr/>
            </a:pPr>
            <a:fld id="{4F616C4D-728B-4552-9085-DCB3AB21A215}" type="datetimeFigureOut">
              <a:rPr lang="en-ZA"/>
              <a:pPr>
                <a:defRPr/>
              </a:pPr>
              <a:t>2022/10/07</a:t>
            </a:fld>
            <a:endParaRPr lang="en-ZA"/>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pPr lvl="0"/>
            <a:endParaRPr lang="en-ZA" noProof="0"/>
          </a:p>
        </p:txBody>
      </p:sp>
      <p:sp>
        <p:nvSpPr>
          <p:cNvPr id="5" name="Notes Placeholder 4"/>
          <p:cNvSpPr>
            <a:spLocks noGrp="1"/>
          </p:cNvSpPr>
          <p:nvPr>
            <p:ph type="body" sz="quarter" idx="3"/>
          </p:nvPr>
        </p:nvSpPr>
        <p:spPr>
          <a:xfrm>
            <a:off x="678845" y="4776856"/>
            <a:ext cx="5439987" cy="3908953"/>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ZA" noProof="0"/>
          </a:p>
        </p:txBody>
      </p:sp>
      <p:sp>
        <p:nvSpPr>
          <p:cNvPr id="6" name="Footer Placeholder 5"/>
          <p:cNvSpPr>
            <a:spLocks noGrp="1"/>
          </p:cNvSpPr>
          <p:nvPr>
            <p:ph type="ftr" sz="quarter" idx="4"/>
          </p:nvPr>
        </p:nvSpPr>
        <p:spPr>
          <a:xfrm>
            <a:off x="0" y="9428273"/>
            <a:ext cx="2946275" cy="498366"/>
          </a:xfrm>
          <a:prstGeom prst="rect">
            <a:avLst/>
          </a:prstGeom>
        </p:spPr>
        <p:txBody>
          <a:bodyPr vert="horz" lIns="91440" tIns="45720" rIns="91440" bIns="45720" rtlCol="0" anchor="b"/>
          <a:lstStyle>
            <a:lvl1pPr algn="l">
              <a:defRPr sz="1200"/>
            </a:lvl1pPr>
          </a:lstStyle>
          <a:p>
            <a:pPr>
              <a:defRPr/>
            </a:pPr>
            <a:endParaRPr lang="en-ZA"/>
          </a:p>
        </p:txBody>
      </p:sp>
      <p:sp>
        <p:nvSpPr>
          <p:cNvPr id="7" name="Slide Number Placeholder 6"/>
          <p:cNvSpPr>
            <a:spLocks noGrp="1"/>
          </p:cNvSpPr>
          <p:nvPr>
            <p:ph type="sldNum" sz="quarter" idx="5"/>
          </p:nvPr>
        </p:nvSpPr>
        <p:spPr>
          <a:xfrm>
            <a:off x="3849862" y="9428273"/>
            <a:ext cx="2946275" cy="498366"/>
          </a:xfrm>
          <a:prstGeom prst="rect">
            <a:avLst/>
          </a:prstGeom>
        </p:spPr>
        <p:txBody>
          <a:bodyPr vert="horz" lIns="91440" tIns="45720" rIns="91440" bIns="45720" rtlCol="0" anchor="b"/>
          <a:lstStyle>
            <a:lvl1pPr algn="r">
              <a:defRPr sz="1200"/>
            </a:lvl1pPr>
          </a:lstStyle>
          <a:p>
            <a:pPr>
              <a:defRPr/>
            </a:pPr>
            <a:fld id="{23783833-E169-4E42-B3E8-4263AFC1486D}" type="slidenum">
              <a:rPr lang="en-ZA"/>
              <a:pPr>
                <a:defRPr/>
              </a:pPr>
              <a:t>‹#›</a:t>
            </a:fld>
            <a:endParaRPr lang="en-ZA"/>
          </a:p>
        </p:txBody>
      </p:sp>
    </p:spTree>
    <p:extLst>
      <p:ext uri="{BB962C8B-B14F-4D97-AF65-F5344CB8AC3E}">
        <p14:creationId xmlns:p14="http://schemas.microsoft.com/office/powerpoint/2010/main" val="14398032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ZA"/>
          </a:p>
        </p:txBody>
      </p:sp>
      <p:sp>
        <p:nvSpPr>
          <p:cNvPr id="4" name="Slide Number Placeholder 3"/>
          <p:cNvSpPr txBox="1"/>
          <p:nvPr/>
        </p:nvSpPr>
        <p:spPr>
          <a:xfrm>
            <a:off x="3884608" y="8685208"/>
            <a:ext cx="2971800" cy="458791"/>
          </a:xfrm>
          <a:prstGeom prst="rect">
            <a:avLst/>
          </a:prstGeom>
          <a:noFill/>
          <a:ln>
            <a:noFill/>
          </a:ln>
          <a:effectLst>
            <a:outerShdw dist="22997" dir="5400000" algn="tl">
              <a:srgbClr val="000000">
                <a:alpha val="35000"/>
              </a:srgbClr>
            </a:outerShdw>
          </a:effectLst>
        </p:spPr>
        <p:txBody>
          <a:bodyPr vert="horz" wrap="square" lIns="91440" tIns="45720" rIns="91440" bIns="4572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CC0FAA5-17C8-45AD-B9F1-3D38F917985E}" type="slidenum">
              <a:t>1</a:t>
            </a:fld>
            <a:endParaRPr lang="en-ZA" sz="1200" b="0" i="0" u="none" strike="noStrike" kern="1200" cap="none" spc="0" baseline="0">
              <a:solidFill>
                <a:srgbClr val="000000"/>
              </a:solidFill>
              <a:uFillTx/>
              <a:latin typeface="Arial" pitchFamily="34"/>
              <a:cs typeface="Arial" pitchFamily="34"/>
            </a:endParaRPr>
          </a:p>
        </p:txBody>
      </p:sp>
    </p:spTree>
    <p:extLst>
      <p:ext uri="{BB962C8B-B14F-4D97-AF65-F5344CB8AC3E}">
        <p14:creationId xmlns:p14="http://schemas.microsoft.com/office/powerpoint/2010/main" val="33240431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23783833-E169-4E42-B3E8-4263AFC1486D}" type="slidenum">
              <a:rPr kumimoji="0" lang="en-ZA"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ZA"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165843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3783833-E169-4E42-B3E8-4263AFC1486D}" type="slidenum">
              <a:rPr lang="en-ZA" smtClean="0"/>
              <a:pPr>
                <a:defRPr/>
              </a:pPr>
              <a:t>10</a:t>
            </a:fld>
            <a:endParaRPr lang="en-ZA"/>
          </a:p>
        </p:txBody>
      </p:sp>
    </p:spTree>
    <p:extLst>
      <p:ext uri="{BB962C8B-B14F-4D97-AF65-F5344CB8AC3E}">
        <p14:creationId xmlns:p14="http://schemas.microsoft.com/office/powerpoint/2010/main" val="1088857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3783833-E169-4E42-B3E8-4263AFC1486D}" type="slidenum">
              <a:rPr lang="en-ZA" smtClean="0"/>
              <a:pPr>
                <a:defRPr/>
              </a:pPr>
              <a:t>11</a:t>
            </a:fld>
            <a:endParaRPr lang="en-ZA"/>
          </a:p>
        </p:txBody>
      </p:sp>
    </p:spTree>
    <p:extLst>
      <p:ext uri="{BB962C8B-B14F-4D97-AF65-F5344CB8AC3E}">
        <p14:creationId xmlns:p14="http://schemas.microsoft.com/office/powerpoint/2010/main" val="1354457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3783833-E169-4E42-B3E8-4263AFC1486D}" type="slidenum">
              <a:rPr lang="en-ZA" smtClean="0"/>
              <a:pPr>
                <a:defRPr/>
              </a:pPr>
              <a:t>12</a:t>
            </a:fld>
            <a:endParaRPr lang="en-ZA"/>
          </a:p>
        </p:txBody>
      </p:sp>
    </p:spTree>
    <p:extLst>
      <p:ext uri="{BB962C8B-B14F-4D97-AF65-F5344CB8AC3E}">
        <p14:creationId xmlns:p14="http://schemas.microsoft.com/office/powerpoint/2010/main" val="3443802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3783833-E169-4E42-B3E8-4263AFC1486D}" type="slidenum">
              <a:rPr lang="en-ZA" smtClean="0"/>
              <a:pPr>
                <a:defRPr/>
              </a:pPr>
              <a:t>13</a:t>
            </a:fld>
            <a:endParaRPr lang="en-ZA"/>
          </a:p>
        </p:txBody>
      </p:sp>
    </p:spTree>
    <p:extLst>
      <p:ext uri="{BB962C8B-B14F-4D97-AF65-F5344CB8AC3E}">
        <p14:creationId xmlns:p14="http://schemas.microsoft.com/office/powerpoint/2010/main" val="33059622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3783833-E169-4E42-B3E8-4263AFC1486D}" type="slidenum">
              <a:rPr lang="en-ZA" smtClean="0"/>
              <a:pPr>
                <a:defRPr/>
              </a:pPr>
              <a:t>14</a:t>
            </a:fld>
            <a:endParaRPr lang="en-ZA"/>
          </a:p>
        </p:txBody>
      </p:sp>
    </p:spTree>
    <p:extLst>
      <p:ext uri="{BB962C8B-B14F-4D97-AF65-F5344CB8AC3E}">
        <p14:creationId xmlns:p14="http://schemas.microsoft.com/office/powerpoint/2010/main" val="41905561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3783833-E169-4E42-B3E8-4263AFC1486D}" type="slidenum">
              <a:rPr lang="en-ZA" smtClean="0"/>
              <a:pPr>
                <a:defRPr/>
              </a:pPr>
              <a:t>15</a:t>
            </a:fld>
            <a:endParaRPr lang="en-ZA"/>
          </a:p>
        </p:txBody>
      </p:sp>
    </p:spTree>
    <p:extLst>
      <p:ext uri="{BB962C8B-B14F-4D97-AF65-F5344CB8AC3E}">
        <p14:creationId xmlns:p14="http://schemas.microsoft.com/office/powerpoint/2010/main" val="3485695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23783833-E169-4E42-B3E8-4263AFC1486D}" type="slidenum">
              <a:rPr kumimoji="0" lang="en-ZA"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ZA"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3560846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23783833-E169-4E42-B3E8-4263AFC1486D}" type="slidenum">
              <a:rPr kumimoji="0" lang="en-ZA"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ZA"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532846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Footer Placeholder 4"/>
          <p:cNvSpPr>
            <a:spLocks noGrp="1"/>
          </p:cNvSpPr>
          <p:nvPr>
            <p:ph type="ftr" sz="quarter" idx="10"/>
          </p:nvPr>
        </p:nvSpPr>
        <p:spPr/>
        <p:txBody>
          <a:bodyPr/>
          <a:lstStyle>
            <a:lvl1pPr>
              <a:defRPr/>
            </a:lvl1pPr>
          </a:lstStyle>
          <a:p>
            <a:pPr>
              <a:defRPr/>
            </a:pPr>
            <a:endParaRPr lang="en-ZA"/>
          </a:p>
        </p:txBody>
      </p:sp>
      <p:sp>
        <p:nvSpPr>
          <p:cNvPr id="5" name="Slide Number Placeholder 5"/>
          <p:cNvSpPr>
            <a:spLocks noGrp="1"/>
          </p:cNvSpPr>
          <p:nvPr>
            <p:ph type="sldNum" sz="quarter" idx="11"/>
          </p:nvPr>
        </p:nvSpPr>
        <p:spPr/>
        <p:txBody>
          <a:bodyPr/>
          <a:lstStyle>
            <a:lvl1pPr>
              <a:defRPr/>
            </a:lvl1pPr>
          </a:lstStyle>
          <a:p>
            <a:pPr>
              <a:defRPr/>
            </a:pPr>
            <a:fld id="{C9FE4F71-81D5-4443-8044-184E3B8179CD}" type="slidenum">
              <a:rPr lang="en-ZA" altLang="en-US"/>
              <a:pPr>
                <a:defRPr/>
              </a:pPr>
              <a:t>‹#›</a:t>
            </a:fld>
            <a:endParaRPr lang="en-ZA" altLang="en-US"/>
          </a:p>
        </p:txBody>
      </p:sp>
    </p:spTree>
    <p:extLst>
      <p:ext uri="{BB962C8B-B14F-4D97-AF65-F5344CB8AC3E}">
        <p14:creationId xmlns:p14="http://schemas.microsoft.com/office/powerpoint/2010/main" val="2399204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980729"/>
            <a:ext cx="8229600" cy="49685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endParaRPr lang="en-ZA"/>
          </a:p>
        </p:txBody>
      </p:sp>
      <p:sp>
        <p:nvSpPr>
          <p:cNvPr id="5" name="Slide Number Placeholder 5"/>
          <p:cNvSpPr>
            <a:spLocks noGrp="1"/>
          </p:cNvSpPr>
          <p:nvPr>
            <p:ph type="sldNum" sz="quarter" idx="11"/>
          </p:nvPr>
        </p:nvSpPr>
        <p:spPr/>
        <p:txBody>
          <a:bodyPr/>
          <a:lstStyle>
            <a:lvl1pPr>
              <a:defRPr/>
            </a:lvl1pPr>
          </a:lstStyle>
          <a:p>
            <a:pPr>
              <a:defRPr/>
            </a:pPr>
            <a:fld id="{E50A25F1-11BB-4B20-8470-5EC8DFA685E9}" type="slidenum">
              <a:rPr lang="en-ZA" altLang="en-US"/>
              <a:pPr>
                <a:defRPr/>
              </a:pPr>
              <a:t>‹#›</a:t>
            </a:fld>
            <a:endParaRPr lang="en-ZA" altLang="en-US"/>
          </a:p>
        </p:txBody>
      </p:sp>
    </p:spTree>
    <p:extLst>
      <p:ext uri="{BB962C8B-B14F-4D97-AF65-F5344CB8AC3E}">
        <p14:creationId xmlns:p14="http://schemas.microsoft.com/office/powerpoint/2010/main" val="2733037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67464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6746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endParaRPr lang="en-ZA"/>
          </a:p>
        </p:txBody>
      </p:sp>
      <p:sp>
        <p:nvSpPr>
          <p:cNvPr id="5" name="Slide Number Placeholder 5"/>
          <p:cNvSpPr>
            <a:spLocks noGrp="1"/>
          </p:cNvSpPr>
          <p:nvPr>
            <p:ph type="sldNum" sz="quarter" idx="11"/>
          </p:nvPr>
        </p:nvSpPr>
        <p:spPr/>
        <p:txBody>
          <a:bodyPr/>
          <a:lstStyle>
            <a:lvl1pPr>
              <a:defRPr/>
            </a:lvl1pPr>
          </a:lstStyle>
          <a:p>
            <a:pPr>
              <a:defRPr/>
            </a:pPr>
            <a:fld id="{FCB903EA-AF8F-4FDC-A749-6F282B99EEE0}" type="slidenum">
              <a:rPr lang="en-ZA" altLang="en-US"/>
              <a:pPr>
                <a:defRPr/>
              </a:pPr>
              <a:t>‹#›</a:t>
            </a:fld>
            <a:endParaRPr lang="en-ZA" altLang="en-US"/>
          </a:p>
        </p:txBody>
      </p:sp>
    </p:spTree>
    <p:extLst>
      <p:ext uri="{BB962C8B-B14F-4D97-AF65-F5344CB8AC3E}">
        <p14:creationId xmlns:p14="http://schemas.microsoft.com/office/powerpoint/2010/main" val="18086122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A7C6B77E-227D-4B78-BCBB-87032C579BC3}" type="datetime1">
              <a:rPr lang="en-US" smtClean="0"/>
              <a:t>10/7/2022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D0D842C-0817-46A4-B372-6416F4435F18}" type="slidenum">
              <a:rPr lang="en-ZA" smtClean="0"/>
              <a:pPr/>
              <a:t>‹#›</a:t>
            </a:fld>
            <a:endParaRPr lang="en-ZA"/>
          </a:p>
        </p:txBody>
      </p:sp>
    </p:spTree>
    <p:extLst>
      <p:ext uri="{BB962C8B-B14F-4D97-AF65-F5344CB8AC3E}">
        <p14:creationId xmlns:p14="http://schemas.microsoft.com/office/powerpoint/2010/main" val="943646424"/>
      </p:ext>
    </p:extLst>
  </p:cSld>
  <p:clrMapOvr>
    <a:masterClrMapping/>
  </p:clrMapOvr>
  <p:transition spd="slow">
    <p:newsflash/>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93353070-C6B5-4F79-8305-C5AD904F6AF0}" type="datetime1">
              <a:rPr lang="en-US" smtClean="0"/>
              <a:t>10/7/2022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D0D842C-0817-46A4-B372-6416F4435F18}" type="slidenum">
              <a:rPr lang="en-ZA" smtClean="0"/>
              <a:pPr/>
              <a:t>‹#›</a:t>
            </a:fld>
            <a:endParaRPr lang="en-ZA"/>
          </a:p>
        </p:txBody>
      </p:sp>
    </p:spTree>
    <p:extLst>
      <p:ext uri="{BB962C8B-B14F-4D97-AF65-F5344CB8AC3E}">
        <p14:creationId xmlns:p14="http://schemas.microsoft.com/office/powerpoint/2010/main" val="555878870"/>
      </p:ext>
    </p:extLst>
  </p:cSld>
  <p:clrMapOvr>
    <a:masterClrMapping/>
  </p:clrMapOvr>
  <p:transition spd="slow">
    <p:newsflash/>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20697A-AF6D-46A5-98EC-9103EE451507}" type="datetime1">
              <a:rPr lang="en-US" smtClean="0"/>
              <a:t>10/7/2022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D0D842C-0817-46A4-B372-6416F4435F18}" type="slidenum">
              <a:rPr lang="en-ZA" smtClean="0"/>
              <a:pPr/>
              <a:t>‹#›</a:t>
            </a:fld>
            <a:endParaRPr lang="en-ZA"/>
          </a:p>
        </p:txBody>
      </p:sp>
    </p:spTree>
    <p:extLst>
      <p:ext uri="{BB962C8B-B14F-4D97-AF65-F5344CB8AC3E}">
        <p14:creationId xmlns:p14="http://schemas.microsoft.com/office/powerpoint/2010/main" val="184476559"/>
      </p:ext>
    </p:extLst>
  </p:cSld>
  <p:clrMapOvr>
    <a:masterClrMapping/>
  </p:clrMapOvr>
  <p:transition spd="slow">
    <p:newsflash/>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189407DF-C81F-4597-A69B-5CE04CC924FA}" type="datetime1">
              <a:rPr lang="en-US" smtClean="0"/>
              <a:t>10/7/2022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AD0D842C-0817-46A4-B372-6416F4435F18}" type="slidenum">
              <a:rPr lang="en-ZA" smtClean="0"/>
              <a:pPr/>
              <a:t>‹#›</a:t>
            </a:fld>
            <a:endParaRPr lang="en-ZA"/>
          </a:p>
        </p:txBody>
      </p:sp>
    </p:spTree>
    <p:extLst>
      <p:ext uri="{BB962C8B-B14F-4D97-AF65-F5344CB8AC3E}">
        <p14:creationId xmlns:p14="http://schemas.microsoft.com/office/powerpoint/2010/main" val="1562661720"/>
      </p:ext>
    </p:extLst>
  </p:cSld>
  <p:clrMapOvr>
    <a:masterClrMapping/>
  </p:clrMapOvr>
  <p:transition spd="slow">
    <p:newsflash/>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903D4958-7C4A-4F12-AAC4-821AD5654549}" type="datetime1">
              <a:rPr lang="en-US" smtClean="0"/>
              <a:t>10/7/2022</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AD0D842C-0817-46A4-B372-6416F4435F18}" type="slidenum">
              <a:rPr lang="en-ZA" smtClean="0"/>
              <a:pPr/>
              <a:t>‹#›</a:t>
            </a:fld>
            <a:endParaRPr lang="en-ZA"/>
          </a:p>
        </p:txBody>
      </p:sp>
    </p:spTree>
    <p:extLst>
      <p:ext uri="{BB962C8B-B14F-4D97-AF65-F5344CB8AC3E}">
        <p14:creationId xmlns:p14="http://schemas.microsoft.com/office/powerpoint/2010/main" val="2853841422"/>
      </p:ext>
    </p:extLst>
  </p:cSld>
  <p:clrMapOvr>
    <a:masterClrMapping/>
  </p:clrMapOvr>
  <p:transition spd="slow">
    <p:newsflash/>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50487C3E-5DFD-4FE7-956F-733A4FAF78FF}" type="datetime1">
              <a:rPr lang="en-US" smtClean="0"/>
              <a:t>10/7/2022</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AD0D842C-0817-46A4-B372-6416F4435F18}" type="slidenum">
              <a:rPr lang="en-ZA" smtClean="0"/>
              <a:pPr/>
              <a:t>‹#›</a:t>
            </a:fld>
            <a:endParaRPr lang="en-ZA"/>
          </a:p>
        </p:txBody>
      </p:sp>
    </p:spTree>
    <p:extLst>
      <p:ext uri="{BB962C8B-B14F-4D97-AF65-F5344CB8AC3E}">
        <p14:creationId xmlns:p14="http://schemas.microsoft.com/office/powerpoint/2010/main" val="2969028891"/>
      </p:ext>
    </p:extLst>
  </p:cSld>
  <p:clrMapOvr>
    <a:masterClrMapping/>
  </p:clrMapOvr>
  <p:transition spd="slow">
    <p:newsflash/>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F0F297-9684-4E14-9C28-6BD66DCF0F15}" type="datetime1">
              <a:rPr lang="en-US" smtClean="0"/>
              <a:t>10/7/2022</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AD0D842C-0817-46A4-B372-6416F4435F18}" type="slidenum">
              <a:rPr lang="en-ZA" smtClean="0"/>
              <a:pPr/>
              <a:t>‹#›</a:t>
            </a:fld>
            <a:endParaRPr lang="en-ZA"/>
          </a:p>
        </p:txBody>
      </p:sp>
    </p:spTree>
    <p:extLst>
      <p:ext uri="{BB962C8B-B14F-4D97-AF65-F5344CB8AC3E}">
        <p14:creationId xmlns:p14="http://schemas.microsoft.com/office/powerpoint/2010/main" val="3215847710"/>
      </p:ext>
    </p:extLst>
  </p:cSld>
  <p:clrMapOvr>
    <a:masterClrMapping/>
  </p:clrMapOvr>
  <p:transition spd="slow">
    <p:newsflash/>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2F4DE5-7C17-420D-A7CB-380862040D45}" type="datetime1">
              <a:rPr lang="en-US" smtClean="0"/>
              <a:t>10/7/2022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AD0D842C-0817-46A4-B372-6416F4435F18}" type="slidenum">
              <a:rPr lang="en-ZA" smtClean="0"/>
              <a:pPr/>
              <a:t>‹#›</a:t>
            </a:fld>
            <a:endParaRPr lang="en-ZA"/>
          </a:p>
        </p:txBody>
      </p:sp>
    </p:spTree>
    <p:extLst>
      <p:ext uri="{BB962C8B-B14F-4D97-AF65-F5344CB8AC3E}">
        <p14:creationId xmlns:p14="http://schemas.microsoft.com/office/powerpoint/2010/main" val="895601705"/>
      </p:ext>
    </p:extLst>
  </p:cSld>
  <p:clrMapOvr>
    <a:masterClrMapping/>
  </p:clrMapOvr>
  <p:transition spd="slow">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a:xfrm>
            <a:off x="457200" y="908720"/>
            <a:ext cx="8229600" cy="5034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endParaRPr lang="en-ZA"/>
          </a:p>
        </p:txBody>
      </p:sp>
      <p:sp>
        <p:nvSpPr>
          <p:cNvPr id="5" name="Slide Number Placeholder 5"/>
          <p:cNvSpPr>
            <a:spLocks noGrp="1"/>
          </p:cNvSpPr>
          <p:nvPr>
            <p:ph type="sldNum" sz="quarter" idx="11"/>
          </p:nvPr>
        </p:nvSpPr>
        <p:spPr/>
        <p:txBody>
          <a:bodyPr/>
          <a:lstStyle>
            <a:lvl1pPr>
              <a:defRPr/>
            </a:lvl1pPr>
          </a:lstStyle>
          <a:p>
            <a:pPr>
              <a:defRPr/>
            </a:pPr>
            <a:fld id="{45CD2FF0-8A21-48D1-8860-A0D2A0A85CC4}" type="slidenum">
              <a:rPr lang="en-ZA" altLang="en-US"/>
              <a:pPr>
                <a:defRPr/>
              </a:pPr>
              <a:t>‹#›</a:t>
            </a:fld>
            <a:endParaRPr lang="en-ZA" altLang="en-US"/>
          </a:p>
        </p:txBody>
      </p:sp>
    </p:spTree>
    <p:extLst>
      <p:ext uri="{BB962C8B-B14F-4D97-AF65-F5344CB8AC3E}">
        <p14:creationId xmlns:p14="http://schemas.microsoft.com/office/powerpoint/2010/main" val="6177279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301DBB-2EE5-4998-B81C-133397B4C18B}" type="datetime1">
              <a:rPr lang="en-US" smtClean="0"/>
              <a:t>10/7/2022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AD0D842C-0817-46A4-B372-6416F4435F18}" type="slidenum">
              <a:rPr lang="en-ZA" smtClean="0"/>
              <a:pPr/>
              <a:t>‹#›</a:t>
            </a:fld>
            <a:endParaRPr lang="en-ZA"/>
          </a:p>
        </p:txBody>
      </p:sp>
    </p:spTree>
    <p:extLst>
      <p:ext uri="{BB962C8B-B14F-4D97-AF65-F5344CB8AC3E}">
        <p14:creationId xmlns:p14="http://schemas.microsoft.com/office/powerpoint/2010/main" val="1197029225"/>
      </p:ext>
    </p:extLst>
  </p:cSld>
  <p:clrMapOvr>
    <a:masterClrMapping/>
  </p:clrMapOvr>
  <p:transition spd="slow">
    <p:newsflash/>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235B7CD6-2A8F-4EAE-A209-B13CE826D689}" type="datetime1">
              <a:rPr lang="en-US" smtClean="0"/>
              <a:t>10/7/2022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D0D842C-0817-46A4-B372-6416F4435F18}" type="slidenum">
              <a:rPr lang="en-ZA" smtClean="0"/>
              <a:pPr/>
              <a:t>‹#›</a:t>
            </a:fld>
            <a:endParaRPr lang="en-ZA"/>
          </a:p>
        </p:txBody>
      </p:sp>
    </p:spTree>
    <p:extLst>
      <p:ext uri="{BB962C8B-B14F-4D97-AF65-F5344CB8AC3E}">
        <p14:creationId xmlns:p14="http://schemas.microsoft.com/office/powerpoint/2010/main" val="825852203"/>
      </p:ext>
    </p:extLst>
  </p:cSld>
  <p:clrMapOvr>
    <a:masterClrMapping/>
  </p:clrMapOvr>
  <p:transition spd="slow">
    <p:newsflash/>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FFB1952D-80A6-4258-92BA-BA52E016F23E}" type="datetime1">
              <a:rPr lang="en-US" smtClean="0"/>
              <a:t>10/7/2022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D0D842C-0817-46A4-B372-6416F4435F18}" type="slidenum">
              <a:rPr lang="en-ZA" smtClean="0"/>
              <a:pPr/>
              <a:t>‹#›</a:t>
            </a:fld>
            <a:endParaRPr lang="en-ZA"/>
          </a:p>
        </p:txBody>
      </p:sp>
    </p:spTree>
    <p:extLst>
      <p:ext uri="{BB962C8B-B14F-4D97-AF65-F5344CB8AC3E}">
        <p14:creationId xmlns:p14="http://schemas.microsoft.com/office/powerpoint/2010/main" val="427958649"/>
      </p:ext>
    </p:extLst>
  </p:cSld>
  <p:clrMapOvr>
    <a:masterClrMapping/>
  </p:clrMapOvr>
  <p:transition spd="slow">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Footer Placeholder 4"/>
          <p:cNvSpPr>
            <a:spLocks noGrp="1"/>
          </p:cNvSpPr>
          <p:nvPr>
            <p:ph type="ftr" sz="quarter" idx="10"/>
          </p:nvPr>
        </p:nvSpPr>
        <p:spPr/>
        <p:txBody>
          <a:bodyPr/>
          <a:lstStyle>
            <a:lvl1pPr>
              <a:defRPr/>
            </a:lvl1pPr>
          </a:lstStyle>
          <a:p>
            <a:pPr>
              <a:defRPr/>
            </a:pPr>
            <a:endParaRPr lang="en-ZA"/>
          </a:p>
        </p:txBody>
      </p:sp>
      <p:sp>
        <p:nvSpPr>
          <p:cNvPr id="5" name="Slide Number Placeholder 5"/>
          <p:cNvSpPr>
            <a:spLocks noGrp="1"/>
          </p:cNvSpPr>
          <p:nvPr>
            <p:ph type="sldNum" sz="quarter" idx="11"/>
          </p:nvPr>
        </p:nvSpPr>
        <p:spPr/>
        <p:txBody>
          <a:bodyPr/>
          <a:lstStyle>
            <a:lvl1pPr>
              <a:defRPr/>
            </a:lvl1pPr>
          </a:lstStyle>
          <a:p>
            <a:pPr>
              <a:defRPr/>
            </a:pPr>
            <a:fld id="{01F693E4-2E38-4D62-924E-6B7BC7CE20ED}" type="slidenum">
              <a:rPr lang="en-ZA" altLang="en-US"/>
              <a:pPr>
                <a:defRPr/>
              </a:pPr>
              <a:t>‹#›</a:t>
            </a:fld>
            <a:endParaRPr lang="en-ZA" altLang="en-US"/>
          </a:p>
        </p:txBody>
      </p:sp>
    </p:spTree>
    <p:extLst>
      <p:ext uri="{BB962C8B-B14F-4D97-AF65-F5344CB8AC3E}">
        <p14:creationId xmlns:p14="http://schemas.microsoft.com/office/powerpoint/2010/main" val="3674108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8720"/>
            <a:ext cx="4038600" cy="5034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8720"/>
            <a:ext cx="4038600" cy="5034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pPr>
              <a:defRPr/>
            </a:pPr>
            <a:endParaRPr lang="en-ZA"/>
          </a:p>
        </p:txBody>
      </p:sp>
      <p:sp>
        <p:nvSpPr>
          <p:cNvPr id="6" name="Slide Number Placeholder 5"/>
          <p:cNvSpPr>
            <a:spLocks noGrp="1"/>
          </p:cNvSpPr>
          <p:nvPr>
            <p:ph type="sldNum" sz="quarter" idx="11"/>
          </p:nvPr>
        </p:nvSpPr>
        <p:spPr/>
        <p:txBody>
          <a:bodyPr/>
          <a:lstStyle>
            <a:lvl1pPr>
              <a:defRPr/>
            </a:lvl1pPr>
          </a:lstStyle>
          <a:p>
            <a:pPr>
              <a:defRPr/>
            </a:pPr>
            <a:fld id="{8145DFB7-2C67-49F2-88BB-9E01E3BD8A04}" type="slidenum">
              <a:rPr lang="en-ZA" altLang="en-US"/>
              <a:pPr>
                <a:defRPr/>
              </a:pPr>
              <a:t>‹#›</a:t>
            </a:fld>
            <a:endParaRPr lang="en-ZA" altLang="en-US"/>
          </a:p>
        </p:txBody>
      </p:sp>
    </p:spTree>
    <p:extLst>
      <p:ext uri="{BB962C8B-B14F-4D97-AF65-F5344CB8AC3E}">
        <p14:creationId xmlns:p14="http://schemas.microsoft.com/office/powerpoint/2010/main" val="83106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67544" y="90872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67544" y="1556792"/>
            <a:ext cx="4040188" cy="432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4008" y="90872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4008" y="1556792"/>
            <a:ext cx="4041775" cy="432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p:cNvSpPr>
            <a:spLocks noGrp="1"/>
          </p:cNvSpPr>
          <p:nvPr>
            <p:ph type="ftr" sz="quarter" idx="10"/>
          </p:nvPr>
        </p:nvSpPr>
        <p:spPr/>
        <p:txBody>
          <a:bodyPr/>
          <a:lstStyle>
            <a:lvl1pPr>
              <a:defRPr/>
            </a:lvl1pPr>
          </a:lstStyle>
          <a:p>
            <a:pPr>
              <a:defRPr/>
            </a:pPr>
            <a:endParaRPr lang="en-ZA"/>
          </a:p>
        </p:txBody>
      </p:sp>
      <p:sp>
        <p:nvSpPr>
          <p:cNvPr id="8" name="Slide Number Placeholder 5"/>
          <p:cNvSpPr>
            <a:spLocks noGrp="1"/>
          </p:cNvSpPr>
          <p:nvPr>
            <p:ph type="sldNum" sz="quarter" idx="11"/>
          </p:nvPr>
        </p:nvSpPr>
        <p:spPr/>
        <p:txBody>
          <a:bodyPr/>
          <a:lstStyle>
            <a:lvl1pPr>
              <a:defRPr/>
            </a:lvl1pPr>
          </a:lstStyle>
          <a:p>
            <a:pPr>
              <a:defRPr/>
            </a:pPr>
            <a:fld id="{E4474F73-9B1A-41D2-9407-4ECEDAF447E0}" type="slidenum">
              <a:rPr lang="en-ZA" altLang="en-US"/>
              <a:pPr>
                <a:defRPr/>
              </a:pPr>
              <a:t>‹#›</a:t>
            </a:fld>
            <a:endParaRPr lang="en-ZA" altLang="en-US"/>
          </a:p>
        </p:txBody>
      </p:sp>
    </p:spTree>
    <p:extLst>
      <p:ext uri="{BB962C8B-B14F-4D97-AF65-F5344CB8AC3E}">
        <p14:creationId xmlns:p14="http://schemas.microsoft.com/office/powerpoint/2010/main" val="957826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4"/>
          <p:cNvSpPr>
            <a:spLocks noGrp="1"/>
          </p:cNvSpPr>
          <p:nvPr>
            <p:ph type="ftr" sz="quarter" idx="10"/>
          </p:nvPr>
        </p:nvSpPr>
        <p:spPr/>
        <p:txBody>
          <a:bodyPr/>
          <a:lstStyle>
            <a:lvl1pPr>
              <a:defRPr/>
            </a:lvl1pPr>
          </a:lstStyle>
          <a:p>
            <a:pPr>
              <a:defRPr/>
            </a:pPr>
            <a:endParaRPr lang="en-ZA"/>
          </a:p>
        </p:txBody>
      </p:sp>
      <p:sp>
        <p:nvSpPr>
          <p:cNvPr id="4" name="Slide Number Placeholder 5"/>
          <p:cNvSpPr>
            <a:spLocks noGrp="1"/>
          </p:cNvSpPr>
          <p:nvPr>
            <p:ph type="sldNum" sz="quarter" idx="11"/>
          </p:nvPr>
        </p:nvSpPr>
        <p:spPr/>
        <p:txBody>
          <a:bodyPr/>
          <a:lstStyle>
            <a:lvl1pPr>
              <a:defRPr/>
            </a:lvl1pPr>
          </a:lstStyle>
          <a:p>
            <a:pPr>
              <a:defRPr/>
            </a:pPr>
            <a:fld id="{1573DAA0-0609-4F22-9394-B3B35071C387}" type="slidenum">
              <a:rPr lang="en-ZA" altLang="en-US"/>
              <a:pPr>
                <a:defRPr/>
              </a:pPr>
              <a:t>‹#›</a:t>
            </a:fld>
            <a:endParaRPr lang="en-ZA" altLang="en-US"/>
          </a:p>
        </p:txBody>
      </p:sp>
    </p:spTree>
    <p:extLst>
      <p:ext uri="{BB962C8B-B14F-4D97-AF65-F5344CB8AC3E}">
        <p14:creationId xmlns:p14="http://schemas.microsoft.com/office/powerpoint/2010/main" val="259605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endParaRPr lang="en-ZA"/>
          </a:p>
        </p:txBody>
      </p:sp>
      <p:sp>
        <p:nvSpPr>
          <p:cNvPr id="3" name="Slide Number Placeholder 5"/>
          <p:cNvSpPr>
            <a:spLocks noGrp="1"/>
          </p:cNvSpPr>
          <p:nvPr>
            <p:ph type="sldNum" sz="quarter" idx="11"/>
          </p:nvPr>
        </p:nvSpPr>
        <p:spPr/>
        <p:txBody>
          <a:bodyPr/>
          <a:lstStyle>
            <a:lvl1pPr>
              <a:defRPr/>
            </a:lvl1pPr>
          </a:lstStyle>
          <a:p>
            <a:pPr>
              <a:defRPr/>
            </a:pPr>
            <a:fld id="{BD5F1248-BBD2-4A1D-8B8F-320F76C55B4A}" type="slidenum">
              <a:rPr lang="en-ZA" altLang="en-US"/>
              <a:pPr>
                <a:defRPr/>
              </a:pPr>
              <a:t>‹#›</a:t>
            </a:fld>
            <a:endParaRPr lang="en-ZA" altLang="en-US"/>
          </a:p>
        </p:txBody>
      </p:sp>
    </p:spTree>
    <p:extLst>
      <p:ext uri="{BB962C8B-B14F-4D97-AF65-F5344CB8AC3E}">
        <p14:creationId xmlns:p14="http://schemas.microsoft.com/office/powerpoint/2010/main" val="2329631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67623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1"/>
            <a:ext cx="3008313" cy="45141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ZA"/>
          </a:p>
        </p:txBody>
      </p:sp>
      <p:sp>
        <p:nvSpPr>
          <p:cNvPr id="6" name="Slide Number Placeholder 5"/>
          <p:cNvSpPr>
            <a:spLocks noGrp="1"/>
          </p:cNvSpPr>
          <p:nvPr>
            <p:ph type="sldNum" sz="quarter" idx="11"/>
          </p:nvPr>
        </p:nvSpPr>
        <p:spPr/>
        <p:txBody>
          <a:bodyPr/>
          <a:lstStyle>
            <a:lvl1pPr>
              <a:defRPr/>
            </a:lvl1pPr>
          </a:lstStyle>
          <a:p>
            <a:pPr>
              <a:defRPr/>
            </a:pPr>
            <a:fld id="{1A37E19A-2840-4049-8265-67EC12F3C20B}" type="slidenum">
              <a:rPr lang="en-ZA" altLang="en-US"/>
              <a:pPr>
                <a:defRPr/>
              </a:pPr>
              <a:t>‹#›</a:t>
            </a:fld>
            <a:endParaRPr lang="en-ZA" altLang="en-US"/>
          </a:p>
        </p:txBody>
      </p:sp>
    </p:spTree>
    <p:extLst>
      <p:ext uri="{BB962C8B-B14F-4D97-AF65-F5344CB8AC3E}">
        <p14:creationId xmlns:p14="http://schemas.microsoft.com/office/powerpoint/2010/main" val="1589326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72595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ZA"/>
          </a:p>
        </p:txBody>
      </p:sp>
      <p:sp>
        <p:nvSpPr>
          <p:cNvPr id="6" name="Slide Number Placeholder 5"/>
          <p:cNvSpPr>
            <a:spLocks noGrp="1"/>
          </p:cNvSpPr>
          <p:nvPr>
            <p:ph type="sldNum" sz="quarter" idx="11"/>
          </p:nvPr>
        </p:nvSpPr>
        <p:spPr/>
        <p:txBody>
          <a:bodyPr/>
          <a:lstStyle>
            <a:lvl1pPr>
              <a:defRPr/>
            </a:lvl1pPr>
          </a:lstStyle>
          <a:p>
            <a:pPr>
              <a:defRPr/>
            </a:pPr>
            <a:fld id="{B8C7D605-5B8A-416A-BEB0-7143E7632DF1}" type="slidenum">
              <a:rPr lang="en-ZA" altLang="en-US"/>
              <a:pPr>
                <a:defRPr/>
              </a:pPr>
              <a:t>‹#›</a:t>
            </a:fld>
            <a:endParaRPr lang="en-ZA" altLang="en-US"/>
          </a:p>
        </p:txBody>
      </p:sp>
    </p:spTree>
    <p:extLst>
      <p:ext uri="{BB962C8B-B14F-4D97-AF65-F5344CB8AC3E}">
        <p14:creationId xmlns:p14="http://schemas.microsoft.com/office/powerpoint/2010/main" val="3211592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8" name="Text Placeholder 2"/>
          <p:cNvSpPr>
            <a:spLocks noGrp="1"/>
          </p:cNvSpPr>
          <p:nvPr>
            <p:ph type="body" idx="1"/>
          </p:nvPr>
        </p:nvSpPr>
        <p:spPr bwMode="auto">
          <a:xfrm>
            <a:off x="457200" y="908050"/>
            <a:ext cx="8229600" cy="503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fontAlgn="auto" hangingPunct="1">
              <a:spcBef>
                <a:spcPts val="0"/>
              </a:spcBef>
              <a:spcAft>
                <a:spcPts val="0"/>
              </a:spcAft>
              <a:defRPr sz="1200">
                <a:solidFill>
                  <a:srgbClr val="898989"/>
                </a:solidFill>
                <a:latin typeface="Calibri" charset="0"/>
                <a:ea typeface="ＭＳ Ｐゴシック" charset="-128"/>
                <a:cs typeface="+mn-cs"/>
              </a:defRPr>
            </a:lvl1pPr>
          </a:lstStyle>
          <a:p>
            <a:pPr>
              <a:defRPr/>
            </a:pPr>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ea typeface="ＭＳ Ｐゴシック" panose="020B0600070205080204" pitchFamily="34" charset="-128"/>
              </a:defRPr>
            </a:lvl1pPr>
          </a:lstStyle>
          <a:p>
            <a:pPr>
              <a:defRPr/>
            </a:pPr>
            <a:fld id="{F4686083-AD9C-4A24-989A-D667DD149215}" type="slidenum">
              <a:rPr lang="en-ZA" altLang="en-US"/>
              <a:pPr>
                <a:defRPr/>
              </a:pPr>
              <a:t>‹#›</a:t>
            </a:fld>
            <a:endParaRPr lang="en-ZA"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Arial" pitchFamily="34" charset="0"/>
          <a:ea typeface="ＭＳ Ｐゴシック" charset="-128"/>
          <a:cs typeface="Arial" pitchFamily="34"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Arial" pitchFamily="34" charset="0"/>
          <a:ea typeface="ＭＳ Ｐゴシック" charset="-128"/>
          <a:cs typeface="Arial" pitchFamily="34"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Arial" pitchFamily="34" charset="0"/>
          <a:ea typeface="ヒラギノ角ゴ Pro W3" charset="-128"/>
          <a:cs typeface="Arial" pitchFamily="34"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ヒラギノ角ゴ Pro W3" charset="-128"/>
          <a:cs typeface="Arial" pitchFamily="34"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ヒラギノ角ゴ Pro W3" charset="-128"/>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4AA709-296E-47A2-9849-20AA67AC88C3}" type="datetime1">
              <a:rPr lang="en-US" smtClean="0"/>
              <a:t>10/7/2022</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0D842C-0817-46A4-B372-6416F4435F18}" type="slidenum">
              <a:rPr lang="en-ZA" smtClean="0"/>
              <a:pPr/>
              <a:t>‹#›</a:t>
            </a:fld>
            <a:endParaRPr lang="en-ZA"/>
          </a:p>
        </p:txBody>
      </p:sp>
    </p:spTree>
    <p:extLst>
      <p:ext uri="{BB962C8B-B14F-4D97-AF65-F5344CB8AC3E}">
        <p14:creationId xmlns:p14="http://schemas.microsoft.com/office/powerpoint/2010/main" val="7446484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newsflash/>
  </p:transition>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package" Target="../embeddings/Microsoft_Excel_Worksheet.xlsx"/><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emf"/><Relationship Id="rId5" Type="http://schemas.openxmlformats.org/officeDocument/2006/relationships/package" Target="../embeddings/Microsoft_Excel_Worksheet1.xlsx"/><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p:nvPr/>
        </p:nvSpPr>
        <p:spPr>
          <a:xfrm>
            <a:off x="0" y="2132856"/>
            <a:ext cx="9144000" cy="3300904"/>
          </a:xfrm>
          <a:prstGeom prst="rect">
            <a:avLst/>
          </a:prstGeom>
          <a:noFill/>
          <a:ln>
            <a:noFill/>
            <a:prstDash val="solid"/>
          </a:ln>
          <a:effectLst>
            <a:outerShdw dist="22997" dir="5400000" algn="tl">
              <a:srgbClr val="000000">
                <a:alpha val="35000"/>
              </a:srgbClr>
            </a:outerShdw>
          </a:effectLst>
        </p:spPr>
        <p:txBody>
          <a:bodyPr vert="horz" wrap="square" lIns="68580" tIns="34290" rIns="68580" bIns="34290" anchor="t" anchorCtr="1" compatLnSpc="1">
            <a:spAutoFit/>
          </a:bodyPr>
          <a:lstStyle/>
          <a:p>
            <a:pPr algn="ctr" defTabSz="685800" fontAlgn="auto">
              <a:spcBef>
                <a:spcPts val="0"/>
              </a:spcBef>
              <a:spcAft>
                <a:spcPts val="0"/>
              </a:spcAft>
              <a:defRPr sz="1800" b="0" i="0" u="none" strike="noStrike" kern="0" cap="none" spc="0" baseline="0">
                <a:solidFill>
                  <a:srgbClr val="000000"/>
                </a:solidFill>
                <a:uFillTx/>
              </a:defRPr>
            </a:pPr>
            <a:endParaRPr lang="en-ZA" sz="2100" b="1" dirty="0">
              <a:latin typeface="Arial" pitchFamily="34"/>
              <a:ea typeface="ＭＳ Ｐゴシック" pitchFamily="34"/>
              <a:cs typeface="Arial" pitchFamily="34"/>
            </a:endParaRPr>
          </a:p>
          <a:p>
            <a:pPr algn="ctr" defTabSz="685800" fontAlgn="auto">
              <a:spcBef>
                <a:spcPts val="0"/>
              </a:spcBef>
              <a:spcAft>
                <a:spcPts val="0"/>
              </a:spcAft>
              <a:defRPr sz="1800" b="0" i="0" u="none" strike="noStrike" kern="0" cap="none" spc="0" baseline="0">
                <a:solidFill>
                  <a:srgbClr val="000000"/>
                </a:solidFill>
                <a:uFillTx/>
              </a:defRPr>
            </a:pPr>
            <a:endParaRPr lang="en-ZA" sz="2100" b="1" dirty="0">
              <a:latin typeface="Arial" pitchFamily="34"/>
              <a:ea typeface="ＭＳ Ｐゴシック" pitchFamily="34"/>
              <a:cs typeface="Arial" pitchFamily="34"/>
            </a:endParaRPr>
          </a:p>
          <a:p>
            <a:pPr algn="ctr" defTabSz="685800" fontAlgn="auto">
              <a:spcBef>
                <a:spcPts val="0"/>
              </a:spcBef>
              <a:spcAft>
                <a:spcPts val="0"/>
              </a:spcAft>
              <a:defRPr sz="1800" b="0" i="0" u="none" strike="noStrike" kern="0" cap="none" spc="0" baseline="0">
                <a:solidFill>
                  <a:srgbClr val="000000"/>
                </a:solidFill>
                <a:uFillTx/>
              </a:defRPr>
            </a:pPr>
            <a:endParaRPr lang="en-ZA" sz="2100" b="1" dirty="0">
              <a:latin typeface="Arial" pitchFamily="34"/>
              <a:ea typeface="ＭＳ Ｐゴシック" pitchFamily="34"/>
              <a:cs typeface="Arial" pitchFamily="34"/>
            </a:endParaRPr>
          </a:p>
          <a:p>
            <a:pPr algn="ctr" defTabSz="685800" fontAlgn="auto">
              <a:spcBef>
                <a:spcPts val="0"/>
              </a:spcBef>
              <a:spcAft>
                <a:spcPts val="0"/>
              </a:spcAft>
              <a:defRPr sz="1800" b="0" i="0" u="none" strike="noStrike" kern="0" cap="none" spc="0" baseline="0">
                <a:solidFill>
                  <a:srgbClr val="000000"/>
                </a:solidFill>
                <a:uFillTx/>
              </a:defRPr>
            </a:pPr>
            <a:endParaRPr lang="en-ZA" sz="2100" b="1" dirty="0">
              <a:latin typeface="Arial" pitchFamily="34"/>
              <a:ea typeface="ＭＳ Ｐゴシック" pitchFamily="34"/>
              <a:cs typeface="Arial" pitchFamily="34"/>
            </a:endParaRPr>
          </a:p>
          <a:p>
            <a:pPr algn="ctr" defTabSz="685800" fontAlgn="auto">
              <a:spcBef>
                <a:spcPts val="0"/>
              </a:spcBef>
              <a:spcAft>
                <a:spcPts val="0"/>
              </a:spcAft>
              <a:defRPr sz="1800" b="0" i="0" u="none" strike="noStrike" kern="0" cap="none" spc="0" baseline="0">
                <a:solidFill>
                  <a:srgbClr val="000000"/>
                </a:solidFill>
                <a:uFillTx/>
              </a:defRPr>
            </a:pPr>
            <a:endParaRPr lang="en-ZA" sz="2100" b="1" dirty="0">
              <a:latin typeface="Arial" pitchFamily="34"/>
              <a:ea typeface="ＭＳ Ｐゴシック" pitchFamily="34"/>
              <a:cs typeface="Arial" pitchFamily="34"/>
            </a:endParaRPr>
          </a:p>
          <a:p>
            <a:pPr algn="ctr" defTabSz="685800" fontAlgn="auto">
              <a:spcBef>
                <a:spcPts val="0"/>
              </a:spcBef>
              <a:spcAft>
                <a:spcPts val="0"/>
              </a:spcAft>
              <a:defRPr sz="1800" b="0" i="0" u="none" strike="noStrike" kern="0" cap="none" spc="0" baseline="0">
                <a:solidFill>
                  <a:srgbClr val="000000"/>
                </a:solidFill>
                <a:uFillTx/>
              </a:defRPr>
            </a:pPr>
            <a:r>
              <a:rPr lang="en-ZA" sz="2100" b="1" dirty="0">
                <a:latin typeface="Arial" pitchFamily="34"/>
                <a:ea typeface="ＭＳ Ｐゴシック" pitchFamily="34"/>
                <a:cs typeface="Arial" pitchFamily="34"/>
              </a:rPr>
              <a:t>DEPARTMENT OF TRADITIONAL AFFAIRS </a:t>
            </a:r>
          </a:p>
          <a:p>
            <a:pPr algn="ctr" defTabSz="685800" fontAlgn="auto">
              <a:spcBef>
                <a:spcPts val="0"/>
              </a:spcBef>
              <a:spcAft>
                <a:spcPts val="0"/>
              </a:spcAft>
              <a:defRPr sz="1800" b="0" i="0" u="none" strike="noStrike" kern="0" cap="none" spc="0" baseline="0">
                <a:solidFill>
                  <a:srgbClr val="000000"/>
                </a:solidFill>
                <a:uFillTx/>
              </a:defRPr>
            </a:pPr>
            <a:r>
              <a:rPr lang="en-ZA" sz="2100" b="1" dirty="0">
                <a:latin typeface="Arial" pitchFamily="34"/>
                <a:ea typeface="ＭＳ Ｐゴシック" pitchFamily="34"/>
                <a:cs typeface="Arial" pitchFamily="34"/>
              </a:rPr>
              <a:t> ANNUAL REPORT FOR THE 2021/2022 FINANCIAL YEAR</a:t>
            </a:r>
          </a:p>
          <a:p>
            <a:pPr algn="ctr" defTabSz="685800" fontAlgn="auto">
              <a:spcBef>
                <a:spcPts val="0"/>
              </a:spcBef>
              <a:spcAft>
                <a:spcPts val="0"/>
              </a:spcAft>
              <a:defRPr sz="1800" b="0" i="0" u="none" strike="noStrike" kern="0" cap="none" spc="0" baseline="0">
                <a:solidFill>
                  <a:srgbClr val="000000"/>
                </a:solidFill>
                <a:uFillTx/>
              </a:defRPr>
            </a:pPr>
            <a:endParaRPr lang="en-ZA" sz="2100" b="1" dirty="0">
              <a:latin typeface="Arial" pitchFamily="34"/>
              <a:ea typeface="ＭＳ Ｐゴシック" pitchFamily="34"/>
              <a:cs typeface="Arial" pitchFamily="34"/>
            </a:endParaRPr>
          </a:p>
          <a:p>
            <a:pPr algn="ctr" defTabSz="685800" fontAlgn="auto">
              <a:spcBef>
                <a:spcPts val="0"/>
              </a:spcBef>
              <a:spcAft>
                <a:spcPts val="0"/>
              </a:spcAft>
              <a:defRPr sz="1800" b="0" i="0" u="none" strike="noStrike" kern="0" cap="none" spc="0" baseline="0">
                <a:solidFill>
                  <a:srgbClr val="000000"/>
                </a:solidFill>
                <a:uFillTx/>
              </a:defRPr>
            </a:pPr>
            <a:endParaRPr lang="en-ZA" sz="2100" b="1" dirty="0">
              <a:latin typeface="Arial" pitchFamily="34"/>
              <a:ea typeface="ＭＳ Ｐゴシック" pitchFamily="34"/>
              <a:cs typeface="Arial" pitchFamily="34"/>
            </a:endParaRPr>
          </a:p>
          <a:p>
            <a:pPr algn="ctr" defTabSz="685800" fontAlgn="auto">
              <a:spcBef>
                <a:spcPts val="0"/>
              </a:spcBef>
              <a:spcAft>
                <a:spcPts val="0"/>
              </a:spcAft>
              <a:defRPr sz="1800" b="0" i="0" u="none" strike="noStrike" kern="0" cap="none" spc="0" baseline="0">
                <a:solidFill>
                  <a:srgbClr val="000000"/>
                </a:solidFill>
                <a:uFillTx/>
              </a:defRPr>
            </a:pPr>
            <a:r>
              <a:rPr lang="en-ZA" sz="2100" b="1" dirty="0">
                <a:latin typeface="Arial" pitchFamily="34"/>
                <a:ea typeface="ＭＳ Ｐゴシック" pitchFamily="34"/>
                <a:cs typeface="Arial" pitchFamily="34"/>
              </a:rPr>
              <a:t>10 OCTOBER 2022</a:t>
            </a:r>
          </a:p>
        </p:txBody>
      </p:sp>
      <p:sp>
        <p:nvSpPr>
          <p:cNvPr id="2" name="TextBox 1"/>
          <p:cNvSpPr txBox="1"/>
          <p:nvPr/>
        </p:nvSpPr>
        <p:spPr>
          <a:xfrm>
            <a:off x="0" y="1412776"/>
            <a:ext cx="9144000" cy="1938992"/>
          </a:xfrm>
          <a:prstGeom prst="rect">
            <a:avLst/>
          </a:prstGeom>
          <a:noFill/>
        </p:spPr>
        <p:txBody>
          <a:bodyPr wrap="square" rtlCol="0">
            <a:spAutoFit/>
          </a:bodyPr>
          <a:lstStyle/>
          <a:p>
            <a:pPr algn="ctr"/>
            <a:endParaRPr lang="en-ZA" altLang="en-US" sz="2000" b="1" dirty="0">
              <a:effectLst>
                <a:outerShdw blurRad="38100" dist="38100" dir="2700000" algn="tl">
                  <a:srgbClr val="000000">
                    <a:alpha val="43137"/>
                  </a:srgbClr>
                </a:outerShdw>
              </a:effectLst>
            </a:endParaRPr>
          </a:p>
          <a:p>
            <a:pPr algn="ctr"/>
            <a:endParaRPr lang="en-ZA" altLang="en-US" sz="2000" b="1" dirty="0">
              <a:effectLst>
                <a:outerShdw blurRad="38100" dist="38100" dir="2700000" algn="tl">
                  <a:srgbClr val="000000">
                    <a:alpha val="43137"/>
                  </a:srgbClr>
                </a:outerShdw>
              </a:effectLst>
            </a:endParaRPr>
          </a:p>
          <a:p>
            <a:pPr algn="ctr"/>
            <a:endParaRPr lang="en-ZA" altLang="en-US" sz="2000" b="1" dirty="0">
              <a:effectLst>
                <a:outerShdw blurRad="38100" dist="38100" dir="2700000" algn="tl">
                  <a:srgbClr val="000000">
                    <a:alpha val="43137"/>
                  </a:srgbClr>
                </a:outerShdw>
              </a:effectLst>
            </a:endParaRPr>
          </a:p>
          <a:p>
            <a:pPr algn="ctr"/>
            <a:endParaRPr lang="en-ZA" altLang="en-US" sz="2000" b="1" dirty="0">
              <a:effectLst>
                <a:outerShdw blurRad="38100" dist="38100" dir="2700000" algn="tl">
                  <a:srgbClr val="000000">
                    <a:alpha val="43137"/>
                  </a:srgbClr>
                </a:outerShdw>
              </a:effectLst>
            </a:endParaRPr>
          </a:p>
          <a:p>
            <a:pPr algn="ctr"/>
            <a:r>
              <a:rPr lang="en-ZA" altLang="en-US" sz="2000" b="1" dirty="0">
                <a:effectLst>
                  <a:outerShdw blurRad="38100" dist="38100" dir="2700000" algn="tl">
                    <a:srgbClr val="000000">
                      <a:alpha val="43137"/>
                    </a:srgbClr>
                  </a:outerShdw>
                </a:effectLst>
              </a:rPr>
              <a:t>PORTFOLIO COMMITTEE ON COOPERATIVE GOVERNANCE AND TRADITIONAL AFFAIRS</a:t>
            </a:r>
            <a:endParaRPr lang="en-ZA" sz="2000" b="1" dirty="0">
              <a:effectLst>
                <a:outerShdw blurRad="38100" dist="38100" dir="2700000" algn="tl">
                  <a:srgbClr val="000000">
                    <a:alpha val="43137"/>
                  </a:srgbClr>
                </a:outerShdw>
              </a:effectLst>
            </a:endParaRPr>
          </a:p>
        </p:txBody>
      </p:sp>
      <p:pic>
        <p:nvPicPr>
          <p:cNvPr id="7" name="Picture 6" descr="dta logo.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6165304"/>
            <a:ext cx="1428750" cy="527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traditional affairs logo.jpg"/>
          <p:cNvPicPr/>
          <p:nvPr/>
        </p:nvPicPr>
        <p:blipFill>
          <a:blip r:embed="rId4" cstate="print"/>
          <a:srcRect/>
          <a:stretch>
            <a:fillRect/>
          </a:stretch>
        </p:blipFill>
        <p:spPr bwMode="auto">
          <a:xfrm>
            <a:off x="2483768" y="712585"/>
            <a:ext cx="4032448" cy="1420271"/>
          </a:xfrm>
          <a:prstGeom prst="rect">
            <a:avLst/>
          </a:prstGeom>
          <a:noFill/>
        </p:spPr>
      </p:pic>
    </p:spTree>
    <p:extLst>
      <p:ext uri="{BB962C8B-B14F-4D97-AF65-F5344CB8AC3E}">
        <p14:creationId xmlns:p14="http://schemas.microsoft.com/office/powerpoint/2010/main" val="34938683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894990670"/>
              </p:ext>
            </p:extLst>
          </p:nvPr>
        </p:nvGraphicFramePr>
        <p:xfrm>
          <a:off x="219807" y="740435"/>
          <a:ext cx="8672673" cy="5615915"/>
        </p:xfrm>
        <a:graphic>
          <a:graphicData uri="http://schemas.openxmlformats.org/drawingml/2006/table">
            <a:tbl>
              <a:tblPr firstRow="1" bandRow="1"/>
              <a:tblGrid>
                <a:gridCol w="1421750">
                  <a:extLst>
                    <a:ext uri="{9D8B030D-6E8A-4147-A177-3AD203B41FA5}">
                      <a16:colId xmlns:a16="http://schemas.microsoft.com/office/drawing/2014/main" val="528918618"/>
                    </a:ext>
                  </a:extLst>
                </a:gridCol>
                <a:gridCol w="1490283">
                  <a:extLst>
                    <a:ext uri="{9D8B030D-6E8A-4147-A177-3AD203B41FA5}">
                      <a16:colId xmlns:a16="http://schemas.microsoft.com/office/drawing/2014/main" val="20001"/>
                    </a:ext>
                  </a:extLst>
                </a:gridCol>
                <a:gridCol w="1800200">
                  <a:extLst>
                    <a:ext uri="{9D8B030D-6E8A-4147-A177-3AD203B41FA5}">
                      <a16:colId xmlns:a16="http://schemas.microsoft.com/office/drawing/2014/main" val="722548531"/>
                    </a:ext>
                  </a:extLst>
                </a:gridCol>
                <a:gridCol w="1748381">
                  <a:extLst>
                    <a:ext uri="{9D8B030D-6E8A-4147-A177-3AD203B41FA5}">
                      <a16:colId xmlns:a16="http://schemas.microsoft.com/office/drawing/2014/main" val="1875264713"/>
                    </a:ext>
                  </a:extLst>
                </a:gridCol>
                <a:gridCol w="2212059">
                  <a:extLst>
                    <a:ext uri="{9D8B030D-6E8A-4147-A177-3AD203B41FA5}">
                      <a16:colId xmlns:a16="http://schemas.microsoft.com/office/drawing/2014/main" val="3519177801"/>
                    </a:ext>
                  </a:extLst>
                </a:gridCol>
              </a:tblGrid>
              <a:tr h="4732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u="none" strike="noStrike" kern="1200" baseline="0" dirty="0">
                          <a:solidFill>
                            <a:schemeClr val="tx1"/>
                          </a:solidFill>
                          <a:latin typeface="+mj-lt"/>
                          <a:ea typeface="+mn-ea"/>
                          <a:cs typeface="+mn-cs"/>
                        </a:rPr>
                        <a:t>Programme</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u="none" strike="noStrike" kern="1200" baseline="0" dirty="0">
                          <a:solidFill>
                            <a:schemeClr val="tx1"/>
                          </a:solidFill>
                          <a:latin typeface="+mj-lt"/>
                          <a:ea typeface="+mn-ea"/>
                          <a:cs typeface="+mn-cs"/>
                        </a:rPr>
                        <a:t>Outcomes</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1" i="0" u="none" strike="noStrike" kern="1200" cap="none" spc="0" normalizeH="0" baseline="0" noProof="0" dirty="0">
                          <a:ln>
                            <a:noFill/>
                          </a:ln>
                          <a:solidFill>
                            <a:prstClr val="black"/>
                          </a:solidFill>
                          <a:effectLst/>
                          <a:uLnTx/>
                          <a:uFillTx/>
                          <a:latin typeface="+mj-lt"/>
                          <a:ea typeface="+mn-ea"/>
                          <a:cs typeface="+mn-cs"/>
                        </a:rPr>
                        <a:t>Output Indicators</a:t>
                      </a:r>
                    </a:p>
                  </a:txBody>
                  <a:tcPr marL="51435" marR="51435" marT="25725" marB="25725">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1" i="0" u="none" strike="noStrike" kern="1200" cap="none" spc="0" normalizeH="0" baseline="0" noProof="0" dirty="0">
                          <a:ln>
                            <a:noFill/>
                          </a:ln>
                          <a:solidFill>
                            <a:prstClr val="black"/>
                          </a:solidFill>
                          <a:effectLst/>
                          <a:uLnTx/>
                          <a:uFillTx/>
                          <a:latin typeface="+mj-lt"/>
                          <a:ea typeface="+mn-ea"/>
                          <a:cs typeface="+mn-cs"/>
                        </a:rPr>
                        <a:t>Annual target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1" i="0" u="none" strike="noStrike" kern="1200" cap="none" spc="0" normalizeH="0" baseline="0" noProof="0" dirty="0">
                          <a:ln>
                            <a:noFill/>
                          </a:ln>
                          <a:solidFill>
                            <a:prstClr val="black"/>
                          </a:solidFill>
                          <a:effectLst/>
                          <a:uLnTx/>
                          <a:uFillTx/>
                          <a:latin typeface="+mj-lt"/>
                          <a:ea typeface="+mn-ea"/>
                          <a:cs typeface="+mn-cs"/>
                        </a:rPr>
                        <a:t>2021/22 </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b="1" u="none" strike="noStrike" kern="1200" baseline="0" dirty="0">
                          <a:solidFill>
                            <a:schemeClr val="tx1"/>
                          </a:solidFill>
                          <a:latin typeface="+mj-lt"/>
                          <a:ea typeface="+mn-ea"/>
                          <a:cs typeface="+mn-cs"/>
                        </a:rPr>
                        <a:t>Actual Performance </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800" b="1" u="none" strike="noStrike" kern="1200" baseline="0" dirty="0">
                        <a:solidFill>
                          <a:schemeClr val="tx1"/>
                        </a:solidFill>
                        <a:latin typeface="+mj-lt"/>
                        <a:ea typeface="+mn-ea"/>
                        <a:cs typeface="+mn-cs"/>
                      </a:endParaRPr>
                    </a:p>
                  </a:txBody>
                  <a:tcPr marL="51435" marR="51435" marT="25725" marB="25725">
                    <a:solidFill>
                      <a:srgbClr val="92D050"/>
                    </a:solidFill>
                  </a:tcPr>
                </a:tc>
                <a:extLst>
                  <a:ext uri="{0D108BD9-81ED-4DB2-BD59-A6C34878D82A}">
                    <a16:rowId xmlns:a16="http://schemas.microsoft.com/office/drawing/2014/main" val="10000"/>
                  </a:ext>
                </a:extLst>
              </a:tr>
              <a:tr h="4741505">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ZA" sz="1800" b="1" i="0" u="none" strike="noStrike" kern="1200" cap="none" spc="0" normalizeH="0" baseline="0" noProof="0" dirty="0">
                          <a:ln>
                            <a:noFill/>
                          </a:ln>
                          <a:solidFill>
                            <a:prstClr val="black"/>
                          </a:solidFill>
                          <a:effectLst/>
                          <a:uLnTx/>
                          <a:uFillTx/>
                          <a:latin typeface="+mj-lt"/>
                          <a:ea typeface="+mn-ea"/>
                          <a:cs typeface="+mn-cs"/>
                        </a:rPr>
                        <a:t>Research, Policy and Legislation (RPL)</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800" b="1" i="0" u="none" strike="noStrike" kern="1200" cap="none" spc="0" normalizeH="0" baseline="0" noProof="0" dirty="0">
                        <a:ln>
                          <a:noFill/>
                        </a:ln>
                        <a:solidFill>
                          <a:prstClr val="black"/>
                        </a:solidFill>
                        <a:effectLst/>
                        <a:uLnTx/>
                        <a:uFillTx/>
                        <a:latin typeface="+mj-lt"/>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800" b="1" i="0" u="none" strike="noStrike" kern="1200" cap="none" spc="0" normalizeH="0" baseline="0" noProof="0" dirty="0">
                        <a:ln>
                          <a:noFill/>
                        </a:ln>
                        <a:solidFill>
                          <a:prstClr val="black"/>
                        </a:solidFill>
                        <a:effectLst/>
                        <a:uLnTx/>
                        <a:uFillTx/>
                        <a:latin typeface="+mj-lt"/>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800" b="1" i="0" u="none" strike="noStrike" kern="1200" cap="none" spc="0" normalizeH="0" baseline="0" noProof="0" dirty="0">
                        <a:ln>
                          <a:noFill/>
                        </a:ln>
                        <a:solidFill>
                          <a:prstClr val="black"/>
                        </a:solidFill>
                        <a:effectLst/>
                        <a:uLnTx/>
                        <a:uFillTx/>
                        <a:latin typeface="+mj-lt"/>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800" b="1" i="0" u="none" strike="noStrike" kern="1200" cap="none" spc="0" normalizeH="0" baseline="0" noProof="0" dirty="0">
                        <a:ln>
                          <a:noFill/>
                        </a:ln>
                        <a:solidFill>
                          <a:prstClr val="black"/>
                        </a:solidFill>
                        <a:effectLst/>
                        <a:uLnTx/>
                        <a:uFillTx/>
                        <a:latin typeface="+mj-lt"/>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800" b="1" i="0" u="none" strike="noStrike" kern="1200" cap="none" spc="0" normalizeH="0" baseline="0" noProof="0" dirty="0">
                        <a:ln>
                          <a:noFill/>
                        </a:ln>
                        <a:solidFill>
                          <a:prstClr val="black"/>
                        </a:solidFill>
                        <a:effectLst/>
                        <a:uLnTx/>
                        <a:uFillTx/>
                        <a:latin typeface="+mj-lt"/>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800" b="1" i="0" u="none" strike="noStrike" kern="1200" cap="none" spc="0" normalizeH="0" baseline="0" noProof="0" dirty="0">
                        <a:ln>
                          <a:noFill/>
                        </a:ln>
                        <a:solidFill>
                          <a:prstClr val="black"/>
                        </a:solidFill>
                        <a:effectLst/>
                        <a:uLnTx/>
                        <a:uFillTx/>
                        <a:latin typeface="+mj-lt"/>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800" b="1" i="0" u="none" strike="noStrike" kern="1200" cap="none" spc="0" normalizeH="0" baseline="0" noProof="0" dirty="0">
                        <a:ln>
                          <a:noFill/>
                        </a:ln>
                        <a:solidFill>
                          <a:prstClr val="black"/>
                        </a:solidFill>
                        <a:effectLst/>
                        <a:uLnTx/>
                        <a:uFillTx/>
                        <a:latin typeface="+mj-lt"/>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800" b="1" i="0" u="none" strike="noStrike" kern="1200" cap="none" spc="0" normalizeH="0" baseline="0" noProof="0" dirty="0">
                        <a:ln>
                          <a:noFill/>
                        </a:ln>
                        <a:solidFill>
                          <a:prstClr val="black"/>
                        </a:solidFill>
                        <a:effectLst/>
                        <a:uLnTx/>
                        <a:uFillTx/>
                        <a:latin typeface="+mj-lt"/>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800" b="1" i="0" u="none" strike="noStrike" kern="1200" cap="none" spc="0" normalizeH="0" baseline="0" noProof="0" dirty="0">
                        <a:ln>
                          <a:noFill/>
                        </a:ln>
                        <a:solidFill>
                          <a:prstClr val="black"/>
                        </a:solidFill>
                        <a:effectLst/>
                        <a:uLnTx/>
                        <a:uFillTx/>
                        <a:latin typeface="+mj-lt"/>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800" b="1" i="0" u="none" strike="noStrike" kern="1200" cap="none" spc="0" normalizeH="0" baseline="0" noProof="0" dirty="0">
                        <a:ln>
                          <a:noFill/>
                        </a:ln>
                        <a:solidFill>
                          <a:prstClr val="black"/>
                        </a:solidFill>
                        <a:effectLst/>
                        <a:uLnTx/>
                        <a:uFillTx/>
                        <a:latin typeface="+mj-lt"/>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800" b="1" i="0" u="none" strike="noStrike" kern="1200" cap="none" spc="0" normalizeH="0" baseline="0" noProof="0" dirty="0">
                        <a:ln>
                          <a:noFill/>
                        </a:ln>
                        <a:solidFill>
                          <a:prstClr val="black"/>
                        </a:solidFill>
                        <a:effectLst/>
                        <a:uLnTx/>
                        <a:uFillTx/>
                        <a:latin typeface="+mj-lt"/>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800" b="1" i="0" u="none" strike="noStrike" kern="1200" cap="none" spc="0" normalizeH="0" baseline="0" noProof="0" dirty="0">
                        <a:ln>
                          <a:noFill/>
                        </a:ln>
                        <a:solidFill>
                          <a:prstClr val="black"/>
                        </a:solidFill>
                        <a:effectLst/>
                        <a:uLnTx/>
                        <a:uFillTx/>
                        <a:latin typeface="+mj-lt"/>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800" b="1" i="0" u="none" strike="noStrike" kern="1200" cap="none" spc="0" normalizeH="0" baseline="0" noProof="0" dirty="0">
                        <a:ln>
                          <a:noFill/>
                        </a:ln>
                        <a:solidFill>
                          <a:prstClr val="black"/>
                        </a:solidFill>
                        <a:effectLst/>
                        <a:uLnTx/>
                        <a:uFillTx/>
                        <a:latin typeface="+mj-lt"/>
                        <a:ea typeface="+mn-ea"/>
                        <a:cs typeface="+mn-cs"/>
                      </a:endParaRPr>
                    </a:p>
                  </a:txBody>
                  <a:tcPr marL="51435" marR="51435" marT="25725" marB="25725">
                    <a:solidFill>
                      <a:schemeClr val="bg1"/>
                    </a:solidFill>
                  </a:tcPr>
                </a:tc>
                <a:tc>
                  <a:txBody>
                    <a:bodyPr/>
                    <a:lstStyle/>
                    <a:p>
                      <a:pPr algn="just"/>
                      <a:r>
                        <a:rPr lang="en-ZA" sz="1800" dirty="0">
                          <a:effectLst/>
                          <a:latin typeface="+mj-lt"/>
                          <a:ea typeface="Calibri" panose="020F0502020204030204" pitchFamily="34" charset="0"/>
                          <a:cs typeface="Times New Roman" panose="02020603050405020304" pitchFamily="18" charset="0"/>
                        </a:rPr>
                        <a:t>Developed communities in areas of traditional leadership</a:t>
                      </a:r>
                      <a:endParaRPr lang="en-ZA" sz="1800" dirty="0">
                        <a:latin typeface="+mj-lt"/>
                      </a:endParaRPr>
                    </a:p>
                  </a:txBody>
                  <a:tcPr marL="51435" marR="51435" marT="25725" marB="25725">
                    <a:solidFill>
                      <a:schemeClr val="bg1"/>
                    </a:solidFill>
                  </a:tcPr>
                </a:tc>
                <a:tc>
                  <a:txBody>
                    <a:bodyPr/>
                    <a:lstStyle/>
                    <a:p>
                      <a:r>
                        <a:rPr lang="en-ZA" sz="1800" dirty="0">
                          <a:effectLst/>
                          <a:latin typeface="+mj-lt"/>
                          <a:ea typeface="Calibri" panose="020F0502020204030204" pitchFamily="34" charset="0"/>
                          <a:cs typeface="Times New Roman" panose="02020603050405020304" pitchFamily="18" charset="0"/>
                        </a:rPr>
                        <a:t>Number of research studies in the Traditional Affairs Research Agenda on Socio-economic development related matters of traditional communities conducted</a:t>
                      </a:r>
                      <a:endParaRPr lang="en-US" sz="1800" dirty="0">
                        <a:solidFill>
                          <a:schemeClr val="tx1"/>
                        </a:solidFill>
                        <a:latin typeface="+mj-lt"/>
                      </a:endParaRPr>
                    </a:p>
                  </a:txBody>
                  <a:tcPr marL="51435" marR="51435" marT="25725" marB="25725">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300"/>
                        </a:spcBef>
                        <a:spcAft>
                          <a:spcPts val="300"/>
                        </a:spcAft>
                      </a:pPr>
                      <a:r>
                        <a:rPr lang="en-ZA" sz="1800" dirty="0">
                          <a:effectLst/>
                          <a:latin typeface="+mj-lt"/>
                          <a:ea typeface="Calibri" panose="020F0502020204030204" pitchFamily="34" charset="0"/>
                          <a:cs typeface="Times New Roman" panose="02020603050405020304" pitchFamily="18" charset="0"/>
                        </a:rPr>
                        <a:t>One (1) (Research on culture and heritage economy in traditional communities)</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marL="0" marR="0" algn="just">
                        <a:lnSpc>
                          <a:spcPct val="115000"/>
                        </a:lnSpc>
                        <a:spcBef>
                          <a:spcPts val="300"/>
                        </a:spcBef>
                        <a:spcAft>
                          <a:spcPts val="300"/>
                        </a:spcAft>
                      </a:pPr>
                      <a:r>
                        <a:rPr lang="en-ZA" sz="1800" b="1" dirty="0">
                          <a:solidFill>
                            <a:srgbClr val="00B050"/>
                          </a:solidFill>
                          <a:effectLst/>
                          <a:latin typeface="+mj-lt"/>
                          <a:ea typeface="Calibri" panose="020F0502020204030204" pitchFamily="34" charset="0"/>
                          <a:cs typeface="Times New Roman" panose="02020603050405020304" pitchFamily="18" charset="0"/>
                        </a:rPr>
                        <a:t>Achieved</a:t>
                      </a:r>
                      <a:endParaRPr lang="en-US" sz="18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300"/>
                        </a:spcBef>
                        <a:spcAft>
                          <a:spcPts val="300"/>
                        </a:spcAft>
                      </a:pPr>
                      <a:r>
                        <a:rPr lang="en-ZA" sz="1800" b="1" dirty="0">
                          <a:effectLst/>
                          <a:latin typeface="+mj-lt"/>
                          <a:ea typeface="Calibri" panose="020F0502020204030204" pitchFamily="34" charset="0"/>
                          <a:cs typeface="Times New Roman" panose="02020603050405020304" pitchFamily="18" charset="0"/>
                        </a:rPr>
                        <a:t> </a:t>
                      </a:r>
                      <a:endParaRPr lang="en-US" sz="18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300"/>
                        </a:spcBef>
                        <a:spcAft>
                          <a:spcPts val="300"/>
                        </a:spcAft>
                      </a:pPr>
                      <a:r>
                        <a:rPr lang="en-ZA" sz="1800" dirty="0">
                          <a:effectLst/>
                          <a:latin typeface="+mj-lt"/>
                          <a:ea typeface="Calibri" panose="020F0502020204030204" pitchFamily="34" charset="0"/>
                          <a:cs typeface="Times New Roman" panose="02020603050405020304" pitchFamily="18" charset="0"/>
                        </a:rPr>
                        <a:t>Research report on culture and heritage economy in traditional communities was conducted.</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0001"/>
                  </a:ext>
                </a:extLst>
              </a:tr>
            </a:tbl>
          </a:graphicData>
        </a:graphic>
      </p:graphicFrame>
      <p:sp>
        <p:nvSpPr>
          <p:cNvPr id="7" name="Title 3"/>
          <p:cNvSpPr txBox="1">
            <a:spLocks/>
          </p:cNvSpPr>
          <p:nvPr/>
        </p:nvSpPr>
        <p:spPr bwMode="auto">
          <a:xfrm>
            <a:off x="323528" y="136525"/>
            <a:ext cx="8568952" cy="412155"/>
          </a:xfrm>
          <a:prstGeom prst="rect">
            <a:avLst/>
          </a:prstGeom>
          <a:noFill/>
          <a:ln>
            <a:noFill/>
          </a:ln>
        </p:spPr>
        <p:txBody>
          <a:bodyPr anchor="ctr"/>
          <a:lstStyle>
            <a:lvl1pPr defTabSz="45720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Detailed Performance on the 2021/2022 Outcomes, Output Indicators and  Annual Targets per programme </a:t>
            </a:r>
          </a:p>
        </p:txBody>
      </p:sp>
      <p:sp>
        <p:nvSpPr>
          <p:cNvPr id="2" name="Slide Number Placeholder 1"/>
          <p:cNvSpPr>
            <a:spLocks noGrp="1"/>
          </p:cNvSpPr>
          <p:nvPr>
            <p:ph type="sldNum" sz="quarter" idx="11"/>
          </p:nvPr>
        </p:nvSpPr>
        <p:spPr/>
        <p:txBody>
          <a:bodyPr/>
          <a:lstStyle/>
          <a:p>
            <a:pPr>
              <a:defRPr/>
            </a:pPr>
            <a:r>
              <a:rPr lang="en-US" altLang="en-US" dirty="0"/>
              <a:t>9</a:t>
            </a:r>
            <a:endParaRPr lang="en-ZA" altLang="en-US" dirty="0"/>
          </a:p>
        </p:txBody>
      </p:sp>
    </p:spTree>
    <p:extLst>
      <p:ext uri="{BB962C8B-B14F-4D97-AF65-F5344CB8AC3E}">
        <p14:creationId xmlns:p14="http://schemas.microsoft.com/office/powerpoint/2010/main" val="4159378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666029038"/>
              </p:ext>
            </p:extLst>
          </p:nvPr>
        </p:nvGraphicFramePr>
        <p:xfrm>
          <a:off x="107504" y="764705"/>
          <a:ext cx="8892988" cy="5963393"/>
        </p:xfrm>
        <a:graphic>
          <a:graphicData uri="http://schemas.openxmlformats.org/drawingml/2006/table">
            <a:tbl>
              <a:tblPr firstRow="1" bandRow="1"/>
              <a:tblGrid>
                <a:gridCol w="1368152">
                  <a:extLst>
                    <a:ext uri="{9D8B030D-6E8A-4147-A177-3AD203B41FA5}">
                      <a16:colId xmlns:a16="http://schemas.microsoft.com/office/drawing/2014/main" val="528918618"/>
                    </a:ext>
                  </a:extLst>
                </a:gridCol>
                <a:gridCol w="1296144">
                  <a:extLst>
                    <a:ext uri="{9D8B030D-6E8A-4147-A177-3AD203B41FA5}">
                      <a16:colId xmlns:a16="http://schemas.microsoft.com/office/drawing/2014/main" val="20001"/>
                    </a:ext>
                  </a:extLst>
                </a:gridCol>
                <a:gridCol w="2016224">
                  <a:extLst>
                    <a:ext uri="{9D8B030D-6E8A-4147-A177-3AD203B41FA5}">
                      <a16:colId xmlns:a16="http://schemas.microsoft.com/office/drawing/2014/main" val="722548531"/>
                    </a:ext>
                  </a:extLst>
                </a:gridCol>
                <a:gridCol w="1944216">
                  <a:extLst>
                    <a:ext uri="{9D8B030D-6E8A-4147-A177-3AD203B41FA5}">
                      <a16:colId xmlns:a16="http://schemas.microsoft.com/office/drawing/2014/main" val="1875264713"/>
                    </a:ext>
                  </a:extLst>
                </a:gridCol>
                <a:gridCol w="2268252">
                  <a:extLst>
                    <a:ext uri="{9D8B030D-6E8A-4147-A177-3AD203B41FA5}">
                      <a16:colId xmlns:a16="http://schemas.microsoft.com/office/drawing/2014/main" val="3519177801"/>
                    </a:ext>
                  </a:extLst>
                </a:gridCol>
              </a:tblGrid>
              <a:tr h="5684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Programme</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Outcomes</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Output Indicators</a:t>
                      </a:r>
                    </a:p>
                  </a:txBody>
                  <a:tcPr marL="51435" marR="51435" marT="25725" marB="25725">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Annual target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2021/22 </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Actual Performance </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400" b="1" u="none" strike="noStrike" kern="1200" baseline="0" dirty="0">
                        <a:solidFill>
                          <a:schemeClr val="tx1"/>
                        </a:solidFill>
                        <a:latin typeface="+mn-lt"/>
                        <a:ea typeface="+mn-ea"/>
                        <a:cs typeface="+mn-cs"/>
                      </a:endParaRPr>
                    </a:p>
                  </a:txBody>
                  <a:tcPr marL="51435" marR="51435" marT="25725" marB="25725">
                    <a:solidFill>
                      <a:srgbClr val="92D050"/>
                    </a:solidFill>
                  </a:tcPr>
                </a:tc>
                <a:extLst>
                  <a:ext uri="{0D108BD9-81ED-4DB2-BD59-A6C34878D82A}">
                    <a16:rowId xmlns:a16="http://schemas.microsoft.com/office/drawing/2014/main" val="10000"/>
                  </a:ext>
                </a:extLst>
              </a:tr>
              <a:tr h="2850330">
                <a:tc rowSpan="2">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Institutional Support and Coordination (ISC)</a:t>
                      </a:r>
                    </a:p>
                  </a:txBody>
                  <a:tcPr marL="51435" marR="51435" marT="25725" marB="25725">
                    <a:solidFill>
                      <a:schemeClr val="bg1"/>
                    </a:solidFill>
                  </a:tcPr>
                </a:tc>
                <a:tc rowSpan="2">
                  <a:txBody>
                    <a:bodyPr/>
                    <a:lstStyle/>
                    <a:p>
                      <a:pPr algn="just"/>
                      <a:r>
                        <a:rPr lang="en-ZA" sz="1600" kern="1200" dirty="0">
                          <a:solidFill>
                            <a:schemeClr val="tx1"/>
                          </a:solidFill>
                          <a:effectLst/>
                          <a:latin typeface="+mn-lt"/>
                          <a:ea typeface="+mn-ea"/>
                          <a:cs typeface="+mn-cs"/>
                        </a:rPr>
                        <a:t>Transformed institution of traditional leadership</a:t>
                      </a:r>
                      <a:endParaRPr lang="en-ZA" sz="1600" dirty="0">
                        <a:latin typeface="+mn-lt"/>
                      </a:endParaRPr>
                    </a:p>
                  </a:txBody>
                  <a:tcPr marL="51435" marR="51435" marT="25725" marB="25725">
                    <a:solidFill>
                      <a:schemeClr val="bg1"/>
                    </a:solidFill>
                  </a:tcPr>
                </a:tc>
                <a:tc>
                  <a:txBody>
                    <a:bodyPr/>
                    <a:lstStyle/>
                    <a:p>
                      <a:pPr marL="0" marR="0" algn="just">
                        <a:lnSpc>
                          <a:spcPct val="115000"/>
                        </a:lnSpc>
                        <a:spcBef>
                          <a:spcPts val="0"/>
                        </a:spcBef>
                        <a:spcAft>
                          <a:spcPts val="0"/>
                        </a:spcAft>
                      </a:pPr>
                      <a:r>
                        <a:rPr lang="en-ZA" sz="1600" dirty="0">
                          <a:effectLst/>
                          <a:latin typeface="Arial" panose="020B0604020202020204" pitchFamily="34" charset="0"/>
                          <a:ea typeface="Calibri" panose="020F0502020204030204" pitchFamily="34" charset="0"/>
                          <a:cs typeface="Times New Roman" panose="02020603050405020304" pitchFamily="18" charset="0"/>
                        </a:rPr>
                        <a:t>Number of Provinces monitored on the implementation of Social Cohesion Programme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Eight (8) Provinces consulted on the Social Cohesion Programme </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 </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  </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Approved Social Cohesion Programme</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pPr>
                      <a:r>
                        <a:rPr lang="en-ZA" sz="1600" b="1" dirty="0">
                          <a:solidFill>
                            <a:srgbClr val="00B050"/>
                          </a:solidFill>
                          <a:effectLst/>
                          <a:latin typeface="+mj-lt"/>
                          <a:ea typeface="Calibri" panose="020F0502020204030204" pitchFamily="34" charset="0"/>
                          <a:cs typeface="Times New Roman" panose="02020603050405020304" pitchFamily="18" charset="0"/>
                        </a:rPr>
                        <a:t>Achieved </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 </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Eight (8) provinces were consulted on the Social Cohesion Programme</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 </a:t>
                      </a:r>
                    </a:p>
                    <a:p>
                      <a:pPr marL="0" marR="0" algn="just">
                        <a:lnSpc>
                          <a:spcPct val="115000"/>
                        </a:lnSpc>
                        <a:spcBef>
                          <a:spcPts val="0"/>
                        </a:spcBef>
                        <a:spcAft>
                          <a:spcPts val="0"/>
                        </a:spcAft>
                      </a:pPr>
                      <a:r>
                        <a:rPr lang="en-ZA" sz="1600" b="1" dirty="0">
                          <a:solidFill>
                            <a:srgbClr val="00B050"/>
                          </a:solidFill>
                          <a:effectLst/>
                          <a:latin typeface="+mj-lt"/>
                          <a:ea typeface="Calibri" panose="020F0502020204030204" pitchFamily="34" charset="0"/>
                          <a:cs typeface="Times New Roman" panose="02020603050405020304" pitchFamily="18" charset="0"/>
                        </a:rPr>
                        <a:t>Achieved</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The Social Cohesion Programme was approved</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053849">
                <a:tc vMerge="1">
                  <a:txBody>
                    <a:bodyPr/>
                    <a:lstStyle/>
                    <a:p>
                      <a:endParaRPr lang="en-US"/>
                    </a:p>
                  </a:txBody>
                  <a:tcPr/>
                </a:tc>
                <a:tc vMerge="1">
                  <a:txBody>
                    <a:bodyPr/>
                    <a:lstStyle/>
                    <a:p>
                      <a:endParaRPr lang="en-US"/>
                    </a:p>
                  </a:txBody>
                  <a:tcPr/>
                </a:tc>
                <a:tc>
                  <a:txBody>
                    <a:bodyPr/>
                    <a:lstStyle/>
                    <a:p>
                      <a:pPr marL="0" marR="0" algn="just">
                        <a:lnSpc>
                          <a:spcPct val="115000"/>
                        </a:lnSpc>
                        <a:spcBef>
                          <a:spcPts val="0"/>
                        </a:spcBef>
                        <a:spcAft>
                          <a:spcPts val="0"/>
                        </a:spcAft>
                      </a:pPr>
                      <a:r>
                        <a:rPr lang="en-ZA" sz="1600" dirty="0">
                          <a:effectLst/>
                          <a:latin typeface="Arial" panose="020B0604020202020204" pitchFamily="34" charset="0"/>
                          <a:ea typeface="Calibri" panose="020F0502020204030204" pitchFamily="34" charset="0"/>
                          <a:cs typeface="Times New Roman" panose="02020603050405020304" pitchFamily="18" charset="0"/>
                        </a:rPr>
                        <a:t>Number of South African indigenous languages promotion plan developed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One (1) South African indigenous language promotion plan developed</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pPr>
                      <a:r>
                        <a:rPr lang="en-ZA" sz="1600" b="1" dirty="0">
                          <a:solidFill>
                            <a:srgbClr val="00B050"/>
                          </a:solidFill>
                          <a:effectLst/>
                          <a:latin typeface="+mj-lt"/>
                          <a:ea typeface="Calibri" panose="020F0502020204030204" pitchFamily="34" charset="0"/>
                          <a:cs typeface="Times New Roman" panose="02020603050405020304" pitchFamily="18" charset="0"/>
                        </a:rPr>
                        <a:t>Achieved</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 </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The indigenous language promotion plan was developed and approved</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53069819"/>
                  </a:ext>
                </a:extLst>
              </a:tr>
            </a:tbl>
          </a:graphicData>
        </a:graphic>
      </p:graphicFrame>
      <p:sp>
        <p:nvSpPr>
          <p:cNvPr id="7" name="Title 3"/>
          <p:cNvSpPr txBox="1">
            <a:spLocks/>
          </p:cNvSpPr>
          <p:nvPr/>
        </p:nvSpPr>
        <p:spPr bwMode="auto">
          <a:xfrm>
            <a:off x="755575" y="138293"/>
            <a:ext cx="7704856" cy="482396"/>
          </a:xfrm>
          <a:prstGeom prst="rect">
            <a:avLst/>
          </a:prstGeom>
          <a:noFill/>
          <a:ln>
            <a:noFill/>
          </a:ln>
        </p:spPr>
        <p:txBody>
          <a:bodyPr anchor="ctr"/>
          <a:lstStyle>
            <a:lvl1pPr defTabSz="45720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Detailed Performance on the 2021/2022 Outcomes, Output Indicators and  Annual Targets per programme </a:t>
            </a:r>
          </a:p>
        </p:txBody>
      </p:sp>
      <p:sp>
        <p:nvSpPr>
          <p:cNvPr id="2" name="Slide Number Placeholder 1"/>
          <p:cNvSpPr>
            <a:spLocks noGrp="1"/>
          </p:cNvSpPr>
          <p:nvPr>
            <p:ph type="sldNum" sz="quarter" idx="11"/>
          </p:nvPr>
        </p:nvSpPr>
        <p:spPr/>
        <p:txBody>
          <a:bodyPr/>
          <a:lstStyle/>
          <a:p>
            <a:pPr>
              <a:defRPr/>
            </a:pPr>
            <a:r>
              <a:rPr lang="en-ZA" altLang="en-US" dirty="0"/>
              <a:t>10</a:t>
            </a:r>
          </a:p>
        </p:txBody>
      </p:sp>
    </p:spTree>
    <p:extLst>
      <p:ext uri="{BB962C8B-B14F-4D97-AF65-F5344CB8AC3E}">
        <p14:creationId xmlns:p14="http://schemas.microsoft.com/office/powerpoint/2010/main" val="1439058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478154604"/>
              </p:ext>
            </p:extLst>
          </p:nvPr>
        </p:nvGraphicFramePr>
        <p:xfrm>
          <a:off x="125506" y="764704"/>
          <a:ext cx="8892988" cy="4420845"/>
        </p:xfrm>
        <a:graphic>
          <a:graphicData uri="http://schemas.openxmlformats.org/drawingml/2006/table">
            <a:tbl>
              <a:tblPr firstRow="1" bandRow="1"/>
              <a:tblGrid>
                <a:gridCol w="1457867">
                  <a:extLst>
                    <a:ext uri="{9D8B030D-6E8A-4147-A177-3AD203B41FA5}">
                      <a16:colId xmlns:a16="http://schemas.microsoft.com/office/drawing/2014/main" val="528918618"/>
                    </a:ext>
                  </a:extLst>
                </a:gridCol>
                <a:gridCol w="1134421">
                  <a:extLst>
                    <a:ext uri="{9D8B030D-6E8A-4147-A177-3AD203B41FA5}">
                      <a16:colId xmlns:a16="http://schemas.microsoft.com/office/drawing/2014/main" val="20001"/>
                    </a:ext>
                  </a:extLst>
                </a:gridCol>
                <a:gridCol w="2088232">
                  <a:extLst>
                    <a:ext uri="{9D8B030D-6E8A-4147-A177-3AD203B41FA5}">
                      <a16:colId xmlns:a16="http://schemas.microsoft.com/office/drawing/2014/main" val="722548531"/>
                    </a:ext>
                  </a:extLst>
                </a:gridCol>
                <a:gridCol w="1944216">
                  <a:extLst>
                    <a:ext uri="{9D8B030D-6E8A-4147-A177-3AD203B41FA5}">
                      <a16:colId xmlns:a16="http://schemas.microsoft.com/office/drawing/2014/main" val="1875264713"/>
                    </a:ext>
                  </a:extLst>
                </a:gridCol>
                <a:gridCol w="2268252">
                  <a:extLst>
                    <a:ext uri="{9D8B030D-6E8A-4147-A177-3AD203B41FA5}">
                      <a16:colId xmlns:a16="http://schemas.microsoft.com/office/drawing/2014/main" val="3519177801"/>
                    </a:ext>
                  </a:extLst>
                </a:gridCol>
              </a:tblGrid>
              <a:tr h="7362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Programme</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Outcomes</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Output Indicators</a:t>
                      </a:r>
                    </a:p>
                  </a:txBody>
                  <a:tcPr marL="51435" marR="51435" marT="25725" marB="25725">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Annual target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2021/22 </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Actual Performance </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400" b="1" u="none" strike="noStrike" kern="1200" baseline="0" dirty="0">
                        <a:solidFill>
                          <a:schemeClr val="tx1"/>
                        </a:solidFill>
                        <a:latin typeface="+mn-lt"/>
                        <a:ea typeface="+mn-ea"/>
                        <a:cs typeface="+mn-cs"/>
                      </a:endParaRPr>
                    </a:p>
                  </a:txBody>
                  <a:tcPr marL="51435" marR="51435" marT="25725" marB="25725">
                    <a:solidFill>
                      <a:srgbClr val="92D050"/>
                    </a:solidFill>
                  </a:tcPr>
                </a:tc>
                <a:extLst>
                  <a:ext uri="{0D108BD9-81ED-4DB2-BD59-A6C34878D82A}">
                    <a16:rowId xmlns:a16="http://schemas.microsoft.com/office/drawing/2014/main" val="10000"/>
                  </a:ext>
                </a:extLst>
              </a:tr>
              <a:tr h="3684588">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mj-lt"/>
                          <a:ea typeface="+mn-ea"/>
                          <a:cs typeface="+mn-cs"/>
                        </a:rPr>
                        <a:t>Institutional Support and Coordination (ISC)</a:t>
                      </a:r>
                    </a:p>
                  </a:txBody>
                  <a:tcPr marL="51435" marR="51435" marT="25725" marB="25725">
                    <a:solidFill>
                      <a:schemeClr val="bg1"/>
                    </a:solidFill>
                  </a:tcPr>
                </a:tc>
                <a:tc>
                  <a:txBody>
                    <a:bodyPr/>
                    <a:lstStyle/>
                    <a:p>
                      <a:pPr algn="just"/>
                      <a:r>
                        <a:rPr lang="en-ZA" sz="1600" dirty="0">
                          <a:effectLst/>
                          <a:latin typeface="+mj-lt"/>
                          <a:ea typeface="Calibri" panose="020F0502020204030204" pitchFamily="34" charset="0"/>
                          <a:cs typeface="Times New Roman" panose="02020603050405020304" pitchFamily="18" charset="0"/>
                        </a:rPr>
                        <a:t>Safe initiation practices </a:t>
                      </a:r>
                      <a:endParaRPr lang="en-ZA" sz="1600" dirty="0">
                        <a:latin typeface="+mj-lt"/>
                      </a:endParaRPr>
                    </a:p>
                  </a:txBody>
                  <a:tcPr marL="51435" marR="51435" marT="25725" marB="25725">
                    <a:solidFill>
                      <a:schemeClr val="bg1"/>
                    </a:solidFill>
                  </a:tcPr>
                </a:tc>
                <a:tc>
                  <a:txBody>
                    <a:bodyPr/>
                    <a:lstStyle/>
                    <a:p>
                      <a:r>
                        <a:rPr lang="en-ZA" sz="1600" dirty="0">
                          <a:effectLst/>
                          <a:latin typeface="+mj-lt"/>
                          <a:ea typeface="Calibri" panose="020F0502020204030204" pitchFamily="34" charset="0"/>
                          <a:cs typeface="Times New Roman" panose="02020603050405020304" pitchFamily="18" charset="0"/>
                        </a:rPr>
                        <a:t>Number of structures of traditional leaders trained on Customary Initiation Act (CIA)</a:t>
                      </a:r>
                      <a:endParaRPr lang="en-US" sz="1600" dirty="0">
                        <a:solidFill>
                          <a:schemeClr val="tx1"/>
                        </a:solidFill>
                        <a:latin typeface="+mj-lt"/>
                      </a:endParaRPr>
                    </a:p>
                  </a:txBody>
                  <a:tcPr marL="51435" marR="51435" marT="25725" marB="25725">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CIA training manual developed</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pPr>
                      <a:r>
                        <a:rPr lang="en-ZA" sz="1600" b="1" dirty="0">
                          <a:solidFill>
                            <a:srgbClr val="00B050"/>
                          </a:solidFill>
                          <a:effectLst/>
                          <a:latin typeface="+mj-lt"/>
                          <a:ea typeface="Calibri" panose="020F0502020204030204" pitchFamily="34" charset="0"/>
                          <a:cs typeface="Times New Roman" panose="02020603050405020304" pitchFamily="18" charset="0"/>
                        </a:rPr>
                        <a:t>Achieved</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 </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CIA training manual developed</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7" name="Title 3"/>
          <p:cNvSpPr txBox="1">
            <a:spLocks/>
          </p:cNvSpPr>
          <p:nvPr/>
        </p:nvSpPr>
        <p:spPr bwMode="auto">
          <a:xfrm>
            <a:off x="755575" y="138293"/>
            <a:ext cx="7704856" cy="482396"/>
          </a:xfrm>
          <a:prstGeom prst="rect">
            <a:avLst/>
          </a:prstGeom>
          <a:noFill/>
          <a:ln>
            <a:noFill/>
          </a:ln>
        </p:spPr>
        <p:txBody>
          <a:bodyPr anchor="ctr"/>
          <a:lstStyle>
            <a:lvl1pPr defTabSz="45720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Detailed Performance on the 2021/2022 Outcomes, Output Indicators and  Annual Targets per programme </a:t>
            </a:r>
          </a:p>
        </p:txBody>
      </p:sp>
      <p:sp>
        <p:nvSpPr>
          <p:cNvPr id="2" name="Slide Number Placeholder 1"/>
          <p:cNvSpPr>
            <a:spLocks noGrp="1"/>
          </p:cNvSpPr>
          <p:nvPr>
            <p:ph type="sldNum" sz="quarter" idx="11"/>
          </p:nvPr>
        </p:nvSpPr>
        <p:spPr/>
        <p:txBody>
          <a:bodyPr/>
          <a:lstStyle/>
          <a:p>
            <a:pPr>
              <a:defRPr/>
            </a:pPr>
            <a:r>
              <a:rPr lang="en-ZA" altLang="en-US" dirty="0"/>
              <a:t>11</a:t>
            </a:r>
          </a:p>
        </p:txBody>
      </p:sp>
    </p:spTree>
    <p:extLst>
      <p:ext uri="{BB962C8B-B14F-4D97-AF65-F5344CB8AC3E}">
        <p14:creationId xmlns:p14="http://schemas.microsoft.com/office/powerpoint/2010/main" val="176090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028350542"/>
              </p:ext>
            </p:extLst>
          </p:nvPr>
        </p:nvGraphicFramePr>
        <p:xfrm>
          <a:off x="107504" y="620690"/>
          <a:ext cx="8928992" cy="6095520"/>
        </p:xfrm>
        <a:graphic>
          <a:graphicData uri="http://schemas.openxmlformats.org/drawingml/2006/table">
            <a:tbl>
              <a:tblPr firstRow="1" bandRow="1"/>
              <a:tblGrid>
                <a:gridCol w="1326217">
                  <a:extLst>
                    <a:ext uri="{9D8B030D-6E8A-4147-A177-3AD203B41FA5}">
                      <a16:colId xmlns:a16="http://schemas.microsoft.com/office/drawing/2014/main" val="528918618"/>
                    </a:ext>
                  </a:extLst>
                </a:gridCol>
                <a:gridCol w="1276566">
                  <a:extLst>
                    <a:ext uri="{9D8B030D-6E8A-4147-A177-3AD203B41FA5}">
                      <a16:colId xmlns:a16="http://schemas.microsoft.com/office/drawing/2014/main" val="20001"/>
                    </a:ext>
                  </a:extLst>
                </a:gridCol>
                <a:gridCol w="2096686">
                  <a:extLst>
                    <a:ext uri="{9D8B030D-6E8A-4147-A177-3AD203B41FA5}">
                      <a16:colId xmlns:a16="http://schemas.microsoft.com/office/drawing/2014/main" val="722548531"/>
                    </a:ext>
                  </a:extLst>
                </a:gridCol>
                <a:gridCol w="1952087">
                  <a:extLst>
                    <a:ext uri="{9D8B030D-6E8A-4147-A177-3AD203B41FA5}">
                      <a16:colId xmlns:a16="http://schemas.microsoft.com/office/drawing/2014/main" val="1875264713"/>
                    </a:ext>
                  </a:extLst>
                </a:gridCol>
                <a:gridCol w="2277436">
                  <a:extLst>
                    <a:ext uri="{9D8B030D-6E8A-4147-A177-3AD203B41FA5}">
                      <a16:colId xmlns:a16="http://schemas.microsoft.com/office/drawing/2014/main" val="3519177801"/>
                    </a:ext>
                  </a:extLst>
                </a:gridCol>
              </a:tblGrid>
              <a:tr h="4835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j-lt"/>
                          <a:ea typeface="+mn-ea"/>
                          <a:cs typeface="+mn-cs"/>
                        </a:rPr>
                        <a:t>Programme</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j-lt"/>
                          <a:ea typeface="+mn-ea"/>
                          <a:cs typeface="+mn-cs"/>
                        </a:rPr>
                        <a:t>Outcomes</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j-lt"/>
                          <a:ea typeface="+mn-ea"/>
                          <a:cs typeface="+mn-cs"/>
                        </a:rPr>
                        <a:t>Output Indicators</a:t>
                      </a:r>
                    </a:p>
                  </a:txBody>
                  <a:tcPr marL="51435" marR="51435" marT="25725" marB="25725">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j-lt"/>
                          <a:ea typeface="+mn-ea"/>
                          <a:cs typeface="+mn-cs"/>
                        </a:rPr>
                        <a:t>Annual target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j-lt"/>
                          <a:ea typeface="+mn-ea"/>
                          <a:cs typeface="+mn-cs"/>
                        </a:rPr>
                        <a:t>2021/22</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j-lt"/>
                          <a:ea typeface="+mn-ea"/>
                          <a:cs typeface="+mn-cs"/>
                        </a:rPr>
                        <a:t>Actual Performance </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400" b="1" u="none" strike="noStrike" kern="1200" baseline="0" dirty="0">
                        <a:solidFill>
                          <a:schemeClr val="tx1"/>
                        </a:solidFill>
                        <a:latin typeface="+mj-lt"/>
                        <a:ea typeface="+mn-ea"/>
                        <a:cs typeface="+mn-cs"/>
                      </a:endParaRPr>
                    </a:p>
                  </a:txBody>
                  <a:tcPr marL="51435" marR="51435" marT="25725" marB="25725">
                    <a:solidFill>
                      <a:srgbClr val="92D050"/>
                    </a:solidFill>
                  </a:tcPr>
                </a:tc>
                <a:extLst>
                  <a:ext uri="{0D108BD9-81ED-4DB2-BD59-A6C34878D82A}">
                    <a16:rowId xmlns:a16="http://schemas.microsoft.com/office/drawing/2014/main" val="10000"/>
                  </a:ext>
                </a:extLst>
              </a:tr>
              <a:tr h="3270354">
                <a:tc rowSpan="2">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j-lt"/>
                          <a:ea typeface="+mn-ea"/>
                          <a:cs typeface="+mn-cs"/>
                        </a:rPr>
                        <a:t>Institutional Support and Coordination (ISC)</a:t>
                      </a:r>
                    </a:p>
                  </a:txBody>
                  <a:tcPr marL="51435" marR="51435" marT="25725" marB="25725">
                    <a:solidFill>
                      <a:schemeClr val="bg1"/>
                    </a:solidFill>
                  </a:tcPr>
                </a:tc>
                <a:tc rowSpan="2">
                  <a:txBody>
                    <a:bodyPr/>
                    <a:lstStyle/>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Developed</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communities</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in areas of</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traditional</a:t>
                      </a:r>
                      <a:endParaRPr lang="en-US" sz="1600" dirty="0">
                        <a:effectLst/>
                        <a:latin typeface="+mj-lt"/>
                        <a:ea typeface="Calibri" panose="020F0502020204030204" pitchFamily="34" charset="0"/>
                        <a:cs typeface="Times New Roman" panose="02020603050405020304" pitchFamily="18" charset="0"/>
                      </a:endParaRPr>
                    </a:p>
                    <a:p>
                      <a:r>
                        <a:rPr lang="en-ZA" sz="1600" dirty="0">
                          <a:effectLst/>
                          <a:latin typeface="+mj-lt"/>
                          <a:ea typeface="Calibri" panose="020F0502020204030204" pitchFamily="34" charset="0"/>
                          <a:cs typeface="Times New Roman" panose="02020603050405020304" pitchFamily="18" charset="0"/>
                        </a:rPr>
                        <a:t>leadership</a:t>
                      </a:r>
                      <a:endParaRPr lang="en-ZA" sz="1600" dirty="0">
                        <a:latin typeface="+mj-lt"/>
                      </a:endParaRPr>
                    </a:p>
                  </a:txBody>
                  <a:tcPr marL="51435" marR="51435" marT="25725" marB="25725">
                    <a:solidFill>
                      <a:schemeClr val="bg1"/>
                    </a:solidFill>
                  </a:tcPr>
                </a:tc>
                <a:tc>
                  <a:txBody>
                    <a:bodyPr/>
                    <a:lstStyle/>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Number of</a:t>
                      </a:r>
                      <a:r>
                        <a:rPr lang="en-US" sz="1600" dirty="0">
                          <a:effectLst/>
                          <a:latin typeface="+mj-lt"/>
                          <a:ea typeface="Calibri" panose="020F0502020204030204" pitchFamily="34" charset="0"/>
                          <a:cs typeface="Times New Roman" panose="02020603050405020304" pitchFamily="18" charset="0"/>
                        </a:rPr>
                        <a:t> </a:t>
                      </a:r>
                      <a:r>
                        <a:rPr lang="en-ZA" sz="1600" dirty="0">
                          <a:effectLst/>
                          <a:latin typeface="+mj-lt"/>
                          <a:ea typeface="Calibri" panose="020F0502020204030204" pitchFamily="34" charset="0"/>
                          <a:cs typeface="Times New Roman" panose="02020603050405020304" pitchFamily="18" charset="0"/>
                        </a:rPr>
                        <a:t>Provinces</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monitored on</a:t>
                      </a:r>
                      <a:r>
                        <a:rPr lang="en-US" sz="1600" dirty="0">
                          <a:effectLst/>
                          <a:latin typeface="+mj-lt"/>
                          <a:ea typeface="Calibri" panose="020F0502020204030204" pitchFamily="34" charset="0"/>
                          <a:cs typeface="Times New Roman" panose="02020603050405020304" pitchFamily="18" charset="0"/>
                        </a:rPr>
                        <a:t> </a:t>
                      </a:r>
                      <a:r>
                        <a:rPr lang="en-ZA" sz="1600" dirty="0">
                          <a:effectLst/>
                          <a:latin typeface="+mj-lt"/>
                          <a:ea typeface="Calibri" panose="020F0502020204030204" pitchFamily="34" charset="0"/>
                          <a:cs typeface="Times New Roman" panose="02020603050405020304" pitchFamily="18" charset="0"/>
                        </a:rPr>
                        <a:t>the participation</a:t>
                      </a:r>
                      <a:r>
                        <a:rPr lang="en-US" sz="1600" dirty="0">
                          <a:effectLst/>
                          <a:latin typeface="+mj-lt"/>
                          <a:ea typeface="Calibri" panose="020F0502020204030204" pitchFamily="34" charset="0"/>
                          <a:cs typeface="Times New Roman" panose="02020603050405020304" pitchFamily="18" charset="0"/>
                        </a:rPr>
                        <a:t> </a:t>
                      </a:r>
                      <a:r>
                        <a:rPr lang="en-ZA" sz="1600" dirty="0">
                          <a:effectLst/>
                          <a:latin typeface="+mj-lt"/>
                          <a:ea typeface="Calibri" panose="020F0502020204030204" pitchFamily="34" charset="0"/>
                          <a:cs typeface="Times New Roman" panose="02020603050405020304" pitchFamily="18" charset="0"/>
                        </a:rPr>
                        <a:t>of Local Houses</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of Traditional</a:t>
                      </a:r>
                      <a:r>
                        <a:rPr lang="en-US" sz="1600" dirty="0">
                          <a:effectLst/>
                          <a:latin typeface="+mj-lt"/>
                          <a:ea typeface="Calibri" panose="020F0502020204030204" pitchFamily="34" charset="0"/>
                          <a:cs typeface="Times New Roman" panose="02020603050405020304" pitchFamily="18" charset="0"/>
                        </a:rPr>
                        <a:t> </a:t>
                      </a:r>
                      <a:r>
                        <a:rPr lang="en-ZA" sz="1600" dirty="0">
                          <a:effectLst/>
                          <a:latin typeface="+mj-lt"/>
                          <a:ea typeface="Calibri" panose="020F0502020204030204" pitchFamily="34" charset="0"/>
                          <a:cs typeface="Times New Roman" panose="02020603050405020304" pitchFamily="18" charset="0"/>
                        </a:rPr>
                        <a:t>Leaders in</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Government</a:t>
                      </a:r>
                      <a:r>
                        <a:rPr lang="en-US" sz="1600" dirty="0">
                          <a:effectLst/>
                          <a:latin typeface="+mj-lt"/>
                          <a:ea typeface="Calibri" panose="020F0502020204030204" pitchFamily="34" charset="0"/>
                          <a:cs typeface="Times New Roman" panose="02020603050405020304" pitchFamily="18" charset="0"/>
                        </a:rPr>
                        <a:t> </a:t>
                      </a:r>
                      <a:r>
                        <a:rPr lang="en-ZA" sz="1600" dirty="0">
                          <a:effectLst/>
                          <a:latin typeface="+mj-lt"/>
                          <a:ea typeface="Calibri" panose="020F0502020204030204" pitchFamily="34" charset="0"/>
                          <a:cs typeface="Times New Roman" panose="02020603050405020304" pitchFamily="18" charset="0"/>
                        </a:rPr>
                        <a:t>development</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programmes in</a:t>
                      </a:r>
                      <a:r>
                        <a:rPr lang="en-US" sz="1600" dirty="0">
                          <a:effectLst/>
                          <a:latin typeface="+mj-lt"/>
                          <a:ea typeface="Calibri" panose="020F0502020204030204" pitchFamily="34" charset="0"/>
                          <a:cs typeface="Times New Roman" panose="02020603050405020304" pitchFamily="18" charset="0"/>
                        </a:rPr>
                        <a:t> </a:t>
                      </a:r>
                      <a:r>
                        <a:rPr lang="en-ZA" sz="1600" dirty="0">
                          <a:effectLst/>
                          <a:latin typeface="+mj-lt"/>
                          <a:ea typeface="Calibri" panose="020F0502020204030204" pitchFamily="34" charset="0"/>
                          <a:cs typeface="Times New Roman" panose="02020603050405020304" pitchFamily="18" charset="0"/>
                        </a:rPr>
                        <a:t>terms of the District Development Model (DDM)</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7 Provinces</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monitored on</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the participation</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of Local Houses</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in government</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development</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programmes in</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terms of the DDM</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pPr>
                      <a:r>
                        <a:rPr lang="en-ZA" sz="1600" b="1" dirty="0">
                          <a:solidFill>
                            <a:srgbClr val="00B050"/>
                          </a:solidFill>
                          <a:effectLst/>
                          <a:latin typeface="+mj-lt"/>
                          <a:ea typeface="Calibri" panose="020F0502020204030204" pitchFamily="34" charset="0"/>
                          <a:cs typeface="Times New Roman" panose="02020603050405020304" pitchFamily="18" charset="0"/>
                        </a:rPr>
                        <a:t>Achieved</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 </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7 Provinces</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Monitored on the</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participation of Local</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Houses of Traditional Leaders in government development plans in terms of the DDM</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222806">
                <a:tc vMerge="1">
                  <a:txBody>
                    <a:bodyPr/>
                    <a:lstStyle/>
                    <a:p>
                      <a:endParaRPr lang="en-US"/>
                    </a:p>
                  </a:txBody>
                  <a:tcPr/>
                </a:tc>
                <a:tc vMerge="1">
                  <a:txBody>
                    <a:bodyPr/>
                    <a:lstStyle/>
                    <a:p>
                      <a:endParaRPr lang="en-US"/>
                    </a:p>
                  </a:txBody>
                  <a:tcPr/>
                </a:tc>
                <a:tc>
                  <a:txBody>
                    <a:bodyPr/>
                    <a:lstStyle/>
                    <a:p>
                      <a:pPr marL="0" marR="0" algn="just">
                        <a:lnSpc>
                          <a:spcPct val="115000"/>
                        </a:lnSpc>
                        <a:spcBef>
                          <a:spcPts val="0"/>
                        </a:spcBef>
                        <a:spcAft>
                          <a:spcPts val="0"/>
                        </a:spcAft>
                      </a:pPr>
                      <a:r>
                        <a:rPr lang="en-ZA" sz="1600" dirty="0">
                          <a:effectLst/>
                          <a:latin typeface="+mj-lt"/>
                          <a:ea typeface="Calibri" panose="020F0502020204030204" pitchFamily="34" charset="0"/>
                        </a:rPr>
                        <a:t>Number of provinces consulted on guidelines on the implementation of section 24 of the Traditional and Khoi-San Leadership Act (TKLA)</a:t>
                      </a:r>
                      <a:endParaRPr lang="en-US" sz="1600" dirty="0">
                        <a:solidFill>
                          <a:schemeClr val="tx1"/>
                        </a:solidFill>
                        <a:latin typeface="+mj-lt"/>
                      </a:endParaRPr>
                    </a:p>
                  </a:txBody>
                  <a:tcPr marL="51435" marR="51435" marT="25725" marB="25725">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8 provinces consulted on guidelines on the implementation of section 24 of the TKLA</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pPr>
                      <a:r>
                        <a:rPr lang="en-ZA" sz="1600" b="1" dirty="0">
                          <a:solidFill>
                            <a:srgbClr val="00B050"/>
                          </a:solidFill>
                          <a:effectLst/>
                          <a:latin typeface="+mj-lt"/>
                          <a:ea typeface="Calibri" panose="020F0502020204030204" pitchFamily="34" charset="0"/>
                          <a:cs typeface="Times New Roman" panose="02020603050405020304" pitchFamily="18" charset="0"/>
                        </a:rPr>
                        <a:t>Achieved</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b="1" dirty="0">
                          <a:solidFill>
                            <a:srgbClr val="00B050"/>
                          </a:solidFill>
                          <a:effectLst/>
                          <a:latin typeface="+mj-lt"/>
                          <a:ea typeface="Calibri" panose="020F0502020204030204" pitchFamily="34" charset="0"/>
                          <a:cs typeface="Times New Roman" panose="02020603050405020304" pitchFamily="18" charset="0"/>
                        </a:rPr>
                        <a:t> </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8 provinces were consulted on guidelines on the implementation of section 24 of the TKLA</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53069819"/>
                  </a:ext>
                </a:extLst>
              </a:tr>
            </a:tbl>
          </a:graphicData>
        </a:graphic>
      </p:graphicFrame>
      <p:sp>
        <p:nvSpPr>
          <p:cNvPr id="7" name="Title 3"/>
          <p:cNvSpPr txBox="1">
            <a:spLocks/>
          </p:cNvSpPr>
          <p:nvPr/>
        </p:nvSpPr>
        <p:spPr bwMode="auto">
          <a:xfrm>
            <a:off x="395536" y="0"/>
            <a:ext cx="8064895" cy="620689"/>
          </a:xfrm>
          <a:prstGeom prst="rect">
            <a:avLst/>
          </a:prstGeom>
          <a:noFill/>
          <a:ln>
            <a:noFill/>
          </a:ln>
        </p:spPr>
        <p:txBody>
          <a:bodyPr anchor="ctr"/>
          <a:lstStyle>
            <a:lvl1pPr defTabSz="45720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Detailed Performance on the 2021/2022 Outcomes, Output Indicators and  Annual Targets per programme </a:t>
            </a:r>
          </a:p>
        </p:txBody>
      </p:sp>
      <p:sp>
        <p:nvSpPr>
          <p:cNvPr id="2" name="Slide Number Placeholder 1"/>
          <p:cNvSpPr>
            <a:spLocks noGrp="1"/>
          </p:cNvSpPr>
          <p:nvPr>
            <p:ph type="sldNum" sz="quarter" idx="11"/>
          </p:nvPr>
        </p:nvSpPr>
        <p:spPr>
          <a:xfrm>
            <a:off x="6588224" y="6354582"/>
            <a:ext cx="2133600" cy="365125"/>
          </a:xfrm>
        </p:spPr>
        <p:txBody>
          <a:bodyPr/>
          <a:lstStyle/>
          <a:p>
            <a:pPr>
              <a:defRPr/>
            </a:pPr>
            <a:r>
              <a:rPr lang="en-ZA" altLang="en-US" dirty="0"/>
              <a:t>12</a:t>
            </a:r>
          </a:p>
        </p:txBody>
      </p:sp>
    </p:spTree>
    <p:extLst>
      <p:ext uri="{BB962C8B-B14F-4D97-AF65-F5344CB8AC3E}">
        <p14:creationId xmlns:p14="http://schemas.microsoft.com/office/powerpoint/2010/main" val="3569966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072021912"/>
              </p:ext>
            </p:extLst>
          </p:nvPr>
        </p:nvGraphicFramePr>
        <p:xfrm>
          <a:off x="169817" y="783771"/>
          <a:ext cx="8848677" cy="5549554"/>
        </p:xfrm>
        <a:graphic>
          <a:graphicData uri="http://schemas.openxmlformats.org/drawingml/2006/table">
            <a:tbl>
              <a:tblPr firstRow="1" bandRow="1"/>
              <a:tblGrid>
                <a:gridCol w="1450603">
                  <a:extLst>
                    <a:ext uri="{9D8B030D-6E8A-4147-A177-3AD203B41FA5}">
                      <a16:colId xmlns:a16="http://schemas.microsoft.com/office/drawing/2014/main" val="528918618"/>
                    </a:ext>
                  </a:extLst>
                </a:gridCol>
                <a:gridCol w="1128769">
                  <a:extLst>
                    <a:ext uri="{9D8B030D-6E8A-4147-A177-3AD203B41FA5}">
                      <a16:colId xmlns:a16="http://schemas.microsoft.com/office/drawing/2014/main" val="20001"/>
                    </a:ext>
                  </a:extLst>
                </a:gridCol>
                <a:gridCol w="2188876">
                  <a:extLst>
                    <a:ext uri="{9D8B030D-6E8A-4147-A177-3AD203B41FA5}">
                      <a16:colId xmlns:a16="http://schemas.microsoft.com/office/drawing/2014/main" val="722548531"/>
                    </a:ext>
                  </a:extLst>
                </a:gridCol>
                <a:gridCol w="1823479">
                  <a:extLst>
                    <a:ext uri="{9D8B030D-6E8A-4147-A177-3AD203B41FA5}">
                      <a16:colId xmlns:a16="http://schemas.microsoft.com/office/drawing/2014/main" val="1875264713"/>
                    </a:ext>
                  </a:extLst>
                </a:gridCol>
                <a:gridCol w="2256950">
                  <a:extLst>
                    <a:ext uri="{9D8B030D-6E8A-4147-A177-3AD203B41FA5}">
                      <a16:colId xmlns:a16="http://schemas.microsoft.com/office/drawing/2014/main" val="3519177801"/>
                    </a:ext>
                  </a:extLst>
                </a:gridCol>
              </a:tblGrid>
              <a:tr h="11106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u="none" strike="noStrike" kern="1200" baseline="0" dirty="0">
                          <a:solidFill>
                            <a:schemeClr val="tx1"/>
                          </a:solidFill>
                          <a:latin typeface="+mj-lt"/>
                          <a:ea typeface="+mn-ea"/>
                          <a:cs typeface="+mn-cs"/>
                        </a:rPr>
                        <a:t>Programme</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u="none" strike="noStrike" kern="1200" baseline="0" dirty="0">
                          <a:solidFill>
                            <a:schemeClr val="tx1"/>
                          </a:solidFill>
                          <a:latin typeface="+mj-lt"/>
                          <a:ea typeface="+mn-ea"/>
                          <a:cs typeface="+mn-cs"/>
                        </a:rPr>
                        <a:t>Outcomes</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mj-lt"/>
                          <a:ea typeface="+mn-ea"/>
                          <a:cs typeface="+mn-cs"/>
                        </a:rPr>
                        <a:t>Output Indicators</a:t>
                      </a:r>
                    </a:p>
                  </a:txBody>
                  <a:tcPr marL="51435" marR="51435" marT="25725" marB="25725">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mj-lt"/>
                          <a:ea typeface="+mn-ea"/>
                          <a:cs typeface="+mn-cs"/>
                        </a:rPr>
                        <a:t>Annual target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mj-lt"/>
                          <a:ea typeface="+mn-ea"/>
                          <a:cs typeface="+mn-cs"/>
                        </a:rPr>
                        <a:t>2021/22</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b="1" u="none" strike="noStrike" kern="1200" baseline="0" dirty="0">
                          <a:solidFill>
                            <a:schemeClr val="tx1"/>
                          </a:solidFill>
                          <a:latin typeface="+mj-lt"/>
                          <a:ea typeface="+mn-ea"/>
                          <a:cs typeface="+mn-cs"/>
                        </a:rPr>
                        <a:t>Actual Performance </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600" b="1" u="none" strike="noStrike" kern="1200" baseline="0" dirty="0">
                        <a:solidFill>
                          <a:schemeClr val="tx1"/>
                        </a:solidFill>
                        <a:latin typeface="+mj-lt"/>
                        <a:ea typeface="+mn-ea"/>
                        <a:cs typeface="+mn-cs"/>
                      </a:endParaRPr>
                    </a:p>
                  </a:txBody>
                  <a:tcPr marL="51435" marR="51435" marT="25725" marB="25725">
                    <a:solidFill>
                      <a:srgbClr val="92D050"/>
                    </a:solidFill>
                  </a:tcPr>
                </a:tc>
                <a:extLst>
                  <a:ext uri="{0D108BD9-81ED-4DB2-BD59-A6C34878D82A}">
                    <a16:rowId xmlns:a16="http://schemas.microsoft.com/office/drawing/2014/main" val="10000"/>
                  </a:ext>
                </a:extLst>
              </a:tr>
              <a:tr h="2119608">
                <a:tc rowSpan="2">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mj-lt"/>
                          <a:ea typeface="+mn-ea"/>
                          <a:cs typeface="+mn-cs"/>
                        </a:rPr>
                        <a:t>Institutional Support and Coordination (ISC)</a:t>
                      </a:r>
                    </a:p>
                  </a:txBody>
                  <a:tcPr marL="51435" marR="51435" marT="25725" marB="25725">
                    <a:solidFill>
                      <a:schemeClr val="bg1"/>
                    </a:solidFill>
                  </a:tcPr>
                </a:tc>
                <a:tc rowSpan="2">
                  <a:txBody>
                    <a:bodyPr/>
                    <a:lstStyle/>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Developed</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communities</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in areas of</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traditional</a:t>
                      </a:r>
                      <a:endParaRPr lang="en-US" sz="1600" dirty="0">
                        <a:effectLst/>
                        <a:latin typeface="+mj-lt"/>
                        <a:ea typeface="Calibri" panose="020F0502020204030204" pitchFamily="34" charset="0"/>
                        <a:cs typeface="Times New Roman" panose="02020603050405020304" pitchFamily="18" charset="0"/>
                      </a:endParaRPr>
                    </a:p>
                    <a:p>
                      <a:r>
                        <a:rPr lang="en-ZA" sz="1600" dirty="0">
                          <a:effectLst/>
                          <a:latin typeface="+mj-lt"/>
                          <a:ea typeface="Calibri" panose="020F0502020204030204" pitchFamily="34" charset="0"/>
                          <a:cs typeface="Times New Roman" panose="02020603050405020304" pitchFamily="18" charset="0"/>
                        </a:rPr>
                        <a:t>leadership</a:t>
                      </a:r>
                      <a:endParaRPr lang="en-ZA" sz="1600" dirty="0">
                        <a:latin typeface="+mj-lt"/>
                      </a:endParaRPr>
                    </a:p>
                  </a:txBody>
                  <a:tcPr marL="51435" marR="51435" marT="25725" marB="25725">
                    <a:solidFill>
                      <a:schemeClr val="bg1"/>
                    </a:solidFill>
                  </a:tcPr>
                </a:tc>
                <a:tc>
                  <a:txBody>
                    <a:bodyPr/>
                    <a:lstStyle/>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Number of</a:t>
                      </a:r>
                      <a:r>
                        <a:rPr lang="en-US" sz="1600" dirty="0">
                          <a:effectLst/>
                          <a:latin typeface="+mj-lt"/>
                          <a:ea typeface="Calibri" panose="020F0502020204030204" pitchFamily="34" charset="0"/>
                          <a:cs typeface="Times New Roman" panose="02020603050405020304" pitchFamily="18" charset="0"/>
                        </a:rPr>
                        <a:t> </a:t>
                      </a:r>
                      <a:r>
                        <a:rPr lang="en-ZA" sz="1600" dirty="0">
                          <a:effectLst/>
                          <a:latin typeface="+mj-lt"/>
                          <a:ea typeface="Calibri" panose="020F0502020204030204" pitchFamily="34" charset="0"/>
                          <a:cs typeface="Times New Roman" panose="02020603050405020304" pitchFamily="18" charset="0"/>
                        </a:rPr>
                        <a:t>provinces</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monitored on the</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Implementation</a:t>
                      </a:r>
                      <a:r>
                        <a:rPr lang="en-US" sz="1600" dirty="0">
                          <a:effectLst/>
                          <a:latin typeface="+mj-lt"/>
                          <a:ea typeface="Calibri" panose="020F0502020204030204" pitchFamily="34" charset="0"/>
                          <a:cs typeface="Times New Roman" panose="02020603050405020304" pitchFamily="18" charset="0"/>
                        </a:rPr>
                        <a:t> </a:t>
                      </a:r>
                      <a:r>
                        <a:rPr lang="en-ZA" sz="1600" dirty="0">
                          <a:effectLst/>
                          <a:latin typeface="+mj-lt"/>
                          <a:ea typeface="Calibri" panose="020F0502020204030204" pitchFamily="34" charset="0"/>
                          <a:cs typeface="Times New Roman" panose="02020603050405020304" pitchFamily="18" charset="0"/>
                        </a:rPr>
                        <a:t>of Agrarian</a:t>
                      </a:r>
                      <a:r>
                        <a:rPr lang="en-US" sz="1600" dirty="0">
                          <a:effectLst/>
                          <a:latin typeface="+mj-lt"/>
                          <a:ea typeface="Calibri" panose="020F0502020204030204" pitchFamily="34" charset="0"/>
                          <a:cs typeface="Times New Roman" panose="02020603050405020304" pitchFamily="18" charset="0"/>
                        </a:rPr>
                        <a:t> </a:t>
                      </a:r>
                      <a:r>
                        <a:rPr lang="en-ZA" sz="1600" dirty="0">
                          <a:effectLst/>
                          <a:latin typeface="+mj-lt"/>
                          <a:ea typeface="Calibri" panose="020F0502020204030204" pitchFamily="34" charset="0"/>
                          <a:cs typeface="Times New Roman" panose="02020603050405020304" pitchFamily="18" charset="0"/>
                        </a:rPr>
                        <a:t>Revolution</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programme</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in traditional</a:t>
                      </a:r>
                      <a:r>
                        <a:rPr lang="en-US" sz="1600" dirty="0">
                          <a:effectLst/>
                          <a:latin typeface="+mj-lt"/>
                          <a:ea typeface="Calibri" panose="020F0502020204030204" pitchFamily="34" charset="0"/>
                          <a:cs typeface="Times New Roman" panose="02020603050405020304" pitchFamily="18" charset="0"/>
                        </a:rPr>
                        <a:t> </a:t>
                      </a:r>
                      <a:r>
                        <a:rPr lang="en-ZA" sz="1600" dirty="0">
                          <a:effectLst/>
                          <a:latin typeface="+mj-lt"/>
                          <a:ea typeface="Calibri" panose="020F0502020204030204" pitchFamily="34" charset="0"/>
                          <a:cs typeface="Times New Roman" panose="02020603050405020304" pitchFamily="18" charset="0"/>
                        </a:rPr>
                        <a:t>Communities</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8</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Provinces</a:t>
                      </a:r>
                      <a:r>
                        <a:rPr lang="en-US" sz="1600" dirty="0">
                          <a:effectLst/>
                          <a:latin typeface="+mj-lt"/>
                          <a:ea typeface="Calibri" panose="020F0502020204030204" pitchFamily="34" charset="0"/>
                          <a:cs typeface="Times New Roman" panose="02020603050405020304" pitchFamily="18" charset="0"/>
                        </a:rPr>
                        <a:t> </a:t>
                      </a:r>
                      <a:r>
                        <a:rPr lang="en-ZA" sz="1600" dirty="0">
                          <a:effectLst/>
                          <a:latin typeface="+mj-lt"/>
                          <a:ea typeface="Calibri" panose="020F0502020204030204" pitchFamily="34" charset="0"/>
                          <a:cs typeface="Times New Roman" panose="02020603050405020304" pitchFamily="18" charset="0"/>
                        </a:rPr>
                        <a:t>monitored on the</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Implementation</a:t>
                      </a:r>
                      <a:r>
                        <a:rPr lang="en-US" sz="1600" dirty="0">
                          <a:effectLst/>
                          <a:latin typeface="+mj-lt"/>
                          <a:ea typeface="Calibri" panose="020F0502020204030204" pitchFamily="34" charset="0"/>
                          <a:cs typeface="Times New Roman" panose="02020603050405020304" pitchFamily="18" charset="0"/>
                        </a:rPr>
                        <a:t> </a:t>
                      </a:r>
                      <a:r>
                        <a:rPr lang="en-ZA" sz="1600" dirty="0">
                          <a:effectLst/>
                          <a:latin typeface="+mj-lt"/>
                          <a:ea typeface="Calibri" panose="020F0502020204030204" pitchFamily="34" charset="0"/>
                          <a:cs typeface="Times New Roman" panose="02020603050405020304" pitchFamily="18" charset="0"/>
                        </a:rPr>
                        <a:t>of Agrarian</a:t>
                      </a:r>
                      <a:r>
                        <a:rPr lang="en-US" sz="1600" dirty="0">
                          <a:effectLst/>
                          <a:latin typeface="+mj-lt"/>
                          <a:ea typeface="Calibri" panose="020F0502020204030204" pitchFamily="34" charset="0"/>
                          <a:cs typeface="Times New Roman" panose="02020603050405020304" pitchFamily="18" charset="0"/>
                        </a:rPr>
                        <a:t> </a:t>
                      </a:r>
                      <a:r>
                        <a:rPr lang="en-ZA" sz="1600" dirty="0">
                          <a:effectLst/>
                          <a:latin typeface="+mj-lt"/>
                          <a:ea typeface="Calibri" panose="020F0502020204030204" pitchFamily="34" charset="0"/>
                          <a:cs typeface="Times New Roman" panose="02020603050405020304" pitchFamily="18" charset="0"/>
                        </a:rPr>
                        <a:t>Revolution</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Programme</a:t>
                      </a:r>
                      <a:r>
                        <a:rPr lang="en-US" sz="1600" dirty="0">
                          <a:effectLst/>
                          <a:latin typeface="+mj-lt"/>
                          <a:ea typeface="Calibri" panose="020F0502020204030204" pitchFamily="34" charset="0"/>
                          <a:cs typeface="Times New Roman" panose="02020603050405020304" pitchFamily="18" charset="0"/>
                        </a:rPr>
                        <a:t> i</a:t>
                      </a:r>
                      <a:r>
                        <a:rPr lang="en-ZA" sz="1600" dirty="0">
                          <a:effectLst/>
                          <a:latin typeface="+mj-lt"/>
                          <a:ea typeface="Calibri" panose="020F0502020204030204" pitchFamily="34" charset="0"/>
                          <a:cs typeface="Times New Roman" panose="02020603050405020304" pitchFamily="18" charset="0"/>
                        </a:rPr>
                        <a:t>n traditional</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communities</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pPr>
                      <a:r>
                        <a:rPr lang="en-ZA" sz="1600" b="1" dirty="0">
                          <a:solidFill>
                            <a:srgbClr val="00B050"/>
                          </a:solidFill>
                          <a:effectLst/>
                          <a:latin typeface="+mj-lt"/>
                          <a:ea typeface="Calibri" panose="020F0502020204030204" pitchFamily="34" charset="0"/>
                          <a:cs typeface="Times New Roman" panose="02020603050405020304" pitchFamily="18" charset="0"/>
                        </a:rPr>
                        <a:t>Achieved</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 </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8 provinces were monitored on the implementation of the Agrarian revolution programme in traditional communities</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687692">
                <a:tc vMerge="1">
                  <a:txBody>
                    <a:bodyPr/>
                    <a:lstStyle/>
                    <a:p>
                      <a:endParaRPr lang="en-US"/>
                    </a:p>
                  </a:txBody>
                  <a:tcPr/>
                </a:tc>
                <a:tc vMerge="1">
                  <a:txBody>
                    <a:bodyPr/>
                    <a:lstStyle/>
                    <a:p>
                      <a:endParaRPr lang="en-US"/>
                    </a:p>
                  </a:txBody>
                  <a:tcPr/>
                </a:tc>
                <a:tc>
                  <a:txBody>
                    <a:bodyPr/>
                    <a:lstStyle/>
                    <a:p>
                      <a:pPr marL="0" marR="0" algn="just">
                        <a:lnSpc>
                          <a:spcPct val="100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Number of</a:t>
                      </a:r>
                      <a:r>
                        <a:rPr lang="en-US" sz="1600" dirty="0">
                          <a:effectLst/>
                          <a:latin typeface="+mj-lt"/>
                          <a:ea typeface="Calibri" panose="020F0502020204030204" pitchFamily="34" charset="0"/>
                          <a:cs typeface="Times New Roman" panose="02020603050405020304" pitchFamily="18" charset="0"/>
                        </a:rPr>
                        <a:t> </a:t>
                      </a:r>
                      <a:r>
                        <a:rPr lang="en-ZA" sz="1600" dirty="0">
                          <a:effectLst/>
                          <a:latin typeface="+mj-lt"/>
                          <a:ea typeface="Calibri" panose="020F0502020204030204" pitchFamily="34" charset="0"/>
                          <a:cs typeface="Times New Roman" panose="02020603050405020304" pitchFamily="18" charset="0"/>
                        </a:rPr>
                        <a:t>Provincial Houses</a:t>
                      </a:r>
                      <a:r>
                        <a:rPr lang="en-US" sz="1600" dirty="0">
                          <a:effectLst/>
                          <a:latin typeface="+mj-lt"/>
                          <a:ea typeface="Calibri" panose="020F0502020204030204" pitchFamily="34" charset="0"/>
                          <a:cs typeface="Times New Roman" panose="02020603050405020304" pitchFamily="18" charset="0"/>
                        </a:rPr>
                        <a:t> </a:t>
                      </a:r>
                      <a:r>
                        <a:rPr lang="en-ZA" sz="1600" dirty="0">
                          <a:effectLst/>
                          <a:latin typeface="+mj-lt"/>
                          <a:ea typeface="Calibri" panose="020F0502020204030204" pitchFamily="34" charset="0"/>
                          <a:cs typeface="Times New Roman" panose="02020603050405020304" pitchFamily="18" charset="0"/>
                        </a:rPr>
                        <a:t>of Traditional</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00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Leaders consulted</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00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on the Communal</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00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Land Tenure</a:t>
                      </a:r>
                      <a:r>
                        <a:rPr lang="en-US" sz="1600" dirty="0">
                          <a:effectLst/>
                          <a:latin typeface="+mj-lt"/>
                          <a:ea typeface="Calibri" panose="020F0502020204030204" pitchFamily="34" charset="0"/>
                          <a:cs typeface="Times New Roman" panose="02020603050405020304" pitchFamily="18" charset="0"/>
                        </a:rPr>
                        <a:t> </a:t>
                      </a:r>
                      <a:r>
                        <a:rPr lang="en-ZA" sz="1600" dirty="0">
                          <a:effectLst/>
                          <a:latin typeface="+mj-lt"/>
                          <a:ea typeface="Calibri" panose="020F0502020204030204" pitchFamily="34" charset="0"/>
                          <a:cs typeface="Times New Roman" panose="02020603050405020304" pitchFamily="18" charset="0"/>
                        </a:rPr>
                        <a:t>Policy</a:t>
                      </a:r>
                      <a:endParaRPr lang="en-US" sz="1600" dirty="0">
                        <a:solidFill>
                          <a:schemeClr val="tx1"/>
                        </a:solidFill>
                        <a:latin typeface="+mj-lt"/>
                      </a:endParaRPr>
                    </a:p>
                  </a:txBody>
                  <a:tcPr marL="51435" marR="51435" marT="25725" marB="25725">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ZA" sz="1600" dirty="0">
                          <a:effectLst/>
                          <a:latin typeface="+mj-lt"/>
                          <a:ea typeface="Calibri" panose="020F0502020204030204" pitchFamily="34" charset="0"/>
                          <a:cs typeface="Times New Roman" panose="02020603050405020304" pitchFamily="18" charset="0"/>
                        </a:rPr>
                        <a:t>7 </a:t>
                      </a:r>
                      <a:r>
                        <a:rPr kumimoji="0" lang="en-ZA" sz="16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Provincial Houses</a:t>
                      </a:r>
                      <a:r>
                        <a:rPr kumimoji="0" lang="en-US" sz="16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 </a:t>
                      </a:r>
                      <a:r>
                        <a:rPr kumimoji="0" lang="en-ZA" sz="16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of Traditional</a:t>
                      </a:r>
                      <a:endParaRPr kumimoji="0" lang="en-US" sz="16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Leaders consulted</a:t>
                      </a:r>
                      <a:endParaRPr kumimoji="0" lang="en-US" sz="16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on the Communal</a:t>
                      </a:r>
                      <a:endParaRPr kumimoji="0" lang="en-US" sz="16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Land Tenure</a:t>
                      </a:r>
                      <a:r>
                        <a:rPr kumimoji="0" lang="en-US" sz="16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 </a:t>
                      </a:r>
                      <a:r>
                        <a:rPr kumimoji="0" lang="en-ZA" sz="16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Policy</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pPr>
                      <a:r>
                        <a:rPr lang="en-ZA" sz="1600" b="1" dirty="0">
                          <a:solidFill>
                            <a:srgbClr val="00B050"/>
                          </a:solidFill>
                          <a:effectLst/>
                          <a:latin typeface="+mj-lt"/>
                          <a:ea typeface="Calibri" panose="020F0502020204030204" pitchFamily="34" charset="0"/>
                          <a:cs typeface="Times New Roman" panose="02020603050405020304" pitchFamily="18" charset="0"/>
                        </a:rPr>
                        <a:t>Achieved</a:t>
                      </a:r>
                    </a:p>
                    <a:p>
                      <a:pPr marL="0" marR="0" algn="just">
                        <a:lnSpc>
                          <a:spcPct val="115000"/>
                        </a:lnSpc>
                        <a:spcBef>
                          <a:spcPts val="0"/>
                        </a:spcBef>
                        <a:spcAft>
                          <a:spcPts val="0"/>
                        </a:spcAft>
                      </a:pP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7 Provincial Houses of Traditional Leaders were consulted on the Communal Land Tenure Policy</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53069819"/>
                  </a:ext>
                </a:extLst>
              </a:tr>
            </a:tbl>
          </a:graphicData>
        </a:graphic>
      </p:graphicFrame>
      <p:sp>
        <p:nvSpPr>
          <p:cNvPr id="7" name="Title 3"/>
          <p:cNvSpPr txBox="1">
            <a:spLocks/>
          </p:cNvSpPr>
          <p:nvPr/>
        </p:nvSpPr>
        <p:spPr bwMode="auto">
          <a:xfrm>
            <a:off x="755575" y="138293"/>
            <a:ext cx="7704856" cy="482396"/>
          </a:xfrm>
          <a:prstGeom prst="rect">
            <a:avLst/>
          </a:prstGeom>
          <a:noFill/>
          <a:ln>
            <a:noFill/>
          </a:ln>
        </p:spPr>
        <p:txBody>
          <a:bodyPr anchor="ctr"/>
          <a:lstStyle>
            <a:lvl1pPr defTabSz="45720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Detailed Performance on the 2021/2022 Outcomes, Output Indicators and  Annual Targets per programme </a:t>
            </a:r>
          </a:p>
        </p:txBody>
      </p:sp>
      <p:sp>
        <p:nvSpPr>
          <p:cNvPr id="2" name="Slide Number Placeholder 1"/>
          <p:cNvSpPr>
            <a:spLocks noGrp="1"/>
          </p:cNvSpPr>
          <p:nvPr>
            <p:ph type="sldNum" sz="quarter" idx="11"/>
          </p:nvPr>
        </p:nvSpPr>
        <p:spPr>
          <a:xfrm>
            <a:off x="6588224" y="6354582"/>
            <a:ext cx="2133600" cy="365125"/>
          </a:xfrm>
        </p:spPr>
        <p:txBody>
          <a:bodyPr/>
          <a:lstStyle/>
          <a:p>
            <a:pPr>
              <a:defRPr/>
            </a:pPr>
            <a:r>
              <a:rPr lang="en-ZA" altLang="en-US" dirty="0"/>
              <a:t>13</a:t>
            </a:r>
          </a:p>
        </p:txBody>
      </p:sp>
    </p:spTree>
    <p:extLst>
      <p:ext uri="{BB962C8B-B14F-4D97-AF65-F5344CB8AC3E}">
        <p14:creationId xmlns:p14="http://schemas.microsoft.com/office/powerpoint/2010/main" val="240655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309252337"/>
              </p:ext>
            </p:extLst>
          </p:nvPr>
        </p:nvGraphicFramePr>
        <p:xfrm>
          <a:off x="169817" y="783771"/>
          <a:ext cx="8848677" cy="5628741"/>
        </p:xfrm>
        <a:graphic>
          <a:graphicData uri="http://schemas.openxmlformats.org/drawingml/2006/table">
            <a:tbl>
              <a:tblPr firstRow="1" bandRow="1"/>
              <a:tblGrid>
                <a:gridCol w="1377847">
                  <a:extLst>
                    <a:ext uri="{9D8B030D-6E8A-4147-A177-3AD203B41FA5}">
                      <a16:colId xmlns:a16="http://schemas.microsoft.com/office/drawing/2014/main" val="528918618"/>
                    </a:ext>
                  </a:extLst>
                </a:gridCol>
                <a:gridCol w="1201525">
                  <a:extLst>
                    <a:ext uri="{9D8B030D-6E8A-4147-A177-3AD203B41FA5}">
                      <a16:colId xmlns:a16="http://schemas.microsoft.com/office/drawing/2014/main" val="20001"/>
                    </a:ext>
                  </a:extLst>
                </a:gridCol>
                <a:gridCol w="2188876">
                  <a:extLst>
                    <a:ext uri="{9D8B030D-6E8A-4147-A177-3AD203B41FA5}">
                      <a16:colId xmlns:a16="http://schemas.microsoft.com/office/drawing/2014/main" val="722548531"/>
                    </a:ext>
                  </a:extLst>
                </a:gridCol>
                <a:gridCol w="1823479">
                  <a:extLst>
                    <a:ext uri="{9D8B030D-6E8A-4147-A177-3AD203B41FA5}">
                      <a16:colId xmlns:a16="http://schemas.microsoft.com/office/drawing/2014/main" val="1875264713"/>
                    </a:ext>
                  </a:extLst>
                </a:gridCol>
                <a:gridCol w="2256950">
                  <a:extLst>
                    <a:ext uri="{9D8B030D-6E8A-4147-A177-3AD203B41FA5}">
                      <a16:colId xmlns:a16="http://schemas.microsoft.com/office/drawing/2014/main" val="3519177801"/>
                    </a:ext>
                  </a:extLst>
                </a:gridCol>
              </a:tblGrid>
              <a:tr h="6290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u="none" strike="noStrike" kern="1200" baseline="0" dirty="0">
                          <a:solidFill>
                            <a:schemeClr val="tx1"/>
                          </a:solidFill>
                          <a:latin typeface="+mj-lt"/>
                          <a:ea typeface="+mn-ea"/>
                          <a:cs typeface="+mn-cs"/>
                        </a:rPr>
                        <a:t>Programme</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u="none" strike="noStrike" kern="1200" baseline="0" dirty="0">
                          <a:solidFill>
                            <a:schemeClr val="tx1"/>
                          </a:solidFill>
                          <a:latin typeface="+mj-lt"/>
                          <a:ea typeface="+mn-ea"/>
                          <a:cs typeface="+mn-cs"/>
                        </a:rPr>
                        <a:t>Outcomes</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mj-lt"/>
                          <a:ea typeface="+mn-ea"/>
                          <a:cs typeface="+mn-cs"/>
                        </a:rPr>
                        <a:t>Output Indicators</a:t>
                      </a:r>
                    </a:p>
                  </a:txBody>
                  <a:tcPr marL="51435" marR="51435" marT="25725" marB="25725">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mj-lt"/>
                          <a:ea typeface="+mn-ea"/>
                          <a:cs typeface="+mn-cs"/>
                        </a:rPr>
                        <a:t>Annual target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mj-lt"/>
                          <a:ea typeface="+mn-ea"/>
                          <a:cs typeface="+mn-cs"/>
                        </a:rPr>
                        <a:t>2021/22</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b="1" u="none" strike="noStrike" kern="1200" baseline="0" dirty="0">
                          <a:solidFill>
                            <a:schemeClr val="tx1"/>
                          </a:solidFill>
                          <a:latin typeface="+mj-lt"/>
                          <a:ea typeface="+mn-ea"/>
                          <a:cs typeface="+mn-cs"/>
                        </a:rPr>
                        <a:t>Actual Performance </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600" b="1" u="none" strike="noStrike" kern="1200" baseline="0" dirty="0">
                        <a:solidFill>
                          <a:schemeClr val="tx1"/>
                        </a:solidFill>
                        <a:latin typeface="+mj-lt"/>
                        <a:ea typeface="+mn-ea"/>
                        <a:cs typeface="+mn-cs"/>
                      </a:endParaRPr>
                    </a:p>
                  </a:txBody>
                  <a:tcPr marL="51435" marR="51435" marT="25725" marB="25725">
                    <a:solidFill>
                      <a:srgbClr val="92D050"/>
                    </a:solidFill>
                  </a:tcPr>
                </a:tc>
                <a:extLst>
                  <a:ext uri="{0D108BD9-81ED-4DB2-BD59-A6C34878D82A}">
                    <a16:rowId xmlns:a16="http://schemas.microsoft.com/office/drawing/2014/main" val="10000"/>
                  </a:ext>
                </a:extLst>
              </a:tr>
              <a:tr h="268951">
                <a:tc rowSpan="2">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mj-lt"/>
                          <a:ea typeface="+mn-ea"/>
                          <a:cs typeface="+mn-cs"/>
                        </a:rPr>
                        <a:t>Institutional Support and Coordination (ISC)</a:t>
                      </a:r>
                    </a:p>
                  </a:txBody>
                  <a:tcPr marL="51435" marR="51435" marT="25725" marB="25725">
                    <a:solidFill>
                      <a:schemeClr val="bg1"/>
                    </a:solidFill>
                  </a:tcPr>
                </a:tc>
                <a:tc rowSpan="2">
                  <a:txBody>
                    <a:bodyPr/>
                    <a:lstStyle/>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Functional</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institution of</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traditional</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and Khoi-San</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leadership</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Number of</a:t>
                      </a:r>
                      <a:r>
                        <a:rPr lang="en-US" sz="1600" dirty="0">
                          <a:effectLst/>
                          <a:latin typeface="+mj-lt"/>
                          <a:ea typeface="Calibri" panose="020F0502020204030204" pitchFamily="34" charset="0"/>
                          <a:cs typeface="Times New Roman" panose="02020603050405020304" pitchFamily="18" charset="0"/>
                        </a:rPr>
                        <a:t> </a:t>
                      </a:r>
                      <a:r>
                        <a:rPr lang="en-ZA" sz="1600" dirty="0">
                          <a:effectLst/>
                          <a:latin typeface="+mj-lt"/>
                          <a:ea typeface="Calibri" panose="020F0502020204030204" pitchFamily="34" charset="0"/>
                          <a:cs typeface="Times New Roman" panose="02020603050405020304" pitchFamily="18" charset="0"/>
                        </a:rPr>
                        <a:t>provinces</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monitored on the</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functionality of</a:t>
                      </a:r>
                      <a:endParaRPr lang="en-US" sz="1600" dirty="0">
                        <a:effectLst/>
                        <a:latin typeface="+mj-lt"/>
                        <a:ea typeface="Calibri" panose="020F0502020204030204" pitchFamily="34" charset="0"/>
                        <a:cs typeface="Times New Roman" panose="02020603050405020304" pitchFamily="18" charset="0"/>
                      </a:endParaRPr>
                    </a:p>
                    <a:p>
                      <a:r>
                        <a:rPr lang="en-ZA" sz="1600" dirty="0">
                          <a:effectLst/>
                          <a:latin typeface="+mj-lt"/>
                          <a:ea typeface="Calibri" panose="020F0502020204030204" pitchFamily="34" charset="0"/>
                          <a:cs typeface="Times New Roman" panose="02020603050405020304" pitchFamily="18" charset="0"/>
                        </a:rPr>
                        <a:t>the Local Houses of Traditional Leadership (LHTLs)</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8 </a:t>
                      </a:r>
                      <a:r>
                        <a:rPr kumimoji="0" lang="en-ZA" sz="16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Provinces  monitored on the functionality of the LHTLs</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pPr>
                      <a:r>
                        <a:rPr lang="en-ZA" sz="1600" b="1" dirty="0">
                          <a:solidFill>
                            <a:srgbClr val="00B050"/>
                          </a:solidFill>
                          <a:effectLst/>
                          <a:latin typeface="+mj-lt"/>
                          <a:ea typeface="Calibri" panose="020F0502020204030204" pitchFamily="34" charset="0"/>
                          <a:cs typeface="Times New Roman" panose="02020603050405020304" pitchFamily="18" charset="0"/>
                        </a:rPr>
                        <a:t>Achieved</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 </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8 Provinces were monitored on the functionality of the LHTLs</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687692">
                <a:tc vMerge="1">
                  <a:txBody>
                    <a:bodyPr/>
                    <a:lstStyle/>
                    <a:p>
                      <a:endParaRPr lang="en-US"/>
                    </a:p>
                  </a:txBody>
                  <a:tcPr/>
                </a:tc>
                <a:tc vMerge="1">
                  <a:txBody>
                    <a:bodyPr/>
                    <a:lstStyle/>
                    <a:p>
                      <a:pPr marL="0" marR="0" algn="just">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Number of</a:t>
                      </a:r>
                      <a:r>
                        <a:rPr lang="en-US" sz="1600" dirty="0">
                          <a:effectLst/>
                          <a:latin typeface="+mj-lt"/>
                          <a:ea typeface="Calibri" panose="020F0502020204030204" pitchFamily="34" charset="0"/>
                          <a:cs typeface="Times New Roman" panose="02020603050405020304" pitchFamily="18" charset="0"/>
                        </a:rPr>
                        <a:t> </a:t>
                      </a:r>
                      <a:r>
                        <a:rPr lang="en-ZA" sz="1600" dirty="0">
                          <a:effectLst/>
                          <a:latin typeface="+mj-lt"/>
                          <a:ea typeface="Calibri" panose="020F0502020204030204" pitchFamily="34" charset="0"/>
                          <a:cs typeface="Times New Roman" panose="02020603050405020304" pitchFamily="18" charset="0"/>
                        </a:rPr>
                        <a:t>interventions in</a:t>
                      </a:r>
                      <a:r>
                        <a:rPr lang="en-US" sz="1600" dirty="0">
                          <a:effectLst/>
                          <a:latin typeface="+mj-lt"/>
                          <a:ea typeface="Calibri" panose="020F0502020204030204" pitchFamily="34" charset="0"/>
                          <a:cs typeface="Times New Roman" panose="02020603050405020304" pitchFamily="18" charset="0"/>
                        </a:rPr>
                        <a:t> </a:t>
                      </a:r>
                      <a:r>
                        <a:rPr lang="en-ZA" sz="1600" dirty="0">
                          <a:effectLst/>
                          <a:latin typeface="+mj-lt"/>
                          <a:ea typeface="Calibri" panose="020F0502020204030204" pitchFamily="34" charset="0"/>
                          <a:cs typeface="Times New Roman" panose="02020603050405020304" pitchFamily="18" charset="0"/>
                        </a:rPr>
                        <a:t>the Integrated</a:t>
                      </a:r>
                      <a:r>
                        <a:rPr lang="en-US" sz="1600" dirty="0">
                          <a:effectLst/>
                          <a:latin typeface="+mj-lt"/>
                          <a:ea typeface="Calibri" panose="020F0502020204030204" pitchFamily="34" charset="0"/>
                          <a:cs typeface="Times New Roman" panose="02020603050405020304" pitchFamily="18" charset="0"/>
                        </a:rPr>
                        <a:t> </a:t>
                      </a:r>
                      <a:r>
                        <a:rPr lang="en-ZA" sz="1600" dirty="0">
                          <a:effectLst/>
                          <a:latin typeface="+mj-lt"/>
                          <a:ea typeface="Calibri" panose="020F0502020204030204" pitchFamily="34" charset="0"/>
                          <a:cs typeface="Times New Roman" panose="02020603050405020304" pitchFamily="18" charset="0"/>
                        </a:rPr>
                        <a:t>traditional</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Leadership</a:t>
                      </a:r>
                      <a:r>
                        <a:rPr lang="en-US" sz="1600" dirty="0">
                          <a:effectLst/>
                          <a:latin typeface="+mj-lt"/>
                          <a:ea typeface="Calibri" panose="020F0502020204030204" pitchFamily="34" charset="0"/>
                          <a:cs typeface="Times New Roman" panose="02020603050405020304" pitchFamily="18" charset="0"/>
                        </a:rPr>
                        <a:t> </a:t>
                      </a:r>
                      <a:r>
                        <a:rPr lang="en-ZA" sz="1600" dirty="0">
                          <a:effectLst/>
                          <a:latin typeface="+mj-lt"/>
                          <a:ea typeface="Calibri" panose="020F0502020204030204" pitchFamily="34" charset="0"/>
                          <a:cs typeface="Times New Roman" panose="02020603050405020304" pitchFamily="18" charset="0"/>
                        </a:rPr>
                        <a:t>support</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programme</a:t>
                      </a:r>
                      <a:endParaRPr lang="en-US" sz="1600" dirty="0">
                        <a:effectLst/>
                        <a:latin typeface="+mj-lt"/>
                        <a:ea typeface="Calibri" panose="020F0502020204030204" pitchFamily="34" charset="0"/>
                        <a:cs typeface="Times New Roman" panose="02020603050405020304" pitchFamily="18" charset="0"/>
                      </a:endParaRPr>
                    </a:p>
                    <a:p>
                      <a:r>
                        <a:rPr lang="en-ZA" sz="1600" dirty="0">
                          <a:effectLst/>
                          <a:latin typeface="+mj-lt"/>
                          <a:ea typeface="Calibri" panose="020F0502020204030204" pitchFamily="34" charset="0"/>
                          <a:cs typeface="Times New Roman" panose="02020603050405020304" pitchFamily="18" charset="0"/>
                        </a:rPr>
                        <a:t>implemented</a:t>
                      </a:r>
                      <a:endParaRPr lang="en-US" sz="1600" dirty="0">
                        <a:solidFill>
                          <a:schemeClr val="tx1"/>
                        </a:solidFill>
                        <a:latin typeface="+mj-lt"/>
                      </a:endParaRPr>
                    </a:p>
                  </a:txBody>
                  <a:tcPr marL="51435" marR="51435" marT="25725" marB="25725">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pPr>
                      <a:r>
                        <a:rPr lang="en-ZA" sz="1600">
                          <a:effectLst/>
                          <a:latin typeface="+mj-lt"/>
                          <a:ea typeface="Calibri" panose="020F0502020204030204" pitchFamily="34" charset="0"/>
                          <a:cs typeface="Times New Roman" panose="02020603050405020304" pitchFamily="18" charset="0"/>
                        </a:rPr>
                        <a:t>1 Intervention in</a:t>
                      </a:r>
                      <a:endParaRPr lang="en-US" sz="160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a:effectLst/>
                          <a:latin typeface="+mj-lt"/>
                          <a:ea typeface="Calibri" panose="020F0502020204030204" pitchFamily="34" charset="0"/>
                          <a:cs typeface="Times New Roman" panose="02020603050405020304" pitchFamily="18" charset="0"/>
                        </a:rPr>
                        <a:t>the Integrated</a:t>
                      </a:r>
                      <a:endParaRPr lang="en-US" sz="160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a:effectLst/>
                          <a:latin typeface="+mj-lt"/>
                          <a:ea typeface="Calibri" panose="020F0502020204030204" pitchFamily="34" charset="0"/>
                          <a:cs typeface="Times New Roman" panose="02020603050405020304" pitchFamily="18" charset="0"/>
                        </a:rPr>
                        <a:t>Traditional and</a:t>
                      </a:r>
                      <a:endParaRPr lang="en-US" sz="160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a:effectLst/>
                          <a:latin typeface="+mj-lt"/>
                          <a:ea typeface="Calibri" panose="020F0502020204030204" pitchFamily="34" charset="0"/>
                          <a:cs typeface="Times New Roman" panose="02020603050405020304" pitchFamily="18" charset="0"/>
                        </a:rPr>
                        <a:t>Khoi-San support</a:t>
                      </a:r>
                      <a:endParaRPr lang="en-US" sz="160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a:effectLst/>
                          <a:latin typeface="+mj-lt"/>
                          <a:ea typeface="Calibri" panose="020F0502020204030204" pitchFamily="34" charset="0"/>
                          <a:cs typeface="Times New Roman" panose="02020603050405020304" pitchFamily="18" charset="0"/>
                        </a:rPr>
                        <a:t>programmes</a:t>
                      </a:r>
                      <a:endParaRPr lang="en-US" sz="160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a:effectLst/>
                          <a:latin typeface="+mj-lt"/>
                          <a:ea typeface="Calibri" panose="020F0502020204030204" pitchFamily="34" charset="0"/>
                          <a:cs typeface="Times New Roman" panose="02020603050405020304" pitchFamily="18" charset="0"/>
                        </a:rPr>
                        <a:t>implemented:</a:t>
                      </a:r>
                      <a:endParaRPr lang="en-US" sz="160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a:effectLst/>
                          <a:latin typeface="+mj-lt"/>
                          <a:ea typeface="Calibri" panose="020F0502020204030204" pitchFamily="34" charset="0"/>
                          <a:cs typeface="Times New Roman" panose="02020603050405020304" pitchFamily="18" charset="0"/>
                        </a:rPr>
                        <a:t>• 8 Houses</a:t>
                      </a:r>
                      <a:endParaRPr lang="en-US" sz="160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a:effectLst/>
                          <a:latin typeface="+mj-lt"/>
                          <a:ea typeface="Calibri" panose="020F0502020204030204" pitchFamily="34" charset="0"/>
                          <a:cs typeface="Times New Roman" panose="02020603050405020304" pitchFamily="18" charset="0"/>
                        </a:rPr>
                        <a:t>trained on</a:t>
                      </a:r>
                      <a:endParaRPr lang="en-US" sz="160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a:effectLst/>
                          <a:latin typeface="+mj-lt"/>
                          <a:ea typeface="Calibri" panose="020F0502020204030204" pitchFamily="34" charset="0"/>
                          <a:cs typeface="Times New Roman" panose="02020603050405020304" pitchFamily="18" charset="0"/>
                        </a:rPr>
                        <a:t>Gender Based</a:t>
                      </a:r>
                      <a:endParaRPr lang="en-US" sz="160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a:effectLst/>
                          <a:latin typeface="+mj-lt"/>
                          <a:ea typeface="Calibri" panose="020F0502020204030204" pitchFamily="34" charset="0"/>
                          <a:cs typeface="Times New Roman" panose="02020603050405020304" pitchFamily="18" charset="0"/>
                        </a:rPr>
                        <a:t>Violence and</a:t>
                      </a:r>
                      <a:endParaRPr lang="en-US" sz="160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a:effectLst/>
                          <a:latin typeface="+mj-lt"/>
                          <a:ea typeface="Calibri" panose="020F0502020204030204" pitchFamily="34" charset="0"/>
                          <a:cs typeface="Times New Roman" panose="02020603050405020304" pitchFamily="18" charset="0"/>
                        </a:rPr>
                        <a:t>Femicide</a:t>
                      </a:r>
                      <a:endParaRPr lang="en-US" sz="160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a:effectLst/>
                          <a:latin typeface="+mj-lt"/>
                          <a:ea typeface="Calibri" panose="020F0502020204030204" pitchFamily="34" charset="0"/>
                          <a:cs typeface="Times New Roman" panose="02020603050405020304" pitchFamily="18" charset="0"/>
                        </a:rPr>
                        <a:t>(GBVF)</a:t>
                      </a:r>
                      <a:endParaRPr lang="en-US" sz="1600">
                        <a:effectLst/>
                        <a:latin typeface="+mj-lt"/>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pPr>
                      <a:r>
                        <a:rPr lang="en-ZA" sz="1600" b="1" dirty="0">
                          <a:solidFill>
                            <a:srgbClr val="00B050"/>
                          </a:solidFill>
                          <a:effectLst/>
                          <a:latin typeface="+mj-lt"/>
                          <a:ea typeface="Calibri" panose="020F0502020204030204" pitchFamily="34" charset="0"/>
                          <a:cs typeface="Times New Roman" panose="02020603050405020304" pitchFamily="18" charset="0"/>
                        </a:rPr>
                        <a:t>Achieved</a:t>
                      </a:r>
                    </a:p>
                    <a:p>
                      <a:pPr marL="0" marR="0" algn="just">
                        <a:lnSpc>
                          <a:spcPct val="115000"/>
                        </a:lnSpc>
                        <a:spcBef>
                          <a:spcPts val="0"/>
                        </a:spcBef>
                        <a:spcAft>
                          <a:spcPts val="0"/>
                        </a:spcAft>
                      </a:pP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1 Intervention in</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the Integrated</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Traditional and</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Khoi-San support</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Programmes was</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implemented:</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 8 Houses</a:t>
                      </a:r>
                      <a:r>
                        <a:rPr lang="en-US" sz="1600" dirty="0">
                          <a:effectLst/>
                          <a:latin typeface="+mj-lt"/>
                          <a:ea typeface="Calibri" panose="020F0502020204030204" pitchFamily="34" charset="0"/>
                          <a:cs typeface="Times New Roman" panose="02020603050405020304" pitchFamily="18" charset="0"/>
                        </a:rPr>
                        <a:t> </a:t>
                      </a:r>
                      <a:r>
                        <a:rPr lang="en-ZA" sz="1600" dirty="0">
                          <a:effectLst/>
                          <a:latin typeface="+mj-lt"/>
                          <a:ea typeface="Calibri" panose="020F0502020204030204" pitchFamily="34" charset="0"/>
                          <a:cs typeface="Times New Roman" panose="02020603050405020304" pitchFamily="18" charset="0"/>
                        </a:rPr>
                        <a:t>trained on</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GBVF</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 </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600" dirty="0">
                          <a:effectLst/>
                          <a:latin typeface="+mj-lt"/>
                          <a:ea typeface="Calibri" panose="020F0502020204030204" pitchFamily="34" charset="0"/>
                          <a:cs typeface="Times New Roman" panose="02020603050405020304" pitchFamily="18" charset="0"/>
                        </a:rPr>
                        <a:t> </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53069819"/>
                  </a:ext>
                </a:extLst>
              </a:tr>
            </a:tbl>
          </a:graphicData>
        </a:graphic>
      </p:graphicFrame>
      <p:sp>
        <p:nvSpPr>
          <p:cNvPr id="7" name="Title 3"/>
          <p:cNvSpPr txBox="1">
            <a:spLocks/>
          </p:cNvSpPr>
          <p:nvPr/>
        </p:nvSpPr>
        <p:spPr bwMode="auto">
          <a:xfrm>
            <a:off x="755575" y="138293"/>
            <a:ext cx="7704856" cy="482396"/>
          </a:xfrm>
          <a:prstGeom prst="rect">
            <a:avLst/>
          </a:prstGeom>
          <a:noFill/>
          <a:ln>
            <a:noFill/>
          </a:ln>
        </p:spPr>
        <p:txBody>
          <a:bodyPr anchor="ctr"/>
          <a:lstStyle>
            <a:lvl1pPr defTabSz="45720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Detailed Performance on the 2021/2022 Outcomes, Output Indicators and  Annual Targets per programme </a:t>
            </a:r>
          </a:p>
        </p:txBody>
      </p:sp>
      <p:sp>
        <p:nvSpPr>
          <p:cNvPr id="2" name="Slide Number Placeholder 1"/>
          <p:cNvSpPr>
            <a:spLocks noGrp="1"/>
          </p:cNvSpPr>
          <p:nvPr>
            <p:ph type="sldNum" sz="quarter" idx="11"/>
          </p:nvPr>
        </p:nvSpPr>
        <p:spPr>
          <a:xfrm>
            <a:off x="6588224" y="6354582"/>
            <a:ext cx="2133600" cy="365125"/>
          </a:xfrm>
        </p:spPr>
        <p:txBody>
          <a:bodyPr/>
          <a:lstStyle/>
          <a:p>
            <a:pPr>
              <a:defRPr/>
            </a:pPr>
            <a:r>
              <a:rPr lang="en-ZA" altLang="en-US" dirty="0"/>
              <a:t>14</a:t>
            </a:r>
          </a:p>
        </p:txBody>
      </p:sp>
    </p:spTree>
    <p:extLst>
      <p:ext uri="{BB962C8B-B14F-4D97-AF65-F5344CB8AC3E}">
        <p14:creationId xmlns:p14="http://schemas.microsoft.com/office/powerpoint/2010/main" val="38072192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980728"/>
            <a:ext cx="7920880" cy="3214633"/>
          </a:xfrm>
          <a:noFill/>
        </p:spPr>
        <p:txBody>
          <a:bodyPr/>
          <a:lstStyle/>
          <a:p>
            <a:pPr>
              <a:defRPr/>
            </a:pPr>
            <a:r>
              <a:rPr lang="en-ZA" dirty="0"/>
              <a:t>PART B </a:t>
            </a:r>
            <a:br>
              <a:rPr lang="en-ZA" dirty="0"/>
            </a:br>
            <a:r>
              <a:rPr lang="en-ZA" dirty="0"/>
              <a:t/>
            </a:r>
            <a:br>
              <a:rPr lang="en-ZA" dirty="0"/>
            </a:br>
            <a:r>
              <a:rPr lang="en-ZA" dirty="0"/>
              <a:t/>
            </a:r>
            <a:br>
              <a:rPr lang="en-ZA" dirty="0"/>
            </a:br>
            <a:r>
              <a:rPr lang="en-ZA" dirty="0"/>
              <a:t>2021/2022 Financial Performance</a:t>
            </a:r>
          </a:p>
        </p:txBody>
      </p:sp>
      <p:sp>
        <p:nvSpPr>
          <p:cNvPr id="3" name="Slide Number Placeholder 2"/>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ZA" altLang="en-US"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15</a:t>
            </a:r>
          </a:p>
        </p:txBody>
      </p:sp>
    </p:spTree>
    <p:extLst>
      <p:ext uri="{BB962C8B-B14F-4D97-AF65-F5344CB8AC3E}">
        <p14:creationId xmlns:p14="http://schemas.microsoft.com/office/powerpoint/2010/main" val="18457302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5943600"/>
            <a:ext cx="9144000" cy="914400"/>
          </a:xfrm>
          <a:prstGeom prst="rect">
            <a:avLst/>
          </a:prstGeom>
          <a:solidFill>
            <a:schemeClr val="bg1"/>
          </a:solidFill>
          <a:ln w="0">
            <a:solidFill>
              <a:srgbClr val="4A7EBB"/>
            </a:solidFill>
            <a:round/>
            <a:headEnd/>
            <a:tailEnd/>
          </a:ln>
          <a:effectLst>
            <a:outerShdw blurRad="40000" dist="20000" dir="5400000" rotWithShape="0">
              <a:srgbClr val="808080">
                <a:alpha val="37999"/>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pic>
        <p:nvPicPr>
          <p:cNvPr id="7171" name="Picture 6" descr="dta logo.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6035675"/>
            <a:ext cx="1905000"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Title 1"/>
          <p:cNvSpPr>
            <a:spLocks noGrp="1"/>
          </p:cNvSpPr>
          <p:nvPr>
            <p:ph type="title"/>
          </p:nvPr>
        </p:nvSpPr>
        <p:spPr>
          <a:xfrm>
            <a:off x="152400" y="69850"/>
            <a:ext cx="8858250" cy="792163"/>
          </a:xfrm>
        </p:spPr>
        <p:txBody>
          <a:bodyPr/>
          <a:lstStyle/>
          <a:p>
            <a:pPr algn="l">
              <a:defRPr/>
            </a:pPr>
            <a:r>
              <a:rPr lang="en-ZA" altLang="en-US" sz="2800" b="1" dirty="0">
                <a:effectLst>
                  <a:outerShdw blurRad="38100" dist="38100" dir="2700000" algn="tl">
                    <a:srgbClr val="000000">
                      <a:alpha val="43137"/>
                    </a:srgbClr>
                  </a:outerShdw>
                </a:effectLst>
                <a:latin typeface="Arial" panose="020B0604020202020204" pitchFamily="34" charset="0"/>
                <a:ea typeface="ＭＳ Ｐゴシック" panose="020B0600070205080204" pitchFamily="34" charset="-128"/>
                <a:cs typeface="Arial" panose="020B0604020202020204" pitchFamily="34" charset="0"/>
              </a:rPr>
              <a:t>Appropriation Statement per Programme and Economic Classification</a:t>
            </a:r>
          </a:p>
        </p:txBody>
      </p:sp>
      <p:sp>
        <p:nvSpPr>
          <p:cNvPr id="4" name="Slide Number Placeholder 3"/>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ZA" altLang="en-US"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16</a:t>
            </a:r>
          </a:p>
        </p:txBody>
      </p:sp>
      <p:graphicFrame>
        <p:nvGraphicFramePr>
          <p:cNvPr id="3" name="Object 2">
            <a:extLst>
              <a:ext uri="{FF2B5EF4-FFF2-40B4-BE49-F238E27FC236}">
                <a16:creationId xmlns:a16="http://schemas.microsoft.com/office/drawing/2014/main" id="{9B102A16-9034-2B54-2F83-7FD15CE47990}"/>
              </a:ext>
            </a:extLst>
          </p:cNvPr>
          <p:cNvGraphicFramePr>
            <a:graphicFrameLocks noChangeAspect="1"/>
          </p:cNvGraphicFramePr>
          <p:nvPr/>
        </p:nvGraphicFramePr>
        <p:xfrm>
          <a:off x="304800" y="862014"/>
          <a:ext cx="8587680" cy="4962524"/>
        </p:xfrm>
        <a:graphic>
          <a:graphicData uri="http://schemas.openxmlformats.org/presentationml/2006/ole">
            <mc:AlternateContent xmlns:mc="http://schemas.openxmlformats.org/markup-compatibility/2006">
              <mc:Choice xmlns:v="urn:schemas-microsoft-com:vml" Requires="v">
                <p:oleObj spid="_x0000_s1026" name="Worksheet" r:id="rId5" imgW="8534400" imgH="4591150" progId="Excel.Sheet.12">
                  <p:embed/>
                </p:oleObj>
              </mc:Choice>
              <mc:Fallback>
                <p:oleObj name="Worksheet" r:id="rId5" imgW="8534400" imgH="4591150" progId="Excel.Sheet.12">
                  <p:embed/>
                  <p:pic>
                    <p:nvPicPr>
                      <p:cNvPr id="3" name="Object 2">
                        <a:extLst>
                          <a:ext uri="{FF2B5EF4-FFF2-40B4-BE49-F238E27FC236}">
                            <a16:creationId xmlns:a16="http://schemas.microsoft.com/office/drawing/2014/main" id="{9B102A16-9034-2B54-2F83-7FD15CE47990}"/>
                          </a:ext>
                        </a:extLst>
                      </p:cNvPr>
                      <p:cNvPicPr/>
                      <p:nvPr/>
                    </p:nvPicPr>
                    <p:blipFill>
                      <a:blip r:embed="rId6"/>
                      <a:stretch>
                        <a:fillRect/>
                      </a:stretch>
                    </p:blipFill>
                    <p:spPr>
                      <a:xfrm>
                        <a:off x="304800" y="862014"/>
                        <a:ext cx="8587680" cy="4962524"/>
                      </a:xfrm>
                      <a:prstGeom prst="rect">
                        <a:avLst/>
                      </a:prstGeom>
                    </p:spPr>
                  </p:pic>
                </p:oleObj>
              </mc:Fallback>
            </mc:AlternateContent>
          </a:graphicData>
        </a:graphic>
      </p:graphicFrame>
    </p:spTree>
    <p:extLst>
      <p:ext uri="{BB962C8B-B14F-4D97-AF65-F5344CB8AC3E}">
        <p14:creationId xmlns:p14="http://schemas.microsoft.com/office/powerpoint/2010/main" val="4001193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5943600"/>
            <a:ext cx="9144000" cy="914400"/>
          </a:xfrm>
          <a:prstGeom prst="rect">
            <a:avLst/>
          </a:prstGeom>
          <a:solidFill>
            <a:schemeClr val="bg1"/>
          </a:solidFill>
          <a:ln w="0">
            <a:solidFill>
              <a:srgbClr val="4A7EBB"/>
            </a:solidFill>
            <a:round/>
            <a:headEnd/>
            <a:tailEnd/>
          </a:ln>
          <a:effectLst>
            <a:outerShdw blurRad="40000" dist="20000" dir="5400000" rotWithShape="0">
              <a:srgbClr val="808080">
                <a:alpha val="37999"/>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pic>
        <p:nvPicPr>
          <p:cNvPr id="7171" name="Picture 6" descr="dta logo.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6035675"/>
            <a:ext cx="1905000"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Title 1"/>
          <p:cNvSpPr>
            <a:spLocks noGrp="1"/>
          </p:cNvSpPr>
          <p:nvPr>
            <p:ph type="title"/>
          </p:nvPr>
        </p:nvSpPr>
        <p:spPr>
          <a:xfrm>
            <a:off x="152400" y="69850"/>
            <a:ext cx="8858250" cy="792163"/>
          </a:xfrm>
        </p:spPr>
        <p:txBody>
          <a:bodyPr/>
          <a:lstStyle/>
          <a:p>
            <a:pPr algn="l">
              <a:defRPr/>
            </a:pPr>
            <a:r>
              <a:rPr lang="en-ZA" altLang="en-US" sz="2800" b="1" dirty="0">
                <a:effectLst>
                  <a:outerShdw blurRad="38100" dist="38100" dir="2700000" algn="tl">
                    <a:srgbClr val="000000">
                      <a:alpha val="43137"/>
                    </a:srgbClr>
                  </a:outerShdw>
                </a:effectLst>
                <a:latin typeface="Arial" panose="020B0604020202020204" pitchFamily="34" charset="0"/>
                <a:ea typeface="ＭＳ Ｐゴシック" panose="020B0600070205080204" pitchFamily="34" charset="-128"/>
                <a:cs typeface="Arial" panose="020B0604020202020204" pitchFamily="34" charset="0"/>
              </a:rPr>
              <a:t>Audit outcomes obtained by the department</a:t>
            </a:r>
          </a:p>
        </p:txBody>
      </p:sp>
      <p:sp>
        <p:nvSpPr>
          <p:cNvPr id="4" name="Slide Number Placeholder 3"/>
          <p:cNvSpPr>
            <a:spLocks noGrp="1"/>
          </p:cNvSpPr>
          <p:nvPr>
            <p:ph type="sldNum" sz="quarter" idx="11"/>
          </p:nvPr>
        </p:nvSpPr>
        <p:spPr>
          <a:xfrm>
            <a:off x="6466114" y="6296298"/>
            <a:ext cx="2220686" cy="425178"/>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ZA" altLang="en-US"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17</a:t>
            </a:r>
          </a:p>
        </p:txBody>
      </p:sp>
      <p:graphicFrame>
        <p:nvGraphicFramePr>
          <p:cNvPr id="2" name="Object 1">
            <a:extLst>
              <a:ext uri="{FF2B5EF4-FFF2-40B4-BE49-F238E27FC236}">
                <a16:creationId xmlns:a16="http://schemas.microsoft.com/office/drawing/2014/main" id="{126F2547-565F-D9B7-7405-45DBE9C12101}"/>
              </a:ext>
            </a:extLst>
          </p:cNvPr>
          <p:cNvGraphicFramePr>
            <a:graphicFrameLocks noChangeAspect="1"/>
          </p:cNvGraphicFramePr>
          <p:nvPr/>
        </p:nvGraphicFramePr>
        <p:xfrm>
          <a:off x="152400" y="954089"/>
          <a:ext cx="8740080" cy="2186880"/>
        </p:xfrm>
        <a:graphic>
          <a:graphicData uri="http://schemas.openxmlformats.org/presentationml/2006/ole">
            <mc:AlternateContent xmlns:mc="http://schemas.openxmlformats.org/markup-compatibility/2006">
              <mc:Choice xmlns:v="urn:schemas-microsoft-com:vml" Requires="v">
                <p:oleObj spid="_x0000_s2050" name="Worksheet" r:id="rId5" imgW="7791378" imgH="809525" progId="Excel.Sheet.12">
                  <p:embed/>
                </p:oleObj>
              </mc:Choice>
              <mc:Fallback>
                <p:oleObj name="Worksheet" r:id="rId5" imgW="7791378" imgH="809525" progId="Excel.Sheet.12">
                  <p:embed/>
                  <p:pic>
                    <p:nvPicPr>
                      <p:cNvPr id="2" name="Object 1">
                        <a:extLst>
                          <a:ext uri="{FF2B5EF4-FFF2-40B4-BE49-F238E27FC236}">
                            <a16:creationId xmlns:a16="http://schemas.microsoft.com/office/drawing/2014/main" id="{126F2547-565F-D9B7-7405-45DBE9C12101}"/>
                          </a:ext>
                        </a:extLst>
                      </p:cNvPr>
                      <p:cNvPicPr/>
                      <p:nvPr/>
                    </p:nvPicPr>
                    <p:blipFill>
                      <a:blip r:embed="rId6"/>
                      <a:stretch>
                        <a:fillRect/>
                      </a:stretch>
                    </p:blipFill>
                    <p:spPr>
                      <a:xfrm>
                        <a:off x="152400" y="954089"/>
                        <a:ext cx="8740080" cy="2186880"/>
                      </a:xfrm>
                      <a:prstGeom prst="rect">
                        <a:avLst/>
                      </a:prstGeom>
                    </p:spPr>
                  </p:pic>
                </p:oleObj>
              </mc:Fallback>
            </mc:AlternateContent>
          </a:graphicData>
        </a:graphic>
      </p:graphicFrame>
    </p:spTree>
    <p:extLst>
      <p:ext uri="{BB962C8B-B14F-4D97-AF65-F5344CB8AC3E}">
        <p14:creationId xmlns:p14="http://schemas.microsoft.com/office/powerpoint/2010/main" val="10537541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5943600"/>
            <a:ext cx="9144000" cy="914400"/>
          </a:xfrm>
          <a:prstGeom prst="rect">
            <a:avLst/>
          </a:prstGeom>
          <a:solidFill>
            <a:schemeClr val="bg1"/>
          </a:solidFill>
          <a:ln w="0">
            <a:solidFill>
              <a:srgbClr val="4A7EBB"/>
            </a:solidFill>
            <a:round/>
            <a:headEnd/>
            <a:tailEnd/>
          </a:ln>
          <a:effectLst>
            <a:outerShdw blurRad="40000" dist="20000" dir="5400000" rotWithShape="0">
              <a:srgbClr val="808080">
                <a:alpha val="37999"/>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pic>
        <p:nvPicPr>
          <p:cNvPr id="8195" name="Picture 6" descr="dta logo.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6035675"/>
            <a:ext cx="1905000"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Content Placeholder 5"/>
          <p:cNvSpPr>
            <a:spLocks noGrp="1"/>
          </p:cNvSpPr>
          <p:nvPr>
            <p:ph idx="1"/>
          </p:nvPr>
        </p:nvSpPr>
        <p:spPr>
          <a:xfrm>
            <a:off x="0" y="862013"/>
            <a:ext cx="9144000" cy="5173662"/>
          </a:xfrm>
        </p:spPr>
        <p:txBody>
          <a:bodyPr/>
          <a:lstStyle/>
          <a:p>
            <a:pPr marL="0" indent="0" algn="just">
              <a:buNone/>
            </a:pPr>
            <a:r>
              <a:rPr lang="en-GB" sz="2000" dirty="0">
                <a:effectLst/>
                <a:latin typeface="Arial" panose="020B0604020202020204" pitchFamily="34" charset="0"/>
                <a:ea typeface="Times New Roman" panose="02020603050405020304" pitchFamily="18" charset="0"/>
              </a:rPr>
              <a:t>The Commissioners of the Commission on Khoi-San Matters were only appointed with effect from 1 September 2021 resulting in low spending on Compensation of Employees.  </a:t>
            </a:r>
          </a:p>
          <a:p>
            <a:pPr marL="0" indent="0" algn="just">
              <a:buNone/>
            </a:pPr>
            <a:endParaRPr lang="en-GB" sz="2000" dirty="0">
              <a:ea typeface="Times New Roman" panose="02020603050405020304" pitchFamily="18" charset="0"/>
            </a:endParaRPr>
          </a:p>
          <a:p>
            <a:pPr marL="0" indent="0" algn="just">
              <a:buNone/>
            </a:pPr>
            <a:r>
              <a:rPr lang="en-GB" sz="2000" dirty="0">
                <a:ea typeface="Times New Roman" panose="02020603050405020304" pitchFamily="18" charset="0"/>
              </a:rPr>
              <a:t>On</a:t>
            </a:r>
            <a:r>
              <a:rPr lang="en-GB" sz="2000" dirty="0">
                <a:effectLst/>
                <a:latin typeface="Arial" panose="020B0604020202020204" pitchFamily="34" charset="0"/>
                <a:ea typeface="Times New Roman" panose="02020603050405020304" pitchFamily="18" charset="0"/>
              </a:rPr>
              <a:t> </a:t>
            </a:r>
            <a:r>
              <a:rPr lang="en-GB" sz="2000" dirty="0">
                <a:ea typeface="Times New Roman" panose="02020603050405020304" pitchFamily="18" charset="0"/>
              </a:rPr>
              <a:t>G</a:t>
            </a:r>
            <a:r>
              <a:rPr lang="en-GB" sz="2000" dirty="0">
                <a:effectLst/>
                <a:latin typeface="Arial" panose="020B0604020202020204" pitchFamily="34" charset="0"/>
                <a:ea typeface="Times New Roman" panose="02020603050405020304" pitchFamily="18" charset="0"/>
              </a:rPr>
              <a:t>oods and </a:t>
            </a:r>
            <a:r>
              <a:rPr lang="en-GB" sz="2000" dirty="0">
                <a:ea typeface="Times New Roman" panose="02020603050405020304" pitchFamily="18" charset="0"/>
              </a:rPr>
              <a:t>S</a:t>
            </a:r>
            <a:r>
              <a:rPr lang="en-GB" sz="2000" dirty="0">
                <a:effectLst/>
                <a:latin typeface="Arial" panose="020B0604020202020204" pitchFamily="34" charset="0"/>
                <a:ea typeface="Times New Roman" panose="02020603050405020304" pitchFamily="18" charset="0"/>
              </a:rPr>
              <a:t>ervices,  the Department recorded under expenditure and this was due to Covid-19 lockdown restrictions which had an impact on travelling and there was delays procurement of goods &amp; services due to unavailability of stock</a:t>
            </a:r>
            <a:r>
              <a:rPr lang="en-GB" sz="2000" dirty="0">
                <a:ea typeface="Times New Roman" panose="02020603050405020304" pitchFamily="18" charset="0"/>
              </a:rPr>
              <a:t>.  Furthermore, </a:t>
            </a:r>
            <a:r>
              <a:rPr lang="en-GB" sz="2000" dirty="0">
                <a:effectLst/>
                <a:latin typeface="Arial" panose="020B0604020202020204" pitchFamily="34" charset="0"/>
                <a:ea typeface="Times New Roman" panose="02020603050405020304" pitchFamily="18" charset="0"/>
              </a:rPr>
              <a:t>officials were working from home and only coming to work on rotational basis and most of the meetings were conducted on virtual platforms such as MS-Teams/Zoom. </a:t>
            </a:r>
          </a:p>
          <a:p>
            <a:pPr marL="0" indent="0" algn="just">
              <a:buNone/>
            </a:pPr>
            <a:endParaRPr lang="en-GB" sz="2000" dirty="0">
              <a:ea typeface="Times New Roman" panose="02020603050405020304" pitchFamily="18" charset="0"/>
            </a:endParaRPr>
          </a:p>
          <a:p>
            <a:pPr marL="0" indent="0" algn="just">
              <a:buNone/>
            </a:pPr>
            <a:r>
              <a:rPr lang="en-GB" sz="2000" dirty="0">
                <a:effectLst/>
                <a:latin typeface="Arial" panose="020B0604020202020204" pitchFamily="34" charset="0"/>
                <a:ea typeface="Times New Roman" panose="02020603050405020304" pitchFamily="18" charset="0"/>
              </a:rPr>
              <a:t>There were savings realised under Municipalities and Provinces budget for the renewal of motor vehicle licenses while underspending on Capital assets budget was due to challenges experienced with procurement of vehicles attributed to global shortage of semiconductors, which affected timeous delivery of vehicles.</a:t>
            </a:r>
            <a:endParaRPr lang="en-ZA" dirty="0"/>
          </a:p>
        </p:txBody>
      </p:sp>
      <p:sp>
        <p:nvSpPr>
          <p:cNvPr id="4" name="Slide Number Placeholder 3"/>
          <p:cNvSpPr>
            <a:spLocks noGrp="1"/>
          </p:cNvSpPr>
          <p:nvPr>
            <p:ph type="sldNum" sz="quarter" idx="11"/>
          </p:nvPr>
        </p:nvSpPr>
        <p:spPr>
          <a:xfrm>
            <a:off x="7380311" y="6356350"/>
            <a:ext cx="1528161" cy="365125"/>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ZA" altLang="en-US"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18</a:t>
            </a:r>
          </a:p>
        </p:txBody>
      </p:sp>
      <p:sp>
        <p:nvSpPr>
          <p:cNvPr id="2" name="Title 1">
            <a:extLst>
              <a:ext uri="{FF2B5EF4-FFF2-40B4-BE49-F238E27FC236}">
                <a16:creationId xmlns:a16="http://schemas.microsoft.com/office/drawing/2014/main" id="{A1D9E911-E1D7-4047-B389-284A2A331142}"/>
              </a:ext>
            </a:extLst>
          </p:cNvPr>
          <p:cNvSpPr>
            <a:spLocks noGrp="1"/>
          </p:cNvSpPr>
          <p:nvPr>
            <p:ph type="title"/>
          </p:nvPr>
        </p:nvSpPr>
        <p:spPr>
          <a:xfrm>
            <a:off x="22864" y="119062"/>
            <a:ext cx="8885608" cy="742951"/>
          </a:xfrm>
        </p:spPr>
        <p:txBody>
          <a:bodyPr/>
          <a:lstStyle/>
          <a:p>
            <a:pPr algn="l"/>
            <a:r>
              <a:rPr lang="en-ZA" sz="3600" dirty="0"/>
              <a:t>Reasons for Under Expenditure </a:t>
            </a:r>
          </a:p>
        </p:txBody>
      </p:sp>
    </p:spTree>
    <p:extLst>
      <p:ext uri="{BB962C8B-B14F-4D97-AF65-F5344CB8AC3E}">
        <p14:creationId xmlns:p14="http://schemas.microsoft.com/office/powerpoint/2010/main" val="1189726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noGrp="1"/>
          </p:cNvSpPr>
          <p:nvPr>
            <p:ph type="title"/>
          </p:nvPr>
        </p:nvSpPr>
        <p:spPr>
          <a:xfrm>
            <a:off x="107504" y="44624"/>
            <a:ext cx="8928992" cy="336277"/>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lstStyle/>
          <a:p>
            <a:pPr>
              <a:defRPr/>
            </a:pPr>
            <a:r>
              <a:rPr lang="en-US" sz="1800" dirty="0">
                <a:effectLst/>
              </a:rPr>
              <a:t>PRESENTATION OUTLINE</a:t>
            </a:r>
          </a:p>
        </p:txBody>
      </p:sp>
      <p:sp>
        <p:nvSpPr>
          <p:cNvPr id="9" name="Content Placeholder 2"/>
          <p:cNvSpPr>
            <a:spLocks noGrp="1"/>
          </p:cNvSpPr>
          <p:nvPr>
            <p:ph idx="1"/>
          </p:nvPr>
        </p:nvSpPr>
        <p:spPr>
          <a:xfrm>
            <a:off x="0" y="380901"/>
            <a:ext cx="9144000" cy="5813127"/>
          </a:xfrm>
          <a:solidFill>
            <a:schemeClr val="bg1"/>
          </a:solidFill>
          <a:ln>
            <a:solidFill>
              <a:srgbClr val="FFC000"/>
            </a:solidFill>
          </a:ln>
        </p:spPr>
        <p:txBody>
          <a:bodyPr>
            <a:noAutofit/>
          </a:bodyPr>
          <a:lstStyle/>
          <a:p>
            <a:pPr>
              <a:lnSpc>
                <a:spcPct val="150000"/>
              </a:lnSpc>
              <a:defRPr/>
            </a:pPr>
            <a:endParaRPr lang="en-ZA" sz="1600" b="1" dirty="0"/>
          </a:p>
          <a:p>
            <a:pPr>
              <a:lnSpc>
                <a:spcPct val="150000"/>
              </a:lnSpc>
              <a:defRPr/>
            </a:pPr>
            <a:r>
              <a:rPr lang="en-ZA" sz="1600" b="1" dirty="0"/>
              <a:t>Part A: DTA’s </a:t>
            </a:r>
            <a:r>
              <a:rPr lang="en-ZA" sz="1600" dirty="0"/>
              <a:t>2021/2022 Performance on Predetermined Objectives</a:t>
            </a:r>
          </a:p>
          <a:p>
            <a:pPr marL="742950" marR="0" lvl="1" indent="-285750" algn="l" defTabSz="457200" rtl="0" eaLnBrk="0" fontAlgn="base" latinLnBrk="0" hangingPunct="0">
              <a:lnSpc>
                <a:spcPct val="150000"/>
              </a:lnSpc>
              <a:spcBef>
                <a:spcPct val="20000"/>
              </a:spcBef>
              <a:spcAft>
                <a:spcPct val="0"/>
              </a:spcAft>
              <a:buClrTx/>
              <a:buSzTx/>
              <a:buFont typeface="Courier New" panose="02070309020205020404" pitchFamily="49" charset="0"/>
              <a:buChar char="o"/>
              <a:tabLst/>
              <a:defRPr/>
            </a:pPr>
            <a:r>
              <a:rPr kumimoji="0" lang="en-US" sz="1600" b="0" i="0" u="none" strike="noStrike" kern="1200" cap="none" spc="0" normalizeH="0" baseline="0" noProof="0" dirty="0">
                <a:ln>
                  <a:noFill/>
                </a:ln>
                <a:solidFill>
                  <a:sysClr val="windowText" lastClr="000000"/>
                </a:solidFill>
                <a:effectLst/>
                <a:uLnTx/>
                <a:uFillTx/>
                <a:latin typeface="Arial" pitchFamily="34" charset="0"/>
                <a:ea typeface="ＭＳ Ｐゴシック" charset="-128"/>
                <a:cs typeface="Arial" pitchFamily="34" charset="0"/>
              </a:rPr>
              <a:t>Breakdown: Performance on the 2021/22 Annual Targets per Programme</a:t>
            </a:r>
          </a:p>
          <a:p>
            <a:pPr marL="742950" marR="0" lvl="1" indent="-285750" algn="l" defTabSz="457200" rtl="0" eaLnBrk="0" fontAlgn="base" latinLnBrk="0" hangingPunct="0">
              <a:lnSpc>
                <a:spcPct val="150000"/>
              </a:lnSpc>
              <a:spcBef>
                <a:spcPct val="20000"/>
              </a:spcBef>
              <a:spcAft>
                <a:spcPct val="0"/>
              </a:spcAft>
              <a:buClrTx/>
              <a:buSzTx/>
              <a:buFont typeface="Courier New" panose="02070309020205020404" pitchFamily="49" charset="0"/>
              <a:buChar char="o"/>
              <a:tabLst/>
              <a:defRPr/>
            </a:pPr>
            <a:r>
              <a:rPr kumimoji="0" lang="en-US" altLang="en-US" sz="1600" b="0" i="0" u="none" strike="noStrike" kern="1200" cap="none" spc="0" normalizeH="0" baseline="0" noProof="0" dirty="0">
                <a:ln>
                  <a:noFill/>
                </a:ln>
                <a:solidFill>
                  <a:prstClr val="black"/>
                </a:solidFill>
                <a:effectLst/>
                <a:uLnTx/>
                <a:uFillTx/>
                <a:ea typeface="+mn-ea"/>
              </a:rPr>
              <a:t>Summary: (Pie Chart) on DTA’s Performance on 2021/22 Annual Targets</a:t>
            </a:r>
          </a:p>
          <a:p>
            <a:pPr marL="742950" marR="0" lvl="1" indent="-285750" algn="l" defTabSz="457200" rtl="0" eaLnBrk="0" fontAlgn="base" latinLnBrk="0" hangingPunct="0">
              <a:lnSpc>
                <a:spcPct val="150000"/>
              </a:lnSpc>
              <a:spcBef>
                <a:spcPct val="20000"/>
              </a:spcBef>
              <a:spcAft>
                <a:spcPct val="0"/>
              </a:spcAft>
              <a:buClrTx/>
              <a:buSzTx/>
              <a:buFont typeface="Courier New" panose="02070309020205020404" pitchFamily="49" charset="0"/>
              <a:buChar char="o"/>
              <a:tabLst/>
              <a:defRPr/>
            </a:pPr>
            <a:r>
              <a:rPr lang="en-GB" altLang="en-US" sz="1600" dirty="0">
                <a:solidFill>
                  <a:prstClr val="black"/>
                </a:solidFill>
                <a:ea typeface="+mn-ea"/>
              </a:rPr>
              <a:t>Detailed Performance on the 2021/2022 Outcomes, Output Indicators and  Annual Targets per programme </a:t>
            </a:r>
          </a:p>
          <a:p>
            <a:pPr>
              <a:lnSpc>
                <a:spcPct val="150000"/>
              </a:lnSpc>
              <a:defRPr/>
            </a:pPr>
            <a:r>
              <a:rPr lang="en-ZA" sz="1600" b="1" dirty="0"/>
              <a:t>Part B: DTA’s </a:t>
            </a:r>
            <a:r>
              <a:rPr lang="en-ZA" sz="1600" dirty="0"/>
              <a:t>2021/22 Financial Performance</a:t>
            </a:r>
          </a:p>
          <a:p>
            <a:pPr lvl="1">
              <a:lnSpc>
                <a:spcPct val="150000"/>
              </a:lnSpc>
              <a:buFont typeface="Courier New" panose="02070309020205020404" pitchFamily="49" charset="0"/>
              <a:buChar char="o"/>
            </a:pPr>
            <a:r>
              <a:rPr lang="en-ZA" altLang="en-US" sz="1600" dirty="0">
                <a:ea typeface="ＭＳ Ｐゴシック" panose="020B0600070205080204" pitchFamily="34" charset="-128"/>
              </a:rPr>
              <a:t>2021/22 Appropriation Statement per Programme and Economic Classification </a:t>
            </a:r>
          </a:p>
          <a:p>
            <a:pPr lvl="1">
              <a:lnSpc>
                <a:spcPct val="150000"/>
              </a:lnSpc>
              <a:buFont typeface="Courier New" panose="02070309020205020404" pitchFamily="49" charset="0"/>
              <a:buChar char="o"/>
            </a:pPr>
            <a:r>
              <a:rPr lang="en-ZA" altLang="en-US" sz="1600" dirty="0">
                <a:ea typeface="ＭＳ Ｐゴシック" panose="020B0600070205080204" pitchFamily="34" charset="-128"/>
              </a:rPr>
              <a:t>Audit outcomes obtained by the Department</a:t>
            </a:r>
          </a:p>
          <a:p>
            <a:pPr lvl="1">
              <a:lnSpc>
                <a:spcPct val="150000"/>
              </a:lnSpc>
              <a:buFont typeface="Courier New" panose="02070309020205020404" pitchFamily="49" charset="0"/>
              <a:buChar char="o"/>
            </a:pPr>
            <a:r>
              <a:rPr lang="en-ZA" altLang="en-US" sz="1600" dirty="0">
                <a:ea typeface="ＭＳ Ｐゴシック" panose="020B0600070205080204" pitchFamily="34" charset="-128"/>
              </a:rPr>
              <a:t>Reasons for underspending</a:t>
            </a:r>
          </a:p>
          <a:p>
            <a:pPr marL="457200" lvl="1" indent="0">
              <a:lnSpc>
                <a:spcPct val="150000"/>
              </a:lnSpc>
              <a:buNone/>
            </a:pPr>
            <a:endParaRPr lang="en-ZA" altLang="en-US" sz="1600" dirty="0">
              <a:solidFill>
                <a:prstClr val="black"/>
              </a:solidFill>
              <a:highlight>
                <a:srgbClr val="FF0000"/>
              </a:highlight>
              <a:ea typeface="ＭＳ Ｐゴシック" panose="020B0600070205080204" pitchFamily="34" charset="-128"/>
            </a:endParaRPr>
          </a:p>
          <a:p>
            <a:pPr>
              <a:lnSpc>
                <a:spcPct val="150000"/>
              </a:lnSpc>
            </a:pPr>
            <a:r>
              <a:rPr lang="en-ZA" altLang="en-US" sz="1600" b="1" dirty="0">
                <a:ea typeface="ＭＳ Ｐゴシック" panose="020B0600070205080204" pitchFamily="34" charset="-128"/>
              </a:rPr>
              <a:t>Recommendation</a:t>
            </a:r>
          </a:p>
          <a:p>
            <a:pPr marL="0" indent="0">
              <a:lnSpc>
                <a:spcPct val="150000"/>
              </a:lnSpc>
              <a:buNone/>
              <a:defRPr/>
            </a:pPr>
            <a:endParaRPr lang="en-ZA" sz="2000" dirty="0"/>
          </a:p>
          <a:p>
            <a:pPr marL="0" indent="0">
              <a:lnSpc>
                <a:spcPct val="150000"/>
              </a:lnSpc>
              <a:buNone/>
              <a:defRPr/>
            </a:pPr>
            <a:endParaRPr lang="en-ZA" sz="2400" dirty="0"/>
          </a:p>
          <a:p>
            <a:pPr marL="0" indent="0">
              <a:buFont typeface="Arial" panose="020B0604020202020204" pitchFamily="34" charset="0"/>
              <a:buNone/>
              <a:defRPr/>
            </a:pPr>
            <a:endParaRPr lang="en-ZA" sz="2400" dirty="0"/>
          </a:p>
          <a:p>
            <a:pPr marL="0" indent="0">
              <a:buFont typeface="Arial" panose="020B0604020202020204" pitchFamily="34" charset="0"/>
              <a:buNone/>
              <a:defRPr/>
            </a:pPr>
            <a:endParaRPr lang="en-ZA" sz="2400" dirty="0"/>
          </a:p>
        </p:txBody>
      </p:sp>
      <p:pic>
        <p:nvPicPr>
          <p:cNvPr id="6" name="Picture 6" descr="dta logo.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275188"/>
            <a:ext cx="1428750" cy="527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1"/>
          </p:nvPr>
        </p:nvSpPr>
        <p:spPr/>
        <p:txBody>
          <a:bodyPr/>
          <a:lstStyle/>
          <a:p>
            <a:pPr>
              <a:defRPr/>
            </a:pPr>
            <a:r>
              <a:rPr lang="en-ZA" altLang="en-US" dirty="0"/>
              <a:t>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5943600"/>
            <a:ext cx="9144000" cy="914400"/>
          </a:xfrm>
          <a:prstGeom prst="rect">
            <a:avLst/>
          </a:prstGeom>
          <a:solidFill>
            <a:schemeClr val="bg1"/>
          </a:solidFill>
          <a:ln w="0">
            <a:solidFill>
              <a:srgbClr val="4A7EBB"/>
            </a:solidFill>
            <a:round/>
            <a:headEnd/>
            <a:tailEnd/>
          </a:ln>
          <a:effectLst>
            <a:outerShdw blurRad="40000" dist="20000" dir="5400000" rotWithShape="0">
              <a:srgbClr val="808080">
                <a:alpha val="37999"/>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sp>
        <p:nvSpPr>
          <p:cNvPr id="15364" name="Title 1"/>
          <p:cNvSpPr>
            <a:spLocks noGrp="1"/>
          </p:cNvSpPr>
          <p:nvPr>
            <p:ph type="title"/>
          </p:nvPr>
        </p:nvSpPr>
        <p:spPr>
          <a:xfrm>
            <a:off x="152400" y="69850"/>
            <a:ext cx="8858250" cy="792163"/>
          </a:xfrm>
          <a:solidFill>
            <a:srgbClr val="FFC000"/>
          </a:solidFill>
        </p:spPr>
        <p:txBody>
          <a:bodyPr/>
          <a:lstStyle/>
          <a:p>
            <a:pPr algn="l">
              <a:defRPr/>
            </a:pPr>
            <a:r>
              <a:rPr lang="en-ZA" altLang="en-US" sz="2800" dirty="0">
                <a:ea typeface="ＭＳ Ｐゴシック" panose="020B0600070205080204" pitchFamily="34" charset="-128"/>
              </a:rPr>
              <a:t>RECOMMENDATION</a:t>
            </a:r>
            <a:r>
              <a:rPr lang="en-ZA" altLang="en-US" sz="2800" b="1" dirty="0">
                <a:effectLst>
                  <a:outerShdw blurRad="38100" dist="38100" dir="2700000" algn="tl">
                    <a:srgbClr val="000000">
                      <a:alpha val="43137"/>
                    </a:srgbClr>
                  </a:outerShdw>
                </a:effectLst>
                <a:latin typeface="Arial" panose="020B0604020202020204" pitchFamily="34" charset="0"/>
                <a:ea typeface="ＭＳ Ｐゴシック" panose="020B0600070205080204" pitchFamily="34" charset="-128"/>
                <a:cs typeface="Arial" panose="020B0604020202020204" pitchFamily="34" charset="0"/>
              </a:rPr>
              <a:t> </a:t>
            </a:r>
          </a:p>
        </p:txBody>
      </p:sp>
      <p:sp>
        <p:nvSpPr>
          <p:cNvPr id="12293" name="Content Placeholder 5"/>
          <p:cNvSpPr>
            <a:spLocks noGrp="1"/>
          </p:cNvSpPr>
          <p:nvPr>
            <p:ph idx="1"/>
          </p:nvPr>
        </p:nvSpPr>
        <p:spPr>
          <a:xfrm>
            <a:off x="0" y="954088"/>
            <a:ext cx="9144000" cy="5081587"/>
          </a:xfrm>
        </p:spPr>
        <p:txBody>
          <a:bodyPr/>
          <a:lstStyle/>
          <a:p>
            <a:pPr marL="0" indent="0" algn="just">
              <a:buFont typeface="Arial" panose="020B0604020202020204" pitchFamily="34" charset="0"/>
              <a:buNone/>
              <a:defRPr/>
            </a:pPr>
            <a:r>
              <a:rPr lang="en-ZA" altLang="en-US" sz="2400" dirty="0">
                <a:ea typeface="ＭＳ Ｐゴシック" panose="020B0600070205080204" pitchFamily="34" charset="-128"/>
              </a:rPr>
              <a:t>It is recommended that the Portfolio Committee notes the Department of Traditional Affairs 2021/2022 Annual Report and the audited Financial Performance.</a:t>
            </a:r>
            <a:endParaRPr lang="en-ZA" altLang="en-US" sz="2400" dirty="0">
              <a:highlight>
                <a:srgbClr val="FF0000"/>
              </a:highlight>
              <a:ea typeface="ＭＳ Ｐゴシック" panose="020B0600070205080204" pitchFamily="34" charset="-128"/>
            </a:endParaRPr>
          </a:p>
          <a:p>
            <a:pPr marL="0" indent="0" algn="just">
              <a:buFont typeface="Arial" panose="020B0604020202020204" pitchFamily="34" charset="0"/>
              <a:buNone/>
              <a:defRPr/>
            </a:pPr>
            <a:endParaRPr lang="en-ZA" altLang="en-US" sz="2400" dirty="0">
              <a:ea typeface="ＭＳ Ｐゴシック" panose="020B0600070205080204" pitchFamily="34" charset="-128"/>
            </a:endParaRPr>
          </a:p>
          <a:p>
            <a:pPr marL="0" indent="0" algn="just">
              <a:buFont typeface="Arial" panose="020B0604020202020204" pitchFamily="34" charset="0"/>
              <a:buNone/>
              <a:defRPr/>
            </a:pPr>
            <a:endParaRPr lang="en-ZA" altLang="en-US" sz="2400" dirty="0">
              <a:ea typeface="ＭＳ Ｐゴシック" panose="020B0600070205080204" pitchFamily="34" charset="-128"/>
            </a:endParaRPr>
          </a:p>
          <a:p>
            <a:pPr marL="0" indent="0" algn="just">
              <a:buFont typeface="Arial" panose="020B0604020202020204" pitchFamily="34" charset="0"/>
              <a:buNone/>
              <a:defRPr/>
            </a:pPr>
            <a:r>
              <a:rPr lang="en-ZA" altLang="en-US" sz="2400" dirty="0">
                <a:ea typeface="ＭＳ Ｐゴシック" panose="020B0600070205080204" pitchFamily="34" charset="-128"/>
              </a:rPr>
              <a:t>Thank You.</a:t>
            </a:r>
          </a:p>
          <a:p>
            <a:pPr marL="0" indent="0" algn="just">
              <a:buFont typeface="Arial" panose="020B0604020202020204" pitchFamily="34" charset="0"/>
              <a:buNone/>
              <a:defRPr/>
            </a:pPr>
            <a:endParaRPr lang="en-ZA" altLang="en-US" sz="2400" dirty="0">
              <a:ea typeface="ＭＳ Ｐゴシック" panose="020B0600070205080204" pitchFamily="34" charset="-128"/>
            </a:endParaRPr>
          </a:p>
          <a:p>
            <a:pPr marL="0" indent="0" algn="just">
              <a:buFont typeface="Arial" panose="020B0604020202020204" pitchFamily="34" charset="0"/>
              <a:buNone/>
              <a:defRPr/>
            </a:pPr>
            <a:endParaRPr lang="en-ZA" altLang="en-US" sz="2400" dirty="0">
              <a:ea typeface="ＭＳ Ｐゴシック" panose="020B0600070205080204" pitchFamily="34" charset="-128"/>
            </a:endParaRPr>
          </a:p>
          <a:p>
            <a:pPr marL="0" indent="0" algn="just">
              <a:buFont typeface="Arial" panose="020B0604020202020204" pitchFamily="34" charset="0"/>
              <a:buNone/>
              <a:defRPr/>
            </a:pPr>
            <a:endParaRPr lang="en-ZA" altLang="en-US" sz="2400" dirty="0">
              <a:ea typeface="ＭＳ Ｐゴシック" panose="020B0600070205080204" pitchFamily="34" charset="-128"/>
            </a:endParaRPr>
          </a:p>
          <a:p>
            <a:pPr marL="0" indent="0" algn="just">
              <a:buFont typeface="Arial" panose="020B0604020202020204" pitchFamily="34" charset="0"/>
              <a:buNone/>
              <a:defRPr/>
            </a:pPr>
            <a:r>
              <a:rPr lang="en-ZA" altLang="en-US" sz="2400" dirty="0">
                <a:ea typeface="ＭＳ Ｐゴシック" panose="020B0600070205080204" pitchFamily="34" charset="-128"/>
              </a:rPr>
              <a:t>END</a:t>
            </a:r>
          </a:p>
          <a:p>
            <a:pPr marL="0" indent="0">
              <a:buNone/>
              <a:defRPr/>
            </a:pPr>
            <a:endParaRPr lang="en-ZA" altLang="en-US" sz="1800" dirty="0">
              <a:ea typeface="ＭＳ Ｐゴシック" panose="020B0600070205080204" pitchFamily="34" charset="-128"/>
            </a:endParaRPr>
          </a:p>
        </p:txBody>
      </p:sp>
      <p:sp>
        <p:nvSpPr>
          <p:cNvPr id="2" name="Slide Number Placeholder 1"/>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19</a:t>
            </a:r>
            <a:endParaRPr kumimoji="0" lang="en-ZA" altLang="en-US"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89581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21288"/>
          </a:xfrm>
          <a:noFill/>
        </p:spPr>
        <p:txBody>
          <a:bodyPr/>
          <a:lstStyle/>
          <a:p>
            <a:pPr marL="285750" lvl="0" indent="-285750">
              <a:spcBef>
                <a:spcPts val="2400"/>
              </a:spcBef>
              <a:spcAft>
                <a:spcPts val="0"/>
              </a:spcAft>
              <a:tabLst>
                <a:tab pos="285750" algn="l"/>
                <a:tab pos="457200" algn="l"/>
              </a:tabLst>
              <a:defRPr/>
            </a:pPr>
            <a:r>
              <a:rPr lang="en-ZA" dirty="0"/>
              <a:t>								</a:t>
            </a:r>
            <a:br>
              <a:rPr lang="en-ZA" dirty="0"/>
            </a:br>
            <a:r>
              <a:rPr lang="en-ZA" dirty="0"/>
              <a:t>PART A</a:t>
            </a:r>
            <a:br>
              <a:rPr lang="en-ZA" dirty="0"/>
            </a:br>
            <a:r>
              <a:rPr lang="en-ZA" dirty="0"/>
              <a:t/>
            </a:r>
            <a:br>
              <a:rPr lang="en-ZA" dirty="0"/>
            </a:br>
            <a:r>
              <a:rPr lang="en-US" altLang="en-US" sz="1800" b="0" dirty="0">
                <a:effectLst/>
              </a:rPr>
              <a:t/>
            </a:r>
            <a:br>
              <a:rPr lang="en-US" altLang="en-US" sz="1800" b="0" dirty="0">
                <a:effectLst/>
              </a:rPr>
            </a:br>
            <a:r>
              <a:rPr lang="en-ZA" dirty="0">
                <a:solidFill>
                  <a:prstClr val="black"/>
                </a:solidFill>
              </a:rPr>
              <a:t>Performance on Predetermined </a:t>
            </a:r>
            <a:br>
              <a:rPr lang="en-ZA" dirty="0">
                <a:solidFill>
                  <a:prstClr val="black"/>
                </a:solidFill>
              </a:rPr>
            </a:br>
            <a:r>
              <a:rPr lang="en-ZA" dirty="0">
                <a:solidFill>
                  <a:prstClr val="black"/>
                </a:solidFill>
              </a:rPr>
              <a:t>Objectives</a:t>
            </a:r>
            <a:endParaRPr lang="en-ZA" sz="1800" dirty="0"/>
          </a:p>
        </p:txBody>
      </p:sp>
      <p:sp>
        <p:nvSpPr>
          <p:cNvPr id="3" name="Slide Number Placeholder 2"/>
          <p:cNvSpPr>
            <a:spLocks noGrp="1"/>
          </p:cNvSpPr>
          <p:nvPr>
            <p:ph type="sldNum" sz="quarter" idx="11"/>
          </p:nvPr>
        </p:nvSpPr>
        <p:spPr>
          <a:xfrm>
            <a:off x="6660232" y="6309320"/>
            <a:ext cx="2133600" cy="365125"/>
          </a:xfrm>
        </p:spPr>
        <p:txBody>
          <a:bodyPr/>
          <a:lstStyle/>
          <a:p>
            <a:pPr>
              <a:defRPr/>
            </a:pPr>
            <a:r>
              <a:rPr lang="en-US" altLang="en-US" dirty="0"/>
              <a:t>2</a:t>
            </a:r>
            <a:endParaRPr lang="en-ZA" altLang="en-US" dirty="0"/>
          </a:p>
        </p:txBody>
      </p:sp>
    </p:spTree>
    <p:extLst>
      <p:ext uri="{BB962C8B-B14F-4D97-AF65-F5344CB8AC3E}">
        <p14:creationId xmlns:p14="http://schemas.microsoft.com/office/powerpoint/2010/main" val="2891719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Slide Number Placeholder 3"/>
          <p:cNvSpPr>
            <a:spLocks noGrp="1"/>
          </p:cNvSpPr>
          <p:nvPr>
            <p:ph type="sldNum" sz="quarter" idx="12"/>
          </p:nvPr>
        </p:nvSpPr>
        <p:spPr bwMode="auto">
          <a:xfrm>
            <a:off x="179388" y="6296025"/>
            <a:ext cx="457200" cy="457200"/>
          </a:xfrm>
          <a:extLst>
            <a:ext uri="{91240B29-F687-4F45-9708-019B960494DF}">
              <a14:hiddenLine xmlns:a14="http://schemas.microsoft.com/office/drawing/2010/main" w="9525">
                <a:solidFill>
                  <a:srgbClr val="000000"/>
                </a:solidFill>
                <a:round/>
                <a:headEnd/>
                <a:tailEnd/>
              </a14:hiddenLine>
            </a:ext>
          </a:extLst>
        </p:spPr>
        <p:txBody>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anose="02020502060401020303" pitchFamily="18" charset="0"/>
                <a:ea typeface="ＭＳ Ｐゴシック" panose="020B0600070205080204" pitchFamily="34" charset="-128"/>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anose="02020502060401020303" pitchFamily="18" charset="0"/>
                <a:ea typeface="ＭＳ Ｐゴシック" panose="020B0600070205080204" pitchFamily="34" charset="-128"/>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anose="02020502060401020303" pitchFamily="18" charset="0"/>
                <a:ea typeface="ＭＳ Ｐゴシック" panose="020B0600070205080204" pitchFamily="34" charset="-128"/>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anose="02020502060401020303" pitchFamily="18" charset="0"/>
                <a:ea typeface="ＭＳ Ｐゴシック" panose="020B0600070205080204" pitchFamily="34" charset="-128"/>
              </a:defRPr>
            </a:lvl4pPr>
            <a:lvl5pPr marL="2057400" indent="-228600">
              <a:spcBef>
                <a:spcPts val="375"/>
              </a:spcBef>
              <a:buClr>
                <a:srgbClr val="A28E6A"/>
              </a:buClr>
              <a:buChar char="o"/>
              <a:defRPr sz="2000">
                <a:solidFill>
                  <a:schemeClr val="tx1"/>
                </a:solidFill>
                <a:latin typeface="Perpetua" panose="02020502060401020303" pitchFamily="18" charset="0"/>
                <a:ea typeface="ＭＳ Ｐゴシック" panose="020B0600070205080204" pitchFamily="34" charset="-128"/>
              </a:defRPr>
            </a:lvl5pPr>
            <a:lvl6pPr marL="2514600" indent="-228600" defTabSz="457200" eaLnBrk="0" fontAlgn="base" hangingPunct="0">
              <a:spcBef>
                <a:spcPts val="375"/>
              </a:spcBef>
              <a:spcAft>
                <a:spcPct val="0"/>
              </a:spcAft>
              <a:buClr>
                <a:srgbClr val="A28E6A"/>
              </a:buClr>
              <a:buChar char="o"/>
              <a:defRPr sz="2000">
                <a:solidFill>
                  <a:schemeClr val="tx1"/>
                </a:solidFill>
                <a:latin typeface="Perpetua" panose="02020502060401020303" pitchFamily="18" charset="0"/>
                <a:ea typeface="ＭＳ Ｐゴシック" panose="020B0600070205080204" pitchFamily="34" charset="-128"/>
              </a:defRPr>
            </a:lvl6pPr>
            <a:lvl7pPr marL="2971800" indent="-228600" defTabSz="457200" eaLnBrk="0" fontAlgn="base" hangingPunct="0">
              <a:spcBef>
                <a:spcPts val="375"/>
              </a:spcBef>
              <a:spcAft>
                <a:spcPct val="0"/>
              </a:spcAft>
              <a:buClr>
                <a:srgbClr val="A28E6A"/>
              </a:buClr>
              <a:buChar char="o"/>
              <a:defRPr sz="2000">
                <a:solidFill>
                  <a:schemeClr val="tx1"/>
                </a:solidFill>
                <a:latin typeface="Perpetua" panose="02020502060401020303" pitchFamily="18" charset="0"/>
                <a:ea typeface="ＭＳ Ｐゴシック" panose="020B0600070205080204" pitchFamily="34" charset="-128"/>
              </a:defRPr>
            </a:lvl7pPr>
            <a:lvl8pPr marL="3429000" indent="-228600" defTabSz="457200" eaLnBrk="0" fontAlgn="base" hangingPunct="0">
              <a:spcBef>
                <a:spcPts val="375"/>
              </a:spcBef>
              <a:spcAft>
                <a:spcPct val="0"/>
              </a:spcAft>
              <a:buClr>
                <a:srgbClr val="A28E6A"/>
              </a:buClr>
              <a:buChar char="o"/>
              <a:defRPr sz="2000">
                <a:solidFill>
                  <a:schemeClr val="tx1"/>
                </a:solidFill>
                <a:latin typeface="Perpetua" panose="02020502060401020303" pitchFamily="18" charset="0"/>
                <a:ea typeface="ＭＳ Ｐゴシック" panose="020B0600070205080204" pitchFamily="34" charset="-128"/>
              </a:defRPr>
            </a:lvl8pPr>
            <a:lvl9pPr marL="3886200" indent="-228600" defTabSz="457200" eaLnBrk="0" fontAlgn="base" hangingPunct="0">
              <a:spcBef>
                <a:spcPts val="375"/>
              </a:spcBef>
              <a:spcAft>
                <a:spcPct val="0"/>
              </a:spcAft>
              <a:buClr>
                <a:srgbClr val="A28E6A"/>
              </a:buClr>
              <a:buChar char="o"/>
              <a:defRPr sz="2000">
                <a:solidFill>
                  <a:schemeClr val="tx1"/>
                </a:solidFill>
                <a:latin typeface="Perpetua" panose="02020502060401020303" pitchFamily="18" charset="0"/>
                <a:ea typeface="ＭＳ Ｐゴシック" panose="020B0600070205080204" pitchFamily="34" charset="-128"/>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61624110-A638-4991-AED3-24DB79EA286A}" type="slidenum">
              <a:rPr kumimoji="0" lang="en-US" sz="1400" b="0" i="0" u="none" strike="noStrike" kern="1200" cap="none" spc="0" normalizeH="0" baseline="0" noProof="0" smtClean="0">
                <a:ln>
                  <a:noFill/>
                </a:ln>
                <a:solidFill>
                  <a:srgbClr val="FFFFFF"/>
                </a:solidFill>
                <a:effectLst/>
                <a:uLnTx/>
                <a:uFillTx/>
                <a:latin typeface="Franklin Gothic Book" panose="020B0503020102020204" pitchFamily="34" charset="0"/>
                <a:ea typeface="ＭＳ Ｐゴシック" panose="020B0600070205080204" pitchFamily="34" charset="-128"/>
                <a:cs typeface="+mn-cs"/>
              </a:rPr>
              <a:pPr marL="0" marR="0" lvl="0" indent="0" algn="r" defTabSz="914400" rtl="0" eaLnBrk="1" fontAlgn="auto" latinLnBrk="0" hangingPunct="1">
                <a:lnSpc>
                  <a:spcPct val="100000"/>
                </a:lnSpc>
                <a:spcBef>
                  <a:spcPct val="0"/>
                </a:spcBef>
                <a:spcAft>
                  <a:spcPts val="0"/>
                </a:spcAft>
                <a:buClrTx/>
                <a:buSzTx/>
                <a:buFontTx/>
                <a:buNone/>
                <a:tabLst/>
                <a:defRPr/>
              </a:pPr>
              <a:t>4</a:t>
            </a:fld>
            <a:endParaRPr kumimoji="0" lang="en-US" sz="1400" b="0" i="0" u="none" strike="noStrike" kern="1200" cap="none" spc="0" normalizeH="0" baseline="0" noProof="0">
              <a:ln>
                <a:noFill/>
              </a:ln>
              <a:solidFill>
                <a:srgbClr val="FFFFFF"/>
              </a:solidFill>
              <a:effectLst/>
              <a:uLnTx/>
              <a:uFillTx/>
              <a:latin typeface="Franklin Gothic Book" panose="020B0503020102020204" pitchFamily="34" charset="0"/>
              <a:ea typeface="ＭＳ Ｐゴシック" panose="020B0600070205080204" pitchFamily="34" charset="-128"/>
              <a:cs typeface="+mn-cs"/>
            </a:endParaRPr>
          </a:p>
        </p:txBody>
      </p:sp>
      <p:sp>
        <p:nvSpPr>
          <p:cNvPr id="3" name="Rectangle 2"/>
          <p:cNvSpPr/>
          <p:nvPr/>
        </p:nvSpPr>
        <p:spPr>
          <a:xfrm>
            <a:off x="179388" y="119482"/>
            <a:ext cx="8785099" cy="69215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black"/>
                </a:solidFill>
                <a:effectLst/>
                <a:uLnTx/>
                <a:uFillTx/>
                <a:latin typeface="Franklin Gothic Book"/>
                <a:ea typeface="MS PGothic" pitchFamily="34" charset="-128"/>
                <a:cs typeface="+mn-cs"/>
              </a:rPr>
              <a:t>BREAKDOWN OF DTA’s PERFORMANCE ON ANNUAL TARGETS PER PROGRAMME  </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D37E0F-D2AA-4922-80CF-3CBDE68E4702}"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10/7/2022</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graphicFrame>
        <p:nvGraphicFramePr>
          <p:cNvPr id="2" name="Table 1"/>
          <p:cNvGraphicFramePr>
            <a:graphicFrameLocks noGrp="1"/>
          </p:cNvGraphicFramePr>
          <p:nvPr>
            <p:extLst>
              <p:ext uri="{D42A27DB-BD31-4B8C-83A1-F6EECF244321}">
                <p14:modId xmlns:p14="http://schemas.microsoft.com/office/powerpoint/2010/main" val="1690905107"/>
              </p:ext>
            </p:extLst>
          </p:nvPr>
        </p:nvGraphicFramePr>
        <p:xfrm>
          <a:off x="179388" y="980728"/>
          <a:ext cx="8785098" cy="5283546"/>
        </p:xfrm>
        <a:graphic>
          <a:graphicData uri="http://schemas.openxmlformats.org/drawingml/2006/table">
            <a:tbl>
              <a:tblPr/>
              <a:tblGrid>
                <a:gridCol w="2084414">
                  <a:extLst>
                    <a:ext uri="{9D8B030D-6E8A-4147-A177-3AD203B41FA5}">
                      <a16:colId xmlns:a16="http://schemas.microsoft.com/office/drawing/2014/main" val="2725919907"/>
                    </a:ext>
                  </a:extLst>
                </a:gridCol>
                <a:gridCol w="2020166">
                  <a:extLst>
                    <a:ext uri="{9D8B030D-6E8A-4147-A177-3AD203B41FA5}">
                      <a16:colId xmlns:a16="http://schemas.microsoft.com/office/drawing/2014/main" val="3105867637"/>
                    </a:ext>
                  </a:extLst>
                </a:gridCol>
                <a:gridCol w="2304256">
                  <a:extLst>
                    <a:ext uri="{9D8B030D-6E8A-4147-A177-3AD203B41FA5}">
                      <a16:colId xmlns:a16="http://schemas.microsoft.com/office/drawing/2014/main" val="75743358"/>
                    </a:ext>
                  </a:extLst>
                </a:gridCol>
                <a:gridCol w="2376262">
                  <a:extLst>
                    <a:ext uri="{9D8B030D-6E8A-4147-A177-3AD203B41FA5}">
                      <a16:colId xmlns:a16="http://schemas.microsoft.com/office/drawing/2014/main" val="3319832749"/>
                    </a:ext>
                  </a:extLst>
                </a:gridCol>
              </a:tblGrid>
              <a:tr h="1461711">
                <a:tc>
                  <a:txBody>
                    <a:bodyPr/>
                    <a:lstStyle/>
                    <a:p>
                      <a:pPr algn="just">
                        <a:lnSpc>
                          <a:spcPct val="150000"/>
                        </a:lnSpc>
                      </a:pPr>
                      <a:r>
                        <a:rPr lang="en-US" sz="1600" b="1" dirty="0" err="1">
                          <a:effectLst/>
                          <a:latin typeface="Arial" panose="020B0604020202020204" pitchFamily="34" charset="0"/>
                          <a:ea typeface="Calibri" panose="020F0502020204030204" pitchFamily="34" charset="0"/>
                          <a:cs typeface="Arial" panose="020B0604020202020204" pitchFamily="34" charset="0"/>
                        </a:rPr>
                        <a:t>Programmes</a:t>
                      </a:r>
                      <a:endParaRPr lang="en-US" sz="1600" dirty="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E8E8"/>
                    </a:solidFill>
                  </a:tcPr>
                </a:tc>
                <a:tc>
                  <a:txBody>
                    <a:bodyPr/>
                    <a:lstStyle/>
                    <a:p>
                      <a:pPr algn="ctr">
                        <a:lnSpc>
                          <a:spcPct val="150000"/>
                        </a:lnSpc>
                      </a:pPr>
                      <a:r>
                        <a:rPr lang="en-US" sz="1600" b="1" dirty="0">
                          <a:effectLst/>
                          <a:latin typeface="Arial" panose="020B0604020202020204" pitchFamily="34" charset="0"/>
                          <a:ea typeface="Calibri" panose="020F0502020204030204" pitchFamily="34" charset="0"/>
                          <a:cs typeface="Arial" panose="020B0604020202020204" pitchFamily="34" charset="0"/>
                        </a:rPr>
                        <a:t>Total number of  Annual targets </a:t>
                      </a:r>
                      <a:endParaRPr lang="en-US" sz="1600" dirty="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50000"/>
                        </a:lnSpc>
                      </a:pPr>
                      <a:r>
                        <a:rPr lang="en-US" sz="1600" b="1" dirty="0">
                          <a:effectLst/>
                          <a:latin typeface="Arial" panose="020B0604020202020204" pitchFamily="34" charset="0"/>
                          <a:ea typeface="Calibri" panose="020F0502020204030204" pitchFamily="34" charset="0"/>
                          <a:cs typeface="Arial" panose="020B0604020202020204" pitchFamily="34" charset="0"/>
                        </a:rPr>
                        <a:t>Number of targets achieved</a:t>
                      </a:r>
                      <a:endParaRPr lang="en-US" sz="1600" dirty="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50000"/>
                        </a:lnSpc>
                      </a:pPr>
                      <a:r>
                        <a:rPr lang="en-US" sz="1600" b="1" dirty="0">
                          <a:effectLst/>
                          <a:latin typeface="Arial" panose="020B0604020202020204" pitchFamily="34" charset="0"/>
                          <a:ea typeface="Calibri" panose="020F0502020204030204" pitchFamily="34" charset="0"/>
                          <a:cs typeface="Arial" panose="020B0604020202020204" pitchFamily="34" charset="0"/>
                        </a:rPr>
                        <a:t>Number of targets not achieved</a:t>
                      </a:r>
                      <a:endParaRPr lang="en-US" sz="1600" dirty="0">
                        <a:effectLst/>
                        <a:latin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117015047"/>
                  </a:ext>
                </a:extLst>
              </a:tr>
              <a:tr h="609125">
                <a:tc>
                  <a:txBody>
                    <a:bodyPr/>
                    <a:lstStyle/>
                    <a:p>
                      <a:pPr algn="l">
                        <a:lnSpc>
                          <a:spcPct val="150000"/>
                        </a:lnSpc>
                      </a:pPr>
                      <a:r>
                        <a:rPr lang="en-US" sz="1600" dirty="0">
                          <a:effectLst/>
                          <a:latin typeface="Arial" panose="020B0604020202020204" pitchFamily="34" charset="0"/>
                          <a:cs typeface="Arial" panose="020B0604020202020204" pitchFamily="34" charset="0"/>
                        </a:rPr>
                        <a:t>Administration</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1600" dirty="0">
                          <a:effectLst/>
                          <a:latin typeface="Arial" panose="020B0604020202020204" pitchFamily="34" charset="0"/>
                          <a:cs typeface="Arial" panose="020B0604020202020204" pitchFamily="34" charset="0"/>
                        </a:rPr>
                        <a:t>1</a:t>
                      </a:r>
                      <a:endParaRPr lang="en-US" sz="1600" dirty="0">
                        <a:effectLst/>
                        <a:latin typeface="Arial" panose="020B0604020202020204" pitchFamily="34" charset="0"/>
                        <a:cs typeface="Arial" panose="020B060402020202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US" sz="1600" baseline="0" dirty="0">
                          <a:effectLst/>
                          <a:latin typeface="Arial" panose="020B0604020202020204" pitchFamily="34" charset="0"/>
                          <a:cs typeface="Arial" panose="020B0604020202020204" pitchFamily="34" charset="0"/>
                        </a:rPr>
                        <a:t>1(100%)</a:t>
                      </a:r>
                      <a:endParaRPr lang="en-US" sz="1600" dirty="0">
                        <a:effectLst/>
                        <a:latin typeface="Arial" panose="020B0604020202020204" pitchFamily="34" charset="0"/>
                        <a:cs typeface="Arial" panose="020B060402020202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US" sz="1600" dirty="0">
                          <a:effectLst/>
                          <a:latin typeface="Arial" panose="020B0604020202020204" pitchFamily="34" charset="0"/>
                          <a:ea typeface="Calibri" panose="020F0502020204030204" pitchFamily="34" charset="0"/>
                          <a:cs typeface="Arial" panose="020B0604020202020204" pitchFamily="34" charset="0"/>
                        </a:rPr>
                        <a:t>0</a:t>
                      </a:r>
                      <a:endParaRPr lang="en-US" sz="1600" dirty="0">
                        <a:effectLst/>
                        <a:latin typeface="Arial" panose="020B060402020202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6445578"/>
                  </a:ext>
                </a:extLst>
              </a:tr>
              <a:tr h="835425">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ZA" sz="16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Corporate and Financial Services</a:t>
                      </a:r>
                      <a:endPar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600" dirty="0">
                          <a:latin typeface="Arial" panose="020B0604020202020204" pitchFamily="34" charset="0"/>
                          <a:cs typeface="Arial" panose="020B0604020202020204" pitchFamily="34" charset="0"/>
                        </a:rPr>
                        <a:t>1</a:t>
                      </a:r>
                      <a:endParaRPr lang="en-US" sz="1600" dirty="0">
                        <a:latin typeface="Arial" panose="020B0604020202020204" pitchFamily="34" charset="0"/>
                        <a:cs typeface="Arial" panose="020B060402020202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 (100%)</a:t>
                      </a:r>
                    </a:p>
                    <a:p>
                      <a:endParaRPr lang="en-US" sz="1600" dirty="0">
                        <a:latin typeface="Arial" panose="020B0604020202020204" pitchFamily="34" charset="0"/>
                        <a:cs typeface="Arial" panose="020B060402020202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600" dirty="0">
                          <a:latin typeface="Arial" panose="020B0604020202020204" pitchFamily="34" charset="0"/>
                          <a:cs typeface="Arial" panose="020B0604020202020204" pitchFamily="34" charset="0"/>
                        </a:rPr>
                        <a:t>0</a:t>
                      </a:r>
                      <a:endParaRPr lang="en-US" sz="1600" dirty="0">
                        <a:latin typeface="Arial" panose="020B060402020202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6591852"/>
                  </a:ext>
                </a:extLst>
              </a:tr>
              <a:tr h="835425">
                <a:tc>
                  <a:txBody>
                    <a:bodyPr/>
                    <a:lstStyle/>
                    <a:p>
                      <a:pPr algn="just">
                        <a:lnSpc>
                          <a:spcPct val="150000"/>
                        </a:lnSpc>
                      </a:pPr>
                      <a:r>
                        <a:rPr lang="en-US" sz="1600" dirty="0">
                          <a:effectLst/>
                          <a:latin typeface="Arial" panose="020B0604020202020204" pitchFamily="34" charset="0"/>
                          <a:ea typeface="Calibri" panose="020F0502020204030204" pitchFamily="34" charset="0"/>
                          <a:cs typeface="Arial" panose="020B0604020202020204" pitchFamily="34" charset="0"/>
                        </a:rPr>
                        <a:t>Research, Policy and Legislation</a:t>
                      </a:r>
                      <a:endParaRPr lang="en-US" sz="1600" dirty="0">
                        <a:effectLst/>
                        <a:latin typeface="Arial" panose="020B0604020202020204" pitchFamily="34" charset="0"/>
                        <a:cs typeface="Arial" panose="020B060402020202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1600" dirty="0">
                          <a:effectLst/>
                          <a:latin typeface="Arial" panose="020B0604020202020204" pitchFamily="34" charset="0"/>
                          <a:cs typeface="Arial" panose="020B0604020202020204" pitchFamily="34" charset="0"/>
                        </a:rPr>
                        <a:t>6</a:t>
                      </a:r>
                      <a:endParaRPr lang="en-US" sz="1600" dirty="0">
                        <a:effectLst/>
                        <a:latin typeface="Arial" panose="020B0604020202020204" pitchFamily="34" charset="0"/>
                        <a:cs typeface="Arial" panose="020B060402020202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US" sz="1600" dirty="0">
                          <a:effectLst/>
                          <a:latin typeface="Arial" panose="020B0604020202020204" pitchFamily="34" charset="0"/>
                          <a:cs typeface="Arial" panose="020B0604020202020204" pitchFamily="34" charset="0"/>
                        </a:rPr>
                        <a:t>6 (100%)</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0 </a:t>
                      </a:r>
                      <a:endParaRPr lang="en-US" sz="1600" dirty="0">
                        <a:solidFill>
                          <a:schemeClr val="tx1"/>
                        </a:solidFill>
                        <a:effectLst/>
                        <a:latin typeface="Arial" panose="020B060402020202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9405856"/>
                  </a:ext>
                </a:extLst>
              </a:tr>
              <a:tr h="867111">
                <a:tc>
                  <a:txBody>
                    <a:bodyPr/>
                    <a:lstStyle/>
                    <a:p>
                      <a:pPr algn="just">
                        <a:lnSpc>
                          <a:spcPct val="150000"/>
                        </a:lnSpc>
                      </a:pPr>
                      <a:r>
                        <a:rPr lang="en-US" sz="1600" dirty="0">
                          <a:effectLst/>
                          <a:latin typeface="Arial" panose="020B0604020202020204" pitchFamily="34" charset="0"/>
                          <a:ea typeface="Calibri" panose="020F0502020204030204" pitchFamily="34" charset="0"/>
                          <a:cs typeface="Arial" panose="020B0604020202020204" pitchFamily="34" charset="0"/>
                        </a:rPr>
                        <a:t>Institutional Support and Coordination</a:t>
                      </a:r>
                      <a:endParaRPr lang="en-US" sz="1600" dirty="0">
                        <a:effectLst/>
                        <a:latin typeface="Arial" panose="020B0604020202020204" pitchFamily="34" charset="0"/>
                        <a:cs typeface="Arial" panose="020B060402020202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1600" dirty="0">
                          <a:effectLst/>
                          <a:latin typeface="Arial" panose="020B0604020202020204" pitchFamily="34" charset="0"/>
                          <a:cs typeface="Arial" panose="020B0604020202020204" pitchFamily="34" charset="0"/>
                        </a:rPr>
                        <a:t>10</a:t>
                      </a:r>
                      <a:endParaRPr lang="en-US" sz="1600" dirty="0">
                        <a:effectLst/>
                        <a:latin typeface="Arial" panose="020B0604020202020204" pitchFamily="34" charset="0"/>
                        <a:cs typeface="Arial" panose="020B060402020202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US" sz="1600" dirty="0">
                          <a:effectLst/>
                          <a:latin typeface="Arial" panose="020B0604020202020204" pitchFamily="34" charset="0"/>
                          <a:cs typeface="Arial" panose="020B0604020202020204" pitchFamily="34" charset="0"/>
                        </a:rPr>
                        <a:t>10 (100%)</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GB" sz="1600" dirty="0">
                          <a:effectLst/>
                          <a:latin typeface="Arial" panose="020B0604020202020204" pitchFamily="34" charset="0"/>
                          <a:cs typeface="Arial" panose="020B0604020202020204" pitchFamily="34" charset="0"/>
                        </a:rPr>
                        <a:t>0</a:t>
                      </a:r>
                      <a:endParaRPr lang="en-US" sz="1600" dirty="0">
                        <a:effectLst/>
                        <a:latin typeface="Arial" panose="020B060402020202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7972698"/>
                  </a:ext>
                </a:extLst>
              </a:tr>
              <a:tr h="674749">
                <a:tc>
                  <a:txBody>
                    <a:bodyPr/>
                    <a:lstStyle/>
                    <a:p>
                      <a:pPr algn="just">
                        <a:lnSpc>
                          <a:spcPct val="150000"/>
                        </a:lnSpc>
                      </a:pPr>
                      <a:r>
                        <a:rPr lang="en-ZA" sz="1600" b="1" dirty="0">
                          <a:effectLst/>
                          <a:latin typeface="Arial" panose="020B0604020202020204" pitchFamily="34" charset="0"/>
                          <a:ea typeface="Calibri" panose="020F0502020204030204" pitchFamily="34" charset="0"/>
                          <a:cs typeface="Arial" panose="020B0604020202020204" pitchFamily="34" charset="0"/>
                        </a:rPr>
                        <a:t>Total </a:t>
                      </a:r>
                      <a:endParaRPr lang="en-US" sz="1600" dirty="0">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a:lnSpc>
                          <a:spcPct val="150000"/>
                        </a:lnSpc>
                      </a:pPr>
                      <a:r>
                        <a:rPr lang="en-GB" sz="1600" b="1" dirty="0">
                          <a:effectLst/>
                          <a:latin typeface="Arial" panose="020B0604020202020204" pitchFamily="34" charset="0"/>
                          <a:cs typeface="Arial" panose="020B0604020202020204" pitchFamily="34" charset="0"/>
                        </a:rPr>
                        <a:t>18</a:t>
                      </a:r>
                      <a:endParaRPr lang="en-US" sz="1600" b="1" dirty="0">
                        <a:effectLst/>
                        <a:latin typeface="Arial" panose="020B0604020202020204" pitchFamily="34" charset="0"/>
                        <a:cs typeface="Arial" panose="020B060402020202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50000"/>
                        </a:lnSpc>
                      </a:pPr>
                      <a:r>
                        <a:rPr lang="en-US" sz="1600" b="1"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18(100%)</a:t>
                      </a:r>
                      <a:endParaRPr lang="en-US" sz="1600" dirty="0">
                        <a:solidFill>
                          <a:schemeClr val="tx1"/>
                        </a:solidFill>
                        <a:effectLst/>
                        <a:latin typeface="Arial" panose="020B0604020202020204" pitchFamily="34" charset="0"/>
                        <a:cs typeface="Arial" panose="020B060402020202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50000"/>
                        </a:lnSpc>
                      </a:pPr>
                      <a:r>
                        <a:rPr lang="en-GB" sz="1600" b="1" dirty="0">
                          <a:solidFill>
                            <a:schemeClr val="tx1"/>
                          </a:solidFill>
                          <a:effectLst/>
                          <a:latin typeface="Arial" panose="020B0604020202020204" pitchFamily="34" charset="0"/>
                          <a:cs typeface="Arial" panose="020B0604020202020204" pitchFamily="34" charset="0"/>
                        </a:rPr>
                        <a:t>0</a:t>
                      </a:r>
                      <a:endParaRPr lang="en-US" sz="1600" dirty="0">
                        <a:solidFill>
                          <a:schemeClr val="tx1"/>
                        </a:solidFill>
                        <a:effectLst/>
                        <a:latin typeface="Arial" panose="020B060402020202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387744220"/>
                  </a:ext>
                </a:extLst>
              </a:tr>
            </a:tbl>
          </a:graphicData>
        </a:graphic>
      </p:graphicFrame>
      <p:sp>
        <p:nvSpPr>
          <p:cNvPr id="5" name="TextBox 4">
            <a:extLst>
              <a:ext uri="{FF2B5EF4-FFF2-40B4-BE49-F238E27FC236}">
                <a16:creationId xmlns:a16="http://schemas.microsoft.com/office/drawing/2014/main" id="{AAB1A16F-8B7D-4E9F-AE52-A00A2B2D20BA}"/>
              </a:ext>
            </a:extLst>
          </p:cNvPr>
          <p:cNvSpPr txBox="1"/>
          <p:nvPr/>
        </p:nvSpPr>
        <p:spPr>
          <a:xfrm>
            <a:off x="8388424" y="6296025"/>
            <a:ext cx="30168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prstClr val="black"/>
                </a:solidFill>
                <a:latin typeface="Calibri"/>
                <a:cs typeface="+mn-cs"/>
              </a:rPr>
              <a:t>3</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37212400"/>
      </p:ext>
    </p:extLst>
  </p:cSld>
  <p:clrMapOvr>
    <a:masterClrMapping/>
  </p:clrMapOvr>
  <p:transition spd="slow">
    <p:newsfla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5"/>
          <p:cNvSpPr>
            <a:spLocks noGrp="1"/>
          </p:cNvSpPr>
          <p:nvPr>
            <p:ph type="title"/>
          </p:nvPr>
        </p:nvSpPr>
        <p:spPr>
          <a:xfrm>
            <a:off x="3326606" y="3508772"/>
            <a:ext cx="4371975" cy="361950"/>
          </a:xfrm>
        </p:spPr>
        <p:txBody>
          <a:bodyPr rtlCol="0">
            <a:normAutofit fontScale="90000"/>
          </a:bodyPr>
          <a:lstStyle/>
          <a:p>
            <a:pPr>
              <a:defRPr/>
            </a:pPr>
            <a:r>
              <a:rPr lang="en-US" sz="1575"/>
              <a:t/>
            </a:r>
            <a:br>
              <a:rPr lang="en-US" sz="1575"/>
            </a:br>
            <a:r>
              <a:rPr lang="en-US" sz="1575"/>
              <a:t/>
            </a:r>
            <a:br>
              <a:rPr lang="en-US" sz="1575"/>
            </a:br>
            <a:r>
              <a:rPr lang="en-US" sz="1575"/>
              <a:t/>
            </a:r>
            <a:br>
              <a:rPr lang="en-US" sz="1575"/>
            </a:br>
            <a:r>
              <a:rPr lang="en-US" sz="1575"/>
              <a:t/>
            </a:r>
            <a:br>
              <a:rPr lang="en-US" sz="1575"/>
            </a:br>
            <a:r>
              <a:rPr lang="en-US"/>
              <a:t/>
            </a:r>
            <a:br>
              <a:rPr lang="en-US"/>
            </a:br>
            <a:endParaRPr lang="en-US" sz="1575"/>
          </a:p>
        </p:txBody>
      </p:sp>
      <p:sp>
        <p:nvSpPr>
          <p:cNvPr id="41988" name="Slide Number Placeholder 3"/>
          <p:cNvSpPr>
            <a:spLocks noGrp="1"/>
          </p:cNvSpPr>
          <p:nvPr>
            <p:ph type="sldNum" sz="quarter" idx="11"/>
          </p:nvPr>
        </p:nvSpPr>
        <p:spPr bwMode="auto">
          <a:xfrm>
            <a:off x="2101454" y="5042297"/>
            <a:ext cx="257175" cy="2571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1800">
                <a:solidFill>
                  <a:schemeClr val="tx1"/>
                </a:solidFill>
                <a:latin typeface="Calibri" panose="020F0502020204030204" pitchFamily="34" charset="0"/>
              </a:defRPr>
            </a:lvl1pPr>
            <a:lvl2pPr marL="417910" indent="-160735">
              <a:spcBef>
                <a:spcPct val="20000"/>
              </a:spcBef>
              <a:buFont typeface="Arial" panose="020B0604020202020204" pitchFamily="34" charset="0"/>
              <a:buChar char="–"/>
              <a:defRPr sz="1575">
                <a:solidFill>
                  <a:schemeClr val="tx1"/>
                </a:solidFill>
                <a:latin typeface="Calibri" panose="020F0502020204030204" pitchFamily="34" charset="0"/>
              </a:defRPr>
            </a:lvl2pPr>
            <a:lvl3pPr marL="642938" indent="-128588">
              <a:spcBef>
                <a:spcPct val="20000"/>
              </a:spcBef>
              <a:buFont typeface="Arial" panose="020B0604020202020204" pitchFamily="34" charset="0"/>
              <a:buChar char="•"/>
              <a:defRPr sz="1350">
                <a:solidFill>
                  <a:schemeClr val="tx1"/>
                </a:solidFill>
                <a:latin typeface="Calibri" panose="020F0502020204030204" pitchFamily="34" charset="0"/>
              </a:defRPr>
            </a:lvl3pPr>
            <a:lvl4pPr marL="900113" indent="-128588">
              <a:spcBef>
                <a:spcPct val="20000"/>
              </a:spcBef>
              <a:buFont typeface="Arial" panose="020B0604020202020204" pitchFamily="34" charset="0"/>
              <a:buChar char="–"/>
              <a:defRPr sz="1125">
                <a:solidFill>
                  <a:schemeClr val="tx1"/>
                </a:solidFill>
                <a:latin typeface="Calibri" panose="020F0502020204030204" pitchFamily="34" charset="0"/>
              </a:defRPr>
            </a:lvl4pPr>
            <a:lvl5pPr marL="1157288" indent="-128588">
              <a:spcBef>
                <a:spcPct val="20000"/>
              </a:spcBef>
              <a:buFont typeface="Arial" panose="020B0604020202020204" pitchFamily="34" charset="0"/>
              <a:buChar char="»"/>
              <a:defRPr sz="1125">
                <a:solidFill>
                  <a:schemeClr val="tx1"/>
                </a:solidFill>
                <a:latin typeface="Calibri" panose="020F0502020204030204" pitchFamily="34" charset="0"/>
              </a:defRPr>
            </a:lvl5pPr>
            <a:lvl6pPr marL="1414463" indent="-128588" defTabSz="257175"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6pPr>
            <a:lvl7pPr marL="1671638" indent="-128588" defTabSz="257175"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7pPr>
            <a:lvl8pPr marL="1928813" indent="-128588" defTabSz="257175"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8pPr>
            <a:lvl9pPr marL="2185988" indent="-128588" defTabSz="257175"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EB0631E-0C13-4F9A-82DD-D71FAD68211C}" type="slidenum">
              <a:rPr kumimoji="0" lang="en-US" altLang="en-US" sz="788" b="0" i="0" u="none" strike="noStrike" kern="1200" cap="none" spc="0" normalizeH="0" baseline="0" noProof="0">
                <a:ln>
                  <a:noFill/>
                </a:ln>
                <a:solidFill>
                  <a:srgbClr val="FFFFFF"/>
                </a:solidFill>
                <a:effectLst/>
                <a:uLnTx/>
                <a:uFillTx/>
                <a:latin typeface="Franklin Gothic Book" panose="020B05030201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788" b="0" i="0" u="none" strike="noStrike" kern="1200" cap="none" spc="0" normalizeH="0" baseline="0" noProof="0">
              <a:ln>
                <a:noFill/>
              </a:ln>
              <a:solidFill>
                <a:srgbClr val="FFFFFF"/>
              </a:solidFill>
              <a:effectLst/>
              <a:uLnTx/>
              <a:uFillTx/>
              <a:latin typeface="Franklin Gothic Book" panose="020B0503020102020204" pitchFamily="34" charset="0"/>
              <a:ea typeface="ＭＳ Ｐゴシック" panose="020B0600070205080204" pitchFamily="34" charset="-128"/>
              <a:cs typeface="Arial" panose="020B0604020202020204" pitchFamily="34" charset="0"/>
            </a:endParaRPr>
          </a:p>
        </p:txBody>
      </p:sp>
      <p:sp>
        <p:nvSpPr>
          <p:cNvPr id="9" name="Title 1"/>
          <p:cNvSpPr txBox="1">
            <a:spLocks/>
          </p:cNvSpPr>
          <p:nvPr/>
        </p:nvSpPr>
        <p:spPr bwMode="auto">
          <a:xfrm>
            <a:off x="251520" y="311863"/>
            <a:ext cx="8712968" cy="794985"/>
          </a:xfrm>
          <a:prstGeom prst="rect">
            <a:avLst/>
          </a:prstGeom>
          <a:noFill/>
          <a:ln>
            <a:noFill/>
            <a:miter lim="800000"/>
            <a:headEnd/>
            <a:tailEnd/>
          </a:ln>
          <a:scene3d>
            <a:camera prst="orthographicFront">
              <a:rot lat="0" lon="0" rev="0"/>
            </a:camera>
            <a:lightRig rig="contrasting" dir="t">
              <a:rot lat="0" lon="0" rev="1500000"/>
            </a:lightRig>
          </a:scene3d>
          <a:sp3d prstMaterial="metal">
            <a:bevelT w="88900" h="88900"/>
          </a:sp3d>
        </p:spPr>
        <p:txBody>
          <a:bodyPr anchor="ctr">
            <a:noAutofit/>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lvl="0">
              <a:defRPr/>
            </a:pPr>
            <a:r>
              <a:rPr kumimoji="0" lang="en-ZA" sz="2200" b="1" i="0" u="none" strike="noStrike" kern="1200" cap="none" spc="0" normalizeH="0" baseline="0" noProof="0" dirty="0">
                <a:ln>
                  <a:noFill/>
                </a:ln>
                <a:solidFill>
                  <a:prstClr val="black"/>
                </a:solidFill>
                <a:effectLst/>
                <a:uLnTx/>
                <a:uFillTx/>
                <a:latin typeface="Calibri"/>
                <a:ea typeface="MS PGothic" pitchFamily="34" charset="-128"/>
                <a:cs typeface="+mj-cs"/>
              </a:rPr>
              <a:t>SUMMARY OF OVERALL DTAs PERFORMANCE ON 2021/22 ANNUAL TARGETS </a:t>
            </a:r>
            <a:endParaRPr lang="en-US" sz="2000" dirty="0">
              <a:effectLst/>
              <a:ea typeface="MS PGothic" pitchFamily="34" charset="-128"/>
            </a:endParaRPr>
          </a:p>
        </p:txBody>
      </p:sp>
      <p:sp>
        <p:nvSpPr>
          <p:cNvPr id="3" name="TextBox 2"/>
          <p:cNvSpPr txBox="1"/>
          <p:nvPr/>
        </p:nvSpPr>
        <p:spPr>
          <a:xfrm>
            <a:off x="8316416" y="6381328"/>
            <a:ext cx="269626" cy="276999"/>
          </a:xfrm>
          <a:prstGeom prst="rect">
            <a:avLst/>
          </a:prstGeom>
          <a:noFill/>
        </p:spPr>
        <p:txBody>
          <a:bodyPr wrap="none" rtlCol="0">
            <a:spAutoFit/>
          </a:bodyPr>
          <a:lstStyle/>
          <a:p>
            <a:r>
              <a:rPr lang="en-US" sz="1200" dirty="0"/>
              <a:t>4</a:t>
            </a:r>
            <a:endParaRPr lang="en-ZA" sz="1200" dirty="0"/>
          </a:p>
        </p:txBody>
      </p:sp>
      <p:sp>
        <p:nvSpPr>
          <p:cNvPr id="4" name="TextBox 3">
            <a:extLst>
              <a:ext uri="{FF2B5EF4-FFF2-40B4-BE49-F238E27FC236}">
                <a16:creationId xmlns:a16="http://schemas.microsoft.com/office/drawing/2014/main" id="{6D588AD1-2E4B-46D8-A52B-D825717C2BE5}"/>
              </a:ext>
            </a:extLst>
          </p:cNvPr>
          <p:cNvSpPr txBox="1"/>
          <p:nvPr/>
        </p:nvSpPr>
        <p:spPr>
          <a:xfrm>
            <a:off x="539552" y="1322872"/>
            <a:ext cx="7704856" cy="646331"/>
          </a:xfrm>
          <a:prstGeom prst="rect">
            <a:avLst/>
          </a:prstGeom>
          <a:noFill/>
        </p:spPr>
        <p:txBody>
          <a:bodyPr wrap="square" rtlCol="0">
            <a:spAutoFit/>
          </a:bodyPr>
          <a:lstStyle/>
          <a:p>
            <a:pPr algn="just"/>
            <a:r>
              <a:rPr lang="en-GB" dirty="0"/>
              <a:t>The Department had eighteen (18) Annual targets during the 2021/22 financial year, of which 18 of 18 (100%) targets were achieved</a:t>
            </a:r>
          </a:p>
        </p:txBody>
      </p:sp>
      <p:graphicFrame>
        <p:nvGraphicFramePr>
          <p:cNvPr id="2" name="Chart 1">
            <a:extLst>
              <a:ext uri="{FF2B5EF4-FFF2-40B4-BE49-F238E27FC236}">
                <a16:creationId xmlns:a16="http://schemas.microsoft.com/office/drawing/2014/main" id="{B702F01E-0C0E-FA7C-1492-2B8306A1AFC7}"/>
              </a:ext>
            </a:extLst>
          </p:cNvPr>
          <p:cNvGraphicFramePr>
            <a:graphicFrameLocks/>
          </p:cNvGraphicFramePr>
          <p:nvPr>
            <p:extLst>
              <p:ext uri="{D42A27DB-BD31-4B8C-83A1-F6EECF244321}">
                <p14:modId xmlns:p14="http://schemas.microsoft.com/office/powerpoint/2010/main" val="464259644"/>
              </p:ext>
            </p:extLst>
          </p:nvPr>
        </p:nvGraphicFramePr>
        <p:xfrm>
          <a:off x="251520" y="2246202"/>
          <a:ext cx="8110672" cy="357855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73418805"/>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780611747"/>
              </p:ext>
            </p:extLst>
          </p:nvPr>
        </p:nvGraphicFramePr>
        <p:xfrm>
          <a:off x="107504" y="740913"/>
          <a:ext cx="8928992" cy="4662067"/>
        </p:xfrm>
        <a:graphic>
          <a:graphicData uri="http://schemas.openxmlformats.org/drawingml/2006/table">
            <a:tbl>
              <a:tblPr firstRow="1" bandRow="1"/>
              <a:tblGrid>
                <a:gridCol w="1440160">
                  <a:extLst>
                    <a:ext uri="{9D8B030D-6E8A-4147-A177-3AD203B41FA5}">
                      <a16:colId xmlns:a16="http://schemas.microsoft.com/office/drawing/2014/main" val="528918618"/>
                    </a:ext>
                  </a:extLst>
                </a:gridCol>
                <a:gridCol w="1224136">
                  <a:extLst>
                    <a:ext uri="{9D8B030D-6E8A-4147-A177-3AD203B41FA5}">
                      <a16:colId xmlns:a16="http://schemas.microsoft.com/office/drawing/2014/main" val="20001"/>
                    </a:ext>
                  </a:extLst>
                </a:gridCol>
                <a:gridCol w="1800200">
                  <a:extLst>
                    <a:ext uri="{9D8B030D-6E8A-4147-A177-3AD203B41FA5}">
                      <a16:colId xmlns:a16="http://schemas.microsoft.com/office/drawing/2014/main" val="722548531"/>
                    </a:ext>
                  </a:extLst>
                </a:gridCol>
                <a:gridCol w="2160240">
                  <a:extLst>
                    <a:ext uri="{9D8B030D-6E8A-4147-A177-3AD203B41FA5}">
                      <a16:colId xmlns:a16="http://schemas.microsoft.com/office/drawing/2014/main" val="1875264713"/>
                    </a:ext>
                  </a:extLst>
                </a:gridCol>
                <a:gridCol w="2304256">
                  <a:extLst>
                    <a:ext uri="{9D8B030D-6E8A-4147-A177-3AD203B41FA5}">
                      <a16:colId xmlns:a16="http://schemas.microsoft.com/office/drawing/2014/main" val="3519177801"/>
                    </a:ext>
                  </a:extLst>
                </a:gridCol>
              </a:tblGrid>
              <a:tr h="4484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j-lt"/>
                          <a:ea typeface="+mn-ea"/>
                          <a:cs typeface="+mn-cs"/>
                        </a:rPr>
                        <a:t>Programme</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j-lt"/>
                          <a:ea typeface="+mn-ea"/>
                          <a:cs typeface="+mn-cs"/>
                        </a:rPr>
                        <a:t>Outcomes</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j-lt"/>
                          <a:ea typeface="+mn-ea"/>
                          <a:cs typeface="+mn-cs"/>
                        </a:rPr>
                        <a:t>Output Indicators</a:t>
                      </a:r>
                    </a:p>
                  </a:txBody>
                  <a:tcPr marL="51435" marR="51435" marT="25725" marB="25725">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j-lt"/>
                          <a:ea typeface="+mn-ea"/>
                          <a:cs typeface="+mn-cs"/>
                        </a:rPr>
                        <a:t>Annual target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j-lt"/>
                          <a:ea typeface="+mn-ea"/>
                          <a:cs typeface="+mn-cs"/>
                        </a:rPr>
                        <a:t>2021/22</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j-lt"/>
                          <a:ea typeface="+mn-ea"/>
                          <a:cs typeface="+mn-cs"/>
                        </a:rPr>
                        <a:t>Actual Performance </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400" b="1" u="none" strike="noStrike" kern="1200" baseline="0" dirty="0">
                        <a:solidFill>
                          <a:schemeClr val="tx1"/>
                        </a:solidFill>
                        <a:latin typeface="+mj-lt"/>
                        <a:ea typeface="+mn-ea"/>
                        <a:cs typeface="+mn-cs"/>
                      </a:endParaRPr>
                    </a:p>
                  </a:txBody>
                  <a:tcPr marL="51435" marR="51435" marT="25725" marB="25725">
                    <a:solidFill>
                      <a:srgbClr val="92D050"/>
                    </a:solidFill>
                  </a:tcPr>
                </a:tc>
                <a:extLst>
                  <a:ext uri="{0D108BD9-81ED-4DB2-BD59-A6C34878D82A}">
                    <a16:rowId xmlns:a16="http://schemas.microsoft.com/office/drawing/2014/main" val="10000"/>
                  </a:ext>
                </a:extLst>
              </a:tr>
              <a:tr h="2308541">
                <a:tc rowSpan="2">
                  <a:txBody>
                    <a:bodyPr/>
                    <a:lstStyle/>
                    <a:p>
                      <a:r>
                        <a:rPr lang="en-ZA" sz="1400" b="1" dirty="0">
                          <a:latin typeface="+mj-lt"/>
                        </a:rPr>
                        <a:t>Administration</a:t>
                      </a:r>
                    </a:p>
                  </a:txBody>
                  <a:tcPr marL="51435" marR="51435" marT="25725" marB="25725">
                    <a:solidFill>
                      <a:schemeClr val="bg1"/>
                    </a:solidFill>
                  </a:tcPr>
                </a:tc>
                <a:tc rowSpan="2">
                  <a:txBody>
                    <a:bodyPr/>
                    <a:lstStyle/>
                    <a:p>
                      <a:pPr algn="just"/>
                      <a:r>
                        <a:rPr lang="en-ZA" sz="1400" dirty="0">
                          <a:latin typeface="+mj-lt"/>
                        </a:rPr>
                        <a:t>Effective governance of the Department</a:t>
                      </a:r>
                    </a:p>
                  </a:txBody>
                  <a:tcPr marL="51435" marR="51435" marT="25725" marB="25725">
                    <a:solidFill>
                      <a:schemeClr val="bg1"/>
                    </a:solidFill>
                  </a:tcPr>
                </a:tc>
                <a:tc>
                  <a:txBody>
                    <a:bodyPr/>
                    <a:lstStyle/>
                    <a:p>
                      <a:r>
                        <a:rPr lang="en-US" sz="1400" dirty="0">
                          <a:latin typeface="+mj-lt"/>
                        </a:rPr>
                        <a:t>% performance against Organisational Performance Information (OPIM) Compliance Management Plan</a:t>
                      </a:r>
                      <a:endParaRPr lang="en-US" sz="1400" dirty="0">
                        <a:solidFill>
                          <a:schemeClr val="tx1"/>
                        </a:solidFill>
                        <a:latin typeface="+mj-lt"/>
                      </a:endParaRPr>
                    </a:p>
                  </a:txBody>
                  <a:tcPr marL="51435" marR="51435" marT="25725" marB="25725">
                    <a:solidFill>
                      <a:schemeClr val="bg1"/>
                    </a:solidFill>
                  </a:tcPr>
                </a:tc>
                <a:tc>
                  <a:txBody>
                    <a:bodyPr/>
                    <a:lstStyle/>
                    <a:p>
                      <a:pPr marL="0" indent="0" algn="just">
                        <a:buFont typeface="Arial" panose="020B0604020202020204" pitchFamily="34" charset="0"/>
                        <a:buNone/>
                      </a:pPr>
                      <a:r>
                        <a:rPr lang="en-US" sz="1400" dirty="0">
                          <a:latin typeface="+mj-lt"/>
                        </a:rPr>
                        <a:t>80% performance</a:t>
                      </a:r>
                    </a:p>
                    <a:p>
                      <a:pPr marL="0" indent="0" algn="just">
                        <a:buFont typeface="Arial" panose="020B0604020202020204" pitchFamily="34" charset="0"/>
                        <a:buNone/>
                      </a:pPr>
                      <a:r>
                        <a:rPr lang="en-US" sz="1400" dirty="0">
                          <a:latin typeface="+mj-lt"/>
                        </a:rPr>
                        <a:t>against Organisational</a:t>
                      </a:r>
                    </a:p>
                    <a:p>
                      <a:pPr marL="0" indent="0" algn="just">
                        <a:buFont typeface="Arial" panose="020B0604020202020204" pitchFamily="34" charset="0"/>
                        <a:buNone/>
                      </a:pPr>
                      <a:r>
                        <a:rPr lang="en-US" sz="1400" dirty="0">
                          <a:latin typeface="+mj-lt"/>
                        </a:rPr>
                        <a:t>Performance Information </a:t>
                      </a:r>
                    </a:p>
                    <a:p>
                      <a:pPr marL="0" indent="0" algn="just">
                        <a:buFont typeface="Arial" panose="020B0604020202020204" pitchFamily="34" charset="0"/>
                        <a:buNone/>
                      </a:pPr>
                      <a:r>
                        <a:rPr lang="en-US" sz="1400" dirty="0">
                          <a:latin typeface="+mj-lt"/>
                        </a:rPr>
                        <a:t>Compliance Management</a:t>
                      </a:r>
                    </a:p>
                    <a:p>
                      <a:pPr marL="0" indent="0" algn="just">
                        <a:buFont typeface="Arial" panose="020B0604020202020204" pitchFamily="34" charset="0"/>
                        <a:buNone/>
                      </a:pPr>
                      <a:r>
                        <a:rPr lang="en-US" sz="1400" dirty="0">
                          <a:latin typeface="+mj-lt"/>
                        </a:rPr>
                        <a:t>Plan</a:t>
                      </a:r>
                    </a:p>
                  </a:txBody>
                  <a:tcPr marL="51435" marR="51435" marT="25725" marB="25725">
                    <a:solidFill>
                      <a:schemeClr val="bg1"/>
                    </a:solidFill>
                  </a:tcPr>
                </a:tc>
                <a:tc>
                  <a:txBody>
                    <a:bodyPr/>
                    <a:lstStyle/>
                    <a:p>
                      <a:pPr marL="0" indent="0">
                        <a:buFont typeface="Arial" panose="020B0604020202020204" pitchFamily="34" charset="0"/>
                        <a:buNone/>
                      </a:pPr>
                      <a:r>
                        <a:rPr lang="en-US" sz="1400" b="1" kern="1200" dirty="0">
                          <a:solidFill>
                            <a:srgbClr val="00B050"/>
                          </a:solidFill>
                          <a:latin typeface="+mj-lt"/>
                          <a:ea typeface="+mn-ea"/>
                          <a:cs typeface="+mn-cs"/>
                        </a:rPr>
                        <a:t>Achieved</a:t>
                      </a:r>
                    </a:p>
                    <a:p>
                      <a:pPr marL="0" indent="0">
                        <a:buFont typeface="Arial" panose="020B0604020202020204" pitchFamily="34" charset="0"/>
                        <a:buNone/>
                      </a:pPr>
                      <a:endParaRPr lang="en-US" sz="1400" b="1" kern="1200" dirty="0">
                        <a:solidFill>
                          <a:srgbClr val="00B050"/>
                        </a:solidFill>
                        <a:latin typeface="+mj-lt"/>
                        <a:ea typeface="+mn-ea"/>
                        <a:cs typeface="+mn-cs"/>
                      </a:endParaRPr>
                    </a:p>
                    <a:p>
                      <a:pPr marL="287338" marR="0" indent="-287338" algn="just">
                        <a:lnSpc>
                          <a:spcPct val="115000"/>
                        </a:lnSpc>
                        <a:spcBef>
                          <a:spcPts val="0"/>
                        </a:spcBef>
                        <a:spcAft>
                          <a:spcPts val="0"/>
                        </a:spcAft>
                        <a:buFont typeface="Wingdings" panose="05000000000000000000" pitchFamily="2" charset="2"/>
                        <a:buChar char="v"/>
                      </a:pPr>
                      <a:r>
                        <a:rPr lang="en-GB" sz="1400" dirty="0">
                          <a:effectLst/>
                          <a:latin typeface="+mj-lt"/>
                          <a:ea typeface="Calibri" panose="020F0502020204030204" pitchFamily="34" charset="0"/>
                          <a:cs typeface="Arial" panose="020B0604020202020204" pitchFamily="34" charset="0"/>
                        </a:rPr>
                        <a:t>97% of actions in the Organisational Performance</a:t>
                      </a:r>
                    </a:p>
                    <a:p>
                      <a:pPr marL="287338" marR="0" indent="-287338" algn="just">
                        <a:lnSpc>
                          <a:spcPct val="115000"/>
                        </a:lnSpc>
                        <a:spcBef>
                          <a:spcPts val="0"/>
                        </a:spcBef>
                        <a:spcAft>
                          <a:spcPts val="0"/>
                        </a:spcAft>
                      </a:pPr>
                      <a:r>
                        <a:rPr lang="en-GB" sz="1400" dirty="0">
                          <a:effectLst/>
                          <a:latin typeface="+mj-lt"/>
                          <a:ea typeface="Calibri" panose="020F0502020204030204" pitchFamily="34" charset="0"/>
                          <a:cs typeface="Arial" panose="020B0604020202020204" pitchFamily="34" charset="0"/>
                        </a:rPr>
                        <a:t>     Information Compliance</a:t>
                      </a:r>
                    </a:p>
                    <a:p>
                      <a:pPr marL="287338" marR="0" indent="-287338" algn="just">
                        <a:lnSpc>
                          <a:spcPct val="115000"/>
                        </a:lnSpc>
                        <a:spcBef>
                          <a:spcPts val="0"/>
                        </a:spcBef>
                        <a:spcAft>
                          <a:spcPts val="0"/>
                        </a:spcAft>
                      </a:pPr>
                      <a:r>
                        <a:rPr lang="en-GB" sz="1400" dirty="0">
                          <a:effectLst/>
                          <a:latin typeface="+mj-lt"/>
                          <a:ea typeface="Calibri" panose="020F0502020204030204" pitchFamily="34" charset="0"/>
                          <a:cs typeface="Arial" panose="020B0604020202020204" pitchFamily="34" charset="0"/>
                        </a:rPr>
                        <a:t>     Management Plan were implemented</a:t>
                      </a:r>
                    </a:p>
                  </a:txBody>
                  <a:tcPr marL="51435" marR="51435" marT="25725" marB="25725">
                    <a:solidFill>
                      <a:schemeClr val="bg1"/>
                    </a:solidFill>
                  </a:tcPr>
                </a:tc>
                <a:extLst>
                  <a:ext uri="{0D108BD9-81ED-4DB2-BD59-A6C34878D82A}">
                    <a16:rowId xmlns:a16="http://schemas.microsoft.com/office/drawing/2014/main" val="10001"/>
                  </a:ext>
                </a:extLst>
              </a:tr>
              <a:tr h="1875356">
                <a:tc vMerge="1">
                  <a:txBody>
                    <a:bodyPr/>
                    <a:lstStyle/>
                    <a:p>
                      <a:endParaRPr lang="en-US"/>
                    </a:p>
                  </a:txBody>
                  <a:tcPr/>
                </a:tc>
                <a:tc vMerge="1">
                  <a:txBody>
                    <a:bodyPr/>
                    <a:lstStyle/>
                    <a:p>
                      <a:endParaRPr lang="en-ZA" sz="1400" dirty="0">
                        <a:latin typeface="+mj-lt"/>
                      </a:endParaRPr>
                    </a:p>
                  </a:txBody>
                  <a:tcPr marL="51435" marR="51435" marT="25725" marB="25725">
                    <a:solidFill>
                      <a:schemeClr val="bg1"/>
                    </a:solidFill>
                  </a:tcPr>
                </a:tc>
                <a:tc>
                  <a:txBody>
                    <a:bodyPr/>
                    <a:lstStyle/>
                    <a:p>
                      <a:r>
                        <a:rPr lang="en-GB" sz="1400" dirty="0">
                          <a:latin typeface="+mj-lt"/>
                        </a:rPr>
                        <a:t>% of actions in the Corporate and Financial Management (CFM ) Compliance Management Plan implemented</a:t>
                      </a:r>
                    </a:p>
                  </a:txBody>
                  <a:tcPr marL="51435" marR="51435" marT="25725" marB="25725">
                    <a:solidFill>
                      <a:schemeClr val="bg1"/>
                    </a:solidFill>
                  </a:tcPr>
                </a:tc>
                <a:tc>
                  <a:txBody>
                    <a:bodyPr/>
                    <a:lstStyle/>
                    <a:p>
                      <a:pPr marL="0" indent="0">
                        <a:buFont typeface="Arial" panose="020B0604020202020204" pitchFamily="34" charset="0"/>
                        <a:buNone/>
                      </a:pPr>
                      <a:r>
                        <a:rPr lang="en-GB" sz="1400" dirty="0">
                          <a:latin typeface="+mj-lt"/>
                        </a:rPr>
                        <a:t>80% of actions in the Corporate and Financial Management (CFM ) Compliance Management Plan implemented</a:t>
                      </a:r>
                      <a:endParaRPr lang="en-ZA" sz="1400" b="0" i="0" u="none" strike="noStrike" baseline="0" dirty="0">
                        <a:solidFill>
                          <a:srgbClr val="000000"/>
                        </a:solidFill>
                        <a:latin typeface="+mj-lt"/>
                      </a:endParaRPr>
                    </a:p>
                  </a:txBody>
                  <a:tcPr marL="51435" marR="51435" marT="25725" marB="25725">
                    <a:solidFill>
                      <a:schemeClr val="bg1"/>
                    </a:solidFill>
                  </a:tcPr>
                </a:tc>
                <a:tc>
                  <a:txBody>
                    <a:bodyPr/>
                    <a:lstStyle/>
                    <a:p>
                      <a:pPr marL="0" indent="0">
                        <a:buFont typeface="Arial" panose="020B0604020202020204" pitchFamily="34" charset="0"/>
                        <a:buNone/>
                      </a:pPr>
                      <a:r>
                        <a:rPr lang="en-US" sz="1400" b="1" dirty="0">
                          <a:solidFill>
                            <a:srgbClr val="00B050"/>
                          </a:solidFill>
                          <a:latin typeface="+mj-lt"/>
                        </a:rPr>
                        <a:t>Achieved</a:t>
                      </a:r>
                    </a:p>
                    <a:p>
                      <a:pPr marL="0" indent="0">
                        <a:buFont typeface="Arial" panose="020B0604020202020204" pitchFamily="34" charset="0"/>
                        <a:buNone/>
                      </a:pPr>
                      <a:endParaRPr lang="en-US" sz="1400" b="1" dirty="0">
                        <a:solidFill>
                          <a:srgbClr val="00B050"/>
                        </a:solidFill>
                        <a:latin typeface="+mj-lt"/>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ZA" sz="1400" dirty="0">
                          <a:effectLst/>
                          <a:latin typeface="+mj-lt"/>
                          <a:ea typeface="Calibri" panose="020F0502020204030204" pitchFamily="34" charset="0"/>
                        </a:rPr>
                        <a:t>100% of actions in the CFM Compliance Management Plan were implemented</a:t>
                      </a:r>
                      <a:endParaRPr kumimoji="0" lang="en-ZA" sz="1400" b="0" i="0" u="none" strike="noStrike" kern="1200" cap="none" spc="0" normalizeH="0" baseline="0" noProof="0" dirty="0">
                        <a:ln>
                          <a:noFill/>
                        </a:ln>
                        <a:solidFill>
                          <a:srgbClr val="000000"/>
                        </a:solidFill>
                        <a:effectLst/>
                        <a:uLnTx/>
                        <a:uFillTx/>
                        <a:latin typeface="+mj-lt"/>
                        <a:ea typeface="+mn-ea"/>
                        <a:cs typeface="+mn-cs"/>
                      </a:endParaRPr>
                    </a:p>
                  </a:txBody>
                  <a:tcPr marL="51435" marR="51435" marT="25725" marB="25725">
                    <a:solidFill>
                      <a:schemeClr val="bg1"/>
                    </a:solidFill>
                  </a:tcPr>
                </a:tc>
                <a:extLst>
                  <a:ext uri="{0D108BD9-81ED-4DB2-BD59-A6C34878D82A}">
                    <a16:rowId xmlns:a16="http://schemas.microsoft.com/office/drawing/2014/main" val="22816928"/>
                  </a:ext>
                </a:extLst>
              </a:tr>
            </a:tbl>
          </a:graphicData>
        </a:graphic>
      </p:graphicFrame>
      <p:sp>
        <p:nvSpPr>
          <p:cNvPr id="7" name="Title 3"/>
          <p:cNvSpPr txBox="1">
            <a:spLocks/>
          </p:cNvSpPr>
          <p:nvPr/>
        </p:nvSpPr>
        <p:spPr bwMode="auto">
          <a:xfrm>
            <a:off x="395536" y="-78377"/>
            <a:ext cx="8424936" cy="740912"/>
          </a:xfrm>
          <a:prstGeom prst="rect">
            <a:avLst/>
          </a:prstGeom>
          <a:noFill/>
          <a:ln>
            <a:noFill/>
          </a:ln>
        </p:spPr>
        <p:txBody>
          <a:bodyPr anchor="ctr"/>
          <a:lstStyle>
            <a:lvl1pPr defTabSz="45720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lgn="ctr">
              <a:spcBef>
                <a:spcPct val="0"/>
              </a:spcBef>
              <a:buNone/>
            </a:pPr>
            <a:r>
              <a:rPr lang="en-US" altLang="en-US" sz="1800" b="1" dirty="0"/>
              <a:t>Detailed Performance on the 2021/2022 Outcomes, Output Indicators and  Annual Targets per programme </a:t>
            </a:r>
          </a:p>
        </p:txBody>
      </p:sp>
      <p:sp>
        <p:nvSpPr>
          <p:cNvPr id="2" name="Slide Number Placeholder 1"/>
          <p:cNvSpPr>
            <a:spLocks noGrp="1"/>
          </p:cNvSpPr>
          <p:nvPr>
            <p:ph type="sldNum" sz="quarter" idx="11"/>
          </p:nvPr>
        </p:nvSpPr>
        <p:spPr/>
        <p:txBody>
          <a:bodyPr/>
          <a:lstStyle/>
          <a:p>
            <a:pPr>
              <a:defRPr/>
            </a:pPr>
            <a:r>
              <a:rPr lang="en-US" altLang="en-US" dirty="0"/>
              <a:t>5</a:t>
            </a:r>
            <a:endParaRPr lang="en-ZA" altLang="en-US" dirty="0"/>
          </a:p>
        </p:txBody>
      </p:sp>
    </p:spTree>
    <p:extLst>
      <p:ext uri="{BB962C8B-B14F-4D97-AF65-F5344CB8AC3E}">
        <p14:creationId xmlns:p14="http://schemas.microsoft.com/office/powerpoint/2010/main" val="3415419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13445868"/>
              </p:ext>
            </p:extLst>
          </p:nvPr>
        </p:nvGraphicFramePr>
        <p:xfrm>
          <a:off x="107504" y="908720"/>
          <a:ext cx="8892988" cy="5025037"/>
        </p:xfrm>
        <a:graphic>
          <a:graphicData uri="http://schemas.openxmlformats.org/drawingml/2006/table">
            <a:tbl>
              <a:tblPr firstRow="1" bandRow="1"/>
              <a:tblGrid>
                <a:gridCol w="1457867">
                  <a:extLst>
                    <a:ext uri="{9D8B030D-6E8A-4147-A177-3AD203B41FA5}">
                      <a16:colId xmlns:a16="http://schemas.microsoft.com/office/drawing/2014/main" val="528918618"/>
                    </a:ext>
                  </a:extLst>
                </a:gridCol>
                <a:gridCol w="1134421">
                  <a:extLst>
                    <a:ext uri="{9D8B030D-6E8A-4147-A177-3AD203B41FA5}">
                      <a16:colId xmlns:a16="http://schemas.microsoft.com/office/drawing/2014/main" val="20001"/>
                    </a:ext>
                  </a:extLst>
                </a:gridCol>
                <a:gridCol w="2088232">
                  <a:extLst>
                    <a:ext uri="{9D8B030D-6E8A-4147-A177-3AD203B41FA5}">
                      <a16:colId xmlns:a16="http://schemas.microsoft.com/office/drawing/2014/main" val="722548531"/>
                    </a:ext>
                  </a:extLst>
                </a:gridCol>
                <a:gridCol w="1944216">
                  <a:extLst>
                    <a:ext uri="{9D8B030D-6E8A-4147-A177-3AD203B41FA5}">
                      <a16:colId xmlns:a16="http://schemas.microsoft.com/office/drawing/2014/main" val="1875264713"/>
                    </a:ext>
                  </a:extLst>
                </a:gridCol>
                <a:gridCol w="2268252">
                  <a:extLst>
                    <a:ext uri="{9D8B030D-6E8A-4147-A177-3AD203B41FA5}">
                      <a16:colId xmlns:a16="http://schemas.microsoft.com/office/drawing/2014/main" val="3519177801"/>
                    </a:ext>
                  </a:extLst>
                </a:gridCol>
              </a:tblGrid>
              <a:tr h="664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Programme</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Outcomes</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Output Indicators</a:t>
                      </a:r>
                    </a:p>
                  </a:txBody>
                  <a:tcPr marL="51435" marR="51435" marT="25725" marB="25725">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Annual target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2021/22</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Actual Performance </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400" b="1" u="none" strike="noStrike" kern="1200" baseline="0" dirty="0">
                        <a:solidFill>
                          <a:schemeClr val="tx1"/>
                        </a:solidFill>
                        <a:latin typeface="+mn-lt"/>
                        <a:ea typeface="+mn-ea"/>
                        <a:cs typeface="+mn-cs"/>
                      </a:endParaRPr>
                    </a:p>
                  </a:txBody>
                  <a:tcPr marL="51435" marR="51435" marT="25725" marB="25725">
                    <a:solidFill>
                      <a:srgbClr val="92D050"/>
                    </a:solidFill>
                  </a:tcPr>
                </a:tc>
                <a:extLst>
                  <a:ext uri="{0D108BD9-81ED-4DB2-BD59-A6C34878D82A}">
                    <a16:rowId xmlns:a16="http://schemas.microsoft.com/office/drawing/2014/main" val="10000"/>
                  </a:ext>
                </a:extLst>
              </a:tr>
              <a:tr h="1927299">
                <a:tc rowSpan="2">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j-lt"/>
                          <a:ea typeface="+mn-ea"/>
                          <a:cs typeface="+mn-cs"/>
                        </a:rPr>
                        <a:t>Research, Policy and Legislation (RPL)</a:t>
                      </a:r>
                    </a:p>
                  </a:txBody>
                  <a:tcPr marL="51435" marR="51435" marT="25725" marB="25725">
                    <a:solidFill>
                      <a:schemeClr val="bg1"/>
                    </a:solidFill>
                  </a:tcPr>
                </a:tc>
                <a:tc rowSpan="2">
                  <a:txBody>
                    <a:bodyPr/>
                    <a:lstStyle/>
                    <a:p>
                      <a:pPr algn="just"/>
                      <a:r>
                        <a:rPr lang="en-GB" sz="1400" dirty="0">
                          <a:latin typeface="+mj-lt"/>
                        </a:rPr>
                        <a:t>Transformed institution of traditional leadership</a:t>
                      </a:r>
                      <a:endParaRPr lang="en-ZA" sz="1400" dirty="0">
                        <a:latin typeface="+mj-lt"/>
                      </a:endParaRPr>
                    </a:p>
                  </a:txBody>
                  <a:tcPr marL="51435" marR="51435" marT="25725" marB="25725">
                    <a:solidFill>
                      <a:schemeClr val="bg1"/>
                    </a:solidFill>
                  </a:tcPr>
                </a:tc>
                <a:tc>
                  <a:txBody>
                    <a:bodyPr/>
                    <a:lstStyle/>
                    <a:p>
                      <a:r>
                        <a:rPr lang="en-GB" sz="1400" dirty="0">
                          <a:latin typeface="+mj-lt"/>
                        </a:rPr>
                        <a:t>Number of Kingships/ Queenships Royal Families monitored on implementation of the TKLA</a:t>
                      </a:r>
                      <a:endParaRPr lang="en-US" sz="1400" dirty="0">
                        <a:solidFill>
                          <a:schemeClr val="tx1"/>
                        </a:solidFill>
                        <a:latin typeface="+mj-lt"/>
                      </a:endParaRPr>
                    </a:p>
                  </a:txBody>
                  <a:tcPr marL="51435" marR="51435" marT="25725" marB="25725">
                    <a:solidFill>
                      <a:schemeClr val="bg1"/>
                    </a:solidFill>
                  </a:tcPr>
                </a:tc>
                <a:tc>
                  <a:txBody>
                    <a:bodyPr/>
                    <a:lstStyle/>
                    <a:p>
                      <a:pPr marL="0" indent="0" algn="just">
                        <a:buFont typeface="Arial" panose="020B0604020202020204" pitchFamily="34" charset="0"/>
                        <a:buNone/>
                      </a:pPr>
                      <a:r>
                        <a:rPr lang="en-ZA" sz="1400" dirty="0">
                          <a:effectLst/>
                          <a:latin typeface="+mj-lt"/>
                          <a:ea typeface="Calibri" panose="020F0502020204030204" pitchFamily="34" charset="0"/>
                          <a:cs typeface="Times New Roman" panose="02020603050405020304" pitchFamily="18" charset="0"/>
                        </a:rPr>
                        <a:t>Nine (9) Kingships/ Queenships Royal Families monitored on implementation of the TKLA</a:t>
                      </a:r>
                      <a:endParaRPr lang="en-US" sz="1400" baseline="0" dirty="0">
                        <a:solidFill>
                          <a:schemeClr val="tx1"/>
                        </a:solidFill>
                        <a:latin typeface="+mj-lt"/>
                      </a:endParaRPr>
                    </a:p>
                  </a:txBody>
                  <a:tcPr marL="51435" marR="51435" marT="25725" marB="25725">
                    <a:solidFill>
                      <a:schemeClr val="bg1"/>
                    </a:solidFill>
                  </a:tcPr>
                </a:tc>
                <a:tc>
                  <a:txBody>
                    <a:bodyPr/>
                    <a:lstStyle/>
                    <a:p>
                      <a:pPr marL="0" indent="0">
                        <a:buFont typeface="Arial" panose="020B0604020202020204" pitchFamily="34" charset="0"/>
                        <a:buNone/>
                      </a:pPr>
                      <a:r>
                        <a:rPr lang="en-US" sz="1400" b="1" kern="1200" dirty="0">
                          <a:solidFill>
                            <a:srgbClr val="00B050"/>
                          </a:solidFill>
                          <a:latin typeface="+mj-lt"/>
                          <a:ea typeface="+mn-ea"/>
                          <a:cs typeface="+mn-cs"/>
                        </a:rPr>
                        <a:t>Achieved</a:t>
                      </a:r>
                    </a:p>
                    <a:p>
                      <a:pPr marL="0" indent="0">
                        <a:buFont typeface="Arial" panose="020B0604020202020204" pitchFamily="34" charset="0"/>
                        <a:buNone/>
                      </a:pPr>
                      <a:endParaRPr lang="en-US" sz="1400" b="1" kern="1200" dirty="0">
                        <a:solidFill>
                          <a:srgbClr val="00B050"/>
                        </a:solidFill>
                        <a:latin typeface="+mj-lt"/>
                        <a:ea typeface="+mn-ea"/>
                        <a:cs typeface="+mn-cs"/>
                      </a:endParaRPr>
                    </a:p>
                    <a:p>
                      <a:pPr marL="0" indent="0">
                        <a:buFont typeface="Arial" panose="020B0604020202020204" pitchFamily="34" charset="0"/>
                        <a:buNone/>
                      </a:pPr>
                      <a:r>
                        <a:rPr lang="en-ZA" sz="1400" dirty="0">
                          <a:effectLst/>
                          <a:latin typeface="+mj-lt"/>
                          <a:ea typeface="Calibri" panose="020F0502020204030204" pitchFamily="34" charset="0"/>
                          <a:cs typeface="Times New Roman" panose="02020603050405020304" pitchFamily="18" charset="0"/>
                        </a:rPr>
                        <a:t>Nine (9) Kingships/ Queenships Royal Families were monitored on implementation of the TKLA</a:t>
                      </a:r>
                      <a:endParaRPr lang="en-US" sz="1400" b="1" dirty="0">
                        <a:solidFill>
                          <a:srgbClr val="00B050"/>
                        </a:solidFill>
                        <a:latin typeface="+mj-lt"/>
                      </a:endParaRPr>
                    </a:p>
                    <a:p>
                      <a:pPr marL="0" indent="0">
                        <a:buFont typeface="Arial" panose="020B0604020202020204" pitchFamily="34" charset="0"/>
                        <a:buNone/>
                      </a:pPr>
                      <a:endParaRPr lang="en-US" sz="1400" b="1" dirty="0">
                        <a:solidFill>
                          <a:srgbClr val="00B050"/>
                        </a:solidFill>
                        <a:latin typeface="+mj-lt"/>
                      </a:endParaRPr>
                    </a:p>
                  </a:txBody>
                  <a:tcPr marL="51435" marR="51435" marT="25725" marB="25725">
                    <a:solidFill>
                      <a:schemeClr val="bg1"/>
                    </a:solidFill>
                  </a:tcPr>
                </a:tc>
                <a:extLst>
                  <a:ext uri="{0D108BD9-81ED-4DB2-BD59-A6C34878D82A}">
                    <a16:rowId xmlns:a16="http://schemas.microsoft.com/office/drawing/2014/main" val="10001"/>
                  </a:ext>
                </a:extLst>
              </a:tr>
              <a:tr h="2215331">
                <a:tc vMerge="1">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400" b="1" i="0" u="none" strike="noStrike" kern="1200" cap="none" spc="0" normalizeH="0" baseline="0" noProof="0" dirty="0">
                        <a:ln>
                          <a:noFill/>
                        </a:ln>
                        <a:solidFill>
                          <a:prstClr val="black"/>
                        </a:solidFill>
                        <a:effectLst/>
                        <a:uLnTx/>
                        <a:uFillTx/>
                        <a:latin typeface="+mn-lt"/>
                        <a:ea typeface="+mn-ea"/>
                        <a:cs typeface="+mn-cs"/>
                      </a:endParaRPr>
                    </a:p>
                  </a:txBody>
                  <a:tcPr marL="51435" marR="51435" marT="25725" marB="25725">
                    <a:solidFill>
                      <a:schemeClr val="bg1"/>
                    </a:solidFill>
                  </a:tcPr>
                </a:tc>
                <a:tc vMerge="1">
                  <a:txBody>
                    <a:bodyPr/>
                    <a:lstStyle/>
                    <a:p>
                      <a:pPr algn="just"/>
                      <a:endParaRPr lang="en-ZA" sz="1400" dirty="0">
                        <a:latin typeface="+mn-lt"/>
                      </a:endParaRPr>
                    </a:p>
                  </a:txBody>
                  <a:tcPr marL="51435" marR="51435" marT="25725" marB="25725">
                    <a:solidFill>
                      <a:schemeClr val="bg1"/>
                    </a:solidFill>
                  </a:tcPr>
                </a:tc>
                <a:tc>
                  <a:txBody>
                    <a:bodyPr/>
                    <a:lstStyle/>
                    <a:p>
                      <a:r>
                        <a:rPr lang="en-ZA" sz="1400" dirty="0">
                          <a:effectLst/>
                          <a:latin typeface="+mj-lt"/>
                          <a:ea typeface="Calibri" panose="020F0502020204030204" pitchFamily="34" charset="0"/>
                          <a:cs typeface="Times New Roman" panose="02020603050405020304" pitchFamily="18" charset="0"/>
                        </a:rPr>
                        <a:t>Number of draft sets of regulations on identified sections of the TKLA developed</a:t>
                      </a:r>
                      <a:endParaRPr lang="en-US" sz="1400" dirty="0">
                        <a:solidFill>
                          <a:schemeClr val="tx1"/>
                        </a:solidFill>
                        <a:latin typeface="+mj-lt"/>
                      </a:endParaRPr>
                    </a:p>
                  </a:txBody>
                  <a:tcPr marL="51435" marR="51435" marT="25725" marB="25725">
                    <a:solidFill>
                      <a:schemeClr val="bg1"/>
                    </a:solidFill>
                  </a:tcPr>
                </a:tc>
                <a:tc>
                  <a:txBody>
                    <a:bodyPr/>
                    <a:lstStyle/>
                    <a:p>
                      <a:pPr marL="0" marR="0" algn="just">
                        <a:lnSpc>
                          <a:spcPct val="115000"/>
                        </a:lnSpc>
                        <a:spcBef>
                          <a:spcPts val="0"/>
                        </a:spcBef>
                        <a:spcAft>
                          <a:spcPts val="0"/>
                        </a:spcAft>
                      </a:pPr>
                      <a:r>
                        <a:rPr lang="en-ZA" sz="1400" dirty="0">
                          <a:effectLst/>
                          <a:latin typeface="+mj-lt"/>
                          <a:ea typeface="Calibri" panose="020F0502020204030204" pitchFamily="34" charset="0"/>
                          <a:cs typeface="Times New Roman" panose="02020603050405020304" pitchFamily="18" charset="0"/>
                        </a:rPr>
                        <a:t>One (1) draft set of regulations on identified sections of the TKLA developed</a:t>
                      </a:r>
                      <a:endParaRPr lang="en-US" sz="1400" dirty="0">
                        <a:effectLst/>
                        <a:latin typeface="+mj-lt"/>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marL="0" marR="0" algn="just">
                        <a:lnSpc>
                          <a:spcPct val="115000"/>
                        </a:lnSpc>
                        <a:spcBef>
                          <a:spcPts val="0"/>
                        </a:spcBef>
                        <a:spcAft>
                          <a:spcPts val="0"/>
                        </a:spcAft>
                      </a:pPr>
                      <a:r>
                        <a:rPr lang="en-ZA" sz="1400" b="1" dirty="0">
                          <a:solidFill>
                            <a:srgbClr val="00B050"/>
                          </a:solidFill>
                          <a:effectLst/>
                          <a:latin typeface="+mj-lt"/>
                          <a:ea typeface="Calibri" panose="020F0502020204030204" pitchFamily="34" charset="0"/>
                          <a:cs typeface="Times New Roman" panose="02020603050405020304" pitchFamily="18" charset="0"/>
                        </a:rPr>
                        <a:t>Achieved </a:t>
                      </a:r>
                      <a:endParaRPr lang="en-US" sz="14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400" dirty="0">
                          <a:effectLst/>
                          <a:latin typeface="+mj-lt"/>
                          <a:ea typeface="Calibri" panose="020F0502020204030204" pitchFamily="34" charset="0"/>
                          <a:cs typeface="Times New Roman" panose="02020603050405020304" pitchFamily="18" charset="0"/>
                        </a:rPr>
                        <a:t> </a:t>
                      </a:r>
                      <a:endParaRPr lang="en-US" sz="14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400" dirty="0">
                          <a:effectLst/>
                          <a:latin typeface="+mj-lt"/>
                          <a:ea typeface="Calibri" panose="020F0502020204030204" pitchFamily="34" charset="0"/>
                          <a:cs typeface="Times New Roman" panose="02020603050405020304" pitchFamily="18" charset="0"/>
                        </a:rPr>
                        <a:t>One (1) set of regulations was developed</a:t>
                      </a:r>
                      <a:endParaRPr lang="en-US" sz="14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400" dirty="0">
                          <a:effectLst/>
                          <a:latin typeface="+mj-lt"/>
                          <a:ea typeface="Calibri" panose="020F0502020204030204" pitchFamily="34" charset="0"/>
                          <a:cs typeface="Times New Roman" panose="02020603050405020304" pitchFamily="18" charset="0"/>
                        </a:rPr>
                        <a:t> </a:t>
                      </a:r>
                      <a:endParaRPr lang="en-US" sz="14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400" dirty="0">
                          <a:effectLst/>
                          <a:latin typeface="+mj-lt"/>
                          <a:ea typeface="Calibri" panose="020F0502020204030204" pitchFamily="34" charset="0"/>
                          <a:cs typeface="Times New Roman" panose="02020603050405020304" pitchFamily="18" charset="0"/>
                        </a:rPr>
                        <a:t> </a:t>
                      </a:r>
                      <a:endParaRPr lang="en-US" sz="14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400" dirty="0">
                          <a:effectLst/>
                          <a:latin typeface="+mj-lt"/>
                          <a:ea typeface="Calibri" panose="020F0502020204030204" pitchFamily="34" charset="0"/>
                          <a:cs typeface="Times New Roman" panose="02020603050405020304" pitchFamily="18" charset="0"/>
                        </a:rPr>
                        <a:t> </a:t>
                      </a:r>
                      <a:endParaRPr lang="en-US" sz="14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400" dirty="0">
                          <a:effectLst/>
                          <a:latin typeface="+mj-lt"/>
                          <a:ea typeface="Calibri" panose="020F0502020204030204" pitchFamily="34" charset="0"/>
                          <a:cs typeface="Times New Roman" panose="02020603050405020304" pitchFamily="18" charset="0"/>
                        </a:rPr>
                        <a:t> </a:t>
                      </a:r>
                      <a:endParaRPr lang="en-US" sz="14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400" dirty="0">
                          <a:effectLst/>
                          <a:latin typeface="+mj-lt"/>
                          <a:ea typeface="Calibri" panose="020F0502020204030204" pitchFamily="34" charset="0"/>
                          <a:cs typeface="Times New Roman" panose="02020603050405020304" pitchFamily="18" charset="0"/>
                        </a:rPr>
                        <a:t> </a:t>
                      </a:r>
                      <a:endParaRPr lang="en-US" sz="14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400" dirty="0">
                          <a:effectLst/>
                          <a:latin typeface="+mj-lt"/>
                          <a:ea typeface="Calibri" panose="020F0502020204030204" pitchFamily="34" charset="0"/>
                          <a:cs typeface="Times New Roman" panose="02020603050405020304" pitchFamily="18" charset="0"/>
                        </a:rPr>
                        <a:t> </a:t>
                      </a:r>
                      <a:endParaRPr lang="en-US" sz="1400" dirty="0">
                        <a:effectLst/>
                        <a:latin typeface="+mj-lt"/>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766537072"/>
                  </a:ext>
                </a:extLst>
              </a:tr>
            </a:tbl>
          </a:graphicData>
        </a:graphic>
      </p:graphicFrame>
      <p:sp>
        <p:nvSpPr>
          <p:cNvPr id="7" name="Title 3"/>
          <p:cNvSpPr txBox="1">
            <a:spLocks/>
          </p:cNvSpPr>
          <p:nvPr/>
        </p:nvSpPr>
        <p:spPr bwMode="auto">
          <a:xfrm>
            <a:off x="755575" y="138293"/>
            <a:ext cx="7704856" cy="482396"/>
          </a:xfrm>
          <a:prstGeom prst="rect">
            <a:avLst/>
          </a:prstGeom>
          <a:noFill/>
          <a:ln>
            <a:noFill/>
          </a:ln>
        </p:spPr>
        <p:txBody>
          <a:bodyPr anchor="ctr"/>
          <a:lstStyle>
            <a:lvl1pPr defTabSz="45720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Detailed Performance on the 2021/2022 Outcomes, Output Indicators and  Annual Targets per programme </a:t>
            </a:r>
          </a:p>
        </p:txBody>
      </p:sp>
      <p:sp>
        <p:nvSpPr>
          <p:cNvPr id="2" name="Slide Number Placeholder 1"/>
          <p:cNvSpPr>
            <a:spLocks noGrp="1"/>
          </p:cNvSpPr>
          <p:nvPr>
            <p:ph type="sldNum" sz="quarter" idx="11"/>
          </p:nvPr>
        </p:nvSpPr>
        <p:spPr/>
        <p:txBody>
          <a:bodyPr/>
          <a:lstStyle/>
          <a:p>
            <a:pPr>
              <a:defRPr/>
            </a:pPr>
            <a:r>
              <a:rPr lang="en-US" altLang="en-US" dirty="0"/>
              <a:t>6</a:t>
            </a:r>
            <a:endParaRPr lang="en-ZA" altLang="en-US" dirty="0"/>
          </a:p>
        </p:txBody>
      </p:sp>
    </p:spTree>
    <p:extLst>
      <p:ext uri="{BB962C8B-B14F-4D97-AF65-F5344CB8AC3E}">
        <p14:creationId xmlns:p14="http://schemas.microsoft.com/office/powerpoint/2010/main" val="3418311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991719717"/>
              </p:ext>
            </p:extLst>
          </p:nvPr>
        </p:nvGraphicFramePr>
        <p:xfrm>
          <a:off x="107504" y="764704"/>
          <a:ext cx="8892988" cy="4596108"/>
        </p:xfrm>
        <a:graphic>
          <a:graphicData uri="http://schemas.openxmlformats.org/drawingml/2006/table">
            <a:tbl>
              <a:tblPr firstRow="1" bandRow="1"/>
              <a:tblGrid>
                <a:gridCol w="1457867">
                  <a:extLst>
                    <a:ext uri="{9D8B030D-6E8A-4147-A177-3AD203B41FA5}">
                      <a16:colId xmlns:a16="http://schemas.microsoft.com/office/drawing/2014/main" val="528918618"/>
                    </a:ext>
                  </a:extLst>
                </a:gridCol>
                <a:gridCol w="1134421">
                  <a:extLst>
                    <a:ext uri="{9D8B030D-6E8A-4147-A177-3AD203B41FA5}">
                      <a16:colId xmlns:a16="http://schemas.microsoft.com/office/drawing/2014/main" val="20001"/>
                    </a:ext>
                  </a:extLst>
                </a:gridCol>
                <a:gridCol w="2088232">
                  <a:extLst>
                    <a:ext uri="{9D8B030D-6E8A-4147-A177-3AD203B41FA5}">
                      <a16:colId xmlns:a16="http://schemas.microsoft.com/office/drawing/2014/main" val="722548531"/>
                    </a:ext>
                  </a:extLst>
                </a:gridCol>
                <a:gridCol w="1944216">
                  <a:extLst>
                    <a:ext uri="{9D8B030D-6E8A-4147-A177-3AD203B41FA5}">
                      <a16:colId xmlns:a16="http://schemas.microsoft.com/office/drawing/2014/main" val="1875264713"/>
                    </a:ext>
                  </a:extLst>
                </a:gridCol>
                <a:gridCol w="2268252">
                  <a:extLst>
                    <a:ext uri="{9D8B030D-6E8A-4147-A177-3AD203B41FA5}">
                      <a16:colId xmlns:a16="http://schemas.microsoft.com/office/drawing/2014/main" val="3519177801"/>
                    </a:ext>
                  </a:extLst>
                </a:gridCol>
              </a:tblGrid>
              <a:tr h="6518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Programme</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Outcomes</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Output Indicators</a:t>
                      </a:r>
                    </a:p>
                  </a:txBody>
                  <a:tcPr marL="51435" marR="51435" marT="25725" marB="25725">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Annual target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2021/22</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Actual Performance </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400" b="1" u="none" strike="noStrike" kern="1200" baseline="0" dirty="0">
                        <a:solidFill>
                          <a:schemeClr val="tx1"/>
                        </a:solidFill>
                        <a:latin typeface="+mn-lt"/>
                        <a:ea typeface="+mn-ea"/>
                        <a:cs typeface="+mn-cs"/>
                      </a:endParaRPr>
                    </a:p>
                  </a:txBody>
                  <a:tcPr marL="51435" marR="51435" marT="25725" marB="25725">
                    <a:solidFill>
                      <a:srgbClr val="92D050"/>
                    </a:solidFill>
                  </a:tcPr>
                </a:tc>
                <a:extLst>
                  <a:ext uri="{0D108BD9-81ED-4DB2-BD59-A6C34878D82A}">
                    <a16:rowId xmlns:a16="http://schemas.microsoft.com/office/drawing/2014/main" val="10000"/>
                  </a:ext>
                </a:extLst>
              </a:tr>
              <a:tr h="1497228">
                <a:tc rowSpan="2">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j-lt"/>
                          <a:ea typeface="+mn-ea"/>
                          <a:cs typeface="+mn-cs"/>
                        </a:rPr>
                        <a:t>Research, Policy and Legislation (RPL)</a:t>
                      </a:r>
                    </a:p>
                  </a:txBody>
                  <a:tcPr marL="51435" marR="51435" marT="25725" marB="25725">
                    <a:solidFill>
                      <a:schemeClr val="bg1"/>
                    </a:solidFill>
                  </a:tcPr>
                </a:tc>
                <a:tc rowSpan="2">
                  <a:txBody>
                    <a:bodyPr/>
                    <a:lstStyle/>
                    <a:p>
                      <a:pPr algn="just"/>
                      <a:r>
                        <a:rPr lang="en-GB" sz="1400" dirty="0">
                          <a:latin typeface="+mj-lt"/>
                        </a:rPr>
                        <a:t>Transformed institution of traditional leadership</a:t>
                      </a:r>
                      <a:endParaRPr lang="en-ZA" sz="1400" dirty="0">
                        <a:latin typeface="+mj-lt"/>
                      </a:endParaRPr>
                    </a:p>
                  </a:txBody>
                  <a:tcPr marL="51435" marR="51435" marT="25725" marB="25725">
                    <a:solidFill>
                      <a:schemeClr val="bg1"/>
                    </a:solidFill>
                  </a:tcPr>
                </a:tc>
                <a:tc>
                  <a:txBody>
                    <a:bodyPr/>
                    <a:lstStyle/>
                    <a:p>
                      <a:r>
                        <a:rPr lang="en-ZA" sz="1400" dirty="0">
                          <a:effectLst/>
                          <a:latin typeface="Arial" panose="020B0604020202020204" pitchFamily="34" charset="0"/>
                          <a:ea typeface="Calibri" panose="020F0502020204030204" pitchFamily="34" charset="0"/>
                          <a:cs typeface="Times New Roman" panose="02020603050405020304" pitchFamily="18" charset="0"/>
                        </a:rPr>
                        <a:t>Number of 2021/2022 projects/actions in the TKLA Five Year Implementation Schedule implemented</a:t>
                      </a:r>
                      <a:endParaRPr lang="en-US" sz="1400" dirty="0">
                        <a:solidFill>
                          <a:schemeClr val="tx1"/>
                        </a:solidFill>
                        <a:latin typeface="+mj-lt"/>
                      </a:endParaRPr>
                    </a:p>
                  </a:txBody>
                  <a:tcPr marL="51435" marR="51435" marT="25725" marB="25725">
                    <a:solidFill>
                      <a:schemeClr val="bg1"/>
                    </a:solidFill>
                  </a:tcPr>
                </a:tc>
                <a:tc>
                  <a:txBody>
                    <a:bodyPr/>
                    <a:lstStyle/>
                    <a:p>
                      <a:pPr marL="0" marR="0" algn="just">
                        <a:lnSpc>
                          <a:spcPct val="115000"/>
                        </a:lnSpc>
                        <a:spcBef>
                          <a:spcPts val="300"/>
                        </a:spcBef>
                        <a:spcAft>
                          <a:spcPts val="300"/>
                        </a:spcAft>
                      </a:pPr>
                      <a:r>
                        <a:rPr lang="en-ZA" sz="1400" dirty="0">
                          <a:effectLst/>
                          <a:latin typeface="+mj-lt"/>
                          <a:ea typeface="Calibri" panose="020F0502020204030204" pitchFamily="34" charset="0"/>
                          <a:cs typeface="Times New Roman" panose="02020603050405020304" pitchFamily="18" charset="0"/>
                        </a:rPr>
                        <a:t>Four (4) 2021/22 projects/actions in the TKLA Five-Year Implementation Schedule implemented</a:t>
                      </a:r>
                      <a:endParaRPr lang="en-US" sz="1400" dirty="0">
                        <a:effectLst/>
                        <a:latin typeface="+mj-lt"/>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marL="0" marR="0" algn="just">
                        <a:lnSpc>
                          <a:spcPct val="115000"/>
                        </a:lnSpc>
                        <a:spcBef>
                          <a:spcPts val="300"/>
                        </a:spcBef>
                        <a:spcAft>
                          <a:spcPts val="300"/>
                        </a:spcAft>
                      </a:pPr>
                      <a:r>
                        <a:rPr lang="en-ZA" sz="1400" b="1" dirty="0">
                          <a:solidFill>
                            <a:srgbClr val="00B050"/>
                          </a:solidFill>
                          <a:effectLst/>
                          <a:latin typeface="+mj-lt"/>
                          <a:ea typeface="Calibri" panose="020F0502020204030204" pitchFamily="34" charset="0"/>
                          <a:cs typeface="Times New Roman" panose="02020603050405020304" pitchFamily="18" charset="0"/>
                        </a:rPr>
                        <a:t>Achieved </a:t>
                      </a:r>
                      <a:endParaRPr lang="en-US" sz="1400" dirty="0">
                        <a:effectLst/>
                        <a:latin typeface="+mj-lt"/>
                        <a:ea typeface="Calibri" panose="020F0502020204030204" pitchFamily="34" charset="0"/>
                        <a:cs typeface="Times New Roman" panose="02020603050405020304" pitchFamily="18" charset="0"/>
                      </a:endParaRPr>
                    </a:p>
                    <a:p>
                      <a:pPr marL="285750" marR="0" indent="-285750" algn="just">
                        <a:lnSpc>
                          <a:spcPct val="115000"/>
                        </a:lnSpc>
                        <a:spcBef>
                          <a:spcPts val="300"/>
                        </a:spcBef>
                        <a:spcAft>
                          <a:spcPts val="300"/>
                        </a:spcAft>
                        <a:buFont typeface="Wingdings" panose="05000000000000000000" pitchFamily="2" charset="2"/>
                        <a:buChar char="v"/>
                      </a:pPr>
                      <a:r>
                        <a:rPr lang="en-ZA" sz="1400" dirty="0">
                          <a:effectLst/>
                          <a:latin typeface="+mj-lt"/>
                          <a:ea typeface="Calibri" panose="020F0502020204030204" pitchFamily="34" charset="0"/>
                          <a:cs typeface="Times New Roman" panose="02020603050405020304" pitchFamily="18" charset="0"/>
                        </a:rPr>
                        <a:t>Five (5) 2021/22 projects/actions in the TKLA Five- Year Implementation Schedule were implemented</a:t>
                      </a:r>
                      <a:endParaRPr lang="en-US" sz="1400" dirty="0">
                        <a:effectLst/>
                        <a:latin typeface="+mj-lt"/>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0001"/>
                  </a:ext>
                </a:extLst>
              </a:tr>
              <a:tr h="2171438">
                <a:tc vMerge="1">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400" b="1" i="0" u="none" strike="noStrike" kern="1200" cap="none" spc="0" normalizeH="0" baseline="0" noProof="0" dirty="0">
                        <a:ln>
                          <a:noFill/>
                        </a:ln>
                        <a:solidFill>
                          <a:prstClr val="black"/>
                        </a:solidFill>
                        <a:effectLst/>
                        <a:uLnTx/>
                        <a:uFillTx/>
                        <a:latin typeface="+mn-lt"/>
                        <a:ea typeface="+mn-ea"/>
                        <a:cs typeface="+mn-cs"/>
                      </a:endParaRPr>
                    </a:p>
                  </a:txBody>
                  <a:tcPr marL="51435" marR="51435" marT="25725" marB="25725">
                    <a:solidFill>
                      <a:schemeClr val="bg1"/>
                    </a:solidFill>
                  </a:tcPr>
                </a:tc>
                <a:tc vMerge="1">
                  <a:txBody>
                    <a:bodyPr/>
                    <a:lstStyle/>
                    <a:p>
                      <a:pPr algn="just"/>
                      <a:endParaRPr lang="en-ZA" sz="1400" dirty="0">
                        <a:latin typeface="+mn-lt"/>
                      </a:endParaRPr>
                    </a:p>
                  </a:txBody>
                  <a:tcPr marL="51435" marR="51435" marT="25725" marB="25725">
                    <a:solidFill>
                      <a:schemeClr val="bg1"/>
                    </a:solidFill>
                  </a:tcPr>
                </a:tc>
                <a:tc>
                  <a:txBody>
                    <a:bodyPr/>
                    <a:lstStyle/>
                    <a:p>
                      <a:r>
                        <a:rPr lang="en-ZA" sz="1400" dirty="0">
                          <a:effectLst/>
                          <a:latin typeface="Arial" panose="020B0604020202020204" pitchFamily="34" charset="0"/>
                          <a:ea typeface="Calibri" panose="020F0502020204030204" pitchFamily="34" charset="0"/>
                          <a:cs typeface="Times New Roman" panose="02020603050405020304" pitchFamily="18" charset="0"/>
                        </a:rPr>
                        <a:t>Number of 2021/22 Projects/actions in the CIA Five-Year Implementation Schedule Implemented </a:t>
                      </a:r>
                      <a:endParaRPr lang="en-US" sz="1400" dirty="0">
                        <a:solidFill>
                          <a:schemeClr val="tx1"/>
                        </a:solidFill>
                        <a:latin typeface="+mj-lt"/>
                      </a:endParaRPr>
                    </a:p>
                  </a:txBody>
                  <a:tcPr marL="51435" marR="51435" marT="25725" marB="25725">
                    <a:solidFill>
                      <a:schemeClr val="bg1"/>
                    </a:solidFill>
                  </a:tcPr>
                </a:tc>
                <a:tc>
                  <a:txBody>
                    <a:bodyPr/>
                    <a:lstStyle/>
                    <a:p>
                      <a:pPr marL="0" marR="0" algn="just">
                        <a:lnSpc>
                          <a:spcPct val="115000"/>
                        </a:lnSpc>
                        <a:spcBef>
                          <a:spcPts val="300"/>
                        </a:spcBef>
                        <a:spcAft>
                          <a:spcPts val="300"/>
                        </a:spcAft>
                      </a:pPr>
                      <a:r>
                        <a:rPr lang="en-ZA" sz="1400">
                          <a:effectLst/>
                          <a:latin typeface="+mj-lt"/>
                          <a:ea typeface="Calibri" panose="020F0502020204030204" pitchFamily="34" charset="0"/>
                          <a:cs typeface="Times New Roman" panose="02020603050405020304" pitchFamily="18" charset="0"/>
                        </a:rPr>
                        <a:t>Three (3) of 2021/22 projects/actions in the CIA Five-Year Implementation Schedule implemented</a:t>
                      </a:r>
                      <a:endParaRPr lang="en-US" sz="1400">
                        <a:effectLst/>
                        <a:latin typeface="+mj-lt"/>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marL="0" marR="0" algn="just">
                        <a:lnSpc>
                          <a:spcPct val="115000"/>
                        </a:lnSpc>
                        <a:spcBef>
                          <a:spcPts val="300"/>
                        </a:spcBef>
                        <a:spcAft>
                          <a:spcPts val="300"/>
                        </a:spcAft>
                      </a:pPr>
                      <a:r>
                        <a:rPr lang="en-ZA" sz="1400" b="1" dirty="0">
                          <a:solidFill>
                            <a:srgbClr val="00B050"/>
                          </a:solidFill>
                          <a:effectLst/>
                          <a:latin typeface="+mj-lt"/>
                          <a:ea typeface="Calibri" panose="020F0502020204030204" pitchFamily="34" charset="0"/>
                          <a:cs typeface="Times New Roman" panose="02020603050405020304" pitchFamily="18" charset="0"/>
                        </a:rPr>
                        <a:t>Achieved</a:t>
                      </a:r>
                      <a:endParaRPr lang="en-US" sz="14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300"/>
                        </a:spcBef>
                        <a:spcAft>
                          <a:spcPts val="300"/>
                        </a:spcAft>
                      </a:pPr>
                      <a:r>
                        <a:rPr lang="en-ZA" sz="1400" b="1" dirty="0">
                          <a:effectLst/>
                          <a:latin typeface="+mj-lt"/>
                          <a:ea typeface="Calibri" panose="020F0502020204030204" pitchFamily="34" charset="0"/>
                          <a:cs typeface="Times New Roman" panose="02020603050405020304" pitchFamily="18" charset="0"/>
                        </a:rPr>
                        <a:t> </a:t>
                      </a:r>
                      <a:endParaRPr lang="en-US" sz="1400" dirty="0">
                        <a:effectLst/>
                        <a:latin typeface="+mj-lt"/>
                        <a:ea typeface="Calibri" panose="020F0502020204030204" pitchFamily="34" charset="0"/>
                        <a:cs typeface="Times New Roman" panose="02020603050405020304" pitchFamily="18" charset="0"/>
                      </a:endParaRPr>
                    </a:p>
                    <a:p>
                      <a:pPr marL="285750" marR="0" indent="-285750" algn="just">
                        <a:lnSpc>
                          <a:spcPct val="115000"/>
                        </a:lnSpc>
                        <a:spcBef>
                          <a:spcPts val="300"/>
                        </a:spcBef>
                        <a:spcAft>
                          <a:spcPts val="300"/>
                        </a:spcAft>
                        <a:buFont typeface="Wingdings" panose="05000000000000000000" pitchFamily="2" charset="2"/>
                        <a:buChar char="v"/>
                      </a:pPr>
                      <a:r>
                        <a:rPr lang="en-ZA" sz="1400" dirty="0">
                          <a:effectLst/>
                          <a:latin typeface="+mj-lt"/>
                          <a:ea typeface="Calibri" panose="020F0502020204030204" pitchFamily="34" charset="0"/>
                          <a:cs typeface="Times New Roman" panose="02020603050405020304" pitchFamily="18" charset="0"/>
                        </a:rPr>
                        <a:t>Five (5) 2021/22 projects/actions in the CIA Five- Year Implementation Schedule were implemented</a:t>
                      </a:r>
                      <a:endParaRPr lang="en-US" sz="1400" dirty="0">
                        <a:effectLst/>
                        <a:latin typeface="+mj-lt"/>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766537072"/>
                  </a:ext>
                </a:extLst>
              </a:tr>
            </a:tbl>
          </a:graphicData>
        </a:graphic>
      </p:graphicFrame>
      <p:sp>
        <p:nvSpPr>
          <p:cNvPr id="7" name="Title 3"/>
          <p:cNvSpPr txBox="1">
            <a:spLocks/>
          </p:cNvSpPr>
          <p:nvPr/>
        </p:nvSpPr>
        <p:spPr bwMode="auto">
          <a:xfrm>
            <a:off x="755575" y="0"/>
            <a:ext cx="7704856" cy="620689"/>
          </a:xfrm>
          <a:prstGeom prst="rect">
            <a:avLst/>
          </a:prstGeom>
          <a:noFill/>
          <a:ln>
            <a:noFill/>
          </a:ln>
        </p:spPr>
        <p:txBody>
          <a:bodyPr anchor="ctr"/>
          <a:lstStyle>
            <a:lvl1pPr defTabSz="45720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Detailed Performance on the 2021/2022 Outcomes, Output Indicators and  Annual Targets per programme </a:t>
            </a:r>
          </a:p>
        </p:txBody>
      </p:sp>
      <p:sp>
        <p:nvSpPr>
          <p:cNvPr id="2" name="Slide Number Placeholder 1"/>
          <p:cNvSpPr>
            <a:spLocks noGrp="1"/>
          </p:cNvSpPr>
          <p:nvPr>
            <p:ph type="sldNum" sz="quarter" idx="11"/>
          </p:nvPr>
        </p:nvSpPr>
        <p:spPr/>
        <p:txBody>
          <a:bodyPr/>
          <a:lstStyle/>
          <a:p>
            <a:pPr>
              <a:defRPr/>
            </a:pPr>
            <a:r>
              <a:rPr lang="en-US" altLang="en-US" dirty="0"/>
              <a:t>7</a:t>
            </a:r>
            <a:endParaRPr lang="en-ZA" altLang="en-US" dirty="0"/>
          </a:p>
        </p:txBody>
      </p:sp>
    </p:spTree>
    <p:extLst>
      <p:ext uri="{BB962C8B-B14F-4D97-AF65-F5344CB8AC3E}">
        <p14:creationId xmlns:p14="http://schemas.microsoft.com/office/powerpoint/2010/main" val="4237696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615705092"/>
              </p:ext>
            </p:extLst>
          </p:nvPr>
        </p:nvGraphicFramePr>
        <p:xfrm>
          <a:off x="107504" y="764704"/>
          <a:ext cx="8892988" cy="4752528"/>
        </p:xfrm>
        <a:graphic>
          <a:graphicData uri="http://schemas.openxmlformats.org/drawingml/2006/table">
            <a:tbl>
              <a:tblPr firstRow="1" bandRow="1"/>
              <a:tblGrid>
                <a:gridCol w="1457867">
                  <a:extLst>
                    <a:ext uri="{9D8B030D-6E8A-4147-A177-3AD203B41FA5}">
                      <a16:colId xmlns:a16="http://schemas.microsoft.com/office/drawing/2014/main" val="528918618"/>
                    </a:ext>
                  </a:extLst>
                </a:gridCol>
                <a:gridCol w="1134421">
                  <a:extLst>
                    <a:ext uri="{9D8B030D-6E8A-4147-A177-3AD203B41FA5}">
                      <a16:colId xmlns:a16="http://schemas.microsoft.com/office/drawing/2014/main" val="20001"/>
                    </a:ext>
                  </a:extLst>
                </a:gridCol>
                <a:gridCol w="2088232">
                  <a:extLst>
                    <a:ext uri="{9D8B030D-6E8A-4147-A177-3AD203B41FA5}">
                      <a16:colId xmlns:a16="http://schemas.microsoft.com/office/drawing/2014/main" val="722548531"/>
                    </a:ext>
                  </a:extLst>
                </a:gridCol>
                <a:gridCol w="1944216">
                  <a:extLst>
                    <a:ext uri="{9D8B030D-6E8A-4147-A177-3AD203B41FA5}">
                      <a16:colId xmlns:a16="http://schemas.microsoft.com/office/drawing/2014/main" val="1875264713"/>
                    </a:ext>
                  </a:extLst>
                </a:gridCol>
                <a:gridCol w="2268252">
                  <a:extLst>
                    <a:ext uri="{9D8B030D-6E8A-4147-A177-3AD203B41FA5}">
                      <a16:colId xmlns:a16="http://schemas.microsoft.com/office/drawing/2014/main" val="3519177801"/>
                    </a:ext>
                  </a:extLst>
                </a:gridCol>
              </a:tblGrid>
              <a:tr h="7169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u="none" strike="noStrike" kern="1200" baseline="0" dirty="0">
                          <a:solidFill>
                            <a:schemeClr val="tx1"/>
                          </a:solidFill>
                          <a:latin typeface="+mn-lt"/>
                          <a:ea typeface="+mn-ea"/>
                          <a:cs typeface="+mn-cs"/>
                        </a:rPr>
                        <a:t>Programme</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u="none" strike="noStrike" kern="1200" baseline="0" dirty="0">
                          <a:solidFill>
                            <a:schemeClr val="tx1"/>
                          </a:solidFill>
                          <a:latin typeface="+mn-lt"/>
                          <a:ea typeface="+mn-ea"/>
                          <a:cs typeface="+mn-cs"/>
                        </a:rPr>
                        <a:t>Outcomes</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mn-lt"/>
                          <a:ea typeface="+mn-ea"/>
                          <a:cs typeface="+mn-cs"/>
                        </a:rPr>
                        <a:t>Output Indicators</a:t>
                      </a:r>
                    </a:p>
                  </a:txBody>
                  <a:tcPr marL="51435" marR="51435" marT="25725" marB="25725">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mn-lt"/>
                          <a:ea typeface="+mn-ea"/>
                          <a:cs typeface="+mn-cs"/>
                        </a:rPr>
                        <a:t>Annual target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mn-lt"/>
                          <a:ea typeface="+mn-ea"/>
                          <a:cs typeface="+mn-cs"/>
                        </a:rPr>
                        <a:t>2021/22</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b="1" u="none" strike="noStrike" kern="1200" baseline="0" dirty="0">
                          <a:solidFill>
                            <a:schemeClr val="tx1"/>
                          </a:solidFill>
                          <a:latin typeface="+mn-lt"/>
                          <a:ea typeface="+mn-ea"/>
                          <a:cs typeface="+mn-cs"/>
                        </a:rPr>
                        <a:t>Actual Performance </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600" b="1" u="none" strike="noStrike" kern="1200" baseline="0" dirty="0">
                        <a:solidFill>
                          <a:schemeClr val="tx1"/>
                        </a:solidFill>
                        <a:latin typeface="+mn-lt"/>
                        <a:ea typeface="+mn-ea"/>
                        <a:cs typeface="+mn-cs"/>
                      </a:endParaRPr>
                    </a:p>
                  </a:txBody>
                  <a:tcPr marL="51435" marR="51435" marT="25725" marB="25725">
                    <a:solidFill>
                      <a:srgbClr val="92D050"/>
                    </a:solidFill>
                  </a:tcPr>
                </a:tc>
                <a:extLst>
                  <a:ext uri="{0D108BD9-81ED-4DB2-BD59-A6C34878D82A}">
                    <a16:rowId xmlns:a16="http://schemas.microsoft.com/office/drawing/2014/main" val="10000"/>
                  </a:ext>
                </a:extLst>
              </a:tr>
              <a:tr h="4035534">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mj-lt"/>
                          <a:ea typeface="+mn-ea"/>
                          <a:cs typeface="+mn-cs"/>
                        </a:rPr>
                        <a:t>Research, Policy and Legislation (RPL)</a:t>
                      </a:r>
                    </a:p>
                  </a:txBody>
                  <a:tcPr marL="51435" marR="51435" marT="25725" marB="25725">
                    <a:solidFill>
                      <a:schemeClr val="bg1"/>
                    </a:solidFill>
                  </a:tcPr>
                </a:tc>
                <a:tc>
                  <a:txBody>
                    <a:bodyPr/>
                    <a:lstStyle/>
                    <a:p>
                      <a:pPr algn="just"/>
                      <a:r>
                        <a:rPr lang="en-GB" sz="1600" dirty="0">
                          <a:latin typeface="+mj-lt"/>
                        </a:rPr>
                        <a:t>Transformed institution of traditional leadership</a:t>
                      </a:r>
                      <a:endParaRPr lang="en-ZA" sz="1600" dirty="0">
                        <a:latin typeface="+mj-lt"/>
                      </a:endParaRPr>
                    </a:p>
                  </a:txBody>
                  <a:tcPr marL="51435" marR="51435" marT="25725" marB="25725">
                    <a:solidFill>
                      <a:schemeClr val="bg1"/>
                    </a:solidFill>
                  </a:tcPr>
                </a:tc>
                <a:tc>
                  <a:txBody>
                    <a:bodyPr/>
                    <a:lstStyle/>
                    <a:p>
                      <a:r>
                        <a:rPr lang="en-ZA" sz="1600" dirty="0">
                          <a:effectLst/>
                          <a:latin typeface="+mj-lt"/>
                          <a:ea typeface="Calibri" panose="020F0502020204030204" pitchFamily="34" charset="0"/>
                          <a:cs typeface="Times New Roman" panose="02020603050405020304" pitchFamily="18" charset="0"/>
                        </a:rPr>
                        <a:t>Number of research studies in the Traditional Affairs Research Agenda on transformation and human rights related matters within the institution of traditional leadership conducted</a:t>
                      </a:r>
                      <a:endParaRPr lang="en-US" sz="1600" dirty="0">
                        <a:solidFill>
                          <a:schemeClr val="tx1"/>
                        </a:solidFill>
                        <a:latin typeface="+mj-lt"/>
                      </a:endParaRPr>
                    </a:p>
                  </a:txBody>
                  <a:tcPr marL="51435" marR="51435" marT="25725" marB="25725">
                    <a:solidFill>
                      <a:schemeClr val="bg1"/>
                    </a:solidFill>
                  </a:tcPr>
                </a:tc>
                <a:tc>
                  <a:txBody>
                    <a:bodyPr/>
                    <a:lstStyle/>
                    <a:p>
                      <a:pPr marL="0" marR="0" algn="just">
                        <a:lnSpc>
                          <a:spcPct val="115000"/>
                        </a:lnSpc>
                        <a:spcBef>
                          <a:spcPts val="300"/>
                        </a:spcBef>
                        <a:spcAft>
                          <a:spcPts val="300"/>
                        </a:spcAft>
                      </a:pPr>
                      <a:r>
                        <a:rPr lang="en-ZA" sz="1600" dirty="0">
                          <a:effectLst/>
                          <a:latin typeface="+mj-lt"/>
                          <a:ea typeface="Calibri" panose="020F0502020204030204" pitchFamily="34" charset="0"/>
                          <a:cs typeface="Times New Roman" panose="02020603050405020304" pitchFamily="18" charset="0"/>
                        </a:rPr>
                        <a:t>One (1) (Research on struggles of women and people with disabilities in the institution of traditional leadership and traditional communities).</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marL="0" marR="0" algn="just">
                        <a:lnSpc>
                          <a:spcPct val="115000"/>
                        </a:lnSpc>
                        <a:spcBef>
                          <a:spcPts val="300"/>
                        </a:spcBef>
                        <a:spcAft>
                          <a:spcPts val="300"/>
                        </a:spcAft>
                      </a:pPr>
                      <a:r>
                        <a:rPr lang="en-ZA" sz="1600" b="1" dirty="0">
                          <a:solidFill>
                            <a:srgbClr val="00B050"/>
                          </a:solidFill>
                          <a:effectLst/>
                          <a:latin typeface="+mj-lt"/>
                          <a:ea typeface="Calibri" panose="020F0502020204030204" pitchFamily="34" charset="0"/>
                          <a:cs typeface="Times New Roman" panose="02020603050405020304" pitchFamily="18" charset="0"/>
                        </a:rPr>
                        <a:t>Achieved</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15000"/>
                        </a:lnSpc>
                        <a:spcBef>
                          <a:spcPts val="300"/>
                        </a:spcBef>
                        <a:spcAft>
                          <a:spcPts val="300"/>
                        </a:spcAft>
                      </a:pPr>
                      <a:r>
                        <a:rPr lang="en-ZA" sz="1600" dirty="0">
                          <a:effectLst/>
                          <a:latin typeface="+mj-lt"/>
                          <a:ea typeface="Calibri" panose="020F0502020204030204" pitchFamily="34" charset="0"/>
                          <a:cs typeface="Times New Roman" panose="02020603050405020304" pitchFamily="18" charset="0"/>
                        </a:rPr>
                        <a:t> </a:t>
                      </a:r>
                      <a:endParaRPr lang="en-US" sz="1600" dirty="0">
                        <a:effectLst/>
                        <a:latin typeface="+mj-lt"/>
                        <a:ea typeface="Calibri" panose="020F0502020204030204" pitchFamily="34" charset="0"/>
                        <a:cs typeface="Times New Roman" panose="02020603050405020304" pitchFamily="18" charset="0"/>
                      </a:endParaRPr>
                    </a:p>
                    <a:p>
                      <a:r>
                        <a:rPr lang="en-ZA" sz="1600" dirty="0">
                          <a:effectLst/>
                          <a:latin typeface="+mj-lt"/>
                          <a:ea typeface="Calibri" panose="020F0502020204030204" pitchFamily="34" charset="0"/>
                          <a:cs typeface="Times New Roman" panose="02020603050405020304" pitchFamily="18" charset="0"/>
                        </a:rPr>
                        <a:t>Research report on struggles of women and people with disabilities in the institution of traditional leadership and traditional communities was conducted </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0001"/>
                  </a:ext>
                </a:extLst>
              </a:tr>
            </a:tbl>
          </a:graphicData>
        </a:graphic>
      </p:graphicFrame>
      <p:sp>
        <p:nvSpPr>
          <p:cNvPr id="7" name="Title 3"/>
          <p:cNvSpPr txBox="1">
            <a:spLocks/>
          </p:cNvSpPr>
          <p:nvPr/>
        </p:nvSpPr>
        <p:spPr bwMode="auto">
          <a:xfrm>
            <a:off x="755575" y="0"/>
            <a:ext cx="7704856" cy="620689"/>
          </a:xfrm>
          <a:prstGeom prst="rect">
            <a:avLst/>
          </a:prstGeom>
          <a:noFill/>
          <a:ln>
            <a:noFill/>
          </a:ln>
        </p:spPr>
        <p:txBody>
          <a:bodyPr anchor="ctr"/>
          <a:lstStyle>
            <a:lvl1pPr defTabSz="45720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Detailed Performance on the 2021/2022 Outcomes, Output Indicators and  Annual Targets per programme </a:t>
            </a:r>
          </a:p>
        </p:txBody>
      </p:sp>
      <p:sp>
        <p:nvSpPr>
          <p:cNvPr id="2" name="Slide Number Placeholder 1"/>
          <p:cNvSpPr>
            <a:spLocks noGrp="1"/>
          </p:cNvSpPr>
          <p:nvPr>
            <p:ph type="sldNum" sz="quarter" idx="11"/>
          </p:nvPr>
        </p:nvSpPr>
        <p:spPr/>
        <p:txBody>
          <a:bodyPr/>
          <a:lstStyle/>
          <a:p>
            <a:pPr>
              <a:defRPr/>
            </a:pPr>
            <a:r>
              <a:rPr lang="en-US" altLang="en-US" dirty="0"/>
              <a:t>8</a:t>
            </a:r>
            <a:endParaRPr lang="en-ZA" altLang="en-US" dirty="0"/>
          </a:p>
        </p:txBody>
      </p:sp>
    </p:spTree>
    <p:extLst>
      <p:ext uri="{BB962C8B-B14F-4D97-AF65-F5344CB8AC3E}">
        <p14:creationId xmlns:p14="http://schemas.microsoft.com/office/powerpoint/2010/main" val="3991572330"/>
      </p:ext>
    </p:extLst>
  </p:cSld>
  <p:clrMapOvr>
    <a:masterClrMapping/>
  </p:clrMapOvr>
</p:sld>
</file>

<file path=ppt/theme/theme1.xml><?xml version="1.0" encoding="utf-8"?>
<a:theme xmlns:a="http://schemas.openxmlformats.org/drawingml/2006/main" name="Theme DCo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Theme DCoG</Template>
  <TotalTime>17623</TotalTime>
  <Words>1380</Words>
  <Application>Microsoft Office PowerPoint</Application>
  <PresentationFormat>On-screen Show (4:3)</PresentationFormat>
  <Paragraphs>379</Paragraphs>
  <Slides>20</Slides>
  <Notes>10</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20</vt:i4>
      </vt:variant>
    </vt:vector>
  </HeadingPairs>
  <TitlesOfParts>
    <vt:vector size="32" baseType="lpstr">
      <vt:lpstr>ＭＳ Ｐゴシック</vt:lpstr>
      <vt:lpstr>ＭＳ Ｐゴシック</vt:lpstr>
      <vt:lpstr>Arial</vt:lpstr>
      <vt:lpstr>Calibri</vt:lpstr>
      <vt:lpstr>Courier New</vt:lpstr>
      <vt:lpstr>Franklin Gothic Book</vt:lpstr>
      <vt:lpstr>Times New Roman</vt:lpstr>
      <vt:lpstr>Wingdings</vt:lpstr>
      <vt:lpstr>ヒラギノ角ゴ Pro W3</vt:lpstr>
      <vt:lpstr>Theme DCoG</vt:lpstr>
      <vt:lpstr>Office Theme</vt:lpstr>
      <vt:lpstr>Worksheet</vt:lpstr>
      <vt:lpstr>PowerPoint Presentation</vt:lpstr>
      <vt:lpstr>PRESENTATION OUTLINE</vt:lpstr>
      <vt:lpstr>         PART A   Performance on Predetermined  Objectives</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PART B    2021/2022 Financial Performance</vt:lpstr>
      <vt:lpstr>Appropriation Statement per Programme and Economic Classification</vt:lpstr>
      <vt:lpstr>Audit outcomes obtained by the department</vt:lpstr>
      <vt:lpstr>Reasons for Under Expenditure </vt:lpstr>
      <vt:lpstr>RECOMMENDATION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Marnak</dc:creator>
  <cp:lastModifiedBy>Shereen Cassiem</cp:lastModifiedBy>
  <cp:revision>962</cp:revision>
  <cp:lastPrinted>2022-09-22T10:35:43Z</cp:lastPrinted>
  <dcterms:created xsi:type="dcterms:W3CDTF">2013-07-25T08:21:36Z</dcterms:created>
  <dcterms:modified xsi:type="dcterms:W3CDTF">2022-10-07T12:57:14Z</dcterms:modified>
</cp:coreProperties>
</file>