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8"/>
  </p:notesMasterIdLst>
  <p:sldIdLst>
    <p:sldId id="271" r:id="rId5"/>
    <p:sldId id="817" r:id="rId6"/>
    <p:sldId id="818" r:id="rId7"/>
    <p:sldId id="840" r:id="rId8"/>
    <p:sldId id="841" r:id="rId9"/>
    <p:sldId id="844" r:id="rId10"/>
    <p:sldId id="821" r:id="rId11"/>
    <p:sldId id="822" r:id="rId12"/>
    <p:sldId id="842" r:id="rId13"/>
    <p:sldId id="830" r:id="rId14"/>
    <p:sldId id="845" r:id="rId15"/>
    <p:sldId id="824" r:id="rId16"/>
    <p:sldId id="825" r:id="rId17"/>
    <p:sldId id="837" r:id="rId18"/>
    <p:sldId id="826" r:id="rId19"/>
    <p:sldId id="838" r:id="rId20"/>
    <p:sldId id="836" r:id="rId21"/>
    <p:sldId id="831" r:id="rId22"/>
    <p:sldId id="834" r:id="rId23"/>
    <p:sldId id="833" r:id="rId24"/>
    <p:sldId id="843" r:id="rId25"/>
    <p:sldId id="294" r:id="rId26"/>
    <p:sldId id="835" r:id="rId27"/>
  </p:sldIdLst>
  <p:sldSz cx="12192000" cy="6858000"/>
  <p:notesSz cx="6888163" cy="10020300"/>
  <p:embeddedFontLst>
    <p:embeddedFont>
      <p:font typeface="SimSun" panose="02010600030101010101" pitchFamily="2" charset="-122"/>
      <p:regular r:id="rId29"/>
    </p:embeddedFont>
    <p:embeddedFont>
      <p:font typeface="Microsoft Sans Serif" panose="020B0604020202020204" pitchFamily="34" charset="0"/>
      <p:regular r:id="rId30"/>
    </p:embeddedFont>
    <p:embeddedFont>
      <p:font typeface="ＭＳ Ｐゴシック" panose="020B0600070205080204" pitchFamily="34" charset="-128"/>
      <p:regular r:id="rId31"/>
    </p:embeddedFont>
    <p:embeddedFont>
      <p:font typeface="Arial Narrow" panose="020B0606020202030204" pitchFamily="34" charset="0"/>
      <p:regular r:id="rId32"/>
      <p:bold r:id="rId33"/>
      <p:italic r:id="rId34"/>
      <p:boldItalic r:id="rId35"/>
    </p:embeddedFont>
    <p:embeddedFont>
      <p:font typeface="Copperplate Gothic Bold" panose="020E0705020206020404" pitchFamily="34" charset="0"/>
      <p:regular r:id="rId36"/>
    </p:embeddedFont>
    <p:embeddedFont>
      <p:font typeface="Calibri Light" panose="020F0302020204030204" pitchFamily="34" charset="0"/>
      <p:regular r:id="rId37"/>
      <p:italic r:id="rId38"/>
    </p:embeddedFont>
    <p:embeddedFont>
      <p:font typeface="Gill Sans MT" panose="020B0502020104020203"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ＭＳ Ｐゴシック" panose="020B0600070205080204" pitchFamily="34" charset="-128"/>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97188A-1D2E-4745-A53C-11FAD4513279}">
          <p14:sldIdLst>
            <p14:sldId id="271"/>
            <p14:sldId id="817"/>
            <p14:sldId id="818"/>
            <p14:sldId id="840"/>
            <p14:sldId id="841"/>
            <p14:sldId id="844"/>
            <p14:sldId id="821"/>
          </p14:sldIdLst>
        </p14:section>
        <p14:section name="Untitled Section" id="{B3856916-3C8E-491E-BAE1-72B55A45ED11}">
          <p14:sldIdLst>
            <p14:sldId id="822"/>
            <p14:sldId id="842"/>
            <p14:sldId id="830"/>
            <p14:sldId id="845"/>
            <p14:sldId id="824"/>
            <p14:sldId id="825"/>
            <p14:sldId id="837"/>
            <p14:sldId id="826"/>
            <p14:sldId id="838"/>
            <p14:sldId id="836"/>
            <p14:sldId id="831"/>
            <p14:sldId id="834"/>
            <p14:sldId id="833"/>
            <p14:sldId id="843"/>
            <p14:sldId id="294"/>
            <p14:sldId id="83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C6FB39-2BFB-8DA0-BD13-1049A304283F}" name="Zakhele Dlamini" initials="ZD" userId="S::ZakheleD@cogta.gov.za::3248c272-de86-46a7-85b3-2ebec5f2b2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umza Zuma" initials="PZ" lastIdx="3" clrIdx="0">
    <p:extLst>
      <p:ext uri="{19B8F6BF-5375-455C-9EA6-DF929625EA0E}">
        <p15:presenceInfo xmlns:p15="http://schemas.microsoft.com/office/powerpoint/2012/main" userId="S::PumzaM@cogta.gov.za::08cf369d-41d6-4cce-a0bb-4813205284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2450" autoAdjust="0"/>
  </p:normalViewPr>
  <p:slideViewPr>
    <p:cSldViewPr snapToGrid="0" snapToObjects="1">
      <p:cViewPr varScale="1">
        <p:scale>
          <a:sx n="68" d="100"/>
          <a:sy n="68" d="100"/>
        </p:scale>
        <p:origin x="738"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9" d="100"/>
          <a:sy n="79" d="100"/>
        </p:scale>
        <p:origin x="401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621" cy="501576"/>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900934" y="0"/>
            <a:ext cx="2985621" cy="501576"/>
          </a:xfrm>
          <a:prstGeom prst="rect">
            <a:avLst/>
          </a:prstGeom>
        </p:spPr>
        <p:txBody>
          <a:bodyPr vert="horz" lIns="92446" tIns="46223" rIns="92446" bIns="46223" rtlCol="0"/>
          <a:lstStyle>
            <a:lvl1pPr algn="r">
              <a:defRPr sz="1200"/>
            </a:lvl1pPr>
          </a:lstStyle>
          <a:p>
            <a:fld id="{9598921E-5240-47AC-ABA1-CF04A509050C}" type="datetimeFigureOut">
              <a:rPr lang="en-US" smtClean="0"/>
              <a:t>10/7/2022</a:t>
            </a:fld>
            <a:endParaRPr lang="en-US" dirty="0"/>
          </a:p>
        </p:txBody>
      </p:sp>
      <p:sp>
        <p:nvSpPr>
          <p:cNvPr id="4" name="Slide Image Placeholder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495" y="4821859"/>
            <a:ext cx="5511174" cy="3945303"/>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8724"/>
            <a:ext cx="2985621" cy="501576"/>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00934" y="9518724"/>
            <a:ext cx="2985621" cy="501576"/>
          </a:xfrm>
          <a:prstGeom prst="rect">
            <a:avLst/>
          </a:prstGeom>
        </p:spPr>
        <p:txBody>
          <a:bodyPr vert="horz" lIns="92446" tIns="46223" rIns="92446" bIns="46223" rtlCol="0" anchor="b"/>
          <a:lstStyle>
            <a:lvl1pPr algn="r">
              <a:defRPr sz="1200"/>
            </a:lvl1pPr>
          </a:lstStyle>
          <a:p>
            <a:fld id="{C2ED799D-FD20-4854-BB59-BA053BE48D55}" type="slidenum">
              <a:rPr lang="en-US" smtClean="0"/>
              <a:t>‹#›</a:t>
            </a:fld>
            <a:endParaRPr lang="en-US" dirty="0"/>
          </a:p>
        </p:txBody>
      </p:sp>
    </p:spTree>
    <p:extLst>
      <p:ext uri="{BB962C8B-B14F-4D97-AF65-F5344CB8AC3E}">
        <p14:creationId xmlns:p14="http://schemas.microsoft.com/office/powerpoint/2010/main" val="1666287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ED799D-FD20-4854-BB59-BA053BE48D55}" type="slidenum">
              <a:rPr lang="en-US" smtClean="0"/>
              <a:t>4</a:t>
            </a:fld>
            <a:endParaRPr lang="en-US" dirty="0"/>
          </a:p>
        </p:txBody>
      </p:sp>
    </p:spTree>
    <p:extLst>
      <p:ext uri="{BB962C8B-B14F-4D97-AF65-F5344CB8AC3E}">
        <p14:creationId xmlns:p14="http://schemas.microsoft.com/office/powerpoint/2010/main" val="4077845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1FBC85-B4E3-40F1-AD4B-842FF612D0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607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D799D-FD20-4854-BB59-BA053BE48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324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2ED799D-FD20-4854-BB59-BA053BE48D55}" type="slidenum">
              <a:rPr lang="en-US" smtClean="0"/>
              <a:t>8</a:t>
            </a:fld>
            <a:endParaRPr lang="en-US" dirty="0"/>
          </a:p>
        </p:txBody>
      </p:sp>
    </p:spTree>
    <p:extLst>
      <p:ext uri="{BB962C8B-B14F-4D97-AF65-F5344CB8AC3E}">
        <p14:creationId xmlns:p14="http://schemas.microsoft.com/office/powerpoint/2010/main" val="1017523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dirty="0"/>
              <a:t>6. The target - </a:t>
            </a:r>
            <a:r>
              <a:rPr lang="en-US" sz="1200" b="0" i="0" u="none" strike="noStrike" baseline="0" dirty="0">
                <a:latin typeface="GillSans-Light"/>
              </a:rPr>
              <a:t>85% of 2020/21 MIG allocations spent on municipal infrastructure was </a:t>
            </a:r>
            <a:r>
              <a:rPr lang="en-ZA" dirty="0"/>
              <a:t>Achieved and Exceeded by 6% (91%) due to </a:t>
            </a:r>
            <a:r>
              <a:rPr lang="en-US" sz="1200" b="0" i="0" u="none" strike="noStrike" baseline="0" dirty="0">
                <a:latin typeface="GillSans-Light"/>
              </a:rPr>
              <a:t>improved expenditure by municipalities.</a:t>
            </a:r>
          </a:p>
          <a:p>
            <a:pPr algn="l"/>
            <a:endParaRPr lang="en-US" sz="1200" b="0" i="0" u="none" strike="noStrike" baseline="0" dirty="0">
              <a:latin typeface="GillSans-Light"/>
            </a:endParaRPr>
          </a:p>
          <a:p>
            <a:pPr algn="l"/>
            <a:endParaRPr lang="en-US" dirty="0"/>
          </a:p>
        </p:txBody>
      </p:sp>
      <p:sp>
        <p:nvSpPr>
          <p:cNvPr id="4" name="Slide Number Placeholder 3"/>
          <p:cNvSpPr>
            <a:spLocks noGrp="1"/>
          </p:cNvSpPr>
          <p:nvPr>
            <p:ph type="sldNum" sz="quarter" idx="5"/>
          </p:nvPr>
        </p:nvSpPr>
        <p:spPr/>
        <p:txBody>
          <a:bodyPr/>
          <a:lstStyle/>
          <a:p>
            <a:fld id="{C2ED799D-FD20-4854-BB59-BA053BE48D55}" type="slidenum">
              <a:rPr lang="en-US" smtClean="0"/>
              <a:t>9</a:t>
            </a:fld>
            <a:endParaRPr lang="en-US" dirty="0"/>
          </a:p>
        </p:txBody>
      </p:sp>
    </p:spTree>
    <p:extLst>
      <p:ext uri="{BB962C8B-B14F-4D97-AF65-F5344CB8AC3E}">
        <p14:creationId xmlns:p14="http://schemas.microsoft.com/office/powerpoint/2010/main" val="3258721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ED799D-FD20-4854-BB59-BA053BE48D55}" type="slidenum">
              <a:rPr lang="en-US" smtClean="0"/>
              <a:t>10</a:t>
            </a:fld>
            <a:endParaRPr lang="en-US" dirty="0"/>
          </a:p>
        </p:txBody>
      </p:sp>
    </p:spTree>
    <p:extLst>
      <p:ext uri="{BB962C8B-B14F-4D97-AF65-F5344CB8AC3E}">
        <p14:creationId xmlns:p14="http://schemas.microsoft.com/office/powerpoint/2010/main" val="58051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GillSans-Light"/>
              </a:rPr>
              <a:t>The achieved 59% of its targeted </a:t>
            </a:r>
            <a:r>
              <a:rPr lang="en-ZA" sz="1200" b="0" i="0" u="none" strike="noStrike" baseline="0" dirty="0">
                <a:latin typeface="GillSans-Light"/>
              </a:rPr>
              <a:t>90% with regards to the implementation of the Finance Management Improvement Plan (FMIP). </a:t>
            </a:r>
            <a:r>
              <a:rPr lang="en-US" sz="1200" b="0" i="0" u="none" strike="noStrike" baseline="0" dirty="0">
                <a:latin typeface="GillSans-Light"/>
              </a:rPr>
              <a:t>The deviation </a:t>
            </a:r>
            <a:r>
              <a:rPr lang="en-ZA" sz="1200" b="0" i="0" u="none" strike="noStrike" baseline="0" dirty="0">
                <a:latin typeface="GillSans-Light"/>
              </a:rPr>
              <a:t>impact on the implementation of Irregular, Fruitless and Wasteful Expenditure cases, policies and procedures. </a:t>
            </a:r>
            <a:endParaRPr lang="en-US" dirty="0"/>
          </a:p>
        </p:txBody>
      </p:sp>
      <p:sp>
        <p:nvSpPr>
          <p:cNvPr id="4" name="Slide Number Placeholder 3"/>
          <p:cNvSpPr>
            <a:spLocks noGrp="1"/>
          </p:cNvSpPr>
          <p:nvPr>
            <p:ph type="sldNum" sz="quarter" idx="5"/>
          </p:nvPr>
        </p:nvSpPr>
        <p:spPr/>
        <p:txBody>
          <a:bodyPr/>
          <a:lstStyle/>
          <a:p>
            <a:fld id="{C2ED799D-FD20-4854-BB59-BA053BE48D55}" type="slidenum">
              <a:rPr lang="en-US" smtClean="0"/>
              <a:t>12</a:t>
            </a:fld>
            <a:endParaRPr lang="en-US" dirty="0"/>
          </a:p>
        </p:txBody>
      </p:sp>
    </p:spTree>
    <p:extLst>
      <p:ext uri="{BB962C8B-B14F-4D97-AF65-F5344CB8AC3E}">
        <p14:creationId xmlns:p14="http://schemas.microsoft.com/office/powerpoint/2010/main" val="3722831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US" b="0" dirty="0"/>
              <a:t>The Department had targeted to develop 44 districts and 8 Metro One Plans. For this target, only </a:t>
            </a:r>
            <a:r>
              <a:rPr lang="en-ZA" b="0" dirty="0"/>
              <a:t>40 district and 6 metro One Plans were developed due to delays in the finalisation of One Plans in KwaZulu Natal, Northern Cape, Western Cape and Free State. However the department has supported these districts and the outstanding One plans are now 2 namely </a:t>
            </a:r>
            <a:r>
              <a:rPr lang="en-ZA" b="0" dirty="0" err="1"/>
              <a:t>Umkhanyakude</a:t>
            </a:r>
            <a:r>
              <a:rPr lang="en-ZA" b="0" dirty="0"/>
              <a:t> and City of Cape Town. It should be noted that the department received a letter from City of Cape Town indicating that they will NOT DEVELOP THE ONE</a:t>
            </a:r>
            <a:r>
              <a:rPr lang="en-US" b="0" dirty="0"/>
              <a:t> PLAN. </a:t>
            </a:r>
          </a:p>
          <a:p>
            <a:pPr algn="just">
              <a:lnSpc>
                <a:spcPct val="115000"/>
              </a:lnSpc>
              <a:spcAft>
                <a:spcPts val="800"/>
              </a:spcAft>
            </a:pPr>
            <a:endParaRPr lang="en-US" sz="12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2ED799D-FD20-4854-BB59-BA053BE48D55}" type="slidenum">
              <a:rPr lang="en-US" smtClean="0"/>
              <a:t>13</a:t>
            </a:fld>
            <a:endParaRPr lang="en-US" dirty="0"/>
          </a:p>
        </p:txBody>
      </p:sp>
    </p:spTree>
    <p:extLst>
      <p:ext uri="{BB962C8B-B14F-4D97-AF65-F5344CB8AC3E}">
        <p14:creationId xmlns:p14="http://schemas.microsoft.com/office/powerpoint/2010/main" val="139062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ED799D-FD20-4854-BB59-BA053BE48D55}" type="slidenum">
              <a:rPr lang="en-US" smtClean="0"/>
              <a:t>14</a:t>
            </a:fld>
            <a:endParaRPr lang="en-US" dirty="0"/>
          </a:p>
        </p:txBody>
      </p:sp>
    </p:spTree>
    <p:extLst>
      <p:ext uri="{BB962C8B-B14F-4D97-AF65-F5344CB8AC3E}">
        <p14:creationId xmlns:p14="http://schemas.microsoft.com/office/powerpoint/2010/main" val="125687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should be noted that the national and LG financial years are different. </a:t>
            </a:r>
            <a:endParaRPr lang="en-US" dirty="0"/>
          </a:p>
        </p:txBody>
      </p:sp>
      <p:sp>
        <p:nvSpPr>
          <p:cNvPr id="4" name="Slide Number Placeholder 3"/>
          <p:cNvSpPr>
            <a:spLocks noGrp="1"/>
          </p:cNvSpPr>
          <p:nvPr>
            <p:ph type="sldNum" sz="quarter" idx="5"/>
          </p:nvPr>
        </p:nvSpPr>
        <p:spPr/>
        <p:txBody>
          <a:bodyPr/>
          <a:lstStyle/>
          <a:p>
            <a:fld id="{C2ED799D-FD20-4854-BB59-BA053BE48D55}" type="slidenum">
              <a:rPr lang="en-US" smtClean="0"/>
              <a:t>16</a:t>
            </a:fld>
            <a:endParaRPr lang="en-US" dirty="0"/>
          </a:p>
        </p:txBody>
      </p:sp>
    </p:spTree>
    <p:extLst>
      <p:ext uri="{BB962C8B-B14F-4D97-AF65-F5344CB8AC3E}">
        <p14:creationId xmlns:p14="http://schemas.microsoft.com/office/powerpoint/2010/main" val="358757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target was not achieved due to: </a:t>
            </a:r>
          </a:p>
          <a:p>
            <a:pPr marL="171450" indent="-171450">
              <a:buFont typeface="Arial" panose="020B0604020202020204" pitchFamily="34" charset="0"/>
              <a:buChar char="•"/>
            </a:pPr>
            <a:r>
              <a:rPr lang="en-ZA" dirty="0"/>
              <a:t>Delayed procurement processes and starting of newly appointed Implementing Agents on 1 October 2021. </a:t>
            </a:r>
          </a:p>
          <a:p>
            <a:pPr marL="171450" indent="-171450">
              <a:buFont typeface="Arial" panose="020B0604020202020204" pitchFamily="34" charset="0"/>
              <a:buChar char="•"/>
            </a:pPr>
            <a:r>
              <a:rPr lang="en-ZA" dirty="0"/>
              <a:t>Implementing Agents inability to conduct procurement in compliance with existing legislation and regulations.</a:t>
            </a:r>
          </a:p>
          <a:p>
            <a:pPr marL="171450" indent="-171450">
              <a:buFont typeface="Arial" panose="020B0604020202020204" pitchFamily="34" charset="0"/>
              <a:buChar char="•"/>
            </a:pPr>
            <a:r>
              <a:rPr lang="en-ZA" dirty="0"/>
              <a:t>Implementing Agents were also challenged by compliance issues to the existing legislation and regulations, particularly the CWP Policy which was new for them at the time. </a:t>
            </a:r>
          </a:p>
          <a:p>
            <a:pPr marL="171450" indent="-171450">
              <a:buFont typeface="Arial" panose="020B0604020202020204" pitchFamily="34" charset="0"/>
              <a:buChar char="•"/>
            </a:pPr>
            <a:r>
              <a:rPr lang="en-ZA" dirty="0"/>
              <a:t>The other major contributory factor was the National Treasury moratorium communicated on the 25 February 2022 which stipulated that all procurement with a value of R30,000 or more which were not advertised before the 16 February 2022 were to be suspended and that no further procurement with a value of R30,000 or more were to take place until further notice. Most CWP training Request For Quotations (RFQs) were advertised after the 16 February and they had to be suspended due to the moratorium hence the under achievement.</a:t>
            </a:r>
          </a:p>
          <a:p>
            <a:endParaRPr lang="en-ZA" dirty="0"/>
          </a:p>
          <a:p>
            <a:endParaRPr lang="en-US" dirty="0"/>
          </a:p>
        </p:txBody>
      </p:sp>
      <p:sp>
        <p:nvSpPr>
          <p:cNvPr id="4" name="Slide Number Placeholder 3"/>
          <p:cNvSpPr>
            <a:spLocks noGrp="1"/>
          </p:cNvSpPr>
          <p:nvPr>
            <p:ph type="sldNum" sz="quarter" idx="5"/>
          </p:nvPr>
        </p:nvSpPr>
        <p:spPr/>
        <p:txBody>
          <a:bodyPr/>
          <a:lstStyle/>
          <a:p>
            <a:fld id="{C2ED799D-FD20-4854-BB59-BA053BE48D55}" type="slidenum">
              <a:rPr lang="en-US" smtClean="0"/>
              <a:t>17</a:t>
            </a:fld>
            <a:endParaRPr lang="en-US" dirty="0"/>
          </a:p>
        </p:txBody>
      </p:sp>
    </p:spTree>
    <p:extLst>
      <p:ext uri="{BB962C8B-B14F-4D97-AF65-F5344CB8AC3E}">
        <p14:creationId xmlns:p14="http://schemas.microsoft.com/office/powerpoint/2010/main" val="2928718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1755444" y="3132892"/>
            <a:ext cx="8681110" cy="1520328"/>
          </a:xfrm>
          <a:prstGeom prst="rect">
            <a:avLst/>
          </a:prstGeom>
          <a:noFill/>
        </p:spPr>
        <p:txBody>
          <a:bodyPr anchor="ctr"/>
          <a:lstStyle>
            <a:lvl1pPr algn="ctr">
              <a:lnSpc>
                <a:spcPts val="4200"/>
              </a:lnSpc>
              <a:buNone/>
              <a:defRPr sz="28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PRESENTATION TITLE HERE </a:t>
            </a:r>
          </a:p>
        </p:txBody>
      </p:sp>
      <p:sp>
        <p:nvSpPr>
          <p:cNvPr id="26" name="Text Placeholder 25">
            <a:extLst>
              <a:ext uri="{FF2B5EF4-FFF2-40B4-BE49-F238E27FC236}">
                <a16:creationId xmlns:a16="http://schemas.microsoft.com/office/drawing/2014/main" id="{75E4678B-EFFA-9A45-B059-056813AE3EE2}"/>
              </a:ext>
            </a:extLst>
          </p:cNvPr>
          <p:cNvSpPr>
            <a:spLocks noGrp="1"/>
          </p:cNvSpPr>
          <p:nvPr>
            <p:ph type="body" sz="quarter" idx="15" hasCustomPrompt="1"/>
          </p:nvPr>
        </p:nvSpPr>
        <p:spPr>
          <a:xfrm>
            <a:off x="1712056" y="5564054"/>
            <a:ext cx="8937523" cy="310203"/>
          </a:xfrm>
          <a:prstGeom prst="rect">
            <a:avLst/>
          </a:prstGeom>
        </p:spPr>
        <p:txBody>
          <a:bodyPr/>
          <a:lstStyle>
            <a:lvl1pPr algn="ctr">
              <a:buNone/>
              <a:defRPr sz="1800" b="0" i="0">
                <a:solidFill>
                  <a:schemeClr val="tx1">
                    <a:lumMod val="65000"/>
                    <a:lumOff val="35000"/>
                  </a:schemeClr>
                </a:solidFill>
                <a:latin typeface="Gill Sans MT" panose="020B0502020104020203" pitchFamily="34" charset="77"/>
              </a:defRPr>
            </a:lvl1pPr>
          </a:lstStyle>
          <a:p>
            <a:pPr lvl="0"/>
            <a:r>
              <a:rPr lang="en-GB" dirty="0"/>
              <a:t>To Whom | Presenter Name | Date</a:t>
            </a:r>
          </a:p>
        </p:txBody>
      </p:sp>
      <p:pic>
        <p:nvPicPr>
          <p:cNvPr id="10" name="Picture 9">
            <a:extLst>
              <a:ext uri="{FF2B5EF4-FFF2-40B4-BE49-F238E27FC236}">
                <a16:creationId xmlns:a16="http://schemas.microsoft.com/office/drawing/2014/main" id="{8F67059D-9A0D-1B4D-90A7-A06B738AC6B9}"/>
              </a:ext>
            </a:extLst>
          </p:cNvPr>
          <p:cNvPicPr>
            <a:picLocks noChangeAspect="1"/>
          </p:cNvPicPr>
          <p:nvPr userDrawn="1"/>
        </p:nvPicPr>
        <p:blipFill>
          <a:blip r:embed="rId3"/>
          <a:srcRect/>
          <a:stretch/>
        </p:blipFill>
        <p:spPr>
          <a:xfrm>
            <a:off x="11405296" y="6225219"/>
            <a:ext cx="567055" cy="508947"/>
          </a:xfrm>
          <a:prstGeom prst="rect">
            <a:avLst/>
          </a:prstGeom>
        </p:spPr>
      </p:pic>
      <p:cxnSp>
        <p:nvCxnSpPr>
          <p:cNvPr id="17" name="Straight Connector 16">
            <a:extLst>
              <a:ext uri="{FF2B5EF4-FFF2-40B4-BE49-F238E27FC236}">
                <a16:creationId xmlns:a16="http://schemas.microsoft.com/office/drawing/2014/main" id="{2BF4CFBC-EBCD-4E4F-804D-43ED054C575C}"/>
              </a:ext>
            </a:extLst>
          </p:cNvPr>
          <p:cNvCxnSpPr>
            <a:cxnSpLocks/>
          </p:cNvCxnSpPr>
          <p:nvPr userDrawn="1"/>
        </p:nvCxnSpPr>
        <p:spPr>
          <a:xfrm>
            <a:off x="2429572" y="2392906"/>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D41E40-B815-F844-ACF1-D07175B385F4}"/>
              </a:ext>
            </a:extLst>
          </p:cNvPr>
          <p:cNvCxnSpPr>
            <a:cxnSpLocks/>
          </p:cNvCxnSpPr>
          <p:nvPr userDrawn="1"/>
        </p:nvCxnSpPr>
        <p:spPr>
          <a:xfrm>
            <a:off x="2429573" y="5330019"/>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80B3B4D-4090-41A3-BAF7-4F8AA0BBD52D}"/>
              </a:ext>
            </a:extLst>
          </p:cNvPr>
          <p:cNvPicPr>
            <a:picLocks noChangeAspect="1"/>
          </p:cNvPicPr>
          <p:nvPr userDrawn="1"/>
        </p:nvPicPr>
        <p:blipFill>
          <a:blip r:embed="rId4"/>
          <a:srcRect/>
          <a:stretch/>
        </p:blipFill>
        <p:spPr>
          <a:xfrm>
            <a:off x="3926299" y="202910"/>
            <a:ext cx="3974294" cy="1450011"/>
          </a:xfrm>
          <a:prstGeom prst="rect">
            <a:avLst/>
          </a:prstGeom>
        </p:spPr>
      </p:pic>
      <p:sp>
        <p:nvSpPr>
          <p:cNvPr id="13" name="Slide Number Placeholder 11">
            <a:extLst>
              <a:ext uri="{FF2B5EF4-FFF2-40B4-BE49-F238E27FC236}">
                <a16:creationId xmlns:a16="http://schemas.microsoft.com/office/drawing/2014/main" id="{538102B2-D1DA-4EC0-A923-2AD8995DB1C6}"/>
              </a:ext>
            </a:extLst>
          </p:cNvPr>
          <p:cNvSpPr txBox="1">
            <a:spLocks/>
          </p:cNvSpPr>
          <p:nvPr userDrawn="1"/>
        </p:nvSpPr>
        <p:spPr>
          <a:xfrm>
            <a:off x="-105296" y="6373704"/>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Tree>
    <p:extLst>
      <p:ext uri="{BB962C8B-B14F-4D97-AF65-F5344CB8AC3E}">
        <p14:creationId xmlns:p14="http://schemas.microsoft.com/office/powerpoint/2010/main" val="253644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dirty="0"/>
              <a:t>Click to ADD title</a:t>
            </a:r>
            <a:endParaRPr lang="en-US" dirty="0"/>
          </a:p>
        </p:txBody>
      </p:sp>
      <p:sp>
        <p:nvSpPr>
          <p:cNvPr id="16" name="Slide Number Placeholder 11">
            <a:extLst>
              <a:ext uri="{FF2B5EF4-FFF2-40B4-BE49-F238E27FC236}">
                <a16:creationId xmlns:a16="http://schemas.microsoft.com/office/drawing/2014/main"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dirty="0"/>
          </a:p>
        </p:txBody>
      </p:sp>
      <p:pic>
        <p:nvPicPr>
          <p:cNvPr id="13" name="Picture 12">
            <a:extLst>
              <a:ext uri="{FF2B5EF4-FFF2-40B4-BE49-F238E27FC236}">
                <a16:creationId xmlns:a16="http://schemas.microsoft.com/office/drawing/2014/main"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dirty="0"/>
              <a:t>Point 1</a:t>
            </a:r>
          </a:p>
          <a:p>
            <a:pPr lvl="1"/>
            <a:r>
              <a:rPr lang="en-GB" dirty="0"/>
              <a:t>Point 2</a:t>
            </a:r>
          </a:p>
          <a:p>
            <a:pPr lvl="2"/>
            <a:r>
              <a:rPr lang="en-GB" dirty="0"/>
              <a:t>Point 3</a:t>
            </a:r>
          </a:p>
        </p:txBody>
      </p:sp>
    </p:spTree>
    <p:extLst>
      <p:ext uri="{BB962C8B-B14F-4D97-AF65-F5344CB8AC3E}">
        <p14:creationId xmlns:p14="http://schemas.microsoft.com/office/powerpoint/2010/main" val="4917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110688-23E1-5240-B9BC-D4EC2A51F285}"/>
              </a:ext>
            </a:extLst>
          </p:cNvPr>
          <p:cNvPicPr>
            <a:picLocks noChangeAspect="1"/>
          </p:cNvPicPr>
          <p:nvPr userDrawn="1"/>
        </p:nvPicPr>
        <p:blipFill rotWithShape="1">
          <a:blip r:embed="rId2"/>
          <a:srcRect b="11165"/>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780399" y="2865439"/>
            <a:ext cx="10586720" cy="589858"/>
          </a:xfrm>
          <a:prstGeom prst="rect">
            <a:avLst/>
          </a:prstGeom>
        </p:spPr>
        <p:txBody>
          <a:bodyPr/>
          <a:lstStyle>
            <a:lvl1pPr algn="ctr">
              <a:buNone/>
              <a:defRPr sz="35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SECTION BREAK TITLE</a:t>
            </a:r>
          </a:p>
          <a:p>
            <a:pPr lvl="1"/>
            <a:endParaRPr lang="en-US" dirty="0"/>
          </a:p>
        </p:txBody>
      </p:sp>
      <p:cxnSp>
        <p:nvCxnSpPr>
          <p:cNvPr id="28" name="Straight Connector 27">
            <a:extLst>
              <a:ext uri="{FF2B5EF4-FFF2-40B4-BE49-F238E27FC236}">
                <a16:creationId xmlns:a16="http://schemas.microsoft.com/office/drawing/2014/main" id="{F79A047A-8B61-E048-BF5B-F056E75509E9}"/>
              </a:ext>
            </a:extLst>
          </p:cNvPr>
          <p:cNvCxnSpPr>
            <a:cxnSpLocks/>
          </p:cNvCxnSpPr>
          <p:nvPr userDrawn="1"/>
        </p:nvCxnSpPr>
        <p:spPr>
          <a:xfrm>
            <a:off x="3293892" y="3415969"/>
            <a:ext cx="544521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A58D35-01AD-384E-B073-154A9AC6DA05}"/>
              </a:ext>
            </a:extLst>
          </p:cNvPr>
          <p:cNvCxnSpPr>
            <a:cxnSpLocks/>
          </p:cNvCxnSpPr>
          <p:nvPr userDrawn="1"/>
        </p:nvCxnSpPr>
        <p:spPr>
          <a:xfrm>
            <a:off x="3318605" y="2842587"/>
            <a:ext cx="537107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lide Number Placeholder 11">
            <a:extLst>
              <a:ext uri="{FF2B5EF4-FFF2-40B4-BE49-F238E27FC236}">
                <a16:creationId xmlns:a16="http://schemas.microsoft.com/office/drawing/2014/main"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8" name="Picture 7">
            <a:extLst>
              <a:ext uri="{FF2B5EF4-FFF2-40B4-BE49-F238E27FC236}">
                <a16:creationId xmlns:a16="http://schemas.microsoft.com/office/drawing/2014/main" id="{C96C399F-5629-8247-A198-7FB3283E8589}"/>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11" name="Picture 10">
            <a:extLst>
              <a:ext uri="{FF2B5EF4-FFF2-40B4-BE49-F238E27FC236}">
                <a16:creationId xmlns:a16="http://schemas.microsoft.com/office/drawing/2014/main" id="{A2033DEE-4368-F643-BA4A-DDCDC70A054B}"/>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969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2A62A-54B5-F747-81FE-566FD9A0B3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0CCECC-E1E4-EF4F-94F2-323A9164F7FC}"/>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8" name="Picture 7">
            <a:extLst>
              <a:ext uri="{FF2B5EF4-FFF2-40B4-BE49-F238E27FC236}">
                <a16:creationId xmlns:a16="http://schemas.microsoft.com/office/drawing/2014/main" id="{B57C5FF6-C185-0445-B3BA-EBA41B9A81D3}"/>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val="332469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514350" indent="-514350">
              <a:buFont typeface="+mj-lt"/>
              <a:buAutoNum type="arabicPeriod"/>
              <a:defRPr sz="2000">
                <a:latin typeface="Arial" panose="020B0604020202020204" pitchFamily="34" charset="0"/>
                <a:cs typeface="Arial" panose="020B0604020202020204" pitchFamily="34" charset="0"/>
              </a:defRPr>
            </a:lvl1pPr>
            <a:lvl2pPr marL="914400" indent="-457200">
              <a:buFont typeface="+mj-lt"/>
              <a:buAutoNum type="arabicPeriod"/>
              <a:defRPr sz="2000">
                <a:latin typeface="Arial" panose="020B0604020202020204" pitchFamily="34" charset="0"/>
                <a:cs typeface="Arial" panose="020B0604020202020204" pitchFamily="34" charset="0"/>
              </a:defRPr>
            </a:lvl2pPr>
            <a:lvl3pPr marL="1371600" indent="-457200">
              <a:buFont typeface="+mj-lt"/>
              <a:buAutoNum type="arabicPeriod"/>
              <a:defRPr sz="2000">
                <a:latin typeface="Arial" panose="020B0604020202020204" pitchFamily="34" charset="0"/>
                <a:cs typeface="Arial" panose="020B0604020202020204" pitchFamily="34" charset="0"/>
              </a:defRPr>
            </a:lvl3pPr>
            <a:lvl4pPr marL="1714500" indent="-342900">
              <a:buFont typeface="+mj-lt"/>
              <a:buAutoNum type="arabicPeriod"/>
              <a:defRPr sz="2000">
                <a:latin typeface="Arial" panose="020B0604020202020204" pitchFamily="34" charset="0"/>
                <a:cs typeface="Arial" panose="020B0604020202020204" pitchFamily="34" charset="0"/>
              </a:defRPr>
            </a:lvl4pPr>
            <a:lvl5pPr marL="2171700" indent="-342900">
              <a:buFont typeface="+mj-lt"/>
              <a:buAutoNum type="arabicPeriod"/>
              <a:defRPr sz="20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838200" y="330200"/>
            <a:ext cx="10642600" cy="787400"/>
          </a:xfrm>
        </p:spPr>
        <p:txBody>
          <a:bodyPr anchor="ctr">
            <a:noAutofit/>
          </a:bodyPr>
          <a:lstStyle>
            <a:lvl1pPr marL="0" indent="0" algn="ctr">
              <a:buNone/>
              <a:defRPr sz="2400" b="1">
                <a:solidFill>
                  <a:srgbClr val="F9671C"/>
                </a:solidFill>
                <a:latin typeface="Arial" panose="020B0604020202020204" pitchFamily="34" charset="0"/>
                <a:cs typeface="Arial" panose="020B0604020202020204" pitchFamily="34" charset="0"/>
              </a:defRPr>
            </a:lvl1pPr>
            <a:lvl2pPr marL="457200" indent="0">
              <a:buNone/>
              <a:defRPr sz="2400" b="1">
                <a:solidFill>
                  <a:srgbClr val="EF4718"/>
                </a:solidFill>
                <a:latin typeface="Arial" panose="020B0604020202020204" pitchFamily="34" charset="0"/>
                <a:cs typeface="Arial" panose="020B0604020202020204" pitchFamily="34" charset="0"/>
              </a:defRPr>
            </a:lvl2pPr>
            <a:lvl3pPr marL="914400" indent="0">
              <a:buNone/>
              <a:defRPr sz="2400" b="1">
                <a:solidFill>
                  <a:srgbClr val="EF4718"/>
                </a:solidFill>
                <a:latin typeface="Arial" panose="020B0604020202020204" pitchFamily="34" charset="0"/>
                <a:cs typeface="Arial" panose="020B0604020202020204" pitchFamily="34" charset="0"/>
              </a:defRPr>
            </a:lvl3pPr>
            <a:lvl4pPr marL="1371600" indent="0">
              <a:buNone/>
              <a:defRPr sz="2400" b="1">
                <a:solidFill>
                  <a:srgbClr val="EF4718"/>
                </a:solidFill>
                <a:latin typeface="Arial" panose="020B0604020202020204" pitchFamily="34" charset="0"/>
                <a:cs typeface="Arial" panose="020B0604020202020204" pitchFamily="34" charset="0"/>
              </a:defRPr>
            </a:lvl4pPr>
            <a:lvl5pPr marL="1828800" indent="0">
              <a:buNone/>
              <a:defRPr sz="2400" b="1">
                <a:solidFill>
                  <a:srgbClr val="EF4718"/>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094D009E-EFCA-4501-B85C-BF2CE8615924}"/>
              </a:ext>
            </a:extLst>
          </p:cNvPr>
          <p:cNvSpPr>
            <a:spLocks noGrp="1"/>
          </p:cNvSpPr>
          <p:nvPr>
            <p:ph type="sldNum" sz="quarter" idx="14"/>
          </p:nvPr>
        </p:nvSpPr>
        <p:spPr/>
        <p:txBody>
          <a:bodyPr/>
          <a:lstStyle>
            <a:lvl1pPr>
              <a:defRPr/>
            </a:lvl1pPr>
          </a:lstStyle>
          <a:p>
            <a:fld id="{8C898986-AE86-4277-B276-98D5924DE994}" type="slidenum">
              <a:rPr lang="en-ZA" altLang="en-US"/>
              <a:pPr/>
              <a:t>‹#›</a:t>
            </a:fld>
            <a:endParaRPr lang="en-ZA" altLang="en-US" dirty="0"/>
          </a:p>
        </p:txBody>
      </p:sp>
    </p:spTree>
    <p:extLst>
      <p:ext uri="{BB962C8B-B14F-4D97-AF65-F5344CB8AC3E}">
        <p14:creationId xmlns:p14="http://schemas.microsoft.com/office/powerpoint/2010/main" val="28884733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F150E4-CD0D-2147-BD01-936532EDC0F2}"/>
              </a:ext>
            </a:extLst>
          </p:cNvPr>
          <p:cNvSpPr>
            <a:spLocks noGrp="1"/>
          </p:cNvSpPr>
          <p:nvPr>
            <p:ph type="body" sz="quarter" idx="13"/>
          </p:nvPr>
        </p:nvSpPr>
        <p:spPr>
          <a:xfrm>
            <a:off x="1819330" y="2383469"/>
            <a:ext cx="8722974" cy="2799184"/>
          </a:xfrm>
        </p:spPr>
        <p:txBody>
          <a:bodyPr/>
          <a:lstStyle/>
          <a:p>
            <a:r>
              <a:rPr lang="en-US" sz="2000" dirty="0">
                <a:solidFill>
                  <a:srgbClr val="F9671C"/>
                </a:solidFill>
                <a:latin typeface="Arial" panose="020B0604020202020204" pitchFamily="34" charset="0"/>
                <a:sym typeface="Arial" panose="020B0604020202020204" pitchFamily="34" charset="0"/>
              </a:rPr>
              <a:t>PRESENTATION OF THE DCOG </a:t>
            </a:r>
            <a:r>
              <a:rPr lang="en-US" altLang="zh-CN" sz="2000" b="1" dirty="0">
                <a:solidFill>
                  <a:srgbClr val="F9671C"/>
                </a:solidFill>
                <a:latin typeface="Arial" panose="020B0604020202020204" pitchFamily="34" charset="0"/>
                <a:sym typeface="Arial" panose="020B0604020202020204" pitchFamily="34" charset="0"/>
              </a:rPr>
              <a:t>ANNUAL  PERFORMANCE REPORT 2021/2022 FY </a:t>
            </a:r>
            <a:r>
              <a:rPr lang="en-US" sz="2000" dirty="0">
                <a:solidFill>
                  <a:srgbClr val="F9671C"/>
                </a:solidFill>
                <a:latin typeface="Arial" panose="020B0604020202020204" pitchFamily="34" charset="0"/>
                <a:sym typeface="Arial" panose="020B0604020202020204" pitchFamily="34" charset="0"/>
              </a:rPr>
              <a:t>TO THE PORTFOLIO COMMITTEE ON COOPERATIVE GOVERNANCE AND TRADITIONAL AFFAIRS</a:t>
            </a:r>
            <a:endParaRPr lang="en-US" sz="2000" dirty="0"/>
          </a:p>
        </p:txBody>
      </p:sp>
      <p:sp>
        <p:nvSpPr>
          <p:cNvPr id="3" name="Text Placeholder 2">
            <a:extLst>
              <a:ext uri="{FF2B5EF4-FFF2-40B4-BE49-F238E27FC236}">
                <a16:creationId xmlns:a16="http://schemas.microsoft.com/office/drawing/2014/main" id="{C360F1A8-600F-A446-AF6A-1BADD7726357}"/>
              </a:ext>
            </a:extLst>
          </p:cNvPr>
          <p:cNvSpPr>
            <a:spLocks noGrp="1"/>
          </p:cNvSpPr>
          <p:nvPr>
            <p:ph type="body" sz="quarter" idx="15"/>
          </p:nvPr>
        </p:nvSpPr>
        <p:spPr>
          <a:xfrm>
            <a:off x="1712056" y="5411755"/>
            <a:ext cx="8937523" cy="634482"/>
          </a:xfrm>
        </p:spPr>
        <p:txBody>
          <a:bodyPr/>
          <a:lstStyle/>
          <a:p>
            <a:r>
              <a:rPr lang="en-US" dirty="0"/>
              <a:t>10 October 2022</a:t>
            </a:r>
          </a:p>
          <a:p>
            <a:r>
              <a:rPr lang="en-US" dirty="0"/>
              <a:t>Presented by Ms. Avril Williamson- Director-General</a:t>
            </a:r>
          </a:p>
          <a:p>
            <a:endParaRPr lang="en-US" dirty="0"/>
          </a:p>
        </p:txBody>
      </p:sp>
    </p:spTree>
    <p:extLst>
      <p:ext uri="{BB962C8B-B14F-4D97-AF65-F5344CB8AC3E}">
        <p14:creationId xmlns:p14="http://schemas.microsoft.com/office/powerpoint/2010/main" val="27665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0884-5D76-484E-B9E4-BC3E69F0335C}"/>
              </a:ext>
            </a:extLst>
          </p:cNvPr>
          <p:cNvSpPr>
            <a:spLocks noGrp="1"/>
          </p:cNvSpPr>
          <p:nvPr>
            <p:ph type="title"/>
          </p:nvPr>
        </p:nvSpPr>
        <p:spPr>
          <a:xfrm>
            <a:off x="498684" y="10978"/>
            <a:ext cx="11205636" cy="382917"/>
          </a:xfrm>
        </p:spPr>
        <p:txBody>
          <a:bodyPr/>
          <a:lstStyle/>
          <a:p>
            <a:pPr algn="ctr"/>
            <a:r>
              <a:rPr lang="en-US" sz="2000" b="1" dirty="0">
                <a:solidFill>
                  <a:schemeClr val="accent2"/>
                </a:solidFill>
              </a:rPr>
              <a:t>List of ACHIEVED targets per programme cONTINUED</a:t>
            </a:r>
            <a:endParaRPr lang="en-ZA" sz="2000" b="1" dirty="0">
              <a:solidFill>
                <a:schemeClr val="accent2"/>
              </a:solidFill>
            </a:endParaRPr>
          </a:p>
        </p:txBody>
      </p:sp>
      <p:graphicFrame>
        <p:nvGraphicFramePr>
          <p:cNvPr id="4" name="Table 4">
            <a:extLst>
              <a:ext uri="{FF2B5EF4-FFF2-40B4-BE49-F238E27FC236}">
                <a16:creationId xmlns:a16="http://schemas.microsoft.com/office/drawing/2014/main" id="{285EC7C6-6940-48A5-A70F-6256E9A267EB}"/>
              </a:ext>
            </a:extLst>
          </p:cNvPr>
          <p:cNvGraphicFramePr>
            <a:graphicFrameLocks noGrp="1"/>
          </p:cNvGraphicFramePr>
          <p:nvPr>
            <p:ph sz="half" idx="2"/>
            <p:extLst>
              <p:ext uri="{D42A27DB-BD31-4B8C-83A1-F6EECF244321}">
                <p14:modId xmlns:p14="http://schemas.microsoft.com/office/powerpoint/2010/main" val="3188177376"/>
              </p:ext>
            </p:extLst>
          </p:nvPr>
        </p:nvGraphicFramePr>
        <p:xfrm>
          <a:off x="256032" y="928881"/>
          <a:ext cx="11667744" cy="4179950"/>
        </p:xfrm>
        <a:graphic>
          <a:graphicData uri="http://schemas.openxmlformats.org/drawingml/2006/table">
            <a:tbl>
              <a:tblPr firstRow="1" bandRow="1">
                <a:tableStyleId>{5940675A-B579-460E-94D1-54222C63F5DA}</a:tableStyleId>
              </a:tblPr>
              <a:tblGrid>
                <a:gridCol w="426714">
                  <a:extLst>
                    <a:ext uri="{9D8B030D-6E8A-4147-A177-3AD203B41FA5}">
                      <a16:colId xmlns:a16="http://schemas.microsoft.com/office/drawing/2014/main" val="862813650"/>
                    </a:ext>
                  </a:extLst>
                </a:gridCol>
                <a:gridCol w="11241030">
                  <a:extLst>
                    <a:ext uri="{9D8B030D-6E8A-4147-A177-3AD203B41FA5}">
                      <a16:colId xmlns:a16="http://schemas.microsoft.com/office/drawing/2014/main" val="29694654"/>
                    </a:ext>
                  </a:extLst>
                </a:gridCol>
              </a:tblGrid>
              <a:tr h="362216">
                <a:tc gridSpan="2">
                  <a:txBody>
                    <a:bodyPr/>
                    <a:lstStyle/>
                    <a:p>
                      <a:pPr marL="0" algn="ctr" defTabSz="914400" rtl="0" eaLnBrk="1" latinLnBrk="0" hangingPunct="1"/>
                      <a:r>
                        <a:rPr lang="en-US" sz="1800" b="1" kern="1200" dirty="0">
                          <a:solidFill>
                            <a:schemeClr val="tx1"/>
                          </a:solidFill>
                          <a:latin typeface="Arial Narrow" panose="020B0606020202030204" pitchFamily="34" charset="0"/>
                          <a:ea typeface="+mn-ea"/>
                          <a:cs typeface="+mn-cs"/>
                        </a:rPr>
                        <a:t>NATIONAL DISASTER MANAGEMENT CENTRE</a:t>
                      </a:r>
                      <a:endParaRPr lang="en-ZA" sz="1800" b="1" kern="1200" dirty="0">
                        <a:solidFill>
                          <a:schemeClr val="tx1"/>
                        </a:solidFill>
                        <a:latin typeface="Arial Narrow" panose="020B0606020202030204" pitchFamily="34" charset="0"/>
                        <a:ea typeface="+mn-ea"/>
                        <a:cs typeface="+mn-cs"/>
                      </a:endParaRPr>
                    </a:p>
                  </a:txBody>
                  <a:tcPr>
                    <a:solidFill>
                      <a:schemeClr val="accent2"/>
                    </a:solidFill>
                  </a:tcPr>
                </a:tc>
                <a:tc hMerge="1">
                  <a:txBody>
                    <a:bodyPr/>
                    <a:lstStyle/>
                    <a:p>
                      <a:endParaRPr lang="en-ZA"/>
                    </a:p>
                  </a:txBody>
                  <a:tcPr/>
                </a:tc>
                <a:extLst>
                  <a:ext uri="{0D108BD9-81ED-4DB2-BD59-A6C34878D82A}">
                    <a16:rowId xmlns:a16="http://schemas.microsoft.com/office/drawing/2014/main" val="3919725992"/>
                  </a:ext>
                </a:extLst>
              </a:tr>
              <a:tr h="362216">
                <a:tc>
                  <a:txBody>
                    <a:bodyPr/>
                    <a:lstStyle/>
                    <a:p>
                      <a:r>
                        <a:rPr lang="en-US" sz="2000" dirty="0"/>
                        <a:t>1.</a:t>
                      </a:r>
                      <a:endParaRPr lang="en-ZA" sz="2000" dirty="0"/>
                    </a:p>
                  </a:txBody>
                  <a:tcPr>
                    <a:solidFill>
                      <a:schemeClr val="bg1"/>
                    </a:solidFill>
                  </a:tcPr>
                </a:tc>
                <a:tc>
                  <a:txBody>
                    <a:bodyPr/>
                    <a:lstStyle/>
                    <a:p>
                      <a:r>
                        <a:rPr lang="en-US" sz="2000" kern="1200" dirty="0">
                          <a:solidFill>
                            <a:schemeClr val="tx1"/>
                          </a:solidFill>
                          <a:effectLst/>
                          <a:latin typeface="+mn-lt"/>
                          <a:ea typeface="+mn-ea"/>
                          <a:cs typeface="+mn-cs"/>
                        </a:rPr>
                        <a:t>Ten municipalities in priority disaster areas supported to prevent, prepare and mitigate disaster risks.</a:t>
                      </a:r>
                      <a:endParaRPr lang="en-ZA" sz="2000" dirty="0"/>
                    </a:p>
                  </a:txBody>
                  <a:tcPr>
                    <a:solidFill>
                      <a:schemeClr val="bg1"/>
                    </a:solidFill>
                  </a:tcPr>
                </a:tc>
                <a:extLst>
                  <a:ext uri="{0D108BD9-81ED-4DB2-BD59-A6C34878D82A}">
                    <a16:rowId xmlns:a16="http://schemas.microsoft.com/office/drawing/2014/main" val="635050136"/>
                  </a:ext>
                </a:extLst>
              </a:tr>
              <a:tr h="362216">
                <a:tc>
                  <a:txBody>
                    <a:bodyPr/>
                    <a:lstStyle/>
                    <a:p>
                      <a:r>
                        <a:rPr lang="en-US" sz="2000" dirty="0"/>
                        <a:t>2.</a:t>
                      </a:r>
                      <a:endParaRPr lang="en-ZA" sz="2000" dirty="0"/>
                    </a:p>
                  </a:txBody>
                  <a:tcPr>
                    <a:solidFill>
                      <a:schemeClr val="bg1"/>
                    </a:solidFill>
                  </a:tcPr>
                </a:tc>
                <a:tc>
                  <a:txBody>
                    <a:bodyPr/>
                    <a:lstStyle/>
                    <a:p>
                      <a:r>
                        <a:rPr lang="en-ZA" sz="2000" kern="1200" dirty="0">
                          <a:solidFill>
                            <a:schemeClr val="tx1"/>
                          </a:solidFill>
                          <a:effectLst/>
                          <a:latin typeface="+mn-lt"/>
                          <a:ea typeface="+mn-ea"/>
                          <a:cs typeface="+mn-cs"/>
                        </a:rPr>
                        <a:t>Department of Transport and Human Settlements supported in the implementation of disaster funding arrangements.</a:t>
                      </a:r>
                      <a:endParaRPr lang="en-ZA" sz="2000" dirty="0"/>
                    </a:p>
                  </a:txBody>
                  <a:tcPr>
                    <a:solidFill>
                      <a:schemeClr val="bg1"/>
                    </a:solidFill>
                  </a:tcPr>
                </a:tc>
                <a:extLst>
                  <a:ext uri="{0D108BD9-81ED-4DB2-BD59-A6C34878D82A}">
                    <a16:rowId xmlns:a16="http://schemas.microsoft.com/office/drawing/2014/main" val="1339508369"/>
                  </a:ext>
                </a:extLst>
              </a:tr>
              <a:tr h="362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3.</a:t>
                      </a:r>
                      <a:endParaRPr lang="en-ZA" sz="20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kern="1200" dirty="0">
                          <a:solidFill>
                            <a:schemeClr val="tx1"/>
                          </a:solidFill>
                          <a:effectLst/>
                          <a:latin typeface="+mn-lt"/>
                          <a:ea typeface="+mn-ea"/>
                          <a:cs typeface="+mn-cs"/>
                        </a:rPr>
                        <a:t>Four monitoring reports on Disaster grant funding expenditure produced.</a:t>
                      </a:r>
                      <a:endParaRPr lang="en-ZA" sz="2000" dirty="0"/>
                    </a:p>
                  </a:txBody>
                  <a:tcPr>
                    <a:solidFill>
                      <a:schemeClr val="bg1"/>
                    </a:solidFill>
                  </a:tcPr>
                </a:tc>
                <a:extLst>
                  <a:ext uri="{0D108BD9-81ED-4DB2-BD59-A6C34878D82A}">
                    <a16:rowId xmlns:a16="http://schemas.microsoft.com/office/drawing/2014/main" val="252151637"/>
                  </a:ext>
                </a:extLst>
              </a:tr>
              <a:tr h="617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4.</a:t>
                      </a:r>
                      <a:endParaRPr lang="en-ZA" sz="20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kern="1200" dirty="0">
                          <a:solidFill>
                            <a:schemeClr val="tx1"/>
                          </a:solidFill>
                          <a:effectLst/>
                          <a:latin typeface="+mn-lt"/>
                          <a:ea typeface="+mn-ea"/>
                          <a:cs typeface="+mn-cs"/>
                        </a:rPr>
                        <a:t>Report indicating number of priority national Sector departments assessed and supported to implement the Disaster management function developed.</a:t>
                      </a:r>
                      <a:endParaRPr lang="en-ZA" sz="2000" dirty="0"/>
                    </a:p>
                  </a:txBody>
                  <a:tcPr>
                    <a:solidFill>
                      <a:schemeClr val="bg1"/>
                    </a:solidFill>
                  </a:tcPr>
                </a:tc>
                <a:extLst>
                  <a:ext uri="{0D108BD9-81ED-4DB2-BD59-A6C34878D82A}">
                    <a16:rowId xmlns:a16="http://schemas.microsoft.com/office/drawing/2014/main" val="186644900"/>
                  </a:ext>
                </a:extLst>
              </a:tr>
              <a:tr h="362216">
                <a:tc gridSpan="2">
                  <a:txBody>
                    <a:bodyPr/>
                    <a:lstStyle/>
                    <a:p>
                      <a:pPr marL="0" algn="ctr" defTabSz="914400" rtl="0" eaLnBrk="1" latinLnBrk="0" hangingPunct="1"/>
                      <a:r>
                        <a:rPr lang="en-US" sz="1800" b="1" kern="1200" dirty="0">
                          <a:solidFill>
                            <a:schemeClr val="tx1"/>
                          </a:solidFill>
                          <a:latin typeface="Arial Narrow" panose="020B0606020202030204" pitchFamily="34" charset="0"/>
                          <a:ea typeface="+mn-ea"/>
                          <a:cs typeface="+mn-cs"/>
                        </a:rPr>
                        <a:t>COMMUNITY WORK PROGRAMME </a:t>
                      </a:r>
                      <a:endParaRPr lang="en-ZA" sz="1800" b="1" kern="1200" dirty="0">
                        <a:solidFill>
                          <a:schemeClr val="tx1"/>
                        </a:solidFill>
                        <a:latin typeface="Arial Narrow" panose="020B0606020202030204" pitchFamily="34" charset="0"/>
                        <a:ea typeface="+mn-ea"/>
                        <a:cs typeface="+mn-cs"/>
                      </a:endParaRPr>
                    </a:p>
                  </a:txBody>
                  <a:tcPr>
                    <a:solidFill>
                      <a:schemeClr val="accent2"/>
                    </a:solidFill>
                  </a:tcPr>
                </a:tc>
                <a:tc hMerge="1">
                  <a:txBody>
                    <a:bodyPr/>
                    <a:lstStyle/>
                    <a:p>
                      <a:endParaRPr lang="en-ZA"/>
                    </a:p>
                  </a:txBody>
                  <a:tcPr/>
                </a:tc>
                <a:extLst>
                  <a:ext uri="{0D108BD9-81ED-4DB2-BD59-A6C34878D82A}">
                    <a16:rowId xmlns:a16="http://schemas.microsoft.com/office/drawing/2014/main" val="4165012122"/>
                  </a:ext>
                </a:extLst>
              </a:tr>
              <a:tr h="362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a:t>
                      </a:r>
                      <a:endParaRPr lang="en-ZA" sz="20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kern="1200" dirty="0">
                          <a:solidFill>
                            <a:schemeClr val="tx1"/>
                          </a:solidFill>
                          <a:effectLst/>
                          <a:latin typeface="+mn-lt"/>
                          <a:ea typeface="+mn-ea"/>
                          <a:cs typeface="+mn-cs"/>
                        </a:rPr>
                        <a:t>273 848 people participating in the CWP programme.</a:t>
                      </a:r>
                      <a:endParaRPr lang="en-ZA" sz="2000" dirty="0"/>
                    </a:p>
                  </a:txBody>
                  <a:tcPr>
                    <a:solidFill>
                      <a:schemeClr val="bg1"/>
                    </a:solidFill>
                  </a:tcPr>
                </a:tc>
                <a:extLst>
                  <a:ext uri="{0D108BD9-81ED-4DB2-BD59-A6C34878D82A}">
                    <a16:rowId xmlns:a16="http://schemas.microsoft.com/office/drawing/2014/main" val="662770109"/>
                  </a:ext>
                </a:extLst>
              </a:tr>
              <a:tr h="5528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2.</a:t>
                      </a:r>
                      <a:endParaRPr lang="en-ZA" sz="20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kern="1200" dirty="0">
                          <a:solidFill>
                            <a:schemeClr val="tx1"/>
                          </a:solidFill>
                          <a:effectLst/>
                          <a:latin typeface="+mn-lt"/>
                          <a:ea typeface="+mn-ea"/>
                          <a:cs typeface="+mn-cs"/>
                        </a:rPr>
                        <a:t>New CWP implementation model developed and approved by the Minister.</a:t>
                      </a:r>
                      <a:endParaRPr lang="en-ZA" sz="2000" dirty="0"/>
                    </a:p>
                  </a:txBody>
                  <a:tcPr>
                    <a:solidFill>
                      <a:schemeClr val="bg1"/>
                    </a:solidFill>
                  </a:tcPr>
                </a:tc>
                <a:extLst>
                  <a:ext uri="{0D108BD9-81ED-4DB2-BD59-A6C34878D82A}">
                    <a16:rowId xmlns:a16="http://schemas.microsoft.com/office/drawing/2014/main" val="1043394026"/>
                  </a:ext>
                </a:extLst>
              </a:tr>
            </a:tbl>
          </a:graphicData>
        </a:graphic>
      </p:graphicFrame>
    </p:spTree>
    <p:extLst>
      <p:ext uri="{BB962C8B-B14F-4D97-AF65-F5344CB8AC3E}">
        <p14:creationId xmlns:p14="http://schemas.microsoft.com/office/powerpoint/2010/main" val="3564032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07B32E-689F-47A0-A04C-5E3C8D638165}"/>
              </a:ext>
            </a:extLst>
          </p:cNvPr>
          <p:cNvSpPr>
            <a:spLocks noGrp="1"/>
          </p:cNvSpPr>
          <p:nvPr>
            <p:ph type="body" sz="quarter" idx="13"/>
          </p:nvPr>
        </p:nvSpPr>
        <p:spPr/>
        <p:txBody>
          <a:bodyPr/>
          <a:lstStyle/>
          <a:p>
            <a:pPr>
              <a:defRPr/>
            </a:pPr>
            <a:r>
              <a:rPr lang="en-ZA" dirty="0"/>
              <a:t>LIST OF TARGETS NOT ACHIEVED</a:t>
            </a:r>
            <a:br>
              <a:rPr lang="en-ZA" dirty="0"/>
            </a:br>
            <a:endParaRPr lang="en-ZA" dirty="0"/>
          </a:p>
          <a:p>
            <a:endParaRPr lang="en-ZA" dirty="0"/>
          </a:p>
        </p:txBody>
      </p:sp>
    </p:spTree>
    <p:extLst>
      <p:ext uri="{BB962C8B-B14F-4D97-AF65-F5344CB8AC3E}">
        <p14:creationId xmlns:p14="http://schemas.microsoft.com/office/powerpoint/2010/main" val="2351131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FC3E6-9B66-424C-AF77-1A483FD2494F}"/>
              </a:ext>
            </a:extLst>
          </p:cNvPr>
          <p:cNvSpPr>
            <a:spLocks noGrp="1"/>
          </p:cNvSpPr>
          <p:nvPr>
            <p:ph type="title"/>
          </p:nvPr>
        </p:nvSpPr>
        <p:spPr/>
        <p:txBody>
          <a:bodyPr/>
          <a:lstStyle/>
          <a:p>
            <a:pPr algn="ctr"/>
            <a:r>
              <a:rPr lang="en-US" sz="2000" b="1" dirty="0">
                <a:solidFill>
                  <a:schemeClr val="accent2"/>
                </a:solidFill>
              </a:rPr>
              <a:t>Administration- targets not achieved </a:t>
            </a:r>
            <a:endParaRPr lang="en-ZA" sz="2000" b="1" dirty="0">
              <a:solidFill>
                <a:schemeClr val="accent2"/>
              </a:solidFill>
            </a:endParaRPr>
          </a:p>
        </p:txBody>
      </p:sp>
      <p:graphicFrame>
        <p:nvGraphicFramePr>
          <p:cNvPr id="5" name="Table 5">
            <a:extLst>
              <a:ext uri="{FF2B5EF4-FFF2-40B4-BE49-F238E27FC236}">
                <a16:creationId xmlns:a16="http://schemas.microsoft.com/office/drawing/2014/main" id="{672F6DFD-E13F-4649-9C09-424C5C5F35D7}"/>
              </a:ext>
            </a:extLst>
          </p:cNvPr>
          <p:cNvGraphicFramePr>
            <a:graphicFrameLocks noGrp="1"/>
          </p:cNvGraphicFramePr>
          <p:nvPr>
            <p:extLst>
              <p:ext uri="{D42A27DB-BD31-4B8C-83A1-F6EECF244321}">
                <p14:modId xmlns:p14="http://schemas.microsoft.com/office/powerpoint/2010/main" val="1856658388"/>
              </p:ext>
            </p:extLst>
          </p:nvPr>
        </p:nvGraphicFramePr>
        <p:xfrm>
          <a:off x="498684" y="776001"/>
          <a:ext cx="11422966" cy="3017520"/>
        </p:xfrm>
        <a:graphic>
          <a:graphicData uri="http://schemas.openxmlformats.org/drawingml/2006/table">
            <a:tbl>
              <a:tblPr firstRow="1" bandRow="1">
                <a:tableStyleId>{5C22544A-7EE6-4342-B048-85BDC9FD1C3A}</a:tableStyleId>
              </a:tblPr>
              <a:tblGrid>
                <a:gridCol w="3203226">
                  <a:extLst>
                    <a:ext uri="{9D8B030D-6E8A-4147-A177-3AD203B41FA5}">
                      <a16:colId xmlns:a16="http://schemas.microsoft.com/office/drawing/2014/main" val="1275780118"/>
                    </a:ext>
                  </a:extLst>
                </a:gridCol>
                <a:gridCol w="2961911">
                  <a:extLst>
                    <a:ext uri="{9D8B030D-6E8A-4147-A177-3AD203B41FA5}">
                      <a16:colId xmlns:a16="http://schemas.microsoft.com/office/drawing/2014/main" val="2322588274"/>
                    </a:ext>
                  </a:extLst>
                </a:gridCol>
                <a:gridCol w="5257829">
                  <a:extLst>
                    <a:ext uri="{9D8B030D-6E8A-4147-A177-3AD203B41FA5}">
                      <a16:colId xmlns:a16="http://schemas.microsoft.com/office/drawing/2014/main" val="3831975864"/>
                    </a:ext>
                  </a:extLst>
                </a:gridCol>
              </a:tblGrid>
              <a:tr h="370840">
                <a:tc>
                  <a:txBody>
                    <a:bodyPr/>
                    <a:lstStyle/>
                    <a:p>
                      <a:r>
                        <a:rPr lang="en-US" sz="2400" b="0" dirty="0">
                          <a:solidFill>
                            <a:schemeClr val="tx1"/>
                          </a:solidFill>
                        </a:rPr>
                        <a:t>Annual Target</a:t>
                      </a:r>
                      <a:endParaRPr lang="en-ZA" sz="2400" b="0" dirty="0">
                        <a:solidFill>
                          <a:schemeClr val="tx1"/>
                        </a:solidFill>
                      </a:endParaRPr>
                    </a:p>
                  </a:txBody>
                  <a:tcPr>
                    <a:solidFill>
                      <a:schemeClr val="accent2"/>
                    </a:solidFill>
                  </a:tcPr>
                </a:tc>
                <a:tc>
                  <a:txBody>
                    <a:bodyPr/>
                    <a:lstStyle/>
                    <a:p>
                      <a:r>
                        <a:rPr lang="en-US" sz="2400" b="0" dirty="0">
                          <a:solidFill>
                            <a:schemeClr val="tx1"/>
                          </a:solidFill>
                        </a:rPr>
                        <a:t>Achievement </a:t>
                      </a:r>
                      <a:endParaRPr lang="en-ZA" sz="2400" b="0" dirty="0">
                        <a:solidFill>
                          <a:schemeClr val="tx1"/>
                        </a:solidFill>
                      </a:endParaRPr>
                    </a:p>
                  </a:txBody>
                  <a:tcPr>
                    <a:solidFill>
                      <a:schemeClr val="accent2"/>
                    </a:solidFill>
                  </a:tcPr>
                </a:tc>
                <a:tc>
                  <a:txBody>
                    <a:bodyPr/>
                    <a:lstStyle/>
                    <a:p>
                      <a:r>
                        <a:rPr lang="en-US" sz="2400" b="0" dirty="0">
                          <a:solidFill>
                            <a:schemeClr val="tx1"/>
                          </a:solidFill>
                        </a:rPr>
                        <a:t>Reasons for Deviation</a:t>
                      </a:r>
                      <a:endParaRPr lang="en-ZA" sz="2400" b="0" dirty="0">
                        <a:solidFill>
                          <a:schemeClr val="tx1"/>
                        </a:solidFill>
                      </a:endParaRPr>
                    </a:p>
                  </a:txBody>
                  <a:tcPr>
                    <a:solidFill>
                      <a:schemeClr val="accent2"/>
                    </a:solidFill>
                  </a:tcPr>
                </a:tc>
                <a:extLst>
                  <a:ext uri="{0D108BD9-81ED-4DB2-BD59-A6C34878D82A}">
                    <a16:rowId xmlns:a16="http://schemas.microsoft.com/office/drawing/2014/main" val="3250398985"/>
                  </a:ext>
                </a:extLst>
              </a:tr>
              <a:tr h="0">
                <a:tc>
                  <a:txBody>
                    <a:bodyPr/>
                    <a:lstStyle/>
                    <a:p>
                      <a:pPr algn="l"/>
                      <a:r>
                        <a:rPr lang="en-US" sz="1800" b="1" i="0" u="none" strike="noStrike" baseline="0" dirty="0">
                          <a:latin typeface="GillSans-Light"/>
                        </a:rPr>
                        <a:t>90% </a:t>
                      </a:r>
                      <a:r>
                        <a:rPr lang="en-US" sz="1800" kern="1200" dirty="0">
                          <a:solidFill>
                            <a:schemeClr val="dk1"/>
                          </a:solidFill>
                          <a:effectLst/>
                          <a:latin typeface="Microsoft Sans Serif" panose="020B0604020202020204" pitchFamily="34" charset="0"/>
                          <a:ea typeface="Microsoft Sans Serif" panose="020B0604020202020204" pitchFamily="34" charset="0"/>
                          <a:cs typeface="Times New Roman" panose="02020603050405020304" pitchFamily="18" charset="0"/>
                        </a:rPr>
                        <a:t>implementation of the FMIP as contained in progress reports by 31 March 2022</a:t>
                      </a:r>
                      <a:endParaRPr lang="en-ZA" sz="1800" kern="1200" dirty="0">
                        <a:solidFill>
                          <a:schemeClr val="dk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1" dirty="0">
                          <a:effectLst/>
                          <a:latin typeface="Microsoft Sans Serif" panose="020B0604020202020204" pitchFamily="34" charset="0"/>
                          <a:ea typeface="Microsoft Sans Serif" panose="020B0604020202020204" pitchFamily="34" charset="0"/>
                          <a:cs typeface="Times New Roman" panose="02020603050405020304" pitchFamily="18" charset="0"/>
                        </a:rPr>
                        <a:t>Not Achieved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b="1" dirty="0">
                        <a:effectLst/>
                        <a:latin typeface="Microsoft Sans Serif" panose="020B0604020202020204" pitchFamily="34" charset="0"/>
                        <a:ea typeface="Microsoft Sans Serif" panose="020B060402020202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b="1" dirty="0">
                          <a:effectLst/>
                          <a:latin typeface="Microsoft Sans Serif" panose="020B0604020202020204" pitchFamily="34" charset="0"/>
                          <a:ea typeface="Microsoft Sans Serif" panose="020B0604020202020204" pitchFamily="34" charset="0"/>
                          <a:cs typeface="Times New Roman" panose="02020603050405020304" pitchFamily="18" charset="0"/>
                        </a:rPr>
                        <a:t>59% </a:t>
                      </a:r>
                      <a:r>
                        <a:rPr lang="en-ZA" sz="1800" dirty="0">
                          <a:effectLst/>
                          <a:latin typeface="Microsoft Sans Serif" panose="020B0604020202020204" pitchFamily="34" charset="0"/>
                          <a:ea typeface="Microsoft Sans Serif" panose="020B0604020202020204" pitchFamily="34" charset="0"/>
                          <a:cs typeface="Times New Roman" panose="02020603050405020304" pitchFamily="18" charset="0"/>
                        </a:rPr>
                        <a:t>Implementation of Finance Management Improvement Plan (FMIP) as contained in progress reports to Exco in May 2022 due to financial year-end Closure</a:t>
                      </a:r>
                    </a:p>
                  </a:txBody>
                  <a:tcPr>
                    <a:solidFill>
                      <a:schemeClr val="bg1">
                        <a:lumMod val="95000"/>
                      </a:schemeClr>
                    </a:solidFill>
                  </a:tcPr>
                </a:tc>
                <a:tc>
                  <a:txBody>
                    <a:bodyPr/>
                    <a:lstStyle/>
                    <a:p>
                      <a:pPr marR="25400">
                        <a:lnSpc>
                          <a:spcPct val="105000"/>
                        </a:lnSpc>
                      </a:pPr>
                      <a:r>
                        <a:rPr lang="en-ZA" sz="1800" dirty="0">
                          <a:effectLst/>
                        </a:rPr>
                        <a:t>Seven of the </a:t>
                      </a:r>
                      <a:r>
                        <a:rPr lang="en-ZA" sz="1800" b="1" dirty="0">
                          <a:effectLst/>
                        </a:rPr>
                        <a:t>17 Finance Management Improvement Plan (FMIP) </a:t>
                      </a:r>
                      <a:r>
                        <a:rPr lang="en-ZA" sz="1800" dirty="0">
                          <a:effectLst/>
                        </a:rPr>
                        <a:t>targets were not fully achieved due to implementation challenges</a:t>
                      </a:r>
                      <a:endParaRPr lang="en-ZA" sz="1800" dirty="0">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622042192"/>
                  </a:ext>
                </a:extLst>
              </a:tr>
            </a:tbl>
          </a:graphicData>
        </a:graphic>
      </p:graphicFrame>
    </p:spTree>
    <p:extLst>
      <p:ext uri="{BB962C8B-B14F-4D97-AF65-F5344CB8AC3E}">
        <p14:creationId xmlns:p14="http://schemas.microsoft.com/office/powerpoint/2010/main" val="937222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FC3E6-9B66-424C-AF77-1A483FD2494F}"/>
              </a:ext>
            </a:extLst>
          </p:cNvPr>
          <p:cNvSpPr>
            <a:spLocks noGrp="1"/>
          </p:cNvSpPr>
          <p:nvPr>
            <p:ph type="title"/>
          </p:nvPr>
        </p:nvSpPr>
        <p:spPr>
          <a:xfrm>
            <a:off x="0" y="109453"/>
            <a:ext cx="12192000" cy="561108"/>
          </a:xfrm>
        </p:spPr>
        <p:txBody>
          <a:bodyPr/>
          <a:lstStyle/>
          <a:p>
            <a:pPr algn="ctr"/>
            <a:r>
              <a:rPr lang="en-US" sz="2000" b="1" dirty="0">
                <a:solidFill>
                  <a:schemeClr val="accent2"/>
                </a:solidFill>
              </a:rPr>
              <a:t>Local Government Support and Interventions Management - targets not achieved </a:t>
            </a:r>
            <a:endParaRPr lang="en-ZA" sz="2000" b="1" dirty="0">
              <a:solidFill>
                <a:schemeClr val="accent2"/>
              </a:solidFill>
            </a:endParaRPr>
          </a:p>
        </p:txBody>
      </p:sp>
      <p:graphicFrame>
        <p:nvGraphicFramePr>
          <p:cNvPr id="5" name="Table 5">
            <a:extLst>
              <a:ext uri="{FF2B5EF4-FFF2-40B4-BE49-F238E27FC236}">
                <a16:creationId xmlns:a16="http://schemas.microsoft.com/office/drawing/2014/main" id="{395BCF56-6CAC-4F1C-948D-F32DAD46B51F}"/>
              </a:ext>
            </a:extLst>
          </p:cNvPr>
          <p:cNvGraphicFramePr>
            <a:graphicFrameLocks noGrp="1"/>
          </p:cNvGraphicFramePr>
          <p:nvPr>
            <p:extLst>
              <p:ext uri="{D42A27DB-BD31-4B8C-83A1-F6EECF244321}">
                <p14:modId xmlns:p14="http://schemas.microsoft.com/office/powerpoint/2010/main" val="4167903648"/>
              </p:ext>
            </p:extLst>
          </p:nvPr>
        </p:nvGraphicFramePr>
        <p:xfrm>
          <a:off x="261257" y="670561"/>
          <a:ext cx="11677524" cy="5669581"/>
        </p:xfrm>
        <a:graphic>
          <a:graphicData uri="http://schemas.openxmlformats.org/drawingml/2006/table">
            <a:tbl>
              <a:tblPr firstRow="1" bandRow="1">
                <a:tableStyleId>{5C22544A-7EE6-4342-B048-85BDC9FD1C3A}</a:tableStyleId>
              </a:tblPr>
              <a:tblGrid>
                <a:gridCol w="3063069">
                  <a:extLst>
                    <a:ext uri="{9D8B030D-6E8A-4147-A177-3AD203B41FA5}">
                      <a16:colId xmlns:a16="http://schemas.microsoft.com/office/drawing/2014/main" val="3392289455"/>
                    </a:ext>
                  </a:extLst>
                </a:gridCol>
                <a:gridCol w="3312748">
                  <a:extLst>
                    <a:ext uri="{9D8B030D-6E8A-4147-A177-3AD203B41FA5}">
                      <a16:colId xmlns:a16="http://schemas.microsoft.com/office/drawing/2014/main" val="944347301"/>
                    </a:ext>
                  </a:extLst>
                </a:gridCol>
                <a:gridCol w="5301707">
                  <a:extLst>
                    <a:ext uri="{9D8B030D-6E8A-4147-A177-3AD203B41FA5}">
                      <a16:colId xmlns:a16="http://schemas.microsoft.com/office/drawing/2014/main" val="3644360404"/>
                    </a:ext>
                  </a:extLst>
                </a:gridCol>
              </a:tblGrid>
              <a:tr h="488110">
                <a:tc>
                  <a:txBody>
                    <a:bodyPr/>
                    <a:lstStyle/>
                    <a:p>
                      <a:r>
                        <a:rPr lang="en-US" sz="2000" b="0" dirty="0">
                          <a:solidFill>
                            <a:schemeClr val="tx1"/>
                          </a:solidFill>
                        </a:rPr>
                        <a:t>Annual Target</a:t>
                      </a:r>
                      <a:endParaRPr lang="en-ZA" sz="2000" b="0" dirty="0">
                        <a:solidFill>
                          <a:schemeClr val="tx1"/>
                        </a:solidFill>
                      </a:endParaRPr>
                    </a:p>
                  </a:txBody>
                  <a:tcPr>
                    <a:solidFill>
                      <a:schemeClr val="accent2"/>
                    </a:solidFill>
                  </a:tcPr>
                </a:tc>
                <a:tc>
                  <a:txBody>
                    <a:bodyPr/>
                    <a:lstStyle/>
                    <a:p>
                      <a:r>
                        <a:rPr lang="en-US" sz="2000" b="0" dirty="0">
                          <a:solidFill>
                            <a:schemeClr val="tx1"/>
                          </a:solidFill>
                        </a:rPr>
                        <a:t>Achievement </a:t>
                      </a:r>
                      <a:endParaRPr lang="en-ZA" sz="2000" b="0" dirty="0">
                        <a:solidFill>
                          <a:schemeClr val="tx1"/>
                        </a:solidFill>
                      </a:endParaRPr>
                    </a:p>
                  </a:txBody>
                  <a:tcPr>
                    <a:solidFill>
                      <a:schemeClr val="accent2"/>
                    </a:solidFill>
                  </a:tcPr>
                </a:tc>
                <a:tc>
                  <a:txBody>
                    <a:bodyPr/>
                    <a:lstStyle/>
                    <a:p>
                      <a:r>
                        <a:rPr lang="en-US" sz="2000" b="0" dirty="0">
                          <a:solidFill>
                            <a:schemeClr val="tx1"/>
                          </a:solidFill>
                        </a:rPr>
                        <a:t>Reasons for Deviation</a:t>
                      </a:r>
                      <a:endParaRPr lang="en-ZA" sz="2000" b="0" dirty="0">
                        <a:solidFill>
                          <a:schemeClr val="tx1"/>
                        </a:solidFill>
                      </a:endParaRPr>
                    </a:p>
                  </a:txBody>
                  <a:tcPr>
                    <a:solidFill>
                      <a:schemeClr val="accent2"/>
                    </a:solidFill>
                  </a:tcPr>
                </a:tc>
                <a:extLst>
                  <a:ext uri="{0D108BD9-81ED-4DB2-BD59-A6C34878D82A}">
                    <a16:rowId xmlns:a16="http://schemas.microsoft.com/office/drawing/2014/main" val="1121846303"/>
                  </a:ext>
                </a:extLst>
              </a:tr>
              <a:tr h="146432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b="1" dirty="0">
                          <a:effectLst/>
                        </a:rPr>
                        <a:t>44 </a:t>
                      </a:r>
                      <a:r>
                        <a:rPr lang="en-ZA" sz="1800" b="0" dirty="0">
                          <a:effectLst/>
                        </a:rPr>
                        <a:t>districts and 8 metro One Plans developed by 31 March 2022</a:t>
                      </a:r>
                      <a:endParaRPr lang="en-ZA" b="0" dirty="0"/>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Not Achieved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b="1" kern="1200" dirty="0">
                          <a:solidFill>
                            <a:schemeClr val="dk1"/>
                          </a:solidFill>
                          <a:effectLst/>
                          <a:latin typeface="+mn-lt"/>
                          <a:ea typeface="+mn-ea"/>
                          <a:cs typeface="+mn-cs"/>
                        </a:rPr>
                        <a:t>40</a:t>
                      </a:r>
                      <a:r>
                        <a:rPr lang="en-ZA" sz="1800" b="0" kern="1200" dirty="0">
                          <a:solidFill>
                            <a:schemeClr val="dk1"/>
                          </a:solidFill>
                          <a:effectLst/>
                          <a:latin typeface="+mn-lt"/>
                          <a:ea typeface="+mn-ea"/>
                          <a:cs typeface="+mn-cs"/>
                        </a:rPr>
                        <a:t> district and 6 metro </a:t>
                      </a:r>
                      <a:r>
                        <a:rPr lang="en-US" sz="1800" b="0" kern="1200" dirty="0">
                          <a:solidFill>
                            <a:schemeClr val="dk1"/>
                          </a:solidFill>
                          <a:effectLst/>
                          <a:latin typeface="+mn-lt"/>
                          <a:ea typeface="+mn-ea"/>
                          <a:cs typeface="+mn-cs"/>
                        </a:rPr>
                        <a:t>One Plans developed. </a:t>
                      </a:r>
                      <a:r>
                        <a:rPr lang="en-ZA" sz="1800" b="0" kern="1200" dirty="0">
                          <a:solidFill>
                            <a:schemeClr val="dk1"/>
                          </a:solidFill>
                          <a:effectLst/>
                          <a:latin typeface="+mn-lt"/>
                          <a:ea typeface="+mn-ea"/>
                          <a:cs typeface="+mn-cs"/>
                        </a:rPr>
                        <a:t>This is </a:t>
                      </a:r>
                      <a:r>
                        <a:rPr lang="en-ZA" sz="1800" b="1" kern="1200" dirty="0">
                          <a:solidFill>
                            <a:schemeClr val="dk1"/>
                          </a:solidFill>
                          <a:effectLst/>
                          <a:latin typeface="+mn-lt"/>
                          <a:ea typeface="+mn-ea"/>
                          <a:cs typeface="+mn-cs"/>
                        </a:rPr>
                        <a:t>88% </a:t>
                      </a:r>
                      <a:r>
                        <a:rPr lang="en-ZA" sz="1800" b="0" kern="1200" dirty="0">
                          <a:solidFill>
                            <a:schemeClr val="dk1"/>
                          </a:solidFill>
                          <a:effectLst/>
                          <a:latin typeface="+mn-lt"/>
                          <a:ea typeface="+mn-ea"/>
                          <a:cs typeface="+mn-cs"/>
                        </a:rPr>
                        <a:t>of the </a:t>
                      </a:r>
                      <a:r>
                        <a:rPr lang="en-US" sz="1800" b="0" kern="1200" dirty="0">
                          <a:solidFill>
                            <a:schemeClr val="dk1"/>
                          </a:solidFill>
                          <a:effectLst/>
                          <a:latin typeface="+mn-lt"/>
                          <a:ea typeface="+mn-ea"/>
                          <a:cs typeface="+mn-cs"/>
                        </a:rPr>
                        <a:t>planned target.</a:t>
                      </a:r>
                      <a:endParaRPr lang="en-ZA" sz="1800" b="0" kern="1200" dirty="0">
                        <a:solidFill>
                          <a:schemeClr val="dk1"/>
                        </a:solidFill>
                        <a:effectLst/>
                        <a:latin typeface="+mn-lt"/>
                        <a:ea typeface="+mn-ea"/>
                        <a:cs typeface="+mn-cs"/>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kern="1200" dirty="0">
                          <a:solidFill>
                            <a:schemeClr val="dk1"/>
                          </a:solidFill>
                          <a:effectLst/>
                          <a:latin typeface="+mn-lt"/>
                          <a:ea typeface="+mn-ea"/>
                          <a:cs typeface="+mn-cs"/>
                        </a:rPr>
                        <a:t>Delays in the finalisation of the One Plans in KwaZulu Natal (</a:t>
                      </a:r>
                      <a:r>
                        <a:rPr lang="en-ZA" sz="1800" kern="1200" dirty="0" err="1">
                          <a:solidFill>
                            <a:schemeClr val="dk1"/>
                          </a:solidFill>
                          <a:effectLst/>
                          <a:latin typeface="+mn-lt"/>
                          <a:ea typeface="+mn-ea"/>
                          <a:cs typeface="+mn-cs"/>
                        </a:rPr>
                        <a:t>Ugu</a:t>
                      </a:r>
                      <a:r>
                        <a:rPr lang="en-ZA" sz="1800" kern="1200" dirty="0">
                          <a:solidFill>
                            <a:schemeClr val="dk1"/>
                          </a:solidFill>
                          <a:effectLst/>
                          <a:latin typeface="+mn-lt"/>
                          <a:ea typeface="+mn-ea"/>
                          <a:cs typeface="+mn-cs"/>
                        </a:rPr>
                        <a:t>, </a:t>
                      </a:r>
                      <a:r>
                        <a:rPr lang="en-ZA" sz="1800" kern="1200" dirty="0" err="1">
                          <a:solidFill>
                            <a:schemeClr val="dk1"/>
                          </a:solidFill>
                          <a:effectLst/>
                          <a:latin typeface="+mn-lt"/>
                          <a:ea typeface="+mn-ea"/>
                          <a:cs typeface="+mn-cs"/>
                        </a:rPr>
                        <a:t>Umkhanyakude</a:t>
                      </a:r>
                      <a:r>
                        <a:rPr lang="en-ZA" sz="1800" kern="1200" dirty="0">
                          <a:solidFill>
                            <a:schemeClr val="dk1"/>
                          </a:solidFill>
                          <a:effectLst/>
                          <a:latin typeface="+mn-lt"/>
                          <a:ea typeface="+mn-ea"/>
                          <a:cs typeface="+mn-cs"/>
                        </a:rPr>
                        <a:t> and Zululand), Northern Cape (Pixley ka Seme),  Western Cape (City of Cape Town) and Free State (Mangaung Metro)</a:t>
                      </a:r>
                    </a:p>
                  </a:txBody>
                  <a:tcPr>
                    <a:solidFill>
                      <a:schemeClr val="bg1"/>
                    </a:solidFill>
                  </a:tcPr>
                </a:tc>
                <a:extLst>
                  <a:ext uri="{0D108BD9-81ED-4DB2-BD59-A6C34878D82A}">
                    <a16:rowId xmlns:a16="http://schemas.microsoft.com/office/drawing/2014/main" val="2632602508"/>
                  </a:ext>
                </a:extLst>
              </a:tr>
              <a:tr h="168961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ea typeface="+mn-ea"/>
                          <a:cs typeface="+mn-cs"/>
                        </a:rPr>
                        <a:t>Hub managers and identified hub  administrative support staff appointed in 21 Districts, which are Water Services Authorities, by 31 March 2022</a:t>
                      </a:r>
                    </a:p>
                  </a:txBody>
                  <a:tcPr marL="0" marR="0" marT="0" marB="0">
                    <a:solidFill>
                      <a:schemeClr val="accent2">
                        <a:lumMod val="20000"/>
                        <a:lumOff val="80000"/>
                      </a:schemeClr>
                    </a:solidFill>
                  </a:tcPr>
                </a:tc>
                <a:tc>
                  <a:txBody>
                    <a:bodyPr/>
                    <a:lstStyle/>
                    <a:p>
                      <a:pPr marL="0" marR="0" lvl="0" indent="84138"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Not Achieved</a:t>
                      </a:r>
                    </a:p>
                    <a:p>
                      <a:pPr marL="84138" marR="0" lvl="0" indent="0" algn="just"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No hub manager and administrative staff appointed in the 21 WSA Districts.</a:t>
                      </a:r>
                      <a:endParaRPr lang="en-ZA" sz="1800" b="0" kern="1200" dirty="0">
                        <a:solidFill>
                          <a:schemeClr val="dk1"/>
                        </a:solidFill>
                        <a:effectLst/>
                        <a:latin typeface="+mn-lt"/>
                        <a:ea typeface="+mn-ea"/>
                        <a:cs typeface="+mn-cs"/>
                      </a:endParaRPr>
                    </a:p>
                  </a:txBody>
                  <a:tcPr marL="0" marR="0" marT="0" marB="0">
                    <a:solidFill>
                      <a:schemeClr val="accent2">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kern="1200" dirty="0">
                          <a:solidFill>
                            <a:schemeClr val="dk1"/>
                          </a:solidFill>
                          <a:effectLst/>
                          <a:latin typeface="+mn-lt"/>
                          <a:ea typeface="+mn-ea"/>
                          <a:cs typeface="+mn-cs"/>
                        </a:rPr>
                        <a:t>Challenges relating to costing and budgeting as well as the practical operations of hubs’ human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kern="1200" dirty="0">
                          <a:solidFill>
                            <a:schemeClr val="dk1"/>
                          </a:solidFill>
                          <a:effectLst/>
                          <a:latin typeface="+mn-lt"/>
                          <a:ea typeface="+mn-ea"/>
                          <a:cs typeface="+mn-cs"/>
                        </a:rPr>
                        <a:t>Resources.</a:t>
                      </a:r>
                    </a:p>
                  </a:txBody>
                  <a:tcPr>
                    <a:solidFill>
                      <a:schemeClr val="accent2">
                        <a:lumMod val="20000"/>
                        <a:lumOff val="80000"/>
                      </a:schemeClr>
                    </a:solidFill>
                  </a:tcPr>
                </a:tc>
                <a:extLst>
                  <a:ext uri="{0D108BD9-81ED-4DB2-BD59-A6C34878D82A}">
                    <a16:rowId xmlns:a16="http://schemas.microsoft.com/office/drawing/2014/main" val="4144128649"/>
                  </a:ext>
                </a:extLst>
              </a:tr>
              <a:tr h="202753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kern="1200" dirty="0">
                          <a:solidFill>
                            <a:schemeClr val="dk1"/>
                          </a:solidFill>
                          <a:effectLst/>
                          <a:latin typeface="+mn-lt"/>
                          <a:ea typeface="+mn-ea"/>
                          <a:cs typeface="+mn-cs"/>
                        </a:rPr>
                        <a:t>Report on priority water infrastructure projects identified, funded and included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kern="1200" dirty="0">
                          <a:solidFill>
                            <a:schemeClr val="dk1"/>
                          </a:solidFill>
                          <a:effectLst/>
                          <a:latin typeface="+mn-lt"/>
                          <a:ea typeface="+mn-ea"/>
                          <a:cs typeface="+mn-cs"/>
                        </a:rPr>
                        <a:t>in DDM One Plans submitted to Minister by 15 December 2021</a:t>
                      </a:r>
                    </a:p>
                  </a:txBody>
                  <a:tcPr marL="0" marR="0" marT="0" marB="0">
                    <a:solidFill>
                      <a:schemeClr val="bg1"/>
                    </a:solidFill>
                  </a:tcPr>
                </a:tc>
                <a:tc>
                  <a:txBody>
                    <a:bodyPr/>
                    <a:lstStyle/>
                    <a:p>
                      <a:pPr marL="0" marR="0" lvl="0" indent="84138"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Not Achieved</a:t>
                      </a:r>
                    </a:p>
                    <a:p>
                      <a:pPr marL="84138" marR="0" lvl="0" indent="0" algn="just"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Report on priority water infrastructure  projects identified, funded, and included in </a:t>
                      </a:r>
                      <a:r>
                        <a:rPr lang="en-ZA" sz="1800" b="0" kern="1200" dirty="0">
                          <a:solidFill>
                            <a:schemeClr val="dk1"/>
                          </a:solidFill>
                          <a:effectLst/>
                          <a:latin typeface="+mn-lt"/>
                          <a:ea typeface="+mn-ea"/>
                          <a:cs typeface="+mn-cs"/>
                        </a:rPr>
                        <a:t>DDM One Plans by 31 </a:t>
                      </a:r>
                      <a:r>
                        <a:rPr lang="en-US" sz="1800" b="0" kern="1200" dirty="0">
                          <a:solidFill>
                            <a:schemeClr val="dk1"/>
                          </a:solidFill>
                          <a:effectLst/>
                          <a:latin typeface="+mn-lt"/>
                          <a:ea typeface="+mn-ea"/>
                          <a:cs typeface="+mn-cs"/>
                        </a:rPr>
                        <a:t>March 2022.</a:t>
                      </a:r>
                      <a:endParaRPr lang="en-ZA" sz="1800" b="0" kern="1200" dirty="0">
                        <a:solidFill>
                          <a:schemeClr val="dk1"/>
                        </a:solidFill>
                        <a:effectLst/>
                        <a:latin typeface="+mn-lt"/>
                        <a:ea typeface="+mn-ea"/>
                        <a:cs typeface="+mn-cs"/>
                      </a:endParaRPr>
                    </a:p>
                  </a:txBody>
                  <a:tcPr marL="0" marR="0" marT="0" marB="0">
                    <a:solidFill>
                      <a:schemeClr val="bg1"/>
                    </a:solidFill>
                  </a:tcPr>
                </a:tc>
                <a:tc>
                  <a:txBody>
                    <a:bodyPr/>
                    <a:lstStyle/>
                    <a:p>
                      <a:pPr algn="just"/>
                      <a:r>
                        <a:rPr lang="en-ZA" dirty="0"/>
                        <a:t>Non synchronisation of time-frames during Planning.</a:t>
                      </a:r>
                    </a:p>
                  </a:txBody>
                  <a:tcPr>
                    <a:solidFill>
                      <a:schemeClr val="bg1"/>
                    </a:solidFill>
                  </a:tcPr>
                </a:tc>
                <a:extLst>
                  <a:ext uri="{0D108BD9-81ED-4DB2-BD59-A6C34878D82A}">
                    <a16:rowId xmlns:a16="http://schemas.microsoft.com/office/drawing/2014/main" val="2999487693"/>
                  </a:ext>
                </a:extLst>
              </a:tr>
            </a:tbl>
          </a:graphicData>
        </a:graphic>
      </p:graphicFrame>
    </p:spTree>
    <p:extLst>
      <p:ext uri="{BB962C8B-B14F-4D97-AF65-F5344CB8AC3E}">
        <p14:creationId xmlns:p14="http://schemas.microsoft.com/office/powerpoint/2010/main" val="423371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FC3E6-9B66-424C-AF77-1A483FD2494F}"/>
              </a:ext>
            </a:extLst>
          </p:cNvPr>
          <p:cNvSpPr>
            <a:spLocks noGrp="1"/>
          </p:cNvSpPr>
          <p:nvPr>
            <p:ph type="title"/>
          </p:nvPr>
        </p:nvSpPr>
        <p:spPr>
          <a:xfrm>
            <a:off x="498684" y="109453"/>
            <a:ext cx="11205636" cy="368850"/>
          </a:xfrm>
        </p:spPr>
        <p:txBody>
          <a:bodyPr/>
          <a:lstStyle/>
          <a:p>
            <a:r>
              <a:rPr lang="en-US" sz="2000" b="1" dirty="0">
                <a:solidFill>
                  <a:schemeClr val="accent2"/>
                </a:solidFill>
              </a:rPr>
              <a:t>Local Government Support and Interventions- targets not achieved </a:t>
            </a:r>
            <a:endParaRPr lang="en-ZA" sz="2000" b="1" dirty="0">
              <a:solidFill>
                <a:schemeClr val="accent2"/>
              </a:solidFill>
            </a:endParaRPr>
          </a:p>
        </p:txBody>
      </p:sp>
      <p:graphicFrame>
        <p:nvGraphicFramePr>
          <p:cNvPr id="5" name="Table 5">
            <a:extLst>
              <a:ext uri="{FF2B5EF4-FFF2-40B4-BE49-F238E27FC236}">
                <a16:creationId xmlns:a16="http://schemas.microsoft.com/office/drawing/2014/main" id="{395BCF56-6CAC-4F1C-948D-F32DAD46B51F}"/>
              </a:ext>
            </a:extLst>
          </p:cNvPr>
          <p:cNvGraphicFramePr>
            <a:graphicFrameLocks noGrp="1"/>
          </p:cNvGraphicFramePr>
          <p:nvPr>
            <p:extLst>
              <p:ext uri="{D42A27DB-BD31-4B8C-83A1-F6EECF244321}">
                <p14:modId xmlns:p14="http://schemas.microsoft.com/office/powerpoint/2010/main" val="1864098692"/>
              </p:ext>
            </p:extLst>
          </p:nvPr>
        </p:nvGraphicFramePr>
        <p:xfrm>
          <a:off x="126609" y="487680"/>
          <a:ext cx="11938781" cy="2682240"/>
        </p:xfrm>
        <a:graphic>
          <a:graphicData uri="http://schemas.openxmlformats.org/drawingml/2006/table">
            <a:tbl>
              <a:tblPr firstRow="1" bandRow="1">
                <a:tableStyleId>{5C22544A-7EE6-4342-B048-85BDC9FD1C3A}</a:tableStyleId>
              </a:tblPr>
              <a:tblGrid>
                <a:gridCol w="3153640">
                  <a:extLst>
                    <a:ext uri="{9D8B030D-6E8A-4147-A177-3AD203B41FA5}">
                      <a16:colId xmlns:a16="http://schemas.microsoft.com/office/drawing/2014/main" val="3392289455"/>
                    </a:ext>
                  </a:extLst>
                </a:gridCol>
                <a:gridCol w="3364821">
                  <a:extLst>
                    <a:ext uri="{9D8B030D-6E8A-4147-A177-3AD203B41FA5}">
                      <a16:colId xmlns:a16="http://schemas.microsoft.com/office/drawing/2014/main" val="944347301"/>
                    </a:ext>
                  </a:extLst>
                </a:gridCol>
                <a:gridCol w="5420320">
                  <a:extLst>
                    <a:ext uri="{9D8B030D-6E8A-4147-A177-3AD203B41FA5}">
                      <a16:colId xmlns:a16="http://schemas.microsoft.com/office/drawing/2014/main" val="3644360404"/>
                    </a:ext>
                  </a:extLst>
                </a:gridCol>
              </a:tblGrid>
              <a:tr h="370840">
                <a:tc>
                  <a:txBody>
                    <a:bodyPr/>
                    <a:lstStyle/>
                    <a:p>
                      <a:r>
                        <a:rPr lang="en-US" sz="2000" b="0" dirty="0">
                          <a:solidFill>
                            <a:schemeClr val="tx1"/>
                          </a:solidFill>
                        </a:rPr>
                        <a:t>Annual Target</a:t>
                      </a:r>
                      <a:endParaRPr lang="en-ZA" sz="2000" b="0" dirty="0">
                        <a:solidFill>
                          <a:schemeClr val="tx1"/>
                        </a:solidFill>
                      </a:endParaRPr>
                    </a:p>
                  </a:txBody>
                  <a:tcPr>
                    <a:solidFill>
                      <a:schemeClr val="accent2"/>
                    </a:solidFill>
                  </a:tcPr>
                </a:tc>
                <a:tc>
                  <a:txBody>
                    <a:bodyPr/>
                    <a:lstStyle/>
                    <a:p>
                      <a:r>
                        <a:rPr lang="en-US" sz="2000" b="0" dirty="0">
                          <a:solidFill>
                            <a:schemeClr val="tx1"/>
                          </a:solidFill>
                        </a:rPr>
                        <a:t>Achievement </a:t>
                      </a:r>
                      <a:endParaRPr lang="en-ZA" sz="2000" b="0" dirty="0">
                        <a:solidFill>
                          <a:schemeClr val="tx1"/>
                        </a:solidFill>
                      </a:endParaRPr>
                    </a:p>
                  </a:txBody>
                  <a:tcPr>
                    <a:solidFill>
                      <a:schemeClr val="accent2"/>
                    </a:solidFill>
                  </a:tcPr>
                </a:tc>
                <a:tc>
                  <a:txBody>
                    <a:bodyPr/>
                    <a:lstStyle/>
                    <a:p>
                      <a:r>
                        <a:rPr lang="en-US" sz="2000" b="0" dirty="0">
                          <a:solidFill>
                            <a:schemeClr val="tx1"/>
                          </a:solidFill>
                        </a:rPr>
                        <a:t>Reasons for Deviation</a:t>
                      </a:r>
                      <a:endParaRPr lang="en-ZA" sz="2000" b="0" dirty="0">
                        <a:solidFill>
                          <a:schemeClr val="tx1"/>
                        </a:solidFill>
                      </a:endParaRPr>
                    </a:p>
                  </a:txBody>
                  <a:tcPr>
                    <a:solidFill>
                      <a:schemeClr val="accent2"/>
                    </a:solidFill>
                  </a:tcPr>
                </a:tc>
                <a:extLst>
                  <a:ext uri="{0D108BD9-81ED-4DB2-BD59-A6C34878D82A}">
                    <a16:rowId xmlns:a16="http://schemas.microsoft.com/office/drawing/2014/main" val="1121846303"/>
                  </a:ext>
                </a:extLst>
              </a:tr>
              <a:tr h="76877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Intergovernmental Monitoring, Support and Interventions Bill</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effectLst/>
                          <a:latin typeface="+mn-lt"/>
                          <a:ea typeface="+mn-ea"/>
                          <a:cs typeface="+mn-cs"/>
                        </a:rPr>
                        <a:t>gazetted</a:t>
                      </a:r>
                      <a:r>
                        <a:rPr lang="en-US" sz="1800" kern="1200" dirty="0">
                          <a:solidFill>
                            <a:schemeClr val="dk1"/>
                          </a:solidFill>
                          <a:effectLst/>
                          <a:latin typeface="+mn-lt"/>
                          <a:ea typeface="+mn-ea"/>
                          <a:cs typeface="+mn-cs"/>
                        </a:rPr>
                        <a:t> for public comments by 31 March 2022</a:t>
                      </a:r>
                      <a:endParaRPr lang="en-ZA" sz="1800" kern="1200" dirty="0">
                        <a:solidFill>
                          <a:schemeClr val="dk1"/>
                        </a:solidFill>
                        <a:effectLst/>
                        <a:latin typeface="+mn-lt"/>
                        <a:ea typeface="+mn-ea"/>
                        <a:cs typeface="+mn-cs"/>
                      </a:endParaRPr>
                    </a:p>
                  </a:txBody>
                  <a:tcPr>
                    <a:solidFill>
                      <a:schemeClr val="bg1">
                        <a:lumMod val="95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Not Achieved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The compulsory certificate on “socio-economic impact assessment” was only obtained on </a:t>
                      </a:r>
                      <a:r>
                        <a:rPr lang="en-ZA" sz="1800" kern="1200" dirty="0">
                          <a:solidFill>
                            <a:schemeClr val="dk1"/>
                          </a:solidFill>
                          <a:effectLst/>
                          <a:latin typeface="+mn-lt"/>
                          <a:ea typeface="+mn-ea"/>
                          <a:cs typeface="+mn-cs"/>
                        </a:rPr>
                        <a:t>19 March 2022, late for </a:t>
                      </a:r>
                      <a:r>
                        <a:rPr lang="en-US" sz="1800" kern="1200" dirty="0">
                          <a:solidFill>
                            <a:schemeClr val="dk1"/>
                          </a:solidFill>
                          <a:effectLst/>
                          <a:latin typeface="+mn-lt"/>
                          <a:ea typeface="+mn-ea"/>
                          <a:cs typeface="+mn-cs"/>
                        </a:rPr>
                        <a:t>submission to Cabinet for approval to publish for public comments.</a:t>
                      </a:r>
                    </a:p>
                  </a:txBody>
                  <a:tcPr>
                    <a:solidFill>
                      <a:schemeClr val="bg1">
                        <a:lumMod val="95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kern="1200" dirty="0">
                          <a:solidFill>
                            <a:schemeClr val="dk1"/>
                          </a:solidFill>
                          <a:effectLst/>
                          <a:latin typeface="+mn-lt"/>
                          <a:ea typeface="+mn-ea"/>
                          <a:cs typeface="+mn-cs"/>
                        </a:rPr>
                        <a:t>More consultation and technical processes were</a:t>
                      </a:r>
                    </a:p>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kern="1200" dirty="0">
                          <a:solidFill>
                            <a:schemeClr val="dk1"/>
                          </a:solidFill>
                          <a:effectLst/>
                          <a:latin typeface="+mn-lt"/>
                          <a:ea typeface="+mn-ea"/>
                          <a:cs typeface="+mn-cs"/>
                        </a:rPr>
                        <a:t>required, and the Bill was subjected to another Cabinet compulsory “socioeconomic impact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kern="1200" dirty="0">
                          <a:solidFill>
                            <a:schemeClr val="dk1"/>
                          </a:solidFill>
                          <a:effectLst/>
                          <a:latin typeface="+mn-lt"/>
                          <a:ea typeface="+mn-ea"/>
                          <a:cs typeface="+mn-cs"/>
                        </a:rPr>
                        <a:t>assessment”.</a:t>
                      </a:r>
                    </a:p>
                  </a:txBody>
                  <a:tcPr>
                    <a:solidFill>
                      <a:schemeClr val="bg1">
                        <a:lumMod val="95000"/>
                      </a:schemeClr>
                    </a:solidFill>
                  </a:tcPr>
                </a:tc>
                <a:extLst>
                  <a:ext uri="{0D108BD9-81ED-4DB2-BD59-A6C34878D82A}">
                    <a16:rowId xmlns:a16="http://schemas.microsoft.com/office/drawing/2014/main" val="2632602508"/>
                  </a:ext>
                </a:extLst>
              </a:tr>
            </a:tbl>
          </a:graphicData>
        </a:graphic>
      </p:graphicFrame>
    </p:spTree>
    <p:extLst>
      <p:ext uri="{BB962C8B-B14F-4D97-AF65-F5344CB8AC3E}">
        <p14:creationId xmlns:p14="http://schemas.microsoft.com/office/powerpoint/2010/main" val="2892398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5484-8451-49DB-8B56-56FEED1C712B}"/>
              </a:ext>
            </a:extLst>
          </p:cNvPr>
          <p:cNvSpPr>
            <a:spLocks noGrp="1"/>
          </p:cNvSpPr>
          <p:nvPr>
            <p:ph type="title"/>
          </p:nvPr>
        </p:nvSpPr>
        <p:spPr/>
        <p:txBody>
          <a:bodyPr/>
          <a:lstStyle/>
          <a:p>
            <a:pPr algn="ctr"/>
            <a:r>
              <a:rPr lang="en-US" sz="2000" b="1" dirty="0">
                <a:solidFill>
                  <a:schemeClr val="accent2"/>
                </a:solidFill>
              </a:rPr>
              <a:t>Institutional development-  TARGETS not achieved</a:t>
            </a:r>
            <a:endParaRPr lang="en-ZA" sz="2000" b="1" dirty="0">
              <a:solidFill>
                <a:schemeClr val="accent2"/>
              </a:solidFill>
            </a:endParaRPr>
          </a:p>
        </p:txBody>
      </p:sp>
      <p:graphicFrame>
        <p:nvGraphicFramePr>
          <p:cNvPr id="5" name="Table 5">
            <a:extLst>
              <a:ext uri="{FF2B5EF4-FFF2-40B4-BE49-F238E27FC236}">
                <a16:creationId xmlns:a16="http://schemas.microsoft.com/office/drawing/2014/main" id="{D29D59EB-F86B-4A08-8491-0AA458F24C81}"/>
              </a:ext>
            </a:extLst>
          </p:cNvPr>
          <p:cNvGraphicFramePr>
            <a:graphicFrameLocks noGrp="1"/>
          </p:cNvGraphicFramePr>
          <p:nvPr>
            <p:extLst>
              <p:ext uri="{D42A27DB-BD31-4B8C-83A1-F6EECF244321}">
                <p14:modId xmlns:p14="http://schemas.microsoft.com/office/powerpoint/2010/main" val="3875071356"/>
              </p:ext>
            </p:extLst>
          </p:nvPr>
        </p:nvGraphicFramePr>
        <p:xfrm>
          <a:off x="172278" y="681036"/>
          <a:ext cx="11847444" cy="5216843"/>
        </p:xfrm>
        <a:graphic>
          <a:graphicData uri="http://schemas.openxmlformats.org/drawingml/2006/table">
            <a:tbl>
              <a:tblPr firstRow="1" bandRow="1">
                <a:tableStyleId>{5C22544A-7EE6-4342-B048-85BDC9FD1C3A}</a:tableStyleId>
              </a:tblPr>
              <a:tblGrid>
                <a:gridCol w="2917689">
                  <a:extLst>
                    <a:ext uri="{9D8B030D-6E8A-4147-A177-3AD203B41FA5}">
                      <a16:colId xmlns:a16="http://schemas.microsoft.com/office/drawing/2014/main" val="3017759835"/>
                    </a:ext>
                  </a:extLst>
                </a:gridCol>
                <a:gridCol w="3113872">
                  <a:extLst>
                    <a:ext uri="{9D8B030D-6E8A-4147-A177-3AD203B41FA5}">
                      <a16:colId xmlns:a16="http://schemas.microsoft.com/office/drawing/2014/main" val="197470712"/>
                    </a:ext>
                  </a:extLst>
                </a:gridCol>
                <a:gridCol w="5815883">
                  <a:extLst>
                    <a:ext uri="{9D8B030D-6E8A-4147-A177-3AD203B41FA5}">
                      <a16:colId xmlns:a16="http://schemas.microsoft.com/office/drawing/2014/main" val="58558565"/>
                    </a:ext>
                  </a:extLst>
                </a:gridCol>
              </a:tblGrid>
              <a:tr h="532331">
                <a:tc>
                  <a:txBody>
                    <a:bodyPr/>
                    <a:lstStyle/>
                    <a:p>
                      <a:r>
                        <a:rPr lang="en-US" sz="2400" b="0" dirty="0">
                          <a:solidFill>
                            <a:schemeClr val="tx1"/>
                          </a:solidFill>
                        </a:rPr>
                        <a:t>Annual Target</a:t>
                      </a:r>
                      <a:endParaRPr lang="en-ZA" sz="2400" b="0" dirty="0">
                        <a:solidFill>
                          <a:schemeClr val="tx1"/>
                        </a:solidFill>
                      </a:endParaRPr>
                    </a:p>
                  </a:txBody>
                  <a:tcPr>
                    <a:solidFill>
                      <a:schemeClr val="accent2"/>
                    </a:solidFill>
                  </a:tcPr>
                </a:tc>
                <a:tc>
                  <a:txBody>
                    <a:bodyPr/>
                    <a:lstStyle/>
                    <a:p>
                      <a:r>
                        <a:rPr lang="en-US" sz="2400" b="0" dirty="0">
                          <a:solidFill>
                            <a:schemeClr val="tx1"/>
                          </a:solidFill>
                        </a:rPr>
                        <a:t>Achievement </a:t>
                      </a:r>
                      <a:endParaRPr lang="en-ZA" sz="2400" b="0" dirty="0">
                        <a:solidFill>
                          <a:schemeClr val="tx1"/>
                        </a:solidFill>
                      </a:endParaRPr>
                    </a:p>
                  </a:txBody>
                  <a:tcPr>
                    <a:solidFill>
                      <a:schemeClr val="accent2"/>
                    </a:solidFill>
                  </a:tcPr>
                </a:tc>
                <a:tc>
                  <a:txBody>
                    <a:bodyPr/>
                    <a:lstStyle/>
                    <a:p>
                      <a:r>
                        <a:rPr lang="en-US" sz="2400" b="0" dirty="0">
                          <a:solidFill>
                            <a:schemeClr val="tx1"/>
                          </a:solidFill>
                        </a:rPr>
                        <a:t>Reasons for Deviation</a:t>
                      </a:r>
                      <a:endParaRPr lang="en-ZA" sz="2400" b="0" dirty="0">
                        <a:solidFill>
                          <a:schemeClr val="tx1"/>
                        </a:solidFill>
                      </a:endParaRPr>
                    </a:p>
                  </a:txBody>
                  <a:tcPr>
                    <a:solidFill>
                      <a:schemeClr val="accent2"/>
                    </a:solidFill>
                  </a:tcPr>
                </a:tc>
                <a:extLst>
                  <a:ext uri="{0D108BD9-81ED-4DB2-BD59-A6C34878D82A}">
                    <a16:rowId xmlns:a16="http://schemas.microsoft.com/office/drawing/2014/main" val="3216798902"/>
                  </a:ext>
                </a:extLst>
              </a:tr>
              <a:tr h="2022857">
                <a:tc>
                  <a:txBody>
                    <a:bodyPr/>
                    <a:lstStyle/>
                    <a:p>
                      <a:pPr algn="just"/>
                      <a:r>
                        <a:rPr lang="en-US" sz="1800" b="0" i="0" u="none" strike="noStrike" baseline="0" dirty="0">
                          <a:latin typeface="+mn-lt"/>
                        </a:rPr>
                        <a:t>Funding Model for Local Government developed by 31 March 2022</a:t>
                      </a:r>
                      <a:endParaRPr lang="en-ZA" sz="1800" b="0" kern="1200" dirty="0">
                        <a:solidFill>
                          <a:schemeClr val="dk1"/>
                        </a:solidFill>
                        <a:effectLst/>
                        <a:latin typeface="+mn-lt"/>
                        <a:ea typeface="+mn-ea"/>
                        <a:cs typeface="+mn-cs"/>
                      </a:endParaRPr>
                    </a:p>
                  </a:txBody>
                  <a:tcPr>
                    <a:solidFill>
                      <a:schemeClr val="bg1">
                        <a:lumMod val="95000"/>
                      </a:schemeClr>
                    </a:solidFill>
                  </a:tcPr>
                </a:tc>
                <a:tc>
                  <a:txBody>
                    <a:bodyPr/>
                    <a:lstStyle/>
                    <a:p>
                      <a:pPr algn="l"/>
                      <a:r>
                        <a:rPr lang="en-US" sz="1800" b="1" i="0" u="none" strike="noStrike" baseline="0" dirty="0">
                          <a:latin typeface="+mn-lt"/>
                        </a:rPr>
                        <a:t>Not Achieved</a:t>
                      </a:r>
                    </a:p>
                    <a:p>
                      <a:pPr algn="l"/>
                      <a:r>
                        <a:rPr lang="en-ZA" sz="1800" b="0" i="0" u="none" strike="noStrike" baseline="0" dirty="0">
                          <a:latin typeface="+mn-lt"/>
                        </a:rPr>
                        <a:t>The Funding Model was not</a:t>
                      </a:r>
                    </a:p>
                    <a:p>
                      <a:pPr algn="l"/>
                      <a:r>
                        <a:rPr lang="en-US" sz="1800" b="0" i="0" u="none" strike="noStrike" baseline="0" dirty="0">
                          <a:latin typeface="+mn-lt"/>
                        </a:rPr>
                        <a:t>Developed.</a:t>
                      </a:r>
                      <a:endParaRPr lang="en-ZA" sz="1800" b="0" kern="1200" dirty="0">
                        <a:solidFill>
                          <a:schemeClr val="dk1"/>
                        </a:solidFill>
                        <a:effectLst/>
                        <a:latin typeface="+mn-lt"/>
                        <a:ea typeface="+mn-ea"/>
                        <a:cs typeface="+mn-cs"/>
                      </a:endParaRPr>
                    </a:p>
                  </a:txBody>
                  <a:tcPr>
                    <a:solidFill>
                      <a:schemeClr val="bg1">
                        <a:lumMod val="95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rPr>
                        <a:t>A determination needed to be made whether Government needs to develop a new Funding Model or refine/review and optimise the current Local Government Fiscal Framework. Further inputs from stakeholders are being sourced to deal with LG Funding Model.</a:t>
                      </a:r>
                      <a:endParaRPr lang="en-ZA" sz="1800" b="0" kern="1200" dirty="0">
                        <a:solidFill>
                          <a:schemeClr val="dk1"/>
                        </a:solidFill>
                        <a:effectLst/>
                        <a:latin typeface="+mn-lt"/>
                        <a:ea typeface="+mn-ea"/>
                        <a:cs typeface="+mn-cs"/>
                      </a:endParaRPr>
                    </a:p>
                  </a:txBody>
                  <a:tcPr>
                    <a:solidFill>
                      <a:schemeClr val="bg1">
                        <a:lumMod val="95000"/>
                      </a:schemeClr>
                    </a:solidFill>
                  </a:tcPr>
                </a:tc>
                <a:extLst>
                  <a:ext uri="{0D108BD9-81ED-4DB2-BD59-A6C34878D82A}">
                    <a16:rowId xmlns:a16="http://schemas.microsoft.com/office/drawing/2014/main" val="2427598652"/>
                  </a:ext>
                </a:extLst>
              </a:tr>
              <a:tr h="2661655">
                <a:tc>
                  <a:txBody>
                    <a:bodyPr/>
                    <a:lstStyle/>
                    <a:p>
                      <a:pPr algn="just"/>
                      <a:r>
                        <a:rPr lang="en-US" sz="1800" b="0" i="0" u="none" strike="noStrike" baseline="0" dirty="0">
                          <a:latin typeface="+mn-lt"/>
                        </a:rPr>
                        <a:t>Municipal Financial Viability Assessment and Improvement Tool developed and approved by 31 March 2022</a:t>
                      </a:r>
                      <a:endParaRPr lang="en-ZA" sz="1800" b="0" kern="1200" dirty="0">
                        <a:solidFill>
                          <a:schemeClr val="dk1"/>
                        </a:solidFill>
                        <a:effectLst/>
                        <a:latin typeface="+mn-lt"/>
                        <a:ea typeface="+mn-ea"/>
                        <a:cs typeface="+mn-cs"/>
                      </a:endParaRPr>
                    </a:p>
                  </a:txBody>
                  <a:tcPr/>
                </a:tc>
                <a:tc>
                  <a:txBody>
                    <a:bodyPr/>
                    <a:lstStyle/>
                    <a:p>
                      <a:pPr algn="l"/>
                      <a:r>
                        <a:rPr lang="en-US" sz="1800" b="1" i="0" u="none" strike="noStrike" baseline="0" dirty="0">
                          <a:latin typeface="+mn-lt"/>
                        </a:rPr>
                        <a:t>Not Achieved,</a:t>
                      </a:r>
                    </a:p>
                    <a:p>
                      <a:pPr algn="just"/>
                      <a:r>
                        <a:rPr lang="en-US" sz="1800" b="0" i="0" u="none" strike="noStrike" baseline="0" dirty="0">
                          <a:latin typeface="+mn-lt"/>
                        </a:rPr>
                        <a:t>The Draft Municipal Financial Viability Assessment and Improvement Tool was developed and circulated to key stakeholders.</a:t>
                      </a:r>
                      <a:endParaRPr lang="en-ZA" sz="1800" dirty="0">
                        <a:latin typeface="+mn-lt"/>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rPr>
                        <a:t>Consultation with key stakeholders revealed that there will be duplication of effort as National Treasury is currently working on a similar project, developing a model/tool that will be used to assess both economic and financial viability in municipalities.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rPr>
                        <a:t>It was agreed that the project be removed from the 2022/23 APP. However, the department will work with National Treasury in support of this project.</a:t>
                      </a:r>
                      <a:endParaRPr lang="en-ZA" sz="1800" dirty="0">
                        <a:latin typeface="+mn-lt"/>
                      </a:endParaRPr>
                    </a:p>
                  </a:txBody>
                  <a:tcPr/>
                </a:tc>
                <a:extLst>
                  <a:ext uri="{0D108BD9-81ED-4DB2-BD59-A6C34878D82A}">
                    <a16:rowId xmlns:a16="http://schemas.microsoft.com/office/drawing/2014/main" val="1079998096"/>
                  </a:ext>
                </a:extLst>
              </a:tr>
            </a:tbl>
          </a:graphicData>
        </a:graphic>
      </p:graphicFrame>
    </p:spTree>
    <p:extLst>
      <p:ext uri="{BB962C8B-B14F-4D97-AF65-F5344CB8AC3E}">
        <p14:creationId xmlns:p14="http://schemas.microsoft.com/office/powerpoint/2010/main" val="960078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5484-8451-49DB-8B56-56FEED1C712B}"/>
              </a:ext>
            </a:extLst>
          </p:cNvPr>
          <p:cNvSpPr>
            <a:spLocks noGrp="1"/>
          </p:cNvSpPr>
          <p:nvPr>
            <p:ph type="title"/>
          </p:nvPr>
        </p:nvSpPr>
        <p:spPr/>
        <p:txBody>
          <a:bodyPr/>
          <a:lstStyle/>
          <a:p>
            <a:pPr algn="ctr"/>
            <a:r>
              <a:rPr lang="en-US" sz="2000" b="1" dirty="0">
                <a:solidFill>
                  <a:schemeClr val="accent2"/>
                </a:solidFill>
              </a:rPr>
              <a:t>Institutional development-  TARGETS not achieved</a:t>
            </a:r>
            <a:endParaRPr lang="en-ZA" sz="2000" b="1" dirty="0">
              <a:solidFill>
                <a:schemeClr val="accent2"/>
              </a:solidFill>
            </a:endParaRPr>
          </a:p>
        </p:txBody>
      </p:sp>
      <p:graphicFrame>
        <p:nvGraphicFramePr>
          <p:cNvPr id="5" name="Table 5">
            <a:extLst>
              <a:ext uri="{FF2B5EF4-FFF2-40B4-BE49-F238E27FC236}">
                <a16:creationId xmlns:a16="http://schemas.microsoft.com/office/drawing/2014/main" id="{D29D59EB-F86B-4A08-8491-0AA458F24C81}"/>
              </a:ext>
            </a:extLst>
          </p:cNvPr>
          <p:cNvGraphicFramePr>
            <a:graphicFrameLocks noGrp="1"/>
          </p:cNvGraphicFramePr>
          <p:nvPr>
            <p:extLst>
              <p:ext uri="{D42A27DB-BD31-4B8C-83A1-F6EECF244321}">
                <p14:modId xmlns:p14="http://schemas.microsoft.com/office/powerpoint/2010/main" val="3978743745"/>
              </p:ext>
            </p:extLst>
          </p:nvPr>
        </p:nvGraphicFramePr>
        <p:xfrm>
          <a:off x="172278" y="681037"/>
          <a:ext cx="11847444" cy="5852160"/>
        </p:xfrm>
        <a:graphic>
          <a:graphicData uri="http://schemas.openxmlformats.org/drawingml/2006/table">
            <a:tbl>
              <a:tblPr firstRow="1" bandRow="1">
                <a:tableStyleId>{5C22544A-7EE6-4342-B048-85BDC9FD1C3A}</a:tableStyleId>
              </a:tblPr>
              <a:tblGrid>
                <a:gridCol w="2917689">
                  <a:extLst>
                    <a:ext uri="{9D8B030D-6E8A-4147-A177-3AD203B41FA5}">
                      <a16:colId xmlns:a16="http://schemas.microsoft.com/office/drawing/2014/main" val="3017759835"/>
                    </a:ext>
                  </a:extLst>
                </a:gridCol>
                <a:gridCol w="4198729">
                  <a:extLst>
                    <a:ext uri="{9D8B030D-6E8A-4147-A177-3AD203B41FA5}">
                      <a16:colId xmlns:a16="http://schemas.microsoft.com/office/drawing/2014/main" val="197470712"/>
                    </a:ext>
                  </a:extLst>
                </a:gridCol>
                <a:gridCol w="4731026">
                  <a:extLst>
                    <a:ext uri="{9D8B030D-6E8A-4147-A177-3AD203B41FA5}">
                      <a16:colId xmlns:a16="http://schemas.microsoft.com/office/drawing/2014/main" val="58558565"/>
                    </a:ext>
                  </a:extLst>
                </a:gridCol>
              </a:tblGrid>
              <a:tr h="370840">
                <a:tc>
                  <a:txBody>
                    <a:bodyPr/>
                    <a:lstStyle/>
                    <a:p>
                      <a:r>
                        <a:rPr lang="en-US" sz="2400" b="0" dirty="0">
                          <a:solidFill>
                            <a:schemeClr val="tx1"/>
                          </a:solidFill>
                        </a:rPr>
                        <a:t>Annual Target</a:t>
                      </a:r>
                      <a:endParaRPr lang="en-ZA" sz="2400" b="0" dirty="0">
                        <a:solidFill>
                          <a:schemeClr val="tx1"/>
                        </a:solidFill>
                      </a:endParaRPr>
                    </a:p>
                  </a:txBody>
                  <a:tcPr>
                    <a:solidFill>
                      <a:schemeClr val="accent2"/>
                    </a:solidFill>
                  </a:tcPr>
                </a:tc>
                <a:tc>
                  <a:txBody>
                    <a:bodyPr/>
                    <a:lstStyle/>
                    <a:p>
                      <a:r>
                        <a:rPr lang="en-US" sz="2400" b="0" dirty="0">
                          <a:solidFill>
                            <a:schemeClr val="tx1"/>
                          </a:solidFill>
                        </a:rPr>
                        <a:t>Achievement </a:t>
                      </a:r>
                      <a:endParaRPr lang="en-ZA" sz="2400" b="0" dirty="0">
                        <a:solidFill>
                          <a:schemeClr val="tx1"/>
                        </a:solidFill>
                      </a:endParaRPr>
                    </a:p>
                  </a:txBody>
                  <a:tcPr>
                    <a:solidFill>
                      <a:schemeClr val="accent2"/>
                    </a:solidFill>
                  </a:tcPr>
                </a:tc>
                <a:tc>
                  <a:txBody>
                    <a:bodyPr/>
                    <a:lstStyle/>
                    <a:p>
                      <a:r>
                        <a:rPr lang="en-US" sz="2400" b="0" dirty="0">
                          <a:solidFill>
                            <a:schemeClr val="tx1"/>
                          </a:solidFill>
                        </a:rPr>
                        <a:t>Reasons for Deviation</a:t>
                      </a:r>
                      <a:endParaRPr lang="en-ZA" sz="2400" b="0" dirty="0">
                        <a:solidFill>
                          <a:schemeClr val="tx1"/>
                        </a:solidFill>
                      </a:endParaRPr>
                    </a:p>
                  </a:txBody>
                  <a:tcPr>
                    <a:solidFill>
                      <a:schemeClr val="accent2"/>
                    </a:solidFill>
                  </a:tcPr>
                </a:tc>
                <a:extLst>
                  <a:ext uri="{0D108BD9-81ED-4DB2-BD59-A6C34878D82A}">
                    <a16:rowId xmlns:a16="http://schemas.microsoft.com/office/drawing/2014/main" val="3216798902"/>
                  </a:ext>
                </a:extLst>
              </a:tr>
              <a:tr h="0">
                <a:tc>
                  <a:txBody>
                    <a:bodyPr/>
                    <a:lstStyle/>
                    <a:p>
                      <a:pPr algn="just"/>
                      <a:r>
                        <a:rPr lang="en-ZA" sz="1800" b="0" kern="1200" dirty="0">
                          <a:solidFill>
                            <a:schemeClr val="dk1"/>
                          </a:solidFill>
                          <a:effectLst/>
                          <a:latin typeface="+mn-lt"/>
                          <a:ea typeface="+mn-ea"/>
                          <a:cs typeface="+mn-cs"/>
                        </a:rPr>
                        <a:t>52 municipalities with reduction of non-revenue</a:t>
                      </a:r>
                    </a:p>
                    <a:p>
                      <a:pPr algn="just"/>
                      <a:r>
                        <a:rPr lang="en-ZA" sz="1800" b="0" kern="1200" dirty="0">
                          <a:solidFill>
                            <a:schemeClr val="dk1"/>
                          </a:solidFill>
                          <a:effectLst/>
                          <a:latin typeface="+mn-lt"/>
                          <a:ea typeface="+mn-ea"/>
                          <a:cs typeface="+mn-cs"/>
                        </a:rPr>
                        <a:t>electricity as a target in their SDBIPs by 31 March 2022.</a:t>
                      </a:r>
                    </a:p>
                  </a:txBody>
                  <a:tcPr>
                    <a:solidFill>
                      <a:schemeClr val="bg1">
                        <a:lumMod val="95000"/>
                      </a:schemeClr>
                    </a:solidFill>
                  </a:tcPr>
                </a:tc>
                <a:tc>
                  <a:txBody>
                    <a:bodyPr/>
                    <a:lstStyle/>
                    <a:p>
                      <a:pPr marL="0" algn="l" defTabSz="914400" rtl="0" eaLnBrk="1" latinLnBrk="0" hangingPunct="1"/>
                      <a:r>
                        <a:rPr lang="en-US" sz="1800" b="1" i="0" u="none" strike="noStrike" kern="1200" baseline="0" dirty="0">
                          <a:solidFill>
                            <a:schemeClr val="dk1"/>
                          </a:solidFill>
                          <a:latin typeface="+mn-lt"/>
                          <a:ea typeface="+mn-ea"/>
                          <a:cs typeface="+mn-cs"/>
                        </a:rPr>
                        <a:t>Not Achieved</a:t>
                      </a:r>
                    </a:p>
                    <a:p>
                      <a:pPr marL="0" algn="just" defTabSz="914400" rtl="0" eaLnBrk="1" latinLnBrk="0" hangingPunct="1"/>
                      <a:r>
                        <a:rPr lang="en-US" sz="1800" b="0" kern="1200" dirty="0">
                          <a:solidFill>
                            <a:schemeClr val="dk1"/>
                          </a:solidFill>
                          <a:effectLst/>
                          <a:latin typeface="+mn-lt"/>
                          <a:ea typeface="+mn-ea"/>
                          <a:cs typeface="+mn-cs"/>
                        </a:rPr>
                        <a:t>33 municipalities have </a:t>
                      </a:r>
                      <a:r>
                        <a:rPr lang="en-ZA" sz="1800" b="0" kern="1200" dirty="0">
                          <a:solidFill>
                            <a:schemeClr val="dk1"/>
                          </a:solidFill>
                          <a:effectLst/>
                          <a:latin typeface="+mn-lt"/>
                          <a:ea typeface="+mn-ea"/>
                          <a:cs typeface="+mn-cs"/>
                        </a:rPr>
                        <a:t>included a target to reduce </a:t>
                      </a:r>
                      <a:r>
                        <a:rPr lang="en-US" sz="1800" b="0" kern="1200" dirty="0">
                          <a:solidFill>
                            <a:schemeClr val="dk1"/>
                          </a:solidFill>
                          <a:effectLst/>
                          <a:latin typeface="+mn-lt"/>
                          <a:ea typeface="+mn-ea"/>
                          <a:cs typeface="+mn-cs"/>
                        </a:rPr>
                        <a:t>non-revenue electricity losses on their SDBIPs Report on the Number of Municipalities with Non- Revenue Electricity Reduction in their Service Delivery Budget</a:t>
                      </a:r>
                    </a:p>
                    <a:p>
                      <a:pPr marL="0" algn="just" defTabSz="914400" rtl="0" eaLnBrk="1" latinLnBrk="0" hangingPunct="1"/>
                      <a:r>
                        <a:rPr lang="en-US" sz="1800" b="0" kern="1200" dirty="0">
                          <a:solidFill>
                            <a:schemeClr val="dk1"/>
                          </a:solidFill>
                          <a:effectLst/>
                          <a:latin typeface="+mn-lt"/>
                          <a:ea typeface="+mn-ea"/>
                          <a:cs typeface="+mn-cs"/>
                        </a:rPr>
                        <a:t>Implementation Plans in 2021/22 developed.</a:t>
                      </a:r>
                      <a:endParaRPr lang="en-ZA" sz="1800" b="0" kern="1200" dirty="0">
                        <a:solidFill>
                          <a:schemeClr val="dk1"/>
                        </a:solidFill>
                        <a:effectLst/>
                        <a:latin typeface="+mn-lt"/>
                        <a:ea typeface="+mn-ea"/>
                        <a:cs typeface="+mn-cs"/>
                      </a:endParaRPr>
                    </a:p>
                  </a:txBody>
                  <a:tcPr>
                    <a:solidFill>
                      <a:schemeClr val="bg1">
                        <a:lumMod val="95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ea typeface="+mn-ea"/>
                          <a:cs typeface="+mn-cs"/>
                        </a:rPr>
                        <a:t>The target for Q2 on non-revenue electricity was met; however it was administratively cumbersome to achieve the Q3 and Q4 targets as the APP target was drafted after the SDBIPs for 2021/22 were approved.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ZA" sz="1800" b="0" kern="1200" dirty="0">
                        <a:solidFill>
                          <a:schemeClr val="dk1"/>
                        </a:solidFill>
                        <a:effectLst/>
                        <a:latin typeface="+mn-lt"/>
                        <a:ea typeface="+mn-ea"/>
                        <a:cs typeface="+mn-cs"/>
                      </a:endParaRPr>
                    </a:p>
                  </a:txBody>
                  <a:tcPr>
                    <a:solidFill>
                      <a:schemeClr val="bg1">
                        <a:lumMod val="95000"/>
                      </a:schemeClr>
                    </a:solidFill>
                  </a:tcPr>
                </a:tc>
                <a:extLst>
                  <a:ext uri="{0D108BD9-81ED-4DB2-BD59-A6C34878D82A}">
                    <a16:rowId xmlns:a16="http://schemas.microsoft.com/office/drawing/2014/main" val="2427598652"/>
                  </a:ext>
                </a:extLst>
              </a:tr>
              <a:tr h="370840">
                <a:tc>
                  <a:txBody>
                    <a:bodyPr/>
                    <a:lstStyle/>
                    <a:p>
                      <a:pPr marL="0" algn="just" defTabSz="914400" rtl="0" eaLnBrk="1" latinLnBrk="0" hangingPunct="1"/>
                      <a:r>
                        <a:rPr lang="en-US" sz="1800" b="0" kern="1200" dirty="0">
                          <a:solidFill>
                            <a:schemeClr val="dk1"/>
                          </a:solidFill>
                          <a:effectLst/>
                          <a:latin typeface="+mn-lt"/>
                          <a:ea typeface="+mn-ea"/>
                          <a:cs typeface="+mn-cs"/>
                        </a:rPr>
                        <a:t>144 municipalities with reduction of non-revenue</a:t>
                      </a:r>
                    </a:p>
                    <a:p>
                      <a:pPr marL="0" algn="just" defTabSz="914400" rtl="0" eaLnBrk="1" latinLnBrk="0" hangingPunct="1"/>
                      <a:r>
                        <a:rPr lang="en-US" sz="1800" b="0" kern="1200" dirty="0">
                          <a:solidFill>
                            <a:schemeClr val="dk1"/>
                          </a:solidFill>
                          <a:effectLst/>
                          <a:latin typeface="+mn-lt"/>
                          <a:ea typeface="+mn-ea"/>
                          <a:cs typeface="+mn-cs"/>
                        </a:rPr>
                        <a:t>water as a target in their SDBIPs by 31 March 2022</a:t>
                      </a:r>
                      <a:endParaRPr lang="en-ZA" sz="1800" b="0" kern="1200" dirty="0">
                        <a:solidFill>
                          <a:schemeClr val="dk1"/>
                        </a:solidFill>
                        <a:effectLst/>
                        <a:latin typeface="+mn-lt"/>
                        <a:ea typeface="+mn-ea"/>
                        <a:cs typeface="+mn-cs"/>
                      </a:endParaRPr>
                    </a:p>
                  </a:txBody>
                  <a:tcPr/>
                </a:tc>
                <a:tc>
                  <a:txBody>
                    <a:bodyPr/>
                    <a:lstStyle/>
                    <a:p>
                      <a:pPr marL="0" algn="l" defTabSz="914400" rtl="0" eaLnBrk="1" latinLnBrk="0" hangingPunct="1"/>
                      <a:r>
                        <a:rPr lang="en-US" sz="1800" b="1" i="0" u="none" strike="noStrike" kern="1200" baseline="0" dirty="0">
                          <a:solidFill>
                            <a:schemeClr val="dk1"/>
                          </a:solidFill>
                          <a:latin typeface="+mn-lt"/>
                          <a:ea typeface="+mn-ea"/>
                          <a:cs typeface="+mn-cs"/>
                        </a:rPr>
                        <a:t>Not Achieved</a:t>
                      </a:r>
                    </a:p>
                    <a:p>
                      <a:pPr marL="0" algn="just" defTabSz="914400" rtl="0" eaLnBrk="1" latinLnBrk="0" hangingPunct="1"/>
                      <a:r>
                        <a:rPr lang="en-US" sz="1800" b="0" kern="1200" dirty="0">
                          <a:solidFill>
                            <a:schemeClr val="dk1"/>
                          </a:solidFill>
                          <a:effectLst/>
                          <a:latin typeface="+mn-lt"/>
                          <a:ea typeface="+mn-ea"/>
                          <a:cs typeface="+mn-cs"/>
                        </a:rPr>
                        <a:t>Cumulatively, 29 municipalities have included </a:t>
                      </a:r>
                      <a:r>
                        <a:rPr lang="en-ZA" sz="1800" b="0" kern="1200" dirty="0">
                          <a:solidFill>
                            <a:schemeClr val="dk1"/>
                          </a:solidFill>
                          <a:effectLst/>
                          <a:latin typeface="+mn-lt"/>
                          <a:ea typeface="+mn-ea"/>
                          <a:cs typeface="+mn-cs"/>
                        </a:rPr>
                        <a:t>a target to reduce non-revenue water as a target on </a:t>
                      </a:r>
                      <a:r>
                        <a:rPr lang="en-US" sz="1800" b="0" kern="1200" dirty="0">
                          <a:solidFill>
                            <a:schemeClr val="dk1"/>
                          </a:solidFill>
                          <a:effectLst/>
                          <a:latin typeface="+mn-lt"/>
                          <a:ea typeface="+mn-ea"/>
                          <a:cs typeface="+mn-cs"/>
                        </a:rPr>
                        <a:t>the SDBIPs.</a:t>
                      </a:r>
                    </a:p>
                    <a:p>
                      <a:pPr marL="0" algn="just" defTabSz="914400" rtl="0" eaLnBrk="1" latinLnBrk="0" hangingPunct="1"/>
                      <a:r>
                        <a:rPr lang="en-ZA" sz="1800" b="0" kern="1200" dirty="0">
                          <a:solidFill>
                            <a:schemeClr val="dk1"/>
                          </a:solidFill>
                          <a:effectLst/>
                          <a:latin typeface="+mn-lt"/>
                          <a:ea typeface="+mn-ea"/>
                          <a:cs typeface="+mn-cs"/>
                        </a:rPr>
                        <a:t>Report on the number of </a:t>
                      </a:r>
                      <a:r>
                        <a:rPr lang="en-US" sz="1800" b="0" kern="1200" dirty="0">
                          <a:solidFill>
                            <a:schemeClr val="dk1"/>
                          </a:solidFill>
                          <a:effectLst/>
                          <a:latin typeface="+mn-lt"/>
                          <a:ea typeface="+mn-ea"/>
                          <a:cs typeface="+mn-cs"/>
                        </a:rPr>
                        <a:t>municipalities with non-revenue water reduction in</a:t>
                      </a:r>
                    </a:p>
                    <a:p>
                      <a:pPr marL="0" algn="just" defTabSz="914400" rtl="0" eaLnBrk="1" latinLnBrk="0" hangingPunct="1"/>
                      <a:r>
                        <a:rPr lang="en-US" sz="1800" b="0" kern="1200" dirty="0">
                          <a:solidFill>
                            <a:schemeClr val="dk1"/>
                          </a:solidFill>
                          <a:effectLst/>
                          <a:latin typeface="+mn-lt"/>
                          <a:ea typeface="+mn-ea"/>
                          <a:cs typeface="+mn-cs"/>
                        </a:rPr>
                        <a:t>their Service Delivery Budget Implementation Plans in 2021/22 developed.</a:t>
                      </a:r>
                      <a:endParaRPr lang="en-ZA" sz="1800" b="0" kern="1200" dirty="0">
                        <a:solidFill>
                          <a:schemeClr val="dk1"/>
                        </a:solidFill>
                        <a:effectLst/>
                        <a:latin typeface="+mn-lt"/>
                        <a:ea typeface="+mn-ea"/>
                        <a:cs typeface="+mn-cs"/>
                      </a:endParaRPr>
                    </a:p>
                  </a:txBody>
                  <a:tcPr/>
                </a:tc>
                <a:tc>
                  <a:txBody>
                    <a:bodyPr/>
                    <a:lstStyle/>
                    <a:p>
                      <a:pPr marL="0" algn="just" defTabSz="914400" rtl="0" eaLnBrk="1" latinLnBrk="0" hangingPunct="1"/>
                      <a:r>
                        <a:rPr lang="en-ZA" sz="1800" b="0" kern="1200" dirty="0">
                          <a:solidFill>
                            <a:schemeClr val="dk1"/>
                          </a:solidFill>
                          <a:effectLst/>
                          <a:latin typeface="+mn-lt"/>
                          <a:ea typeface="+mn-ea"/>
                          <a:cs typeface="+mn-cs"/>
                        </a:rPr>
                        <a:t>The target for Q2 on non-revenue </a:t>
                      </a:r>
                      <a:r>
                        <a:rPr lang="en-US" sz="1800" b="0" kern="1200" dirty="0">
                          <a:solidFill>
                            <a:schemeClr val="dk1"/>
                          </a:solidFill>
                          <a:effectLst/>
                          <a:latin typeface="+mn-lt"/>
                          <a:ea typeface="+mn-ea"/>
                          <a:cs typeface="+mn-cs"/>
                        </a:rPr>
                        <a:t>water was met; however, it was administratively </a:t>
                      </a:r>
                      <a:r>
                        <a:rPr lang="en-ZA" sz="1800" b="0" kern="1200" dirty="0">
                          <a:solidFill>
                            <a:schemeClr val="dk1"/>
                          </a:solidFill>
                          <a:effectLst/>
                          <a:latin typeface="+mn-lt"/>
                          <a:ea typeface="+mn-ea"/>
                          <a:cs typeface="+mn-cs"/>
                        </a:rPr>
                        <a:t>cumbersome to achieve the Q3 and Q4 targets as the APP target was drafted after the SDBIPs for </a:t>
                      </a:r>
                      <a:r>
                        <a:rPr lang="en-US" sz="1800" b="0" kern="1200" dirty="0">
                          <a:solidFill>
                            <a:schemeClr val="dk1"/>
                          </a:solidFill>
                          <a:effectLst/>
                          <a:latin typeface="+mn-lt"/>
                          <a:ea typeface="+mn-ea"/>
                          <a:cs typeface="+mn-cs"/>
                        </a:rPr>
                        <a:t>2021/22 were approved.</a:t>
                      </a:r>
                      <a:endParaRPr lang="en-ZA" sz="1800" b="0" kern="1200" dirty="0">
                        <a:solidFill>
                          <a:schemeClr val="dk1"/>
                        </a:solidFill>
                        <a:effectLst/>
                        <a:latin typeface="+mn-lt"/>
                        <a:ea typeface="+mn-ea"/>
                        <a:cs typeface="+mn-cs"/>
                      </a:endParaRPr>
                    </a:p>
                  </a:txBody>
                  <a:tcPr/>
                </a:tc>
                <a:extLst>
                  <a:ext uri="{0D108BD9-81ED-4DB2-BD59-A6C34878D82A}">
                    <a16:rowId xmlns:a16="http://schemas.microsoft.com/office/drawing/2014/main" val="1079998096"/>
                  </a:ext>
                </a:extLst>
              </a:tr>
            </a:tbl>
          </a:graphicData>
        </a:graphic>
      </p:graphicFrame>
    </p:spTree>
    <p:extLst>
      <p:ext uri="{BB962C8B-B14F-4D97-AF65-F5344CB8AC3E}">
        <p14:creationId xmlns:p14="http://schemas.microsoft.com/office/powerpoint/2010/main" val="1351191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E23F-F671-4616-A964-3D63B88600DE}"/>
              </a:ext>
            </a:extLst>
          </p:cNvPr>
          <p:cNvSpPr>
            <a:spLocks noGrp="1"/>
          </p:cNvSpPr>
          <p:nvPr>
            <p:ph type="title"/>
          </p:nvPr>
        </p:nvSpPr>
        <p:spPr>
          <a:xfrm>
            <a:off x="498684" y="109453"/>
            <a:ext cx="11205636" cy="425120"/>
          </a:xfrm>
        </p:spPr>
        <p:txBody>
          <a:bodyPr/>
          <a:lstStyle/>
          <a:p>
            <a:pPr algn="ctr"/>
            <a:r>
              <a:rPr lang="en-US" sz="2000" b="1" dirty="0">
                <a:solidFill>
                  <a:schemeClr val="accent2"/>
                </a:solidFill>
              </a:rPr>
              <a:t>Community WORK PROGRAMME-  TARGETS not achieved </a:t>
            </a:r>
            <a:endParaRPr lang="en-ZA" sz="2000" b="1" dirty="0">
              <a:solidFill>
                <a:schemeClr val="accent2"/>
              </a:solidFill>
            </a:endParaRPr>
          </a:p>
        </p:txBody>
      </p:sp>
      <p:graphicFrame>
        <p:nvGraphicFramePr>
          <p:cNvPr id="5" name="Table 5">
            <a:extLst>
              <a:ext uri="{FF2B5EF4-FFF2-40B4-BE49-F238E27FC236}">
                <a16:creationId xmlns:a16="http://schemas.microsoft.com/office/drawing/2014/main" id="{76C705ED-F845-4B94-BA7B-A749710BB8CD}"/>
              </a:ext>
            </a:extLst>
          </p:cNvPr>
          <p:cNvGraphicFramePr>
            <a:graphicFrameLocks noGrp="1"/>
          </p:cNvGraphicFramePr>
          <p:nvPr>
            <p:extLst>
              <p:ext uri="{D42A27DB-BD31-4B8C-83A1-F6EECF244321}">
                <p14:modId xmlns:p14="http://schemas.microsoft.com/office/powerpoint/2010/main" val="2661448830"/>
              </p:ext>
            </p:extLst>
          </p:nvPr>
        </p:nvGraphicFramePr>
        <p:xfrm>
          <a:off x="128141" y="1281136"/>
          <a:ext cx="11935717" cy="2133600"/>
        </p:xfrm>
        <a:graphic>
          <a:graphicData uri="http://schemas.openxmlformats.org/drawingml/2006/table">
            <a:tbl>
              <a:tblPr firstRow="1" bandRow="1">
                <a:tableStyleId>{72833802-FEF1-4C79-8D5D-14CF1EAF98D9}</a:tableStyleId>
              </a:tblPr>
              <a:tblGrid>
                <a:gridCol w="3422358">
                  <a:extLst>
                    <a:ext uri="{9D8B030D-6E8A-4147-A177-3AD203B41FA5}">
                      <a16:colId xmlns:a16="http://schemas.microsoft.com/office/drawing/2014/main" val="2898724410"/>
                    </a:ext>
                  </a:extLst>
                </a:gridCol>
                <a:gridCol w="3175389">
                  <a:extLst>
                    <a:ext uri="{9D8B030D-6E8A-4147-A177-3AD203B41FA5}">
                      <a16:colId xmlns:a16="http://schemas.microsoft.com/office/drawing/2014/main" val="1414020281"/>
                    </a:ext>
                  </a:extLst>
                </a:gridCol>
                <a:gridCol w="5337970">
                  <a:extLst>
                    <a:ext uri="{9D8B030D-6E8A-4147-A177-3AD203B41FA5}">
                      <a16:colId xmlns:a16="http://schemas.microsoft.com/office/drawing/2014/main" val="2742372677"/>
                    </a:ext>
                  </a:extLst>
                </a:gridCol>
              </a:tblGrid>
              <a:tr h="370840">
                <a:tc>
                  <a:txBody>
                    <a:bodyPr/>
                    <a:lstStyle/>
                    <a:p>
                      <a:r>
                        <a:rPr lang="en-US" sz="2000" b="0" dirty="0">
                          <a:solidFill>
                            <a:schemeClr val="tx1"/>
                          </a:solidFill>
                        </a:rPr>
                        <a:t>Annual Target</a:t>
                      </a:r>
                      <a:endParaRPr lang="en-ZA" sz="2000" b="0" dirty="0">
                        <a:solidFill>
                          <a:schemeClr val="tx1"/>
                        </a:solidFill>
                      </a:endParaRPr>
                    </a:p>
                  </a:txBody>
                  <a:tcPr/>
                </a:tc>
                <a:tc>
                  <a:txBody>
                    <a:bodyPr/>
                    <a:lstStyle/>
                    <a:p>
                      <a:r>
                        <a:rPr lang="en-US" sz="2000" b="0" dirty="0">
                          <a:solidFill>
                            <a:schemeClr val="tx1"/>
                          </a:solidFill>
                        </a:rPr>
                        <a:t>Achievement </a:t>
                      </a:r>
                      <a:endParaRPr lang="en-ZA" sz="2000" b="0" dirty="0">
                        <a:solidFill>
                          <a:schemeClr val="tx1"/>
                        </a:solidFill>
                      </a:endParaRPr>
                    </a:p>
                  </a:txBody>
                  <a:tcPr/>
                </a:tc>
                <a:tc>
                  <a:txBody>
                    <a:bodyPr/>
                    <a:lstStyle/>
                    <a:p>
                      <a:r>
                        <a:rPr lang="en-US" sz="2000" b="0" dirty="0">
                          <a:solidFill>
                            <a:schemeClr val="tx1"/>
                          </a:solidFill>
                        </a:rPr>
                        <a:t>Reasons for Deviation</a:t>
                      </a:r>
                      <a:endParaRPr lang="en-ZA" sz="2000" b="0" dirty="0">
                        <a:solidFill>
                          <a:schemeClr val="tx1"/>
                        </a:solidFill>
                      </a:endParaRPr>
                    </a:p>
                  </a:txBody>
                  <a:tcPr/>
                </a:tc>
                <a:extLst>
                  <a:ext uri="{0D108BD9-81ED-4DB2-BD59-A6C34878D82A}">
                    <a16:rowId xmlns:a16="http://schemas.microsoft.com/office/drawing/2014/main" val="1393680801"/>
                  </a:ext>
                </a:extLst>
              </a:tr>
              <a:tr h="370840">
                <a:tc>
                  <a:txBody>
                    <a:bodyPr/>
                    <a:lstStyle/>
                    <a:p>
                      <a:pPr marL="0" algn="just" defTabSz="914400" rtl="0" eaLnBrk="1" latinLnBrk="0" hangingPunct="1"/>
                      <a:r>
                        <a:rPr lang="en-US" sz="1800" b="0" kern="1200" dirty="0">
                          <a:solidFill>
                            <a:schemeClr val="dk1"/>
                          </a:solidFill>
                          <a:effectLst/>
                        </a:rPr>
                        <a:t>25 000 CWP participants trained annually by 31 March</a:t>
                      </a:r>
                    </a:p>
                    <a:p>
                      <a:pPr marL="0" algn="just" defTabSz="914400" rtl="0" eaLnBrk="1" latinLnBrk="0" hangingPunct="1"/>
                      <a:r>
                        <a:rPr lang="en-US" sz="1800" b="0" kern="1200" dirty="0">
                          <a:solidFill>
                            <a:schemeClr val="dk1"/>
                          </a:solidFill>
                          <a:effectLst/>
                        </a:rPr>
                        <a:t>2022</a:t>
                      </a:r>
                      <a:endParaRPr lang="en-ZA" sz="1800" b="0" kern="1200" dirty="0">
                        <a:solidFill>
                          <a:schemeClr val="dk1"/>
                        </a:solidFill>
                        <a:effectLst/>
                        <a:latin typeface="+mn-lt"/>
                        <a:ea typeface="+mn-ea"/>
                        <a:cs typeface="+mn-cs"/>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effectLst/>
                        </a:rPr>
                        <a:t>Not Achieved</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2000" dirty="0">
                          <a:effectLst/>
                        </a:rPr>
                        <a:t>13 347 CWP participants trained by 31 March 2022</a:t>
                      </a:r>
                      <a:endParaRPr lang="en-ZA" sz="2000" kern="1200" dirty="0">
                        <a:solidFill>
                          <a:schemeClr val="dk1"/>
                        </a:solidFill>
                        <a:effectLst/>
                        <a:latin typeface="+mn-lt"/>
                        <a:ea typeface="+mn-ea"/>
                        <a:cs typeface="+mn-cs"/>
                      </a:endParaRPr>
                    </a:p>
                  </a:txBody>
                  <a:tcPr>
                    <a:solidFill>
                      <a:schemeClr val="bg1">
                        <a:lumMod val="95000"/>
                      </a:schemeClr>
                    </a:solidFill>
                  </a:tcPr>
                </a:tc>
                <a:tc>
                  <a:txBody>
                    <a:bodyPr/>
                    <a:lstStyle/>
                    <a:p>
                      <a:pPr marL="0" algn="just" defTabSz="914400" rtl="0" eaLnBrk="1" latinLnBrk="0" hangingPunct="1"/>
                      <a:r>
                        <a:rPr lang="en-US" sz="1800" b="0" kern="1200" dirty="0">
                          <a:solidFill>
                            <a:schemeClr val="dk1"/>
                          </a:solidFill>
                          <a:effectLst/>
                        </a:rPr>
                        <a:t>Delayed procurement processes and </a:t>
                      </a:r>
                      <a:r>
                        <a:rPr lang="en-ZA" sz="1800" b="0" kern="1200" dirty="0">
                          <a:solidFill>
                            <a:schemeClr val="dk1"/>
                          </a:solidFill>
                          <a:effectLst/>
                        </a:rPr>
                        <a:t>starting of newly appointed Implementing Agents on 1 October 2021. </a:t>
                      </a:r>
                    </a:p>
                    <a:p>
                      <a:pPr marL="0" algn="just" defTabSz="914400" rtl="0" eaLnBrk="1" latinLnBrk="0" hangingPunct="1"/>
                      <a:r>
                        <a:rPr lang="en-ZA" sz="1800" b="0" kern="1200" dirty="0">
                          <a:solidFill>
                            <a:schemeClr val="dk1"/>
                          </a:solidFill>
                          <a:effectLst/>
                        </a:rPr>
                        <a:t>Implementing Agents inability to conduct procurement in compliance with existing </a:t>
                      </a:r>
                      <a:r>
                        <a:rPr lang="en-US" sz="1800" b="0" kern="1200" dirty="0">
                          <a:solidFill>
                            <a:schemeClr val="dk1"/>
                          </a:solidFill>
                          <a:effectLst/>
                        </a:rPr>
                        <a:t>legislation and regulations.</a:t>
                      </a:r>
                      <a:endParaRPr lang="en-ZA" sz="1800" b="0" kern="1200" dirty="0">
                        <a:solidFill>
                          <a:schemeClr val="dk1"/>
                        </a:solidFill>
                        <a:effectLst/>
                        <a:latin typeface="+mn-lt"/>
                        <a:ea typeface="+mn-ea"/>
                        <a:cs typeface="+mn-cs"/>
                      </a:endParaRPr>
                    </a:p>
                  </a:txBody>
                  <a:tcPr>
                    <a:solidFill>
                      <a:schemeClr val="bg1">
                        <a:lumMod val="95000"/>
                      </a:schemeClr>
                    </a:solidFill>
                  </a:tcPr>
                </a:tc>
                <a:extLst>
                  <a:ext uri="{0D108BD9-81ED-4DB2-BD59-A6C34878D82A}">
                    <a16:rowId xmlns:a16="http://schemas.microsoft.com/office/drawing/2014/main" val="2060658285"/>
                  </a:ext>
                </a:extLst>
              </a:tr>
            </a:tbl>
          </a:graphicData>
        </a:graphic>
      </p:graphicFrame>
    </p:spTree>
    <p:extLst>
      <p:ext uri="{BB962C8B-B14F-4D97-AF65-F5344CB8AC3E}">
        <p14:creationId xmlns:p14="http://schemas.microsoft.com/office/powerpoint/2010/main" val="928130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07B32E-689F-47A0-A04C-5E3C8D638165}"/>
              </a:ext>
            </a:extLst>
          </p:cNvPr>
          <p:cNvSpPr>
            <a:spLocks noGrp="1"/>
          </p:cNvSpPr>
          <p:nvPr>
            <p:ph type="body" sz="quarter" idx="13"/>
          </p:nvPr>
        </p:nvSpPr>
        <p:spPr/>
        <p:txBody>
          <a:bodyPr/>
          <a:lstStyle/>
          <a:p>
            <a:pPr>
              <a:defRPr/>
            </a:pPr>
            <a:r>
              <a:rPr lang="en-ZA" dirty="0"/>
              <a:t>PART B</a:t>
            </a:r>
            <a:br>
              <a:rPr lang="en-ZA" dirty="0"/>
            </a:br>
            <a:endParaRPr lang="en-ZA" dirty="0"/>
          </a:p>
          <a:p>
            <a:pPr>
              <a:defRPr/>
            </a:pPr>
            <a:r>
              <a:rPr lang="en-ZA" sz="2800" dirty="0"/>
              <a:t>FINANCIAL PERFORMANCE</a:t>
            </a:r>
          </a:p>
          <a:p>
            <a:endParaRPr lang="en-ZA" dirty="0"/>
          </a:p>
        </p:txBody>
      </p:sp>
    </p:spTree>
    <p:extLst>
      <p:ext uri="{BB962C8B-B14F-4D97-AF65-F5344CB8AC3E}">
        <p14:creationId xmlns:p14="http://schemas.microsoft.com/office/powerpoint/2010/main" val="2126079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B688-E53C-41A0-983C-63DEF073337C}"/>
              </a:ext>
            </a:extLst>
          </p:cNvPr>
          <p:cNvSpPr>
            <a:spLocks noGrp="1"/>
          </p:cNvSpPr>
          <p:nvPr>
            <p:ph type="title"/>
          </p:nvPr>
        </p:nvSpPr>
        <p:spPr/>
        <p:txBody>
          <a:bodyPr/>
          <a:lstStyle/>
          <a:p>
            <a:pPr algn="ctr"/>
            <a:r>
              <a:rPr lang="en-GB" b="1" dirty="0">
                <a:solidFill>
                  <a:srgbClr val="F9671C"/>
                </a:solidFill>
                <a:latin typeface="Arial" panose="020B0604020202020204" pitchFamily="34" charset="0"/>
                <a:cs typeface="Arial" panose="020B0604020202020204" pitchFamily="34" charset="0"/>
              </a:rPr>
              <a:t>2021/2022 AUDIT OUTCOME</a:t>
            </a:r>
            <a:endParaRPr lang="en-ZA" b="1" dirty="0">
              <a:solidFill>
                <a:srgbClr val="F9671C"/>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FE83243-6A1C-42EE-A120-EE03B3CBC8EC}"/>
              </a:ext>
            </a:extLst>
          </p:cNvPr>
          <p:cNvSpPr>
            <a:spLocks noGrp="1"/>
          </p:cNvSpPr>
          <p:nvPr>
            <p:ph sz="half" idx="2"/>
          </p:nvPr>
        </p:nvSpPr>
        <p:spPr>
          <a:xfrm>
            <a:off x="384048" y="582563"/>
            <a:ext cx="11402568" cy="5874508"/>
          </a:xfrm>
        </p:spPr>
        <p:txBody>
          <a:bodyPr/>
          <a:lstStyle/>
          <a:p>
            <a:pPr algn="just"/>
            <a:r>
              <a:rPr lang="en-GB" sz="2400" dirty="0"/>
              <a:t>DCoG received a </a:t>
            </a:r>
            <a:r>
              <a:rPr lang="en-GB" sz="2400" b="1" dirty="0"/>
              <a:t>qualified audit opinion</a:t>
            </a:r>
            <a:r>
              <a:rPr lang="en-GB" sz="2400" dirty="0"/>
              <a:t>, the basis for the qualified opinion is as follows:</a:t>
            </a:r>
          </a:p>
          <a:p>
            <a:pPr marL="0" indent="452438">
              <a:buNone/>
            </a:pPr>
            <a:r>
              <a:rPr lang="en-ZA" sz="2000" b="1" dirty="0">
                <a:effectLst/>
                <a:latin typeface="Arial" panose="020B0604020202020204" pitchFamily="34" charset="0"/>
                <a:ea typeface="Calibri" panose="020F0502020204030204" pitchFamily="34" charset="0"/>
              </a:rPr>
              <a:t>Goods and Services</a:t>
            </a:r>
          </a:p>
          <a:p>
            <a:pPr marL="800100" lvl="2" indent="-342900" algn="just">
              <a:lnSpc>
                <a:spcPct val="100000"/>
              </a:lnSpc>
            </a:pPr>
            <a:r>
              <a:rPr lang="en-ZA" sz="2000" dirty="0">
                <a:effectLst/>
                <a:latin typeface="Arial" panose="020B0604020202020204" pitchFamily="34" charset="0"/>
                <a:ea typeface="Calibri" panose="020F0502020204030204" pitchFamily="34" charset="0"/>
              </a:rPr>
              <a:t>Unable to obtain sufficient appropriate audit evidence for payments made to consultant, business and advisory services. The department could not provide accurate and complete substantiating records for payments made for project management fees made to Community Work Programme (CWP) implementing agents.</a:t>
            </a:r>
          </a:p>
          <a:p>
            <a:pPr marL="457200" lvl="2" indent="0">
              <a:buNone/>
            </a:pPr>
            <a:endParaRPr lang="en-ZA" sz="2000" dirty="0">
              <a:effectLst/>
              <a:latin typeface="Arial" panose="020B0604020202020204" pitchFamily="34" charset="0"/>
              <a:ea typeface="Calibri" panose="020F0502020204030204" pitchFamily="34" charset="0"/>
            </a:endParaRPr>
          </a:p>
          <a:p>
            <a:pPr marL="457200" lvl="2" indent="0">
              <a:buNone/>
            </a:pPr>
            <a:r>
              <a:rPr lang="en-ZA" sz="2000" b="1" dirty="0">
                <a:effectLst/>
                <a:latin typeface="Arial" panose="020B0604020202020204" pitchFamily="34" charset="0"/>
                <a:ea typeface="Calibri" panose="020F0502020204030204" pitchFamily="34" charset="0"/>
              </a:rPr>
              <a:t>Movable tangible capital assets</a:t>
            </a:r>
          </a:p>
          <a:p>
            <a:pPr marL="800100" lvl="2" indent="-342900" algn="just">
              <a:lnSpc>
                <a:spcPct val="100000"/>
              </a:lnSpc>
            </a:pPr>
            <a:r>
              <a:rPr lang="en-ZA" sz="2000" dirty="0">
                <a:effectLst/>
                <a:latin typeface="Arial" panose="020B0604020202020204" pitchFamily="34" charset="0"/>
                <a:ea typeface="Calibri" panose="020F0502020204030204" pitchFamily="34" charset="0"/>
              </a:rPr>
              <a:t>Unable to obtain sufficient appropriate audit evidence that management had properly accounted for movable tangible capital and minor assets for CWP.</a:t>
            </a:r>
          </a:p>
          <a:p>
            <a:pPr marL="457200" lvl="2" indent="0" algn="just">
              <a:lnSpc>
                <a:spcPct val="150000"/>
              </a:lnSpc>
              <a:buNone/>
            </a:pPr>
            <a:endParaRPr lang="en-ZA" sz="2000" dirty="0">
              <a:effectLst/>
              <a:latin typeface="Arial" panose="020B0604020202020204" pitchFamily="34" charset="0"/>
              <a:ea typeface="Calibri" panose="020F0502020204030204" pitchFamily="34" charset="0"/>
            </a:endParaRPr>
          </a:p>
          <a:p>
            <a:pPr marL="457200" lvl="2" indent="0">
              <a:buNone/>
            </a:pPr>
            <a:r>
              <a:rPr lang="en-ZA" sz="2000" b="1" dirty="0">
                <a:effectLst/>
                <a:latin typeface="Arial" panose="020B0604020202020204" pitchFamily="34" charset="0"/>
                <a:ea typeface="Calibri" panose="020F0502020204030204" pitchFamily="34" charset="0"/>
              </a:rPr>
              <a:t>CWP Prepayment and advances</a:t>
            </a:r>
          </a:p>
          <a:p>
            <a:pPr marL="800100" lvl="2" indent="-342900" algn="just">
              <a:lnSpc>
                <a:spcPct val="100000"/>
              </a:lnSpc>
            </a:pPr>
            <a:r>
              <a:rPr lang="en-ZA" sz="2000" dirty="0">
                <a:effectLst/>
                <a:latin typeface="Arial" panose="020B0604020202020204" pitchFamily="34" charset="0"/>
                <a:ea typeface="Calibri" panose="020F0502020204030204" pitchFamily="34" charset="0"/>
              </a:rPr>
              <a:t>The department expensed prepayments that were made to the implementing agents using duplicate invoices and incorrect invoice amount in the financial system.</a:t>
            </a:r>
          </a:p>
          <a:p>
            <a:pPr marL="457200" lvl="2" indent="0">
              <a:lnSpc>
                <a:spcPct val="100000"/>
              </a:lnSpc>
              <a:buNone/>
            </a:pPr>
            <a:endParaRPr lang="en-ZA" sz="2000" b="1" dirty="0">
              <a:solidFill>
                <a:srgbClr val="4F81BD"/>
              </a:solidFill>
              <a:effectLst/>
              <a:latin typeface="Arial" panose="020B0604020202020204" pitchFamily="34" charset="0"/>
            </a:endParaRPr>
          </a:p>
          <a:p>
            <a:pPr marL="914400" lvl="2" indent="-457200">
              <a:buFont typeface="Wingdings" panose="05000000000000000000" pitchFamily="2" charset="2"/>
              <a:buChar char="Ø"/>
            </a:pPr>
            <a:endParaRPr lang="en-ZA" sz="2000" b="1" dirty="0">
              <a:solidFill>
                <a:srgbClr val="4F81BD"/>
              </a:solidFill>
              <a:effectLst/>
              <a:latin typeface="Arial" panose="020B0604020202020204" pitchFamily="34" charset="0"/>
            </a:endParaRPr>
          </a:p>
          <a:p>
            <a:pPr marL="914400" lvl="2" indent="-457200">
              <a:buFont typeface="Wingdings" panose="05000000000000000000" pitchFamily="2" charset="2"/>
              <a:buChar char="Ø"/>
            </a:pPr>
            <a:endParaRPr lang="en-ZA" sz="2000" b="1" dirty="0">
              <a:solidFill>
                <a:srgbClr val="4F81BD"/>
              </a:solidFill>
              <a:effectLst/>
              <a:latin typeface="Arial" panose="020B0604020202020204" pitchFamily="34" charset="0"/>
            </a:endParaRPr>
          </a:p>
          <a:p>
            <a:pPr marL="914400" lvl="2" indent="-457200">
              <a:buFont typeface="Wingdings" panose="05000000000000000000" pitchFamily="2" charset="2"/>
              <a:buChar char="Ø"/>
            </a:pPr>
            <a:endParaRPr lang="en-GB" sz="2000" dirty="0"/>
          </a:p>
          <a:p>
            <a:endParaRPr lang="en-ZA" sz="2400" dirty="0"/>
          </a:p>
        </p:txBody>
      </p:sp>
    </p:spTree>
    <p:extLst>
      <p:ext uri="{BB962C8B-B14F-4D97-AF65-F5344CB8AC3E}">
        <p14:creationId xmlns:p14="http://schemas.microsoft.com/office/powerpoint/2010/main" val="3605982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F9BC-563F-4717-82BD-64756A4FC4A4}"/>
              </a:ext>
            </a:extLst>
          </p:cNvPr>
          <p:cNvSpPr>
            <a:spLocks noGrp="1"/>
          </p:cNvSpPr>
          <p:nvPr>
            <p:ph type="title"/>
          </p:nvPr>
        </p:nvSpPr>
        <p:spPr/>
        <p:txBody>
          <a:bodyPr/>
          <a:lstStyle/>
          <a:p>
            <a:pPr algn="ctr"/>
            <a:r>
              <a:rPr lang="en-US" altLang="zh-CN" sz="2400" b="1" dirty="0">
                <a:solidFill>
                  <a:schemeClr val="accent2"/>
                </a:solidFill>
                <a:ea typeface="MS PGothic" panose="020B0600070205080204" pitchFamily="34" charset="-128"/>
                <a:sym typeface="Arial" panose="020B0604020202020204" pitchFamily="34" charset="0"/>
              </a:rPr>
              <a:t>PRESENTATION OUTLINE </a:t>
            </a:r>
            <a:endParaRPr lang="en-ZA" dirty="0">
              <a:solidFill>
                <a:schemeClr val="accent2"/>
              </a:solidFill>
            </a:endParaRPr>
          </a:p>
        </p:txBody>
      </p:sp>
      <p:sp>
        <p:nvSpPr>
          <p:cNvPr id="4" name="Rectangle 2">
            <a:extLst>
              <a:ext uri="{FF2B5EF4-FFF2-40B4-BE49-F238E27FC236}">
                <a16:creationId xmlns:a16="http://schemas.microsoft.com/office/drawing/2014/main" id="{2571E745-311F-4203-8668-237C113BFB98}"/>
              </a:ext>
            </a:extLst>
          </p:cNvPr>
          <p:cNvSpPr>
            <a:spLocks noGrp="1" noChangeArrowheads="1"/>
          </p:cNvSpPr>
          <p:nvPr>
            <p:ph sz="half" idx="2"/>
          </p:nvPr>
        </p:nvSpPr>
        <p:spPr bwMode="auto">
          <a:xfrm>
            <a:off x="492918" y="1461502"/>
            <a:ext cx="11206163" cy="333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ea typeface="SimSun" panose="02010600030101010101" pitchFamily="2" charset="-122"/>
              </a:defRPr>
            </a:lvl1pPr>
            <a:lvl2pPr marL="800100" indent="-34290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lvl="1">
              <a:lnSpc>
                <a:spcPct val="200000"/>
              </a:lnSpc>
            </a:pPr>
            <a:r>
              <a:rPr lang="en-ZA" altLang="en-US" sz="2000" dirty="0">
                <a:latin typeface="+mn-lt"/>
                <a:ea typeface="+mn-ea"/>
              </a:rPr>
              <a:t>Purpose </a:t>
            </a:r>
          </a:p>
          <a:p>
            <a:pPr lvl="1">
              <a:lnSpc>
                <a:spcPct val="200000"/>
              </a:lnSpc>
            </a:pPr>
            <a:r>
              <a:rPr lang="en-ZA" altLang="en-US" sz="2000" dirty="0">
                <a:latin typeface="+mn-lt"/>
                <a:ea typeface="+mn-ea"/>
              </a:rPr>
              <a:t>Performance Overview</a:t>
            </a:r>
          </a:p>
          <a:p>
            <a:pPr lvl="1">
              <a:lnSpc>
                <a:spcPct val="200000"/>
              </a:lnSpc>
            </a:pPr>
            <a:r>
              <a:rPr lang="en-ZA" altLang="en-US" sz="2000" dirty="0">
                <a:latin typeface="+mn-lt"/>
                <a:ea typeface="+mn-ea"/>
              </a:rPr>
              <a:t>Part A: DCOG Annual Performance Report for  2021/2022 FY </a:t>
            </a:r>
          </a:p>
          <a:p>
            <a:pPr lvl="1">
              <a:lnSpc>
                <a:spcPct val="200000"/>
              </a:lnSpc>
            </a:pPr>
            <a:r>
              <a:rPr lang="en-ZA" altLang="en-US" sz="2000" dirty="0">
                <a:latin typeface="+mn-lt"/>
                <a:ea typeface="+mn-ea"/>
              </a:rPr>
              <a:t>Part B: DCOG Annual Financial Performance for  2021/2022 FY </a:t>
            </a:r>
          </a:p>
          <a:p>
            <a:pPr lvl="1">
              <a:lnSpc>
                <a:spcPct val="200000"/>
              </a:lnSpc>
            </a:pPr>
            <a:r>
              <a:rPr lang="en-ZA" altLang="en-US" sz="2000" dirty="0">
                <a:latin typeface="+mn-lt"/>
                <a:ea typeface="+mn-ea"/>
              </a:rPr>
              <a:t>Recommendations</a:t>
            </a:r>
          </a:p>
        </p:txBody>
      </p:sp>
    </p:spTree>
    <p:extLst>
      <p:ext uri="{BB962C8B-B14F-4D97-AF65-F5344CB8AC3E}">
        <p14:creationId xmlns:p14="http://schemas.microsoft.com/office/powerpoint/2010/main" val="1691163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p:txBody>
          <a:bodyPr/>
          <a:lstStyle/>
          <a:p>
            <a:pPr algn="ctr"/>
            <a:r>
              <a:rPr lang="en-ZA" b="1" dirty="0">
                <a:solidFill>
                  <a:srgbClr val="F9671C"/>
                </a:solidFill>
                <a:latin typeface="Arial" panose="020B0604020202020204" pitchFamily="34" charset="0"/>
                <a:cs typeface="Arial" panose="020B0604020202020204" pitchFamily="34" charset="0"/>
              </a:rPr>
              <a:t>appropriation statement </a:t>
            </a:r>
            <a:endParaRPr lang="en-ZA" dirty="0"/>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98684" y="827899"/>
            <a:ext cx="11205636" cy="5325681"/>
          </a:xfrm>
        </p:spPr>
        <p:txBody>
          <a:bodyPr/>
          <a:lstStyle/>
          <a:p>
            <a:endParaRPr lang="en-US" dirty="0"/>
          </a:p>
          <a:p>
            <a:pPr marL="0" indent="0">
              <a:buNone/>
            </a:pPr>
            <a:endParaRPr lang="en-ZA" dirty="0"/>
          </a:p>
          <a:p>
            <a:pPr marL="0" indent="0">
              <a:buNone/>
            </a:pPr>
            <a:endParaRPr lang="en-ZA" dirty="0"/>
          </a:p>
          <a:p>
            <a:pPr marL="0" indent="0">
              <a:buNone/>
            </a:pPr>
            <a:endParaRPr lang="en-ZA" dirty="0"/>
          </a:p>
        </p:txBody>
      </p:sp>
      <p:sp>
        <p:nvSpPr>
          <p:cNvPr id="21" name="Title 1">
            <a:extLst>
              <a:ext uri="{FF2B5EF4-FFF2-40B4-BE49-F238E27FC236}">
                <a16:creationId xmlns:a16="http://schemas.microsoft.com/office/drawing/2014/main" id="{6F530534-82B2-4549-91CD-79589112A9B9}"/>
              </a:ext>
            </a:extLst>
          </p:cNvPr>
          <p:cNvSpPr txBox="1">
            <a:spLocks/>
          </p:cNvSpPr>
          <p:nvPr/>
        </p:nvSpPr>
        <p:spPr>
          <a:xfrm>
            <a:off x="292100" y="59644"/>
            <a:ext cx="12191999" cy="996696"/>
          </a:xfrm>
          <a:prstGeom prst="rect">
            <a:avLst/>
          </a:prstGeom>
        </p:spPr>
        <p:txBody>
          <a:bodyPr/>
          <a:lstStyle>
            <a:lvl1pPr algn="l" defTabSz="914400" rtl="0" eaLnBrk="1" latinLnBrk="0" hangingPunct="1">
              <a:lnSpc>
                <a:spcPct val="90000"/>
              </a:lnSpc>
              <a:spcBef>
                <a:spcPct val="0"/>
              </a:spcBef>
              <a:buNone/>
              <a:defRPr sz="2400" b="0" i="0" kern="1200" cap="all" baseline="0">
                <a:solidFill>
                  <a:schemeClr val="tx1">
                    <a:lumMod val="75000"/>
                    <a:lumOff val="25000"/>
                  </a:schemeClr>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ZA" sz="2400" b="0" i="0" u="none" strike="noStrike" kern="1200" cap="all" spc="0" normalizeH="0" baseline="0" noProof="0" dirty="0">
              <a:ln>
                <a:noFill/>
              </a:ln>
              <a:solidFill>
                <a:srgbClr val="000000">
                  <a:lumMod val="75000"/>
                  <a:lumOff val="25000"/>
                </a:srgbClr>
              </a:solidFill>
              <a:effectLst/>
              <a:uLnTx/>
              <a:uFillTx/>
              <a:latin typeface="Arial" panose="020B0604020202020204"/>
              <a:ea typeface="+mj-ea"/>
              <a:cs typeface="+mj-cs"/>
            </a:endParaRPr>
          </a:p>
        </p:txBody>
      </p:sp>
      <p:pic>
        <p:nvPicPr>
          <p:cNvPr id="4" name="Picture 3">
            <a:extLst>
              <a:ext uri="{FF2B5EF4-FFF2-40B4-BE49-F238E27FC236}">
                <a16:creationId xmlns:a16="http://schemas.microsoft.com/office/drawing/2014/main" id="{11EF002E-446F-43CF-A28C-D2C0D10697EE}"/>
              </a:ext>
            </a:extLst>
          </p:cNvPr>
          <p:cNvPicPr>
            <a:picLocks noChangeAspect="1"/>
          </p:cNvPicPr>
          <p:nvPr/>
        </p:nvPicPr>
        <p:blipFill>
          <a:blip r:embed="rId3"/>
          <a:stretch>
            <a:fillRect/>
          </a:stretch>
        </p:blipFill>
        <p:spPr>
          <a:xfrm>
            <a:off x="248424" y="693116"/>
            <a:ext cx="11695152" cy="5471768"/>
          </a:xfrm>
          <a:prstGeom prst="rect">
            <a:avLst/>
          </a:prstGeom>
        </p:spPr>
      </p:pic>
    </p:spTree>
    <p:extLst>
      <p:ext uri="{BB962C8B-B14F-4D97-AF65-F5344CB8AC3E}">
        <p14:creationId xmlns:p14="http://schemas.microsoft.com/office/powerpoint/2010/main" val="2497653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ln>
            <a:solidFill>
              <a:schemeClr val="bg1"/>
            </a:solidFill>
          </a:ln>
        </p:spPr>
        <p:txBody>
          <a:bodyPr/>
          <a:lstStyle/>
          <a:p>
            <a:pPr algn="ctr"/>
            <a:r>
              <a:rPr lang="en-ZA" b="1" dirty="0">
                <a:solidFill>
                  <a:srgbClr val="F9671C"/>
                </a:solidFill>
                <a:latin typeface="Arial" panose="020B0604020202020204" pitchFamily="34" charset="0"/>
                <a:cs typeface="Arial" panose="020B0604020202020204" pitchFamily="34" charset="0"/>
              </a:rPr>
              <a:t>Irregular; Fruitless and wasteful Expenditure </a:t>
            </a:r>
            <a:r>
              <a:rPr lang="en-ZA" b="1" dirty="0"/>
              <a:t/>
            </a:r>
            <a:br>
              <a:rPr lang="en-ZA" b="1" dirty="0"/>
            </a:br>
            <a:endParaRPr lang="en-ZA" b="1" dirty="0"/>
          </a:p>
        </p:txBody>
      </p:sp>
      <p:sp>
        <p:nvSpPr>
          <p:cNvPr id="12" name="Content Placeholder 2"/>
          <p:cNvSpPr txBox="1">
            <a:spLocks/>
          </p:cNvSpPr>
          <p:nvPr/>
        </p:nvSpPr>
        <p:spPr>
          <a:xfrm>
            <a:off x="6731727" y="750633"/>
            <a:ext cx="5243276" cy="5366704"/>
          </a:xfrm>
          <a:prstGeom prst="rect">
            <a:avLst/>
          </a:prstGeom>
          <a:solidFill>
            <a:schemeClr val="bg1"/>
          </a:solidFill>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28600" marR="0" lvl="0" indent="-228600" algn="l" defTabSz="914400" rtl="0" eaLnBrk="1" fontAlgn="b" latinLnBrk="0" hangingPunct="1">
              <a:lnSpc>
                <a:spcPct val="90000"/>
              </a:lnSpc>
              <a:spcBef>
                <a:spcPts val="1000"/>
              </a:spcBef>
              <a:spcAft>
                <a:spcPts val="0"/>
              </a:spcAft>
              <a:buClrTx/>
              <a:buSzTx/>
              <a:buFont typeface="Arial" panose="020B0604020202020204" pitchFamily="34" charset="0"/>
              <a:buChar char="•"/>
              <a:tabLst/>
              <a:defRPr/>
            </a:pPr>
            <a:endParaRPr kumimoji="0" lang="en-ZA" sz="1500" b="1" i="0" u="none" strike="noStrike" kern="1200" cap="none" spc="0" normalizeH="0" baseline="0" noProof="0" dirty="0">
              <a:ln>
                <a:noFill/>
              </a:ln>
              <a:solidFill>
                <a:srgbClr val="E9EDF4"/>
              </a:solidFill>
              <a:effectLst/>
              <a:uLnTx/>
              <a:uFillTx/>
              <a:latin typeface="Arial" panose="020B0604020202020204"/>
              <a:ea typeface="+mn-ea"/>
              <a:cs typeface="+mn-cs"/>
            </a:endParaRPr>
          </a:p>
          <a:p>
            <a:pPr marL="228600" marR="0" lvl="0" indent="-228600" algn="l" defTabSz="914400" rtl="0" eaLnBrk="1" fontAlgn="b" latinLnBrk="0" hangingPunct="1">
              <a:lnSpc>
                <a:spcPct val="90000"/>
              </a:lnSpc>
              <a:spcBef>
                <a:spcPts val="1000"/>
              </a:spcBef>
              <a:spcAft>
                <a:spcPts val="0"/>
              </a:spcAft>
              <a:buClrTx/>
              <a:buSzTx/>
              <a:buFont typeface="Arial" panose="020B0604020202020204" pitchFamily="34" charset="0"/>
              <a:buChar char="•"/>
              <a:tabLst/>
              <a:defRPr/>
            </a:pPr>
            <a:r>
              <a:rPr kumimoji="0" lang="en-ZA" sz="1500" b="1" i="0" u="none" strike="noStrike" kern="1200" cap="none" spc="0" normalizeH="0" baseline="0" noProof="0" dirty="0">
                <a:ln>
                  <a:noFill/>
                </a:ln>
                <a:solidFill>
                  <a:srgbClr val="000000"/>
                </a:solidFill>
                <a:effectLst/>
                <a:uLnTx/>
                <a:uFillTx/>
                <a:latin typeface="Arial" panose="020B0604020202020204"/>
                <a:ea typeface="+mn-ea"/>
                <a:cs typeface="+mn-cs"/>
              </a:rPr>
              <a:t>Irregular Expenditure </a:t>
            </a:r>
          </a:p>
          <a:p>
            <a:pPr marL="228600" marR="0" lvl="0" indent="-228600" algn="l" defTabSz="914400" rtl="0" eaLnBrk="1" fontAlgn="b" latinLnBrk="0" hangingPunct="1">
              <a:lnSpc>
                <a:spcPct val="90000"/>
              </a:lnSpc>
              <a:spcBef>
                <a:spcPts val="1000"/>
              </a:spcBef>
              <a:spcAft>
                <a:spcPts val="0"/>
              </a:spcAft>
              <a:buClrTx/>
              <a:buSzTx/>
              <a:buFont typeface="Wingdings" panose="05000000000000000000" pitchFamily="2" charset="2"/>
              <a:buChar char="ü"/>
              <a:tabLst/>
              <a:defRPr/>
            </a:pPr>
            <a:r>
              <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rPr>
              <a:t>Payments made on expired contracts- </a:t>
            </a:r>
            <a:r>
              <a:rPr kumimoji="0" lang="en-ZA" sz="1500" b="1" i="0" u="none" strike="noStrike" kern="1200" cap="none" spc="0" normalizeH="0" baseline="0" noProof="0" dirty="0">
                <a:ln>
                  <a:noFill/>
                </a:ln>
                <a:effectLst/>
                <a:uLnTx/>
                <a:uFillTx/>
                <a:latin typeface="Arial" panose="020B0604020202020204"/>
                <a:ea typeface="+mn-ea"/>
                <a:cs typeface="+mn-cs"/>
              </a:rPr>
              <a:t>R16 476 968.63</a:t>
            </a:r>
          </a:p>
          <a:p>
            <a:pPr marL="228600" marR="0" lvl="0" indent="-228600" algn="l" defTabSz="914400" rtl="0" eaLnBrk="1" fontAlgn="b" latinLnBrk="0" hangingPunct="1">
              <a:lnSpc>
                <a:spcPct val="90000"/>
              </a:lnSpc>
              <a:spcBef>
                <a:spcPts val="1000"/>
              </a:spcBef>
              <a:spcAft>
                <a:spcPts val="0"/>
              </a:spcAft>
              <a:buClrTx/>
              <a:buSzTx/>
              <a:buFont typeface="Wingdings" panose="05000000000000000000" pitchFamily="2" charset="2"/>
              <a:buChar char="ü"/>
              <a:tabLst/>
              <a:defRPr/>
            </a:pPr>
            <a:r>
              <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rPr>
              <a:t>NDMC Lease – </a:t>
            </a:r>
            <a:r>
              <a:rPr kumimoji="0" lang="en-ZA" sz="1500" b="1" i="0" u="none" strike="noStrike" kern="1200" cap="none" spc="0" normalizeH="0" baseline="0" noProof="0" dirty="0">
                <a:ln>
                  <a:noFill/>
                </a:ln>
                <a:effectLst/>
                <a:uLnTx/>
                <a:uFillTx/>
                <a:latin typeface="Arial" panose="020B0604020202020204"/>
                <a:ea typeface="+mn-ea"/>
                <a:cs typeface="+mn-cs"/>
              </a:rPr>
              <a:t>R30 536 938.00  </a:t>
            </a:r>
          </a:p>
          <a:p>
            <a:pPr marL="228600" marR="0" lvl="0" indent="-228600" algn="l" defTabSz="914400" rtl="0" eaLnBrk="1" fontAlgn="b" latinLnBrk="0" hangingPunct="1">
              <a:lnSpc>
                <a:spcPct val="90000"/>
              </a:lnSpc>
              <a:spcBef>
                <a:spcPts val="1000"/>
              </a:spcBef>
              <a:spcAft>
                <a:spcPts val="0"/>
              </a:spcAft>
              <a:buClrTx/>
              <a:buSzTx/>
              <a:buFont typeface="Wingdings" panose="05000000000000000000" pitchFamily="2" charset="2"/>
              <a:buChar char="ü"/>
              <a:tabLst/>
              <a:defRPr/>
            </a:pPr>
            <a:r>
              <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rPr>
              <a:t>SCM processes not followed- </a:t>
            </a:r>
            <a:r>
              <a:rPr kumimoji="0" lang="en-ZA" sz="1500" b="1" i="0" u="none" strike="noStrike" kern="1200" cap="none" spc="0" normalizeH="0" baseline="0" noProof="0" dirty="0">
                <a:ln>
                  <a:noFill/>
                </a:ln>
                <a:effectLst/>
                <a:uLnTx/>
                <a:uFillTx/>
                <a:latin typeface="Arial" panose="020B0604020202020204"/>
                <a:ea typeface="+mn-ea"/>
                <a:cs typeface="+mn-cs"/>
              </a:rPr>
              <a:t>R3 974 440.00</a:t>
            </a:r>
            <a:r>
              <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228600" marR="0" lvl="0" indent="-228600" algn="l" defTabSz="914400" rtl="0" eaLnBrk="1" fontAlgn="b" latinLnBrk="0" hangingPunct="1">
              <a:lnSpc>
                <a:spcPct val="90000"/>
              </a:lnSpc>
              <a:spcBef>
                <a:spcPts val="1000"/>
              </a:spcBef>
              <a:spcAft>
                <a:spcPts val="0"/>
              </a:spcAft>
              <a:buClrTx/>
              <a:buSzTx/>
              <a:buFont typeface="Wingdings" panose="05000000000000000000" pitchFamily="2" charset="2"/>
              <a:buChar char="ü"/>
              <a:tabLst/>
              <a:defRPr/>
            </a:pPr>
            <a:r>
              <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rPr>
              <a:t>CWP Procurement and Project Management Fees expenditure incurred for NPO. – </a:t>
            </a:r>
            <a:r>
              <a:rPr kumimoji="0" lang="en-ZA" sz="1500" b="1" i="0" u="none" strike="noStrike" kern="1200" cap="none" spc="0" normalizeH="0" baseline="0" noProof="0" dirty="0">
                <a:ln>
                  <a:noFill/>
                </a:ln>
                <a:effectLst/>
                <a:uLnTx/>
                <a:uFillTx/>
                <a:latin typeface="Arial" panose="020B0604020202020204"/>
                <a:ea typeface="+mn-ea"/>
                <a:cs typeface="+mn-cs"/>
              </a:rPr>
              <a:t>R3 405 843 267</a:t>
            </a:r>
          </a:p>
          <a:p>
            <a:pPr marL="228600" marR="0" lvl="0" indent="-228600" algn="l" defTabSz="914400" rtl="0" eaLnBrk="1" fontAlgn="b" latinLnBrk="0" hangingPunct="1">
              <a:lnSpc>
                <a:spcPct val="90000"/>
              </a:lnSpc>
              <a:spcBef>
                <a:spcPts val="1000"/>
              </a:spcBef>
              <a:spcAft>
                <a:spcPts val="0"/>
              </a:spcAft>
              <a:buClrTx/>
              <a:buSzTx/>
              <a:buFont typeface="Wingdings" panose="05000000000000000000" pitchFamily="2" charset="2"/>
              <a:buChar char="ü"/>
              <a:tabLst/>
              <a:defRPr/>
            </a:pPr>
            <a:r>
              <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rPr>
              <a:t>Unsupported Amounts - </a:t>
            </a:r>
            <a:r>
              <a:rPr kumimoji="0" lang="en-ZA" sz="1500" b="1" i="0" u="none" strike="noStrike" kern="1200" cap="none" spc="0" normalizeH="0" baseline="0" noProof="0" dirty="0">
                <a:ln>
                  <a:noFill/>
                </a:ln>
                <a:effectLst/>
                <a:uLnTx/>
                <a:uFillTx/>
                <a:latin typeface="Arial" panose="020B0604020202020204"/>
                <a:ea typeface="+mn-ea"/>
                <a:cs typeface="+mn-cs"/>
              </a:rPr>
              <a:t>R397 764 258.00</a:t>
            </a:r>
          </a:p>
          <a:p>
            <a:pPr marL="0" marR="0" lvl="0" indent="0" algn="l" defTabSz="914400" rtl="0" eaLnBrk="1" fontAlgn="b" latinLnBrk="0" hangingPunct="1">
              <a:lnSpc>
                <a:spcPct val="90000"/>
              </a:lnSpc>
              <a:spcBef>
                <a:spcPts val="1000"/>
              </a:spcBef>
              <a:spcAft>
                <a:spcPts val="0"/>
              </a:spcAft>
              <a:buClrTx/>
              <a:buSzTx/>
              <a:buFont typeface="Arial" panose="020B0604020202020204" pitchFamily="34" charset="0"/>
              <a:buNone/>
              <a:tabLst/>
              <a:defRPr/>
            </a:pPr>
            <a:r>
              <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228600" marR="0" lvl="0" indent="-228600" algn="l" defTabSz="914400" rtl="0" eaLnBrk="1" fontAlgn="b" latinLnBrk="0" hangingPunct="1">
              <a:lnSpc>
                <a:spcPct val="90000"/>
              </a:lnSpc>
              <a:spcBef>
                <a:spcPts val="1000"/>
              </a:spcBef>
              <a:spcAft>
                <a:spcPts val="0"/>
              </a:spcAft>
              <a:buClrTx/>
              <a:buSzTx/>
              <a:buFont typeface="Arial" panose="020B0604020202020204" pitchFamily="34" charset="0"/>
              <a:buChar char="•"/>
              <a:tabLst/>
              <a:defRPr/>
            </a:pPr>
            <a:r>
              <a:rPr kumimoji="0" lang="en-ZA" sz="1500" b="1" i="0" u="none" strike="noStrike" kern="1200" cap="none" spc="0" normalizeH="0" baseline="0" noProof="0" dirty="0">
                <a:ln>
                  <a:noFill/>
                </a:ln>
                <a:solidFill>
                  <a:srgbClr val="000000"/>
                </a:solidFill>
                <a:effectLst/>
                <a:uLnTx/>
                <a:uFillTx/>
                <a:latin typeface="Arial" panose="020B0604020202020204"/>
                <a:ea typeface="+mn-ea"/>
                <a:cs typeface="+mn-cs"/>
              </a:rPr>
              <a:t>Fruitless and wasteful Expenditure </a:t>
            </a:r>
          </a:p>
          <a:p>
            <a:pPr marL="228600" marR="0" lvl="0" indent="-228600" algn="l" defTabSz="914400" rtl="0" eaLnBrk="1" fontAlgn="b" latinLnBrk="0" hangingPunct="1">
              <a:lnSpc>
                <a:spcPct val="90000"/>
              </a:lnSpc>
              <a:spcBef>
                <a:spcPts val="1000"/>
              </a:spcBef>
              <a:spcAft>
                <a:spcPts val="0"/>
              </a:spcAft>
              <a:buClrTx/>
              <a:buSzTx/>
              <a:buFont typeface="Wingdings" panose="05000000000000000000" pitchFamily="2" charset="2"/>
              <a:buChar char="ü"/>
              <a:tabLst/>
              <a:defRPr/>
            </a:pPr>
            <a:r>
              <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rPr>
              <a:t>No Show – </a:t>
            </a:r>
            <a:r>
              <a:rPr kumimoji="0" lang="en-ZA" sz="1500" b="1" i="0" u="none" strike="noStrike" kern="1200" cap="none" spc="0" normalizeH="0" baseline="0" noProof="0" dirty="0">
                <a:ln>
                  <a:noFill/>
                </a:ln>
                <a:effectLst/>
                <a:uLnTx/>
                <a:uFillTx/>
                <a:latin typeface="Arial" panose="020B0604020202020204"/>
                <a:ea typeface="+mn-ea"/>
                <a:cs typeface="+mn-cs"/>
              </a:rPr>
              <a:t>R18 315.00</a:t>
            </a:r>
          </a:p>
          <a:p>
            <a:pPr marL="228600" marR="0" lvl="0" indent="-228600" algn="l" defTabSz="914400" rtl="0" eaLnBrk="1" fontAlgn="b" latinLnBrk="0" hangingPunct="1">
              <a:lnSpc>
                <a:spcPct val="90000"/>
              </a:lnSpc>
              <a:spcBef>
                <a:spcPts val="1000"/>
              </a:spcBef>
              <a:spcAft>
                <a:spcPts val="0"/>
              </a:spcAft>
              <a:buClrTx/>
              <a:buSzTx/>
              <a:buFont typeface="Wingdings" panose="05000000000000000000" pitchFamily="2" charset="2"/>
              <a:buChar char="ü"/>
              <a:tabLst/>
              <a:defRPr/>
            </a:pPr>
            <a:r>
              <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rPr>
              <a:t>Interest on overdue accounts – </a:t>
            </a:r>
            <a:r>
              <a:rPr kumimoji="0" lang="en-ZA" sz="1500" b="1" i="0" u="none" strike="noStrike" kern="1200" cap="none" spc="0" normalizeH="0" baseline="0" noProof="0" dirty="0">
                <a:ln>
                  <a:noFill/>
                </a:ln>
                <a:effectLst/>
                <a:uLnTx/>
                <a:uFillTx/>
                <a:latin typeface="Arial" panose="020B0604020202020204"/>
                <a:ea typeface="+mn-ea"/>
                <a:cs typeface="+mn-cs"/>
              </a:rPr>
              <a:t>R10 603.08</a:t>
            </a:r>
          </a:p>
          <a:p>
            <a:pPr marL="228600" marR="0" lvl="0" indent="-228600" algn="l" defTabSz="914400" rtl="0" eaLnBrk="1" fontAlgn="b" latinLnBrk="0" hangingPunct="1">
              <a:lnSpc>
                <a:spcPct val="90000"/>
              </a:lnSpc>
              <a:spcBef>
                <a:spcPts val="1000"/>
              </a:spcBef>
              <a:spcAft>
                <a:spcPts val="0"/>
              </a:spcAft>
              <a:buClrTx/>
              <a:buSzTx/>
              <a:buFont typeface="Wingdings" panose="05000000000000000000" pitchFamily="2" charset="2"/>
              <a:buChar char="ü"/>
              <a:tabLst/>
              <a:defRPr/>
            </a:pPr>
            <a:r>
              <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rPr>
              <a:t>Air flights cancelation fees – </a:t>
            </a:r>
            <a:r>
              <a:rPr kumimoji="0" lang="en-ZA" sz="1500" b="1" i="0" u="none" strike="noStrike" kern="1200" cap="none" spc="0" normalizeH="0" baseline="0" noProof="0" dirty="0">
                <a:ln>
                  <a:noFill/>
                </a:ln>
                <a:effectLst/>
                <a:uLnTx/>
                <a:uFillTx/>
                <a:latin typeface="Arial" panose="020B0604020202020204"/>
                <a:ea typeface="+mn-ea"/>
                <a:cs typeface="+mn-cs"/>
              </a:rPr>
              <a:t>R190 668.88</a:t>
            </a:r>
          </a:p>
          <a:p>
            <a:pPr marL="228600" marR="0" lvl="0" indent="-228600" algn="l" defTabSz="914400" rtl="0" eaLnBrk="1" fontAlgn="b" latinLnBrk="0" hangingPunct="1">
              <a:lnSpc>
                <a:spcPct val="90000"/>
              </a:lnSpc>
              <a:spcBef>
                <a:spcPts val="1000"/>
              </a:spcBef>
              <a:spcAft>
                <a:spcPts val="0"/>
              </a:spcAft>
              <a:buClrTx/>
              <a:buSzTx/>
              <a:buFont typeface="Wingdings" panose="05000000000000000000" pitchFamily="2" charset="2"/>
              <a:buChar char="ü"/>
              <a:tabLst/>
              <a:defRPr/>
            </a:pPr>
            <a:r>
              <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rPr>
              <a:t>Cancellation of year end function – </a:t>
            </a:r>
            <a:r>
              <a:rPr kumimoji="0" lang="en-ZA" sz="1500" b="1" i="0" u="none" strike="noStrike" kern="1200" cap="none" spc="0" normalizeH="0" baseline="0" noProof="0" dirty="0">
                <a:ln>
                  <a:noFill/>
                </a:ln>
                <a:effectLst/>
                <a:uLnTx/>
                <a:uFillTx/>
                <a:latin typeface="Arial" panose="020B0604020202020204"/>
                <a:ea typeface="+mn-ea"/>
                <a:cs typeface="+mn-cs"/>
              </a:rPr>
              <a:t>R349 000.00</a:t>
            </a:r>
          </a:p>
          <a:p>
            <a:pPr marL="228600" marR="0" lvl="0" indent="-228600" algn="l" defTabSz="914400" rtl="0" eaLnBrk="1" fontAlgn="b" latinLnBrk="0" hangingPunct="1">
              <a:lnSpc>
                <a:spcPct val="90000"/>
              </a:lnSpc>
              <a:spcBef>
                <a:spcPts val="1000"/>
              </a:spcBef>
              <a:spcAft>
                <a:spcPts val="0"/>
              </a:spcAft>
              <a:buClrTx/>
              <a:buSzTx/>
              <a:buFont typeface="Wingdings" panose="05000000000000000000" pitchFamily="2" charset="2"/>
              <a:buChar char="ü"/>
              <a:tabLst/>
              <a:defRPr/>
            </a:pPr>
            <a:r>
              <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rPr>
              <a:t> Non attendance of training by CWP Participants – </a:t>
            </a:r>
            <a:r>
              <a:rPr kumimoji="0" lang="en-ZA" sz="1500" b="1" i="0" u="none" strike="noStrike" kern="1200" cap="none" spc="0" normalizeH="0" baseline="0" noProof="0" dirty="0">
                <a:ln>
                  <a:noFill/>
                </a:ln>
                <a:effectLst/>
                <a:uLnTx/>
                <a:uFillTx/>
                <a:latin typeface="Arial" panose="020B0604020202020204"/>
                <a:ea typeface="+mn-ea"/>
                <a:cs typeface="+mn-cs"/>
              </a:rPr>
              <a:t>R512 610.40</a:t>
            </a:r>
          </a:p>
          <a:p>
            <a:pPr marL="0" marR="0" lvl="0" indent="0" algn="l" defTabSz="914400" rtl="0" eaLnBrk="1" fontAlgn="b" latinLnBrk="0" hangingPunct="1">
              <a:lnSpc>
                <a:spcPct val="90000"/>
              </a:lnSpc>
              <a:spcBef>
                <a:spcPts val="1000"/>
              </a:spcBef>
              <a:spcAft>
                <a:spcPts val="0"/>
              </a:spcAft>
              <a:buClrTx/>
              <a:buSzTx/>
              <a:buFont typeface="Arial" panose="020B0604020202020204" pitchFamily="34" charset="0"/>
              <a:buNone/>
              <a:tabLst/>
              <a:defRPr/>
            </a:pPr>
            <a:endPar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b" latinLnBrk="0" hangingPunct="1">
              <a:lnSpc>
                <a:spcPct val="90000"/>
              </a:lnSpc>
              <a:spcBef>
                <a:spcPts val="1000"/>
              </a:spcBef>
              <a:spcAft>
                <a:spcPts val="0"/>
              </a:spcAft>
              <a:buClrTx/>
              <a:buSzTx/>
              <a:buFont typeface="Wingdings" panose="05000000000000000000" pitchFamily="2" charset="2"/>
              <a:buChar char="ü"/>
              <a:tabLst/>
              <a:defRPr/>
            </a:pPr>
            <a:endPar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b" latinLnBrk="0" hangingPunct="1">
              <a:lnSpc>
                <a:spcPct val="90000"/>
              </a:lnSpc>
              <a:spcBef>
                <a:spcPts val="1000"/>
              </a:spcBef>
              <a:spcAft>
                <a:spcPts val="0"/>
              </a:spcAft>
              <a:buClrTx/>
              <a:buSzTx/>
              <a:buFont typeface="Arial" panose="020B0604020202020204" pitchFamily="34" charset="0"/>
              <a:buChar char="•"/>
              <a:tabLst/>
              <a:defRPr/>
            </a:pPr>
            <a:endParaRPr kumimoji="0" lang="en-ZA" sz="15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5" name="Table 4">
            <a:extLst>
              <a:ext uri="{FF2B5EF4-FFF2-40B4-BE49-F238E27FC236}">
                <a16:creationId xmlns:a16="http://schemas.microsoft.com/office/drawing/2014/main" id="{2796D13E-E7AD-4976-A86A-54A683595CC2}"/>
              </a:ext>
            </a:extLst>
          </p:cNvPr>
          <p:cNvGraphicFramePr>
            <a:graphicFrameLocks noGrp="1"/>
          </p:cNvGraphicFramePr>
          <p:nvPr/>
        </p:nvGraphicFramePr>
        <p:xfrm>
          <a:off x="387206" y="755763"/>
          <a:ext cx="6104844" cy="2379384"/>
        </p:xfrm>
        <a:graphic>
          <a:graphicData uri="http://schemas.openxmlformats.org/drawingml/2006/table">
            <a:tbl>
              <a:tblPr/>
              <a:tblGrid>
                <a:gridCol w="2168948">
                  <a:extLst>
                    <a:ext uri="{9D8B030D-6E8A-4147-A177-3AD203B41FA5}">
                      <a16:colId xmlns:a16="http://schemas.microsoft.com/office/drawing/2014/main" val="788945350"/>
                    </a:ext>
                  </a:extLst>
                </a:gridCol>
                <a:gridCol w="1391478">
                  <a:extLst>
                    <a:ext uri="{9D8B030D-6E8A-4147-A177-3AD203B41FA5}">
                      <a16:colId xmlns:a16="http://schemas.microsoft.com/office/drawing/2014/main" val="1070261357"/>
                    </a:ext>
                  </a:extLst>
                </a:gridCol>
                <a:gridCol w="2544418">
                  <a:extLst>
                    <a:ext uri="{9D8B030D-6E8A-4147-A177-3AD203B41FA5}">
                      <a16:colId xmlns:a16="http://schemas.microsoft.com/office/drawing/2014/main" val="1749427665"/>
                    </a:ext>
                  </a:extLst>
                </a:gridCol>
              </a:tblGrid>
              <a:tr h="176141">
                <a:tc>
                  <a:txBody>
                    <a:bodyPr/>
                    <a:lstStyle/>
                    <a:p>
                      <a:pPr algn="just">
                        <a:lnSpc>
                          <a:spcPts val="1300"/>
                        </a:lnSpc>
                        <a:spcBef>
                          <a:spcPts val="650"/>
                        </a:spcBef>
                        <a:spcAft>
                          <a:spcPts val="650"/>
                        </a:spcAft>
                        <a:tabLst>
                          <a:tab pos="381635" algn="l"/>
                        </a:tabLst>
                      </a:pPr>
                      <a:r>
                        <a:rPr lang="en-GB" sz="1200" b="1"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ts val="1300"/>
                        </a:lnSpc>
                        <a:spcBef>
                          <a:spcPts val="650"/>
                        </a:spcBef>
                        <a:spcAft>
                          <a:spcPts val="650"/>
                        </a:spcAft>
                      </a:pPr>
                      <a:r>
                        <a:rPr lang="en-GB" sz="1200" b="1">
                          <a:effectLst/>
                          <a:latin typeface="Arial" panose="020B0604020202020204" pitchFamily="34" charset="0"/>
                          <a:ea typeface="Times New Roman" panose="02020603050405020304" pitchFamily="18" charset="0"/>
                        </a:rPr>
                        <a:t>2021/22</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ts val="1300"/>
                        </a:lnSpc>
                        <a:spcBef>
                          <a:spcPts val="650"/>
                        </a:spcBef>
                        <a:spcAft>
                          <a:spcPts val="650"/>
                        </a:spcAft>
                      </a:pPr>
                      <a:r>
                        <a:rPr lang="en-GB" sz="1200" b="1" dirty="0">
                          <a:effectLst/>
                          <a:latin typeface="Arial" panose="020B0604020202020204" pitchFamily="34" charset="0"/>
                          <a:ea typeface="Times New Roman" panose="02020603050405020304" pitchFamily="18" charset="0"/>
                        </a:rPr>
                        <a:t>2020/21</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06488740"/>
                  </a:ext>
                </a:extLst>
              </a:tr>
              <a:tr h="176141">
                <a:tc>
                  <a:txBody>
                    <a:bodyPr/>
                    <a:lstStyle/>
                    <a:p>
                      <a:pPr algn="just">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ts val="1300"/>
                        </a:lnSpc>
                        <a:spcBef>
                          <a:spcPts val="650"/>
                        </a:spcBef>
                        <a:spcAft>
                          <a:spcPts val="650"/>
                        </a:spcAft>
                      </a:pPr>
                      <a:r>
                        <a:rPr lang="en-GB" sz="1200" b="1" dirty="0">
                          <a:effectLst/>
                          <a:latin typeface="Arial" panose="020B0604020202020204" pitchFamily="34" charset="0"/>
                          <a:ea typeface="Times New Roman" panose="02020603050405020304" pitchFamily="18" charset="0"/>
                        </a:rPr>
                        <a:t>R’000</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ts val="1300"/>
                        </a:lnSpc>
                        <a:spcBef>
                          <a:spcPts val="650"/>
                        </a:spcBef>
                        <a:spcAft>
                          <a:spcPts val="650"/>
                        </a:spcAft>
                      </a:pPr>
                      <a:r>
                        <a:rPr lang="en-GB" sz="1200" b="1">
                          <a:effectLst/>
                          <a:latin typeface="Arial" panose="020B0604020202020204" pitchFamily="34" charset="0"/>
                          <a:ea typeface="Times New Roman" panose="02020603050405020304" pitchFamily="18" charset="0"/>
                        </a:rPr>
                        <a:t>R’000</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82701351"/>
                  </a:ext>
                </a:extLst>
              </a:tr>
              <a:tr h="176141">
                <a:tc>
                  <a:txBody>
                    <a:bodyPr/>
                    <a:lstStyle/>
                    <a:p>
                      <a:pPr algn="just">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Opening balance</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3 355 146</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2 681 525</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01705580"/>
                  </a:ext>
                </a:extLst>
              </a:tr>
              <a:tr h="176141">
                <a:tc>
                  <a:txBody>
                    <a:bodyPr/>
                    <a:lstStyle/>
                    <a:p>
                      <a:pPr algn="just">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As restated</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3 355 146</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2 681 525</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5816244"/>
                  </a:ext>
                </a:extLst>
              </a:tr>
              <a:tr h="365696">
                <a:tc>
                  <a:txBody>
                    <a:bodyPr/>
                    <a:lstStyle/>
                    <a:p>
                      <a:pPr algn="just">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Add: Irregular expenditure – relating to prior year</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528</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27537249"/>
                  </a:ext>
                </a:extLst>
              </a:tr>
              <a:tr h="365696">
                <a:tc>
                  <a:txBody>
                    <a:bodyPr/>
                    <a:lstStyle/>
                    <a:p>
                      <a:pPr algn="just">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Add: Irregular expenditure – relating to current year</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498 921</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673 621</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16386749"/>
                  </a:ext>
                </a:extLst>
              </a:tr>
              <a:tr h="176141">
                <a:tc>
                  <a:txBody>
                    <a:bodyPr/>
                    <a:lstStyle/>
                    <a:p>
                      <a:pPr marL="381635" indent="-381635" algn="just">
                        <a:lnSpc>
                          <a:spcPts val="1300"/>
                        </a:lnSpc>
                        <a:spcBef>
                          <a:spcPts val="650"/>
                        </a:spcBef>
                        <a:spcAft>
                          <a:spcPts val="650"/>
                        </a:spcAft>
                        <a:tabLst>
                          <a:tab pos="381635" algn="l"/>
                        </a:tabLst>
                      </a:pPr>
                      <a:r>
                        <a:rPr lang="en-GB" sz="1200" b="1">
                          <a:effectLst/>
                          <a:latin typeface="Arial" panose="020B0604020202020204" pitchFamily="34" charset="0"/>
                          <a:ea typeface="Times New Roman" panose="02020603050405020304" pitchFamily="18" charset="0"/>
                        </a:rPr>
                        <a:t>Closing balance</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b="1" dirty="0">
                          <a:effectLst/>
                          <a:latin typeface="Arial" panose="020B0604020202020204" pitchFamily="34" charset="0"/>
                          <a:ea typeface="Times New Roman" panose="02020603050405020304" pitchFamily="18" charset="0"/>
                        </a:rPr>
                        <a:t>3 854 595</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b="1" dirty="0">
                          <a:effectLst/>
                          <a:latin typeface="Arial" panose="020B0604020202020204" pitchFamily="34" charset="0"/>
                          <a:ea typeface="Times New Roman" panose="02020603050405020304" pitchFamily="18" charset="0"/>
                        </a:rPr>
                        <a:t>3 355 146</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11714500"/>
                  </a:ext>
                </a:extLst>
              </a:tr>
              <a:tr h="176141">
                <a:tc>
                  <a:txBody>
                    <a:bodyPr/>
                    <a:lstStyle/>
                    <a:p>
                      <a:pPr>
                        <a:lnSpc>
                          <a:spcPts val="1300"/>
                        </a:lnSpc>
                        <a:spcBef>
                          <a:spcPts val="650"/>
                        </a:spcBef>
                        <a:spcAft>
                          <a:spcPts val="650"/>
                        </a:spcAft>
                      </a:pPr>
                      <a:r>
                        <a:rPr lang="en-GB" sz="1200" b="1">
                          <a:effectLst/>
                          <a:latin typeface="Arial" panose="020B0604020202020204" pitchFamily="34" charset="0"/>
                          <a:ea typeface="Times New Roman" panose="02020603050405020304" pitchFamily="18" charset="0"/>
                        </a:rPr>
                        <a:t>Analysis of closing balance</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b="1">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b="1"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32781071"/>
                  </a:ext>
                </a:extLst>
              </a:tr>
              <a:tr h="176141">
                <a:tc>
                  <a:txBody>
                    <a:bodyPr/>
                    <a:lstStyle/>
                    <a:p>
                      <a:pPr algn="just">
                        <a:lnSpc>
                          <a:spcPts val="1300"/>
                        </a:lnSpc>
                        <a:spcBef>
                          <a:spcPts val="650"/>
                        </a:spcBef>
                        <a:spcAft>
                          <a:spcPts val="650"/>
                        </a:spcAft>
                        <a:tabLst>
                          <a:tab pos="381635" algn="l"/>
                        </a:tabLst>
                      </a:pPr>
                      <a:r>
                        <a:rPr lang="en-GB" sz="1200">
                          <a:effectLst/>
                          <a:latin typeface="Arial" panose="020B0604020202020204" pitchFamily="34" charset="0"/>
                          <a:ea typeface="Times New Roman" panose="02020603050405020304" pitchFamily="18" charset="0"/>
                        </a:rPr>
                        <a:t>Current year</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499 449</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673 621</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74168"/>
                  </a:ext>
                </a:extLst>
              </a:tr>
              <a:tr h="238864">
                <a:tc>
                  <a:txBody>
                    <a:bodyPr/>
                    <a:lstStyle/>
                    <a:p>
                      <a:pPr algn="just">
                        <a:lnSpc>
                          <a:spcPts val="1300"/>
                        </a:lnSpc>
                        <a:spcBef>
                          <a:spcPts val="650"/>
                        </a:spcBef>
                        <a:spcAft>
                          <a:spcPts val="650"/>
                        </a:spcAft>
                        <a:tabLst>
                          <a:tab pos="381635" algn="l"/>
                        </a:tabLst>
                      </a:pPr>
                      <a:r>
                        <a:rPr lang="en-GB" sz="1200">
                          <a:effectLst/>
                          <a:latin typeface="Arial" panose="020B0604020202020204" pitchFamily="34" charset="0"/>
                          <a:ea typeface="Times New Roman" panose="02020603050405020304" pitchFamily="18" charset="0"/>
                        </a:rPr>
                        <a:t>Prior years</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3 355 146</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2 681 525</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40706589"/>
                  </a:ext>
                </a:extLst>
              </a:tr>
              <a:tr h="176141">
                <a:tc>
                  <a:txBody>
                    <a:bodyPr/>
                    <a:lstStyle/>
                    <a:p>
                      <a:pPr algn="just">
                        <a:lnSpc>
                          <a:spcPts val="1300"/>
                        </a:lnSpc>
                        <a:spcBef>
                          <a:spcPts val="650"/>
                        </a:spcBef>
                        <a:spcAft>
                          <a:spcPts val="650"/>
                        </a:spcAft>
                        <a:tabLst>
                          <a:tab pos="381635" algn="l"/>
                        </a:tabLst>
                      </a:pPr>
                      <a:r>
                        <a:rPr lang="en-GB" sz="1200" b="1" dirty="0">
                          <a:effectLst/>
                          <a:latin typeface="Arial" panose="020B0604020202020204" pitchFamily="34" charset="0"/>
                          <a:ea typeface="Times New Roman" panose="02020603050405020304" pitchFamily="18" charset="0"/>
                        </a:rPr>
                        <a:t>Total</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b="1">
                          <a:effectLst/>
                          <a:latin typeface="Arial" panose="020B0604020202020204" pitchFamily="34" charset="0"/>
                          <a:ea typeface="Times New Roman" panose="02020603050405020304" pitchFamily="18" charset="0"/>
                        </a:rPr>
                        <a:t>3 854 595</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b="1" dirty="0">
                          <a:effectLst/>
                          <a:latin typeface="Arial" panose="020B0604020202020204" pitchFamily="34" charset="0"/>
                          <a:ea typeface="Times New Roman" panose="02020603050405020304" pitchFamily="18" charset="0"/>
                        </a:rPr>
                        <a:t>3 355 146</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1674244"/>
                  </a:ext>
                </a:extLst>
              </a:tr>
            </a:tbl>
          </a:graphicData>
        </a:graphic>
      </p:graphicFrame>
      <p:graphicFrame>
        <p:nvGraphicFramePr>
          <p:cNvPr id="6" name="Table 5">
            <a:extLst>
              <a:ext uri="{FF2B5EF4-FFF2-40B4-BE49-F238E27FC236}">
                <a16:creationId xmlns:a16="http://schemas.microsoft.com/office/drawing/2014/main" id="{0797A9E8-A704-4B24-829C-2741F8AB1560}"/>
              </a:ext>
            </a:extLst>
          </p:cNvPr>
          <p:cNvGraphicFramePr>
            <a:graphicFrameLocks noGrp="1"/>
          </p:cNvGraphicFramePr>
          <p:nvPr/>
        </p:nvGraphicFramePr>
        <p:xfrm>
          <a:off x="387206" y="3601657"/>
          <a:ext cx="6121964" cy="2515680"/>
        </p:xfrm>
        <a:graphic>
          <a:graphicData uri="http://schemas.openxmlformats.org/drawingml/2006/table">
            <a:tbl>
              <a:tblPr/>
              <a:tblGrid>
                <a:gridCol w="2172816">
                  <a:extLst>
                    <a:ext uri="{9D8B030D-6E8A-4147-A177-3AD203B41FA5}">
                      <a16:colId xmlns:a16="http://schemas.microsoft.com/office/drawing/2014/main" val="3964112683"/>
                    </a:ext>
                  </a:extLst>
                </a:gridCol>
                <a:gridCol w="1391478">
                  <a:extLst>
                    <a:ext uri="{9D8B030D-6E8A-4147-A177-3AD203B41FA5}">
                      <a16:colId xmlns:a16="http://schemas.microsoft.com/office/drawing/2014/main" val="3775161864"/>
                    </a:ext>
                  </a:extLst>
                </a:gridCol>
                <a:gridCol w="2557670">
                  <a:extLst>
                    <a:ext uri="{9D8B030D-6E8A-4147-A177-3AD203B41FA5}">
                      <a16:colId xmlns:a16="http://schemas.microsoft.com/office/drawing/2014/main" val="1801142203"/>
                    </a:ext>
                  </a:extLst>
                </a:gridCol>
              </a:tblGrid>
              <a:tr h="190635">
                <a:tc>
                  <a:txBody>
                    <a:bodyPr/>
                    <a:lstStyle/>
                    <a:p>
                      <a:pPr algn="just">
                        <a:lnSpc>
                          <a:spcPts val="1300"/>
                        </a:lnSpc>
                        <a:spcBef>
                          <a:spcPts val="650"/>
                        </a:spcBef>
                        <a:spcAft>
                          <a:spcPts val="650"/>
                        </a:spcAft>
                        <a:tabLst>
                          <a:tab pos="381635" algn="l"/>
                        </a:tabLst>
                      </a:pPr>
                      <a:r>
                        <a:rPr lang="en-GB" sz="1200" b="1"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ts val="1300"/>
                        </a:lnSpc>
                        <a:spcBef>
                          <a:spcPts val="650"/>
                        </a:spcBef>
                        <a:spcAft>
                          <a:spcPts val="650"/>
                        </a:spcAft>
                      </a:pPr>
                      <a:r>
                        <a:rPr lang="en-GB" sz="1200" b="1" dirty="0">
                          <a:effectLst/>
                          <a:latin typeface="Arial" panose="020B0604020202020204" pitchFamily="34" charset="0"/>
                          <a:ea typeface="Times New Roman" panose="02020603050405020304" pitchFamily="18" charset="0"/>
                        </a:rPr>
                        <a:t>2021/22</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ts val="1300"/>
                        </a:lnSpc>
                        <a:spcBef>
                          <a:spcPts val="650"/>
                        </a:spcBef>
                        <a:spcAft>
                          <a:spcPts val="650"/>
                        </a:spcAft>
                      </a:pPr>
                      <a:r>
                        <a:rPr lang="en-GB" sz="1200" b="1" dirty="0">
                          <a:effectLst/>
                          <a:latin typeface="Arial" panose="020B0604020202020204" pitchFamily="34" charset="0"/>
                          <a:ea typeface="Times New Roman" panose="02020603050405020304" pitchFamily="18" charset="0"/>
                        </a:rPr>
                        <a:t>2020/21</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15688104"/>
                  </a:ext>
                </a:extLst>
              </a:tr>
              <a:tr h="190635">
                <a:tc>
                  <a:txBody>
                    <a:bodyPr/>
                    <a:lstStyle/>
                    <a:p>
                      <a:pPr algn="just">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ts val="1300"/>
                        </a:lnSpc>
                        <a:spcBef>
                          <a:spcPts val="650"/>
                        </a:spcBef>
                        <a:spcAft>
                          <a:spcPts val="650"/>
                        </a:spcAft>
                      </a:pPr>
                      <a:r>
                        <a:rPr lang="en-GB" sz="1200" b="1" dirty="0">
                          <a:effectLst/>
                          <a:latin typeface="Arial" panose="020B0604020202020204" pitchFamily="34" charset="0"/>
                          <a:ea typeface="Times New Roman" panose="02020603050405020304" pitchFamily="18" charset="0"/>
                        </a:rPr>
                        <a:t>R’000</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ts val="1300"/>
                        </a:lnSpc>
                        <a:spcBef>
                          <a:spcPts val="650"/>
                        </a:spcBef>
                        <a:spcAft>
                          <a:spcPts val="650"/>
                        </a:spcAft>
                      </a:pPr>
                      <a:r>
                        <a:rPr lang="en-GB" sz="1200" b="1">
                          <a:effectLst/>
                          <a:latin typeface="Arial" panose="020B0604020202020204" pitchFamily="34" charset="0"/>
                          <a:ea typeface="Times New Roman" panose="02020603050405020304" pitchFamily="18" charset="0"/>
                        </a:rPr>
                        <a:t>R’000</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5982772"/>
                  </a:ext>
                </a:extLst>
              </a:tr>
              <a:tr h="190635">
                <a:tc>
                  <a:txBody>
                    <a:bodyPr/>
                    <a:lstStyle/>
                    <a:p>
                      <a:pPr algn="just">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Opening balance</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1 228</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9 635</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08377861"/>
                  </a:ext>
                </a:extLst>
              </a:tr>
              <a:tr h="190635">
                <a:tc>
                  <a:txBody>
                    <a:bodyPr/>
                    <a:lstStyle/>
                    <a:p>
                      <a:pPr algn="just">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Prior period error</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-8 388</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31415239"/>
                  </a:ext>
                </a:extLst>
              </a:tr>
              <a:tr h="190635">
                <a:tc>
                  <a:txBody>
                    <a:bodyPr/>
                    <a:lstStyle/>
                    <a:p>
                      <a:pPr algn="just">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As restated</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1 228</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1 247</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311299"/>
                  </a:ext>
                </a:extLst>
              </a:tr>
              <a:tr h="395789">
                <a:tc>
                  <a:txBody>
                    <a:bodyPr/>
                    <a:lstStyle/>
                    <a:p>
                      <a:pPr algn="just">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Fruitless and wasteful expenditure – relating to prior year</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80734055"/>
                  </a:ext>
                </a:extLst>
              </a:tr>
              <a:tr h="395789">
                <a:tc>
                  <a:txBody>
                    <a:bodyPr/>
                    <a:lstStyle/>
                    <a:p>
                      <a:pPr algn="just">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Fruitless and wasteful expenditure – relating to current year</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11</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59743480"/>
                  </a:ext>
                </a:extLst>
              </a:tr>
              <a:tr h="190635">
                <a:tc>
                  <a:txBody>
                    <a:bodyPr/>
                    <a:lstStyle/>
                    <a:p>
                      <a:pPr algn="just">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Less: Amounts recoverable</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-15</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61618884"/>
                  </a:ext>
                </a:extLst>
              </a:tr>
              <a:tr h="190635">
                <a:tc>
                  <a:txBody>
                    <a:bodyPr/>
                    <a:lstStyle/>
                    <a:p>
                      <a:pPr algn="just">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Less: Amounts written off</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a:effectLst/>
                          <a:latin typeface="Arial" panose="020B0604020202020204" pitchFamily="34" charset="0"/>
                          <a:ea typeface="Times New Roman" panose="02020603050405020304" pitchFamily="18" charset="0"/>
                        </a:rPr>
                        <a:t>-158</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dirty="0">
                          <a:effectLst/>
                          <a:latin typeface="Arial" panose="020B0604020202020204" pitchFamily="34" charset="0"/>
                          <a:ea typeface="Times New Roman" panose="02020603050405020304" pitchFamily="18" charset="0"/>
                        </a:rPr>
                        <a:t>-44</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28223673"/>
                  </a:ext>
                </a:extLst>
              </a:tr>
              <a:tr h="190635">
                <a:tc>
                  <a:txBody>
                    <a:bodyPr/>
                    <a:lstStyle/>
                    <a:p>
                      <a:pPr algn="just">
                        <a:lnSpc>
                          <a:spcPts val="1300"/>
                        </a:lnSpc>
                        <a:spcBef>
                          <a:spcPts val="650"/>
                        </a:spcBef>
                        <a:spcAft>
                          <a:spcPts val="650"/>
                        </a:spcAft>
                      </a:pPr>
                      <a:r>
                        <a:rPr lang="en-GB" sz="1200" b="1">
                          <a:effectLst/>
                          <a:latin typeface="Arial" panose="020B0604020202020204" pitchFamily="34" charset="0"/>
                          <a:ea typeface="Times New Roman" panose="02020603050405020304" pitchFamily="18" charset="0"/>
                        </a:rPr>
                        <a:t>Closing balance</a:t>
                      </a:r>
                      <a:endParaRPr lang="en-US" sz="1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b="1" dirty="0">
                          <a:effectLst/>
                          <a:latin typeface="Arial" panose="020B0604020202020204" pitchFamily="34" charset="0"/>
                          <a:ea typeface="Times New Roman" panose="02020603050405020304" pitchFamily="18" charset="0"/>
                        </a:rPr>
                        <a:t>1 082</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a:lnSpc>
                          <a:spcPts val="1300"/>
                        </a:lnSpc>
                        <a:spcBef>
                          <a:spcPts val="650"/>
                        </a:spcBef>
                        <a:spcAft>
                          <a:spcPts val="650"/>
                        </a:spcAft>
                      </a:pPr>
                      <a:r>
                        <a:rPr lang="en-GB" sz="1200" b="1" dirty="0">
                          <a:effectLst/>
                          <a:latin typeface="Arial" panose="020B0604020202020204" pitchFamily="34" charset="0"/>
                          <a:ea typeface="Times New Roman" panose="02020603050405020304" pitchFamily="18" charset="0"/>
                        </a:rPr>
                        <a:t>1 228</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41073038"/>
                  </a:ext>
                </a:extLst>
              </a:tr>
            </a:tbl>
          </a:graphicData>
        </a:graphic>
      </p:graphicFrame>
    </p:spTree>
    <p:extLst>
      <p:ext uri="{BB962C8B-B14F-4D97-AF65-F5344CB8AC3E}">
        <p14:creationId xmlns:p14="http://schemas.microsoft.com/office/powerpoint/2010/main" val="1676569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B4FDFF8-5B8B-4F68-B4FC-8AA7DDB91B99}"/>
              </a:ext>
            </a:extLst>
          </p:cNvPr>
          <p:cNvSpPr>
            <a:spLocks noGrp="1"/>
          </p:cNvSpPr>
          <p:nvPr>
            <p:ph type="body" sz="quarter" idx="13"/>
          </p:nvPr>
        </p:nvSpPr>
        <p:spPr/>
        <p:txBody>
          <a:bodyPr rtlCol="0"/>
          <a:lstStyle/>
          <a:p>
            <a:pPr>
              <a:defRPr/>
            </a:pPr>
            <a:r>
              <a:rPr lang="en-US" sz="3200" dirty="0">
                <a:effectLst>
                  <a:outerShdw blurRad="38100" dist="38100" dir="2700000" algn="tl">
                    <a:srgbClr val="C0C0C0"/>
                  </a:outerShdw>
                </a:effectLst>
                <a:ea typeface="ＭＳ Ｐゴシック" pitchFamily="34" charset="-128"/>
              </a:rPr>
              <a:t>RECOMMENDATIONS</a:t>
            </a:r>
            <a:endParaRPr lang="en-ZA" sz="3200" dirty="0"/>
          </a:p>
        </p:txBody>
      </p:sp>
      <p:sp>
        <p:nvSpPr>
          <p:cNvPr id="61443" name="Slide Number Placeholder 2">
            <a:extLst>
              <a:ext uri="{FF2B5EF4-FFF2-40B4-BE49-F238E27FC236}">
                <a16:creationId xmlns:a16="http://schemas.microsoft.com/office/drawing/2014/main" id="{AE9B2148-3FAD-420D-8988-FBAC84D27CFE}"/>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None/>
            </a:pPr>
            <a:fld id="{F18BFA47-0DAE-425C-B967-2CDC97FE9DCB}" type="slidenum">
              <a:rPr lang="en-ZA" altLang="en-US" sz="1200">
                <a:solidFill>
                  <a:srgbClr val="898989"/>
                </a:solidFill>
              </a:rPr>
              <a:pPr>
                <a:lnSpc>
                  <a:spcPct val="100000"/>
                </a:lnSpc>
                <a:spcBef>
                  <a:spcPct val="0"/>
                </a:spcBef>
                <a:buNone/>
              </a:pPr>
              <a:t>22</a:t>
            </a:fld>
            <a:endParaRPr lang="en-ZA" altLang="en-US" sz="1200" dirty="0">
              <a:solidFill>
                <a:srgbClr val="898989"/>
              </a:solidFill>
            </a:endParaRPr>
          </a:p>
        </p:txBody>
      </p:sp>
      <p:sp>
        <p:nvSpPr>
          <p:cNvPr id="61444" name="Rectangle 1">
            <a:extLst>
              <a:ext uri="{FF2B5EF4-FFF2-40B4-BE49-F238E27FC236}">
                <a16:creationId xmlns:a16="http://schemas.microsoft.com/office/drawing/2014/main" id="{7D6C30DE-108D-4089-BC21-4E144DAE6583}"/>
              </a:ext>
            </a:extLst>
          </p:cNvPr>
          <p:cNvSpPr>
            <a:spLocks noChangeArrowheads="1"/>
          </p:cNvSpPr>
          <p:nvPr/>
        </p:nvSpPr>
        <p:spPr bwMode="auto">
          <a:xfrm>
            <a:off x="182880" y="1587500"/>
            <a:ext cx="11887200" cy="22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just">
              <a:lnSpc>
                <a:spcPct val="150000"/>
              </a:lnSpc>
              <a:spcBef>
                <a:spcPct val="0"/>
              </a:spcBef>
              <a:spcAft>
                <a:spcPts val="1000"/>
              </a:spcAft>
              <a:buNone/>
            </a:pPr>
            <a:r>
              <a:rPr lang="en-ZA" altLang="en-US" sz="3200" dirty="0">
                <a:solidFill>
                  <a:srgbClr val="000000"/>
                </a:solidFill>
                <a:latin typeface="Arial" panose="020B0604020202020204" pitchFamily="34" charset="0"/>
                <a:ea typeface="PMingLiU" panose="020B0604030504040204" pitchFamily="18" charset="-120"/>
                <a:cs typeface="Arial" panose="020B0604020202020204" pitchFamily="34" charset="0"/>
              </a:rPr>
              <a:t>It is recommended that the Portfolio Committee notes the tabled </a:t>
            </a:r>
            <a:r>
              <a:rPr kumimoji="0" lang="en-US" altLang="zh-CN" sz="32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Department of Cooperative Governance</a:t>
            </a:r>
            <a:r>
              <a:rPr lang="en-ZA" altLang="en-US" sz="3200" dirty="0">
                <a:solidFill>
                  <a:srgbClr val="000000"/>
                </a:solidFill>
                <a:latin typeface="Arial" panose="020B0604020202020204" pitchFamily="34" charset="0"/>
                <a:ea typeface="PMingLiU" panose="020B0604030504040204" pitchFamily="18" charset="-120"/>
                <a:cs typeface="Arial" panose="020B0604020202020204" pitchFamily="34" charset="0"/>
              </a:rPr>
              <a:t> Annual Performance Report for the </a:t>
            </a:r>
            <a:r>
              <a:rPr lang="en-ZA" alt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2021/2022 Financial Year.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A766A1-0E3A-4CC0-843F-11C3EB36FE87}"/>
              </a:ext>
            </a:extLst>
          </p:cNvPr>
          <p:cNvSpPr>
            <a:spLocks noGrp="1"/>
          </p:cNvSpPr>
          <p:nvPr>
            <p:ph type="body" sz="quarter" idx="13"/>
          </p:nvPr>
        </p:nvSpPr>
        <p:spPr/>
        <p:txBody>
          <a:bodyPr/>
          <a:lstStyle/>
          <a:p>
            <a:r>
              <a:rPr lang="en-US" dirty="0"/>
              <a:t>THANK YOU!</a:t>
            </a:r>
            <a:endParaRPr lang="en-ZA" dirty="0"/>
          </a:p>
        </p:txBody>
      </p:sp>
    </p:spTree>
    <p:extLst>
      <p:ext uri="{BB962C8B-B14F-4D97-AF65-F5344CB8AC3E}">
        <p14:creationId xmlns:p14="http://schemas.microsoft.com/office/powerpoint/2010/main" val="866153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45DB4-B553-4C87-B154-A1EE64D51AA0}"/>
              </a:ext>
            </a:extLst>
          </p:cNvPr>
          <p:cNvSpPr>
            <a:spLocks noGrp="1"/>
          </p:cNvSpPr>
          <p:nvPr>
            <p:ph type="title"/>
          </p:nvPr>
        </p:nvSpPr>
        <p:spPr/>
        <p:txBody>
          <a:bodyPr/>
          <a:lstStyle/>
          <a:p>
            <a:pPr algn="ctr"/>
            <a:r>
              <a:rPr lang="en-ZA" b="1" dirty="0">
                <a:solidFill>
                  <a:schemeClr val="accent2"/>
                </a:solidFill>
              </a:rPr>
              <a:t>PURPOSE</a:t>
            </a:r>
            <a:br>
              <a:rPr lang="en-ZA" b="1" dirty="0">
                <a:solidFill>
                  <a:schemeClr val="accent2"/>
                </a:solidFill>
              </a:rPr>
            </a:br>
            <a:endParaRPr lang="en-ZA" b="1" dirty="0">
              <a:solidFill>
                <a:schemeClr val="accent2"/>
              </a:solidFill>
            </a:endParaRPr>
          </a:p>
        </p:txBody>
      </p:sp>
      <p:sp>
        <p:nvSpPr>
          <p:cNvPr id="3" name="Content Placeholder 2">
            <a:extLst>
              <a:ext uri="{FF2B5EF4-FFF2-40B4-BE49-F238E27FC236}">
                <a16:creationId xmlns:a16="http://schemas.microsoft.com/office/drawing/2014/main" id="{86DD34EB-8727-4F42-82DB-0E7E47F9E897}"/>
              </a:ext>
            </a:extLst>
          </p:cNvPr>
          <p:cNvSpPr>
            <a:spLocks noGrp="1"/>
          </p:cNvSpPr>
          <p:nvPr>
            <p:ph sz="half" idx="2"/>
          </p:nvPr>
        </p:nvSpPr>
        <p:spPr>
          <a:xfrm>
            <a:off x="498684" y="814646"/>
            <a:ext cx="11205636" cy="3809905"/>
          </a:xfrm>
        </p:spPr>
        <p:txBody>
          <a:bodyPr/>
          <a:lstStyle/>
          <a:p>
            <a:pPr marL="0" indent="0" algn="just">
              <a:lnSpc>
                <a:spcPct val="150000"/>
              </a:lnSpc>
              <a:buNone/>
            </a:pPr>
            <a:endParaRPr lang="en-US" altLang="zh-CN" sz="1800" dirty="0"/>
          </a:p>
          <a:p>
            <a:pPr marL="0" indent="0" algn="just">
              <a:lnSpc>
                <a:spcPct val="150000"/>
              </a:lnSpc>
              <a:buNone/>
            </a:pPr>
            <a:endParaRPr lang="en-US" altLang="zh-CN" sz="1800" dirty="0"/>
          </a:p>
          <a:p>
            <a:pPr marL="0" indent="0" algn="ctr">
              <a:lnSpc>
                <a:spcPct val="150000"/>
              </a:lnSpc>
              <a:buNone/>
            </a:pPr>
            <a:r>
              <a:rPr lang="en-US" altLang="zh-CN" sz="2400" dirty="0"/>
              <a:t>To present to the Portfolio Committee on Cooperative Governance and Traditional Affairs the Annual Performance Report for the Department of Cooperative Governance for the 2021/2022 Financial Year.</a:t>
            </a:r>
            <a:endParaRPr lang="en-ZA" sz="2400" dirty="0"/>
          </a:p>
        </p:txBody>
      </p:sp>
    </p:spTree>
    <p:extLst>
      <p:ext uri="{BB962C8B-B14F-4D97-AF65-F5344CB8AC3E}">
        <p14:creationId xmlns:p14="http://schemas.microsoft.com/office/powerpoint/2010/main" val="1013837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4E8B-9692-4B6A-8A89-8F2A26810CF9}"/>
              </a:ext>
            </a:extLst>
          </p:cNvPr>
          <p:cNvSpPr>
            <a:spLocks noGrp="1"/>
          </p:cNvSpPr>
          <p:nvPr>
            <p:ph type="title"/>
          </p:nvPr>
        </p:nvSpPr>
        <p:spPr/>
        <p:txBody>
          <a:bodyPr/>
          <a:lstStyle/>
          <a:p>
            <a:pPr algn="ctr"/>
            <a:r>
              <a:rPr lang="en-US" b="1" dirty="0">
                <a:solidFill>
                  <a:schemeClr val="accent2"/>
                </a:solidFill>
              </a:rPr>
              <a:t>Performance overview</a:t>
            </a:r>
          </a:p>
        </p:txBody>
      </p:sp>
      <p:sp>
        <p:nvSpPr>
          <p:cNvPr id="3" name="Content Placeholder 2">
            <a:extLst>
              <a:ext uri="{FF2B5EF4-FFF2-40B4-BE49-F238E27FC236}">
                <a16:creationId xmlns:a16="http://schemas.microsoft.com/office/drawing/2014/main" id="{01949E63-B10F-4C28-A78C-2D0D1C88A5B3}"/>
              </a:ext>
            </a:extLst>
          </p:cNvPr>
          <p:cNvSpPr>
            <a:spLocks noGrp="1"/>
          </p:cNvSpPr>
          <p:nvPr>
            <p:ph sz="half" idx="2"/>
          </p:nvPr>
        </p:nvSpPr>
        <p:spPr>
          <a:xfrm>
            <a:off x="402336" y="795527"/>
            <a:ext cx="11301984" cy="5454271"/>
          </a:xfrm>
        </p:spPr>
        <p:txBody>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1800" b="1" i="0" u="none" strike="noStrike" kern="1200" cap="none" spc="0" normalizeH="0" baseline="0" noProof="0" dirty="0">
                <a:ln>
                  <a:noFill/>
                </a:ln>
                <a:solidFill>
                  <a:srgbClr val="F07D00"/>
                </a:solidFill>
                <a:effectLst/>
                <a:uLnTx/>
                <a:uFillTx/>
                <a:latin typeface="Arial" panose="020B0604020202020204"/>
                <a:ea typeface="+mn-ea"/>
                <a:cs typeface="Calibri" panose="020F0502020204030204" pitchFamily="34" charset="0"/>
              </a:rPr>
              <a:t>OVERVIEW OF THE DEPARTMENT:</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Over the period under-review, the Department concluded a comprehensive strategic review that resulted in a revised Operating Model and Organisational Structure for the Department. The Department will use this Operating Model to drive its strategy using the District Development Model as a key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intergovernmental relations vehicle for the next financial years.</a:t>
            </a:r>
            <a:endParaRPr kumimoji="0" lang="en-ZA" sz="1800" b="1" i="0" u="none" strike="noStrike" kern="1200" cap="none" spc="0" normalizeH="0" baseline="0" noProof="0" dirty="0">
              <a:ln>
                <a:noFill/>
              </a:ln>
              <a:solidFill>
                <a:srgbClr val="F07D00"/>
              </a:solidFill>
              <a:effectLst/>
              <a:uLnTx/>
              <a:uFillTx/>
              <a:latin typeface="Arial" panose="020B0604020202020204"/>
              <a:ea typeface="+mn-ea"/>
              <a:cs typeface="Calibri" panose="020F0502020204030204"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1800" b="1" i="0" u="none" strike="noStrike" kern="1200" cap="none" spc="0" normalizeH="0" baseline="0" noProof="0" dirty="0">
                <a:ln>
                  <a:noFill/>
                </a:ln>
                <a:solidFill>
                  <a:srgbClr val="F07D00"/>
                </a:solidFill>
                <a:effectLst/>
                <a:uLnTx/>
                <a:uFillTx/>
                <a:latin typeface="Arial" panose="020B0604020202020204"/>
                <a:ea typeface="+mn-ea"/>
                <a:cs typeface="Calibri" panose="020F0502020204030204" pitchFamily="34" charset="0"/>
              </a:rPr>
              <a:t>YEAR ON YEAR COMPARISON:</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Despite the challenges posed by the Covid-19 pandemic, a year-on-year comparison shows a significant improvement in the departmental performance of 73% for the year under review against 62% in 2019/2020 and 68% in 2020/21 respectively. </a:t>
            </a:r>
            <a:endParaRPr lang="en-US" sz="1800" b="1" i="0" u="none" strike="noStrike" baseline="0" dirty="0">
              <a:solidFill>
                <a:srgbClr val="F07D00"/>
              </a:solidFill>
              <a:cs typeface="Calibri" panose="020F0502020204030204" pitchFamily="34" charset="0"/>
            </a:endParaRPr>
          </a:p>
          <a:p>
            <a:pPr marL="0" indent="0" algn="l">
              <a:buNone/>
            </a:pPr>
            <a:r>
              <a:rPr lang="en-US" sz="1800" b="1" i="0" u="none" strike="noStrike" baseline="0" dirty="0">
                <a:solidFill>
                  <a:srgbClr val="F07D00"/>
                </a:solidFill>
                <a:cs typeface="Calibri" panose="020F0502020204030204" pitchFamily="34" charset="0"/>
              </a:rPr>
              <a:t>INTERNAL CORPORATE GOVERNANCE </a:t>
            </a:r>
            <a:r>
              <a:rPr lang="en-US" sz="1800" b="1" dirty="0">
                <a:solidFill>
                  <a:srgbClr val="F07D00"/>
                </a:solidFill>
                <a:cs typeface="Calibri" panose="020F0502020204030204" pitchFamily="34" charset="0"/>
              </a:rPr>
              <a:t>SYSTEMS</a:t>
            </a:r>
            <a:r>
              <a:rPr lang="en-ZA" sz="1800" b="1" dirty="0">
                <a:solidFill>
                  <a:srgbClr val="F07D00"/>
                </a:solidFill>
                <a:cs typeface="Calibri" panose="020F0502020204030204" pitchFamily="34" charset="0"/>
              </a:rPr>
              <a:t>:</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0000"/>
                </a:solidFill>
                <a:effectLst/>
                <a:uLnTx/>
                <a:uFillTx/>
                <a:cs typeface="Calibri" panose="020F0502020204030204" pitchFamily="34" charset="0"/>
              </a:rPr>
              <a:t>The Department </a:t>
            </a:r>
            <a:r>
              <a:rPr lang="en-ZA" sz="1800" dirty="0">
                <a:solidFill>
                  <a:srgbClr val="000000"/>
                </a:solidFill>
                <a:cs typeface="Calibri" panose="020F0502020204030204" pitchFamily="34" charset="0"/>
              </a:rPr>
              <a:t>has achieved a </a:t>
            </a:r>
            <a:r>
              <a:rPr kumimoji="0" lang="en-ZA" sz="1800" b="0" i="0" u="none" strike="noStrike" kern="1200" cap="none" spc="0" normalizeH="0" baseline="0" noProof="0" dirty="0">
                <a:ln>
                  <a:noFill/>
                </a:ln>
                <a:solidFill>
                  <a:srgbClr val="000000"/>
                </a:solidFill>
                <a:effectLst/>
                <a:uLnTx/>
                <a:uFillTx/>
                <a:cs typeface="Calibri" panose="020F0502020204030204" pitchFamily="34" charset="0"/>
              </a:rPr>
              <a:t>Qualified Audit Opinion for the 2021/22 financial year</a:t>
            </a:r>
            <a:r>
              <a:rPr lang="en-ZA" sz="1800" dirty="0">
                <a:solidFill>
                  <a:srgbClr val="000000"/>
                </a:solidFill>
                <a:cs typeface="Calibri" panose="020F0502020204030204" pitchFamily="34" charset="0"/>
              </a:rPr>
              <a:t>. </a:t>
            </a:r>
            <a:r>
              <a:rPr kumimoji="0" lang="en-ZA" sz="1800" b="0" i="0" u="none" strike="noStrike" kern="1200" cap="none" spc="0" normalizeH="0" baseline="0" noProof="0" dirty="0">
                <a:ln>
                  <a:noFill/>
                </a:ln>
                <a:solidFill>
                  <a:srgbClr val="000000"/>
                </a:solidFill>
                <a:effectLst/>
                <a:uLnTx/>
                <a:uFillTx/>
                <a:cs typeface="Calibri" panose="020F0502020204030204" pitchFamily="34" charset="0"/>
              </a:rPr>
              <a:t>All qualification areas that relates to the Community Work Programme continue to improve in our internal control environment so that the Department can move to an unqualified audit opinion soon.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07D00"/>
                </a:solidFill>
                <a:effectLst/>
                <a:uLnTx/>
                <a:uFillTx/>
                <a:ea typeface="+mn-ea"/>
                <a:cs typeface="Calibri" panose="020F0502020204030204" pitchFamily="34" charset="0"/>
              </a:rPr>
              <a:t>SUSTAINED GOOD MUNICIPAL GOVERNANCE:</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0000"/>
                </a:solidFill>
                <a:effectLst/>
                <a:uLnTx/>
                <a:uFillTx/>
                <a:ea typeface="+mn-ea"/>
                <a:cs typeface="Calibri" panose="020F0502020204030204" pitchFamily="34" charset="0"/>
              </a:rPr>
              <a:t>As part of efforts to ensure that governance is enhanced, and that accountability in municipal councils is sustained, the Department introduced new provisions through the Local Government: Municipal Structures Amendment Act No. 3 of 2021.</a:t>
            </a:r>
            <a:endParaRPr kumimoji="0" lang="en-US" sz="1800" b="0" i="0" u="none" strike="noStrike" kern="1200" cap="none" spc="0" normalizeH="0" baseline="0" noProof="0" dirty="0">
              <a:ln>
                <a:noFill/>
              </a:ln>
              <a:solidFill>
                <a:srgbClr val="000000"/>
              </a:solidFill>
              <a:effectLst/>
              <a:uLnTx/>
              <a:uFillTx/>
              <a:ea typeface="+mn-ea"/>
              <a:cs typeface="Calibri" panose="020F0502020204030204" pitchFamily="34" charset="0"/>
            </a:endParaRPr>
          </a:p>
          <a:p>
            <a:pPr algn="just"/>
            <a:endParaRPr lang="en-US" sz="1800" b="0" i="0" u="none" strike="noStrike"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971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964A-8F13-44B0-B6AA-5A0751FA5BCA}"/>
              </a:ext>
            </a:extLst>
          </p:cNvPr>
          <p:cNvSpPr>
            <a:spLocks noGrp="1"/>
          </p:cNvSpPr>
          <p:nvPr>
            <p:ph type="title"/>
          </p:nvPr>
        </p:nvSpPr>
        <p:spPr/>
        <p:txBody>
          <a:bodyPr/>
          <a:lstStyle/>
          <a:p>
            <a:pPr algn="ctr"/>
            <a:r>
              <a:rPr kumimoji="0" lang="en-US" sz="2400" b="1" i="0" u="none" strike="noStrike" kern="1200" cap="all" spc="0" normalizeH="0" baseline="0" noProof="0" dirty="0">
                <a:ln>
                  <a:noFill/>
                </a:ln>
                <a:solidFill>
                  <a:srgbClr val="ED7D31"/>
                </a:solidFill>
                <a:effectLst/>
                <a:uLnTx/>
                <a:uFillTx/>
                <a:latin typeface="Arial" panose="020B0604020202020204"/>
                <a:ea typeface="+mj-ea"/>
                <a:cs typeface="+mj-cs"/>
              </a:rPr>
              <a:t>Performance overview</a:t>
            </a:r>
            <a:endParaRPr lang="en-US" dirty="0"/>
          </a:p>
        </p:txBody>
      </p:sp>
      <p:sp>
        <p:nvSpPr>
          <p:cNvPr id="3" name="Content Placeholder 2">
            <a:extLst>
              <a:ext uri="{FF2B5EF4-FFF2-40B4-BE49-F238E27FC236}">
                <a16:creationId xmlns:a16="http://schemas.microsoft.com/office/drawing/2014/main" id="{DAF0CD33-1CDE-4D86-9B04-C7F971F222F1}"/>
              </a:ext>
            </a:extLst>
          </p:cNvPr>
          <p:cNvSpPr>
            <a:spLocks noGrp="1"/>
          </p:cNvSpPr>
          <p:nvPr>
            <p:ph sz="half" idx="2"/>
          </p:nvPr>
        </p:nvSpPr>
        <p:spPr>
          <a:xfrm>
            <a:off x="493182" y="766159"/>
            <a:ext cx="11205636" cy="5325681"/>
          </a:xfrm>
        </p:spPr>
        <p:txBody>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ZA" sz="1800" b="1" dirty="0">
              <a:solidFill>
                <a:srgbClr val="F07D00"/>
              </a:solidFill>
              <a:cs typeface="Calibri" panose="020F0502020204030204"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1800" b="1" dirty="0">
                <a:solidFill>
                  <a:srgbClr val="F07D00"/>
                </a:solidFill>
                <a:cs typeface="Calibri" panose="020F0502020204030204" pitchFamily="34" charset="0"/>
              </a:rPr>
              <a:t>INTEGRATED PLANNING AND SERVICEDELIVERY:</a:t>
            </a:r>
            <a:endParaRPr lang="en-US" sz="1800" b="1" dirty="0">
              <a:solidFill>
                <a:srgbClr val="F07D00"/>
              </a:solidFill>
              <a:cs typeface="Calibri" panose="020F0502020204030204"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0000"/>
                </a:solidFill>
                <a:effectLst/>
                <a:uLnTx/>
                <a:uFillTx/>
                <a:cs typeface="Calibri" panose="020F0502020204030204" pitchFamily="34" charset="0"/>
              </a:rPr>
              <a:t>The process of putting in place institutional arrangements for the District Development Model </a:t>
            </a:r>
            <a:r>
              <a:rPr lang="en-ZA" sz="1800" dirty="0">
                <a:solidFill>
                  <a:srgbClr val="000000"/>
                </a:solidFill>
                <a:cs typeface="Calibri" panose="020F0502020204030204" pitchFamily="34" charset="0"/>
              </a:rPr>
              <a:t>is</a:t>
            </a:r>
            <a:r>
              <a:rPr kumimoji="0" lang="en-ZA" sz="1800" b="0" i="0" u="none" strike="noStrike" kern="1200" cap="none" spc="0" normalizeH="0" baseline="0" noProof="0" dirty="0">
                <a:ln>
                  <a:noFill/>
                </a:ln>
                <a:solidFill>
                  <a:srgbClr val="000000"/>
                </a:solidFill>
                <a:effectLst/>
                <a:uLnTx/>
                <a:uFillTx/>
                <a:cs typeface="Calibri" panose="020F0502020204030204" pitchFamily="34" charset="0"/>
              </a:rPr>
              <a:t> progressing well, the department managed to oversee the development of 40 district and six (6) Metro One Plans which translate into 88% of the planned target.</a:t>
            </a:r>
          </a:p>
          <a:p>
            <a:pPr algn="just"/>
            <a:r>
              <a:rPr lang="en-ZA" sz="1800" b="0" i="0" u="none" strike="noStrike" baseline="0" dirty="0">
                <a:cs typeface="Calibri" panose="020F0502020204030204" pitchFamily="34" charset="0"/>
              </a:rPr>
              <a:t>After tabling the State of Local Government Report, we worked with National Treasury (NT) to support provinces with the development, implementation and monitoring and reporting of Municipal Support and Intervention Plans (MSIPs) for the 64 identified dysfunctional municipalities, in line with section 154 of the Constitution.</a:t>
            </a:r>
            <a:endParaRPr kumimoji="0" lang="en-US" sz="1800" b="0" i="0" u="none" strike="noStrike" kern="1200" cap="none" spc="0" normalizeH="0" baseline="0" noProof="0" dirty="0">
              <a:ln>
                <a:noFill/>
              </a:ln>
              <a:solidFill>
                <a:srgbClr val="000000"/>
              </a:solidFill>
              <a:effectLst/>
              <a:uLnTx/>
              <a:uFillTx/>
              <a:cs typeface="Calibri" panose="020F0502020204030204" pitchFamily="34" charset="0"/>
            </a:endParaRPr>
          </a:p>
          <a:p>
            <a:pPr marL="0" indent="0" algn="just">
              <a:buNone/>
            </a:pPr>
            <a:r>
              <a:rPr lang="en-US" sz="1800" b="1" i="0" u="none" strike="noStrike" baseline="0" dirty="0">
                <a:solidFill>
                  <a:srgbClr val="F07D00"/>
                </a:solidFill>
                <a:cs typeface="Calibri" panose="020F0502020204030204" pitchFamily="34" charset="0"/>
              </a:rPr>
              <a:t>EFFECTIVE INTERGOVERNMENTAL RELATIONS:</a:t>
            </a:r>
          </a:p>
          <a:p>
            <a:pPr algn="just"/>
            <a:r>
              <a:rPr lang="en-ZA" sz="1800" b="0" i="0" u="none" strike="noStrike" baseline="0" dirty="0">
                <a:cs typeface="Calibri" panose="020F0502020204030204" pitchFamily="34" charset="0"/>
              </a:rPr>
              <a:t>The department successfully developed an integrated framework that outlines the relationship between intergovernmental DDM technical and political structures with those IGR structures that are provided for in the </a:t>
            </a:r>
            <a:r>
              <a:rPr lang="en-US" sz="1800" b="0" i="0" u="none" strike="noStrike" baseline="0" dirty="0">
                <a:cs typeface="Calibri" panose="020F0502020204030204" pitchFamily="34" charset="0"/>
              </a:rPr>
              <a:t>Intergovernmental Framework Act of 2005.</a:t>
            </a:r>
          </a:p>
          <a:p>
            <a:pPr algn="just"/>
            <a:r>
              <a:rPr lang="en-ZA" sz="1800" b="0" i="0" u="none" strike="noStrike" baseline="0" dirty="0">
                <a:cs typeface="Calibri" panose="020F0502020204030204" pitchFamily="34" charset="0"/>
              </a:rPr>
              <a:t>The work of the DDM political champions as intergovernmental facilitators were also supported by the department through providing guidance to the technical support staff of political champions on how political champions should conduct and undertake their </a:t>
            </a:r>
            <a:r>
              <a:rPr lang="en-US" sz="1800" b="0" i="0" u="none" strike="noStrike" baseline="0" dirty="0">
                <a:cs typeface="Calibri" panose="020F0502020204030204" pitchFamily="34" charset="0"/>
              </a:rPr>
              <a:t>tasks.</a:t>
            </a:r>
          </a:p>
          <a:p>
            <a:pPr algn="just"/>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849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07B32E-689F-47A0-A04C-5E3C8D638165}"/>
              </a:ext>
            </a:extLst>
          </p:cNvPr>
          <p:cNvSpPr>
            <a:spLocks noGrp="1"/>
          </p:cNvSpPr>
          <p:nvPr>
            <p:ph type="body" sz="quarter" idx="13"/>
          </p:nvPr>
        </p:nvSpPr>
        <p:spPr/>
        <p:txBody>
          <a:bodyPr/>
          <a:lstStyle/>
          <a:p>
            <a:pPr>
              <a:defRPr/>
            </a:pPr>
            <a:r>
              <a:rPr lang="en-ZA" dirty="0"/>
              <a:t>PART A</a:t>
            </a:r>
            <a:br>
              <a:rPr lang="en-ZA" dirty="0"/>
            </a:br>
            <a:endParaRPr lang="en-ZA" dirty="0"/>
          </a:p>
          <a:p>
            <a:pPr>
              <a:defRPr/>
            </a:pPr>
            <a:r>
              <a:rPr lang="en-ZA" altLang="en-US" sz="3600" dirty="0"/>
              <a:t>ANNUAL PERFORMANCE INFORMATION REPORT FOR  2021/22 FY</a:t>
            </a:r>
            <a:endParaRPr lang="en-ZA" altLang="en-US" dirty="0">
              <a:sym typeface="Calibri Light" panose="020F0302020204030204" pitchFamily="34" charset="0"/>
            </a:endParaRPr>
          </a:p>
          <a:p>
            <a:endParaRPr lang="en-ZA" dirty="0"/>
          </a:p>
        </p:txBody>
      </p:sp>
    </p:spTree>
    <p:extLst>
      <p:ext uri="{BB962C8B-B14F-4D97-AF65-F5344CB8AC3E}">
        <p14:creationId xmlns:p14="http://schemas.microsoft.com/office/powerpoint/2010/main" val="3049444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07B32E-689F-47A0-A04C-5E3C8D638165}"/>
              </a:ext>
            </a:extLst>
          </p:cNvPr>
          <p:cNvSpPr>
            <a:spLocks noGrp="1"/>
          </p:cNvSpPr>
          <p:nvPr>
            <p:ph type="body" sz="quarter" idx="13"/>
          </p:nvPr>
        </p:nvSpPr>
        <p:spPr/>
        <p:txBody>
          <a:bodyPr/>
          <a:lstStyle/>
          <a:p>
            <a:pPr>
              <a:defRPr/>
            </a:pPr>
            <a:r>
              <a:rPr lang="en-ZA" dirty="0"/>
              <a:t>LIST OF ACHIEVED TARGETS</a:t>
            </a:r>
            <a:br>
              <a:rPr lang="en-ZA" dirty="0"/>
            </a:br>
            <a:endParaRPr lang="en-ZA" dirty="0"/>
          </a:p>
          <a:p>
            <a:endParaRPr lang="en-ZA" dirty="0"/>
          </a:p>
        </p:txBody>
      </p:sp>
    </p:spTree>
    <p:extLst>
      <p:ext uri="{BB962C8B-B14F-4D97-AF65-F5344CB8AC3E}">
        <p14:creationId xmlns:p14="http://schemas.microsoft.com/office/powerpoint/2010/main" val="3339955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0884-5D76-484E-B9E4-BC3E69F0335C}"/>
              </a:ext>
            </a:extLst>
          </p:cNvPr>
          <p:cNvSpPr>
            <a:spLocks noGrp="1"/>
          </p:cNvSpPr>
          <p:nvPr>
            <p:ph type="title"/>
          </p:nvPr>
        </p:nvSpPr>
        <p:spPr>
          <a:xfrm>
            <a:off x="498684" y="10978"/>
            <a:ext cx="11205636" cy="382917"/>
          </a:xfrm>
        </p:spPr>
        <p:txBody>
          <a:bodyPr/>
          <a:lstStyle/>
          <a:p>
            <a:pPr algn="ctr"/>
            <a:r>
              <a:rPr lang="en-US" sz="2000" b="1" dirty="0">
                <a:solidFill>
                  <a:schemeClr val="accent2"/>
                </a:solidFill>
              </a:rPr>
              <a:t>List of ACHIEVED targets per programme</a:t>
            </a:r>
            <a:endParaRPr lang="en-ZA" sz="2000" b="1" dirty="0">
              <a:solidFill>
                <a:schemeClr val="accent2"/>
              </a:solidFill>
            </a:endParaRPr>
          </a:p>
        </p:txBody>
      </p:sp>
      <p:graphicFrame>
        <p:nvGraphicFramePr>
          <p:cNvPr id="4" name="Table 4">
            <a:extLst>
              <a:ext uri="{FF2B5EF4-FFF2-40B4-BE49-F238E27FC236}">
                <a16:creationId xmlns:a16="http://schemas.microsoft.com/office/drawing/2014/main" id="{285EC7C6-6940-48A5-A70F-6256E9A267EB}"/>
              </a:ext>
            </a:extLst>
          </p:cNvPr>
          <p:cNvGraphicFramePr>
            <a:graphicFrameLocks noGrp="1"/>
          </p:cNvGraphicFramePr>
          <p:nvPr>
            <p:ph sz="half" idx="2"/>
            <p:extLst>
              <p:ext uri="{D42A27DB-BD31-4B8C-83A1-F6EECF244321}">
                <p14:modId xmlns:p14="http://schemas.microsoft.com/office/powerpoint/2010/main" val="178429788"/>
              </p:ext>
            </p:extLst>
          </p:nvPr>
        </p:nvGraphicFramePr>
        <p:xfrm>
          <a:off x="365760" y="1110343"/>
          <a:ext cx="11582400" cy="3505200"/>
        </p:xfrm>
        <a:graphic>
          <a:graphicData uri="http://schemas.openxmlformats.org/drawingml/2006/table">
            <a:tbl>
              <a:tblPr firstRow="1" bandRow="1">
                <a:tableStyleId>{5940675A-B579-460E-94D1-54222C63F5DA}</a:tableStyleId>
              </a:tblPr>
              <a:tblGrid>
                <a:gridCol w="535206">
                  <a:extLst>
                    <a:ext uri="{9D8B030D-6E8A-4147-A177-3AD203B41FA5}">
                      <a16:colId xmlns:a16="http://schemas.microsoft.com/office/drawing/2014/main" val="4130811718"/>
                    </a:ext>
                  </a:extLst>
                </a:gridCol>
                <a:gridCol w="11047194">
                  <a:extLst>
                    <a:ext uri="{9D8B030D-6E8A-4147-A177-3AD203B41FA5}">
                      <a16:colId xmlns:a16="http://schemas.microsoft.com/office/drawing/2014/main" val="3644202206"/>
                    </a:ext>
                  </a:extLst>
                </a:gridCol>
              </a:tblGrid>
              <a:tr h="246231">
                <a:tc gridSpan="2">
                  <a:txBody>
                    <a:bodyPr/>
                    <a:lstStyle/>
                    <a:p>
                      <a:pPr marL="0" algn="ctr" defTabSz="914400" rtl="0" eaLnBrk="1" latinLnBrk="0" hangingPunct="1"/>
                      <a:r>
                        <a:rPr lang="en-US" sz="2000" b="1" kern="1200" dirty="0">
                          <a:solidFill>
                            <a:schemeClr val="tx1"/>
                          </a:solidFill>
                          <a:latin typeface="Arial Narrow" panose="020B0606020202030204" pitchFamily="34" charset="0"/>
                          <a:ea typeface="+mn-ea"/>
                          <a:cs typeface="+mn-cs"/>
                        </a:rPr>
                        <a:t>ADMINISTRATION </a:t>
                      </a:r>
                      <a:endParaRPr lang="en-ZA" sz="2000" b="1" kern="1200" dirty="0">
                        <a:solidFill>
                          <a:schemeClr val="tx1"/>
                        </a:solidFill>
                        <a:latin typeface="Arial Narrow" panose="020B0606020202030204" pitchFamily="34" charset="0"/>
                        <a:ea typeface="+mn-ea"/>
                        <a:cs typeface="+mn-cs"/>
                      </a:endParaRPr>
                    </a:p>
                  </a:txBody>
                  <a:tcPr>
                    <a:solidFill>
                      <a:schemeClr val="accent2"/>
                    </a:solidFill>
                  </a:tcPr>
                </a:tc>
                <a:tc hMerge="1">
                  <a:txBody>
                    <a:bodyPr/>
                    <a:lstStyle/>
                    <a:p>
                      <a:pPr marL="0" algn="l" defTabSz="914400" rtl="0" eaLnBrk="1" latinLnBrk="0" hangingPunct="1"/>
                      <a:r>
                        <a:rPr lang="en-US" sz="2000" b="1" kern="1200" dirty="0">
                          <a:solidFill>
                            <a:schemeClr val="tx1"/>
                          </a:solidFill>
                          <a:latin typeface="Arial Narrow" panose="020B0606020202030204" pitchFamily="34" charset="0"/>
                          <a:ea typeface="+mn-ea"/>
                          <a:cs typeface="+mn-cs"/>
                        </a:rPr>
                        <a:t>ADMINISTRATION </a:t>
                      </a:r>
                      <a:endParaRPr lang="en-ZA" sz="2000" b="1" kern="1200" dirty="0">
                        <a:solidFill>
                          <a:schemeClr val="tx1"/>
                        </a:solidFill>
                        <a:latin typeface="Arial Narrow" panose="020B0606020202030204" pitchFamily="34" charset="0"/>
                        <a:ea typeface="+mn-ea"/>
                        <a:cs typeface="+mn-cs"/>
                      </a:endParaRPr>
                    </a:p>
                  </a:txBody>
                  <a:tcPr/>
                </a:tc>
                <a:extLst>
                  <a:ext uri="{0D108BD9-81ED-4DB2-BD59-A6C34878D82A}">
                    <a16:rowId xmlns:a16="http://schemas.microsoft.com/office/drawing/2014/main" val="988591895"/>
                  </a:ext>
                </a:extLst>
              </a:tr>
              <a:tr h="246231">
                <a:tc>
                  <a:txBody>
                    <a:bodyPr/>
                    <a:lstStyle/>
                    <a:p>
                      <a:r>
                        <a:rPr lang="en-US" sz="2000" dirty="0">
                          <a:latin typeface="Arial Narrow" panose="020B0606020202030204" pitchFamily="34" charset="0"/>
                        </a:rPr>
                        <a:t>1.</a:t>
                      </a:r>
                      <a:endParaRPr lang="en-ZA" sz="2000" dirty="0">
                        <a:latin typeface="Arial Narrow" panose="020B0606020202030204" pitchFamily="34" charset="0"/>
                      </a:endParaRPr>
                    </a:p>
                  </a:txBody>
                  <a:tcPr>
                    <a:solidFill>
                      <a:schemeClr val="bg1"/>
                    </a:solidFill>
                  </a:tcPr>
                </a:tc>
                <a:tc>
                  <a:txBody>
                    <a:bodyPr/>
                    <a:lstStyle/>
                    <a:p>
                      <a:pPr marL="0" algn="l" defTabSz="914400" rtl="0" eaLnBrk="1" latinLnBrk="0" hangingPunct="1"/>
                      <a:r>
                        <a:rPr lang="en-ZA" sz="2000" kern="1200" dirty="0">
                          <a:solidFill>
                            <a:schemeClr val="tx1"/>
                          </a:solidFill>
                          <a:effectLst/>
                          <a:latin typeface="Arial" panose="020B0604020202020204" pitchFamily="34" charset="0"/>
                          <a:ea typeface="+mn-ea"/>
                          <a:cs typeface="Arial" panose="020B0604020202020204" pitchFamily="34" charset="0"/>
                        </a:rPr>
                        <a:t>The Department received a qualified audit opinion for 2021/22 financial year, with less findings compared to previous years.</a:t>
                      </a:r>
                    </a:p>
                  </a:txBody>
                  <a:tcPr>
                    <a:solidFill>
                      <a:schemeClr val="bg1"/>
                    </a:solidFill>
                  </a:tcPr>
                </a:tc>
                <a:extLst>
                  <a:ext uri="{0D108BD9-81ED-4DB2-BD59-A6C34878D82A}">
                    <a16:rowId xmlns:a16="http://schemas.microsoft.com/office/drawing/2014/main" val="3519361748"/>
                  </a:ext>
                </a:extLst>
              </a:tr>
              <a:tr h="246231">
                <a:tc>
                  <a:txBody>
                    <a:bodyPr/>
                    <a:lstStyle/>
                    <a:p>
                      <a:r>
                        <a:rPr lang="en-US" sz="2000" dirty="0">
                          <a:latin typeface="Arial Narrow" panose="020B0606020202030204" pitchFamily="34" charset="0"/>
                        </a:rPr>
                        <a:t>2.</a:t>
                      </a:r>
                      <a:endParaRPr lang="en-ZA" sz="2000" dirty="0">
                        <a:latin typeface="Arial Narrow" panose="020B0606020202030204" pitchFamily="34" charset="0"/>
                      </a:endParaRPr>
                    </a:p>
                  </a:txBody>
                  <a:tcPr>
                    <a:solidFill>
                      <a:schemeClr val="bg1"/>
                    </a:solidFill>
                  </a:tcPr>
                </a:tc>
                <a:tc>
                  <a:txBody>
                    <a:bodyPr/>
                    <a:lstStyle/>
                    <a:p>
                      <a:pPr marL="0" algn="l" defTabSz="914400" rtl="0" eaLnBrk="1" latinLnBrk="0" hangingPunct="1"/>
                      <a:r>
                        <a:rPr lang="en-ZA" sz="2000" kern="1200" dirty="0">
                          <a:solidFill>
                            <a:schemeClr val="tx1"/>
                          </a:solidFill>
                          <a:effectLst/>
                          <a:latin typeface="Arial" panose="020B0604020202020204" pitchFamily="34" charset="0"/>
                          <a:ea typeface="+mn-ea"/>
                          <a:cs typeface="Arial" panose="020B0604020202020204" pitchFamily="34" charset="0"/>
                        </a:rPr>
                        <a:t>Corporate Services Improvement Plan (CSIP) was approved by Accounting Officer and is being implemented</a:t>
                      </a:r>
                    </a:p>
                  </a:txBody>
                  <a:tcPr>
                    <a:solidFill>
                      <a:schemeClr val="bg1"/>
                    </a:solidFill>
                  </a:tcPr>
                </a:tc>
                <a:extLst>
                  <a:ext uri="{0D108BD9-81ED-4DB2-BD59-A6C34878D82A}">
                    <a16:rowId xmlns:a16="http://schemas.microsoft.com/office/drawing/2014/main" val="616366531"/>
                  </a:ext>
                </a:extLst>
              </a:tr>
              <a:tr h="121920">
                <a:tc>
                  <a:txBody>
                    <a:bodyPr/>
                    <a:lstStyle/>
                    <a:p>
                      <a:r>
                        <a:rPr lang="en-ZA" sz="2000" dirty="0">
                          <a:latin typeface="Arial Narrow" panose="020B0606020202030204" pitchFamily="34" charset="0"/>
                        </a:rPr>
                        <a:t>3.</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Financial Management Improvement Plan (FMIP) was approved by Accounting Officer by 31 May 2021 and progress reports for Q1 to Q3 were submitted to Exco within one month after the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end of the quarter.</a:t>
                      </a:r>
                      <a:endParaRPr kumimoji="0" lang="en-Z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solidFill>
                      <a:schemeClr val="bg1"/>
                    </a:solidFill>
                  </a:tcPr>
                </a:tc>
                <a:extLst>
                  <a:ext uri="{0D108BD9-81ED-4DB2-BD59-A6C34878D82A}">
                    <a16:rowId xmlns:a16="http://schemas.microsoft.com/office/drawing/2014/main" val="3775895919"/>
                  </a:ext>
                </a:extLst>
              </a:tr>
              <a:tr h="182880">
                <a:tc>
                  <a:txBody>
                    <a:bodyPr/>
                    <a:lstStyle/>
                    <a:p>
                      <a:r>
                        <a:rPr lang="en-ZA" sz="2000" dirty="0">
                          <a:latin typeface="Arial Narrow" panose="020B0606020202030204" pitchFamily="34" charset="0"/>
                        </a:rPr>
                        <a:t>4.</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92% implementation of the Internal Audit Plan implemented </a:t>
                      </a:r>
                      <a:r>
                        <a:rPr kumimoji="0" lang="en-Z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(i.e., 24 audits out of the 26 planned audits.</a:t>
                      </a:r>
                    </a:p>
                  </a:txBody>
                  <a:tcPr>
                    <a:solidFill>
                      <a:schemeClr val="bg1"/>
                    </a:solidFill>
                  </a:tcPr>
                </a:tc>
                <a:extLst>
                  <a:ext uri="{0D108BD9-81ED-4DB2-BD59-A6C34878D82A}">
                    <a16:rowId xmlns:a16="http://schemas.microsoft.com/office/drawing/2014/main" val="652469674"/>
                  </a:ext>
                </a:extLst>
              </a:tr>
            </a:tbl>
          </a:graphicData>
        </a:graphic>
      </p:graphicFrame>
    </p:spTree>
    <p:extLst>
      <p:ext uri="{BB962C8B-B14F-4D97-AF65-F5344CB8AC3E}">
        <p14:creationId xmlns:p14="http://schemas.microsoft.com/office/powerpoint/2010/main" val="119849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0884-5D76-484E-B9E4-BC3E69F0335C}"/>
              </a:ext>
            </a:extLst>
          </p:cNvPr>
          <p:cNvSpPr>
            <a:spLocks noGrp="1"/>
          </p:cNvSpPr>
          <p:nvPr>
            <p:ph type="title"/>
          </p:nvPr>
        </p:nvSpPr>
        <p:spPr>
          <a:xfrm>
            <a:off x="498684" y="10978"/>
            <a:ext cx="11205636" cy="382917"/>
          </a:xfrm>
        </p:spPr>
        <p:txBody>
          <a:bodyPr/>
          <a:lstStyle/>
          <a:p>
            <a:pPr algn="ctr"/>
            <a:r>
              <a:rPr lang="en-US" sz="2000" b="1" dirty="0">
                <a:solidFill>
                  <a:schemeClr val="accent2"/>
                </a:solidFill>
              </a:rPr>
              <a:t>List of ACHIEVED targets per programme</a:t>
            </a:r>
            <a:endParaRPr lang="en-ZA" sz="2000" b="1" dirty="0">
              <a:solidFill>
                <a:schemeClr val="accent2"/>
              </a:solidFill>
            </a:endParaRPr>
          </a:p>
        </p:txBody>
      </p:sp>
      <p:graphicFrame>
        <p:nvGraphicFramePr>
          <p:cNvPr id="7" name="Table 6">
            <a:extLst>
              <a:ext uri="{FF2B5EF4-FFF2-40B4-BE49-F238E27FC236}">
                <a16:creationId xmlns:a16="http://schemas.microsoft.com/office/drawing/2014/main" id="{590C8AC0-7180-4C91-A715-A45068DF442A}"/>
              </a:ext>
            </a:extLst>
          </p:cNvPr>
          <p:cNvGraphicFramePr>
            <a:graphicFrameLocks noGrp="1"/>
          </p:cNvGraphicFramePr>
          <p:nvPr>
            <p:extLst>
              <p:ext uri="{D42A27DB-BD31-4B8C-83A1-F6EECF244321}">
                <p14:modId xmlns:p14="http://schemas.microsoft.com/office/powerpoint/2010/main" val="3624878844"/>
              </p:ext>
            </p:extLst>
          </p:nvPr>
        </p:nvGraphicFramePr>
        <p:xfrm>
          <a:off x="320039" y="710928"/>
          <a:ext cx="11539729" cy="3017520"/>
        </p:xfrm>
        <a:graphic>
          <a:graphicData uri="http://schemas.openxmlformats.org/drawingml/2006/table">
            <a:tbl>
              <a:tblPr firstRow="1" bandRow="1">
                <a:tableStyleId>{5940675A-B579-460E-94D1-54222C63F5DA}</a:tableStyleId>
              </a:tblPr>
              <a:tblGrid>
                <a:gridCol w="533234">
                  <a:extLst>
                    <a:ext uri="{9D8B030D-6E8A-4147-A177-3AD203B41FA5}">
                      <a16:colId xmlns:a16="http://schemas.microsoft.com/office/drawing/2014/main" val="1680251909"/>
                    </a:ext>
                  </a:extLst>
                </a:gridCol>
                <a:gridCol w="11006495">
                  <a:extLst>
                    <a:ext uri="{9D8B030D-6E8A-4147-A177-3AD203B41FA5}">
                      <a16:colId xmlns:a16="http://schemas.microsoft.com/office/drawing/2014/main" val="108388848"/>
                    </a:ext>
                  </a:extLst>
                </a:gridCol>
              </a:tblGrid>
              <a:tr h="246231">
                <a:tc gridSpan="2">
                  <a:txBody>
                    <a:bodyPr/>
                    <a:lstStyle/>
                    <a:p>
                      <a:pPr marL="0" algn="ctr" defTabSz="914400" rtl="0" eaLnBrk="1" latinLnBrk="0" hangingPunct="1"/>
                      <a:r>
                        <a:rPr lang="en-US" sz="1600" b="1" kern="1200" dirty="0">
                          <a:solidFill>
                            <a:schemeClr val="tx1"/>
                          </a:solidFill>
                          <a:latin typeface="+mn-lt"/>
                          <a:ea typeface="+mn-ea"/>
                          <a:cs typeface="+mn-cs"/>
                        </a:rPr>
                        <a:t>LOCAL GOVERNMENT SUPPORT AND INTERVENTIONS MANAGEMENT </a:t>
                      </a:r>
                      <a:endParaRPr lang="en-ZA" sz="1600" b="1" kern="1200" dirty="0">
                        <a:solidFill>
                          <a:schemeClr val="tx1"/>
                        </a:solidFill>
                        <a:latin typeface="+mn-lt"/>
                        <a:ea typeface="+mn-ea"/>
                        <a:cs typeface="+mn-cs"/>
                      </a:endParaRPr>
                    </a:p>
                  </a:txBody>
                  <a:tcPr>
                    <a:solidFill>
                      <a:schemeClr val="accent2"/>
                    </a:solidFill>
                  </a:tcPr>
                </a:tc>
                <a:tc hMerge="1">
                  <a:txBody>
                    <a:bodyPr/>
                    <a:lstStyle/>
                    <a:p>
                      <a:pPr marL="0" algn="l" defTabSz="914400" rtl="0" eaLnBrk="1" latinLnBrk="0" hangingPunct="1"/>
                      <a:r>
                        <a:rPr lang="en-US" sz="2000" b="1" kern="1200" dirty="0">
                          <a:solidFill>
                            <a:schemeClr val="tx1"/>
                          </a:solidFill>
                          <a:latin typeface="Arial Narrow" panose="020B0606020202030204" pitchFamily="34" charset="0"/>
                          <a:ea typeface="+mn-ea"/>
                          <a:cs typeface="+mn-cs"/>
                        </a:rPr>
                        <a:t>LOCAL GOVERNMENT SUPPORT AND INTERVENTIONS MANAGEMENT </a:t>
                      </a:r>
                      <a:endParaRPr lang="en-ZA" sz="2000" b="1" kern="1200" dirty="0">
                        <a:solidFill>
                          <a:schemeClr val="tx1"/>
                        </a:solidFill>
                        <a:latin typeface="Arial Narrow" panose="020B0606020202030204" pitchFamily="34" charset="0"/>
                        <a:ea typeface="+mn-ea"/>
                        <a:cs typeface="+mn-cs"/>
                      </a:endParaRPr>
                    </a:p>
                  </a:txBody>
                  <a:tcPr/>
                </a:tc>
                <a:extLst>
                  <a:ext uri="{0D108BD9-81ED-4DB2-BD59-A6C34878D82A}">
                    <a16:rowId xmlns:a16="http://schemas.microsoft.com/office/drawing/2014/main" val="12948829"/>
                  </a:ext>
                </a:extLst>
              </a:tr>
              <a:tr h="2462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1.</a:t>
                      </a:r>
                      <a:endParaRPr lang="en-ZA"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tx1"/>
                          </a:solidFill>
                          <a:effectLst/>
                          <a:latin typeface="+mn-lt"/>
                          <a:ea typeface="+mn-ea"/>
                          <a:cs typeface="+mn-cs"/>
                        </a:rPr>
                        <a:t>The Gender responsive (National Strategic Plan) NSP targets and indicators were included in DDM framework.</a:t>
                      </a:r>
                    </a:p>
                  </a:txBody>
                  <a:tcPr/>
                </a:tc>
                <a:extLst>
                  <a:ext uri="{0D108BD9-81ED-4DB2-BD59-A6C34878D82A}">
                    <a16:rowId xmlns:a16="http://schemas.microsoft.com/office/drawing/2014/main" val="3423209687"/>
                  </a:ext>
                </a:extLst>
              </a:tr>
              <a:tr h="2462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2.</a:t>
                      </a:r>
                      <a:endParaRPr lang="en-ZA"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kern="1200" dirty="0">
                          <a:solidFill>
                            <a:schemeClr val="tx1"/>
                          </a:solidFill>
                          <a:effectLst/>
                          <a:latin typeface="+mn-lt"/>
                          <a:ea typeface="+mn-ea"/>
                          <a:cs typeface="+mn-cs"/>
                        </a:rPr>
                        <a:t>Integrated Monitoring and Evaluation Framework for the DDM was developed.</a:t>
                      </a:r>
                    </a:p>
                  </a:txBody>
                  <a:tcPr/>
                </a:tc>
                <a:extLst>
                  <a:ext uri="{0D108BD9-81ED-4DB2-BD59-A6C34878D82A}">
                    <a16:rowId xmlns:a16="http://schemas.microsoft.com/office/drawing/2014/main" val="2951287048"/>
                  </a:ext>
                </a:extLst>
              </a:tr>
              <a:tr h="266823">
                <a:tc>
                  <a:txBody>
                    <a:bodyPr/>
                    <a:lstStyle/>
                    <a:p>
                      <a:r>
                        <a:rPr lang="en-US" sz="1600" dirty="0">
                          <a:latin typeface="+mn-lt"/>
                        </a:rPr>
                        <a:t>3.</a:t>
                      </a:r>
                      <a:endParaRPr lang="en-ZA" sz="1600" dirty="0">
                        <a:latin typeface="+mn-lt"/>
                      </a:endParaRPr>
                    </a:p>
                  </a:txBody>
                  <a:tcPr/>
                </a:tc>
                <a:tc>
                  <a:txBody>
                    <a:bodyPr/>
                    <a:lstStyle/>
                    <a:p>
                      <a:pPr marL="0" algn="l" defTabSz="914400" rtl="0" eaLnBrk="1" latinLnBrk="0" hangingPunct="1"/>
                      <a:r>
                        <a:rPr lang="en-ZA" sz="1600" kern="1200" dirty="0">
                          <a:solidFill>
                            <a:schemeClr val="tx1"/>
                          </a:solidFill>
                          <a:effectLst/>
                          <a:latin typeface="+mn-lt"/>
                          <a:ea typeface="+mn-ea"/>
                          <a:cs typeface="+mn-cs"/>
                        </a:rPr>
                        <a:t>DDM One Plan Prototype developed as the first release of DDM priority modules.</a:t>
                      </a:r>
                    </a:p>
                  </a:txBody>
                  <a:tcPr/>
                </a:tc>
                <a:extLst>
                  <a:ext uri="{0D108BD9-81ED-4DB2-BD59-A6C34878D82A}">
                    <a16:rowId xmlns:a16="http://schemas.microsoft.com/office/drawing/2014/main" val="1919445860"/>
                  </a:ext>
                </a:extLst>
              </a:tr>
              <a:tr h="246231">
                <a:tc>
                  <a:txBody>
                    <a:bodyPr/>
                    <a:lstStyle/>
                    <a:p>
                      <a:r>
                        <a:rPr lang="en-US" sz="1600" dirty="0">
                          <a:latin typeface="+mn-lt"/>
                        </a:rPr>
                        <a:t>4.</a:t>
                      </a:r>
                      <a:endParaRPr lang="en-ZA" sz="1600" dirty="0">
                        <a:latin typeface="+mn-lt"/>
                      </a:endParaRPr>
                    </a:p>
                  </a:txBody>
                  <a:tcPr/>
                </a:tc>
                <a:tc>
                  <a:txBody>
                    <a:bodyPr/>
                    <a:lstStyle/>
                    <a:p>
                      <a:pPr marL="0" algn="l" defTabSz="914400" rtl="0" eaLnBrk="1" latinLnBrk="0" hangingPunct="1"/>
                      <a:r>
                        <a:rPr lang="en-ZA" sz="1600" kern="1200" dirty="0">
                          <a:solidFill>
                            <a:schemeClr val="tx1"/>
                          </a:solidFill>
                          <a:effectLst/>
                          <a:latin typeface="+mn-lt"/>
                          <a:ea typeface="+mn-ea"/>
                          <a:cs typeface="+mn-cs"/>
                        </a:rPr>
                        <a:t>Report on alignment of IDPs to DDM One Plans was developed.</a:t>
                      </a:r>
                    </a:p>
                  </a:txBody>
                  <a:tcPr/>
                </a:tc>
                <a:extLst>
                  <a:ext uri="{0D108BD9-81ED-4DB2-BD59-A6C34878D82A}">
                    <a16:rowId xmlns:a16="http://schemas.microsoft.com/office/drawing/2014/main" val="4082635399"/>
                  </a:ext>
                </a:extLst>
              </a:tr>
              <a:tr h="198120">
                <a:tc>
                  <a:txBody>
                    <a:bodyPr/>
                    <a:lstStyle/>
                    <a:p>
                      <a:r>
                        <a:rPr lang="en-US" sz="1600" dirty="0">
                          <a:latin typeface="+mn-lt"/>
                        </a:rPr>
                        <a:t>5.</a:t>
                      </a:r>
                      <a:endParaRPr lang="en-ZA" sz="1600" dirty="0">
                        <a:latin typeface="+mn-lt"/>
                      </a:endParaRPr>
                    </a:p>
                  </a:txBody>
                  <a:tcPr/>
                </a:tc>
                <a:tc>
                  <a:txBody>
                    <a:bodyPr/>
                    <a:lstStyle/>
                    <a:p>
                      <a:pPr marL="0" algn="l" defTabSz="914400" rtl="0" eaLnBrk="1" latinLnBrk="0" hangingPunct="1"/>
                      <a:r>
                        <a:rPr lang="en-ZA" sz="1600" kern="1200" dirty="0">
                          <a:solidFill>
                            <a:schemeClr val="tx1"/>
                          </a:solidFill>
                          <a:effectLst/>
                          <a:latin typeface="+mn-lt"/>
                          <a:ea typeface="+mn-ea"/>
                          <a:cs typeface="+mn-cs"/>
                        </a:rPr>
                        <a:t>Report on the Integration of Economic Recovery Plans in the DDM One Plans was developed.</a:t>
                      </a:r>
                    </a:p>
                  </a:txBody>
                  <a:tcPr/>
                </a:tc>
                <a:extLst>
                  <a:ext uri="{0D108BD9-81ED-4DB2-BD59-A6C34878D82A}">
                    <a16:rowId xmlns:a16="http://schemas.microsoft.com/office/drawing/2014/main" val="2348957629"/>
                  </a:ext>
                </a:extLst>
              </a:tr>
              <a:tr h="198120">
                <a:tc>
                  <a:txBody>
                    <a:bodyPr/>
                    <a:lstStyle/>
                    <a:p>
                      <a:r>
                        <a:rPr lang="en-ZA" sz="1600" dirty="0">
                          <a:latin typeface="+mn-lt"/>
                        </a:rPr>
                        <a:t>6.</a:t>
                      </a:r>
                    </a:p>
                  </a:txBody>
                  <a:tcPr/>
                </a:tc>
                <a:tc>
                  <a:txBody>
                    <a:bodyPr/>
                    <a:lstStyle/>
                    <a:p>
                      <a:pPr algn="l"/>
                      <a:r>
                        <a:rPr lang="en-US" sz="1600" b="0" i="0" u="none" strike="noStrike" baseline="0" dirty="0">
                          <a:latin typeface="+mn-lt"/>
                        </a:rPr>
                        <a:t>91% of 2020/21 MIG allocations spent on Municipal infrastructure.</a:t>
                      </a:r>
                      <a:endParaRPr lang="en-ZA" sz="1600" kern="1200" dirty="0">
                        <a:solidFill>
                          <a:schemeClr val="tx1"/>
                        </a:solidFill>
                        <a:effectLst/>
                        <a:latin typeface="+mn-lt"/>
                        <a:ea typeface="+mn-ea"/>
                        <a:cs typeface="+mn-cs"/>
                      </a:endParaRPr>
                    </a:p>
                  </a:txBody>
                  <a:tcPr/>
                </a:tc>
                <a:extLst>
                  <a:ext uri="{0D108BD9-81ED-4DB2-BD59-A6C34878D82A}">
                    <a16:rowId xmlns:a16="http://schemas.microsoft.com/office/drawing/2014/main" val="1873279950"/>
                  </a:ext>
                </a:extLst>
              </a:tr>
              <a:tr h="198120">
                <a:tc>
                  <a:txBody>
                    <a:bodyPr/>
                    <a:lstStyle/>
                    <a:p>
                      <a:r>
                        <a:rPr lang="en-US" sz="1600" dirty="0">
                          <a:latin typeface="+mn-lt"/>
                        </a:rPr>
                        <a:t>7.</a:t>
                      </a:r>
                      <a:endParaRPr lang="en-ZA" sz="1600" dirty="0">
                        <a:latin typeface="+mn-lt"/>
                      </a:endParaRPr>
                    </a:p>
                  </a:txBody>
                  <a:tcPr/>
                </a:tc>
                <a:tc>
                  <a:txBody>
                    <a:bodyPr/>
                    <a:lstStyle/>
                    <a:p>
                      <a:pPr marL="0" algn="l" defTabSz="914400" rtl="0" eaLnBrk="1" latinLnBrk="0" hangingPunct="1"/>
                      <a:r>
                        <a:rPr lang="en-ZA" sz="1600" kern="1200" dirty="0">
                          <a:solidFill>
                            <a:schemeClr val="tx1"/>
                          </a:solidFill>
                          <a:effectLst/>
                          <a:latin typeface="+mn-lt"/>
                          <a:ea typeface="+mn-ea"/>
                          <a:cs typeface="+mn-cs"/>
                        </a:rPr>
                        <a:t>Smart Cities framework included in 3 DDM One Plans.</a:t>
                      </a:r>
                    </a:p>
                  </a:txBody>
                  <a:tcPr/>
                </a:tc>
                <a:extLst>
                  <a:ext uri="{0D108BD9-81ED-4DB2-BD59-A6C34878D82A}">
                    <a16:rowId xmlns:a16="http://schemas.microsoft.com/office/drawing/2014/main" val="2696671082"/>
                  </a:ext>
                </a:extLst>
              </a:tr>
              <a:tr h="198120">
                <a:tc>
                  <a:txBody>
                    <a:bodyPr/>
                    <a:lstStyle/>
                    <a:p>
                      <a:r>
                        <a:rPr lang="en-ZA" sz="1600" dirty="0">
                          <a:latin typeface="+mn-lt"/>
                        </a:rPr>
                        <a:t>8.</a:t>
                      </a:r>
                    </a:p>
                  </a:txBody>
                  <a:tcPr/>
                </a:tc>
                <a:tc>
                  <a:txBody>
                    <a:bodyPr/>
                    <a:lstStyle/>
                    <a:p>
                      <a:pPr algn="l"/>
                      <a:r>
                        <a:rPr lang="en-US" sz="1600" b="0" i="0" u="none" strike="noStrike" baseline="0" dirty="0">
                          <a:latin typeface="+mn-lt"/>
                        </a:rPr>
                        <a:t>Four quarterly reports for 2021/22 on the implementation of Section 139 improvement plans developed.</a:t>
                      </a:r>
                      <a:endParaRPr lang="en-ZA" sz="1600" kern="1200" dirty="0">
                        <a:solidFill>
                          <a:schemeClr val="tx1"/>
                        </a:solidFill>
                        <a:effectLst/>
                        <a:latin typeface="+mn-lt"/>
                        <a:ea typeface="+mn-ea"/>
                        <a:cs typeface="+mn-cs"/>
                      </a:endParaRPr>
                    </a:p>
                  </a:txBody>
                  <a:tcPr/>
                </a:tc>
                <a:extLst>
                  <a:ext uri="{0D108BD9-81ED-4DB2-BD59-A6C34878D82A}">
                    <a16:rowId xmlns:a16="http://schemas.microsoft.com/office/drawing/2014/main" val="3076062476"/>
                  </a:ext>
                </a:extLst>
              </a:tr>
            </a:tbl>
          </a:graphicData>
        </a:graphic>
      </p:graphicFrame>
      <p:graphicFrame>
        <p:nvGraphicFramePr>
          <p:cNvPr id="10" name="Table 9">
            <a:extLst>
              <a:ext uri="{FF2B5EF4-FFF2-40B4-BE49-F238E27FC236}">
                <a16:creationId xmlns:a16="http://schemas.microsoft.com/office/drawing/2014/main" id="{438A706C-A896-4C2B-A36A-953573590DE3}"/>
              </a:ext>
            </a:extLst>
          </p:cNvPr>
          <p:cNvGraphicFramePr>
            <a:graphicFrameLocks noGrp="1"/>
          </p:cNvGraphicFramePr>
          <p:nvPr>
            <p:extLst>
              <p:ext uri="{D42A27DB-BD31-4B8C-83A1-F6EECF244321}">
                <p14:modId xmlns:p14="http://schemas.microsoft.com/office/powerpoint/2010/main" val="3774355155"/>
              </p:ext>
            </p:extLst>
          </p:nvPr>
        </p:nvGraphicFramePr>
        <p:xfrm>
          <a:off x="320039" y="3784729"/>
          <a:ext cx="11539729" cy="2015180"/>
        </p:xfrm>
        <a:graphic>
          <a:graphicData uri="http://schemas.openxmlformats.org/drawingml/2006/table">
            <a:tbl>
              <a:tblPr firstRow="1" bandRow="1">
                <a:tableStyleId>{5940675A-B579-460E-94D1-54222C63F5DA}</a:tableStyleId>
              </a:tblPr>
              <a:tblGrid>
                <a:gridCol w="422033">
                  <a:extLst>
                    <a:ext uri="{9D8B030D-6E8A-4147-A177-3AD203B41FA5}">
                      <a16:colId xmlns:a16="http://schemas.microsoft.com/office/drawing/2014/main" val="3507618592"/>
                    </a:ext>
                  </a:extLst>
                </a:gridCol>
                <a:gridCol w="11117696">
                  <a:extLst>
                    <a:ext uri="{9D8B030D-6E8A-4147-A177-3AD203B41FA5}">
                      <a16:colId xmlns:a16="http://schemas.microsoft.com/office/drawing/2014/main" val="1221235325"/>
                    </a:ext>
                  </a:extLst>
                </a:gridCol>
              </a:tblGrid>
              <a:tr h="351693">
                <a:tc gridSpan="2">
                  <a:txBody>
                    <a:bodyPr/>
                    <a:lstStyle/>
                    <a:p>
                      <a:pPr algn="ctr"/>
                      <a:r>
                        <a:rPr lang="en-US" sz="1600" b="1" dirty="0">
                          <a:latin typeface="Arial Narrow" panose="020B0606020202030204" pitchFamily="34" charset="0"/>
                        </a:rPr>
                        <a:t>INSTITUTIONAL DEVELOPMENT </a:t>
                      </a:r>
                      <a:endParaRPr lang="en-ZA" sz="1600" b="1" dirty="0">
                        <a:latin typeface="Arial Narrow" panose="020B0606020202030204" pitchFamily="34" charset="0"/>
                      </a:endParaRPr>
                    </a:p>
                  </a:txBody>
                  <a:tcPr>
                    <a:solidFill>
                      <a:schemeClr val="accent2"/>
                    </a:solidFill>
                  </a:tcPr>
                </a:tc>
                <a:tc hMerge="1">
                  <a:txBody>
                    <a:bodyPr/>
                    <a:lstStyle/>
                    <a:p>
                      <a:endParaRPr lang="en-ZA"/>
                    </a:p>
                  </a:txBody>
                  <a:tcPr/>
                </a:tc>
                <a:extLst>
                  <a:ext uri="{0D108BD9-81ED-4DB2-BD59-A6C34878D82A}">
                    <a16:rowId xmlns:a16="http://schemas.microsoft.com/office/drawing/2014/main" val="2454037062"/>
                  </a:ext>
                </a:extLst>
              </a:tr>
              <a:tr h="362216">
                <a:tc>
                  <a:txBody>
                    <a:bodyPr/>
                    <a:lstStyle/>
                    <a:p>
                      <a:r>
                        <a:rPr lang="en-US" sz="1600" kern="1200" dirty="0">
                          <a:solidFill>
                            <a:schemeClr val="tx1"/>
                          </a:solidFill>
                          <a:effectLst/>
                          <a:latin typeface="+mn-lt"/>
                          <a:ea typeface="+mn-ea"/>
                          <a:cs typeface="+mn-cs"/>
                        </a:rPr>
                        <a:t>1.</a:t>
                      </a:r>
                      <a:endParaRPr lang="en-ZA" sz="1600" kern="1200" dirty="0">
                        <a:solidFill>
                          <a:schemeClr val="tx1"/>
                        </a:solidFill>
                        <a:effectLst/>
                        <a:latin typeface="+mn-lt"/>
                        <a:ea typeface="+mn-ea"/>
                        <a:cs typeface="+mn-cs"/>
                      </a:endParaRPr>
                    </a:p>
                  </a:txBody>
                  <a:tcPr/>
                </a:tc>
                <a:tc>
                  <a:txBody>
                    <a:bodyPr/>
                    <a:lstStyle/>
                    <a:p>
                      <a:r>
                        <a:rPr lang="en-ZA" sz="1600" kern="1200" dirty="0">
                          <a:solidFill>
                            <a:schemeClr val="tx1"/>
                          </a:solidFill>
                          <a:effectLst/>
                          <a:latin typeface="+mn-lt"/>
                          <a:ea typeface="+mn-ea"/>
                          <a:cs typeface="+mn-cs"/>
                        </a:rPr>
                        <a:t>Report on support provided to stakeholders for the 2021 local government elections developed.</a:t>
                      </a:r>
                    </a:p>
                  </a:txBody>
                  <a:tcPr/>
                </a:tc>
                <a:extLst>
                  <a:ext uri="{0D108BD9-81ED-4DB2-BD59-A6C34878D82A}">
                    <a16:rowId xmlns:a16="http://schemas.microsoft.com/office/drawing/2014/main" val="2983260928"/>
                  </a:ext>
                </a:extLst>
              </a:tr>
              <a:tr h="182880">
                <a:tc>
                  <a:txBody>
                    <a:bodyPr/>
                    <a:lstStyle/>
                    <a:p>
                      <a:r>
                        <a:rPr lang="en-US" sz="1600" kern="1200" dirty="0">
                          <a:solidFill>
                            <a:schemeClr val="tx1"/>
                          </a:solidFill>
                          <a:effectLst/>
                          <a:latin typeface="+mn-lt"/>
                          <a:ea typeface="+mn-ea"/>
                          <a:cs typeface="+mn-cs"/>
                        </a:rPr>
                        <a:t>2.</a:t>
                      </a:r>
                      <a:endParaRPr lang="en-ZA" sz="1600" kern="1200" dirty="0">
                        <a:solidFill>
                          <a:schemeClr val="tx1"/>
                        </a:solidFill>
                        <a:effectLst/>
                        <a:latin typeface="+mn-lt"/>
                        <a:ea typeface="+mn-ea"/>
                        <a:cs typeface="+mn-cs"/>
                      </a:endParaRPr>
                    </a:p>
                  </a:txBody>
                  <a:tcPr/>
                </a:tc>
                <a:tc>
                  <a:txBody>
                    <a:bodyPr/>
                    <a:lstStyle/>
                    <a:p>
                      <a:r>
                        <a:rPr lang="en-ZA" sz="1600" kern="1200" dirty="0">
                          <a:solidFill>
                            <a:schemeClr val="tx1"/>
                          </a:solidFill>
                          <a:effectLst/>
                          <a:latin typeface="+mn-lt"/>
                          <a:ea typeface="+mn-ea"/>
                          <a:cs typeface="+mn-cs"/>
                        </a:rPr>
                        <a:t>Draft integrated local government capacity building strategy developed and consulted with key stakeholders.</a:t>
                      </a:r>
                    </a:p>
                  </a:txBody>
                  <a:tcPr/>
                </a:tc>
                <a:extLst>
                  <a:ext uri="{0D108BD9-81ED-4DB2-BD59-A6C34878D82A}">
                    <a16:rowId xmlns:a16="http://schemas.microsoft.com/office/drawing/2014/main" val="636969095"/>
                  </a:ext>
                </a:extLst>
              </a:tr>
              <a:tr h="386871">
                <a:tc>
                  <a:txBody>
                    <a:bodyPr/>
                    <a:lstStyle/>
                    <a:p>
                      <a:r>
                        <a:rPr lang="en-US" sz="1600" kern="1200" dirty="0">
                          <a:solidFill>
                            <a:schemeClr val="tx1"/>
                          </a:solidFill>
                          <a:effectLst/>
                          <a:latin typeface="+mn-lt"/>
                          <a:ea typeface="+mn-ea"/>
                          <a:cs typeface="+mn-cs"/>
                        </a:rPr>
                        <a:t>3.</a:t>
                      </a:r>
                      <a:endParaRPr lang="en-ZA" sz="1600" kern="1200" dirty="0">
                        <a:solidFill>
                          <a:schemeClr val="tx1"/>
                        </a:solidFill>
                        <a:effectLst/>
                        <a:latin typeface="+mn-lt"/>
                        <a:ea typeface="+mn-ea"/>
                        <a:cs typeface="+mn-cs"/>
                      </a:endParaRPr>
                    </a:p>
                  </a:txBody>
                  <a:tcPr/>
                </a:tc>
                <a:tc>
                  <a:txBody>
                    <a:bodyPr/>
                    <a:lstStyle/>
                    <a:p>
                      <a:r>
                        <a:rPr lang="en-ZA" sz="1600" kern="1200" dirty="0">
                          <a:solidFill>
                            <a:schemeClr val="tx1"/>
                          </a:solidFill>
                          <a:effectLst/>
                          <a:latin typeface="+mn-lt"/>
                          <a:ea typeface="+mn-ea"/>
                          <a:cs typeface="+mn-cs"/>
                        </a:rPr>
                        <a:t>Four (Municipal Public Accounts Committee) MPAC functionality report developed.</a:t>
                      </a:r>
                    </a:p>
                  </a:txBody>
                  <a:tcPr/>
                </a:tc>
                <a:extLst>
                  <a:ext uri="{0D108BD9-81ED-4DB2-BD59-A6C34878D82A}">
                    <a16:rowId xmlns:a16="http://schemas.microsoft.com/office/drawing/2014/main" val="2769250250"/>
                  </a:ext>
                </a:extLst>
              </a:tr>
              <a:tr h="320040">
                <a:tc>
                  <a:txBody>
                    <a:bodyPr/>
                    <a:lstStyle/>
                    <a:p>
                      <a:r>
                        <a:rPr lang="en-US" sz="1600" kern="1200" dirty="0">
                          <a:solidFill>
                            <a:schemeClr val="tx1"/>
                          </a:solidFill>
                          <a:effectLst/>
                          <a:latin typeface="+mn-lt"/>
                          <a:ea typeface="+mn-ea"/>
                          <a:cs typeface="+mn-cs"/>
                        </a:rPr>
                        <a:t>4.</a:t>
                      </a:r>
                      <a:endParaRPr lang="en-ZA" sz="1600" kern="1200" dirty="0">
                        <a:solidFill>
                          <a:schemeClr val="tx1"/>
                        </a:solidFill>
                        <a:effectLst/>
                        <a:latin typeface="+mn-lt"/>
                        <a:ea typeface="+mn-ea"/>
                        <a:cs typeface="+mn-cs"/>
                      </a:endParaRPr>
                    </a:p>
                  </a:txBody>
                  <a:tcPr/>
                </a:tc>
                <a:tc>
                  <a:txBody>
                    <a:bodyPr/>
                    <a:lstStyle/>
                    <a:p>
                      <a:r>
                        <a:rPr lang="en-ZA" sz="1600" kern="1200" dirty="0">
                          <a:solidFill>
                            <a:schemeClr val="tx1"/>
                          </a:solidFill>
                          <a:effectLst/>
                          <a:latin typeface="+mn-lt"/>
                          <a:ea typeface="+mn-ea"/>
                          <a:cs typeface="+mn-cs"/>
                        </a:rPr>
                        <a:t>Report on the implementation of actions to address issues raised by Auditor General South Africa (AGSA) in line with Section 134 of the MFMA.</a:t>
                      </a:r>
                    </a:p>
                  </a:txBody>
                  <a:tcPr/>
                </a:tc>
                <a:extLst>
                  <a:ext uri="{0D108BD9-81ED-4DB2-BD59-A6C34878D82A}">
                    <a16:rowId xmlns:a16="http://schemas.microsoft.com/office/drawing/2014/main" val="4147910064"/>
                  </a:ext>
                </a:extLst>
              </a:tr>
            </a:tbl>
          </a:graphicData>
        </a:graphic>
      </p:graphicFrame>
    </p:spTree>
    <p:extLst>
      <p:ext uri="{BB962C8B-B14F-4D97-AF65-F5344CB8AC3E}">
        <p14:creationId xmlns:p14="http://schemas.microsoft.com/office/powerpoint/2010/main" val="3979611591"/>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G Powerpoint Template" id="{24550680-2319-42F4-B276-BE59CE28C02A}" vid="{441FDE87-BB01-47C9-B84D-496513D745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A5CB873936E34C923275AF5D11D348" ma:contentTypeVersion="10" ma:contentTypeDescription="Create a new document." ma:contentTypeScope="" ma:versionID="167478763ac491a3c004200b0921df37">
  <xsd:schema xmlns:xsd="http://www.w3.org/2001/XMLSchema" xmlns:xs="http://www.w3.org/2001/XMLSchema" xmlns:p="http://schemas.microsoft.com/office/2006/metadata/properties" xmlns:ns2="c27a0e83-0159-4de7-8450-0c80e12bfe5d" xmlns:ns3="1d248888-e143-4b75-9a1b-00c159beec0c" targetNamespace="http://schemas.microsoft.com/office/2006/metadata/properties" ma:root="true" ma:fieldsID="dc31f59d479b2054c12eeda42e344eac" ns2:_="" ns3:_="">
    <xsd:import namespace="c27a0e83-0159-4de7-8450-0c80e12bfe5d"/>
    <xsd:import namespace="1d248888-e143-4b75-9a1b-00c159beec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7a0e83-0159-4de7-8450-0c80e12bf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248888-e143-4b75-9a1b-00c159beec0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87E119-95AC-453B-B9E4-A8D45874F82C}">
  <ds:schemaRefs>
    <ds:schemaRef ds:uri="http://purl.org/dc/terms/"/>
    <ds:schemaRef ds:uri="http://purl.org/dc/dcmityp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www.w3.org/XML/1998/namespace"/>
    <ds:schemaRef ds:uri="c27a0e83-0159-4de7-8450-0c80e12bfe5d"/>
    <ds:schemaRef ds:uri="http://schemas.microsoft.com/office/2006/metadata/properties"/>
    <ds:schemaRef ds:uri="1d248888-e143-4b75-9a1b-00c159beec0c"/>
  </ds:schemaRefs>
</ds:datastoreItem>
</file>

<file path=customXml/itemProps2.xml><?xml version="1.0" encoding="utf-8"?>
<ds:datastoreItem xmlns:ds="http://schemas.openxmlformats.org/officeDocument/2006/customXml" ds:itemID="{3E142A9C-2AF1-4B85-A4D1-F14EE7F1A1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7a0e83-0159-4de7-8450-0c80e12bfe5d"/>
    <ds:schemaRef ds:uri="1d248888-e143-4b75-9a1b-00c159beec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162FD0-6A8F-42A1-9A37-D8F10A1886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9381</TotalTime>
  <Words>2367</Words>
  <Application>Microsoft Office PowerPoint</Application>
  <PresentationFormat>Widescreen</PresentationFormat>
  <Paragraphs>286</Paragraphs>
  <Slides>23</Slides>
  <Notes>11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Arial</vt:lpstr>
      <vt:lpstr>SimSun</vt:lpstr>
      <vt:lpstr>Microsoft Sans Serif</vt:lpstr>
      <vt:lpstr>ＭＳ Ｐゴシック</vt:lpstr>
      <vt:lpstr>PMingLiU</vt:lpstr>
      <vt:lpstr>Arial Narrow</vt:lpstr>
      <vt:lpstr>黑体</vt:lpstr>
      <vt:lpstr>Copperplate Gothic Bold</vt:lpstr>
      <vt:lpstr>Calibri Light</vt:lpstr>
      <vt:lpstr>Times New Roman</vt:lpstr>
      <vt:lpstr>Wingdings</vt:lpstr>
      <vt:lpstr>GillSans-Light</vt:lpstr>
      <vt:lpstr>Gill Sans MT</vt:lpstr>
      <vt:lpstr>Calibri</vt:lpstr>
      <vt:lpstr>ＭＳ Ｐゴシック</vt:lpstr>
      <vt:lpstr>Office Theme</vt:lpstr>
      <vt:lpstr>PowerPoint Presentation</vt:lpstr>
      <vt:lpstr>PRESENTATION OUTLINE </vt:lpstr>
      <vt:lpstr>PURPOSE </vt:lpstr>
      <vt:lpstr>Performance overview</vt:lpstr>
      <vt:lpstr>Performance overview</vt:lpstr>
      <vt:lpstr>PowerPoint Presentation</vt:lpstr>
      <vt:lpstr>PowerPoint Presentation</vt:lpstr>
      <vt:lpstr>List of ACHIEVED targets per programme</vt:lpstr>
      <vt:lpstr>List of ACHIEVED targets per programme</vt:lpstr>
      <vt:lpstr>List of ACHIEVED targets per programme cONTINUED</vt:lpstr>
      <vt:lpstr>PowerPoint Presentation</vt:lpstr>
      <vt:lpstr>Administration- targets not achieved </vt:lpstr>
      <vt:lpstr>Local Government Support and Interventions Management - targets not achieved </vt:lpstr>
      <vt:lpstr>Local Government Support and Interventions- targets not achieved </vt:lpstr>
      <vt:lpstr>Institutional development-  TARGETS not achieved</vt:lpstr>
      <vt:lpstr>Institutional development-  TARGETS not achieved</vt:lpstr>
      <vt:lpstr>Community WORK PROGRAMME-  TARGETS not achieved </vt:lpstr>
      <vt:lpstr>PowerPoint Presentation</vt:lpstr>
      <vt:lpstr>2021/2022 AUDIT OUTCOME</vt:lpstr>
      <vt:lpstr>appropriation statement </vt:lpstr>
      <vt:lpstr>Irregular; Fruitless and wasteful Expenditure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ZakheleD@cogta.gov.za</dc:creator>
  <cp:lastModifiedBy>Shereen Cassiem</cp:lastModifiedBy>
  <cp:revision>215</cp:revision>
  <cp:lastPrinted>2022-10-03T14:50:49Z</cp:lastPrinted>
  <dcterms:created xsi:type="dcterms:W3CDTF">2021-02-13T08:50:29Z</dcterms:created>
  <dcterms:modified xsi:type="dcterms:W3CDTF">2022-10-07T12:53:52Z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0x0101007EA5CB873936E34C923275AF5D11D348</vt:lpwstr>
  </property>
</Properties>
</file>