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0"/>
  </p:notesMasterIdLst>
  <p:sldIdLst>
    <p:sldId id="271" r:id="rId5"/>
    <p:sldId id="7495" r:id="rId6"/>
    <p:sldId id="793" r:id="rId7"/>
    <p:sldId id="7566" r:id="rId8"/>
    <p:sldId id="7572" r:id="rId9"/>
    <p:sldId id="7568" r:id="rId10"/>
    <p:sldId id="7635" r:id="rId11"/>
    <p:sldId id="7636" r:id="rId12"/>
    <p:sldId id="7639" r:id="rId13"/>
    <p:sldId id="7640" r:id="rId14"/>
    <p:sldId id="7641" r:id="rId15"/>
    <p:sldId id="7642" r:id="rId16"/>
    <p:sldId id="7598" r:id="rId17"/>
    <p:sldId id="7571" r:id="rId18"/>
    <p:sldId id="7599" r:id="rId19"/>
    <p:sldId id="7604" r:id="rId20"/>
    <p:sldId id="7605" r:id="rId21"/>
    <p:sldId id="7652" r:id="rId22"/>
    <p:sldId id="7608" r:id="rId23"/>
    <p:sldId id="7651" r:id="rId24"/>
    <p:sldId id="7650" r:id="rId25"/>
    <p:sldId id="7648" r:id="rId26"/>
    <p:sldId id="7649" r:id="rId27"/>
    <p:sldId id="7647" r:id="rId28"/>
    <p:sldId id="7494" r:id="rId29"/>
  </p:sldIdLst>
  <p:sldSz cx="12192000" cy="6858000"/>
  <p:notesSz cx="7010400" cy="9296400"/>
  <p:embeddedFontLst>
    <p:embeddedFont>
      <p:font typeface="Gill Sans MT" panose="020B0502020104020203"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
      <p:font typeface="SimSun" panose="02010600030101010101" pitchFamily="2" charset="-122"/>
      <p:regular r:id="rId39"/>
    </p:embeddedFont>
    <p:embeddedFont>
      <p:font typeface="Copperplate Gothic Bold" panose="020E0705020206020404" pitchFamily="34" charset="0"/>
      <p:regular r:id="rId40"/>
    </p:embeddedFon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i Kgomo" initials="PK" lastIdx="2" clrIdx="0">
    <p:extLst>
      <p:ext uri="{19B8F6BF-5375-455C-9EA6-DF929625EA0E}">
        <p15:presenceInfo xmlns:p15="http://schemas.microsoft.com/office/powerpoint/2012/main" userId="S::Mapatane.Kgomo@misa.gov.za::2c0676fd-ee12-4083-927c-a160c817b90d" providerId="AD"/>
      </p:ext>
    </p:extLst>
  </p:cmAuthor>
  <p:cmAuthor id="2" name="Luntu Ndalasi" initials="LN" lastIdx="2" clrIdx="1">
    <p:extLst>
      <p:ext uri="{19B8F6BF-5375-455C-9EA6-DF929625EA0E}">
        <p15:presenceInfo xmlns:p15="http://schemas.microsoft.com/office/powerpoint/2012/main" userId="Luntu Ndalas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D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1DBC4D-049A-49CF-B0D0-C5A7CB22EE4A}" v="39" dt="2022-10-03T14:35:13.5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26" autoAdjust="0"/>
    <p:restoredTop sz="96327"/>
  </p:normalViewPr>
  <p:slideViewPr>
    <p:cSldViewPr snapToGrid="0" snapToObjects="1">
      <p:cViewPr varScale="1">
        <p:scale>
          <a:sx n="73" d="100"/>
          <a:sy n="73" d="100"/>
        </p:scale>
        <p:origin x="732" y="78"/>
      </p:cViewPr>
      <p:guideLst/>
    </p:cSldViewPr>
  </p:slideViewPr>
  <p:notesTextViewPr>
    <p:cViewPr>
      <p:scale>
        <a:sx n="1" d="1"/>
        <a:sy n="1" d="1"/>
      </p:scale>
      <p:origin x="0" y="0"/>
    </p:cViewPr>
  </p:notesTextViewPr>
  <p:sorterViewPr>
    <p:cViewPr>
      <p:scale>
        <a:sx n="100" d="100"/>
        <a:sy n="100" d="100"/>
      </p:scale>
      <p:origin x="0" y="-13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 Mathada ACMA, CGMA" userId="78759279-d359-4bc1-ab1a-b8e60adc0fc3" providerId="ADAL" clId="{D21DBC4D-049A-49CF-B0D0-C5A7CB22EE4A}"/>
    <pc:docChg chg="undo custSel delSld modSld modNotesMaster">
      <pc:chgData name="Victor Mathada ACMA, CGMA" userId="78759279-d359-4bc1-ab1a-b8e60adc0fc3" providerId="ADAL" clId="{D21DBC4D-049A-49CF-B0D0-C5A7CB22EE4A}" dt="2022-10-04T11:51:13.130" v="3068" actId="6549"/>
      <pc:docMkLst>
        <pc:docMk/>
      </pc:docMkLst>
      <pc:sldChg chg="modSp mod">
        <pc:chgData name="Victor Mathada ACMA, CGMA" userId="78759279-d359-4bc1-ab1a-b8e60adc0fc3" providerId="ADAL" clId="{D21DBC4D-049A-49CF-B0D0-C5A7CB22EE4A}" dt="2022-10-03T12:14:03.460" v="2410" actId="20577"/>
        <pc:sldMkLst>
          <pc:docMk/>
          <pc:sldMk cId="2755808582" sldId="793"/>
        </pc:sldMkLst>
        <pc:spChg chg="mod">
          <ac:chgData name="Victor Mathada ACMA, CGMA" userId="78759279-d359-4bc1-ab1a-b8e60adc0fc3" providerId="ADAL" clId="{D21DBC4D-049A-49CF-B0D0-C5A7CB22EE4A}" dt="2022-10-03T12:02:06.356" v="810" actId="14100"/>
          <ac:spMkLst>
            <pc:docMk/>
            <pc:sldMk cId="2755808582" sldId="793"/>
            <ac:spMk id="14" creationId="{49B0FB36-B14F-4AE7-B424-9466BDB677DA}"/>
          </ac:spMkLst>
        </pc:spChg>
        <pc:spChg chg="mod">
          <ac:chgData name="Victor Mathada ACMA, CGMA" userId="78759279-d359-4bc1-ab1a-b8e60adc0fc3" providerId="ADAL" clId="{D21DBC4D-049A-49CF-B0D0-C5A7CB22EE4A}" dt="2022-10-03T12:14:03.460" v="2410" actId="20577"/>
          <ac:spMkLst>
            <pc:docMk/>
            <pc:sldMk cId="2755808582" sldId="793"/>
            <ac:spMk id="15" creationId="{EFF5EE05-4C8D-4B54-8356-68619EC84064}"/>
          </ac:spMkLst>
        </pc:spChg>
      </pc:sldChg>
      <pc:sldChg chg="modSp mod">
        <pc:chgData name="Victor Mathada ACMA, CGMA" userId="78759279-d359-4bc1-ab1a-b8e60adc0fc3" providerId="ADAL" clId="{D21DBC4D-049A-49CF-B0D0-C5A7CB22EE4A}" dt="2022-10-03T13:33:56.232" v="2862" actId="20577"/>
        <pc:sldMkLst>
          <pc:docMk/>
          <pc:sldMk cId="581316570" sldId="7495"/>
        </pc:sldMkLst>
        <pc:spChg chg="mod">
          <ac:chgData name="Victor Mathada ACMA, CGMA" userId="78759279-d359-4bc1-ab1a-b8e60adc0fc3" providerId="ADAL" clId="{D21DBC4D-049A-49CF-B0D0-C5A7CB22EE4A}" dt="2022-10-03T13:33:56.232" v="2862" actId="20577"/>
          <ac:spMkLst>
            <pc:docMk/>
            <pc:sldMk cId="581316570" sldId="7495"/>
            <ac:spMk id="2" creationId="{2860828D-EBA7-4601-867B-9AFB95900CA1}"/>
          </ac:spMkLst>
        </pc:spChg>
        <pc:graphicFrameChg chg="mod modGraphic">
          <ac:chgData name="Victor Mathada ACMA, CGMA" userId="78759279-d359-4bc1-ab1a-b8e60adc0fc3" providerId="ADAL" clId="{D21DBC4D-049A-49CF-B0D0-C5A7CB22EE4A}" dt="2022-10-03T13:33:29.579" v="2821" actId="14100"/>
          <ac:graphicFrameMkLst>
            <pc:docMk/>
            <pc:sldMk cId="581316570" sldId="7495"/>
            <ac:graphicFrameMk id="9" creationId="{5E733629-4ED4-4D70-BF32-025A77585D80}"/>
          </ac:graphicFrameMkLst>
        </pc:graphicFrameChg>
      </pc:sldChg>
      <pc:sldChg chg="addSp delSp modSp mod">
        <pc:chgData name="Victor Mathada ACMA, CGMA" userId="78759279-d359-4bc1-ab1a-b8e60adc0fc3" providerId="ADAL" clId="{D21DBC4D-049A-49CF-B0D0-C5A7CB22EE4A}" dt="2022-10-03T13:05:23.874" v="2449" actId="255"/>
        <pc:sldMkLst>
          <pc:docMk/>
          <pc:sldMk cId="2491532141" sldId="7568"/>
        </pc:sldMkLst>
        <pc:spChg chg="mod">
          <ac:chgData name="Victor Mathada ACMA, CGMA" userId="78759279-d359-4bc1-ab1a-b8e60adc0fc3" providerId="ADAL" clId="{D21DBC4D-049A-49CF-B0D0-C5A7CB22EE4A}" dt="2022-10-03T11:51:01.962" v="677" actId="20577"/>
          <ac:spMkLst>
            <pc:docMk/>
            <pc:sldMk cId="2491532141" sldId="7568"/>
            <ac:spMk id="3" creationId="{C702DA69-EF57-41E7-929E-BA69AEB03930}"/>
          </ac:spMkLst>
        </pc:spChg>
        <pc:graphicFrameChg chg="add mod">
          <ac:chgData name="Victor Mathada ACMA, CGMA" userId="78759279-d359-4bc1-ab1a-b8e60adc0fc3" providerId="ADAL" clId="{D21DBC4D-049A-49CF-B0D0-C5A7CB22EE4A}" dt="2022-10-03T12:43:29.411" v="2432" actId="255"/>
          <ac:graphicFrameMkLst>
            <pc:docMk/>
            <pc:sldMk cId="2491532141" sldId="7568"/>
            <ac:graphicFrameMk id="6" creationId="{ED6BF51E-9BC6-A13C-251E-5EAC22D8A83E}"/>
          </ac:graphicFrameMkLst>
        </pc:graphicFrameChg>
        <pc:graphicFrameChg chg="add mod">
          <ac:chgData name="Victor Mathada ACMA, CGMA" userId="78759279-d359-4bc1-ab1a-b8e60adc0fc3" providerId="ADAL" clId="{D21DBC4D-049A-49CF-B0D0-C5A7CB22EE4A}" dt="2022-10-03T13:05:23.874" v="2449" actId="255"/>
          <ac:graphicFrameMkLst>
            <pc:docMk/>
            <pc:sldMk cId="2491532141" sldId="7568"/>
            <ac:graphicFrameMk id="7" creationId="{49E37CD9-E8D5-32EA-BA35-5B340D149DA9}"/>
          </ac:graphicFrameMkLst>
        </pc:graphicFrameChg>
        <pc:picChg chg="del">
          <ac:chgData name="Victor Mathada ACMA, CGMA" userId="78759279-d359-4bc1-ab1a-b8e60adc0fc3" providerId="ADAL" clId="{D21DBC4D-049A-49CF-B0D0-C5A7CB22EE4A}" dt="2022-10-03T13:04:00.679" v="2433" actId="21"/>
          <ac:picMkLst>
            <pc:docMk/>
            <pc:sldMk cId="2491532141" sldId="7568"/>
            <ac:picMk id="4" creationId="{5944EF32-FA22-41E9-B726-5F92D71112BC}"/>
          </ac:picMkLst>
        </pc:picChg>
        <pc:picChg chg="del">
          <ac:chgData name="Victor Mathada ACMA, CGMA" userId="78759279-d359-4bc1-ab1a-b8e60adc0fc3" providerId="ADAL" clId="{D21DBC4D-049A-49CF-B0D0-C5A7CB22EE4A}" dt="2022-10-03T12:42:25.839" v="2424" actId="21"/>
          <ac:picMkLst>
            <pc:docMk/>
            <pc:sldMk cId="2491532141" sldId="7568"/>
            <ac:picMk id="5" creationId="{19573191-5397-47C4-924B-4A0E057B05A9}"/>
          </ac:picMkLst>
        </pc:picChg>
      </pc:sldChg>
      <pc:sldChg chg="modSp del mod">
        <pc:chgData name="Victor Mathada ACMA, CGMA" userId="78759279-d359-4bc1-ab1a-b8e60adc0fc3" providerId="ADAL" clId="{D21DBC4D-049A-49CF-B0D0-C5A7CB22EE4A}" dt="2022-10-03T13:14:00.473" v="2482" actId="14100"/>
        <pc:sldMkLst>
          <pc:docMk/>
          <pc:sldMk cId="3754937318" sldId="7571"/>
        </pc:sldMkLst>
        <pc:spChg chg="mod">
          <ac:chgData name="Victor Mathada ACMA, CGMA" userId="78759279-d359-4bc1-ab1a-b8e60adc0fc3" providerId="ADAL" clId="{D21DBC4D-049A-49CF-B0D0-C5A7CB22EE4A}" dt="2022-10-03T13:13:54.162" v="2480" actId="14100"/>
          <ac:spMkLst>
            <pc:docMk/>
            <pc:sldMk cId="3754937318" sldId="7571"/>
            <ac:spMk id="14" creationId="{49B0FB36-B14F-4AE7-B424-9466BDB677DA}"/>
          </ac:spMkLst>
        </pc:spChg>
        <pc:graphicFrameChg chg="mod modGraphic">
          <ac:chgData name="Victor Mathada ACMA, CGMA" userId="78759279-d359-4bc1-ab1a-b8e60adc0fc3" providerId="ADAL" clId="{D21DBC4D-049A-49CF-B0D0-C5A7CB22EE4A}" dt="2022-10-03T13:14:00.473" v="2482" actId="14100"/>
          <ac:graphicFrameMkLst>
            <pc:docMk/>
            <pc:sldMk cId="3754937318" sldId="7571"/>
            <ac:graphicFrameMk id="5" creationId="{BB34774D-A6D5-2318-D12D-592616954BEF}"/>
          </ac:graphicFrameMkLst>
        </pc:graphicFrameChg>
      </pc:sldChg>
      <pc:sldChg chg="modSp mod">
        <pc:chgData name="Victor Mathada ACMA, CGMA" userId="78759279-d359-4bc1-ab1a-b8e60adc0fc3" providerId="ADAL" clId="{D21DBC4D-049A-49CF-B0D0-C5A7CB22EE4A}" dt="2022-10-03T12:01:17.795" v="803" actId="20577"/>
        <pc:sldMkLst>
          <pc:docMk/>
          <pc:sldMk cId="2248371744" sldId="7572"/>
        </pc:sldMkLst>
        <pc:spChg chg="mod">
          <ac:chgData name="Victor Mathada ACMA, CGMA" userId="78759279-d359-4bc1-ab1a-b8e60adc0fc3" providerId="ADAL" clId="{D21DBC4D-049A-49CF-B0D0-C5A7CB22EE4A}" dt="2022-10-03T12:01:17.795" v="803" actId="20577"/>
          <ac:spMkLst>
            <pc:docMk/>
            <pc:sldMk cId="2248371744" sldId="7572"/>
            <ac:spMk id="9" creationId="{FF870A23-BF89-4A15-8811-30B5B1FDFC53}"/>
          </ac:spMkLst>
        </pc:spChg>
      </pc:sldChg>
      <pc:sldChg chg="modSp del mod">
        <pc:chgData name="Victor Mathada ACMA, CGMA" userId="78759279-d359-4bc1-ab1a-b8e60adc0fc3" providerId="ADAL" clId="{D21DBC4D-049A-49CF-B0D0-C5A7CB22EE4A}" dt="2022-10-03T13:14:33.959" v="2488" actId="14100"/>
        <pc:sldMkLst>
          <pc:docMk/>
          <pc:sldMk cId="2903113706" sldId="7598"/>
        </pc:sldMkLst>
        <pc:spChg chg="mod">
          <ac:chgData name="Victor Mathada ACMA, CGMA" userId="78759279-d359-4bc1-ab1a-b8e60adc0fc3" providerId="ADAL" clId="{D21DBC4D-049A-49CF-B0D0-C5A7CB22EE4A}" dt="2022-10-03T13:14:33.959" v="2488" actId="14100"/>
          <ac:spMkLst>
            <pc:docMk/>
            <pc:sldMk cId="2903113706" sldId="7598"/>
            <ac:spMk id="14" creationId="{49B0FB36-B14F-4AE7-B424-9466BDB677DA}"/>
          </ac:spMkLst>
        </pc:spChg>
        <pc:picChg chg="mod">
          <ac:chgData name="Victor Mathada ACMA, CGMA" userId="78759279-d359-4bc1-ab1a-b8e60adc0fc3" providerId="ADAL" clId="{D21DBC4D-049A-49CF-B0D0-C5A7CB22EE4A}" dt="2022-10-03T13:14:12.977" v="2484" actId="14100"/>
          <ac:picMkLst>
            <pc:docMk/>
            <pc:sldMk cId="2903113706" sldId="7598"/>
            <ac:picMk id="6" creationId="{955715EB-2742-D024-7AA0-D46B01F03C19}"/>
          </ac:picMkLst>
        </pc:picChg>
      </pc:sldChg>
      <pc:sldChg chg="modSp del mod">
        <pc:chgData name="Victor Mathada ACMA, CGMA" userId="78759279-d359-4bc1-ab1a-b8e60adc0fc3" providerId="ADAL" clId="{D21DBC4D-049A-49CF-B0D0-C5A7CB22EE4A}" dt="2022-10-03T13:13:32.323" v="2476" actId="14100"/>
        <pc:sldMkLst>
          <pc:docMk/>
          <pc:sldMk cId="1050336228" sldId="7599"/>
        </pc:sldMkLst>
        <pc:spChg chg="mod">
          <ac:chgData name="Victor Mathada ACMA, CGMA" userId="78759279-d359-4bc1-ab1a-b8e60adc0fc3" providerId="ADAL" clId="{D21DBC4D-049A-49CF-B0D0-C5A7CB22EE4A}" dt="2022-10-03T13:13:32.323" v="2476" actId="14100"/>
          <ac:spMkLst>
            <pc:docMk/>
            <pc:sldMk cId="1050336228" sldId="7599"/>
            <ac:spMk id="14" creationId="{49B0FB36-B14F-4AE7-B424-9466BDB677DA}"/>
          </ac:spMkLst>
        </pc:spChg>
        <pc:picChg chg="mod">
          <ac:chgData name="Victor Mathada ACMA, CGMA" userId="78759279-d359-4bc1-ab1a-b8e60adc0fc3" providerId="ADAL" clId="{D21DBC4D-049A-49CF-B0D0-C5A7CB22EE4A}" dt="2022-10-03T13:13:27.726" v="2475" actId="14100"/>
          <ac:picMkLst>
            <pc:docMk/>
            <pc:sldMk cId="1050336228" sldId="7599"/>
            <ac:picMk id="9" creationId="{AC80FFD2-F85A-CF69-E956-CEEF59022293}"/>
          </ac:picMkLst>
        </pc:picChg>
      </pc:sldChg>
      <pc:sldChg chg="modSp del mod">
        <pc:chgData name="Victor Mathada ACMA, CGMA" userId="78759279-d359-4bc1-ab1a-b8e60adc0fc3" providerId="ADAL" clId="{D21DBC4D-049A-49CF-B0D0-C5A7CB22EE4A}" dt="2022-10-03T13:12:38.255" v="2457" actId="14100"/>
        <pc:sldMkLst>
          <pc:docMk/>
          <pc:sldMk cId="2410495025" sldId="7604"/>
        </pc:sldMkLst>
        <pc:spChg chg="mod">
          <ac:chgData name="Victor Mathada ACMA, CGMA" userId="78759279-d359-4bc1-ab1a-b8e60adc0fc3" providerId="ADAL" clId="{D21DBC4D-049A-49CF-B0D0-C5A7CB22EE4A}" dt="2022-10-03T13:12:38.255" v="2457" actId="14100"/>
          <ac:spMkLst>
            <pc:docMk/>
            <pc:sldMk cId="2410495025" sldId="7604"/>
            <ac:spMk id="14" creationId="{49B0FB36-B14F-4AE7-B424-9466BDB677DA}"/>
          </ac:spMkLst>
        </pc:spChg>
        <pc:graphicFrameChg chg="mod modGraphic">
          <ac:chgData name="Victor Mathada ACMA, CGMA" userId="78759279-d359-4bc1-ab1a-b8e60adc0fc3" providerId="ADAL" clId="{D21DBC4D-049A-49CF-B0D0-C5A7CB22EE4A}" dt="2022-10-03T13:12:35.549" v="2456" actId="14100"/>
          <ac:graphicFrameMkLst>
            <pc:docMk/>
            <pc:sldMk cId="2410495025" sldId="7604"/>
            <ac:graphicFrameMk id="6" creationId="{13C90CAF-EAAA-0FC4-D0B6-A0E61DBC2020}"/>
          </ac:graphicFrameMkLst>
        </pc:graphicFrameChg>
      </pc:sldChg>
      <pc:sldChg chg="modSp del mod">
        <pc:chgData name="Victor Mathada ACMA, CGMA" userId="78759279-d359-4bc1-ab1a-b8e60adc0fc3" providerId="ADAL" clId="{D21DBC4D-049A-49CF-B0D0-C5A7CB22EE4A}" dt="2022-10-03T13:27:27.175" v="2751" actId="20577"/>
        <pc:sldMkLst>
          <pc:docMk/>
          <pc:sldMk cId="182031146" sldId="7605"/>
        </pc:sldMkLst>
        <pc:spChg chg="mod">
          <ac:chgData name="Victor Mathada ACMA, CGMA" userId="78759279-d359-4bc1-ab1a-b8e60adc0fc3" providerId="ADAL" clId="{D21DBC4D-049A-49CF-B0D0-C5A7CB22EE4A}" dt="2022-10-03T13:27:27.175" v="2751" actId="20577"/>
          <ac:spMkLst>
            <pc:docMk/>
            <pc:sldMk cId="182031146" sldId="7605"/>
            <ac:spMk id="9" creationId="{EFE992CC-62B5-3B25-45BC-8764697BFA62}"/>
          </ac:spMkLst>
        </pc:spChg>
        <pc:graphicFrameChg chg="modGraphic">
          <ac:chgData name="Victor Mathada ACMA, CGMA" userId="78759279-d359-4bc1-ab1a-b8e60adc0fc3" providerId="ADAL" clId="{D21DBC4D-049A-49CF-B0D0-C5A7CB22EE4A}" dt="2022-10-03T13:25:31.291" v="2492" actId="20577"/>
          <ac:graphicFrameMkLst>
            <pc:docMk/>
            <pc:sldMk cId="182031146" sldId="7605"/>
            <ac:graphicFrameMk id="7" creationId="{3E3C3F58-3808-FA0E-D439-6F1A328655D2}"/>
          </ac:graphicFrameMkLst>
        </pc:graphicFrameChg>
      </pc:sldChg>
      <pc:sldChg chg="modSp del mod">
        <pc:chgData name="Victor Mathada ACMA, CGMA" userId="78759279-d359-4bc1-ab1a-b8e60adc0fc3" providerId="ADAL" clId="{D21DBC4D-049A-49CF-B0D0-C5A7CB22EE4A}" dt="2022-10-03T14:34:06.288" v="2867" actId="14100"/>
        <pc:sldMkLst>
          <pc:docMk/>
          <pc:sldMk cId="2837223301" sldId="7607"/>
        </pc:sldMkLst>
        <pc:spChg chg="mod">
          <ac:chgData name="Victor Mathada ACMA, CGMA" userId="78759279-d359-4bc1-ab1a-b8e60adc0fc3" providerId="ADAL" clId="{D21DBC4D-049A-49CF-B0D0-C5A7CB22EE4A}" dt="2022-10-03T14:34:06.288" v="2867" actId="14100"/>
          <ac:spMkLst>
            <pc:docMk/>
            <pc:sldMk cId="2837223301" sldId="7607"/>
            <ac:spMk id="14" creationId="{49B0FB36-B14F-4AE7-B424-9466BDB677DA}"/>
          </ac:spMkLst>
        </pc:spChg>
        <pc:graphicFrameChg chg="mod">
          <ac:chgData name="Victor Mathada ACMA, CGMA" userId="78759279-d359-4bc1-ab1a-b8e60adc0fc3" providerId="ADAL" clId="{D21DBC4D-049A-49CF-B0D0-C5A7CB22EE4A}" dt="2022-10-03T13:28:20.204" v="2753" actId="14100"/>
          <ac:graphicFrameMkLst>
            <pc:docMk/>
            <pc:sldMk cId="2837223301" sldId="7607"/>
            <ac:graphicFrameMk id="3" creationId="{33E95E6F-4DBB-88F5-825C-8E9F372E2133}"/>
          </ac:graphicFrameMkLst>
        </pc:graphicFrameChg>
        <pc:graphicFrameChg chg="mod">
          <ac:chgData name="Victor Mathada ACMA, CGMA" userId="78759279-d359-4bc1-ab1a-b8e60adc0fc3" providerId="ADAL" clId="{D21DBC4D-049A-49CF-B0D0-C5A7CB22EE4A}" dt="2022-10-03T14:33:59.425" v="2865" actId="14100"/>
          <ac:graphicFrameMkLst>
            <pc:docMk/>
            <pc:sldMk cId="2837223301" sldId="7607"/>
            <ac:graphicFrameMk id="6" creationId="{33E95E6F-4DBB-88F5-825C-8E9F372E2133}"/>
          </ac:graphicFrameMkLst>
        </pc:graphicFrameChg>
      </pc:sldChg>
      <pc:sldChg chg="modSp mod">
        <pc:chgData name="Victor Mathada ACMA, CGMA" userId="78759279-d359-4bc1-ab1a-b8e60adc0fc3" providerId="ADAL" clId="{D21DBC4D-049A-49CF-B0D0-C5A7CB22EE4A}" dt="2022-10-03T14:37:18.438" v="2935" actId="207"/>
        <pc:sldMkLst>
          <pc:docMk/>
          <pc:sldMk cId="3289247511" sldId="7608"/>
        </pc:sldMkLst>
        <pc:graphicFrameChg chg="mod modGraphic">
          <ac:chgData name="Victor Mathada ACMA, CGMA" userId="78759279-d359-4bc1-ab1a-b8e60adc0fc3" providerId="ADAL" clId="{D21DBC4D-049A-49CF-B0D0-C5A7CB22EE4A}" dt="2022-10-03T14:37:18.438" v="2935" actId="207"/>
          <ac:graphicFrameMkLst>
            <pc:docMk/>
            <pc:sldMk cId="3289247511" sldId="7608"/>
            <ac:graphicFrameMk id="6" creationId="{EDB907BD-905E-4A4A-BC38-D81D7AC8C0F5}"/>
          </ac:graphicFrameMkLst>
        </pc:graphicFrameChg>
      </pc:sldChg>
      <pc:sldChg chg="del">
        <pc:chgData name="Victor Mathada ACMA, CGMA" userId="78759279-d359-4bc1-ab1a-b8e60adc0fc3" providerId="ADAL" clId="{D21DBC4D-049A-49CF-B0D0-C5A7CB22EE4A}" dt="2022-10-03T13:28:58.367" v="2757" actId="47"/>
        <pc:sldMkLst>
          <pc:docMk/>
          <pc:sldMk cId="3465286981" sldId="7621"/>
        </pc:sldMkLst>
      </pc:sldChg>
      <pc:sldChg chg="del">
        <pc:chgData name="Victor Mathada ACMA, CGMA" userId="78759279-d359-4bc1-ab1a-b8e60adc0fc3" providerId="ADAL" clId="{D21DBC4D-049A-49CF-B0D0-C5A7CB22EE4A}" dt="2022-10-03T13:32:07.142" v="2814" actId="47"/>
        <pc:sldMkLst>
          <pc:docMk/>
          <pc:sldMk cId="1246115230" sldId="7632"/>
        </pc:sldMkLst>
      </pc:sldChg>
      <pc:sldChg chg="del">
        <pc:chgData name="Victor Mathada ACMA, CGMA" userId="78759279-d359-4bc1-ab1a-b8e60adc0fc3" providerId="ADAL" clId="{D21DBC4D-049A-49CF-B0D0-C5A7CB22EE4A}" dt="2022-10-03T13:28:39.559" v="2756" actId="47"/>
        <pc:sldMkLst>
          <pc:docMk/>
          <pc:sldMk cId="2753830387" sldId="7646"/>
        </pc:sldMkLst>
      </pc:sldChg>
      <pc:sldChg chg="modSp mod">
        <pc:chgData name="Victor Mathada ACMA, CGMA" userId="78759279-d359-4bc1-ab1a-b8e60adc0fc3" providerId="ADAL" clId="{D21DBC4D-049A-49CF-B0D0-C5A7CB22EE4A}" dt="2022-10-04T11:51:13.130" v="3068" actId="6549"/>
        <pc:sldMkLst>
          <pc:docMk/>
          <pc:sldMk cId="653839730" sldId="7647"/>
        </pc:sldMkLst>
        <pc:spChg chg="mod">
          <ac:chgData name="Victor Mathada ACMA, CGMA" userId="78759279-d359-4bc1-ab1a-b8e60adc0fc3" providerId="ADAL" clId="{D21DBC4D-049A-49CF-B0D0-C5A7CB22EE4A}" dt="2022-10-04T11:51:13.130" v="3068" actId="6549"/>
          <ac:spMkLst>
            <pc:docMk/>
            <pc:sldMk cId="653839730" sldId="7647"/>
            <ac:spMk id="3" creationId="{2B1CF51E-9686-41C9-8C28-41B822CD482A}"/>
          </ac:spMkLst>
        </pc:spChg>
      </pc:sldChg>
      <pc:sldChg chg="modSp mod">
        <pc:chgData name="Victor Mathada ACMA, CGMA" userId="78759279-d359-4bc1-ab1a-b8e60adc0fc3" providerId="ADAL" clId="{D21DBC4D-049A-49CF-B0D0-C5A7CB22EE4A}" dt="2022-10-03T13:31:28.209" v="2811" actId="207"/>
        <pc:sldMkLst>
          <pc:docMk/>
          <pc:sldMk cId="472751983" sldId="7648"/>
        </pc:sldMkLst>
        <pc:spChg chg="mod">
          <ac:chgData name="Victor Mathada ACMA, CGMA" userId="78759279-d359-4bc1-ab1a-b8e60adc0fc3" providerId="ADAL" clId="{D21DBC4D-049A-49CF-B0D0-C5A7CB22EE4A}" dt="2022-10-03T11:59:23.389" v="728" actId="6549"/>
          <ac:spMkLst>
            <pc:docMk/>
            <pc:sldMk cId="472751983" sldId="7648"/>
            <ac:spMk id="12" creationId="{886AA793-6678-40CB-906B-E2E235C94B34}"/>
          </ac:spMkLst>
        </pc:spChg>
        <pc:graphicFrameChg chg="modGraphic">
          <ac:chgData name="Victor Mathada ACMA, CGMA" userId="78759279-d359-4bc1-ab1a-b8e60adc0fc3" providerId="ADAL" clId="{D21DBC4D-049A-49CF-B0D0-C5A7CB22EE4A}" dt="2022-10-03T13:31:28.209" v="2811" actId="207"/>
          <ac:graphicFrameMkLst>
            <pc:docMk/>
            <pc:sldMk cId="472751983" sldId="7648"/>
            <ac:graphicFrameMk id="3" creationId="{85845041-5FC4-F2C1-FEFC-8535BF915A69}"/>
          </ac:graphicFrameMkLst>
        </pc:graphicFrameChg>
      </pc:sldChg>
      <pc:sldChg chg="modSp mod">
        <pc:chgData name="Victor Mathada ACMA, CGMA" userId="78759279-d359-4bc1-ab1a-b8e60adc0fc3" providerId="ADAL" clId="{D21DBC4D-049A-49CF-B0D0-C5A7CB22EE4A}" dt="2022-10-03T12:00:04.317" v="800" actId="6549"/>
        <pc:sldMkLst>
          <pc:docMk/>
          <pc:sldMk cId="2413071681" sldId="7649"/>
        </pc:sldMkLst>
        <pc:spChg chg="mod">
          <ac:chgData name="Victor Mathada ACMA, CGMA" userId="78759279-d359-4bc1-ab1a-b8e60adc0fc3" providerId="ADAL" clId="{D21DBC4D-049A-49CF-B0D0-C5A7CB22EE4A}" dt="2022-10-03T12:00:04.317" v="800" actId="6549"/>
          <ac:spMkLst>
            <pc:docMk/>
            <pc:sldMk cId="2413071681" sldId="7649"/>
            <ac:spMk id="12" creationId="{886AA793-6678-40CB-906B-E2E235C94B34}"/>
          </ac:spMkLst>
        </pc:spChg>
        <pc:graphicFrameChg chg="modGraphic">
          <ac:chgData name="Victor Mathada ACMA, CGMA" userId="78759279-d359-4bc1-ab1a-b8e60adc0fc3" providerId="ADAL" clId="{D21DBC4D-049A-49CF-B0D0-C5A7CB22EE4A}" dt="2022-10-03T11:46:08.038" v="611" actId="207"/>
          <ac:graphicFrameMkLst>
            <pc:docMk/>
            <pc:sldMk cId="2413071681" sldId="7649"/>
            <ac:graphicFrameMk id="3" creationId="{85845041-5FC4-F2C1-FEFC-8535BF915A69}"/>
          </ac:graphicFrameMkLst>
        </pc:graphicFrameChg>
      </pc:sldChg>
      <pc:sldChg chg="addSp delSp modSp mod">
        <pc:chgData name="Victor Mathada ACMA, CGMA" userId="78759279-d359-4bc1-ab1a-b8e60adc0fc3" providerId="ADAL" clId="{D21DBC4D-049A-49CF-B0D0-C5A7CB22EE4A}" dt="2022-10-03T13:31:44.233" v="2812" actId="207"/>
        <pc:sldMkLst>
          <pc:docMk/>
          <pc:sldMk cId="2493123488" sldId="7650"/>
        </pc:sldMkLst>
        <pc:spChg chg="mod">
          <ac:chgData name="Victor Mathada ACMA, CGMA" userId="78759279-d359-4bc1-ab1a-b8e60adc0fc3" providerId="ADAL" clId="{D21DBC4D-049A-49CF-B0D0-C5A7CB22EE4A}" dt="2022-10-03T11:11:55.675" v="81" actId="20577"/>
          <ac:spMkLst>
            <pc:docMk/>
            <pc:sldMk cId="2493123488" sldId="7650"/>
            <ac:spMk id="12" creationId="{886AA793-6678-40CB-906B-E2E235C94B34}"/>
          </ac:spMkLst>
        </pc:spChg>
        <pc:graphicFrameChg chg="del">
          <ac:chgData name="Victor Mathada ACMA, CGMA" userId="78759279-d359-4bc1-ab1a-b8e60adc0fc3" providerId="ADAL" clId="{D21DBC4D-049A-49CF-B0D0-C5A7CB22EE4A}" dt="2022-10-03T11:11:28.888" v="1" actId="21"/>
          <ac:graphicFrameMkLst>
            <pc:docMk/>
            <pc:sldMk cId="2493123488" sldId="7650"/>
            <ac:graphicFrameMk id="3" creationId="{85845041-5FC4-F2C1-FEFC-8535BF915A69}"/>
          </ac:graphicFrameMkLst>
        </pc:graphicFrameChg>
        <pc:graphicFrameChg chg="add mod modGraphic">
          <ac:chgData name="Victor Mathada ACMA, CGMA" userId="78759279-d359-4bc1-ab1a-b8e60adc0fc3" providerId="ADAL" clId="{D21DBC4D-049A-49CF-B0D0-C5A7CB22EE4A}" dt="2022-10-03T13:31:44.233" v="2812" actId="207"/>
          <ac:graphicFrameMkLst>
            <pc:docMk/>
            <pc:sldMk cId="2493123488" sldId="7650"/>
            <ac:graphicFrameMk id="4" creationId="{D4675B58-7103-8F3B-039A-37F998CDC2A5}"/>
          </ac:graphicFrameMkLst>
        </pc:graphicFrameChg>
      </pc:sldChg>
      <pc:sldChg chg="modSp mod">
        <pc:chgData name="Victor Mathada ACMA, CGMA" userId="78759279-d359-4bc1-ab1a-b8e60adc0fc3" providerId="ADAL" clId="{D21DBC4D-049A-49CF-B0D0-C5A7CB22EE4A}" dt="2022-10-03T12:23:24.335" v="2423"/>
        <pc:sldMkLst>
          <pc:docMk/>
          <pc:sldMk cId="377412757" sldId="7651"/>
        </pc:sldMkLst>
        <pc:spChg chg="mod">
          <ac:chgData name="Victor Mathada ACMA, CGMA" userId="78759279-d359-4bc1-ab1a-b8e60adc0fc3" providerId="ADAL" clId="{D21DBC4D-049A-49CF-B0D0-C5A7CB22EE4A}" dt="2022-10-03T11:21:06.824" v="382" actId="20577"/>
          <ac:spMkLst>
            <pc:docMk/>
            <pc:sldMk cId="377412757" sldId="7651"/>
            <ac:spMk id="12" creationId="{886AA793-6678-40CB-906B-E2E235C94B34}"/>
          </ac:spMkLst>
        </pc:spChg>
        <pc:graphicFrameChg chg="mod modGraphic">
          <ac:chgData name="Victor Mathada ACMA, CGMA" userId="78759279-d359-4bc1-ab1a-b8e60adc0fc3" providerId="ADAL" clId="{D21DBC4D-049A-49CF-B0D0-C5A7CB22EE4A}" dt="2022-10-03T12:23:24.335" v="2423"/>
          <ac:graphicFrameMkLst>
            <pc:docMk/>
            <pc:sldMk cId="377412757" sldId="7651"/>
            <ac:graphicFrameMk id="3" creationId="{85845041-5FC4-F2C1-FEFC-8535BF915A69}"/>
          </ac:graphicFrameMkLst>
        </pc:graphicFrameChg>
      </pc:sldChg>
      <pc:sldChg chg="del">
        <pc:chgData name="Victor Mathada ACMA, CGMA" userId="78759279-d359-4bc1-ab1a-b8e60adc0fc3" providerId="ADAL" clId="{D21DBC4D-049A-49CF-B0D0-C5A7CB22EE4A}" dt="2022-10-03T13:31:54.543" v="2813" actId="47"/>
        <pc:sldMkLst>
          <pc:docMk/>
          <pc:sldMk cId="1362445977" sldId="7652"/>
        </pc:sldMkLst>
      </pc:sldChg>
      <pc:sldChg chg="modSp del mod">
        <pc:chgData name="Victor Mathada ACMA, CGMA" userId="78759279-d359-4bc1-ab1a-b8e60adc0fc3" providerId="ADAL" clId="{D21DBC4D-049A-49CF-B0D0-C5A7CB22EE4A}" dt="2022-10-03T11:47:16.799" v="623" actId="47"/>
        <pc:sldMkLst>
          <pc:docMk/>
          <pc:sldMk cId="3817963806" sldId="7652"/>
        </pc:sldMkLst>
        <pc:graphicFrameChg chg="modGraphic">
          <ac:chgData name="Victor Mathada ACMA, CGMA" userId="78759279-d359-4bc1-ab1a-b8e60adc0fc3" providerId="ADAL" clId="{D21DBC4D-049A-49CF-B0D0-C5A7CB22EE4A}" dt="2022-10-03T11:34:42.624" v="515" actId="20577"/>
          <ac:graphicFrameMkLst>
            <pc:docMk/>
            <pc:sldMk cId="3817963806" sldId="7652"/>
            <ac:graphicFrameMk id="3" creationId="{85845041-5FC4-F2C1-FEFC-8535BF915A69}"/>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Overall 2021/22 Percentage Achievement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055555555555558E-2"/>
          <c:y val="0.21323988219563564"/>
          <c:w val="0.90694444444444444"/>
          <c:h val="0.65790241813557993"/>
        </c:manualLayout>
      </c:layout>
      <c:pie3DChart>
        <c:varyColors val="1"/>
        <c:ser>
          <c:idx val="0"/>
          <c:order val="0"/>
          <c:dPt>
            <c:idx val="0"/>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1-AB44-4C28-A515-1BAAFCFFD07F}"/>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B44-4C28-A515-1BAAFCFFD07F}"/>
              </c:ext>
            </c:extLst>
          </c:dPt>
          <c:dLbls>
            <c:dLbl>
              <c:idx val="0"/>
              <c:layout>
                <c:manualLayout>
                  <c:x val="6.3888888888888884E-2"/>
                  <c:y val="-3.1076581576026798E-2"/>
                </c:manualLayout>
              </c:layout>
              <c:tx>
                <c:rich>
                  <a:bodyPr/>
                  <a:lstStyle/>
                  <a:p>
                    <a:fld id="{91A2D059-9B49-437C-9C0F-9CF0CBA37542}" type="CATEGORYNAME">
                      <a:rPr lang="en-US"/>
                      <a:pPr/>
                      <a:t>[CATEGORY NAME]</a:t>
                    </a:fld>
                    <a:r>
                      <a:rPr lang="en-US" baseline="0"/>
                      <a:t>
</a:t>
                    </a:r>
                    <a:fld id="{F8EDCB73-2BFA-448B-8426-CEF3E9CB5767}" type="PERCENTAGE">
                      <a:rPr lang="en-US" sz="1000" b="1" i="0" baseline="0">
                        <a:solidFill>
                          <a:schemeClr val="bg1">
                            <a:lumMod val="75000"/>
                          </a:schemeClr>
                        </a:solidFill>
                      </a:rPr>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B44-4C28-A515-1BAAFCFFD07F}"/>
                </c:ext>
              </c:extLst>
            </c:dLbl>
            <c:dLbl>
              <c:idx val="1"/>
              <c:layout>
                <c:manualLayout>
                  <c:x val="-4.5944005743000747E-2"/>
                  <c:y val="2.219755826859045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B44-4C28-A515-1BAAFCFFD07F}"/>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00" b="1" i="0" u="none" strike="noStrike" kern="1200" cap="all"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Sheet1!$E$5:$F$5</c:f>
              <c:strCache>
                <c:ptCount val="2"/>
                <c:pt idx="0">
                  <c:v>Achieved</c:v>
                </c:pt>
                <c:pt idx="1">
                  <c:v>Not Achieved </c:v>
                </c:pt>
              </c:strCache>
            </c:strRef>
          </c:cat>
          <c:val>
            <c:numRef>
              <c:f>Sheet1!$E$6:$F$6</c:f>
              <c:numCache>
                <c:formatCode>0%</c:formatCode>
                <c:ptCount val="2"/>
                <c:pt idx="0">
                  <c:v>0.91</c:v>
                </c:pt>
                <c:pt idx="1">
                  <c:v>0.09</c:v>
                </c:pt>
              </c:numCache>
            </c:numRef>
          </c:val>
          <c:extLst>
            <c:ext xmlns:c16="http://schemas.microsoft.com/office/drawing/2014/chart" uri="{C3380CC4-5D6E-409C-BE32-E72D297353CC}">
              <c16:uniqueId val="{00000004-AB44-4C28-A515-1BAAFCFFD07F}"/>
            </c:ext>
          </c:extLst>
        </c:ser>
        <c:dLbls>
          <c:showLegendKey val="0"/>
          <c:showVal val="0"/>
          <c:showCatName val="0"/>
          <c:showSerName val="0"/>
          <c:showPercent val="0"/>
          <c:showBubbleSize val="0"/>
          <c:showLeaderLines val="0"/>
        </c:dLbls>
      </c:pie3DChart>
      <c:spPr>
        <a:noFill/>
        <a:ln>
          <a:noFill/>
        </a:ln>
        <a:effectLst/>
      </c:spPr>
    </c:plotArea>
    <c:legend>
      <c:legendPos val="b"/>
      <c:legendEntry>
        <c:idx val="0"/>
        <c:txPr>
          <a:bodyPr rot="0" spcFirstLastPara="1" vertOverflow="ellipsis" vert="horz" wrap="square" anchor="ctr" anchorCtr="1"/>
          <a:lstStyle/>
          <a:p>
            <a:pPr>
              <a:defRPr sz="1000" b="1" i="0" u="none" strike="noStrike" kern="1200" cap="all"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1" i="0" u="none" strike="noStrike" kern="1200" cap="all" baseline="0">
                <a:solidFill>
                  <a:schemeClr val="tx1">
                    <a:lumMod val="65000"/>
                    <a:lumOff val="35000"/>
                  </a:schemeClr>
                </a:solidFill>
                <a:latin typeface="+mn-lt"/>
                <a:ea typeface="+mn-ea"/>
                <a:cs typeface="+mn-cs"/>
              </a:defRPr>
            </a:pPr>
            <a:endParaRPr lang="en-US"/>
          </a:p>
        </c:txPr>
      </c:legendEntry>
      <c:layout>
        <c:manualLayout>
          <c:xMode val="edge"/>
          <c:yMode val="edge"/>
          <c:x val="0.22853871391076114"/>
          <c:y val="0.89409667541557303"/>
          <c:w val="0.51236701662292217"/>
          <c:h val="7.812554680664916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0" i="0" u="none" strike="noStrike" kern="1200" spc="0" baseline="0">
                <a:solidFill>
                  <a:schemeClr val="tx1">
                    <a:lumMod val="65000"/>
                    <a:lumOff val="35000"/>
                  </a:schemeClr>
                </a:solidFill>
                <a:latin typeface="+mn-lt"/>
                <a:ea typeface="+mn-ea"/>
                <a:cs typeface="+mn-cs"/>
              </a:defRPr>
            </a:pPr>
            <a:r>
              <a:rPr lang="en-US" sz="1500" b="1"/>
              <a:t>Five-Year</a:t>
            </a:r>
            <a:r>
              <a:rPr lang="en-US" sz="1500" b="1" baseline="0"/>
              <a:t> Performance Trend (2017/18 - 2021/22) </a:t>
            </a:r>
            <a:endParaRPr lang="en-US" sz="1500" b="1"/>
          </a:p>
        </c:rich>
      </c:tx>
      <c:overlay val="0"/>
      <c:spPr>
        <a:noFill/>
        <a:ln>
          <a:noFill/>
        </a:ln>
        <a:effectLst/>
      </c:spPr>
      <c:txPr>
        <a:bodyPr rot="0" spcFirstLastPara="1" vertOverflow="ellipsis" vert="horz" wrap="square" anchor="ctr" anchorCtr="1"/>
        <a:lstStyle/>
        <a:p>
          <a:pPr>
            <a:defRPr sz="15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Sheet2!$E$3</c:f>
              <c:strCache>
                <c:ptCount val="1"/>
                <c:pt idx="0">
                  <c:v>PERCENTAGE </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Sheet2!$E$4:$E$8</c:f>
              <c:numCache>
                <c:formatCode>0%</c:formatCode>
                <c:ptCount val="5"/>
                <c:pt idx="0">
                  <c:v>0.63</c:v>
                </c:pt>
                <c:pt idx="1">
                  <c:v>0.91</c:v>
                </c:pt>
                <c:pt idx="2">
                  <c:v>0.79</c:v>
                </c:pt>
                <c:pt idx="3">
                  <c:v>0.81</c:v>
                </c:pt>
                <c:pt idx="4">
                  <c:v>0.91</c:v>
                </c:pt>
              </c:numCache>
            </c:numRef>
          </c:val>
          <c:smooth val="0"/>
          <c:extLst>
            <c:ext xmlns:c16="http://schemas.microsoft.com/office/drawing/2014/chart" uri="{C3380CC4-5D6E-409C-BE32-E72D297353CC}">
              <c16:uniqueId val="{00000000-8E94-4924-A966-DEC634A04912}"/>
            </c:ext>
          </c:extLst>
        </c:ser>
        <c:ser>
          <c:idx val="1"/>
          <c:order val="1"/>
          <c:tx>
            <c:strRef>
              <c:f>Sheet2!$F$3</c:f>
              <c:strCache>
                <c:ptCount val="1"/>
                <c:pt idx="0">
                  <c:v>FINANCIAL YEAR </c:v>
                </c:pt>
              </c:strCache>
            </c:strRef>
          </c:tx>
          <c:spPr>
            <a:ln w="28575" cap="rnd">
              <a:solidFill>
                <a:schemeClr val="accent2"/>
              </a:solidFill>
              <a:round/>
            </a:ln>
            <a:effectLst/>
          </c:spPr>
          <c:marker>
            <c:symbol val="none"/>
          </c:marker>
          <c:dLbls>
            <c:dLbl>
              <c:idx val="0"/>
              <c:tx>
                <c:rich>
                  <a:bodyPr/>
                  <a:lstStyle/>
                  <a:p>
                    <a:r>
                      <a:rPr lang="en-US"/>
                      <a:t>17/18</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94-4924-A966-DEC634A04912}"/>
                </c:ext>
              </c:extLst>
            </c:dLbl>
            <c:dLbl>
              <c:idx val="1"/>
              <c:tx>
                <c:rich>
                  <a:bodyPr/>
                  <a:lstStyle/>
                  <a:p>
                    <a:r>
                      <a:rPr lang="en-US"/>
                      <a:t>18/19</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94-4924-A966-DEC634A04912}"/>
                </c:ext>
              </c:extLst>
            </c:dLbl>
            <c:dLbl>
              <c:idx val="2"/>
              <c:tx>
                <c:rich>
                  <a:bodyPr/>
                  <a:lstStyle/>
                  <a:p>
                    <a:r>
                      <a:rPr lang="en-US"/>
                      <a:t>19/20</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94-4924-A966-DEC634A04912}"/>
                </c:ext>
              </c:extLst>
            </c:dLbl>
            <c:dLbl>
              <c:idx val="3"/>
              <c:tx>
                <c:rich>
                  <a:bodyPr/>
                  <a:lstStyle/>
                  <a:p>
                    <a:r>
                      <a:rPr lang="en-US"/>
                      <a:t>20/21</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E94-4924-A966-DEC634A04912}"/>
                </c:ext>
              </c:extLst>
            </c:dLbl>
            <c:dLbl>
              <c:idx val="4"/>
              <c:tx>
                <c:rich>
                  <a:bodyPr/>
                  <a:lstStyle/>
                  <a:p>
                    <a:r>
                      <a:rPr lang="en-US"/>
                      <a:t>21/22</a:t>
                    </a:r>
                    <a:fld id="{18DD366C-9FFD-4DBE-AA53-584FA9B81645}"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E94-4924-A966-DEC634A0491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Sheet2!$F$4:$F$8</c:f>
              <c:numCache>
                <c:formatCode>General</c:formatCode>
                <c:ptCount val="5"/>
                <c:pt idx="0">
                  <c:v>0</c:v>
                </c:pt>
                <c:pt idx="1">
                  <c:v>0</c:v>
                </c:pt>
                <c:pt idx="2">
                  <c:v>0</c:v>
                </c:pt>
                <c:pt idx="3">
                  <c:v>0</c:v>
                </c:pt>
                <c:pt idx="4">
                  <c:v>0</c:v>
                </c:pt>
              </c:numCache>
            </c:numRef>
          </c:val>
          <c:smooth val="0"/>
          <c:extLst>
            <c:ext xmlns:c16="http://schemas.microsoft.com/office/drawing/2014/chart" uri="{C3380CC4-5D6E-409C-BE32-E72D297353CC}">
              <c16:uniqueId val="{00000006-8E94-4924-A966-DEC634A04912}"/>
            </c:ext>
          </c:extLst>
        </c:ser>
        <c:dLbls>
          <c:dLblPos val="t"/>
          <c:showLegendKey val="0"/>
          <c:showVal val="1"/>
          <c:showCatName val="0"/>
          <c:showSerName val="0"/>
          <c:showPercent val="0"/>
          <c:showBubbleSize val="0"/>
        </c:dLbls>
        <c:smooth val="0"/>
        <c:axId val="608544608"/>
        <c:axId val="608546272"/>
      </c:lineChart>
      <c:catAx>
        <c:axId val="60854460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t>Financial 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8546272"/>
        <c:crosses val="autoZero"/>
        <c:auto val="1"/>
        <c:lblAlgn val="ctr"/>
        <c:lblOffset val="100"/>
        <c:noMultiLvlLbl val="0"/>
      </c:catAx>
      <c:valAx>
        <c:axId val="608546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t>Percentage</a:t>
                </a:r>
                <a:r>
                  <a:rPr lang="en-US" sz="1400" baseline="0"/>
                  <a:t> </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8544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Sheet1!$C$1</c:f>
              <c:strCache>
                <c:ptCount val="1"/>
                <c:pt idx="0">
                  <c:v>No of Invoices</c:v>
                </c:pt>
              </c:strCache>
            </c:strRef>
          </c:tx>
          <c:spPr>
            <a:solidFill>
              <a:schemeClr val="accent1"/>
            </a:solidFill>
            <a:ln>
              <a:noFill/>
            </a:ln>
            <a:effectLs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Sheet1!$B$2:$B$13</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Sheet1!$C$2:$C$13</c:f>
              <c:numCache>
                <c:formatCode>General</c:formatCode>
                <c:ptCount val="12"/>
                <c:pt idx="0">
                  <c:v>38</c:v>
                </c:pt>
                <c:pt idx="1">
                  <c:v>41</c:v>
                </c:pt>
                <c:pt idx="2">
                  <c:v>58</c:v>
                </c:pt>
                <c:pt idx="3">
                  <c:v>53</c:v>
                </c:pt>
                <c:pt idx="4">
                  <c:v>55</c:v>
                </c:pt>
                <c:pt idx="5">
                  <c:v>66</c:v>
                </c:pt>
                <c:pt idx="6">
                  <c:v>55</c:v>
                </c:pt>
                <c:pt idx="7">
                  <c:v>68</c:v>
                </c:pt>
                <c:pt idx="8">
                  <c:v>80</c:v>
                </c:pt>
                <c:pt idx="9">
                  <c:v>40</c:v>
                </c:pt>
                <c:pt idx="10">
                  <c:v>82</c:v>
                </c:pt>
                <c:pt idx="11">
                  <c:v>90</c:v>
                </c:pt>
              </c:numCache>
            </c:numRef>
          </c:val>
          <c:extLst>
            <c:ext xmlns:c16="http://schemas.microsoft.com/office/drawing/2014/chart" uri="{C3380CC4-5D6E-409C-BE32-E72D297353CC}">
              <c16:uniqueId val="{00000000-59E6-4F32-8E7E-71AA49A6F5C9}"/>
            </c:ext>
          </c:extLst>
        </c:ser>
        <c:ser>
          <c:idx val="1"/>
          <c:order val="1"/>
          <c:tx>
            <c:strRef>
              <c:f>Sheet1!$D$1</c:f>
              <c:strCache>
                <c:ptCount val="1"/>
                <c:pt idx="0">
                  <c:v>Average No of Days</c:v>
                </c:pt>
              </c:strCache>
            </c:strRef>
          </c:tx>
          <c:spPr>
            <a:solidFill>
              <a:schemeClr val="accent2"/>
            </a:solidFill>
            <a:ln>
              <a:noFill/>
            </a:ln>
            <a:effectLs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Sheet1!$B$2:$B$13</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Sheet1!$D$2:$D$13</c:f>
              <c:numCache>
                <c:formatCode>_-* #,##0_-;\-* #,##0_-;_-* "-"??_-;_-@_-</c:formatCode>
                <c:ptCount val="12"/>
                <c:pt idx="0">
                  <c:v>21</c:v>
                </c:pt>
                <c:pt idx="1">
                  <c:v>17</c:v>
                </c:pt>
                <c:pt idx="2">
                  <c:v>14</c:v>
                </c:pt>
                <c:pt idx="3">
                  <c:v>12</c:v>
                </c:pt>
                <c:pt idx="4">
                  <c:v>13</c:v>
                </c:pt>
                <c:pt idx="5">
                  <c:v>13</c:v>
                </c:pt>
                <c:pt idx="6">
                  <c:v>13</c:v>
                </c:pt>
                <c:pt idx="7">
                  <c:v>13</c:v>
                </c:pt>
                <c:pt idx="8">
                  <c:v>15</c:v>
                </c:pt>
                <c:pt idx="9">
                  <c:v>14</c:v>
                </c:pt>
                <c:pt idx="10">
                  <c:v>14</c:v>
                </c:pt>
                <c:pt idx="11">
                  <c:v>10</c:v>
                </c:pt>
              </c:numCache>
            </c:numRef>
          </c:val>
          <c:extLst>
            <c:ext xmlns:c16="http://schemas.microsoft.com/office/drawing/2014/chart" uri="{C3380CC4-5D6E-409C-BE32-E72D297353CC}">
              <c16:uniqueId val="{00000001-59E6-4F32-8E7E-71AA49A6F5C9}"/>
            </c:ext>
          </c:extLst>
        </c:ser>
        <c:dLbls>
          <c:showLegendKey val="0"/>
          <c:showVal val="0"/>
          <c:showCatName val="0"/>
          <c:showSerName val="0"/>
          <c:showPercent val="0"/>
          <c:showBubbleSize val="0"/>
        </c:dLbls>
        <c:gapWidth val="150"/>
        <c:shape val="box"/>
        <c:axId val="556191264"/>
        <c:axId val="556192096"/>
        <c:axId val="0"/>
      </c:bar3DChart>
      <c:catAx>
        <c:axId val="5561912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56192096"/>
        <c:crosses val="autoZero"/>
        <c:auto val="1"/>
        <c:lblAlgn val="ctr"/>
        <c:lblOffset val="100"/>
        <c:noMultiLvlLbl val="0"/>
      </c:catAx>
      <c:valAx>
        <c:axId val="556192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56191264"/>
        <c:crosses val="autoZero"/>
        <c:crossBetween val="between"/>
      </c:valAx>
      <c:spPr>
        <a:solidFill>
          <a:srgbClr val="E7E6E6">
            <a:lumMod val="90000"/>
          </a:srgbClr>
        </a:solid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FC000">
        <a:lumMod val="20000"/>
        <a:lumOff val="80000"/>
      </a:srgbClr>
    </a:solidFill>
    <a:ln>
      <a:noFill/>
    </a:ln>
    <a:effectLst/>
  </c:spPr>
  <c:txPr>
    <a:bodyPr/>
    <a:lstStyle/>
    <a:p>
      <a:pPr>
        <a:defRPr sz="120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6753"/>
          </a:xfrm>
          <a:prstGeom prst="rect">
            <a:avLst/>
          </a:prstGeom>
        </p:spPr>
        <p:txBody>
          <a:bodyPr vert="horz" lIns="91431" tIns="45715" rIns="91431" bIns="45715" rtlCol="0"/>
          <a:lstStyle>
            <a:lvl1pPr algn="l">
              <a:defRPr sz="1200"/>
            </a:lvl1pPr>
          </a:lstStyle>
          <a:p>
            <a:endParaRPr lang="en-ZA"/>
          </a:p>
        </p:txBody>
      </p:sp>
      <p:sp>
        <p:nvSpPr>
          <p:cNvPr id="3" name="Date Placeholder 2"/>
          <p:cNvSpPr>
            <a:spLocks noGrp="1"/>
          </p:cNvSpPr>
          <p:nvPr>
            <p:ph type="dt" idx="1"/>
          </p:nvPr>
        </p:nvSpPr>
        <p:spPr>
          <a:xfrm>
            <a:off x="3970160" y="0"/>
            <a:ext cx="3038604" cy="466753"/>
          </a:xfrm>
          <a:prstGeom prst="rect">
            <a:avLst/>
          </a:prstGeom>
        </p:spPr>
        <p:txBody>
          <a:bodyPr vert="horz" lIns="91431" tIns="45715" rIns="91431" bIns="45715" rtlCol="0"/>
          <a:lstStyle>
            <a:lvl1pPr algn="r">
              <a:defRPr sz="1200"/>
            </a:lvl1pPr>
          </a:lstStyle>
          <a:p>
            <a:fld id="{C3C6F429-32C5-49F8-B9A8-5396FD7A68DA}" type="datetimeFigureOut">
              <a:rPr lang="en-ZA" smtClean="0"/>
              <a:t>2022/10/07</a:t>
            </a:fld>
            <a:endParaRPr lang="en-Z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31" tIns="45715" rIns="91431" bIns="45715" rtlCol="0" anchor="ctr"/>
          <a:lstStyle/>
          <a:p>
            <a:endParaRPr lang="en-ZA"/>
          </a:p>
        </p:txBody>
      </p:sp>
      <p:sp>
        <p:nvSpPr>
          <p:cNvPr id="5" name="Notes Placeholder 4"/>
          <p:cNvSpPr>
            <a:spLocks noGrp="1"/>
          </p:cNvSpPr>
          <p:nvPr>
            <p:ph type="body" sz="quarter" idx="3"/>
          </p:nvPr>
        </p:nvSpPr>
        <p:spPr>
          <a:xfrm>
            <a:off x="700714" y="4474284"/>
            <a:ext cx="5608974" cy="3659696"/>
          </a:xfrm>
          <a:prstGeom prst="rect">
            <a:avLst/>
          </a:prstGeom>
        </p:spPr>
        <p:txBody>
          <a:bodyPr vert="horz" lIns="91431" tIns="45715" rIns="91431" bIns="457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829649"/>
            <a:ext cx="3038604" cy="466753"/>
          </a:xfrm>
          <a:prstGeom prst="rect">
            <a:avLst/>
          </a:prstGeom>
        </p:spPr>
        <p:txBody>
          <a:bodyPr vert="horz" lIns="91431" tIns="45715" rIns="91431" bIns="45715" rtlCol="0" anchor="b"/>
          <a:lstStyle>
            <a:lvl1pPr algn="l">
              <a:defRPr sz="1200"/>
            </a:lvl1pPr>
          </a:lstStyle>
          <a:p>
            <a:endParaRPr lang="en-ZA"/>
          </a:p>
        </p:txBody>
      </p:sp>
      <p:sp>
        <p:nvSpPr>
          <p:cNvPr id="7" name="Slide Number Placeholder 6"/>
          <p:cNvSpPr>
            <a:spLocks noGrp="1"/>
          </p:cNvSpPr>
          <p:nvPr>
            <p:ph type="sldNum" sz="quarter" idx="5"/>
          </p:nvPr>
        </p:nvSpPr>
        <p:spPr>
          <a:xfrm>
            <a:off x="3970160" y="8829649"/>
            <a:ext cx="3038604" cy="466753"/>
          </a:xfrm>
          <a:prstGeom prst="rect">
            <a:avLst/>
          </a:prstGeom>
        </p:spPr>
        <p:txBody>
          <a:bodyPr vert="horz" lIns="91431" tIns="45715" rIns="91431" bIns="45715" rtlCol="0" anchor="b"/>
          <a:lstStyle>
            <a:lvl1pPr algn="r">
              <a:defRPr sz="1200"/>
            </a:lvl1pPr>
          </a:lstStyle>
          <a:p>
            <a:fld id="{F5079815-5F72-4389-919D-0C4B22FFCB71}" type="slidenum">
              <a:rPr lang="en-ZA" smtClean="0"/>
              <a:t>‹#›</a:t>
            </a:fld>
            <a:endParaRPr lang="en-ZA"/>
          </a:p>
        </p:txBody>
      </p:sp>
    </p:spTree>
    <p:extLst>
      <p:ext uri="{BB962C8B-B14F-4D97-AF65-F5344CB8AC3E}">
        <p14:creationId xmlns:p14="http://schemas.microsoft.com/office/powerpoint/2010/main" val="1539837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1755444" y="3132892"/>
            <a:ext cx="8681110" cy="1520328"/>
          </a:xfrm>
          <a:prstGeom prst="rect">
            <a:avLst/>
          </a:prstGeom>
          <a:noFill/>
        </p:spPr>
        <p:txBody>
          <a:bodyPr anchor="ctr"/>
          <a:lstStyle>
            <a:lvl1pPr algn="ctr">
              <a:lnSpc>
                <a:spcPts val="4200"/>
              </a:lnSpc>
              <a:buNone/>
              <a:defRPr sz="28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PRESENTATION TITLE HERE </a:t>
            </a:r>
          </a:p>
        </p:txBody>
      </p:sp>
      <p:sp>
        <p:nvSpPr>
          <p:cNvPr id="26" name="Text Placeholder 25">
            <a:extLst>
              <a:ext uri="{FF2B5EF4-FFF2-40B4-BE49-F238E27FC236}">
                <a16:creationId xmlns:a16="http://schemas.microsoft.com/office/drawing/2014/main" id="{75E4678B-EFFA-9A45-B059-056813AE3EE2}"/>
              </a:ext>
            </a:extLst>
          </p:cNvPr>
          <p:cNvSpPr>
            <a:spLocks noGrp="1"/>
          </p:cNvSpPr>
          <p:nvPr>
            <p:ph type="body" sz="quarter" idx="15" hasCustomPrompt="1"/>
          </p:nvPr>
        </p:nvSpPr>
        <p:spPr>
          <a:xfrm>
            <a:off x="1712056" y="5564054"/>
            <a:ext cx="8937523" cy="310203"/>
          </a:xfrm>
          <a:prstGeom prst="rect">
            <a:avLst/>
          </a:prstGeom>
        </p:spPr>
        <p:txBody>
          <a:bodyPr/>
          <a:lstStyle>
            <a:lvl1pPr algn="ctr">
              <a:buNone/>
              <a:defRPr sz="1800" b="0" i="0">
                <a:solidFill>
                  <a:schemeClr val="tx1">
                    <a:lumMod val="65000"/>
                    <a:lumOff val="35000"/>
                  </a:schemeClr>
                </a:solidFill>
                <a:latin typeface="Gill Sans MT" panose="020B0502020104020203" pitchFamily="34" charset="77"/>
              </a:defRPr>
            </a:lvl1pPr>
          </a:lstStyle>
          <a:p>
            <a:pPr lvl="0"/>
            <a:r>
              <a:rPr lang="en-GB" dirty="0"/>
              <a:t>To Whom | Presenter Name | Date</a:t>
            </a:r>
          </a:p>
        </p:txBody>
      </p:sp>
      <p:pic>
        <p:nvPicPr>
          <p:cNvPr id="10" name="Picture 9">
            <a:extLst>
              <a:ext uri="{FF2B5EF4-FFF2-40B4-BE49-F238E27FC236}">
                <a16:creationId xmlns:a16="http://schemas.microsoft.com/office/drawing/2014/main" id="{8F67059D-9A0D-1B4D-90A7-A06B738AC6B9}"/>
              </a:ext>
            </a:extLst>
          </p:cNvPr>
          <p:cNvPicPr>
            <a:picLocks noChangeAspect="1"/>
          </p:cNvPicPr>
          <p:nvPr userDrawn="1"/>
        </p:nvPicPr>
        <p:blipFill>
          <a:blip r:embed="rId3"/>
          <a:srcRect/>
          <a:stretch/>
        </p:blipFill>
        <p:spPr>
          <a:xfrm>
            <a:off x="11405296" y="6225219"/>
            <a:ext cx="567055" cy="508947"/>
          </a:xfrm>
          <a:prstGeom prst="rect">
            <a:avLst/>
          </a:prstGeom>
        </p:spPr>
      </p:pic>
      <p:cxnSp>
        <p:nvCxnSpPr>
          <p:cNvPr id="17" name="Straight Connector 16">
            <a:extLst>
              <a:ext uri="{FF2B5EF4-FFF2-40B4-BE49-F238E27FC236}">
                <a16:creationId xmlns:a16="http://schemas.microsoft.com/office/drawing/2014/main" id="{2BF4CFBC-EBCD-4E4F-804D-43ED054C575C}"/>
              </a:ext>
            </a:extLst>
          </p:cNvPr>
          <p:cNvCxnSpPr>
            <a:cxnSpLocks/>
          </p:cNvCxnSpPr>
          <p:nvPr userDrawn="1"/>
        </p:nvCxnSpPr>
        <p:spPr>
          <a:xfrm>
            <a:off x="2429572" y="2392906"/>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D41E40-B815-F844-ACF1-D07175B385F4}"/>
              </a:ext>
            </a:extLst>
          </p:cNvPr>
          <p:cNvCxnSpPr>
            <a:cxnSpLocks/>
          </p:cNvCxnSpPr>
          <p:nvPr userDrawn="1"/>
        </p:nvCxnSpPr>
        <p:spPr>
          <a:xfrm>
            <a:off x="2429573" y="5330019"/>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80B3B4D-4090-41A3-BAF7-4F8AA0BBD52D}"/>
              </a:ext>
            </a:extLst>
          </p:cNvPr>
          <p:cNvPicPr>
            <a:picLocks noChangeAspect="1"/>
          </p:cNvPicPr>
          <p:nvPr userDrawn="1"/>
        </p:nvPicPr>
        <p:blipFill>
          <a:blip r:embed="rId4"/>
          <a:srcRect/>
          <a:stretch/>
        </p:blipFill>
        <p:spPr>
          <a:xfrm>
            <a:off x="3926299" y="202910"/>
            <a:ext cx="3974294" cy="1450011"/>
          </a:xfrm>
          <a:prstGeom prst="rect">
            <a:avLst/>
          </a:prstGeom>
        </p:spPr>
      </p:pic>
      <p:sp>
        <p:nvSpPr>
          <p:cNvPr id="13" name="Slide Number Placeholder 11">
            <a:extLst>
              <a:ext uri="{FF2B5EF4-FFF2-40B4-BE49-F238E27FC236}">
                <a16:creationId xmlns:a16="http://schemas.microsoft.com/office/drawing/2014/main" id="{538102B2-D1DA-4EC0-A923-2AD8995DB1C6}"/>
              </a:ext>
            </a:extLst>
          </p:cNvPr>
          <p:cNvSpPr txBox="1">
            <a:spLocks/>
          </p:cNvSpPr>
          <p:nvPr userDrawn="1"/>
        </p:nvSpPr>
        <p:spPr>
          <a:xfrm>
            <a:off x="-105296" y="6373704"/>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Tree>
    <p:extLst>
      <p:ext uri="{BB962C8B-B14F-4D97-AF65-F5344CB8AC3E}">
        <p14:creationId xmlns:p14="http://schemas.microsoft.com/office/powerpoint/2010/main" val="253644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id="{B9BB9720-9CF0-9642-834C-C41C9539A4A4}"/>
              </a:ext>
            </a:extLst>
          </p:cNvPr>
          <p:cNvSpPr>
            <a:spLocks noGrp="1"/>
          </p:cNvSpPr>
          <p:nvPr>
            <p:ph type="title" hasCustomPrompt="1"/>
          </p:nvPr>
        </p:nvSpPr>
        <p:spPr>
          <a:xfrm>
            <a:off x="498684" y="109452"/>
            <a:ext cx="11205636" cy="571585"/>
          </a:xfrm>
          <a:prstGeom prst="rect">
            <a:avLst/>
          </a:prstGeom>
        </p:spPr>
        <p:txBody>
          <a:bodyPr/>
          <a:lstStyle>
            <a:lvl1pPr algn="l">
              <a:defRPr sz="2400" b="0" i="0" cap="all" baseline="0">
                <a:solidFill>
                  <a:schemeClr val="tx1">
                    <a:lumMod val="75000"/>
                    <a:lumOff val="25000"/>
                  </a:schemeClr>
                </a:solidFill>
                <a:latin typeface="+mn-lt"/>
              </a:defRPr>
            </a:lvl1pPr>
          </a:lstStyle>
          <a:p>
            <a:r>
              <a:rPr lang="en-GB" dirty="0"/>
              <a:t>Click to ADD title</a:t>
            </a:r>
            <a:endParaRPr lang="en-US" dirty="0"/>
          </a:p>
        </p:txBody>
      </p:sp>
      <p:sp>
        <p:nvSpPr>
          <p:cNvPr id="16" name="Slide Number Placeholder 11">
            <a:extLst>
              <a:ext uri="{FF2B5EF4-FFF2-40B4-BE49-F238E27FC236}">
                <a16:creationId xmlns:a16="http://schemas.microsoft.com/office/drawing/2014/main" id="{C849C03B-FFA0-864E-92FD-6539E5B2E75E}"/>
              </a:ext>
            </a:extLst>
          </p:cNvPr>
          <p:cNvSpPr txBox="1">
            <a:spLocks/>
          </p:cNvSpPr>
          <p:nvPr userDrawn="1"/>
        </p:nvSpPr>
        <p:spPr>
          <a:xfrm>
            <a:off x="10681854" y="6435598"/>
            <a:ext cx="1022465"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41146E-9C06-9F49-A71B-5E154561DE30}" type="slidenum">
              <a:rPr lang="en-US" smtClean="0"/>
              <a:pPr algn="r"/>
              <a:t>‹#›</a:t>
            </a:fld>
            <a:endParaRPr lang="en-US" dirty="0"/>
          </a:p>
        </p:txBody>
      </p:sp>
      <p:pic>
        <p:nvPicPr>
          <p:cNvPr id="13" name="Picture 12">
            <a:extLst>
              <a:ext uri="{FF2B5EF4-FFF2-40B4-BE49-F238E27FC236}">
                <a16:creationId xmlns:a16="http://schemas.microsoft.com/office/drawing/2014/main" id="{51AFAE71-9C12-E44B-9B26-B11C929C4052}"/>
              </a:ext>
            </a:extLst>
          </p:cNvPr>
          <p:cNvPicPr>
            <a:picLocks noChangeAspect="1"/>
          </p:cNvPicPr>
          <p:nvPr userDrawn="1"/>
        </p:nvPicPr>
        <p:blipFill>
          <a:blip r:embed="rId3"/>
          <a:srcRect/>
          <a:stretch/>
        </p:blipFill>
        <p:spPr>
          <a:xfrm>
            <a:off x="498684" y="6238442"/>
            <a:ext cx="1616736" cy="589862"/>
          </a:xfrm>
          <a:prstGeom prst="rect">
            <a:avLst/>
          </a:prstGeom>
        </p:spPr>
      </p:pic>
      <p:sp>
        <p:nvSpPr>
          <p:cNvPr id="8" name="Slide Number Placeholder 11">
            <a:extLst>
              <a:ext uri="{FF2B5EF4-FFF2-40B4-BE49-F238E27FC236}">
                <a16:creationId xmlns:a16="http://schemas.microsoft.com/office/drawing/2014/main" id="{39362617-C9E6-4FDE-B70E-C0C732FC5C59}"/>
              </a:ext>
            </a:extLst>
          </p:cNvPr>
          <p:cNvSpPr txBox="1">
            <a:spLocks/>
          </p:cNvSpPr>
          <p:nvPr userDrawn="1"/>
        </p:nvSpPr>
        <p:spPr>
          <a:xfrm>
            <a:off x="4375265" y="6475819"/>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
        <p:nvSpPr>
          <p:cNvPr id="9" name="Content Placeholder 3">
            <a:extLst>
              <a:ext uri="{FF2B5EF4-FFF2-40B4-BE49-F238E27FC236}">
                <a16:creationId xmlns:a16="http://schemas.microsoft.com/office/drawing/2014/main" id="{EE9D14CF-1D0B-4A2E-9E66-9A10386040A2}"/>
              </a:ext>
            </a:extLst>
          </p:cNvPr>
          <p:cNvSpPr>
            <a:spLocks noGrp="1"/>
          </p:cNvSpPr>
          <p:nvPr>
            <p:ph sz="half" idx="2" hasCustomPrompt="1"/>
          </p:nvPr>
        </p:nvSpPr>
        <p:spPr>
          <a:xfrm>
            <a:off x="498684" y="814647"/>
            <a:ext cx="11205636" cy="5325681"/>
          </a:xfrm>
          <a:prstGeom prst="rect">
            <a:avLst/>
          </a:prstGeom>
        </p:spPr>
        <p:txBody>
          <a:bodyPr/>
          <a:lstStyle>
            <a:lvl1pPr>
              <a:defRPr sz="2000"/>
            </a:lvl1pPr>
            <a:lvl2pPr>
              <a:defRPr sz="1800"/>
            </a:lvl2pPr>
            <a:lvl3pPr>
              <a:defRPr sz="1800"/>
            </a:lvl3pPr>
          </a:lstStyle>
          <a:p>
            <a:pPr lvl="0"/>
            <a:r>
              <a:rPr lang="en-GB" dirty="0"/>
              <a:t>Point 1</a:t>
            </a:r>
          </a:p>
          <a:p>
            <a:pPr lvl="1"/>
            <a:r>
              <a:rPr lang="en-GB" dirty="0"/>
              <a:t>Point 2</a:t>
            </a:r>
          </a:p>
          <a:p>
            <a:pPr lvl="2"/>
            <a:r>
              <a:rPr lang="en-GB" dirty="0"/>
              <a:t>Point 3</a:t>
            </a:r>
          </a:p>
        </p:txBody>
      </p:sp>
    </p:spTree>
    <p:extLst>
      <p:ext uri="{BB962C8B-B14F-4D97-AF65-F5344CB8AC3E}">
        <p14:creationId xmlns:p14="http://schemas.microsoft.com/office/powerpoint/2010/main" val="4917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110688-23E1-5240-B9BC-D4EC2A51F285}"/>
              </a:ext>
            </a:extLst>
          </p:cNvPr>
          <p:cNvPicPr>
            <a:picLocks noChangeAspect="1"/>
          </p:cNvPicPr>
          <p:nvPr userDrawn="1"/>
        </p:nvPicPr>
        <p:blipFill rotWithShape="1">
          <a:blip r:embed="rId2"/>
          <a:srcRect b="11165"/>
          <a:stretch/>
        </p:blipFill>
        <p:spPr>
          <a:xfrm>
            <a:off x="15631" y="0"/>
            <a:ext cx="12192000" cy="6092328"/>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780399" y="2865439"/>
            <a:ext cx="10586720" cy="589858"/>
          </a:xfrm>
          <a:prstGeom prst="rect">
            <a:avLst/>
          </a:prstGeom>
        </p:spPr>
        <p:txBody>
          <a:bodyPr/>
          <a:lstStyle>
            <a:lvl1pPr algn="ctr">
              <a:buNone/>
              <a:defRPr sz="35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SECTION BREAK TITLE</a:t>
            </a:r>
          </a:p>
          <a:p>
            <a:pPr lvl="1"/>
            <a:endParaRPr lang="en-US" dirty="0"/>
          </a:p>
        </p:txBody>
      </p:sp>
      <p:cxnSp>
        <p:nvCxnSpPr>
          <p:cNvPr id="28" name="Straight Connector 27">
            <a:extLst>
              <a:ext uri="{FF2B5EF4-FFF2-40B4-BE49-F238E27FC236}">
                <a16:creationId xmlns:a16="http://schemas.microsoft.com/office/drawing/2014/main" id="{F79A047A-8B61-E048-BF5B-F056E75509E9}"/>
              </a:ext>
            </a:extLst>
          </p:cNvPr>
          <p:cNvCxnSpPr>
            <a:cxnSpLocks/>
          </p:cNvCxnSpPr>
          <p:nvPr userDrawn="1"/>
        </p:nvCxnSpPr>
        <p:spPr>
          <a:xfrm>
            <a:off x="3293892" y="3415969"/>
            <a:ext cx="544521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A58D35-01AD-384E-B073-154A9AC6DA05}"/>
              </a:ext>
            </a:extLst>
          </p:cNvPr>
          <p:cNvCxnSpPr>
            <a:cxnSpLocks/>
          </p:cNvCxnSpPr>
          <p:nvPr userDrawn="1"/>
        </p:nvCxnSpPr>
        <p:spPr>
          <a:xfrm>
            <a:off x="3318605" y="2842587"/>
            <a:ext cx="537107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Slide Number Placeholder 11">
            <a:extLst>
              <a:ext uri="{FF2B5EF4-FFF2-40B4-BE49-F238E27FC236}">
                <a16:creationId xmlns:a16="http://schemas.microsoft.com/office/drawing/2014/main" id="{B23F1392-F971-134D-9E73-C2BA4982FFE7}"/>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8" name="Picture 7">
            <a:extLst>
              <a:ext uri="{FF2B5EF4-FFF2-40B4-BE49-F238E27FC236}">
                <a16:creationId xmlns:a16="http://schemas.microsoft.com/office/drawing/2014/main" id="{C96C399F-5629-8247-A198-7FB3283E8589}"/>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11" name="Picture 10">
            <a:extLst>
              <a:ext uri="{FF2B5EF4-FFF2-40B4-BE49-F238E27FC236}">
                <a16:creationId xmlns:a16="http://schemas.microsoft.com/office/drawing/2014/main" id="{A2033DEE-4368-F643-BA4A-DDCDC70A054B}"/>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969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2A62A-54B5-F747-81FE-566FD9A0B3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B0CCECC-E1E4-EF4F-94F2-323A9164F7FC}"/>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8" name="Picture 7">
            <a:extLst>
              <a:ext uri="{FF2B5EF4-FFF2-40B4-BE49-F238E27FC236}">
                <a16:creationId xmlns:a16="http://schemas.microsoft.com/office/drawing/2014/main" id="{B57C5FF6-C185-0445-B3BA-EBA41B9A81D3}"/>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46979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F150E4-CD0D-2147-BD01-936532EDC0F2}"/>
              </a:ext>
            </a:extLst>
          </p:cNvPr>
          <p:cNvSpPr>
            <a:spLocks noGrp="1"/>
          </p:cNvSpPr>
          <p:nvPr>
            <p:ph type="body" sz="quarter" idx="13"/>
          </p:nvPr>
        </p:nvSpPr>
        <p:spPr>
          <a:xfrm>
            <a:off x="1755444" y="3231538"/>
            <a:ext cx="8937522" cy="2063253"/>
          </a:xfrm>
        </p:spPr>
        <p:txBody>
          <a:bodyPr/>
          <a:lstStyle/>
          <a:p>
            <a:r>
              <a:rPr lang="en-US" dirty="0"/>
              <a:t>Briefing to the Portfolio Committee on Cooperative Governance and Traditional Affairs (CoGTA)</a:t>
            </a:r>
          </a:p>
        </p:txBody>
      </p:sp>
      <p:sp>
        <p:nvSpPr>
          <p:cNvPr id="3" name="Text Placeholder 2">
            <a:extLst>
              <a:ext uri="{FF2B5EF4-FFF2-40B4-BE49-F238E27FC236}">
                <a16:creationId xmlns:a16="http://schemas.microsoft.com/office/drawing/2014/main" id="{C360F1A8-600F-A446-AF6A-1BADD7726357}"/>
              </a:ext>
            </a:extLst>
          </p:cNvPr>
          <p:cNvSpPr>
            <a:spLocks noGrp="1"/>
          </p:cNvSpPr>
          <p:nvPr>
            <p:ph type="body" sz="quarter" idx="15"/>
          </p:nvPr>
        </p:nvSpPr>
        <p:spPr>
          <a:xfrm>
            <a:off x="1712056" y="5405571"/>
            <a:ext cx="8937523" cy="652329"/>
          </a:xfrm>
        </p:spPr>
        <p:txBody>
          <a:bodyPr/>
          <a:lstStyle/>
          <a:p>
            <a:r>
              <a:rPr lang="en-US" b="1" dirty="0"/>
              <a:t>Presenter:  Ntandazo Vimba, CEO: MISA</a:t>
            </a:r>
          </a:p>
          <a:p>
            <a:r>
              <a:rPr lang="en-US" b="1" dirty="0"/>
              <a:t>Date: 10 October 2022	</a:t>
            </a:r>
          </a:p>
        </p:txBody>
      </p:sp>
      <p:pic>
        <p:nvPicPr>
          <p:cNvPr id="4" name="Picture 3" descr="Text&#10;&#10;Description automatically generated">
            <a:extLst>
              <a:ext uri="{FF2B5EF4-FFF2-40B4-BE49-F238E27FC236}">
                <a16:creationId xmlns:a16="http://schemas.microsoft.com/office/drawing/2014/main" id="{463B4109-BF94-4F60-99E5-43DA45599265}"/>
              </a:ext>
            </a:extLst>
          </p:cNvPr>
          <p:cNvPicPr>
            <a:picLocks noChangeAspect="1"/>
          </p:cNvPicPr>
          <p:nvPr/>
        </p:nvPicPr>
        <p:blipFill>
          <a:blip r:embed="rId2"/>
          <a:stretch>
            <a:fillRect/>
          </a:stretch>
        </p:blipFill>
        <p:spPr>
          <a:xfrm>
            <a:off x="3259197" y="213697"/>
            <a:ext cx="4969893" cy="1453738"/>
          </a:xfrm>
          <a:prstGeom prst="rect">
            <a:avLst/>
          </a:prstGeom>
        </p:spPr>
      </p:pic>
      <p:pic>
        <p:nvPicPr>
          <p:cNvPr id="5" name="Picture 4"/>
          <p:cNvPicPr>
            <a:picLocks noChangeAspect="1"/>
          </p:cNvPicPr>
          <p:nvPr/>
        </p:nvPicPr>
        <p:blipFill>
          <a:blip r:embed="rId3"/>
          <a:stretch>
            <a:fillRect/>
          </a:stretch>
        </p:blipFill>
        <p:spPr>
          <a:xfrm>
            <a:off x="5514109" y="6143520"/>
            <a:ext cx="1736436" cy="652329"/>
          </a:xfrm>
          <a:prstGeom prst="rect">
            <a:avLst/>
          </a:prstGeom>
        </p:spPr>
      </p:pic>
      <p:sp>
        <p:nvSpPr>
          <p:cNvPr id="7" name="Text Placeholder 1">
            <a:extLst>
              <a:ext uri="{FF2B5EF4-FFF2-40B4-BE49-F238E27FC236}">
                <a16:creationId xmlns:a16="http://schemas.microsoft.com/office/drawing/2014/main" id="{777EB989-7818-4863-BCCE-83A07BE092ED}"/>
              </a:ext>
            </a:extLst>
          </p:cNvPr>
          <p:cNvSpPr txBox="1">
            <a:spLocks/>
          </p:cNvSpPr>
          <p:nvPr/>
        </p:nvSpPr>
        <p:spPr>
          <a:xfrm>
            <a:off x="1846891" y="1491139"/>
            <a:ext cx="8937522" cy="1865791"/>
          </a:xfrm>
          <a:prstGeom prst="rect">
            <a:avLst/>
          </a:prstGeom>
          <a:noFill/>
        </p:spPr>
        <p:txBody>
          <a:bodyPr anchor="ctr"/>
          <a:lstStyle>
            <a:lvl1pPr marL="228600" indent="-228600" algn="ctr" defTabSz="914400" rtl="0" eaLnBrk="1" latinLnBrk="0" hangingPunct="1">
              <a:lnSpc>
                <a:spcPts val="4200"/>
              </a:lnSpc>
              <a:spcBef>
                <a:spcPts val="1000"/>
              </a:spcBef>
              <a:buFont typeface="Arial" panose="020B0604020202020204" pitchFamily="34" charset="0"/>
              <a:buNone/>
              <a:defRPr sz="2800" b="1" i="0" u="none" kern="1200">
                <a:solidFill>
                  <a:schemeClr val="accent2"/>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6">
                    <a:lumMod val="90000"/>
                    <a:lumOff val="10000"/>
                  </a:schemeClr>
                </a:solidFill>
              </a:rPr>
              <a:t>Annual Report 2021/22  </a:t>
            </a:r>
          </a:p>
          <a:p>
            <a:r>
              <a:rPr lang="en-US" dirty="0">
                <a:solidFill>
                  <a:schemeClr val="accent6">
                    <a:lumMod val="90000"/>
                    <a:lumOff val="10000"/>
                  </a:schemeClr>
                </a:solidFill>
              </a:rPr>
              <a:t>Municipal Infrastructure Support Agent (MISA)</a:t>
            </a:r>
          </a:p>
        </p:txBody>
      </p:sp>
    </p:spTree>
    <p:extLst>
      <p:ext uri="{BB962C8B-B14F-4D97-AF65-F5344CB8AC3E}">
        <p14:creationId xmlns:p14="http://schemas.microsoft.com/office/powerpoint/2010/main" val="276655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91441" y="109452"/>
            <a:ext cx="12009118" cy="571585"/>
          </a:xfrm>
          <a:solidFill>
            <a:schemeClr val="accent2"/>
          </a:solidFill>
        </p:spPr>
        <p:txBody>
          <a:bodyPr>
            <a:normAutofit fontScale="90000"/>
          </a:bodyPr>
          <a:lstStyle/>
          <a:p>
            <a:pPr algn="ctr"/>
            <a:r>
              <a:rPr lang="en-GB" sz="4000" b="1" dirty="0">
                <a:solidFill>
                  <a:schemeClr val="tx1"/>
                </a:solidFill>
                <a:latin typeface="+mj-lt"/>
              </a:rPr>
              <a:t>PROGRAMME 2: TECHNICAL SUPPORT SERVICES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58CEBB34-58C7-4C64-BC22-B52529EAB777}"/>
              </a:ext>
            </a:extLst>
          </p:cNvPr>
          <p:cNvGraphicFramePr>
            <a:graphicFrameLocks noGrp="1"/>
          </p:cNvGraphicFramePr>
          <p:nvPr>
            <p:extLst>
              <p:ext uri="{D42A27DB-BD31-4B8C-83A1-F6EECF244321}">
                <p14:modId xmlns:p14="http://schemas.microsoft.com/office/powerpoint/2010/main" val="2962093572"/>
              </p:ext>
            </p:extLst>
          </p:nvPr>
        </p:nvGraphicFramePr>
        <p:xfrm>
          <a:off x="91440" y="713232"/>
          <a:ext cx="12009120" cy="652574"/>
        </p:xfrm>
        <a:graphic>
          <a:graphicData uri="http://schemas.openxmlformats.org/drawingml/2006/table">
            <a:tbl>
              <a:tblPr firstRow="1" bandRow="1">
                <a:tableStyleId>{3C2FFA5D-87B4-456A-9821-1D502468CF0F}</a:tableStyleId>
              </a:tblPr>
              <a:tblGrid>
                <a:gridCol w="12009120">
                  <a:extLst>
                    <a:ext uri="{9D8B030D-6E8A-4147-A177-3AD203B41FA5}">
                      <a16:colId xmlns:a16="http://schemas.microsoft.com/office/drawing/2014/main" val="3994302705"/>
                    </a:ext>
                  </a:extLst>
                </a:gridCol>
              </a:tblGrid>
              <a:tr h="652574">
                <a:tc>
                  <a:txBody>
                    <a:bodyPr/>
                    <a:lstStyle/>
                    <a:p>
                      <a:pPr algn="ctr">
                        <a:lnSpc>
                          <a:spcPct val="100000"/>
                        </a:lnSpc>
                      </a:pPr>
                      <a:r>
                        <a:rPr lang="en-US" sz="2800" b="1" dirty="0">
                          <a:solidFill>
                            <a:srgbClr val="FF0000"/>
                          </a:solidFill>
                        </a:rPr>
                        <a:t>Not Achieved</a:t>
                      </a:r>
                      <a:endParaRPr lang="en-US"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3702732864"/>
                  </a:ext>
                </a:extLst>
              </a:tr>
            </a:tbl>
          </a:graphicData>
        </a:graphic>
      </p:graphicFrame>
      <p:graphicFrame>
        <p:nvGraphicFramePr>
          <p:cNvPr id="4" name="Table 4">
            <a:extLst>
              <a:ext uri="{FF2B5EF4-FFF2-40B4-BE49-F238E27FC236}">
                <a16:creationId xmlns:a16="http://schemas.microsoft.com/office/drawing/2014/main" id="{0A7030AD-5662-47CD-92F1-650847A7455B}"/>
              </a:ext>
            </a:extLst>
          </p:cNvPr>
          <p:cNvGraphicFramePr>
            <a:graphicFrameLocks noGrp="1"/>
          </p:cNvGraphicFramePr>
          <p:nvPr>
            <p:extLst>
              <p:ext uri="{D42A27DB-BD31-4B8C-83A1-F6EECF244321}">
                <p14:modId xmlns:p14="http://schemas.microsoft.com/office/powerpoint/2010/main" val="3404675165"/>
              </p:ext>
            </p:extLst>
          </p:nvPr>
        </p:nvGraphicFramePr>
        <p:xfrm>
          <a:off x="91440" y="1266825"/>
          <a:ext cx="12009119" cy="4754821"/>
        </p:xfrm>
        <a:graphic>
          <a:graphicData uri="http://schemas.openxmlformats.org/drawingml/2006/table">
            <a:tbl>
              <a:tblPr firstRow="1" bandRow="1">
                <a:tableStyleId>{5C22544A-7EE6-4342-B048-85BDC9FD1C3A}</a:tableStyleId>
              </a:tblPr>
              <a:tblGrid>
                <a:gridCol w="2643636">
                  <a:extLst>
                    <a:ext uri="{9D8B030D-6E8A-4147-A177-3AD203B41FA5}">
                      <a16:colId xmlns:a16="http://schemas.microsoft.com/office/drawing/2014/main" val="2303648047"/>
                    </a:ext>
                  </a:extLst>
                </a:gridCol>
                <a:gridCol w="1199711">
                  <a:extLst>
                    <a:ext uri="{9D8B030D-6E8A-4147-A177-3AD203B41FA5}">
                      <a16:colId xmlns:a16="http://schemas.microsoft.com/office/drawing/2014/main" val="1105129087"/>
                    </a:ext>
                  </a:extLst>
                </a:gridCol>
                <a:gridCol w="2457472">
                  <a:extLst>
                    <a:ext uri="{9D8B030D-6E8A-4147-A177-3AD203B41FA5}">
                      <a16:colId xmlns:a16="http://schemas.microsoft.com/office/drawing/2014/main" val="4223384225"/>
                    </a:ext>
                  </a:extLst>
                </a:gridCol>
                <a:gridCol w="5708300">
                  <a:extLst>
                    <a:ext uri="{9D8B030D-6E8A-4147-A177-3AD203B41FA5}">
                      <a16:colId xmlns:a16="http://schemas.microsoft.com/office/drawing/2014/main" val="2519600632"/>
                    </a:ext>
                  </a:extLst>
                </a:gridCol>
              </a:tblGrid>
              <a:tr h="612834">
                <a:tc>
                  <a:txBody>
                    <a:bodyPr/>
                    <a:lstStyle/>
                    <a:p>
                      <a:pPr algn="ctr"/>
                      <a:r>
                        <a:rPr lang="en-US" dirty="0">
                          <a:solidFill>
                            <a:schemeClr val="tx1"/>
                          </a:solidFill>
                        </a:rPr>
                        <a:t>Output Indicator</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Planned Target</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Actual Achievement</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Reasons for deviation </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820537"/>
                  </a:ext>
                </a:extLst>
              </a:tr>
              <a:tr h="1926049">
                <a:tc>
                  <a:txBody>
                    <a:bodyPr/>
                    <a:lstStyle/>
                    <a:p>
                      <a:pPr algn="just"/>
                      <a:r>
                        <a:rPr lang="en-US" dirty="0"/>
                        <a:t>Youth enrolled in the MISA Experiential Learning </a:t>
                      </a:r>
                      <a:r>
                        <a:rPr lang="en-US" dirty="0" err="1"/>
                        <a:t>Programme</a:t>
                      </a:r>
                      <a:r>
                        <a:rPr lang="en-US" dirty="0"/>
                        <a:t> </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70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39 Learners enrolled into the MISA Experiential Leaning Programme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just" defTabSz="914400" rtl="0" eaLnBrk="1" latinLnBrk="0" hangingPunct="1"/>
                      <a:r>
                        <a:rPr lang="en-ZA" sz="1800" kern="1200" dirty="0">
                          <a:solidFill>
                            <a:schemeClr val="dk1"/>
                          </a:solidFill>
                          <a:latin typeface="+mn-lt"/>
                          <a:ea typeface="+mn-ea"/>
                          <a:cs typeface="+mn-cs"/>
                        </a:rPr>
                        <a:t>The enrolment of remaining 31 learners could not be completed due to delayed recruitment process as the verification of qualifications and criminal record checks that are conducted by external agencies (SAQA and SAPS) was not concluded timeously as a result of systems challenges.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790108340"/>
                  </a:ext>
                </a:extLst>
              </a:tr>
              <a:tr h="2188692">
                <a:tc>
                  <a:txBody>
                    <a:bodyPr/>
                    <a:lstStyle/>
                    <a:p>
                      <a:pPr marL="0" algn="just" defTabSz="914400" rtl="0" eaLnBrk="1" latinLnBrk="0" hangingPunct="1"/>
                      <a:r>
                        <a:rPr lang="en-US" sz="1800" kern="1200" dirty="0">
                          <a:solidFill>
                            <a:schemeClr val="dk1"/>
                          </a:solidFill>
                          <a:latin typeface="+mn-lt"/>
                          <a:ea typeface="+mn-ea"/>
                          <a:cs typeface="+mn-cs"/>
                        </a:rPr>
                        <a:t>Youth enrolled in the MISA Young Graduates </a:t>
                      </a:r>
                      <a:r>
                        <a:rPr lang="en-US" sz="1800" kern="1200" dirty="0" err="1">
                          <a:solidFill>
                            <a:schemeClr val="dk1"/>
                          </a:solidFill>
                          <a:latin typeface="+mn-lt"/>
                          <a:ea typeface="+mn-ea"/>
                          <a:cs typeface="+mn-cs"/>
                        </a:rPr>
                        <a:t>Programme</a:t>
                      </a:r>
                      <a:r>
                        <a:rPr lang="en-US" sz="1800" kern="1200" dirty="0">
                          <a:solidFill>
                            <a:schemeClr val="dk1"/>
                          </a:solidFill>
                          <a:latin typeface="+mn-lt"/>
                          <a:ea typeface="+mn-ea"/>
                          <a:cs typeface="+mn-cs"/>
                        </a:rPr>
                        <a:t> </a:t>
                      </a:r>
                      <a:endParaRPr lang="en-ZA"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150</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just" defTabSz="914400" rtl="0" eaLnBrk="1" latinLnBrk="0" hangingPunct="1">
                        <a:lnSpc>
                          <a:spcPct val="115000"/>
                        </a:lnSpc>
                        <a:spcAft>
                          <a:spcPts val="1000"/>
                        </a:spcAft>
                      </a:pPr>
                      <a:r>
                        <a:rPr lang="en-US" sz="1800" kern="1200" dirty="0">
                          <a:solidFill>
                            <a:schemeClr val="dk1"/>
                          </a:solidFill>
                          <a:latin typeface="+mn-lt"/>
                          <a:ea typeface="+mn-ea"/>
                          <a:cs typeface="+mn-cs"/>
                        </a:rPr>
                        <a:t>143 candidates enrolled into the MISA Young Graduates </a:t>
                      </a:r>
                      <a:r>
                        <a:rPr lang="en-US" sz="1800" kern="1200" dirty="0" err="1">
                          <a:solidFill>
                            <a:schemeClr val="dk1"/>
                          </a:solidFill>
                          <a:latin typeface="+mn-lt"/>
                          <a:ea typeface="+mn-ea"/>
                          <a:cs typeface="+mn-cs"/>
                        </a:rPr>
                        <a:t>Programme</a:t>
                      </a:r>
                      <a:r>
                        <a:rPr lang="en-US" sz="1800" kern="1200" dirty="0">
                          <a:solidFill>
                            <a:schemeClr val="dk1"/>
                          </a:solidFill>
                          <a:latin typeface="+mn-lt"/>
                          <a:ea typeface="+mn-ea"/>
                          <a:cs typeface="+mn-cs"/>
                        </a:rPr>
                        <a:t> </a:t>
                      </a:r>
                      <a:endParaRPr lang="en-ZA" sz="1800" kern="1200" dirty="0">
                        <a:solidFill>
                          <a:schemeClr val="dk1"/>
                        </a:solidFill>
                        <a:latin typeface="+mn-lt"/>
                        <a:ea typeface="+mn-ea"/>
                        <a:cs typeface="+mn-cs"/>
                      </a:endParaRPr>
                    </a:p>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just" defTabSz="914400" rtl="0" eaLnBrk="1" latinLnBrk="0" hangingPunct="1"/>
                      <a:r>
                        <a:rPr lang="en-US" sz="1800" kern="1200" dirty="0">
                          <a:solidFill>
                            <a:schemeClr val="tx1"/>
                          </a:solidFill>
                          <a:latin typeface="+mn-lt"/>
                          <a:ea typeface="+mn-ea"/>
                          <a:cs typeface="+mn-cs"/>
                        </a:rPr>
                        <a:t>The enrolment of remaining 7 candidates could not be completed due to delayed recruitment process as the verification of qualifications and criminal record checks that are conducted by external agencies (SAQA and SAPS) was not concluded timeously as a result of systems challenges. </a:t>
                      </a:r>
                      <a:endParaRPr lang="en-ZA" sz="1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607541778"/>
                  </a:ext>
                </a:extLst>
              </a:tr>
            </a:tbl>
          </a:graphicData>
        </a:graphic>
      </p:graphicFrame>
    </p:spTree>
    <p:extLst>
      <p:ext uri="{BB962C8B-B14F-4D97-AF65-F5344CB8AC3E}">
        <p14:creationId xmlns:p14="http://schemas.microsoft.com/office/powerpoint/2010/main" val="510782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200025" y="109452"/>
            <a:ext cx="11801475" cy="571585"/>
          </a:xfrm>
          <a:solidFill>
            <a:schemeClr val="accent2"/>
          </a:solidFill>
        </p:spPr>
        <p:txBody>
          <a:bodyPr>
            <a:normAutofit fontScale="90000"/>
          </a:bodyPr>
          <a:lstStyle/>
          <a:p>
            <a:pPr algn="ctr"/>
            <a:r>
              <a:rPr lang="en-GB" sz="4000" b="1" dirty="0">
                <a:solidFill>
                  <a:schemeClr val="tx1"/>
                </a:solidFill>
                <a:latin typeface="+mj-lt"/>
              </a:rPr>
              <a:t>PROGRAMME 2: TECHNICAL SUPPORT SERVICES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58CEBB34-58C7-4C64-BC22-B52529EAB777}"/>
              </a:ext>
            </a:extLst>
          </p:cNvPr>
          <p:cNvGraphicFramePr>
            <a:graphicFrameLocks noGrp="1"/>
          </p:cNvGraphicFramePr>
          <p:nvPr/>
        </p:nvGraphicFramePr>
        <p:xfrm>
          <a:off x="190500" y="713232"/>
          <a:ext cx="11810999" cy="652574"/>
        </p:xfrm>
        <a:graphic>
          <a:graphicData uri="http://schemas.openxmlformats.org/drawingml/2006/table">
            <a:tbl>
              <a:tblPr firstRow="1" bandRow="1">
                <a:tableStyleId>{3C2FFA5D-87B4-456A-9821-1D502468CF0F}</a:tableStyleId>
              </a:tblPr>
              <a:tblGrid>
                <a:gridCol w="11810999">
                  <a:extLst>
                    <a:ext uri="{9D8B030D-6E8A-4147-A177-3AD203B41FA5}">
                      <a16:colId xmlns:a16="http://schemas.microsoft.com/office/drawing/2014/main" val="3994302705"/>
                    </a:ext>
                  </a:extLst>
                </a:gridCol>
              </a:tblGrid>
              <a:tr h="652574">
                <a:tc>
                  <a:txBody>
                    <a:bodyPr/>
                    <a:lstStyle/>
                    <a:p>
                      <a:pPr algn="ctr">
                        <a:lnSpc>
                          <a:spcPct val="100000"/>
                        </a:lnSpc>
                      </a:pPr>
                      <a:r>
                        <a:rPr lang="en-US" sz="2800" b="1" dirty="0">
                          <a:solidFill>
                            <a:srgbClr val="FF0000"/>
                          </a:solidFill>
                        </a:rPr>
                        <a:t>Not Achieved</a:t>
                      </a:r>
                      <a:endParaRPr lang="en-US"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3702732864"/>
                  </a:ext>
                </a:extLst>
              </a:tr>
            </a:tbl>
          </a:graphicData>
        </a:graphic>
      </p:graphicFrame>
      <p:graphicFrame>
        <p:nvGraphicFramePr>
          <p:cNvPr id="4" name="Table 4">
            <a:extLst>
              <a:ext uri="{FF2B5EF4-FFF2-40B4-BE49-F238E27FC236}">
                <a16:creationId xmlns:a16="http://schemas.microsoft.com/office/drawing/2014/main" id="{0A7030AD-5662-47CD-92F1-650847A7455B}"/>
              </a:ext>
            </a:extLst>
          </p:cNvPr>
          <p:cNvGraphicFramePr>
            <a:graphicFrameLocks noGrp="1"/>
          </p:cNvGraphicFramePr>
          <p:nvPr>
            <p:extLst>
              <p:ext uri="{D42A27DB-BD31-4B8C-83A1-F6EECF244321}">
                <p14:modId xmlns:p14="http://schemas.microsoft.com/office/powerpoint/2010/main" val="108723429"/>
              </p:ext>
            </p:extLst>
          </p:nvPr>
        </p:nvGraphicFramePr>
        <p:xfrm>
          <a:off x="178674" y="1343472"/>
          <a:ext cx="11822824" cy="4650928"/>
        </p:xfrm>
        <a:graphic>
          <a:graphicData uri="http://schemas.openxmlformats.org/drawingml/2006/table">
            <a:tbl>
              <a:tblPr firstRow="1" bandRow="1">
                <a:tableStyleId>{5C22544A-7EE6-4342-B048-85BDC9FD1C3A}</a:tableStyleId>
              </a:tblPr>
              <a:tblGrid>
                <a:gridCol w="2576401">
                  <a:extLst>
                    <a:ext uri="{9D8B030D-6E8A-4147-A177-3AD203B41FA5}">
                      <a16:colId xmlns:a16="http://schemas.microsoft.com/office/drawing/2014/main" val="2303648047"/>
                    </a:ext>
                  </a:extLst>
                </a:gridCol>
                <a:gridCol w="1997900">
                  <a:extLst>
                    <a:ext uri="{9D8B030D-6E8A-4147-A177-3AD203B41FA5}">
                      <a16:colId xmlns:a16="http://schemas.microsoft.com/office/drawing/2014/main" val="1105129087"/>
                    </a:ext>
                  </a:extLst>
                </a:gridCol>
                <a:gridCol w="2743200">
                  <a:extLst>
                    <a:ext uri="{9D8B030D-6E8A-4147-A177-3AD203B41FA5}">
                      <a16:colId xmlns:a16="http://schemas.microsoft.com/office/drawing/2014/main" val="4223384225"/>
                    </a:ext>
                  </a:extLst>
                </a:gridCol>
                <a:gridCol w="4505323">
                  <a:extLst>
                    <a:ext uri="{9D8B030D-6E8A-4147-A177-3AD203B41FA5}">
                      <a16:colId xmlns:a16="http://schemas.microsoft.com/office/drawing/2014/main" val="2519600632"/>
                    </a:ext>
                  </a:extLst>
                </a:gridCol>
              </a:tblGrid>
              <a:tr h="860483">
                <a:tc>
                  <a:txBody>
                    <a:bodyPr/>
                    <a:lstStyle/>
                    <a:p>
                      <a:pPr algn="ctr"/>
                      <a:r>
                        <a:rPr lang="en-US" dirty="0">
                          <a:solidFill>
                            <a:schemeClr val="tx1"/>
                          </a:solidFill>
                        </a:rPr>
                        <a:t>Output Indicator</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Planned Target</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Actual Achievement</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Reasons for deviation </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820537"/>
                  </a:ext>
                </a:extLst>
              </a:tr>
              <a:tr h="3790445">
                <a:tc>
                  <a:txBody>
                    <a:bodyPr/>
                    <a:lstStyle/>
                    <a:p>
                      <a:pPr algn="just"/>
                      <a:r>
                        <a:rPr lang="en-ZA" sz="1800" kern="1200" dirty="0">
                          <a:solidFill>
                            <a:schemeClr val="dk1"/>
                          </a:solidFill>
                          <a:latin typeface="+mn-lt"/>
                          <a:ea typeface="+mn-ea"/>
                          <a:cs typeface="+mn-cs"/>
                        </a:rPr>
                        <a:t>Municipal officials capacitated through Recognition of Prior Learning (RPL) Programme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just" defTabSz="914400" rtl="0" eaLnBrk="1" latinLnBrk="0" hangingPunct="1">
                        <a:lnSpc>
                          <a:spcPct val="115000"/>
                        </a:lnSpc>
                        <a:spcAft>
                          <a:spcPts val="1000"/>
                        </a:spcAft>
                      </a:pPr>
                      <a:r>
                        <a:rPr lang="en-ZA" sz="1800" kern="1200" dirty="0">
                          <a:solidFill>
                            <a:schemeClr val="dk1"/>
                          </a:solidFill>
                          <a:latin typeface="+mn-lt"/>
                          <a:ea typeface="+mn-ea"/>
                          <a:cs typeface="+mn-cs"/>
                        </a:rPr>
                        <a:t>57 Municipal officials enrolled in MISA’s Recognition of Prior Learning Programme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just" defTabSz="914400" rtl="0" eaLnBrk="1" latinLnBrk="0" hangingPunct="1"/>
                      <a:r>
                        <a:rPr lang="en-US" sz="1800" kern="1200" dirty="0">
                          <a:solidFill>
                            <a:schemeClr val="dk1"/>
                          </a:solidFill>
                          <a:latin typeface="+mn-lt"/>
                          <a:ea typeface="+mn-ea"/>
                          <a:cs typeface="+mn-cs"/>
                        </a:rPr>
                        <a:t>The enrollment of 43 outstanding candidates was not concluded owing to the finalization of an investigation into the procurement of services from public TVETs. Consequently, the services of  two training </a:t>
                      </a:r>
                      <a:r>
                        <a:rPr lang="en-US" sz="1800" kern="1200" dirty="0" err="1">
                          <a:solidFill>
                            <a:schemeClr val="dk1"/>
                          </a:solidFill>
                          <a:latin typeface="+mn-lt"/>
                          <a:ea typeface="+mn-ea"/>
                          <a:cs typeface="+mn-cs"/>
                        </a:rPr>
                        <a:t>centres</a:t>
                      </a:r>
                      <a:r>
                        <a:rPr lang="en-US" sz="1800" kern="1200" dirty="0">
                          <a:solidFill>
                            <a:schemeClr val="dk1"/>
                          </a:solidFill>
                          <a:latin typeface="+mn-lt"/>
                          <a:ea typeface="+mn-ea"/>
                          <a:cs typeface="+mn-cs"/>
                        </a:rPr>
                        <a:t> was put on hold causing a delay in the assessment of 80 candidates selected for enrollment into the </a:t>
                      </a:r>
                      <a:r>
                        <a:rPr lang="en-US" sz="1800" kern="1200" dirty="0" err="1">
                          <a:solidFill>
                            <a:schemeClr val="dk1"/>
                          </a:solidFill>
                          <a:latin typeface="+mn-lt"/>
                          <a:ea typeface="+mn-ea"/>
                          <a:cs typeface="+mn-cs"/>
                        </a:rPr>
                        <a:t>programme</a:t>
                      </a:r>
                      <a:r>
                        <a:rPr lang="en-US" sz="1800" kern="1200" dirty="0">
                          <a:solidFill>
                            <a:schemeClr val="dk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790108340"/>
                  </a:ext>
                </a:extLst>
              </a:tr>
            </a:tbl>
          </a:graphicData>
        </a:graphic>
      </p:graphicFrame>
    </p:spTree>
    <p:extLst>
      <p:ext uri="{BB962C8B-B14F-4D97-AF65-F5344CB8AC3E}">
        <p14:creationId xmlns:p14="http://schemas.microsoft.com/office/powerpoint/2010/main" val="1755671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50800" y="109452"/>
            <a:ext cx="12059919" cy="571585"/>
          </a:xfrm>
          <a:solidFill>
            <a:schemeClr val="accent2"/>
          </a:solidFill>
        </p:spPr>
        <p:txBody>
          <a:bodyPr>
            <a:normAutofit fontScale="90000"/>
          </a:bodyPr>
          <a:lstStyle/>
          <a:p>
            <a:pPr algn="ctr"/>
            <a:r>
              <a:rPr lang="en-GB" sz="2700" b="1" dirty="0">
                <a:solidFill>
                  <a:schemeClr val="tx1"/>
                </a:solidFill>
                <a:latin typeface="+mj-lt"/>
              </a:rPr>
              <a:t>Programme 3: infrastructure delivery management support </a:t>
            </a:r>
            <a:br>
              <a:rPr lang="en-GB" sz="27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58CEBB34-58C7-4C64-BC22-B52529EAB777}"/>
              </a:ext>
            </a:extLst>
          </p:cNvPr>
          <p:cNvGraphicFramePr>
            <a:graphicFrameLocks noGrp="1"/>
          </p:cNvGraphicFramePr>
          <p:nvPr>
            <p:extLst>
              <p:ext uri="{D42A27DB-BD31-4B8C-83A1-F6EECF244321}">
                <p14:modId xmlns:p14="http://schemas.microsoft.com/office/powerpoint/2010/main" val="1925452806"/>
              </p:ext>
            </p:extLst>
          </p:nvPr>
        </p:nvGraphicFramePr>
        <p:xfrm>
          <a:off x="71119" y="719669"/>
          <a:ext cx="12039599" cy="5438330"/>
        </p:xfrm>
        <a:graphic>
          <a:graphicData uri="http://schemas.openxmlformats.org/drawingml/2006/table">
            <a:tbl>
              <a:tblPr firstRow="1" bandRow="1">
                <a:tableStyleId>{3C2FFA5D-87B4-456A-9821-1D502468CF0F}</a:tableStyleId>
              </a:tblPr>
              <a:tblGrid>
                <a:gridCol w="2997257">
                  <a:extLst>
                    <a:ext uri="{9D8B030D-6E8A-4147-A177-3AD203B41FA5}">
                      <a16:colId xmlns:a16="http://schemas.microsoft.com/office/drawing/2014/main" val="3994302705"/>
                    </a:ext>
                  </a:extLst>
                </a:gridCol>
                <a:gridCol w="3014114">
                  <a:extLst>
                    <a:ext uri="{9D8B030D-6E8A-4147-A177-3AD203B41FA5}">
                      <a16:colId xmlns:a16="http://schemas.microsoft.com/office/drawing/2014/main" val="675777203"/>
                    </a:ext>
                  </a:extLst>
                </a:gridCol>
                <a:gridCol w="3014114">
                  <a:extLst>
                    <a:ext uri="{9D8B030D-6E8A-4147-A177-3AD203B41FA5}">
                      <a16:colId xmlns:a16="http://schemas.microsoft.com/office/drawing/2014/main" val="3094838512"/>
                    </a:ext>
                  </a:extLst>
                </a:gridCol>
                <a:gridCol w="3014114">
                  <a:extLst>
                    <a:ext uri="{9D8B030D-6E8A-4147-A177-3AD203B41FA5}">
                      <a16:colId xmlns:a16="http://schemas.microsoft.com/office/drawing/2014/main" val="442394574"/>
                    </a:ext>
                  </a:extLst>
                </a:gridCol>
              </a:tblGrid>
              <a:tr h="359145">
                <a:tc rowSpan="2">
                  <a:txBody>
                    <a:bodyPr/>
                    <a:lstStyle/>
                    <a:p>
                      <a:pPr algn="ctr"/>
                      <a:endParaRPr lang="en-US" dirty="0">
                        <a:solidFill>
                          <a:schemeClr val="tx1"/>
                        </a:solidFill>
                      </a:endParaRPr>
                    </a:p>
                    <a:p>
                      <a:pPr algn="ctr"/>
                      <a:r>
                        <a:rPr lang="en-US" dirty="0">
                          <a:solidFill>
                            <a:schemeClr val="tx1"/>
                          </a:solidFill>
                        </a:rPr>
                        <a:t>PLANNED TARGETS</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rowSpan="2">
                  <a:txBody>
                    <a:bodyPr/>
                    <a:lstStyle/>
                    <a:p>
                      <a:pPr algn="ctr"/>
                      <a:endParaRPr lang="en-US" dirty="0">
                        <a:solidFill>
                          <a:schemeClr val="tx1"/>
                        </a:solidFill>
                      </a:endParaRPr>
                    </a:p>
                    <a:p>
                      <a:pPr algn="ctr"/>
                      <a:r>
                        <a:rPr lang="en-ZA" dirty="0">
                          <a:solidFill>
                            <a:schemeClr val="tx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chemeClr val="tx1"/>
                          </a:solidFill>
                        </a:rPr>
                        <a:t>ACHIEVED</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rgbClr val="FF0000"/>
                          </a:solidFill>
                        </a:rPr>
                        <a:t>NOT ACHIEVED</a:t>
                      </a:r>
                      <a:endParaRPr lang="en-ZA"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3702732864"/>
                  </a:ext>
                </a:extLst>
              </a:tr>
              <a:tr h="359145">
                <a:tc vMerge="1">
                  <a:txBody>
                    <a:bodyPr/>
                    <a:lstStyle/>
                    <a:p>
                      <a:endParaRPr lang="en-ZA"/>
                    </a:p>
                  </a:txBody>
                  <a:tcPr/>
                </a:tc>
                <a:tc vMerge="1">
                  <a:txBody>
                    <a:bodyPr/>
                    <a:lstStyle/>
                    <a:p>
                      <a:endParaRPr lang="en-ZA"/>
                    </a:p>
                  </a:txBody>
                  <a:tcPr/>
                </a:tc>
                <a:tc>
                  <a:txBody>
                    <a:bodyPr/>
                    <a:lstStyle/>
                    <a:p>
                      <a:pPr algn="ctr"/>
                      <a:r>
                        <a:rPr lang="en-US" b="1" dirty="0">
                          <a:solidFill>
                            <a:schemeClr val="tx1"/>
                          </a:solidFill>
                        </a:rPr>
                        <a:t>4</a:t>
                      </a:r>
                      <a:endParaRPr lang="en-ZA"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b="1" dirty="0">
                          <a:solidFill>
                            <a:srgbClr val="FF0000"/>
                          </a:solidFill>
                        </a:rPr>
                        <a:t>2</a:t>
                      </a:r>
                      <a:endParaRPr lang="en-ZA"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2744330596"/>
                  </a:ext>
                </a:extLst>
              </a:tr>
              <a:tr h="4706810">
                <a:tc gridSpan="4">
                  <a:txBody>
                    <a:bodyPr/>
                    <a:lstStyle/>
                    <a:p>
                      <a:pPr marL="0" indent="0">
                        <a:lnSpc>
                          <a:spcPct val="200000"/>
                        </a:lnSpc>
                        <a:buSzPct val="130000"/>
                        <a:buFont typeface="Wingdings" panose="05000000000000000000" pitchFamily="2" charset="2"/>
                        <a:buNone/>
                      </a:pPr>
                      <a:r>
                        <a:rPr lang="en-US" sz="2400" b="1" dirty="0">
                          <a:solidFill>
                            <a:schemeClr val="tx1"/>
                          </a:solidFill>
                        </a:rPr>
                        <a:t>Key Achievements:</a:t>
                      </a:r>
                    </a:p>
                    <a:p>
                      <a:pPr marL="342900" indent="-342900">
                        <a:lnSpc>
                          <a:spcPct val="150000"/>
                        </a:lnSpc>
                        <a:buSzPct val="130000"/>
                        <a:buFont typeface="Wingdings" panose="05000000000000000000" pitchFamily="2" charset="2"/>
                        <a:buChar char="ü"/>
                      </a:pPr>
                      <a:r>
                        <a:rPr lang="en-ZA" sz="1800" dirty="0">
                          <a:solidFill>
                            <a:schemeClr val="tx1"/>
                          </a:solidFill>
                        </a:rPr>
                        <a:t>8 Municipalities supported with the implementation of </a:t>
                      </a:r>
                      <a:r>
                        <a:rPr lang="en-ZA" sz="1800" b="1" dirty="0">
                          <a:solidFill>
                            <a:srgbClr val="0070C0"/>
                          </a:solidFill>
                        </a:rPr>
                        <a:t>Infrastructure Delivery Management System </a:t>
                      </a:r>
                      <a:r>
                        <a:rPr lang="en-ZA" sz="1800" dirty="0">
                          <a:solidFill>
                            <a:schemeClr val="tx1"/>
                          </a:solidFill>
                        </a:rPr>
                        <a:t>(IDMS). </a:t>
                      </a:r>
                    </a:p>
                    <a:p>
                      <a:pPr marL="342900" indent="-342900">
                        <a:lnSpc>
                          <a:spcPct val="150000"/>
                        </a:lnSpc>
                        <a:buSzPct val="130000"/>
                        <a:buFont typeface="Wingdings" panose="05000000000000000000" pitchFamily="2" charset="2"/>
                        <a:buChar char="ü"/>
                      </a:pPr>
                      <a:r>
                        <a:rPr lang="en-ZA" sz="1800" dirty="0">
                          <a:solidFill>
                            <a:schemeClr val="tx1"/>
                          </a:solidFill>
                        </a:rPr>
                        <a:t>23 Municipalities supported with the enhancement of </a:t>
                      </a:r>
                      <a:r>
                        <a:rPr lang="en-ZA" sz="1800" b="1" dirty="0">
                          <a:solidFill>
                            <a:srgbClr val="00B050"/>
                          </a:solidFill>
                        </a:rPr>
                        <a:t>Infrastructure Procurement Practices</a:t>
                      </a:r>
                      <a:r>
                        <a:rPr lang="en-ZA" sz="1800" dirty="0">
                          <a:solidFill>
                            <a:schemeClr val="tx1"/>
                          </a:solidFill>
                        </a:rPr>
                        <a:t>.</a:t>
                      </a:r>
                    </a:p>
                    <a:p>
                      <a:pPr marL="342900" indent="-342900">
                        <a:lnSpc>
                          <a:spcPct val="150000"/>
                        </a:lnSpc>
                        <a:buSzPct val="130000"/>
                        <a:buFont typeface="Wingdings" panose="05000000000000000000" pitchFamily="2" charset="2"/>
                        <a:buChar char="ü"/>
                      </a:pPr>
                      <a:r>
                        <a:rPr lang="en-ZA" sz="1800" dirty="0">
                          <a:solidFill>
                            <a:schemeClr val="tx1"/>
                          </a:solidFill>
                        </a:rPr>
                        <a:t>One (1) Report on the </a:t>
                      </a:r>
                      <a:r>
                        <a:rPr lang="en-ZA" sz="1800" b="1" dirty="0">
                          <a:solidFill>
                            <a:schemeClr val="accent2">
                              <a:lumMod val="75000"/>
                            </a:schemeClr>
                          </a:solidFill>
                        </a:rPr>
                        <a:t>State of Municipality Functionality for Infrastructure Delivery</a:t>
                      </a:r>
                      <a:r>
                        <a:rPr lang="en-ZA" sz="1800" dirty="0">
                          <a:solidFill>
                            <a:schemeClr val="tx1"/>
                          </a:solidFill>
                        </a:rPr>
                        <a:t>.</a:t>
                      </a:r>
                    </a:p>
                    <a:p>
                      <a:pPr marL="342900" indent="-342900">
                        <a:lnSpc>
                          <a:spcPct val="150000"/>
                        </a:lnSpc>
                        <a:buSzPct val="130000"/>
                        <a:buFont typeface="Wingdings" panose="05000000000000000000" pitchFamily="2" charset="2"/>
                        <a:buChar char="ü"/>
                      </a:pPr>
                      <a:r>
                        <a:rPr lang="en-ZA" sz="1800" dirty="0">
                          <a:solidFill>
                            <a:schemeClr val="tx1"/>
                          </a:solidFill>
                        </a:rPr>
                        <a:t>10 Municipalities supported to improve </a:t>
                      </a:r>
                      <a:r>
                        <a:rPr lang="en-ZA" sz="1800" b="1" dirty="0">
                          <a:solidFill>
                            <a:srgbClr val="7030A0"/>
                          </a:solidFill>
                        </a:rPr>
                        <a:t>infrastructure development through Partnerships</a:t>
                      </a:r>
                      <a:r>
                        <a:rPr lang="en-ZA" sz="1800" dirty="0">
                          <a:solidFill>
                            <a:schemeClr val="tx1"/>
                          </a:solidFill>
                        </a:rPr>
                        <a:t>.</a:t>
                      </a:r>
                    </a:p>
                    <a:p>
                      <a:pPr marL="342900" indent="-342900">
                        <a:lnSpc>
                          <a:spcPct val="150000"/>
                        </a:lnSpc>
                        <a:buSzPct val="130000"/>
                        <a:buFont typeface="Wingdings" panose="05000000000000000000" pitchFamily="2" charset="2"/>
                        <a:buChar char="ü"/>
                      </a:pPr>
                      <a:r>
                        <a:rPr lang="en-ZA" sz="1800" dirty="0">
                          <a:solidFill>
                            <a:schemeClr val="tx1"/>
                          </a:solidFill>
                        </a:rPr>
                        <a:t>25 Municipalities supported to pilot implementation of Innovative Technologies and/or </a:t>
                      </a:r>
                      <a:r>
                        <a:rPr lang="en-ZA" sz="1800" b="1" dirty="0">
                          <a:solidFill>
                            <a:srgbClr val="C00000"/>
                          </a:solidFill>
                        </a:rPr>
                        <a:t>Methods for Solid Waste Management Solutions</a:t>
                      </a:r>
                      <a:r>
                        <a:rPr lang="en-ZA" sz="1800" dirty="0">
                          <a:solidFill>
                            <a:schemeClr val="tx1"/>
                          </a:solidFill>
                        </a:rPr>
                        <a:t>.</a:t>
                      </a:r>
                    </a:p>
                    <a:p>
                      <a:pPr marL="342900" indent="-342900">
                        <a:lnSpc>
                          <a:spcPct val="150000"/>
                        </a:lnSpc>
                        <a:buSzPct val="130000"/>
                        <a:buFont typeface="Wingdings" panose="05000000000000000000" pitchFamily="2" charset="2"/>
                        <a:buChar char="ü"/>
                      </a:pPr>
                      <a:r>
                        <a:rPr lang="en-ZA" sz="1800" dirty="0">
                          <a:solidFill>
                            <a:schemeClr val="tx1"/>
                          </a:solidFill>
                        </a:rPr>
                        <a:t>7 Municipalities supported on the implementation of </a:t>
                      </a:r>
                      <a:r>
                        <a:rPr lang="en-ZA" sz="1800" b="1" dirty="0">
                          <a:solidFill>
                            <a:srgbClr val="00B050"/>
                          </a:solidFill>
                        </a:rPr>
                        <a:t>Long-Term Infrastructure Investment Plans</a:t>
                      </a:r>
                      <a:r>
                        <a:rPr lang="en-ZA" sz="1800" dirty="0">
                          <a:solidFill>
                            <a:schemeClr val="tx1"/>
                          </a:solidFill>
                        </a:rPr>
                        <a:t>.</a:t>
                      </a:r>
                    </a:p>
                    <a:p>
                      <a:pPr marL="342900" indent="-342900">
                        <a:lnSpc>
                          <a:spcPct val="150000"/>
                        </a:lnSpc>
                        <a:buSzPct val="130000"/>
                        <a:buFont typeface="Wingdings" panose="05000000000000000000" pitchFamily="2" charset="2"/>
                        <a:buChar char="ü"/>
                      </a:pPr>
                      <a:r>
                        <a:rPr lang="en-ZA" sz="1800" dirty="0">
                          <a:solidFill>
                            <a:schemeClr val="tx1"/>
                          </a:solidFill>
                        </a:rPr>
                        <a:t>7 Municipalities supported to access </a:t>
                      </a:r>
                      <a:r>
                        <a:rPr lang="en-ZA" sz="1800" b="1" dirty="0">
                          <a:solidFill>
                            <a:srgbClr val="0070C0"/>
                          </a:solidFill>
                        </a:rPr>
                        <a:t>Alternative Funding Sources </a:t>
                      </a:r>
                      <a:r>
                        <a:rPr lang="en-ZA" sz="1800" dirty="0">
                          <a:solidFill>
                            <a:schemeClr val="tx1"/>
                          </a:solidFill>
                        </a:rPr>
                        <a:t>for Infrastructure Development.</a:t>
                      </a:r>
                    </a:p>
                    <a:p>
                      <a:pPr marL="342900" indent="-342900">
                        <a:lnSpc>
                          <a:spcPct val="150000"/>
                        </a:lnSpc>
                        <a:buSzPct val="130000"/>
                        <a:buFont typeface="Wingdings" panose="05000000000000000000" pitchFamily="2" charset="2"/>
                        <a:buChar char="ü"/>
                      </a:pPr>
                      <a:r>
                        <a:rPr lang="en-ZA" sz="1800" dirty="0">
                          <a:solidFill>
                            <a:schemeClr val="tx1"/>
                          </a:solidFill>
                        </a:rPr>
                        <a:t>5 Municipalities supported to plan and implement </a:t>
                      </a:r>
                      <a:r>
                        <a:rPr lang="en-ZA" sz="1800" b="1" dirty="0">
                          <a:solidFill>
                            <a:schemeClr val="accent1">
                              <a:lumMod val="75000"/>
                            </a:schemeClr>
                          </a:solidFill>
                        </a:rPr>
                        <a:t>Climate Friendly Projects</a:t>
                      </a:r>
                      <a:r>
                        <a:rPr lang="en-ZA" sz="18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alpha val="40000"/>
                      </a:schemeClr>
                    </a:solidFill>
                  </a:tcPr>
                </a:tc>
                <a:tc hMerge="1">
                  <a:txBody>
                    <a:bodyPr/>
                    <a:lstStyle/>
                    <a:p>
                      <a:endParaRPr lang="en-ZA" dirty="0"/>
                    </a:p>
                  </a:txBody>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3528942989"/>
                  </a:ext>
                </a:extLst>
              </a:tr>
            </a:tbl>
          </a:graphicData>
        </a:graphic>
      </p:graphicFrame>
    </p:spTree>
    <p:extLst>
      <p:ext uri="{BB962C8B-B14F-4D97-AF65-F5344CB8AC3E}">
        <p14:creationId xmlns:p14="http://schemas.microsoft.com/office/powerpoint/2010/main" val="1214077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81280" y="46475"/>
            <a:ext cx="11988800" cy="571585"/>
          </a:xfrm>
          <a:solidFill>
            <a:schemeClr val="accent2"/>
          </a:solidFill>
        </p:spPr>
        <p:txBody>
          <a:bodyPr>
            <a:normAutofit fontScale="90000"/>
          </a:bodyPr>
          <a:lstStyle/>
          <a:p>
            <a:pPr algn="ctr"/>
            <a:r>
              <a:rPr lang="en-US" altLang="en-US" sz="3600" b="1" dirty="0">
                <a:solidFill>
                  <a:schemeClr val="tx1"/>
                </a:solidFill>
                <a:latin typeface="+mj-lt"/>
              </a:rPr>
              <a:t>FINANCIAL POSITION AS AT 31 MARCH 2022</a:t>
            </a: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id="{955715EB-2742-D024-7AA0-D46B01F03C19}"/>
              </a:ext>
            </a:extLst>
          </p:cNvPr>
          <p:cNvPicPr>
            <a:picLocks noGrp="1" noChangeAspect="1"/>
          </p:cNvPicPr>
          <p:nvPr>
            <p:ph sz="half" idx="2"/>
          </p:nvPr>
        </p:nvPicPr>
        <p:blipFill>
          <a:blip r:embed="rId5"/>
          <a:stretch>
            <a:fillRect/>
          </a:stretch>
        </p:blipFill>
        <p:spPr>
          <a:xfrm>
            <a:off x="81280" y="681037"/>
            <a:ext cx="11988800" cy="5494245"/>
          </a:xfrm>
        </p:spPr>
      </p:pic>
    </p:spTree>
    <p:extLst>
      <p:ext uri="{BB962C8B-B14F-4D97-AF65-F5344CB8AC3E}">
        <p14:creationId xmlns:p14="http://schemas.microsoft.com/office/powerpoint/2010/main" val="2903113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71120" y="10926"/>
            <a:ext cx="12049760" cy="571585"/>
          </a:xfrm>
          <a:solidFill>
            <a:schemeClr val="accent2"/>
          </a:solidFill>
        </p:spPr>
        <p:txBody>
          <a:bodyPr>
            <a:normAutofit fontScale="90000"/>
          </a:bodyPr>
          <a:lstStyle/>
          <a:p>
            <a:pPr algn="ctr"/>
            <a:r>
              <a:rPr lang="en-US" sz="3600" b="1" dirty="0">
                <a:solidFill>
                  <a:schemeClr val="tx1"/>
                </a:solidFill>
                <a:latin typeface="+mj-lt"/>
              </a:rPr>
              <a:t>FINANCIAL PERFORMANCE AS AT 31 MARCH 2022</a:t>
            </a:r>
            <a:r>
              <a:rPr lang="en-US" sz="4400" b="1" dirty="0">
                <a:solidFill>
                  <a:schemeClr val="tx1"/>
                </a:solidFill>
                <a:latin typeface="+mj-lt"/>
              </a:rPr>
              <a:t/>
            </a:r>
            <a:br>
              <a:rPr lang="en-US" sz="4400" b="1" dirty="0">
                <a:solidFill>
                  <a:schemeClr val="tx1"/>
                </a:solidFill>
                <a:latin typeface="+mj-lt"/>
              </a:rPr>
            </a:br>
            <a:r>
              <a:rPr lang="en-GB" sz="4400" b="1" dirty="0">
                <a:solidFill>
                  <a:schemeClr val="tx1"/>
                </a:solidFill>
                <a:latin typeface="+mj-lt"/>
              </a:rPr>
              <a:t>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7A004EB8-D8EA-7EF9-02AB-BA15D7B0D61B}"/>
              </a:ext>
            </a:extLst>
          </p:cNvPr>
          <p:cNvSpPr>
            <a:spLocks noGrp="1"/>
          </p:cNvSpPr>
          <p:nvPr>
            <p:ph sz="half" idx="2"/>
          </p:nvPr>
        </p:nvSpPr>
        <p:spPr/>
        <p:txBody>
          <a:bodyPr/>
          <a:lstStyle/>
          <a:p>
            <a:endParaRPr lang="en-ZA"/>
          </a:p>
        </p:txBody>
      </p:sp>
      <p:graphicFrame>
        <p:nvGraphicFramePr>
          <p:cNvPr id="5" name="Content Placeholder 3">
            <a:extLst>
              <a:ext uri="{FF2B5EF4-FFF2-40B4-BE49-F238E27FC236}">
                <a16:creationId xmlns:a16="http://schemas.microsoft.com/office/drawing/2014/main" id="{BB34774D-A6D5-2318-D12D-592616954BEF}"/>
              </a:ext>
            </a:extLst>
          </p:cNvPr>
          <p:cNvGraphicFramePr>
            <a:graphicFrameLocks/>
          </p:cNvGraphicFramePr>
          <p:nvPr>
            <p:extLst>
              <p:ext uri="{D42A27DB-BD31-4B8C-83A1-F6EECF244321}">
                <p14:modId xmlns:p14="http://schemas.microsoft.com/office/powerpoint/2010/main" val="1112087559"/>
              </p:ext>
            </p:extLst>
          </p:nvPr>
        </p:nvGraphicFramePr>
        <p:xfrm>
          <a:off x="71121" y="582511"/>
          <a:ext cx="12049760" cy="6194112"/>
        </p:xfrm>
        <a:graphic>
          <a:graphicData uri="http://schemas.openxmlformats.org/drawingml/2006/table">
            <a:tbl>
              <a:tblPr firstRow="1" bandRow="1"/>
              <a:tblGrid>
                <a:gridCol w="3036160">
                  <a:extLst>
                    <a:ext uri="{9D8B030D-6E8A-4147-A177-3AD203B41FA5}">
                      <a16:colId xmlns:a16="http://schemas.microsoft.com/office/drawing/2014/main" val="20000"/>
                    </a:ext>
                  </a:extLst>
                </a:gridCol>
                <a:gridCol w="1756006">
                  <a:extLst>
                    <a:ext uri="{9D8B030D-6E8A-4147-A177-3AD203B41FA5}">
                      <a16:colId xmlns:a16="http://schemas.microsoft.com/office/drawing/2014/main" val="20001"/>
                    </a:ext>
                  </a:extLst>
                </a:gridCol>
                <a:gridCol w="1736876">
                  <a:extLst>
                    <a:ext uri="{9D8B030D-6E8A-4147-A177-3AD203B41FA5}">
                      <a16:colId xmlns:a16="http://schemas.microsoft.com/office/drawing/2014/main" val="20002"/>
                    </a:ext>
                  </a:extLst>
                </a:gridCol>
                <a:gridCol w="5520718">
                  <a:extLst>
                    <a:ext uri="{9D8B030D-6E8A-4147-A177-3AD203B41FA5}">
                      <a16:colId xmlns:a16="http://schemas.microsoft.com/office/drawing/2014/main" val="20003"/>
                    </a:ext>
                  </a:extLst>
                </a:gridCol>
              </a:tblGrid>
              <a:tr h="489736">
                <a:tc>
                  <a:txBody>
                    <a:bodyPr/>
                    <a:lstStyle>
                      <a:lvl1pPr marL="0" algn="l" defTabSz="914400" rtl="0" eaLnBrk="1" latinLnBrk="0" hangingPunct="1">
                        <a:defRPr sz="1800" b="1" kern="1200">
                          <a:solidFill>
                            <a:schemeClr val="lt1"/>
                          </a:solidFill>
                          <a:latin typeface="Calibri"/>
                          <a:ea typeface="SimSun"/>
                        </a:defRPr>
                      </a:lvl1pPr>
                      <a:lvl2pPr marL="457200" algn="l" defTabSz="914400" rtl="0" eaLnBrk="1" latinLnBrk="0" hangingPunct="1">
                        <a:defRPr sz="1800" b="1" kern="1200">
                          <a:solidFill>
                            <a:schemeClr val="lt1"/>
                          </a:solidFill>
                          <a:latin typeface="Calibri"/>
                          <a:ea typeface="SimSun"/>
                        </a:defRPr>
                      </a:lvl2pPr>
                      <a:lvl3pPr marL="914400" algn="l" defTabSz="914400" rtl="0" eaLnBrk="1" latinLnBrk="0" hangingPunct="1">
                        <a:defRPr sz="1800" b="1" kern="1200">
                          <a:solidFill>
                            <a:schemeClr val="lt1"/>
                          </a:solidFill>
                          <a:latin typeface="Calibri"/>
                          <a:ea typeface="SimSun"/>
                        </a:defRPr>
                      </a:lvl3pPr>
                      <a:lvl4pPr marL="1371600" algn="l" defTabSz="914400" rtl="0" eaLnBrk="1" latinLnBrk="0" hangingPunct="1">
                        <a:defRPr sz="1800" b="1" kern="1200">
                          <a:solidFill>
                            <a:schemeClr val="lt1"/>
                          </a:solidFill>
                          <a:latin typeface="Calibri"/>
                          <a:ea typeface="SimSun"/>
                        </a:defRPr>
                      </a:lvl4pPr>
                      <a:lvl5pPr marL="1828800" algn="l" defTabSz="914400" rtl="0" eaLnBrk="1" latinLnBrk="0" hangingPunct="1">
                        <a:defRPr sz="1800" b="1" kern="1200">
                          <a:solidFill>
                            <a:schemeClr val="lt1"/>
                          </a:solidFill>
                          <a:latin typeface="Calibri"/>
                          <a:ea typeface="SimSun"/>
                        </a:defRPr>
                      </a:lvl5pPr>
                      <a:lvl6pPr marL="2286000" algn="l" defTabSz="914400" rtl="0" eaLnBrk="1" latinLnBrk="0" hangingPunct="1">
                        <a:defRPr sz="1800" b="1" kern="1200">
                          <a:solidFill>
                            <a:schemeClr val="lt1"/>
                          </a:solidFill>
                          <a:latin typeface="Calibri"/>
                          <a:ea typeface="SimSun"/>
                        </a:defRPr>
                      </a:lvl6pPr>
                      <a:lvl7pPr marL="2743200" algn="l" defTabSz="914400" rtl="0" eaLnBrk="1" latinLnBrk="0" hangingPunct="1">
                        <a:defRPr sz="1800" b="1" kern="1200">
                          <a:solidFill>
                            <a:schemeClr val="lt1"/>
                          </a:solidFill>
                          <a:latin typeface="Calibri"/>
                          <a:ea typeface="SimSun"/>
                        </a:defRPr>
                      </a:lvl7pPr>
                      <a:lvl8pPr marL="3200400" algn="l" defTabSz="914400" rtl="0" eaLnBrk="1" latinLnBrk="0" hangingPunct="1">
                        <a:defRPr sz="1800" b="1" kern="1200">
                          <a:solidFill>
                            <a:schemeClr val="lt1"/>
                          </a:solidFill>
                          <a:latin typeface="Calibri"/>
                          <a:ea typeface="SimSun"/>
                        </a:defRPr>
                      </a:lvl8pPr>
                      <a:lvl9pPr marL="3657600" algn="l" defTabSz="914400" rtl="0" eaLnBrk="1" latinLnBrk="0" hangingPunct="1">
                        <a:defRPr sz="1800" b="1" kern="1200">
                          <a:solidFill>
                            <a:schemeClr val="lt1"/>
                          </a:solidFill>
                          <a:latin typeface="Calibri"/>
                          <a:ea typeface="SimSun"/>
                        </a:defRPr>
                      </a:lvl9pPr>
                    </a:lstStyle>
                    <a:p>
                      <a:r>
                        <a:rPr lang="en-ZA" sz="1400" b="1" dirty="0">
                          <a:solidFill>
                            <a:schemeClr val="tx1"/>
                          </a:solidFill>
                          <a:latin typeface="Arial" panose="020B0604020202020204" pitchFamily="34" charset="0"/>
                          <a:cs typeface="Arial" panose="020B0604020202020204" pitchFamily="34" charset="0"/>
                        </a:rPr>
                        <a:t>DETAILS</a:t>
                      </a:r>
                    </a:p>
                    <a:p>
                      <a:pPr marL="0" marR="0" indent="0" algn="l" defTabSz="914400" rtl="0" eaLnBrk="1" fontAlgn="auto" latinLnBrk="0" hangingPunct="1">
                        <a:lnSpc>
                          <a:spcPct val="100000"/>
                        </a:lnSpc>
                        <a:spcBef>
                          <a:spcPts val="0"/>
                        </a:spcBef>
                        <a:spcAft>
                          <a:spcPts val="0"/>
                        </a:spcAft>
                        <a:buClrTx/>
                        <a:buSzTx/>
                        <a:buFontTx/>
                        <a:buNone/>
                        <a:tabLst/>
                        <a:defRPr/>
                      </a:pPr>
                      <a:r>
                        <a:rPr lang="en-ZA" sz="1400" b="1" dirty="0">
                          <a:solidFill>
                            <a:schemeClr val="tx1"/>
                          </a:solidFill>
                          <a:latin typeface="Arial" panose="020B0604020202020204" pitchFamily="34" charset="0"/>
                          <a:cs typeface="Arial" panose="020B0604020202020204" pitchFamily="34" charset="0"/>
                        </a:rPr>
                        <a:t>(R’m)</a:t>
                      </a:r>
                    </a:p>
                  </a:txBody>
                  <a:tcPr marL="91428" marR="91428" marT="45694" marB="45694">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b="1" kern="1200">
                          <a:solidFill>
                            <a:schemeClr val="lt1"/>
                          </a:solidFill>
                          <a:latin typeface="Calibri"/>
                          <a:ea typeface="SimSun"/>
                        </a:defRPr>
                      </a:lvl1pPr>
                      <a:lvl2pPr marL="457200" algn="l" defTabSz="914400" rtl="0" eaLnBrk="1" latinLnBrk="0" hangingPunct="1">
                        <a:defRPr sz="1800" b="1" kern="1200">
                          <a:solidFill>
                            <a:schemeClr val="lt1"/>
                          </a:solidFill>
                          <a:latin typeface="Calibri"/>
                          <a:ea typeface="SimSun"/>
                        </a:defRPr>
                      </a:lvl2pPr>
                      <a:lvl3pPr marL="914400" algn="l" defTabSz="914400" rtl="0" eaLnBrk="1" latinLnBrk="0" hangingPunct="1">
                        <a:defRPr sz="1800" b="1" kern="1200">
                          <a:solidFill>
                            <a:schemeClr val="lt1"/>
                          </a:solidFill>
                          <a:latin typeface="Calibri"/>
                          <a:ea typeface="SimSun"/>
                        </a:defRPr>
                      </a:lvl3pPr>
                      <a:lvl4pPr marL="1371600" algn="l" defTabSz="914400" rtl="0" eaLnBrk="1" latinLnBrk="0" hangingPunct="1">
                        <a:defRPr sz="1800" b="1" kern="1200">
                          <a:solidFill>
                            <a:schemeClr val="lt1"/>
                          </a:solidFill>
                          <a:latin typeface="Calibri"/>
                          <a:ea typeface="SimSun"/>
                        </a:defRPr>
                      </a:lvl4pPr>
                      <a:lvl5pPr marL="1828800" algn="l" defTabSz="914400" rtl="0" eaLnBrk="1" latinLnBrk="0" hangingPunct="1">
                        <a:defRPr sz="1800" b="1" kern="1200">
                          <a:solidFill>
                            <a:schemeClr val="lt1"/>
                          </a:solidFill>
                          <a:latin typeface="Calibri"/>
                          <a:ea typeface="SimSun"/>
                        </a:defRPr>
                      </a:lvl5pPr>
                      <a:lvl6pPr marL="2286000" algn="l" defTabSz="914400" rtl="0" eaLnBrk="1" latinLnBrk="0" hangingPunct="1">
                        <a:defRPr sz="1800" b="1" kern="1200">
                          <a:solidFill>
                            <a:schemeClr val="lt1"/>
                          </a:solidFill>
                          <a:latin typeface="Calibri"/>
                          <a:ea typeface="SimSun"/>
                        </a:defRPr>
                      </a:lvl6pPr>
                      <a:lvl7pPr marL="2743200" algn="l" defTabSz="914400" rtl="0" eaLnBrk="1" latinLnBrk="0" hangingPunct="1">
                        <a:defRPr sz="1800" b="1" kern="1200">
                          <a:solidFill>
                            <a:schemeClr val="lt1"/>
                          </a:solidFill>
                          <a:latin typeface="Calibri"/>
                          <a:ea typeface="SimSun"/>
                        </a:defRPr>
                      </a:lvl7pPr>
                      <a:lvl8pPr marL="3200400" algn="l" defTabSz="914400" rtl="0" eaLnBrk="1" latinLnBrk="0" hangingPunct="1">
                        <a:defRPr sz="1800" b="1" kern="1200">
                          <a:solidFill>
                            <a:schemeClr val="lt1"/>
                          </a:solidFill>
                          <a:latin typeface="Calibri"/>
                          <a:ea typeface="SimSun"/>
                        </a:defRPr>
                      </a:lvl8pPr>
                      <a:lvl9pPr marL="3657600" algn="l" defTabSz="914400" rtl="0" eaLnBrk="1" latinLnBrk="0" hangingPunct="1">
                        <a:defRPr sz="1800" b="1" kern="1200">
                          <a:solidFill>
                            <a:schemeClr val="lt1"/>
                          </a:solidFill>
                          <a:latin typeface="Calibri"/>
                          <a:ea typeface="SimSun"/>
                        </a:defRPr>
                      </a:lvl9pPr>
                    </a:lstStyle>
                    <a:p>
                      <a:pPr algn="r"/>
                      <a:r>
                        <a:rPr lang="en-ZA" sz="1400" b="1" baseline="0" dirty="0">
                          <a:solidFill>
                            <a:schemeClr val="tx1"/>
                          </a:solidFill>
                          <a:latin typeface="Arial" panose="020B0604020202020204" pitchFamily="34" charset="0"/>
                          <a:cs typeface="Arial" panose="020B0604020202020204" pitchFamily="34" charset="0"/>
                        </a:rPr>
                        <a:t>31 MARCH 2022</a:t>
                      </a:r>
                      <a:endParaRPr lang="en-ZA" sz="1400" b="1" dirty="0">
                        <a:solidFill>
                          <a:schemeClr val="tx1"/>
                        </a:solidFill>
                        <a:latin typeface="Arial" panose="020B0604020202020204" pitchFamily="34" charset="0"/>
                        <a:cs typeface="Arial" panose="020B0604020202020204" pitchFamily="34" charset="0"/>
                      </a:endParaRPr>
                    </a:p>
                  </a:txBody>
                  <a:tcPr marL="91428" marR="91428" marT="45694" marB="45694">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b="1" kern="1200">
                          <a:solidFill>
                            <a:schemeClr val="lt1"/>
                          </a:solidFill>
                          <a:latin typeface="Calibri"/>
                          <a:ea typeface="SimSun"/>
                        </a:defRPr>
                      </a:lvl1pPr>
                      <a:lvl2pPr marL="457200" algn="l" defTabSz="914400" rtl="0" eaLnBrk="1" latinLnBrk="0" hangingPunct="1">
                        <a:defRPr sz="1800" b="1" kern="1200">
                          <a:solidFill>
                            <a:schemeClr val="lt1"/>
                          </a:solidFill>
                          <a:latin typeface="Calibri"/>
                          <a:ea typeface="SimSun"/>
                        </a:defRPr>
                      </a:lvl2pPr>
                      <a:lvl3pPr marL="914400" algn="l" defTabSz="914400" rtl="0" eaLnBrk="1" latinLnBrk="0" hangingPunct="1">
                        <a:defRPr sz="1800" b="1" kern="1200">
                          <a:solidFill>
                            <a:schemeClr val="lt1"/>
                          </a:solidFill>
                          <a:latin typeface="Calibri"/>
                          <a:ea typeface="SimSun"/>
                        </a:defRPr>
                      </a:lvl3pPr>
                      <a:lvl4pPr marL="1371600" algn="l" defTabSz="914400" rtl="0" eaLnBrk="1" latinLnBrk="0" hangingPunct="1">
                        <a:defRPr sz="1800" b="1" kern="1200">
                          <a:solidFill>
                            <a:schemeClr val="lt1"/>
                          </a:solidFill>
                          <a:latin typeface="Calibri"/>
                          <a:ea typeface="SimSun"/>
                        </a:defRPr>
                      </a:lvl4pPr>
                      <a:lvl5pPr marL="1828800" algn="l" defTabSz="914400" rtl="0" eaLnBrk="1" latinLnBrk="0" hangingPunct="1">
                        <a:defRPr sz="1800" b="1" kern="1200">
                          <a:solidFill>
                            <a:schemeClr val="lt1"/>
                          </a:solidFill>
                          <a:latin typeface="Calibri"/>
                          <a:ea typeface="SimSun"/>
                        </a:defRPr>
                      </a:lvl5pPr>
                      <a:lvl6pPr marL="2286000" algn="l" defTabSz="914400" rtl="0" eaLnBrk="1" latinLnBrk="0" hangingPunct="1">
                        <a:defRPr sz="1800" b="1" kern="1200">
                          <a:solidFill>
                            <a:schemeClr val="lt1"/>
                          </a:solidFill>
                          <a:latin typeface="Calibri"/>
                          <a:ea typeface="SimSun"/>
                        </a:defRPr>
                      </a:lvl6pPr>
                      <a:lvl7pPr marL="2743200" algn="l" defTabSz="914400" rtl="0" eaLnBrk="1" latinLnBrk="0" hangingPunct="1">
                        <a:defRPr sz="1800" b="1" kern="1200">
                          <a:solidFill>
                            <a:schemeClr val="lt1"/>
                          </a:solidFill>
                          <a:latin typeface="Calibri"/>
                          <a:ea typeface="SimSun"/>
                        </a:defRPr>
                      </a:lvl7pPr>
                      <a:lvl8pPr marL="3200400" algn="l" defTabSz="914400" rtl="0" eaLnBrk="1" latinLnBrk="0" hangingPunct="1">
                        <a:defRPr sz="1800" b="1" kern="1200">
                          <a:solidFill>
                            <a:schemeClr val="lt1"/>
                          </a:solidFill>
                          <a:latin typeface="Calibri"/>
                          <a:ea typeface="SimSun"/>
                        </a:defRPr>
                      </a:lvl8pPr>
                      <a:lvl9pPr marL="3657600" algn="l" defTabSz="914400" rtl="0" eaLnBrk="1" latinLnBrk="0" hangingPunct="1">
                        <a:defRPr sz="1800" b="1" kern="1200">
                          <a:solidFill>
                            <a:schemeClr val="lt1"/>
                          </a:solidFill>
                          <a:latin typeface="Calibri"/>
                          <a:ea typeface="SimSun"/>
                        </a:defRPr>
                      </a:lvl9pPr>
                    </a:lstStyle>
                    <a:p>
                      <a:pPr algn="r"/>
                      <a:r>
                        <a:rPr lang="en-ZA" sz="1400" b="1" baseline="0" dirty="0">
                          <a:solidFill>
                            <a:schemeClr val="tx1"/>
                          </a:solidFill>
                          <a:latin typeface="Arial" panose="020B0604020202020204" pitchFamily="34" charset="0"/>
                          <a:cs typeface="Arial" panose="020B0604020202020204" pitchFamily="34" charset="0"/>
                        </a:rPr>
                        <a:t>31 MARCH 2021</a:t>
                      </a:r>
                      <a:endParaRPr lang="en-ZA" sz="1400" b="1" dirty="0">
                        <a:solidFill>
                          <a:schemeClr val="tx1"/>
                        </a:solidFill>
                        <a:latin typeface="Arial" panose="020B0604020202020204" pitchFamily="34" charset="0"/>
                        <a:cs typeface="Arial" panose="020B0604020202020204" pitchFamily="34" charset="0"/>
                      </a:endParaRPr>
                    </a:p>
                  </a:txBody>
                  <a:tcPr marL="91428" marR="91428" marT="45694" marB="45694">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b="1" kern="1200">
                          <a:solidFill>
                            <a:schemeClr val="lt1"/>
                          </a:solidFill>
                          <a:latin typeface="Calibri"/>
                          <a:ea typeface="SimSun"/>
                        </a:defRPr>
                      </a:lvl1pPr>
                      <a:lvl2pPr marL="457200" algn="l" defTabSz="914400" rtl="0" eaLnBrk="1" latinLnBrk="0" hangingPunct="1">
                        <a:defRPr sz="1800" b="1" kern="1200">
                          <a:solidFill>
                            <a:schemeClr val="lt1"/>
                          </a:solidFill>
                          <a:latin typeface="Calibri"/>
                          <a:ea typeface="SimSun"/>
                        </a:defRPr>
                      </a:lvl2pPr>
                      <a:lvl3pPr marL="914400" algn="l" defTabSz="914400" rtl="0" eaLnBrk="1" latinLnBrk="0" hangingPunct="1">
                        <a:defRPr sz="1800" b="1" kern="1200">
                          <a:solidFill>
                            <a:schemeClr val="lt1"/>
                          </a:solidFill>
                          <a:latin typeface="Calibri"/>
                          <a:ea typeface="SimSun"/>
                        </a:defRPr>
                      </a:lvl3pPr>
                      <a:lvl4pPr marL="1371600" algn="l" defTabSz="914400" rtl="0" eaLnBrk="1" latinLnBrk="0" hangingPunct="1">
                        <a:defRPr sz="1800" b="1" kern="1200">
                          <a:solidFill>
                            <a:schemeClr val="lt1"/>
                          </a:solidFill>
                          <a:latin typeface="Calibri"/>
                          <a:ea typeface="SimSun"/>
                        </a:defRPr>
                      </a:lvl4pPr>
                      <a:lvl5pPr marL="1828800" algn="l" defTabSz="914400" rtl="0" eaLnBrk="1" latinLnBrk="0" hangingPunct="1">
                        <a:defRPr sz="1800" b="1" kern="1200">
                          <a:solidFill>
                            <a:schemeClr val="lt1"/>
                          </a:solidFill>
                          <a:latin typeface="Calibri"/>
                          <a:ea typeface="SimSun"/>
                        </a:defRPr>
                      </a:lvl5pPr>
                      <a:lvl6pPr marL="2286000" algn="l" defTabSz="914400" rtl="0" eaLnBrk="1" latinLnBrk="0" hangingPunct="1">
                        <a:defRPr sz="1800" b="1" kern="1200">
                          <a:solidFill>
                            <a:schemeClr val="lt1"/>
                          </a:solidFill>
                          <a:latin typeface="Calibri"/>
                          <a:ea typeface="SimSun"/>
                        </a:defRPr>
                      </a:lvl6pPr>
                      <a:lvl7pPr marL="2743200" algn="l" defTabSz="914400" rtl="0" eaLnBrk="1" latinLnBrk="0" hangingPunct="1">
                        <a:defRPr sz="1800" b="1" kern="1200">
                          <a:solidFill>
                            <a:schemeClr val="lt1"/>
                          </a:solidFill>
                          <a:latin typeface="Calibri"/>
                          <a:ea typeface="SimSun"/>
                        </a:defRPr>
                      </a:lvl7pPr>
                      <a:lvl8pPr marL="3200400" algn="l" defTabSz="914400" rtl="0" eaLnBrk="1" latinLnBrk="0" hangingPunct="1">
                        <a:defRPr sz="1800" b="1" kern="1200">
                          <a:solidFill>
                            <a:schemeClr val="lt1"/>
                          </a:solidFill>
                          <a:latin typeface="Calibri"/>
                          <a:ea typeface="SimSun"/>
                        </a:defRPr>
                      </a:lvl8pPr>
                      <a:lvl9pPr marL="3657600" algn="l" defTabSz="914400" rtl="0" eaLnBrk="1" latinLnBrk="0" hangingPunct="1">
                        <a:defRPr sz="1800" b="1" kern="1200">
                          <a:solidFill>
                            <a:schemeClr val="lt1"/>
                          </a:solidFill>
                          <a:latin typeface="Calibri"/>
                          <a:ea typeface="SimSun"/>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b="1" dirty="0">
                          <a:solidFill>
                            <a:schemeClr val="tx1"/>
                          </a:solidFill>
                          <a:latin typeface="Arial" panose="020B0604020202020204" pitchFamily="34" charset="0"/>
                          <a:cs typeface="Arial" panose="020B0604020202020204" pitchFamily="34" charset="0"/>
                        </a:rPr>
                        <a:t>COMMENTS</a:t>
                      </a:r>
                    </a:p>
                  </a:txBody>
                  <a:tcPr marL="91428" marR="91428" marT="45694" marB="45694">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0000"/>
                  </a:ext>
                </a:extLst>
              </a:tr>
              <a:tr h="259249">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b="1" dirty="0">
                          <a:latin typeface="Arial" panose="020B0604020202020204" pitchFamily="34" charset="0"/>
                          <a:cs typeface="Arial" panose="020B0604020202020204" pitchFamily="34" charset="0"/>
                        </a:rPr>
                        <a:t>INCOME</a:t>
                      </a:r>
                    </a:p>
                  </a:txBody>
                  <a:tcPr marL="91428" marR="91428" marT="45694" marB="45694" anchor="ctr">
                    <a:lnL w="12700" cmpd="sng">
                      <a:solidFill>
                        <a:srgbClr val="FFFFFF"/>
                      </a:solidFill>
                    </a:lnL>
                    <a:lnR w="12700" cap="flat" cmpd="sng" algn="ctr">
                      <a:solidFill>
                        <a:srgbClr val="000000"/>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marL="0" algn="r" defTabSz="914400" rtl="0" eaLnBrk="1" fontAlgn="ctr" latinLnBrk="0" hangingPunct="1"/>
                      <a:r>
                        <a:rPr lang="en-ZA" sz="1400" b="1" i="0" u="none" strike="noStrike" kern="1200" dirty="0">
                          <a:solidFill>
                            <a:schemeClr val="tx1"/>
                          </a:solidFill>
                          <a:effectLst/>
                          <a:latin typeface="Arial" panose="020B0604020202020204" pitchFamily="34" charset="0"/>
                          <a:ea typeface="+mn-ea"/>
                          <a:cs typeface="+mn-cs"/>
                        </a:rPr>
                        <a:t>638.25</a:t>
                      </a:r>
                    </a:p>
                  </a:txBody>
                  <a:tcPr marL="9525" marR="857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marL="0" algn="r" defTabSz="914400" rtl="0" eaLnBrk="1" fontAlgn="ctr" latinLnBrk="0" hangingPunct="1"/>
                      <a:r>
                        <a:rPr lang="en-ZA" sz="1400" b="1" i="0" u="none" strike="noStrike" kern="1200" dirty="0">
                          <a:solidFill>
                            <a:srgbClr val="000000"/>
                          </a:solidFill>
                          <a:effectLst/>
                          <a:latin typeface="Arial" panose="020B0604020202020204" pitchFamily="34" charset="0"/>
                          <a:ea typeface="+mn-ea"/>
                          <a:cs typeface="+mn-cs"/>
                        </a:rPr>
                        <a:t>395.94</a:t>
                      </a:r>
                    </a:p>
                  </a:txBody>
                  <a:tcPr marL="9525" marR="857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endParaRPr lang="en-ZA" sz="1400" b="1" dirty="0">
                        <a:latin typeface="Arial" panose="020B0604020202020204" pitchFamily="34" charset="0"/>
                        <a:cs typeface="Arial" panose="020B0604020202020204" pitchFamily="34" charset="0"/>
                      </a:endParaRPr>
                    </a:p>
                  </a:txBody>
                  <a:tcPr marL="91428" marR="91428" marT="45694" marB="456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922449">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r>
                        <a:rPr lang="en-ZA" sz="1400" dirty="0">
                          <a:latin typeface="Arial" panose="020B0604020202020204" pitchFamily="34" charset="0"/>
                          <a:cs typeface="Arial" panose="020B0604020202020204" pitchFamily="34" charset="0"/>
                        </a:rPr>
                        <a:t>TRANSFER</a:t>
                      </a:r>
                    </a:p>
                  </a:txBody>
                  <a:tcPr marL="91428" marR="91428" marT="45694" marB="45694"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marL="0" indent="0" algn="r" rtl="0" fontAlgn="ctr">
                        <a:buFont typeface="Arial" panose="020B0604020202020204" pitchFamily="34" charset="0"/>
                        <a:buNone/>
                      </a:pPr>
                      <a:endParaRPr lang="en-ZA" sz="1400" b="0" i="0" u="none" strike="noStrike" dirty="0">
                        <a:solidFill>
                          <a:schemeClr val="tx1"/>
                        </a:solidFill>
                        <a:effectLst/>
                        <a:latin typeface="Arial" panose="020B0604020202020204" pitchFamily="34" charset="0"/>
                      </a:endParaRPr>
                    </a:p>
                    <a:p>
                      <a:pPr marL="0" indent="0" algn="r" rtl="0" fontAlgn="ctr">
                        <a:buFont typeface="Arial" panose="020B0604020202020204" pitchFamily="34" charset="0"/>
                        <a:buNone/>
                      </a:pPr>
                      <a:endParaRPr lang="en-ZA" sz="1400" b="0" i="0" u="none" strike="noStrike" dirty="0">
                        <a:solidFill>
                          <a:schemeClr val="tx1"/>
                        </a:solidFill>
                        <a:effectLst/>
                        <a:latin typeface="Arial" panose="020B0604020202020204" pitchFamily="34" charset="0"/>
                      </a:endParaRPr>
                    </a:p>
                    <a:p>
                      <a:pPr marL="0" indent="0" algn="r" rtl="0" fontAlgn="ctr">
                        <a:buFont typeface="Arial" panose="020B0604020202020204" pitchFamily="34" charset="0"/>
                        <a:buNone/>
                      </a:pPr>
                      <a:endParaRPr lang="en-ZA" sz="1400" b="0" i="0" u="none" strike="noStrike" dirty="0">
                        <a:solidFill>
                          <a:schemeClr val="tx1"/>
                        </a:solidFill>
                        <a:effectLst/>
                        <a:latin typeface="Arial" panose="020B0604020202020204" pitchFamily="34" charset="0"/>
                      </a:endParaRPr>
                    </a:p>
                    <a:p>
                      <a:pPr marL="0" indent="0" algn="r" rtl="0" fontAlgn="ctr">
                        <a:buFont typeface="Arial" panose="020B0604020202020204" pitchFamily="34" charset="0"/>
                        <a:buNone/>
                      </a:pPr>
                      <a:r>
                        <a:rPr lang="en-ZA" sz="1400" b="0" i="0" u="none" strike="noStrike" dirty="0">
                          <a:solidFill>
                            <a:schemeClr val="tx1"/>
                          </a:solidFill>
                          <a:effectLst/>
                          <a:latin typeface="Arial" panose="020B0604020202020204" pitchFamily="34" charset="0"/>
                        </a:rPr>
                        <a:t>629.56</a:t>
                      </a:r>
                    </a:p>
                  </a:txBody>
                  <a:tcPr marL="9525" marR="857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endParaRPr lang="en-ZA" sz="1400" b="0" i="0" u="none" strike="noStrike" dirty="0">
                        <a:solidFill>
                          <a:srgbClr val="000000"/>
                        </a:solidFill>
                        <a:effectLst/>
                        <a:latin typeface="Arial" panose="020B0604020202020204" pitchFamily="34" charset="0"/>
                      </a:endParaRPr>
                    </a:p>
                    <a:p>
                      <a:pPr algn="r" rtl="0" fontAlgn="ctr"/>
                      <a:endParaRPr lang="en-ZA" sz="1400" b="0" i="0" u="none" strike="noStrike" dirty="0">
                        <a:solidFill>
                          <a:srgbClr val="000000"/>
                        </a:solidFill>
                        <a:effectLst/>
                        <a:latin typeface="Arial" panose="020B0604020202020204" pitchFamily="34" charset="0"/>
                      </a:endParaRPr>
                    </a:p>
                    <a:p>
                      <a:pPr algn="r" rtl="0" fontAlgn="ctr"/>
                      <a:endParaRPr lang="en-ZA" sz="1400" b="0" i="0" u="none" strike="noStrike" dirty="0">
                        <a:solidFill>
                          <a:srgbClr val="000000"/>
                        </a:solidFill>
                        <a:effectLst/>
                        <a:latin typeface="Arial" panose="020B0604020202020204" pitchFamily="34" charset="0"/>
                      </a:endParaRPr>
                    </a:p>
                    <a:p>
                      <a:pPr algn="r" rtl="0" fontAlgn="ctr"/>
                      <a:r>
                        <a:rPr lang="en-ZA" sz="1400" b="0" i="0" u="none" strike="noStrike" dirty="0">
                          <a:solidFill>
                            <a:srgbClr val="000000"/>
                          </a:solidFill>
                          <a:effectLst/>
                          <a:latin typeface="Arial" panose="020B0604020202020204" pitchFamily="34" charset="0"/>
                        </a:rPr>
                        <a:t>389.75</a:t>
                      </a:r>
                    </a:p>
                  </a:txBody>
                  <a:tcPr marL="9525" marR="857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lvl="1"/>
                      <a:r>
                        <a:rPr lang="en-ZA" sz="1400" dirty="0">
                          <a:solidFill>
                            <a:schemeClr val="tx1"/>
                          </a:solidFill>
                          <a:latin typeface="Arial" panose="020B0604020202020204" pitchFamily="34" charset="0"/>
                          <a:cs typeface="Arial" panose="020B0604020202020204" pitchFamily="34" charset="0"/>
                        </a:rPr>
                        <a:t>First, second and third transfers received from</a:t>
                      </a:r>
                      <a:r>
                        <a:rPr lang="en-ZA" sz="1400" baseline="0" dirty="0">
                          <a:solidFill>
                            <a:schemeClr val="tx1"/>
                          </a:solidFill>
                          <a:latin typeface="Arial" panose="020B0604020202020204" pitchFamily="34" charset="0"/>
                          <a:cs typeface="Arial" panose="020B0604020202020204" pitchFamily="34" charset="0"/>
                        </a:rPr>
                        <a:t>  DCoG. We have also received R284m for solid waste and paid back R117m for 2020/21 surplus that had to be paid back to DCoG.</a:t>
                      </a:r>
                      <a:endParaRPr lang="en-ZA" sz="1400" dirty="0">
                        <a:solidFill>
                          <a:schemeClr val="tx1"/>
                        </a:solidFill>
                        <a:latin typeface="Arial" panose="020B0604020202020204" pitchFamily="34" charset="0"/>
                        <a:cs typeface="Arial" panose="020B0604020202020204" pitchFamily="34" charset="0"/>
                      </a:endParaRPr>
                    </a:p>
                  </a:txBody>
                  <a:tcPr marL="91428" marR="91428" marT="45694" marB="456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279253">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r>
                        <a:rPr lang="en-ZA" sz="1400" dirty="0">
                          <a:latin typeface="Arial" panose="020B0604020202020204" pitchFamily="34" charset="0"/>
                          <a:cs typeface="Arial" panose="020B0604020202020204" pitchFamily="34" charset="0"/>
                        </a:rPr>
                        <a:t>OTHER</a:t>
                      </a:r>
                    </a:p>
                  </a:txBody>
                  <a:tcPr marL="91428" marR="91428" marT="45694" marB="45694"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endParaRPr lang="en-ZA" sz="1400" b="0" i="0" u="none" strike="noStrike" dirty="0">
                        <a:solidFill>
                          <a:schemeClr val="tx1"/>
                        </a:solidFill>
                        <a:effectLst/>
                        <a:latin typeface="Arial" panose="020B0604020202020204" pitchFamily="34" charset="0"/>
                      </a:endParaRPr>
                    </a:p>
                    <a:p>
                      <a:pPr algn="r" rtl="0" fontAlgn="ctr"/>
                      <a:r>
                        <a:rPr lang="en-ZA" sz="1400" b="0" i="0" u="none" strike="noStrike" dirty="0">
                          <a:solidFill>
                            <a:schemeClr val="tx1"/>
                          </a:solidFill>
                          <a:effectLst/>
                          <a:latin typeface="Arial" panose="020B0604020202020204" pitchFamily="34" charset="0"/>
                        </a:rPr>
                        <a:t>8.69</a:t>
                      </a:r>
                    </a:p>
                  </a:txBody>
                  <a:tcPr marL="9525" marR="857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endParaRPr lang="en-ZA" sz="1400" b="0" i="0" u="none" strike="noStrike" dirty="0">
                        <a:solidFill>
                          <a:srgbClr val="000000"/>
                        </a:solidFill>
                        <a:effectLst/>
                        <a:latin typeface="Arial" panose="020B0604020202020204" pitchFamily="34" charset="0"/>
                      </a:endParaRPr>
                    </a:p>
                    <a:p>
                      <a:pPr algn="r" rtl="0" fontAlgn="ctr"/>
                      <a:r>
                        <a:rPr lang="en-ZA" sz="1400" b="0" i="0" u="none" strike="noStrike" dirty="0">
                          <a:solidFill>
                            <a:srgbClr val="000000"/>
                          </a:solidFill>
                          <a:effectLst/>
                          <a:latin typeface="Arial" panose="020B0604020202020204" pitchFamily="34" charset="0"/>
                        </a:rPr>
                        <a:t>6.19</a:t>
                      </a:r>
                    </a:p>
                  </a:txBody>
                  <a:tcPr marL="9525" marR="857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lvl="1"/>
                      <a:endParaRPr lang="en-ZA" sz="1400" dirty="0">
                        <a:solidFill>
                          <a:schemeClr val="tx1"/>
                        </a:solidFill>
                        <a:latin typeface="Arial" panose="020B0604020202020204" pitchFamily="34" charset="0"/>
                        <a:cs typeface="Arial" panose="020B0604020202020204" pitchFamily="34" charset="0"/>
                      </a:endParaRPr>
                    </a:p>
                    <a:p>
                      <a:pPr lvl="1"/>
                      <a:r>
                        <a:rPr lang="en-ZA" sz="1400" dirty="0">
                          <a:solidFill>
                            <a:schemeClr val="tx1"/>
                          </a:solidFill>
                          <a:latin typeface="Arial" panose="020B0604020202020204" pitchFamily="34" charset="0"/>
                          <a:cs typeface="Arial" panose="020B0604020202020204" pitchFamily="34" charset="0"/>
                        </a:rPr>
                        <a:t>Interest received from investments</a:t>
                      </a:r>
                    </a:p>
                  </a:txBody>
                  <a:tcPr marL="91428" marR="91428" marT="45694" marB="456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259249">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r>
                        <a:rPr lang="en-ZA" sz="1400" b="1" dirty="0">
                          <a:latin typeface="Arial" panose="020B0604020202020204" pitchFamily="34" charset="0"/>
                          <a:cs typeface="Arial" panose="020B0604020202020204" pitchFamily="34" charset="0"/>
                        </a:rPr>
                        <a:t>EXPENDITURE</a:t>
                      </a:r>
                    </a:p>
                  </a:txBody>
                  <a:tcPr marL="91428" marR="91428" marT="45694" marB="45694"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r>
                        <a:rPr lang="en-ZA" sz="1400" b="1" i="0" u="none" strike="noStrike" dirty="0">
                          <a:solidFill>
                            <a:schemeClr val="tx1"/>
                          </a:solidFill>
                          <a:effectLst/>
                          <a:latin typeface="Arial" panose="020B0604020202020204" pitchFamily="34" charset="0"/>
                        </a:rPr>
                        <a:t>566.26</a:t>
                      </a:r>
                    </a:p>
                  </a:txBody>
                  <a:tcPr marL="9525" marR="857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r>
                        <a:rPr lang="en-ZA" sz="1400" b="1" i="0" u="none" strike="noStrike" dirty="0">
                          <a:solidFill>
                            <a:srgbClr val="000000"/>
                          </a:solidFill>
                          <a:effectLst/>
                          <a:latin typeface="Arial" panose="020B0604020202020204" pitchFamily="34" charset="0"/>
                        </a:rPr>
                        <a:t>265.13</a:t>
                      </a:r>
                    </a:p>
                  </a:txBody>
                  <a:tcPr marL="9525" marR="857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lvl="1"/>
                      <a:endParaRPr lang="en-ZA" sz="1400" b="1" dirty="0">
                        <a:solidFill>
                          <a:schemeClr val="tx1"/>
                        </a:solidFill>
                        <a:latin typeface="Arial" panose="020B0604020202020204" pitchFamily="34" charset="0"/>
                        <a:cs typeface="Arial" panose="020B0604020202020204" pitchFamily="34" charset="0"/>
                      </a:endParaRPr>
                    </a:p>
                  </a:txBody>
                  <a:tcPr marL="91428" marR="91428" marT="45694" marB="456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4"/>
                  </a:ext>
                </a:extLst>
              </a:tr>
              <a:tr h="374394">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r>
                        <a:rPr lang="en-ZA" sz="1400" dirty="0">
                          <a:latin typeface="Arial" panose="020B0604020202020204" pitchFamily="34" charset="0"/>
                          <a:cs typeface="Arial" panose="020B0604020202020204" pitchFamily="34" charset="0"/>
                        </a:rPr>
                        <a:t>EMPLOYEE</a:t>
                      </a:r>
                      <a:r>
                        <a:rPr lang="en-ZA" sz="1400" baseline="0" dirty="0">
                          <a:latin typeface="Arial" panose="020B0604020202020204" pitchFamily="34" charset="0"/>
                          <a:cs typeface="Arial" panose="020B0604020202020204" pitchFamily="34" charset="0"/>
                        </a:rPr>
                        <a:t> COST</a:t>
                      </a:r>
                      <a:endParaRPr lang="en-ZA" sz="1400" dirty="0">
                        <a:latin typeface="Arial" panose="020B0604020202020204" pitchFamily="34" charset="0"/>
                        <a:cs typeface="Arial" panose="020B0604020202020204" pitchFamily="34" charset="0"/>
                      </a:endParaRPr>
                    </a:p>
                  </a:txBody>
                  <a:tcPr marL="91428" marR="91428" marT="45694" marB="45694"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endParaRPr lang="en-ZA" sz="1400" b="0" i="0" u="none" strike="noStrike" dirty="0">
                        <a:solidFill>
                          <a:schemeClr val="tx1"/>
                        </a:solidFill>
                        <a:effectLst/>
                        <a:latin typeface="Arial" panose="020B0604020202020204" pitchFamily="34" charset="0"/>
                      </a:endParaRPr>
                    </a:p>
                    <a:p>
                      <a:pPr algn="r" rtl="0" fontAlgn="ctr"/>
                      <a:r>
                        <a:rPr lang="en-ZA" sz="1400" b="0" i="0" u="none" strike="noStrike" dirty="0">
                          <a:solidFill>
                            <a:schemeClr val="tx1"/>
                          </a:solidFill>
                          <a:effectLst/>
                          <a:latin typeface="Arial" panose="020B0604020202020204" pitchFamily="34" charset="0"/>
                        </a:rPr>
                        <a:t>178.61</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endParaRPr lang="en-ZA" sz="1400" b="0" i="0" u="none" strike="noStrike" dirty="0">
                        <a:solidFill>
                          <a:srgbClr val="000000"/>
                        </a:solidFill>
                        <a:effectLst/>
                        <a:latin typeface="Arial" panose="020B0604020202020204" pitchFamily="34" charset="0"/>
                      </a:endParaRPr>
                    </a:p>
                    <a:p>
                      <a:pPr algn="r" rtl="0" fontAlgn="ctr"/>
                      <a:r>
                        <a:rPr lang="en-ZA" sz="1400" b="0" i="0" u="none" strike="noStrike" dirty="0">
                          <a:solidFill>
                            <a:srgbClr val="000000"/>
                          </a:solidFill>
                          <a:effectLst/>
                          <a:latin typeface="Arial" panose="020B0604020202020204" pitchFamily="34" charset="0"/>
                        </a:rPr>
                        <a:t>172.68</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lvl="1" algn="just" rtl="0" fontAlgn="b"/>
                      <a:endParaRPr lang="en-US" sz="1400" b="0" i="0" u="none" strike="noStrike" dirty="0">
                        <a:solidFill>
                          <a:schemeClr val="tx1"/>
                        </a:solidFill>
                        <a:effectLst/>
                        <a:latin typeface="Arial" panose="020B0604020202020204" pitchFamily="34" charset="0"/>
                        <a:cs typeface="Arial" panose="020B0604020202020204" pitchFamily="34" charset="0"/>
                      </a:endParaRPr>
                    </a:p>
                    <a:p>
                      <a:pPr lvl="1" algn="just" rtl="0" fontAlgn="b"/>
                      <a:r>
                        <a:rPr lang="en-US" sz="1400" b="0" i="0" u="none" strike="noStrike" dirty="0">
                          <a:solidFill>
                            <a:schemeClr val="tx1"/>
                          </a:solidFill>
                          <a:effectLst/>
                          <a:latin typeface="Arial" panose="020B0604020202020204" pitchFamily="34" charset="0"/>
                          <a:cs typeface="Arial" panose="020B0604020202020204" pitchFamily="34" charset="0"/>
                        </a:rPr>
                        <a:t>In line</a:t>
                      </a:r>
                      <a:r>
                        <a:rPr lang="en-US" sz="1400" b="0" i="0" u="none" strike="noStrike" baseline="0" dirty="0">
                          <a:solidFill>
                            <a:schemeClr val="tx1"/>
                          </a:solidFill>
                          <a:effectLst/>
                          <a:latin typeface="Arial" panose="020B0604020202020204" pitchFamily="34" charset="0"/>
                          <a:cs typeface="Arial" panose="020B0604020202020204" pitchFamily="34" charset="0"/>
                        </a:rPr>
                        <a:t> with prior year, but below current year budget due to vacancies.</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r h="0">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r>
                        <a:rPr lang="en-ZA" sz="1400" dirty="0">
                          <a:latin typeface="Arial" panose="020B0604020202020204" pitchFamily="34" charset="0"/>
                          <a:cs typeface="Arial" panose="020B0604020202020204" pitchFamily="34" charset="0"/>
                        </a:rPr>
                        <a:t>DEPRECIATION</a:t>
                      </a:r>
                    </a:p>
                    <a:p>
                      <a:endParaRPr lang="en-ZA" sz="1400" dirty="0">
                        <a:latin typeface="Arial" panose="020B0604020202020204" pitchFamily="34" charset="0"/>
                        <a:cs typeface="Arial" panose="020B0604020202020204" pitchFamily="34" charset="0"/>
                      </a:endParaRPr>
                    </a:p>
                    <a:p>
                      <a:endParaRPr lang="en-ZA" sz="1400" dirty="0">
                        <a:latin typeface="Arial" panose="020B0604020202020204" pitchFamily="34" charset="0"/>
                        <a:cs typeface="Arial" panose="020B0604020202020204" pitchFamily="34" charset="0"/>
                      </a:endParaRPr>
                    </a:p>
                    <a:p>
                      <a:endParaRPr lang="en-ZA" sz="1400" dirty="0">
                        <a:latin typeface="Arial" panose="020B0604020202020204" pitchFamily="34" charset="0"/>
                        <a:cs typeface="Arial" panose="020B0604020202020204" pitchFamily="34" charset="0"/>
                      </a:endParaRPr>
                    </a:p>
                    <a:p>
                      <a:r>
                        <a:rPr lang="en-ZA" sz="1400" dirty="0">
                          <a:latin typeface="Arial" panose="020B0604020202020204" pitchFamily="34" charset="0"/>
                          <a:cs typeface="Arial" panose="020B0604020202020204" pitchFamily="34" charset="0"/>
                        </a:rPr>
                        <a:t>FINANCE COSTS</a:t>
                      </a:r>
                    </a:p>
                  </a:txBody>
                  <a:tcPr marL="91428" marR="91428" marT="45694" marB="45694"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r>
                        <a:rPr lang="en-ZA" sz="1400" b="0" i="0" u="none" strike="noStrike" dirty="0">
                          <a:solidFill>
                            <a:schemeClr val="tx1"/>
                          </a:solidFill>
                          <a:effectLst/>
                          <a:latin typeface="Arial" panose="020B0604020202020204" pitchFamily="34" charset="0"/>
                        </a:rPr>
                        <a:t>                                            5.10</a:t>
                      </a:r>
                    </a:p>
                    <a:p>
                      <a:pPr algn="r" rtl="0" fontAlgn="ctr"/>
                      <a:endParaRPr lang="en-ZA" sz="1400" b="0" i="0" u="none" strike="noStrike" dirty="0">
                        <a:solidFill>
                          <a:schemeClr val="tx1"/>
                        </a:solidFill>
                        <a:effectLst/>
                        <a:latin typeface="Arial" panose="020B0604020202020204" pitchFamily="34" charset="0"/>
                      </a:endParaRPr>
                    </a:p>
                    <a:p>
                      <a:pPr algn="r" rtl="0" fontAlgn="ctr"/>
                      <a:endParaRPr lang="en-ZA" sz="1400" b="0" i="0" u="none" strike="noStrike" dirty="0">
                        <a:solidFill>
                          <a:schemeClr val="tx1"/>
                        </a:solidFill>
                        <a:effectLst/>
                        <a:latin typeface="Arial" panose="020B0604020202020204" pitchFamily="34" charset="0"/>
                      </a:endParaRPr>
                    </a:p>
                    <a:p>
                      <a:pPr algn="r" rtl="0" fontAlgn="ctr"/>
                      <a:r>
                        <a:rPr lang="en-ZA" sz="1400" b="0" i="0" u="none" strike="noStrike" dirty="0">
                          <a:solidFill>
                            <a:schemeClr val="tx1"/>
                          </a:solidFill>
                          <a:effectLst/>
                          <a:latin typeface="Arial" panose="020B0604020202020204" pitchFamily="34" charset="0"/>
                        </a:rPr>
                        <a:t>-</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endParaRPr lang="en-ZA" sz="1400" b="0" i="0" u="none" strike="noStrike" dirty="0">
                        <a:solidFill>
                          <a:srgbClr val="000000"/>
                        </a:solidFill>
                        <a:effectLst/>
                        <a:latin typeface="Arial" panose="020B0604020202020204" pitchFamily="34" charset="0"/>
                      </a:endParaRPr>
                    </a:p>
                    <a:p>
                      <a:pPr algn="r" rtl="0" fontAlgn="ctr"/>
                      <a:r>
                        <a:rPr lang="en-ZA" sz="1400" b="0" i="0" u="none" strike="noStrike" dirty="0">
                          <a:solidFill>
                            <a:srgbClr val="000000"/>
                          </a:solidFill>
                          <a:effectLst/>
                          <a:latin typeface="Arial" panose="020B0604020202020204" pitchFamily="34" charset="0"/>
                        </a:rPr>
                        <a:t>5.13</a:t>
                      </a:r>
                    </a:p>
                    <a:p>
                      <a:pPr algn="r" rtl="0" fontAlgn="ctr"/>
                      <a:endParaRPr lang="en-ZA" sz="1400" b="0" i="0" u="none" strike="noStrike" dirty="0">
                        <a:solidFill>
                          <a:srgbClr val="000000"/>
                        </a:solidFill>
                        <a:effectLst/>
                        <a:latin typeface="Arial" panose="020B0604020202020204" pitchFamily="34" charset="0"/>
                      </a:endParaRPr>
                    </a:p>
                    <a:p>
                      <a:pPr algn="r" rtl="0" fontAlgn="ctr"/>
                      <a:endParaRPr lang="en-ZA" sz="1400" b="0" i="0" u="none" strike="noStrike" dirty="0">
                        <a:solidFill>
                          <a:srgbClr val="000000"/>
                        </a:solidFill>
                        <a:effectLst/>
                        <a:latin typeface="Arial" panose="020B0604020202020204" pitchFamily="34" charset="0"/>
                      </a:endParaRPr>
                    </a:p>
                    <a:p>
                      <a:pPr algn="r" rtl="0" fontAlgn="ctr"/>
                      <a:r>
                        <a:rPr lang="en-ZA" sz="1400" b="0" i="0" u="none" strike="noStrike" dirty="0">
                          <a:solidFill>
                            <a:srgbClr val="000000"/>
                          </a:solidFill>
                          <a:effectLst/>
                          <a:latin typeface="Arial" panose="020B0604020202020204" pitchFamily="34" charset="0"/>
                        </a:rPr>
                        <a:t>0.52</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marL="457200" lvl="1" algn="l" defTabSz="914400" rtl="0" eaLnBrk="1" fontAlgn="b" latinLnBrk="0" hangingPunct="1"/>
                      <a:endParaRPr lang="en-US" sz="1400" kern="1200" dirty="0">
                        <a:solidFill>
                          <a:schemeClr val="tx1"/>
                        </a:solidFill>
                        <a:latin typeface="Arial" panose="020B0604020202020204" pitchFamily="34" charset="0"/>
                        <a:ea typeface="+mn-ea"/>
                        <a:cs typeface="Arial" panose="020B0604020202020204" pitchFamily="34" charset="0"/>
                      </a:endParaRPr>
                    </a:p>
                    <a:p>
                      <a:pPr marL="457200" lvl="1" algn="l" defTabSz="914400" rtl="0" eaLnBrk="1" fontAlgn="b" latinLnBrk="0" hangingPunct="1"/>
                      <a:r>
                        <a:rPr lang="en-US" sz="1400" kern="1200" dirty="0">
                          <a:solidFill>
                            <a:schemeClr val="tx1"/>
                          </a:solidFill>
                          <a:latin typeface="Arial" panose="020B0604020202020204" pitchFamily="34" charset="0"/>
                          <a:ea typeface="+mn-ea"/>
                          <a:cs typeface="Arial" panose="020B0604020202020204" pitchFamily="34" charset="0"/>
                        </a:rPr>
                        <a:t>Slightly lower than prior year when annualized due to reassessment of assets</a:t>
                      </a:r>
                    </a:p>
                    <a:p>
                      <a:pPr marL="457200" lvl="1" algn="l" defTabSz="914400" rtl="0" eaLnBrk="1" fontAlgn="b" latinLnBrk="0" hangingPunct="1"/>
                      <a:endParaRPr lang="en-US" sz="1400" kern="1200" dirty="0">
                        <a:solidFill>
                          <a:schemeClr val="tx1"/>
                        </a:solidFill>
                        <a:latin typeface="Arial" panose="020B0604020202020204" pitchFamily="34" charset="0"/>
                        <a:ea typeface="+mn-ea"/>
                        <a:cs typeface="Arial" panose="020B0604020202020204" pitchFamily="34" charset="0"/>
                      </a:endParaRPr>
                    </a:p>
                    <a:p>
                      <a:pPr marL="457200" lvl="1" algn="l" defTabSz="914400" rtl="0" eaLnBrk="1" fontAlgn="b" latinLnBrk="0" hangingPunct="1"/>
                      <a:endParaRPr lang="en-ZA" sz="1400" kern="1200" dirty="0">
                        <a:solidFill>
                          <a:schemeClr val="tx1"/>
                        </a:solidFill>
                        <a:latin typeface="Arial" panose="020B0604020202020204" pitchFamily="34" charset="0"/>
                        <a:ea typeface="+mn-ea"/>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6"/>
                  </a:ext>
                </a:extLst>
              </a:tr>
              <a:tr h="873330">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r>
                        <a:rPr lang="en-ZA" sz="1400" dirty="0">
                          <a:latin typeface="Arial" panose="020B0604020202020204" pitchFamily="34" charset="0"/>
                          <a:cs typeface="Arial" panose="020B0604020202020204" pitchFamily="34" charset="0"/>
                        </a:rPr>
                        <a:t>FUNDS SURRENDRED TO </a:t>
                      </a:r>
                      <a:r>
                        <a:rPr lang="en-ZA" sz="1400" dirty="0" err="1">
                          <a:latin typeface="Arial" panose="020B0604020202020204" pitchFamily="34" charset="0"/>
                          <a:cs typeface="Arial" panose="020B0604020202020204" pitchFamily="34" charset="0"/>
                        </a:rPr>
                        <a:t>DCoG</a:t>
                      </a:r>
                      <a:endParaRPr lang="en-ZA" sz="1400" dirty="0">
                        <a:latin typeface="Arial" panose="020B0604020202020204" pitchFamily="34" charset="0"/>
                        <a:cs typeface="Arial" panose="020B0604020202020204" pitchFamily="34" charset="0"/>
                      </a:endParaRPr>
                    </a:p>
                    <a:p>
                      <a:endParaRPr lang="en-ZA" sz="1400" dirty="0">
                        <a:latin typeface="Arial" panose="020B0604020202020204" pitchFamily="34" charset="0"/>
                        <a:cs typeface="Arial" panose="020B0604020202020204" pitchFamily="34" charset="0"/>
                      </a:endParaRPr>
                    </a:p>
                    <a:p>
                      <a:r>
                        <a:rPr lang="en-ZA" sz="1400" dirty="0">
                          <a:latin typeface="Arial" panose="020B0604020202020204" pitchFamily="34" charset="0"/>
                          <a:cs typeface="Arial" panose="020B0604020202020204" pitchFamily="34" charset="0"/>
                        </a:rPr>
                        <a:t>CONTRACTED SERVICES</a:t>
                      </a:r>
                    </a:p>
                  </a:txBody>
                  <a:tcPr marL="91428" marR="91428" marT="45694" marB="45694"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r>
                        <a:rPr lang="en-ZA" sz="1400" b="0" i="0" u="none" strike="noStrike" dirty="0">
                          <a:solidFill>
                            <a:schemeClr val="tx1"/>
                          </a:solidFill>
                          <a:effectLst/>
                          <a:latin typeface="Arial" panose="020B0604020202020204" pitchFamily="34" charset="0"/>
                        </a:rPr>
                        <a:t>117.17</a:t>
                      </a:r>
                    </a:p>
                    <a:p>
                      <a:pPr algn="r" rtl="0" fontAlgn="ctr"/>
                      <a:endParaRPr lang="en-ZA" sz="1400" b="0" i="0" u="none" strike="noStrike" dirty="0">
                        <a:solidFill>
                          <a:schemeClr val="tx1"/>
                        </a:solidFill>
                        <a:effectLst/>
                        <a:latin typeface="Arial" panose="020B0604020202020204" pitchFamily="34" charset="0"/>
                      </a:endParaRPr>
                    </a:p>
                    <a:p>
                      <a:pPr algn="r" rtl="0" fontAlgn="ctr"/>
                      <a:endParaRPr lang="en-ZA" sz="1400" b="0" i="0" u="none" strike="noStrike" dirty="0">
                        <a:solidFill>
                          <a:schemeClr val="tx1"/>
                        </a:solidFill>
                        <a:effectLst/>
                        <a:latin typeface="Arial" panose="020B0604020202020204" pitchFamily="34" charset="0"/>
                      </a:endParaRPr>
                    </a:p>
                    <a:p>
                      <a:pPr algn="r" rtl="0" fontAlgn="ctr"/>
                      <a:r>
                        <a:rPr lang="en-ZA" sz="1400" b="0" i="0" u="none" strike="noStrike" dirty="0">
                          <a:solidFill>
                            <a:schemeClr val="tx1"/>
                          </a:solidFill>
                          <a:effectLst/>
                          <a:latin typeface="Arial" panose="020B0604020202020204" pitchFamily="34" charset="0"/>
                        </a:rPr>
                        <a:t>220.58</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r>
                        <a:rPr lang="en-ZA" sz="1400" b="0" i="0" u="none" strike="noStrike" dirty="0">
                          <a:solidFill>
                            <a:srgbClr val="000000"/>
                          </a:solidFill>
                          <a:effectLst/>
                          <a:latin typeface="Arial" panose="020B0604020202020204" pitchFamily="34" charset="0"/>
                        </a:rPr>
                        <a:t>-</a:t>
                      </a:r>
                    </a:p>
                    <a:p>
                      <a:pPr algn="r" rtl="0" fontAlgn="ctr"/>
                      <a:endParaRPr lang="en-ZA" sz="1400" b="0" i="0" u="none" strike="noStrike" dirty="0">
                        <a:solidFill>
                          <a:srgbClr val="000000"/>
                        </a:solidFill>
                        <a:effectLst/>
                        <a:latin typeface="Arial" panose="020B0604020202020204" pitchFamily="34" charset="0"/>
                      </a:endParaRPr>
                    </a:p>
                    <a:p>
                      <a:pPr algn="r" rtl="0" fontAlgn="ctr"/>
                      <a:endParaRPr lang="en-ZA" sz="1400" b="0" i="0" u="none" strike="noStrike" dirty="0">
                        <a:solidFill>
                          <a:srgbClr val="000000"/>
                        </a:solidFill>
                        <a:effectLst/>
                        <a:latin typeface="Arial" panose="020B0604020202020204" pitchFamily="34" charset="0"/>
                      </a:endParaRPr>
                    </a:p>
                    <a:p>
                      <a:pPr algn="r" rtl="0" fontAlgn="ctr"/>
                      <a:r>
                        <a:rPr lang="en-ZA" sz="1400" b="0" i="0" u="none" strike="noStrike" dirty="0">
                          <a:solidFill>
                            <a:srgbClr val="000000"/>
                          </a:solidFill>
                          <a:effectLst/>
                          <a:latin typeface="Arial" panose="020B0604020202020204" pitchFamily="34" charset="0"/>
                        </a:rPr>
                        <a:t>54.65</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marL="457200" lvl="1" algn="l" defTabSz="914400" rtl="0" eaLnBrk="1" fontAlgn="b" latinLnBrk="0" hangingPunct="1"/>
                      <a:r>
                        <a:rPr lang="en-US" sz="1400" kern="1200" dirty="0">
                          <a:solidFill>
                            <a:schemeClr val="tx1"/>
                          </a:solidFill>
                          <a:latin typeface="Arial" panose="020B0604020202020204" pitchFamily="34" charset="0"/>
                          <a:ea typeface="+mn-ea"/>
                          <a:cs typeface="Arial" panose="020B0604020202020204" pitchFamily="34" charset="0"/>
                        </a:rPr>
                        <a:t>Surplus funds surrendered</a:t>
                      </a:r>
                    </a:p>
                    <a:p>
                      <a:pPr marL="457200" lvl="1" algn="l" defTabSz="914400" rtl="0" eaLnBrk="1" fontAlgn="b" latinLnBrk="0" hangingPunct="1"/>
                      <a:endParaRPr lang="en-US" sz="1400" kern="1200" dirty="0">
                        <a:solidFill>
                          <a:schemeClr val="tx1"/>
                        </a:solidFill>
                        <a:latin typeface="Arial" panose="020B0604020202020204" pitchFamily="34" charset="0"/>
                        <a:ea typeface="+mn-ea"/>
                        <a:cs typeface="Arial" panose="020B0604020202020204" pitchFamily="34" charset="0"/>
                      </a:endParaRPr>
                    </a:p>
                    <a:p>
                      <a:pPr marL="457200" lvl="1" algn="l" defTabSz="914400" rtl="0" eaLnBrk="1" fontAlgn="b" latinLnBrk="0" hangingPunct="1"/>
                      <a:r>
                        <a:rPr lang="en-US" sz="1400" kern="1200" dirty="0">
                          <a:solidFill>
                            <a:schemeClr val="tx1"/>
                          </a:solidFill>
                          <a:latin typeface="Arial" panose="020B0604020202020204" pitchFamily="34" charset="0"/>
                          <a:ea typeface="+mn-ea"/>
                          <a:cs typeface="Arial" panose="020B0604020202020204" pitchFamily="34" charset="0"/>
                        </a:rPr>
                        <a:t>Expenditure is higher than last year as the lockdown impacted on project implementation in the prior year.</a:t>
                      </a:r>
                      <a:endParaRPr lang="en-ZA" sz="1400" kern="1200" dirty="0">
                        <a:solidFill>
                          <a:schemeClr val="tx1"/>
                        </a:solidFill>
                        <a:latin typeface="Arial" panose="020B0604020202020204" pitchFamily="34" charset="0"/>
                        <a:ea typeface="+mn-ea"/>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7"/>
                  </a:ext>
                </a:extLst>
              </a:tr>
              <a:tr h="527600">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endParaRPr lang="en-ZA" sz="1400" dirty="0">
                        <a:latin typeface="Arial" panose="020B0604020202020204" pitchFamily="34" charset="0"/>
                        <a:cs typeface="Arial" panose="020B0604020202020204" pitchFamily="34" charset="0"/>
                      </a:endParaRPr>
                    </a:p>
                    <a:p>
                      <a:r>
                        <a:rPr lang="en-ZA" sz="1400" dirty="0">
                          <a:latin typeface="Arial" panose="020B0604020202020204" pitchFamily="34" charset="0"/>
                          <a:cs typeface="Arial" panose="020B0604020202020204" pitchFamily="34" charset="0"/>
                        </a:rPr>
                        <a:t>GENERAL SERVICES</a:t>
                      </a:r>
                    </a:p>
                  </a:txBody>
                  <a:tcPr marL="91428" marR="91428" marT="45694" marB="45694"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endParaRPr lang="en-ZA" sz="1400" b="0" i="0" u="none" strike="noStrike" dirty="0">
                        <a:solidFill>
                          <a:schemeClr val="tx1"/>
                        </a:solidFill>
                        <a:effectLst/>
                        <a:latin typeface="Arial" panose="020B0604020202020204" pitchFamily="34" charset="0"/>
                      </a:endParaRPr>
                    </a:p>
                    <a:p>
                      <a:pPr algn="r" rtl="0" fontAlgn="ctr"/>
                      <a:endParaRPr lang="en-ZA" sz="1400" b="0" i="0" u="none" strike="noStrike" dirty="0">
                        <a:solidFill>
                          <a:schemeClr val="tx1"/>
                        </a:solidFill>
                        <a:effectLst/>
                        <a:latin typeface="Arial" panose="020B0604020202020204" pitchFamily="34" charset="0"/>
                      </a:endParaRPr>
                    </a:p>
                    <a:p>
                      <a:pPr algn="r" rtl="0" fontAlgn="ctr"/>
                      <a:r>
                        <a:rPr lang="en-ZA" sz="1400" b="0" i="0" u="none" strike="noStrike" dirty="0">
                          <a:solidFill>
                            <a:schemeClr val="tx1"/>
                          </a:solidFill>
                          <a:effectLst/>
                          <a:latin typeface="Arial" panose="020B0604020202020204" pitchFamily="34" charset="0"/>
                        </a:rPr>
                        <a:t>44.80</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endParaRPr lang="en-ZA" sz="1400" b="0" i="0" u="none" strike="noStrike" dirty="0">
                        <a:solidFill>
                          <a:srgbClr val="000000"/>
                        </a:solidFill>
                        <a:effectLst/>
                        <a:latin typeface="Arial" panose="020B0604020202020204" pitchFamily="34" charset="0"/>
                      </a:endParaRPr>
                    </a:p>
                    <a:p>
                      <a:pPr algn="r" rtl="0" fontAlgn="ctr"/>
                      <a:endParaRPr lang="en-ZA" sz="1400" b="0" i="0" u="none" strike="noStrike" dirty="0">
                        <a:solidFill>
                          <a:srgbClr val="000000"/>
                        </a:solidFill>
                        <a:effectLst/>
                        <a:latin typeface="Arial" panose="020B0604020202020204" pitchFamily="34" charset="0"/>
                      </a:endParaRPr>
                    </a:p>
                    <a:p>
                      <a:pPr algn="r" rtl="0" fontAlgn="ctr"/>
                      <a:r>
                        <a:rPr lang="en-ZA" sz="1400" b="0" i="0" u="none" strike="noStrike" dirty="0">
                          <a:solidFill>
                            <a:srgbClr val="000000"/>
                          </a:solidFill>
                          <a:effectLst/>
                          <a:latin typeface="Arial" panose="020B0604020202020204" pitchFamily="34" charset="0"/>
                        </a:rPr>
                        <a:t>32.15</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marL="457200" lvl="1" algn="l" defTabSz="914400" rtl="0" eaLnBrk="1" fontAlgn="b" latinLnBrk="0" hangingPunct="1"/>
                      <a:endParaRPr lang="en-US" sz="1400" kern="1200" dirty="0">
                        <a:solidFill>
                          <a:schemeClr val="tx1"/>
                        </a:solidFill>
                        <a:latin typeface="Arial" panose="020B0604020202020204" pitchFamily="34" charset="0"/>
                        <a:ea typeface="+mn-ea"/>
                        <a:cs typeface="Arial" panose="020B0604020202020204" pitchFamily="34" charset="0"/>
                      </a:endParaRPr>
                    </a:p>
                    <a:p>
                      <a:pPr marL="457200" lvl="1" algn="l" defTabSz="914400" rtl="0" eaLnBrk="1" fontAlgn="b" latinLnBrk="0" hangingPunct="1"/>
                      <a:r>
                        <a:rPr lang="en-US" sz="1400" kern="1200" dirty="0">
                          <a:solidFill>
                            <a:schemeClr val="tx1"/>
                          </a:solidFill>
                          <a:latin typeface="Arial" panose="020B0604020202020204" pitchFamily="34" charset="0"/>
                          <a:ea typeface="+mn-ea"/>
                          <a:cs typeface="Arial" panose="020B0604020202020204" pitchFamily="34" charset="0"/>
                        </a:rPr>
                        <a:t>Higher than</a:t>
                      </a:r>
                      <a:r>
                        <a:rPr lang="en-US" sz="1400" kern="1200" baseline="0" dirty="0">
                          <a:solidFill>
                            <a:schemeClr val="tx1"/>
                          </a:solidFill>
                          <a:latin typeface="Arial" panose="020B0604020202020204" pitchFamily="34" charset="0"/>
                          <a:ea typeface="+mn-ea"/>
                          <a:cs typeface="Arial" panose="020B0604020202020204" pitchFamily="34" charset="0"/>
                        </a:rPr>
                        <a:t> prior year due to increased activity after lockdown.</a:t>
                      </a:r>
                      <a:endParaRPr lang="en-ZA" sz="1400" kern="1200" dirty="0">
                        <a:solidFill>
                          <a:schemeClr val="tx1"/>
                        </a:solidFill>
                        <a:latin typeface="Arial" panose="020B0604020202020204" pitchFamily="34" charset="0"/>
                        <a:ea typeface="+mn-ea"/>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8"/>
                  </a:ext>
                </a:extLst>
              </a:tr>
              <a:tr h="272541">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r>
                        <a:rPr lang="en-ZA" sz="1400" b="1" dirty="0">
                          <a:latin typeface="Arial" panose="020B0604020202020204" pitchFamily="34" charset="0"/>
                          <a:cs typeface="Arial" panose="020B0604020202020204" pitchFamily="34" charset="0"/>
                        </a:rPr>
                        <a:t>NET SURPLUS</a:t>
                      </a:r>
                    </a:p>
                  </a:txBody>
                  <a:tcPr marL="91428" marR="91428" marT="45694" marB="4569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r>
                        <a:rPr lang="en-ZA" sz="1400" b="1" i="0" u="none" strike="noStrike" dirty="0">
                          <a:solidFill>
                            <a:schemeClr val="tx1"/>
                          </a:solidFill>
                          <a:effectLst/>
                          <a:latin typeface="Arial" panose="020B0604020202020204" pitchFamily="34" charset="0"/>
                        </a:rPr>
                        <a:t>71.99</a:t>
                      </a:r>
                    </a:p>
                  </a:txBody>
                  <a:tcPr marL="9525" marR="9525" marT="9525" marB="0"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pPr algn="r" rtl="0" fontAlgn="ctr"/>
                      <a:r>
                        <a:rPr lang="en-ZA" sz="1400" b="1" i="0" u="none" strike="noStrike" dirty="0">
                          <a:solidFill>
                            <a:srgbClr val="000000"/>
                          </a:solidFill>
                          <a:effectLst/>
                          <a:latin typeface="Arial" panose="020B0604020202020204" pitchFamily="34" charset="0"/>
                        </a:rPr>
                        <a:t>130.81</a:t>
                      </a:r>
                    </a:p>
                  </a:txBody>
                  <a:tcPr marL="9525" marR="9525" marT="9525" marB="0"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a:ea typeface="SimSun"/>
                        </a:defRPr>
                      </a:lvl1pPr>
                      <a:lvl2pPr marL="457200" algn="l" defTabSz="914400" rtl="0" eaLnBrk="1" latinLnBrk="0" hangingPunct="1">
                        <a:defRPr sz="1800" kern="1200">
                          <a:solidFill>
                            <a:schemeClr val="dk1"/>
                          </a:solidFill>
                          <a:latin typeface="Calibri"/>
                          <a:ea typeface="SimSun"/>
                        </a:defRPr>
                      </a:lvl2pPr>
                      <a:lvl3pPr marL="914400" algn="l" defTabSz="914400" rtl="0" eaLnBrk="1" latinLnBrk="0" hangingPunct="1">
                        <a:defRPr sz="1800" kern="1200">
                          <a:solidFill>
                            <a:schemeClr val="dk1"/>
                          </a:solidFill>
                          <a:latin typeface="Calibri"/>
                          <a:ea typeface="SimSun"/>
                        </a:defRPr>
                      </a:lvl3pPr>
                      <a:lvl4pPr marL="1371600" algn="l" defTabSz="914400" rtl="0" eaLnBrk="1" latinLnBrk="0" hangingPunct="1">
                        <a:defRPr sz="1800" kern="1200">
                          <a:solidFill>
                            <a:schemeClr val="dk1"/>
                          </a:solidFill>
                          <a:latin typeface="Calibri"/>
                          <a:ea typeface="SimSun"/>
                        </a:defRPr>
                      </a:lvl4pPr>
                      <a:lvl5pPr marL="1828800" algn="l" defTabSz="914400" rtl="0" eaLnBrk="1" latinLnBrk="0" hangingPunct="1">
                        <a:defRPr sz="1800" kern="1200">
                          <a:solidFill>
                            <a:schemeClr val="dk1"/>
                          </a:solidFill>
                          <a:latin typeface="Calibri"/>
                          <a:ea typeface="SimSun"/>
                        </a:defRPr>
                      </a:lvl5pPr>
                      <a:lvl6pPr marL="2286000" algn="l" defTabSz="914400" rtl="0" eaLnBrk="1" latinLnBrk="0" hangingPunct="1">
                        <a:defRPr sz="1800" kern="1200">
                          <a:solidFill>
                            <a:schemeClr val="dk1"/>
                          </a:solidFill>
                          <a:latin typeface="Calibri"/>
                          <a:ea typeface="SimSun"/>
                        </a:defRPr>
                      </a:lvl6pPr>
                      <a:lvl7pPr marL="2743200" algn="l" defTabSz="914400" rtl="0" eaLnBrk="1" latinLnBrk="0" hangingPunct="1">
                        <a:defRPr sz="1800" kern="1200">
                          <a:solidFill>
                            <a:schemeClr val="dk1"/>
                          </a:solidFill>
                          <a:latin typeface="Calibri"/>
                          <a:ea typeface="SimSun"/>
                        </a:defRPr>
                      </a:lvl7pPr>
                      <a:lvl8pPr marL="3200400" algn="l" defTabSz="914400" rtl="0" eaLnBrk="1" latinLnBrk="0" hangingPunct="1">
                        <a:defRPr sz="1800" kern="1200">
                          <a:solidFill>
                            <a:schemeClr val="dk1"/>
                          </a:solidFill>
                          <a:latin typeface="Calibri"/>
                          <a:ea typeface="SimSun"/>
                        </a:defRPr>
                      </a:lvl8pPr>
                      <a:lvl9pPr marL="3657600" algn="l" defTabSz="914400" rtl="0" eaLnBrk="1" latinLnBrk="0" hangingPunct="1">
                        <a:defRPr sz="1800" kern="1200">
                          <a:solidFill>
                            <a:schemeClr val="dk1"/>
                          </a:solidFill>
                          <a:latin typeface="Calibri"/>
                          <a:ea typeface="SimSun"/>
                        </a:defRPr>
                      </a:lvl9pPr>
                    </a:lstStyle>
                    <a:p>
                      <a:endParaRPr lang="en-ZA" sz="1400" b="0" dirty="0">
                        <a:latin typeface="Arial" panose="020B0604020202020204" pitchFamily="34" charset="0"/>
                        <a:cs typeface="Arial" panose="020B0604020202020204" pitchFamily="34" charset="0"/>
                      </a:endParaRPr>
                    </a:p>
                  </a:txBody>
                  <a:tcPr marL="91428" marR="91428" marT="45694" marB="45694">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754937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50800" y="109453"/>
            <a:ext cx="12115800" cy="580110"/>
          </a:xfrm>
          <a:solidFill>
            <a:schemeClr val="accent2"/>
          </a:solidFill>
        </p:spPr>
        <p:txBody>
          <a:bodyPr>
            <a:normAutofit fontScale="90000"/>
          </a:bodyPr>
          <a:lstStyle/>
          <a:p>
            <a:pPr algn="ctr"/>
            <a:r>
              <a:rPr lang="en-US" sz="3100" b="1" dirty="0">
                <a:solidFill>
                  <a:schemeClr val="tx1"/>
                </a:solidFill>
                <a:latin typeface="+mj-lt"/>
              </a:rPr>
              <a:t>BUDGET VARIANCE REPORT PER COST ITEM AS AT 31/03/2022</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C80FFD2-F85A-CF69-E956-CEEF59022293}"/>
              </a:ext>
            </a:extLst>
          </p:cNvPr>
          <p:cNvPicPr>
            <a:picLocks noChangeAspect="1"/>
          </p:cNvPicPr>
          <p:nvPr/>
        </p:nvPicPr>
        <p:blipFill>
          <a:blip r:embed="rId5"/>
          <a:stretch>
            <a:fillRect/>
          </a:stretch>
        </p:blipFill>
        <p:spPr>
          <a:xfrm>
            <a:off x="76200" y="713232"/>
            <a:ext cx="12115800" cy="5956308"/>
          </a:xfrm>
          <a:prstGeom prst="rect">
            <a:avLst/>
          </a:prstGeom>
        </p:spPr>
      </p:pic>
    </p:spTree>
    <p:extLst>
      <p:ext uri="{BB962C8B-B14F-4D97-AF65-F5344CB8AC3E}">
        <p14:creationId xmlns:p14="http://schemas.microsoft.com/office/powerpoint/2010/main" val="1050336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162560" y="109452"/>
            <a:ext cx="11917680" cy="571585"/>
          </a:xfrm>
          <a:solidFill>
            <a:schemeClr val="accent2"/>
          </a:solidFill>
        </p:spPr>
        <p:txBody>
          <a:bodyPr>
            <a:normAutofit fontScale="90000"/>
          </a:bodyPr>
          <a:lstStyle/>
          <a:p>
            <a:pPr algn="ctr"/>
            <a:r>
              <a:rPr lang="en-US" sz="3600" b="1" dirty="0">
                <a:solidFill>
                  <a:schemeClr val="tx1"/>
                </a:solidFill>
                <a:latin typeface="+mj-lt"/>
              </a:rPr>
              <a:t>CASH FLOW /BANK RECON AS AT 31 MARCH 2022</a:t>
            </a:r>
            <a:r>
              <a:rPr lang="en-GB" sz="3600" b="1" dirty="0">
                <a:solidFill>
                  <a:schemeClr val="tx1"/>
                </a:solidFill>
                <a:latin typeface="+mj-lt"/>
              </a:rPr>
              <a:t>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1EA1E2A6-1895-6239-DAAF-92DAE8AACE99}"/>
              </a:ext>
            </a:extLst>
          </p:cNvPr>
          <p:cNvSpPr>
            <a:spLocks noGrp="1"/>
          </p:cNvSpPr>
          <p:nvPr>
            <p:ph sz="half" idx="2"/>
          </p:nvPr>
        </p:nvSpPr>
        <p:spPr/>
        <p:txBody>
          <a:bodyPr/>
          <a:lstStyle/>
          <a:p>
            <a:endParaRPr lang="en-ZA"/>
          </a:p>
        </p:txBody>
      </p:sp>
      <p:graphicFrame>
        <p:nvGraphicFramePr>
          <p:cNvPr id="6" name="Content Placeholder 3">
            <a:extLst>
              <a:ext uri="{FF2B5EF4-FFF2-40B4-BE49-F238E27FC236}">
                <a16:creationId xmlns:a16="http://schemas.microsoft.com/office/drawing/2014/main" id="{13C90CAF-EAAA-0FC4-D0B6-A0E61DBC2020}"/>
              </a:ext>
            </a:extLst>
          </p:cNvPr>
          <p:cNvGraphicFramePr>
            <a:graphicFrameLocks/>
          </p:cNvGraphicFramePr>
          <p:nvPr>
            <p:extLst>
              <p:ext uri="{D42A27DB-BD31-4B8C-83A1-F6EECF244321}">
                <p14:modId xmlns:p14="http://schemas.microsoft.com/office/powerpoint/2010/main" val="3454822092"/>
              </p:ext>
            </p:extLst>
          </p:nvPr>
        </p:nvGraphicFramePr>
        <p:xfrm>
          <a:off x="162560" y="713233"/>
          <a:ext cx="11917680" cy="5330120"/>
        </p:xfrm>
        <a:graphic>
          <a:graphicData uri="http://schemas.openxmlformats.org/drawingml/2006/table">
            <a:tbl>
              <a:tblPr firstRow="1" bandRow="1"/>
              <a:tblGrid>
                <a:gridCol w="8962938">
                  <a:extLst>
                    <a:ext uri="{9D8B030D-6E8A-4147-A177-3AD203B41FA5}">
                      <a16:colId xmlns:a16="http://schemas.microsoft.com/office/drawing/2014/main" val="20000"/>
                    </a:ext>
                  </a:extLst>
                </a:gridCol>
                <a:gridCol w="2954742">
                  <a:extLst>
                    <a:ext uri="{9D8B030D-6E8A-4147-A177-3AD203B41FA5}">
                      <a16:colId xmlns:a16="http://schemas.microsoft.com/office/drawing/2014/main" val="20001"/>
                    </a:ext>
                  </a:extLst>
                </a:gridCol>
              </a:tblGrid>
              <a:tr h="971401">
                <a:tc>
                  <a:txBody>
                    <a:bodyPr/>
                    <a:lstStyle>
                      <a:lvl1pPr marL="0" algn="l" defTabSz="914400" rtl="0" eaLnBrk="1" latinLnBrk="0" hangingPunct="1">
                        <a:defRPr sz="1800" b="1" kern="1200">
                          <a:solidFill>
                            <a:schemeClr val="lt1"/>
                          </a:solidFill>
                          <a:latin typeface="Franklin Gothic Book"/>
                          <a:ea typeface="SimSun"/>
                        </a:defRPr>
                      </a:lvl1pPr>
                      <a:lvl2pPr marL="457200" algn="l" defTabSz="914400" rtl="0" eaLnBrk="1" latinLnBrk="0" hangingPunct="1">
                        <a:defRPr sz="1800" b="1" kern="1200">
                          <a:solidFill>
                            <a:schemeClr val="lt1"/>
                          </a:solidFill>
                          <a:latin typeface="Franklin Gothic Book"/>
                          <a:ea typeface="SimSun"/>
                        </a:defRPr>
                      </a:lvl2pPr>
                      <a:lvl3pPr marL="914400" algn="l" defTabSz="914400" rtl="0" eaLnBrk="1" latinLnBrk="0" hangingPunct="1">
                        <a:defRPr sz="1800" b="1" kern="1200">
                          <a:solidFill>
                            <a:schemeClr val="lt1"/>
                          </a:solidFill>
                          <a:latin typeface="Franklin Gothic Book"/>
                          <a:ea typeface="SimSun"/>
                        </a:defRPr>
                      </a:lvl3pPr>
                      <a:lvl4pPr marL="1371600" algn="l" defTabSz="914400" rtl="0" eaLnBrk="1" latinLnBrk="0" hangingPunct="1">
                        <a:defRPr sz="1800" b="1" kern="1200">
                          <a:solidFill>
                            <a:schemeClr val="lt1"/>
                          </a:solidFill>
                          <a:latin typeface="Franklin Gothic Book"/>
                          <a:ea typeface="SimSun"/>
                        </a:defRPr>
                      </a:lvl4pPr>
                      <a:lvl5pPr marL="1828800" algn="l" defTabSz="914400" rtl="0" eaLnBrk="1" latinLnBrk="0" hangingPunct="1">
                        <a:defRPr sz="1800" b="1" kern="1200">
                          <a:solidFill>
                            <a:schemeClr val="lt1"/>
                          </a:solidFill>
                          <a:latin typeface="Franklin Gothic Book"/>
                          <a:ea typeface="SimSun"/>
                        </a:defRPr>
                      </a:lvl5pPr>
                      <a:lvl6pPr marL="2286000" algn="l" defTabSz="914400" rtl="0" eaLnBrk="1" latinLnBrk="0" hangingPunct="1">
                        <a:defRPr sz="1800" b="1" kern="1200">
                          <a:solidFill>
                            <a:schemeClr val="lt1"/>
                          </a:solidFill>
                          <a:latin typeface="Franklin Gothic Book"/>
                          <a:ea typeface="SimSun"/>
                        </a:defRPr>
                      </a:lvl6pPr>
                      <a:lvl7pPr marL="2743200" algn="l" defTabSz="914400" rtl="0" eaLnBrk="1" latinLnBrk="0" hangingPunct="1">
                        <a:defRPr sz="1800" b="1" kern="1200">
                          <a:solidFill>
                            <a:schemeClr val="lt1"/>
                          </a:solidFill>
                          <a:latin typeface="Franklin Gothic Book"/>
                          <a:ea typeface="SimSun"/>
                        </a:defRPr>
                      </a:lvl7pPr>
                      <a:lvl8pPr marL="3200400" algn="l" defTabSz="914400" rtl="0" eaLnBrk="1" latinLnBrk="0" hangingPunct="1">
                        <a:defRPr sz="1800" b="1" kern="1200">
                          <a:solidFill>
                            <a:schemeClr val="lt1"/>
                          </a:solidFill>
                          <a:latin typeface="Franklin Gothic Book"/>
                          <a:ea typeface="SimSun"/>
                        </a:defRPr>
                      </a:lvl8pPr>
                      <a:lvl9pPr marL="3657600" algn="l" defTabSz="914400" rtl="0" eaLnBrk="1" latinLnBrk="0" hangingPunct="1">
                        <a:defRPr sz="1800" b="1" kern="1200">
                          <a:solidFill>
                            <a:schemeClr val="lt1"/>
                          </a:solidFill>
                          <a:latin typeface="Franklin Gothic Book"/>
                          <a:ea typeface="SimSun"/>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000" dirty="0">
                          <a:solidFill>
                            <a:schemeClr val="tx1"/>
                          </a:solidFill>
                          <a:latin typeface="Arial" panose="020B0604020202020204" pitchFamily="34" charset="0"/>
                          <a:cs typeface="Arial" panose="020B0604020202020204" pitchFamily="34" charset="0"/>
                        </a:rPr>
                        <a:t>DESCRIPTION</a:t>
                      </a:r>
                    </a:p>
                  </a:txBody>
                  <a:tcPr marL="83576" marR="83576"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b="1" kern="1200">
                          <a:solidFill>
                            <a:schemeClr val="lt1"/>
                          </a:solidFill>
                          <a:latin typeface="Franklin Gothic Book"/>
                          <a:ea typeface="SimSun"/>
                        </a:defRPr>
                      </a:lvl1pPr>
                      <a:lvl2pPr marL="457200" algn="l" defTabSz="914400" rtl="0" eaLnBrk="1" latinLnBrk="0" hangingPunct="1">
                        <a:defRPr sz="1800" b="1" kern="1200">
                          <a:solidFill>
                            <a:schemeClr val="lt1"/>
                          </a:solidFill>
                          <a:latin typeface="Franklin Gothic Book"/>
                          <a:ea typeface="SimSun"/>
                        </a:defRPr>
                      </a:lvl2pPr>
                      <a:lvl3pPr marL="914400" algn="l" defTabSz="914400" rtl="0" eaLnBrk="1" latinLnBrk="0" hangingPunct="1">
                        <a:defRPr sz="1800" b="1" kern="1200">
                          <a:solidFill>
                            <a:schemeClr val="lt1"/>
                          </a:solidFill>
                          <a:latin typeface="Franklin Gothic Book"/>
                          <a:ea typeface="SimSun"/>
                        </a:defRPr>
                      </a:lvl3pPr>
                      <a:lvl4pPr marL="1371600" algn="l" defTabSz="914400" rtl="0" eaLnBrk="1" latinLnBrk="0" hangingPunct="1">
                        <a:defRPr sz="1800" b="1" kern="1200">
                          <a:solidFill>
                            <a:schemeClr val="lt1"/>
                          </a:solidFill>
                          <a:latin typeface="Franklin Gothic Book"/>
                          <a:ea typeface="SimSun"/>
                        </a:defRPr>
                      </a:lvl4pPr>
                      <a:lvl5pPr marL="1828800" algn="l" defTabSz="914400" rtl="0" eaLnBrk="1" latinLnBrk="0" hangingPunct="1">
                        <a:defRPr sz="1800" b="1" kern="1200">
                          <a:solidFill>
                            <a:schemeClr val="lt1"/>
                          </a:solidFill>
                          <a:latin typeface="Franklin Gothic Book"/>
                          <a:ea typeface="SimSun"/>
                        </a:defRPr>
                      </a:lvl5pPr>
                      <a:lvl6pPr marL="2286000" algn="l" defTabSz="914400" rtl="0" eaLnBrk="1" latinLnBrk="0" hangingPunct="1">
                        <a:defRPr sz="1800" b="1" kern="1200">
                          <a:solidFill>
                            <a:schemeClr val="lt1"/>
                          </a:solidFill>
                          <a:latin typeface="Franklin Gothic Book"/>
                          <a:ea typeface="SimSun"/>
                        </a:defRPr>
                      </a:lvl6pPr>
                      <a:lvl7pPr marL="2743200" algn="l" defTabSz="914400" rtl="0" eaLnBrk="1" latinLnBrk="0" hangingPunct="1">
                        <a:defRPr sz="1800" b="1" kern="1200">
                          <a:solidFill>
                            <a:schemeClr val="lt1"/>
                          </a:solidFill>
                          <a:latin typeface="Franklin Gothic Book"/>
                          <a:ea typeface="SimSun"/>
                        </a:defRPr>
                      </a:lvl7pPr>
                      <a:lvl8pPr marL="3200400" algn="l" defTabSz="914400" rtl="0" eaLnBrk="1" latinLnBrk="0" hangingPunct="1">
                        <a:defRPr sz="1800" b="1" kern="1200">
                          <a:solidFill>
                            <a:schemeClr val="lt1"/>
                          </a:solidFill>
                          <a:latin typeface="Franklin Gothic Book"/>
                          <a:ea typeface="SimSun"/>
                        </a:defRPr>
                      </a:lvl8pPr>
                      <a:lvl9pPr marL="3657600" algn="l" defTabSz="914400" rtl="0" eaLnBrk="1" latinLnBrk="0" hangingPunct="1">
                        <a:defRPr sz="1800" b="1" kern="1200">
                          <a:solidFill>
                            <a:schemeClr val="lt1"/>
                          </a:solidFill>
                          <a:latin typeface="Franklin Gothic Book"/>
                          <a:ea typeface="SimSun"/>
                        </a:defRPr>
                      </a:lvl9pPr>
                    </a:lstStyle>
                    <a:p>
                      <a:pPr algn="r"/>
                      <a:r>
                        <a:rPr lang="en-ZA" sz="2000" dirty="0">
                          <a:solidFill>
                            <a:schemeClr val="tx1"/>
                          </a:solidFill>
                          <a:latin typeface="Arial" panose="020B0604020202020204" pitchFamily="34" charset="0"/>
                          <a:cs typeface="Arial" panose="020B0604020202020204" pitchFamily="34" charset="0"/>
                        </a:rPr>
                        <a:t>TOTAL</a:t>
                      </a:r>
                    </a:p>
                    <a:p>
                      <a:pPr marL="0" marR="0" indent="0" algn="r" defTabSz="914400" rtl="0" eaLnBrk="1" fontAlgn="auto" latinLnBrk="0" hangingPunct="1">
                        <a:lnSpc>
                          <a:spcPct val="100000"/>
                        </a:lnSpc>
                        <a:spcBef>
                          <a:spcPts val="0"/>
                        </a:spcBef>
                        <a:spcAft>
                          <a:spcPts val="0"/>
                        </a:spcAft>
                        <a:buClrTx/>
                        <a:buSzTx/>
                        <a:buFontTx/>
                        <a:buNone/>
                        <a:tabLst/>
                        <a:defRPr/>
                      </a:pPr>
                      <a:r>
                        <a:rPr lang="en-ZA" sz="2000" dirty="0">
                          <a:solidFill>
                            <a:schemeClr val="tx1"/>
                          </a:solidFill>
                          <a:latin typeface="Arial" panose="020B0604020202020204" pitchFamily="34" charset="0"/>
                          <a:cs typeface="Arial" panose="020B0604020202020204" pitchFamily="34" charset="0"/>
                        </a:rPr>
                        <a:t>R’million</a:t>
                      </a:r>
                    </a:p>
                  </a:txBody>
                  <a:tcPr marL="83576" marR="83576"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0000"/>
                  </a:ext>
                </a:extLst>
              </a:tr>
              <a:tr h="985623">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endParaRPr lang="en-ZA" sz="2000" dirty="0">
                        <a:latin typeface="Arial" panose="020B0604020202020204" pitchFamily="34" charset="0"/>
                        <a:cs typeface="Arial" panose="020B0604020202020204" pitchFamily="34" charset="0"/>
                      </a:endParaRPr>
                    </a:p>
                    <a:p>
                      <a:r>
                        <a:rPr lang="en-ZA" sz="2000" dirty="0">
                          <a:latin typeface="Arial" panose="020B0604020202020204" pitchFamily="34" charset="0"/>
                          <a:cs typeface="Arial" panose="020B0604020202020204" pitchFamily="34" charset="0"/>
                        </a:rPr>
                        <a:t>OPENING BALANCE (01/04/2021)</a:t>
                      </a:r>
                    </a:p>
                  </a:txBody>
                  <a:tcPr marL="83576" marR="83576"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algn="r"/>
                      <a:endParaRPr lang="en-ZA" sz="2000" b="0" dirty="0">
                        <a:latin typeface="Arial" panose="020B0604020202020204" pitchFamily="34" charset="0"/>
                        <a:cs typeface="Arial" panose="020B0604020202020204" pitchFamily="34" charset="0"/>
                      </a:endParaRPr>
                    </a:p>
                    <a:p>
                      <a:pPr algn="r"/>
                      <a:r>
                        <a:rPr lang="en-ZA" sz="2000" b="0" dirty="0">
                          <a:latin typeface="Arial" panose="020B0604020202020204" pitchFamily="34" charset="0"/>
                          <a:cs typeface="Arial" panose="020B0604020202020204" pitchFamily="34" charset="0"/>
                        </a:rPr>
                        <a:t>215.96</a:t>
                      </a:r>
                    </a:p>
                  </a:txBody>
                  <a:tcPr marL="83576" marR="83576"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10001"/>
                  </a:ext>
                </a:extLst>
              </a:tr>
              <a:tr h="850488">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endParaRPr lang="en-ZA" sz="2000" dirty="0">
                        <a:latin typeface="Arial" panose="020B0604020202020204" pitchFamily="34" charset="0"/>
                        <a:cs typeface="Arial" panose="020B0604020202020204" pitchFamily="34" charset="0"/>
                      </a:endParaRPr>
                    </a:p>
                    <a:p>
                      <a:r>
                        <a:rPr lang="en-ZA" sz="2000" dirty="0">
                          <a:latin typeface="Arial" panose="020B0604020202020204" pitchFamily="34" charset="0"/>
                          <a:cs typeface="Arial" panose="020B0604020202020204" pitchFamily="34" charset="0"/>
                        </a:rPr>
                        <a:t>RECEIPTS</a:t>
                      </a:r>
                    </a:p>
                  </a:txBody>
                  <a:tcPr marL="83576" marR="83576"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algn="r"/>
                      <a:endParaRPr lang="en-ZA" sz="2000" b="0" dirty="0">
                        <a:latin typeface="Arial" panose="020B0604020202020204" pitchFamily="34" charset="0"/>
                        <a:cs typeface="Arial" panose="020B0604020202020204" pitchFamily="34" charset="0"/>
                      </a:endParaRPr>
                    </a:p>
                    <a:p>
                      <a:pPr algn="r"/>
                      <a:r>
                        <a:rPr lang="en-ZA" sz="2000" b="0" dirty="0">
                          <a:latin typeface="Arial" panose="020B0604020202020204" pitchFamily="34" charset="0"/>
                          <a:cs typeface="Arial" panose="020B0604020202020204" pitchFamily="34" charset="0"/>
                        </a:rPr>
                        <a:t>637.55</a:t>
                      </a:r>
                    </a:p>
                  </a:txBody>
                  <a:tcPr marL="83576" marR="83576"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0002"/>
                  </a:ext>
                </a:extLst>
              </a:tr>
              <a:tr h="894886">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endParaRPr lang="en-ZA" sz="2000" dirty="0">
                        <a:latin typeface="Arial" panose="020B0604020202020204" pitchFamily="34" charset="0"/>
                        <a:cs typeface="Arial" panose="020B0604020202020204" pitchFamily="34" charset="0"/>
                      </a:endParaRPr>
                    </a:p>
                    <a:p>
                      <a:r>
                        <a:rPr lang="en-ZA" sz="2000" dirty="0">
                          <a:latin typeface="Arial" panose="020B0604020202020204" pitchFamily="34" charset="0"/>
                          <a:cs typeface="Arial" panose="020B0604020202020204" pitchFamily="34" charset="0"/>
                        </a:rPr>
                        <a:t>PAYMENTS</a:t>
                      </a:r>
                    </a:p>
                  </a:txBody>
                  <a:tcPr marL="83576" marR="83576"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algn="r"/>
                      <a:endParaRPr lang="en-ZA" sz="2000" b="0" dirty="0">
                        <a:latin typeface="Arial" panose="020B0604020202020204" pitchFamily="34" charset="0"/>
                        <a:cs typeface="Arial" panose="020B0604020202020204" pitchFamily="34" charset="0"/>
                      </a:endParaRPr>
                    </a:p>
                    <a:p>
                      <a:pPr algn="r"/>
                      <a:r>
                        <a:rPr lang="en-ZA" sz="2000" b="0" dirty="0">
                          <a:latin typeface="Arial" panose="020B0604020202020204" pitchFamily="34" charset="0"/>
                          <a:cs typeface="Arial" panose="020B0604020202020204" pitchFamily="34" charset="0"/>
                        </a:rPr>
                        <a:t>(518.30)</a:t>
                      </a:r>
                    </a:p>
                  </a:txBody>
                  <a:tcPr marL="83576" marR="83576"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10003"/>
                  </a:ext>
                </a:extLst>
              </a:tr>
              <a:tr h="741816">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endParaRPr lang="en-ZA" sz="2000" dirty="0">
                        <a:latin typeface="Arial" panose="020B0604020202020204" pitchFamily="34" charset="0"/>
                        <a:cs typeface="Arial" panose="020B0604020202020204" pitchFamily="34" charset="0"/>
                      </a:endParaRPr>
                    </a:p>
                    <a:p>
                      <a:r>
                        <a:rPr lang="en-ZA" sz="2000" dirty="0">
                          <a:latin typeface="Arial" panose="020B0604020202020204" pitchFamily="34" charset="0"/>
                          <a:cs typeface="Arial" panose="020B0604020202020204" pitchFamily="34" charset="0"/>
                        </a:rPr>
                        <a:t>ASSETS PURCHASED</a:t>
                      </a:r>
                    </a:p>
                  </a:txBody>
                  <a:tcPr marL="83576" marR="83576"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algn="r"/>
                      <a:endParaRPr lang="en-ZA" sz="2000" b="0" dirty="0">
                        <a:latin typeface="Arial" panose="020B0604020202020204" pitchFamily="34" charset="0"/>
                        <a:cs typeface="Arial" panose="020B0604020202020204" pitchFamily="34" charset="0"/>
                      </a:endParaRPr>
                    </a:p>
                    <a:p>
                      <a:pPr algn="r"/>
                      <a:r>
                        <a:rPr lang="en-ZA" sz="2000" b="0" dirty="0">
                          <a:latin typeface="Arial" panose="020B0604020202020204" pitchFamily="34" charset="0"/>
                          <a:cs typeface="Arial" panose="020B0604020202020204" pitchFamily="34" charset="0"/>
                        </a:rPr>
                        <a:t>(3.95)</a:t>
                      </a:r>
                    </a:p>
                  </a:txBody>
                  <a:tcPr marL="83576" marR="83576"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0004"/>
                  </a:ext>
                </a:extLst>
              </a:tr>
              <a:tr h="885906">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endParaRPr lang="en-ZA" sz="2000" b="1" dirty="0">
                        <a:latin typeface="Arial" panose="020B0604020202020204" pitchFamily="34" charset="0"/>
                        <a:cs typeface="Arial" panose="020B0604020202020204" pitchFamily="34" charset="0"/>
                      </a:endParaRPr>
                    </a:p>
                    <a:p>
                      <a:r>
                        <a:rPr lang="en-ZA" sz="2000" b="1" dirty="0">
                          <a:latin typeface="Arial" panose="020B0604020202020204" pitchFamily="34" charset="0"/>
                          <a:cs typeface="Arial" panose="020B0604020202020204" pitchFamily="34" charset="0"/>
                        </a:rPr>
                        <a:t>CLOSING</a:t>
                      </a:r>
                      <a:r>
                        <a:rPr lang="en-ZA" sz="2000" b="1" baseline="0" dirty="0">
                          <a:latin typeface="Arial" panose="020B0604020202020204" pitchFamily="34" charset="0"/>
                          <a:cs typeface="Arial" panose="020B0604020202020204" pitchFamily="34" charset="0"/>
                        </a:rPr>
                        <a:t> BALANCE</a:t>
                      </a:r>
                      <a:endParaRPr lang="en-ZA" sz="2000" b="1" dirty="0">
                        <a:latin typeface="Arial" panose="020B0604020202020204" pitchFamily="34" charset="0"/>
                        <a:cs typeface="Arial" panose="020B0604020202020204" pitchFamily="34" charset="0"/>
                      </a:endParaRPr>
                    </a:p>
                  </a:txBody>
                  <a:tcPr marL="83576" marR="83576"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algn="r"/>
                      <a:endParaRPr lang="en-ZA" sz="2000" b="1" dirty="0">
                        <a:latin typeface="Arial" panose="020B0604020202020204" pitchFamily="34" charset="0"/>
                        <a:cs typeface="Arial" panose="020B0604020202020204" pitchFamily="34" charset="0"/>
                      </a:endParaRPr>
                    </a:p>
                    <a:p>
                      <a:pPr algn="r"/>
                      <a:r>
                        <a:rPr lang="en-ZA" sz="2000" b="1" dirty="0">
                          <a:latin typeface="Arial" panose="020B0604020202020204" pitchFamily="34" charset="0"/>
                          <a:cs typeface="Arial" panose="020B0604020202020204" pitchFamily="34" charset="0"/>
                        </a:rPr>
                        <a:t>331.26</a:t>
                      </a:r>
                    </a:p>
                  </a:txBody>
                  <a:tcPr marL="83576" marR="83576"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1049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180975" y="109452"/>
            <a:ext cx="11830050" cy="603780"/>
          </a:xfrm>
          <a:solidFill>
            <a:schemeClr val="accent2"/>
          </a:solidFill>
        </p:spPr>
        <p:txBody>
          <a:bodyPr>
            <a:normAutofit fontScale="90000"/>
          </a:bodyPr>
          <a:lstStyle/>
          <a:p>
            <a:pPr algn="ctr"/>
            <a:r>
              <a:rPr lang="en-US" sz="3100" b="1" dirty="0">
                <a:solidFill>
                  <a:schemeClr val="tx1"/>
                </a:solidFill>
                <a:latin typeface="+mj-lt"/>
              </a:rPr>
              <a:t>FRUITLESS AND WASTEFUL EXPENDITURE AS AT 31 MARCH 2022</a:t>
            </a:r>
            <a:r>
              <a:rPr lang="en-GB" sz="3100" b="1" dirty="0">
                <a:solidFill>
                  <a:schemeClr val="tx1"/>
                </a:solidFill>
                <a:latin typeface="+mj-lt"/>
              </a:rPr>
              <a:t>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3E3C3F58-3808-FA0E-D439-6F1A328655D2}"/>
              </a:ext>
            </a:extLst>
          </p:cNvPr>
          <p:cNvGraphicFramePr>
            <a:graphicFrameLocks noGrp="1"/>
          </p:cNvGraphicFramePr>
          <p:nvPr>
            <p:extLst>
              <p:ext uri="{D42A27DB-BD31-4B8C-83A1-F6EECF244321}">
                <p14:modId xmlns:p14="http://schemas.microsoft.com/office/powerpoint/2010/main" val="475385695"/>
              </p:ext>
            </p:extLst>
          </p:nvPr>
        </p:nvGraphicFramePr>
        <p:xfrm>
          <a:off x="299402" y="863273"/>
          <a:ext cx="11498347" cy="3366163"/>
        </p:xfrm>
        <a:graphic>
          <a:graphicData uri="http://schemas.openxmlformats.org/drawingml/2006/table">
            <a:tbl>
              <a:tblPr firstRow="1" bandRow="1"/>
              <a:tblGrid>
                <a:gridCol w="6163390">
                  <a:extLst>
                    <a:ext uri="{9D8B030D-6E8A-4147-A177-3AD203B41FA5}">
                      <a16:colId xmlns:a16="http://schemas.microsoft.com/office/drawing/2014/main" val="20000"/>
                    </a:ext>
                  </a:extLst>
                </a:gridCol>
                <a:gridCol w="2793267">
                  <a:extLst>
                    <a:ext uri="{9D8B030D-6E8A-4147-A177-3AD203B41FA5}">
                      <a16:colId xmlns:a16="http://schemas.microsoft.com/office/drawing/2014/main" val="20001"/>
                    </a:ext>
                  </a:extLst>
                </a:gridCol>
                <a:gridCol w="2541690">
                  <a:extLst>
                    <a:ext uri="{9D8B030D-6E8A-4147-A177-3AD203B41FA5}">
                      <a16:colId xmlns:a16="http://schemas.microsoft.com/office/drawing/2014/main" val="20002"/>
                    </a:ext>
                  </a:extLst>
                </a:gridCol>
              </a:tblGrid>
              <a:tr h="1058794">
                <a:tc>
                  <a:txBody>
                    <a:bodyPr/>
                    <a:lstStyle>
                      <a:lvl1pPr marL="0" algn="l" defTabSz="914400" rtl="0" eaLnBrk="1" latinLnBrk="0" hangingPunct="1">
                        <a:defRPr sz="1800" b="1" kern="1200">
                          <a:solidFill>
                            <a:schemeClr val="lt1"/>
                          </a:solidFill>
                          <a:latin typeface="Franklin Gothic Book"/>
                          <a:ea typeface="SimSun"/>
                        </a:defRPr>
                      </a:lvl1pPr>
                      <a:lvl2pPr marL="457200" algn="l" defTabSz="914400" rtl="0" eaLnBrk="1" latinLnBrk="0" hangingPunct="1">
                        <a:defRPr sz="1800" b="1" kern="1200">
                          <a:solidFill>
                            <a:schemeClr val="lt1"/>
                          </a:solidFill>
                          <a:latin typeface="Franklin Gothic Book"/>
                          <a:ea typeface="SimSun"/>
                        </a:defRPr>
                      </a:lvl2pPr>
                      <a:lvl3pPr marL="914400" algn="l" defTabSz="914400" rtl="0" eaLnBrk="1" latinLnBrk="0" hangingPunct="1">
                        <a:defRPr sz="1800" b="1" kern="1200">
                          <a:solidFill>
                            <a:schemeClr val="lt1"/>
                          </a:solidFill>
                          <a:latin typeface="Franklin Gothic Book"/>
                          <a:ea typeface="SimSun"/>
                        </a:defRPr>
                      </a:lvl3pPr>
                      <a:lvl4pPr marL="1371600" algn="l" defTabSz="914400" rtl="0" eaLnBrk="1" latinLnBrk="0" hangingPunct="1">
                        <a:defRPr sz="1800" b="1" kern="1200">
                          <a:solidFill>
                            <a:schemeClr val="lt1"/>
                          </a:solidFill>
                          <a:latin typeface="Franklin Gothic Book"/>
                          <a:ea typeface="SimSun"/>
                        </a:defRPr>
                      </a:lvl4pPr>
                      <a:lvl5pPr marL="1828800" algn="l" defTabSz="914400" rtl="0" eaLnBrk="1" latinLnBrk="0" hangingPunct="1">
                        <a:defRPr sz="1800" b="1" kern="1200">
                          <a:solidFill>
                            <a:schemeClr val="lt1"/>
                          </a:solidFill>
                          <a:latin typeface="Franklin Gothic Book"/>
                          <a:ea typeface="SimSun"/>
                        </a:defRPr>
                      </a:lvl5pPr>
                      <a:lvl6pPr marL="2286000" algn="l" defTabSz="914400" rtl="0" eaLnBrk="1" latinLnBrk="0" hangingPunct="1">
                        <a:defRPr sz="1800" b="1" kern="1200">
                          <a:solidFill>
                            <a:schemeClr val="lt1"/>
                          </a:solidFill>
                          <a:latin typeface="Franklin Gothic Book"/>
                          <a:ea typeface="SimSun"/>
                        </a:defRPr>
                      </a:lvl6pPr>
                      <a:lvl7pPr marL="2743200" algn="l" defTabSz="914400" rtl="0" eaLnBrk="1" latinLnBrk="0" hangingPunct="1">
                        <a:defRPr sz="1800" b="1" kern="1200">
                          <a:solidFill>
                            <a:schemeClr val="lt1"/>
                          </a:solidFill>
                          <a:latin typeface="Franklin Gothic Book"/>
                          <a:ea typeface="SimSun"/>
                        </a:defRPr>
                      </a:lvl7pPr>
                      <a:lvl8pPr marL="3200400" algn="l" defTabSz="914400" rtl="0" eaLnBrk="1" latinLnBrk="0" hangingPunct="1">
                        <a:defRPr sz="1800" b="1" kern="1200">
                          <a:solidFill>
                            <a:schemeClr val="lt1"/>
                          </a:solidFill>
                          <a:latin typeface="Franklin Gothic Book"/>
                          <a:ea typeface="SimSun"/>
                        </a:defRPr>
                      </a:lvl8pPr>
                      <a:lvl9pPr marL="3657600" algn="l" defTabSz="914400" rtl="0" eaLnBrk="1" latinLnBrk="0" hangingPunct="1">
                        <a:defRPr sz="1800" b="1" kern="1200">
                          <a:solidFill>
                            <a:schemeClr val="lt1"/>
                          </a:solidFill>
                          <a:latin typeface="Franklin Gothic Book"/>
                          <a:ea typeface="SimSun"/>
                        </a:defRPr>
                      </a:lvl9pPr>
                    </a:lstStyle>
                    <a:p>
                      <a:r>
                        <a:rPr lang="en-ZA" sz="2000" dirty="0">
                          <a:solidFill>
                            <a:schemeClr val="tx1"/>
                          </a:solidFill>
                          <a:latin typeface="Arial" panose="020B0604020202020204" pitchFamily="34" charset="0"/>
                          <a:cs typeface="Arial" panose="020B0604020202020204" pitchFamily="34" charset="0"/>
                        </a:rPr>
                        <a:t>Description</a:t>
                      </a:r>
                    </a:p>
                  </a:txBody>
                  <a:tcPr marL="91444" marR="91444" marT="45714" marB="45714">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b="1" kern="1200">
                          <a:solidFill>
                            <a:schemeClr val="lt1"/>
                          </a:solidFill>
                          <a:latin typeface="Franklin Gothic Book"/>
                          <a:ea typeface="SimSun"/>
                        </a:defRPr>
                      </a:lvl1pPr>
                      <a:lvl2pPr marL="457200" algn="l" defTabSz="914400" rtl="0" eaLnBrk="1" latinLnBrk="0" hangingPunct="1">
                        <a:defRPr sz="1800" b="1" kern="1200">
                          <a:solidFill>
                            <a:schemeClr val="lt1"/>
                          </a:solidFill>
                          <a:latin typeface="Franklin Gothic Book"/>
                          <a:ea typeface="SimSun"/>
                        </a:defRPr>
                      </a:lvl2pPr>
                      <a:lvl3pPr marL="914400" algn="l" defTabSz="914400" rtl="0" eaLnBrk="1" latinLnBrk="0" hangingPunct="1">
                        <a:defRPr sz="1800" b="1" kern="1200">
                          <a:solidFill>
                            <a:schemeClr val="lt1"/>
                          </a:solidFill>
                          <a:latin typeface="Franklin Gothic Book"/>
                          <a:ea typeface="SimSun"/>
                        </a:defRPr>
                      </a:lvl3pPr>
                      <a:lvl4pPr marL="1371600" algn="l" defTabSz="914400" rtl="0" eaLnBrk="1" latinLnBrk="0" hangingPunct="1">
                        <a:defRPr sz="1800" b="1" kern="1200">
                          <a:solidFill>
                            <a:schemeClr val="lt1"/>
                          </a:solidFill>
                          <a:latin typeface="Franklin Gothic Book"/>
                          <a:ea typeface="SimSun"/>
                        </a:defRPr>
                      </a:lvl4pPr>
                      <a:lvl5pPr marL="1828800" algn="l" defTabSz="914400" rtl="0" eaLnBrk="1" latinLnBrk="0" hangingPunct="1">
                        <a:defRPr sz="1800" b="1" kern="1200">
                          <a:solidFill>
                            <a:schemeClr val="lt1"/>
                          </a:solidFill>
                          <a:latin typeface="Franklin Gothic Book"/>
                          <a:ea typeface="SimSun"/>
                        </a:defRPr>
                      </a:lvl5pPr>
                      <a:lvl6pPr marL="2286000" algn="l" defTabSz="914400" rtl="0" eaLnBrk="1" latinLnBrk="0" hangingPunct="1">
                        <a:defRPr sz="1800" b="1" kern="1200">
                          <a:solidFill>
                            <a:schemeClr val="lt1"/>
                          </a:solidFill>
                          <a:latin typeface="Franklin Gothic Book"/>
                          <a:ea typeface="SimSun"/>
                        </a:defRPr>
                      </a:lvl6pPr>
                      <a:lvl7pPr marL="2743200" algn="l" defTabSz="914400" rtl="0" eaLnBrk="1" latinLnBrk="0" hangingPunct="1">
                        <a:defRPr sz="1800" b="1" kern="1200">
                          <a:solidFill>
                            <a:schemeClr val="lt1"/>
                          </a:solidFill>
                          <a:latin typeface="Franklin Gothic Book"/>
                          <a:ea typeface="SimSun"/>
                        </a:defRPr>
                      </a:lvl7pPr>
                      <a:lvl8pPr marL="3200400" algn="l" defTabSz="914400" rtl="0" eaLnBrk="1" latinLnBrk="0" hangingPunct="1">
                        <a:defRPr sz="1800" b="1" kern="1200">
                          <a:solidFill>
                            <a:schemeClr val="lt1"/>
                          </a:solidFill>
                          <a:latin typeface="Franklin Gothic Book"/>
                          <a:ea typeface="SimSun"/>
                        </a:defRPr>
                      </a:lvl8pPr>
                      <a:lvl9pPr marL="3657600" algn="l" defTabSz="914400" rtl="0" eaLnBrk="1" latinLnBrk="0" hangingPunct="1">
                        <a:defRPr sz="1800" b="1" kern="1200">
                          <a:solidFill>
                            <a:schemeClr val="lt1"/>
                          </a:solidFill>
                          <a:latin typeface="Franklin Gothic Book"/>
                          <a:ea typeface="SimSun"/>
                        </a:defRPr>
                      </a:lvl9pPr>
                    </a:lstStyle>
                    <a:p>
                      <a:pPr algn="r"/>
                      <a:r>
                        <a:rPr lang="en-ZA" sz="2000" dirty="0">
                          <a:solidFill>
                            <a:schemeClr val="tx1"/>
                          </a:solidFill>
                          <a:latin typeface="Arial" panose="020B0604020202020204" pitchFamily="34" charset="0"/>
                          <a:cs typeface="Arial" panose="020B0604020202020204" pitchFamily="34" charset="0"/>
                        </a:rPr>
                        <a:t>2013/14  to 2021/22                     R</a:t>
                      </a:r>
                    </a:p>
                  </a:txBody>
                  <a:tcPr marL="91444" marR="91444" marT="45714" marB="45714">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b="1" kern="1200">
                          <a:solidFill>
                            <a:schemeClr val="lt1"/>
                          </a:solidFill>
                          <a:latin typeface="Franklin Gothic Book"/>
                          <a:ea typeface="SimSun"/>
                        </a:defRPr>
                      </a:lvl1pPr>
                      <a:lvl2pPr marL="457200" algn="l" defTabSz="914400" rtl="0" eaLnBrk="1" latinLnBrk="0" hangingPunct="1">
                        <a:defRPr sz="1800" b="1" kern="1200">
                          <a:solidFill>
                            <a:schemeClr val="lt1"/>
                          </a:solidFill>
                          <a:latin typeface="Franklin Gothic Book"/>
                          <a:ea typeface="SimSun"/>
                        </a:defRPr>
                      </a:lvl2pPr>
                      <a:lvl3pPr marL="914400" algn="l" defTabSz="914400" rtl="0" eaLnBrk="1" latinLnBrk="0" hangingPunct="1">
                        <a:defRPr sz="1800" b="1" kern="1200">
                          <a:solidFill>
                            <a:schemeClr val="lt1"/>
                          </a:solidFill>
                          <a:latin typeface="Franklin Gothic Book"/>
                          <a:ea typeface="SimSun"/>
                        </a:defRPr>
                      </a:lvl3pPr>
                      <a:lvl4pPr marL="1371600" algn="l" defTabSz="914400" rtl="0" eaLnBrk="1" latinLnBrk="0" hangingPunct="1">
                        <a:defRPr sz="1800" b="1" kern="1200">
                          <a:solidFill>
                            <a:schemeClr val="lt1"/>
                          </a:solidFill>
                          <a:latin typeface="Franklin Gothic Book"/>
                          <a:ea typeface="SimSun"/>
                        </a:defRPr>
                      </a:lvl4pPr>
                      <a:lvl5pPr marL="1828800" algn="l" defTabSz="914400" rtl="0" eaLnBrk="1" latinLnBrk="0" hangingPunct="1">
                        <a:defRPr sz="1800" b="1" kern="1200">
                          <a:solidFill>
                            <a:schemeClr val="lt1"/>
                          </a:solidFill>
                          <a:latin typeface="Franklin Gothic Book"/>
                          <a:ea typeface="SimSun"/>
                        </a:defRPr>
                      </a:lvl5pPr>
                      <a:lvl6pPr marL="2286000" algn="l" defTabSz="914400" rtl="0" eaLnBrk="1" latinLnBrk="0" hangingPunct="1">
                        <a:defRPr sz="1800" b="1" kern="1200">
                          <a:solidFill>
                            <a:schemeClr val="lt1"/>
                          </a:solidFill>
                          <a:latin typeface="Franklin Gothic Book"/>
                          <a:ea typeface="SimSun"/>
                        </a:defRPr>
                      </a:lvl6pPr>
                      <a:lvl7pPr marL="2743200" algn="l" defTabSz="914400" rtl="0" eaLnBrk="1" latinLnBrk="0" hangingPunct="1">
                        <a:defRPr sz="1800" b="1" kern="1200">
                          <a:solidFill>
                            <a:schemeClr val="lt1"/>
                          </a:solidFill>
                          <a:latin typeface="Franklin Gothic Book"/>
                          <a:ea typeface="SimSun"/>
                        </a:defRPr>
                      </a:lvl7pPr>
                      <a:lvl8pPr marL="3200400" algn="l" defTabSz="914400" rtl="0" eaLnBrk="1" latinLnBrk="0" hangingPunct="1">
                        <a:defRPr sz="1800" b="1" kern="1200">
                          <a:solidFill>
                            <a:schemeClr val="lt1"/>
                          </a:solidFill>
                          <a:latin typeface="Franklin Gothic Book"/>
                          <a:ea typeface="SimSun"/>
                        </a:defRPr>
                      </a:lvl8pPr>
                      <a:lvl9pPr marL="3657600" algn="l" defTabSz="914400" rtl="0" eaLnBrk="1" latinLnBrk="0" hangingPunct="1">
                        <a:defRPr sz="1800" b="1" kern="1200">
                          <a:solidFill>
                            <a:schemeClr val="lt1"/>
                          </a:solidFill>
                          <a:latin typeface="Franklin Gothic Book"/>
                          <a:ea typeface="SimSun"/>
                        </a:defRPr>
                      </a:lvl9pPr>
                    </a:lstStyle>
                    <a:p>
                      <a:pPr algn="r"/>
                      <a:r>
                        <a:rPr lang="en-ZA" sz="2000" dirty="0">
                          <a:solidFill>
                            <a:schemeClr val="tx1"/>
                          </a:solidFill>
                          <a:latin typeface="Arial" panose="020B0604020202020204" pitchFamily="34" charset="0"/>
                          <a:cs typeface="Arial" panose="020B0604020202020204" pitchFamily="34" charset="0"/>
                        </a:rPr>
                        <a:t>Total                                             R</a:t>
                      </a:r>
                    </a:p>
                  </a:txBody>
                  <a:tcPr marL="91444" marR="91444" marT="45714" marB="45714">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0000"/>
                  </a:ext>
                </a:extLst>
              </a:tr>
              <a:tr h="413472">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r>
                        <a:rPr lang="en-ZA" sz="2000" dirty="0">
                          <a:solidFill>
                            <a:schemeClr val="tx1"/>
                          </a:solidFill>
                          <a:latin typeface="Arial" panose="020B0604020202020204" pitchFamily="34" charset="0"/>
                          <a:cs typeface="Arial" panose="020B0604020202020204" pitchFamily="34" charset="0"/>
                        </a:rPr>
                        <a:t>SARS</a:t>
                      </a:r>
                      <a:r>
                        <a:rPr lang="en-ZA" sz="2000" baseline="0" dirty="0">
                          <a:solidFill>
                            <a:schemeClr val="tx1"/>
                          </a:solidFill>
                          <a:latin typeface="Arial" panose="020B0604020202020204" pitchFamily="34" charset="0"/>
                          <a:cs typeface="Arial" panose="020B0604020202020204" pitchFamily="34" charset="0"/>
                        </a:rPr>
                        <a:t> penalties and interest</a:t>
                      </a:r>
                      <a:endParaRPr lang="en-ZA" sz="2000" dirty="0">
                        <a:solidFill>
                          <a:schemeClr val="tx1"/>
                        </a:solidFill>
                        <a:latin typeface="Arial" panose="020B0604020202020204" pitchFamily="34" charset="0"/>
                        <a:cs typeface="Arial" panose="020B0604020202020204" pitchFamily="34" charset="0"/>
                      </a:endParaRPr>
                    </a:p>
                  </a:txBody>
                  <a:tcPr marL="91444" marR="91444" marT="45714" marB="45714">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algn="r"/>
                      <a:r>
                        <a:rPr lang="en-ZA" sz="2000" dirty="0">
                          <a:solidFill>
                            <a:schemeClr val="tx1"/>
                          </a:solidFill>
                          <a:latin typeface="Arial" panose="020B0604020202020204" pitchFamily="34" charset="0"/>
                          <a:cs typeface="Arial" panose="020B0604020202020204" pitchFamily="34" charset="0"/>
                        </a:rPr>
                        <a:t>-</a:t>
                      </a:r>
                    </a:p>
                  </a:txBody>
                  <a:tcPr marL="91444" marR="91444" marT="45714" marB="45714">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algn="r"/>
                      <a:r>
                        <a:rPr lang="en-ZA" sz="2000" dirty="0">
                          <a:solidFill>
                            <a:schemeClr val="tx1"/>
                          </a:solidFill>
                          <a:latin typeface="Arial" panose="020B0604020202020204" pitchFamily="34" charset="0"/>
                          <a:cs typeface="Arial" panose="020B0604020202020204" pitchFamily="34" charset="0"/>
                        </a:rPr>
                        <a:t>757</a:t>
                      </a:r>
                      <a:r>
                        <a:rPr lang="en-ZA" sz="2000" baseline="0" dirty="0">
                          <a:solidFill>
                            <a:schemeClr val="tx1"/>
                          </a:solidFill>
                          <a:latin typeface="Arial" panose="020B0604020202020204" pitchFamily="34" charset="0"/>
                          <a:cs typeface="Arial" panose="020B0604020202020204" pitchFamily="34" charset="0"/>
                        </a:rPr>
                        <a:t>,321</a:t>
                      </a:r>
                      <a:endParaRPr lang="en-ZA" sz="2000" dirty="0">
                        <a:solidFill>
                          <a:schemeClr val="tx1"/>
                        </a:solidFill>
                        <a:latin typeface="Arial" panose="020B0604020202020204" pitchFamily="34" charset="0"/>
                        <a:cs typeface="Arial" panose="020B0604020202020204" pitchFamily="34" charset="0"/>
                      </a:endParaRPr>
                    </a:p>
                  </a:txBody>
                  <a:tcPr marL="91444" marR="91444" marT="45714" marB="45714">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10001"/>
                  </a:ext>
                </a:extLst>
              </a:tr>
              <a:tr h="407221">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r>
                        <a:rPr lang="en-ZA" sz="2000" kern="1200" dirty="0">
                          <a:solidFill>
                            <a:schemeClr val="tx1"/>
                          </a:solidFill>
                          <a:latin typeface="Arial" panose="020B0604020202020204" pitchFamily="34" charset="0"/>
                          <a:ea typeface="+mn-ea"/>
                          <a:cs typeface="Arial" panose="020B0604020202020204" pitchFamily="34" charset="0"/>
                        </a:rPr>
                        <a:t>Salary overpayment</a:t>
                      </a:r>
                    </a:p>
                  </a:txBody>
                  <a:tcPr marL="91444" marR="91444" marT="45714" marB="457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algn="r"/>
                      <a:r>
                        <a:rPr lang="en-ZA" sz="2000" kern="1200" dirty="0">
                          <a:solidFill>
                            <a:schemeClr val="tx1"/>
                          </a:solidFill>
                          <a:latin typeface="Arial" panose="020B0604020202020204" pitchFamily="34" charset="0"/>
                          <a:ea typeface="+mn-ea"/>
                          <a:cs typeface="Arial" panose="020B0604020202020204" pitchFamily="34" charset="0"/>
                        </a:rPr>
                        <a:t>-</a:t>
                      </a:r>
                    </a:p>
                  </a:txBody>
                  <a:tcPr marL="91444" marR="91444" marT="45714" marB="45714">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algn="r"/>
                      <a:r>
                        <a:rPr lang="en-ZA" sz="2000" kern="1200" dirty="0">
                          <a:solidFill>
                            <a:schemeClr val="tx1"/>
                          </a:solidFill>
                          <a:latin typeface="Arial" panose="020B0604020202020204" pitchFamily="34" charset="0"/>
                          <a:ea typeface="+mn-ea"/>
                          <a:cs typeface="Arial" panose="020B0604020202020204" pitchFamily="34" charset="0"/>
                        </a:rPr>
                        <a:t>224,871</a:t>
                      </a:r>
                    </a:p>
                  </a:txBody>
                  <a:tcPr marL="91444" marR="91444" marT="45714" marB="457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0002"/>
                  </a:ext>
                </a:extLst>
              </a:tr>
              <a:tr h="407221">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r>
                        <a:rPr lang="en-ZA" sz="2000" b="0" dirty="0">
                          <a:solidFill>
                            <a:schemeClr val="tx1"/>
                          </a:solidFill>
                          <a:latin typeface="Arial" panose="020B0604020202020204" pitchFamily="34" charset="0"/>
                          <a:cs typeface="Arial" panose="020B0604020202020204" pitchFamily="34" charset="0"/>
                        </a:rPr>
                        <a:t>Interest charged</a:t>
                      </a:r>
                      <a:r>
                        <a:rPr lang="en-ZA" sz="2000" b="0" baseline="0" dirty="0">
                          <a:solidFill>
                            <a:schemeClr val="tx1"/>
                          </a:solidFill>
                          <a:latin typeface="Arial" panose="020B0604020202020204" pitchFamily="34" charset="0"/>
                          <a:cs typeface="Arial" panose="020B0604020202020204" pitchFamily="34" charset="0"/>
                        </a:rPr>
                        <a:t> </a:t>
                      </a:r>
                      <a:r>
                        <a:rPr lang="en-ZA" sz="2000" b="0" dirty="0">
                          <a:solidFill>
                            <a:schemeClr val="tx1"/>
                          </a:solidFill>
                          <a:latin typeface="Arial" panose="020B0604020202020204" pitchFamily="34" charset="0"/>
                          <a:cs typeface="Arial" panose="020B0604020202020204" pitchFamily="34" charset="0"/>
                        </a:rPr>
                        <a:t>for TV license</a:t>
                      </a:r>
                    </a:p>
                  </a:txBody>
                  <a:tcPr marL="91444" marR="91444" marT="45714" marB="457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algn="r"/>
                      <a:r>
                        <a:rPr lang="en-ZA" sz="2000" b="0" dirty="0">
                          <a:solidFill>
                            <a:schemeClr val="tx1"/>
                          </a:solidFill>
                          <a:latin typeface="Arial" panose="020B0604020202020204" pitchFamily="34" charset="0"/>
                          <a:cs typeface="Arial" panose="020B0604020202020204" pitchFamily="34" charset="0"/>
                        </a:rPr>
                        <a:t>2,058</a:t>
                      </a:r>
                    </a:p>
                  </a:txBody>
                  <a:tcPr marL="91444" marR="91444" marT="45714" marB="45714">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algn="r"/>
                      <a:r>
                        <a:rPr lang="en-ZA" sz="2000" b="0" dirty="0">
                          <a:solidFill>
                            <a:schemeClr val="tx1"/>
                          </a:solidFill>
                          <a:latin typeface="Arial" panose="020B0604020202020204" pitchFamily="34" charset="0"/>
                          <a:cs typeface="Arial" panose="020B0604020202020204" pitchFamily="34" charset="0"/>
                        </a:rPr>
                        <a:t>2,058</a:t>
                      </a:r>
                    </a:p>
                  </a:txBody>
                  <a:tcPr marL="91444" marR="91444" marT="45714" marB="4571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10003"/>
                  </a:ext>
                </a:extLst>
              </a:tr>
              <a:tr h="462147">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marL="0" algn="l" defTabSz="914400" rtl="0" eaLnBrk="1" latinLnBrk="0" hangingPunct="1"/>
                      <a:r>
                        <a:rPr lang="en-ZA" sz="2000" b="0" kern="1200" dirty="0">
                          <a:solidFill>
                            <a:schemeClr val="tx1"/>
                          </a:solidFill>
                          <a:latin typeface="Arial" panose="020B0604020202020204" pitchFamily="34" charset="0"/>
                          <a:ea typeface="+mn-ea"/>
                          <a:cs typeface="Arial" panose="020B0604020202020204" pitchFamily="34" charset="0"/>
                        </a:rPr>
                        <a:t>Interest paid to Service provider</a:t>
                      </a:r>
                    </a:p>
                  </a:txBody>
                  <a:tcPr marL="91444" marR="91444" marT="45714" marB="45714">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marL="0" algn="r" defTabSz="914400" rtl="0" eaLnBrk="1" latinLnBrk="0" hangingPunct="1"/>
                      <a:r>
                        <a:rPr lang="en-ZA" sz="2000" b="0" kern="1200" dirty="0">
                          <a:solidFill>
                            <a:schemeClr val="tx1"/>
                          </a:solidFill>
                          <a:latin typeface="Arial" panose="020B0604020202020204" pitchFamily="34" charset="0"/>
                          <a:ea typeface="+mn-ea"/>
                          <a:cs typeface="Arial" panose="020B0604020202020204" pitchFamily="34" charset="0"/>
                        </a:rPr>
                        <a:t>525,862 </a:t>
                      </a:r>
                    </a:p>
                  </a:txBody>
                  <a:tcPr marL="91444" marR="91444" marT="45714" marB="45714">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marL="0" algn="r" defTabSz="914400" rtl="0" eaLnBrk="1" latinLnBrk="0" hangingPunct="1"/>
                      <a:r>
                        <a:rPr lang="en-ZA" sz="2000" b="0" kern="1200" dirty="0">
                          <a:solidFill>
                            <a:schemeClr val="tx1"/>
                          </a:solidFill>
                          <a:latin typeface="Arial" panose="020B0604020202020204" pitchFamily="34" charset="0"/>
                          <a:ea typeface="+mn-ea"/>
                          <a:cs typeface="Arial" panose="020B0604020202020204" pitchFamily="34" charset="0"/>
                        </a:rPr>
                        <a:t>525,862</a:t>
                      </a:r>
                    </a:p>
                  </a:txBody>
                  <a:tcPr marL="91444" marR="91444" marT="45714" marB="45714">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0004"/>
                  </a:ext>
                </a:extLst>
              </a:tr>
              <a:tr h="617308">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r>
                        <a:rPr lang="en-ZA" sz="2000" b="1" dirty="0">
                          <a:solidFill>
                            <a:schemeClr val="tx1"/>
                          </a:solidFill>
                          <a:latin typeface="Arial" panose="020B0604020202020204" pitchFamily="34" charset="0"/>
                          <a:cs typeface="Arial" panose="020B0604020202020204" pitchFamily="34" charset="0"/>
                        </a:rPr>
                        <a:t>TOTAL</a:t>
                      </a:r>
                    </a:p>
                  </a:txBody>
                  <a:tcPr marL="91444" marR="91444" marT="45714" marB="45714">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algn="r"/>
                      <a:r>
                        <a:rPr lang="en-ZA" sz="2000" b="1" dirty="0">
                          <a:solidFill>
                            <a:schemeClr val="tx1"/>
                          </a:solidFill>
                          <a:latin typeface="Arial" panose="020B0604020202020204" pitchFamily="34" charset="0"/>
                          <a:cs typeface="Arial" panose="020B0604020202020204" pitchFamily="34" charset="0"/>
                        </a:rPr>
                        <a:t>527,920 </a:t>
                      </a:r>
                    </a:p>
                  </a:txBody>
                  <a:tcPr marL="91444" marR="91444" marT="45714" marB="4571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Franklin Gothic Book"/>
                          <a:ea typeface="SimSun"/>
                        </a:defRPr>
                      </a:lvl1pPr>
                      <a:lvl2pPr marL="457200" algn="l" defTabSz="914400" rtl="0" eaLnBrk="1" latinLnBrk="0" hangingPunct="1">
                        <a:defRPr sz="1800" kern="1200">
                          <a:solidFill>
                            <a:schemeClr val="dk1"/>
                          </a:solidFill>
                          <a:latin typeface="Franklin Gothic Book"/>
                          <a:ea typeface="SimSun"/>
                        </a:defRPr>
                      </a:lvl2pPr>
                      <a:lvl3pPr marL="914400" algn="l" defTabSz="914400" rtl="0" eaLnBrk="1" latinLnBrk="0" hangingPunct="1">
                        <a:defRPr sz="1800" kern="1200">
                          <a:solidFill>
                            <a:schemeClr val="dk1"/>
                          </a:solidFill>
                          <a:latin typeface="Franklin Gothic Book"/>
                          <a:ea typeface="SimSun"/>
                        </a:defRPr>
                      </a:lvl3pPr>
                      <a:lvl4pPr marL="1371600" algn="l" defTabSz="914400" rtl="0" eaLnBrk="1" latinLnBrk="0" hangingPunct="1">
                        <a:defRPr sz="1800" kern="1200">
                          <a:solidFill>
                            <a:schemeClr val="dk1"/>
                          </a:solidFill>
                          <a:latin typeface="Franklin Gothic Book"/>
                          <a:ea typeface="SimSun"/>
                        </a:defRPr>
                      </a:lvl4pPr>
                      <a:lvl5pPr marL="1828800" algn="l" defTabSz="914400" rtl="0" eaLnBrk="1" latinLnBrk="0" hangingPunct="1">
                        <a:defRPr sz="1800" kern="1200">
                          <a:solidFill>
                            <a:schemeClr val="dk1"/>
                          </a:solidFill>
                          <a:latin typeface="Franklin Gothic Book"/>
                          <a:ea typeface="SimSun"/>
                        </a:defRPr>
                      </a:lvl5pPr>
                      <a:lvl6pPr marL="2286000" algn="l" defTabSz="914400" rtl="0" eaLnBrk="1" latinLnBrk="0" hangingPunct="1">
                        <a:defRPr sz="1800" kern="1200">
                          <a:solidFill>
                            <a:schemeClr val="dk1"/>
                          </a:solidFill>
                          <a:latin typeface="Franklin Gothic Book"/>
                          <a:ea typeface="SimSun"/>
                        </a:defRPr>
                      </a:lvl6pPr>
                      <a:lvl7pPr marL="2743200" algn="l" defTabSz="914400" rtl="0" eaLnBrk="1" latinLnBrk="0" hangingPunct="1">
                        <a:defRPr sz="1800" kern="1200">
                          <a:solidFill>
                            <a:schemeClr val="dk1"/>
                          </a:solidFill>
                          <a:latin typeface="Franklin Gothic Book"/>
                          <a:ea typeface="SimSun"/>
                        </a:defRPr>
                      </a:lvl7pPr>
                      <a:lvl8pPr marL="3200400" algn="l" defTabSz="914400" rtl="0" eaLnBrk="1" latinLnBrk="0" hangingPunct="1">
                        <a:defRPr sz="1800" kern="1200">
                          <a:solidFill>
                            <a:schemeClr val="dk1"/>
                          </a:solidFill>
                          <a:latin typeface="Franklin Gothic Book"/>
                          <a:ea typeface="SimSun"/>
                        </a:defRPr>
                      </a:lvl8pPr>
                      <a:lvl9pPr marL="3657600" algn="l" defTabSz="914400" rtl="0" eaLnBrk="1" latinLnBrk="0" hangingPunct="1">
                        <a:defRPr sz="1800" kern="1200">
                          <a:solidFill>
                            <a:schemeClr val="dk1"/>
                          </a:solidFill>
                          <a:latin typeface="Franklin Gothic Book"/>
                          <a:ea typeface="SimSun"/>
                        </a:defRPr>
                      </a:lvl9pPr>
                    </a:lstStyle>
                    <a:p>
                      <a:pPr algn="r"/>
                      <a:r>
                        <a:rPr lang="en-ZA" sz="2000" b="1" dirty="0">
                          <a:solidFill>
                            <a:schemeClr val="tx1"/>
                          </a:solidFill>
                          <a:latin typeface="Arial" panose="020B0604020202020204" pitchFamily="34" charset="0"/>
                          <a:cs typeface="Arial" panose="020B0604020202020204" pitchFamily="34" charset="0"/>
                        </a:rPr>
                        <a:t>1,510,112 </a:t>
                      </a:r>
                    </a:p>
                  </a:txBody>
                  <a:tcPr marL="91444" marR="91444" marT="45714" marB="45714">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0005"/>
                  </a:ext>
                </a:extLst>
              </a:tr>
            </a:tbl>
          </a:graphicData>
        </a:graphic>
      </p:graphicFrame>
      <p:sp>
        <p:nvSpPr>
          <p:cNvPr id="9" name="TextBox 2">
            <a:extLst>
              <a:ext uri="{FF2B5EF4-FFF2-40B4-BE49-F238E27FC236}">
                <a16:creationId xmlns:a16="http://schemas.microsoft.com/office/drawing/2014/main" id="{EFE992CC-62B5-3B25-45BC-8764697BFA62}"/>
              </a:ext>
            </a:extLst>
          </p:cNvPr>
          <p:cNvSpPr txBox="1">
            <a:spLocks noChangeArrowheads="1"/>
          </p:cNvSpPr>
          <p:nvPr/>
        </p:nvSpPr>
        <p:spPr bwMode="auto">
          <a:xfrm>
            <a:off x="299402" y="4411421"/>
            <a:ext cx="1149834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285750" marR="0" lvl="0" indent="-285750" defTabSz="4572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rPr>
              <a:t>No fruitless and wasteful expenditure was incurred in the financial year under review.</a:t>
            </a:r>
          </a:p>
          <a:p>
            <a:pPr marL="285750" marR="0" lvl="0" indent="-285750" defTabSz="4572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rPr>
              <a:t>The SARS penalties and interest as well as the salary over payment were written off in 2021/22.</a:t>
            </a:r>
          </a:p>
          <a:p>
            <a:pPr marL="285750" marR="0" lvl="0" indent="-285750" defTabSz="45720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2000" kern="0" dirty="0">
                <a:solidFill>
                  <a:srgbClr val="000000"/>
                </a:solidFill>
              </a:rPr>
              <a:t>No irregular expenditure was incurred during the year under review and there was no irregular expenditure at the beginning of the year.</a:t>
            </a:r>
            <a:endPar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endParaRPr>
          </a:p>
          <a:p>
            <a:pPr marL="285750" marR="0" lvl="0" indent="-285750" defTabSz="4572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82031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101600" y="109452"/>
            <a:ext cx="11938000" cy="756312"/>
          </a:xfrm>
          <a:solidFill>
            <a:schemeClr val="accent2"/>
          </a:solidFill>
        </p:spPr>
        <p:txBody>
          <a:bodyPr>
            <a:normAutofit fontScale="90000"/>
          </a:bodyPr>
          <a:lstStyle/>
          <a:p>
            <a:pPr algn="ctr"/>
            <a:r>
              <a:rPr lang="en-US" sz="3100" b="1" dirty="0">
                <a:solidFill>
                  <a:schemeClr val="tx1"/>
                </a:solidFill>
                <a:latin typeface="+mj-lt"/>
              </a:rPr>
              <a:t>PAYMENTS OVER 30 DAYS VS AVERAGE NO OF PAYMENT DAYS FOR THE PERIOD ENDED 31 MARCH 2022</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1DEA897-871E-5E3D-64BE-6AADBFD7E17A}"/>
              </a:ext>
            </a:extLst>
          </p:cNvPr>
          <p:cNvSpPr txBox="1"/>
          <p:nvPr/>
        </p:nvSpPr>
        <p:spPr>
          <a:xfrm>
            <a:off x="351494" y="5069061"/>
            <a:ext cx="11438212"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t>All payments were made within 30 days in the 2021/22 Financial Year.</a:t>
            </a:r>
          </a:p>
          <a:p>
            <a:pPr marL="285750" indent="-285750">
              <a:buFont typeface="Arial" panose="020B0604020202020204" pitchFamily="34" charset="0"/>
              <a:buChar char="•"/>
            </a:pPr>
            <a:r>
              <a:rPr lang="en-US" b="1" dirty="0"/>
              <a:t>The average turnaround time for the payment of invoices in the 2021/22 financial year is 14 days.</a:t>
            </a:r>
          </a:p>
          <a:p>
            <a:endParaRPr lang="en-ZA" b="1" dirty="0"/>
          </a:p>
        </p:txBody>
      </p:sp>
      <p:graphicFrame>
        <p:nvGraphicFramePr>
          <p:cNvPr id="3" name="Chart 2">
            <a:extLst>
              <a:ext uri="{FF2B5EF4-FFF2-40B4-BE49-F238E27FC236}">
                <a16:creationId xmlns:a16="http://schemas.microsoft.com/office/drawing/2014/main" id="{B7242351-625B-31CC-5F09-DA58924A7AB3}"/>
              </a:ext>
            </a:extLst>
          </p:cNvPr>
          <p:cNvGraphicFramePr>
            <a:graphicFrameLocks/>
          </p:cNvGraphicFramePr>
          <p:nvPr/>
        </p:nvGraphicFramePr>
        <p:xfrm>
          <a:off x="101600" y="863084"/>
          <a:ext cx="11835296" cy="42059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72076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91440" y="109452"/>
            <a:ext cx="11998960" cy="571585"/>
          </a:xfrm>
          <a:solidFill>
            <a:schemeClr val="accent2"/>
          </a:solidFill>
        </p:spPr>
        <p:txBody>
          <a:bodyPr>
            <a:normAutofit fontScale="90000"/>
          </a:bodyPr>
          <a:lstStyle/>
          <a:p>
            <a:pPr algn="ctr"/>
            <a:r>
              <a:rPr lang="en-GB" sz="4000" b="1" dirty="0">
                <a:solidFill>
                  <a:schemeClr val="tx1"/>
                </a:solidFill>
                <a:latin typeface="+mj-lt"/>
              </a:rPr>
              <a:t>Five-Year Audit Outcomes Trend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6" name="Content Placeholder 5">
            <a:extLst>
              <a:ext uri="{FF2B5EF4-FFF2-40B4-BE49-F238E27FC236}">
                <a16:creationId xmlns:a16="http://schemas.microsoft.com/office/drawing/2014/main" id="{EDB907BD-905E-4A4A-BC38-D81D7AC8C0F5}"/>
              </a:ext>
            </a:extLst>
          </p:cNvPr>
          <p:cNvGraphicFramePr>
            <a:graphicFrameLocks noGrp="1"/>
          </p:cNvGraphicFramePr>
          <p:nvPr>
            <p:ph sz="half" idx="2"/>
            <p:extLst>
              <p:ext uri="{D42A27DB-BD31-4B8C-83A1-F6EECF244321}">
                <p14:modId xmlns:p14="http://schemas.microsoft.com/office/powerpoint/2010/main" val="279236943"/>
              </p:ext>
            </p:extLst>
          </p:nvPr>
        </p:nvGraphicFramePr>
        <p:xfrm>
          <a:off x="91441" y="713232"/>
          <a:ext cx="11998959" cy="5363706"/>
        </p:xfrm>
        <a:graphic>
          <a:graphicData uri="http://schemas.openxmlformats.org/drawingml/2006/table">
            <a:tbl>
              <a:tblPr firstRow="1" bandRow="1"/>
              <a:tblGrid>
                <a:gridCol w="2397760">
                  <a:extLst>
                    <a:ext uri="{9D8B030D-6E8A-4147-A177-3AD203B41FA5}">
                      <a16:colId xmlns:a16="http://schemas.microsoft.com/office/drawing/2014/main" val="784766640"/>
                    </a:ext>
                  </a:extLst>
                </a:gridCol>
                <a:gridCol w="1960880">
                  <a:extLst>
                    <a:ext uri="{9D8B030D-6E8A-4147-A177-3AD203B41FA5}">
                      <a16:colId xmlns:a16="http://schemas.microsoft.com/office/drawing/2014/main" val="874494822"/>
                    </a:ext>
                  </a:extLst>
                </a:gridCol>
                <a:gridCol w="1920240">
                  <a:extLst>
                    <a:ext uri="{9D8B030D-6E8A-4147-A177-3AD203B41FA5}">
                      <a16:colId xmlns:a16="http://schemas.microsoft.com/office/drawing/2014/main" val="618147693"/>
                    </a:ext>
                  </a:extLst>
                </a:gridCol>
                <a:gridCol w="1930400">
                  <a:extLst>
                    <a:ext uri="{9D8B030D-6E8A-4147-A177-3AD203B41FA5}">
                      <a16:colId xmlns:a16="http://schemas.microsoft.com/office/drawing/2014/main" val="3624542653"/>
                    </a:ext>
                  </a:extLst>
                </a:gridCol>
                <a:gridCol w="1838960">
                  <a:extLst>
                    <a:ext uri="{9D8B030D-6E8A-4147-A177-3AD203B41FA5}">
                      <a16:colId xmlns:a16="http://schemas.microsoft.com/office/drawing/2014/main" val="2008710619"/>
                    </a:ext>
                  </a:extLst>
                </a:gridCol>
                <a:gridCol w="1950719">
                  <a:extLst>
                    <a:ext uri="{9D8B030D-6E8A-4147-A177-3AD203B41FA5}">
                      <a16:colId xmlns:a16="http://schemas.microsoft.com/office/drawing/2014/main" val="3601105445"/>
                    </a:ext>
                  </a:extLst>
                </a:gridCol>
              </a:tblGrid>
              <a:tr h="527633">
                <a:tc gridSpan="6">
                  <a:txBody>
                    <a:bodyPr/>
                    <a:lstStyle/>
                    <a:p>
                      <a:pPr algn="ctr">
                        <a:lnSpc>
                          <a:spcPct val="107000"/>
                        </a:lnSpc>
                        <a:spcAft>
                          <a:spcPts val="800"/>
                        </a:spcAft>
                      </a:pPr>
                      <a:r>
                        <a:rPr lang="en-ZA" sz="2800" b="1" dirty="0">
                          <a:effectLst/>
                          <a:latin typeface="Arial" panose="020B0604020202020204" pitchFamily="34" charset="0"/>
                          <a:ea typeface="Calibri" panose="020F0502020204030204" pitchFamily="34" charset="0"/>
                          <a:cs typeface="Arial" panose="020B0604020202020204" pitchFamily="34" charset="0"/>
                        </a:rPr>
                        <a:t>Audit Opinion</a:t>
                      </a:r>
                      <a:endParaRPr lang="en-ZA" sz="2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n-ZA"/>
                    </a:p>
                  </a:txBody>
                  <a:tcPr/>
                </a:tc>
                <a:tc hMerge="1">
                  <a:txBody>
                    <a:bodyPr/>
                    <a:lstStyle/>
                    <a:p>
                      <a:endParaRPr lang="en-US"/>
                    </a:p>
                  </a:txBody>
                  <a:tcPr/>
                </a:tc>
                <a:tc hMerge="1">
                  <a:txBody>
                    <a:bodyPr/>
                    <a:lstStyle/>
                    <a:p>
                      <a:endParaRPr lang="en-ZA"/>
                    </a:p>
                  </a:txBody>
                  <a:tcPr/>
                </a:tc>
                <a:tc hMerge="1">
                  <a:txBody>
                    <a:bodyPr/>
                    <a:lstStyle/>
                    <a:p>
                      <a:endParaRPr lang="en-ZA"/>
                    </a:p>
                  </a:txBody>
                  <a:tcPr/>
                </a:tc>
                <a:tc hMerge="1">
                  <a:txBody>
                    <a:bodyPr/>
                    <a:lstStyle/>
                    <a:p>
                      <a:endParaRPr lang="en-US"/>
                    </a:p>
                  </a:txBody>
                  <a:tcPr/>
                </a:tc>
                <a:extLst>
                  <a:ext uri="{0D108BD9-81ED-4DB2-BD59-A6C34878D82A}">
                    <a16:rowId xmlns:a16="http://schemas.microsoft.com/office/drawing/2014/main" val="1353002585"/>
                  </a:ext>
                </a:extLst>
              </a:tr>
              <a:tr h="669202">
                <a:tc>
                  <a:txBody>
                    <a:bodyPr/>
                    <a:lstStyle/>
                    <a:p>
                      <a:pPr algn="ctr">
                        <a:lnSpc>
                          <a:spcPct val="113000"/>
                        </a:lnSpc>
                        <a:spcAft>
                          <a:spcPts val="800"/>
                        </a:spcAft>
                      </a:pPr>
                      <a:r>
                        <a:rPr lang="en-ZA"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Focus Area</a:t>
                      </a: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lumOff val="25000"/>
                      </a:schemeClr>
                    </a:solidFill>
                  </a:tcPr>
                </a:tc>
                <a:tc>
                  <a:txBody>
                    <a:bodyPr/>
                    <a:lstStyle/>
                    <a:p>
                      <a:pPr algn="ctr">
                        <a:lnSpc>
                          <a:spcPct val="113000"/>
                        </a:lnSpc>
                        <a:spcAft>
                          <a:spcPts val="800"/>
                        </a:spcAft>
                      </a:pPr>
                      <a: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2017/18</a:t>
                      </a: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lumOff val="25000"/>
                      </a:schemeClr>
                    </a:solidFill>
                  </a:tcPr>
                </a:tc>
                <a:tc>
                  <a:txBody>
                    <a:bodyPr/>
                    <a:lstStyle/>
                    <a:p>
                      <a:pPr algn="ctr">
                        <a:lnSpc>
                          <a:spcPct val="113000"/>
                        </a:lnSpc>
                        <a:spcAft>
                          <a:spcPts val="800"/>
                        </a:spcAft>
                      </a:pPr>
                      <a:r>
                        <a:rPr lang="en-ZA" sz="2400" b="1" dirty="0">
                          <a:effectLst/>
                          <a:latin typeface="Arial" panose="020B0604020202020204" pitchFamily="34" charset="0"/>
                          <a:ea typeface="Calibri" panose="020F0502020204030204" pitchFamily="34" charset="0"/>
                          <a:cs typeface="Arial" panose="020B0604020202020204" pitchFamily="34" charset="0"/>
                        </a:rPr>
                        <a:t>2018/19</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lumOff val="25000"/>
                      </a:schemeClr>
                    </a:solidFill>
                  </a:tcPr>
                </a:tc>
                <a:tc>
                  <a:txBody>
                    <a:bodyPr/>
                    <a:lstStyle/>
                    <a:p>
                      <a:pPr algn="ctr">
                        <a:lnSpc>
                          <a:spcPct val="113000"/>
                        </a:lnSpc>
                        <a:spcAft>
                          <a:spcPts val="800"/>
                        </a:spcAft>
                      </a:pPr>
                      <a: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2019/20</a:t>
                      </a: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lumOff val="25000"/>
                      </a:schemeClr>
                    </a:solidFill>
                  </a:tcPr>
                </a:tc>
                <a:tc>
                  <a:txBody>
                    <a:bodyPr/>
                    <a:lstStyle/>
                    <a:p>
                      <a:pPr algn="ctr">
                        <a:lnSpc>
                          <a:spcPct val="113000"/>
                        </a:lnSpc>
                        <a:spcAft>
                          <a:spcPts val="800"/>
                        </a:spcAft>
                      </a:pPr>
                      <a: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2020/21</a:t>
                      </a: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lumOff val="25000"/>
                      </a:schemeClr>
                    </a:solidFill>
                  </a:tcPr>
                </a:tc>
                <a:tc>
                  <a:txBody>
                    <a:bodyPr/>
                    <a:lstStyle/>
                    <a:p>
                      <a:pPr algn="ctr">
                        <a:lnSpc>
                          <a:spcPct val="113000"/>
                        </a:lnSpc>
                        <a:spcAft>
                          <a:spcPts val="800"/>
                        </a:spcAft>
                      </a:pPr>
                      <a:r>
                        <a:rPr lang="en-ZA" sz="2400" b="1" dirty="0">
                          <a:effectLst/>
                          <a:latin typeface="Arial" panose="020B0604020202020204" pitchFamily="34" charset="0"/>
                          <a:ea typeface="Calibri" panose="020F0502020204030204" pitchFamily="34" charset="0"/>
                          <a:cs typeface="Arial" panose="020B0604020202020204" pitchFamily="34" charset="0"/>
                        </a:rPr>
                        <a:t>2021/22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lumOff val="25000"/>
                      </a:schemeClr>
                    </a:solidFill>
                  </a:tcPr>
                </a:tc>
                <a:extLst>
                  <a:ext uri="{0D108BD9-81ED-4DB2-BD59-A6C34878D82A}">
                    <a16:rowId xmlns:a16="http://schemas.microsoft.com/office/drawing/2014/main" val="2865951572"/>
                  </a:ext>
                </a:extLst>
              </a:tr>
              <a:tr h="1505605">
                <a:tc>
                  <a:txBody>
                    <a:bodyPr/>
                    <a:lstStyle/>
                    <a:p>
                      <a:pPr algn="ctr">
                        <a:lnSpc>
                          <a:spcPct val="113000"/>
                        </a:lnSpc>
                        <a:spcAft>
                          <a:spcPts val="800"/>
                        </a:spcAft>
                      </a:pPr>
                      <a:r>
                        <a:rPr lang="en-ZA"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Annual Financial Statements</a:t>
                      </a: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algn="ctr">
                        <a:lnSpc>
                          <a:spcPct val="113000"/>
                        </a:lnSpc>
                        <a:spcAft>
                          <a:spcPts val="800"/>
                        </a:spcAft>
                      </a:pPr>
                      <a:r>
                        <a:rPr lang="en-ZA"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Unqualified Opinion with Material Findings </a:t>
                      </a: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13000"/>
                        </a:lnSpc>
                        <a:spcAft>
                          <a:spcPts val="800"/>
                        </a:spcAft>
                      </a:pPr>
                      <a:r>
                        <a:rPr lang="en-ZA" sz="2400" b="1" dirty="0">
                          <a:effectLst/>
                          <a:latin typeface="Arial" panose="020B0604020202020204" pitchFamily="34" charset="0"/>
                          <a:ea typeface="Calibri" panose="020F0502020204030204" pitchFamily="34" charset="0"/>
                          <a:cs typeface="Arial" panose="020B0604020202020204" pitchFamily="34" charset="0"/>
                        </a:rPr>
                        <a:t>Clean Audit</a:t>
                      </a:r>
                    </a:p>
                    <a:p>
                      <a:pPr algn="ctr">
                        <a:lnSpc>
                          <a:spcPct val="113000"/>
                        </a:lnSpc>
                        <a:spcAft>
                          <a:spcPts val="800"/>
                        </a:spcAft>
                      </a:pP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3000"/>
                        </a:lnSpc>
                        <a:spcAft>
                          <a:spcPts val="800"/>
                        </a:spcAft>
                      </a:pPr>
                      <a:r>
                        <a:rPr lang="en-ZA"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Clean Audit</a:t>
                      </a: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3000"/>
                        </a:lnSpc>
                        <a:spcAft>
                          <a:spcPts val="800"/>
                        </a:spcAft>
                      </a:pPr>
                      <a:r>
                        <a:rPr lang="en-ZA"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Clean Audit</a:t>
                      </a: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3000"/>
                        </a:lnSpc>
                        <a:spcAft>
                          <a:spcPts val="800"/>
                        </a:spcAft>
                      </a:pPr>
                      <a:r>
                        <a:rPr lang="en-ZA" sz="2400" b="1" dirty="0">
                          <a:effectLst/>
                          <a:latin typeface="Arial" panose="020B0604020202020204" pitchFamily="34" charset="0"/>
                          <a:ea typeface="Calibri" panose="020F0502020204030204" pitchFamily="34" charset="0"/>
                          <a:cs typeface="Arial" panose="020B0604020202020204" pitchFamily="34" charset="0"/>
                        </a:rPr>
                        <a:t>Clean Audit</a:t>
                      </a:r>
                    </a:p>
                    <a:p>
                      <a:pPr algn="ctr">
                        <a:lnSpc>
                          <a:spcPct val="113000"/>
                        </a:lnSpc>
                        <a:spcAft>
                          <a:spcPts val="800"/>
                        </a:spcAft>
                      </a:pP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662689201"/>
                  </a:ext>
                </a:extLst>
              </a:tr>
              <a:tr h="2368667">
                <a:tc>
                  <a:txBody>
                    <a:bodyPr/>
                    <a:lstStyle/>
                    <a:p>
                      <a:pPr algn="ctr">
                        <a:lnSpc>
                          <a:spcPct val="113000"/>
                        </a:lnSpc>
                        <a:spcAft>
                          <a:spcPts val="800"/>
                        </a:spcAft>
                      </a:pPr>
                      <a:r>
                        <a:rPr lang="en-ZA"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Audit of Predetermined Objectives (</a:t>
                      </a:r>
                      <a:r>
                        <a:rPr lang="en-ZA" sz="2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AoPO</a:t>
                      </a:r>
                      <a:r>
                        <a:rPr lang="en-ZA"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algn="ctr">
                        <a:lnSpc>
                          <a:spcPct val="113000"/>
                        </a:lnSpc>
                        <a:spcAft>
                          <a:spcPts val="800"/>
                        </a:spcAft>
                      </a:pPr>
                      <a:r>
                        <a:rPr lang="en-US" sz="2400" b="1" dirty="0">
                          <a:effectLst/>
                          <a:latin typeface="Arial" panose="020B0604020202020204" pitchFamily="34" charset="0"/>
                          <a:ea typeface="Calibri" panose="020F0502020204030204" pitchFamily="34" charset="0"/>
                          <a:cs typeface="Arial" panose="020B0604020202020204" pitchFamily="34" charset="0"/>
                        </a:rPr>
                        <a:t>Unqualified Opinion without Material Findings </a:t>
                      </a:r>
                    </a:p>
                    <a:p>
                      <a:pPr algn="ctr">
                        <a:lnSpc>
                          <a:spcPct val="113000"/>
                        </a:lnSpc>
                        <a:spcAft>
                          <a:spcPts val="800"/>
                        </a:spcAft>
                      </a:pP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13000"/>
                        </a:lnSpc>
                        <a:spcAft>
                          <a:spcPts val="800"/>
                        </a:spcAft>
                      </a:pPr>
                      <a:r>
                        <a:rPr lang="en-ZA" sz="2400" b="1" dirty="0">
                          <a:effectLst/>
                          <a:latin typeface="Arial" panose="020B0604020202020204" pitchFamily="34" charset="0"/>
                          <a:ea typeface="Calibri" panose="020F0502020204030204" pitchFamily="34" charset="0"/>
                          <a:cs typeface="Arial" panose="020B0604020202020204" pitchFamily="34" charset="0"/>
                        </a:rPr>
                        <a:t>Clean Audit</a:t>
                      </a:r>
                    </a:p>
                    <a:p>
                      <a:pPr algn="ctr">
                        <a:lnSpc>
                          <a:spcPct val="113000"/>
                        </a:lnSpc>
                        <a:spcAft>
                          <a:spcPts val="800"/>
                        </a:spcAft>
                      </a:pP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3000"/>
                        </a:lnSpc>
                        <a:spcAft>
                          <a:spcPts val="800"/>
                        </a:spcAft>
                      </a:pPr>
                      <a:r>
                        <a:rPr lang="en-ZA"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Clean Audit</a:t>
                      </a: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3000"/>
                        </a:lnSpc>
                        <a:spcAft>
                          <a:spcPts val="800"/>
                        </a:spcAft>
                      </a:pPr>
                      <a:r>
                        <a:rPr lang="en-ZA"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Clean Audit</a:t>
                      </a: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3000"/>
                        </a:lnSpc>
                        <a:spcAft>
                          <a:spcPts val="800"/>
                        </a:spcAft>
                      </a:pPr>
                      <a:r>
                        <a:rPr lang="en-ZA" sz="2400" b="1" dirty="0">
                          <a:effectLst/>
                          <a:latin typeface="Arial" panose="020B0604020202020204" pitchFamily="34" charset="0"/>
                          <a:ea typeface="Calibri" panose="020F0502020204030204" pitchFamily="34" charset="0"/>
                          <a:cs typeface="Arial" panose="020B0604020202020204" pitchFamily="34" charset="0"/>
                        </a:rPr>
                        <a:t>Clean Audit</a:t>
                      </a:r>
                    </a:p>
                    <a:p>
                      <a:pPr algn="ctr">
                        <a:lnSpc>
                          <a:spcPct val="113000"/>
                        </a:lnSpc>
                        <a:spcAft>
                          <a:spcPts val="800"/>
                        </a:spcAft>
                      </a:pPr>
                      <a:endParaRPr lang="en-ZA" sz="2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003752012"/>
                  </a:ext>
                </a:extLst>
              </a:tr>
            </a:tbl>
          </a:graphicData>
        </a:graphic>
      </p:graphicFrame>
    </p:spTree>
    <p:extLst>
      <p:ext uri="{BB962C8B-B14F-4D97-AF65-F5344CB8AC3E}">
        <p14:creationId xmlns:p14="http://schemas.microsoft.com/office/powerpoint/2010/main" val="3289247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a:xfrm>
            <a:off x="132080" y="109452"/>
            <a:ext cx="11845924" cy="672925"/>
          </a:xfrm>
          <a:solidFill>
            <a:schemeClr val="accent2"/>
          </a:solidFill>
        </p:spPr>
        <p:txBody>
          <a:bodyPr/>
          <a:lstStyle/>
          <a:p>
            <a:pPr algn="ctr"/>
            <a:r>
              <a:rPr lang="en-ZA" sz="2800" b="1" dirty="0">
                <a:solidFill>
                  <a:schemeClr val="tx1"/>
                </a:solidFill>
              </a:rPr>
              <a:t>PRESENTATION OUTLINE</a:t>
            </a:r>
          </a:p>
        </p:txBody>
      </p:sp>
      <p:pic>
        <p:nvPicPr>
          <p:cNvPr id="5" name="Picture 6">
            <a:extLst>
              <a:ext uri="{FF2B5EF4-FFF2-40B4-BE49-F238E27FC236}">
                <a16:creationId xmlns:a16="http://schemas.microsoft.com/office/drawing/2014/main" id="{58454E24-1466-468C-829F-0A6B0719C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1737" y="6318035"/>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1988BD9-0FFF-4A4B-BBB1-A59667A8A522}"/>
              </a:ext>
            </a:extLst>
          </p:cNvPr>
          <p:cNvPicPr>
            <a:picLocks noChangeAspect="1"/>
          </p:cNvPicPr>
          <p:nvPr/>
        </p:nvPicPr>
        <p:blipFill>
          <a:blip r:embed="rId3"/>
          <a:stretch>
            <a:fillRect/>
          </a:stretch>
        </p:blipFill>
        <p:spPr>
          <a:xfrm>
            <a:off x="498684" y="6175282"/>
            <a:ext cx="2226966" cy="652574"/>
          </a:xfrm>
          <a:prstGeom prst="rect">
            <a:avLst/>
          </a:prstGeom>
        </p:spPr>
      </p:pic>
      <p:pic>
        <p:nvPicPr>
          <p:cNvPr id="4" name="Picture 3"/>
          <p:cNvPicPr>
            <a:picLocks noChangeAspect="1"/>
          </p:cNvPicPr>
          <p:nvPr/>
        </p:nvPicPr>
        <p:blipFill>
          <a:blip r:embed="rId4"/>
          <a:stretch>
            <a:fillRect/>
          </a:stretch>
        </p:blipFill>
        <p:spPr>
          <a:xfrm>
            <a:off x="8909348" y="6075623"/>
            <a:ext cx="1352252" cy="652329"/>
          </a:xfrm>
          <a:prstGeom prst="rect">
            <a:avLst/>
          </a:prstGeom>
        </p:spPr>
      </p:pic>
      <p:graphicFrame>
        <p:nvGraphicFramePr>
          <p:cNvPr id="9" name="Content Placeholder 6">
            <a:extLst>
              <a:ext uri="{FF2B5EF4-FFF2-40B4-BE49-F238E27FC236}">
                <a16:creationId xmlns:a16="http://schemas.microsoft.com/office/drawing/2014/main" id="{5E733629-4ED4-4D70-BF32-025A77585D80}"/>
              </a:ext>
            </a:extLst>
          </p:cNvPr>
          <p:cNvGraphicFramePr>
            <a:graphicFrameLocks noGrp="1"/>
          </p:cNvGraphicFramePr>
          <p:nvPr>
            <p:ph sz="half" idx="2"/>
            <p:extLst>
              <p:ext uri="{D42A27DB-BD31-4B8C-83A1-F6EECF244321}">
                <p14:modId xmlns:p14="http://schemas.microsoft.com/office/powerpoint/2010/main" val="3697413401"/>
              </p:ext>
            </p:extLst>
          </p:nvPr>
        </p:nvGraphicFramePr>
        <p:xfrm>
          <a:off x="132080" y="823222"/>
          <a:ext cx="11845925" cy="5252401"/>
        </p:xfrm>
        <a:graphic>
          <a:graphicData uri="http://schemas.openxmlformats.org/drawingml/2006/table">
            <a:tbl>
              <a:tblPr firstRow="1" bandRow="1">
                <a:tableStyleId>{5940675A-B579-460E-94D1-54222C63F5DA}</a:tableStyleId>
              </a:tblPr>
              <a:tblGrid>
                <a:gridCol w="911366">
                  <a:extLst>
                    <a:ext uri="{9D8B030D-6E8A-4147-A177-3AD203B41FA5}">
                      <a16:colId xmlns:a16="http://schemas.microsoft.com/office/drawing/2014/main" val="20000"/>
                    </a:ext>
                  </a:extLst>
                </a:gridCol>
                <a:gridCol w="10934559">
                  <a:extLst>
                    <a:ext uri="{9D8B030D-6E8A-4147-A177-3AD203B41FA5}">
                      <a16:colId xmlns:a16="http://schemas.microsoft.com/office/drawing/2014/main" val="20001"/>
                    </a:ext>
                  </a:extLst>
                </a:gridCol>
              </a:tblGrid>
              <a:tr h="750343">
                <a:tc>
                  <a:txBody>
                    <a:bodyPr/>
                    <a:lstStyle/>
                    <a:p>
                      <a:pPr marL="0" indent="0">
                        <a:lnSpc>
                          <a:spcPct val="150000"/>
                        </a:lnSpc>
                        <a:buFont typeface="+mj-lt"/>
                        <a:buNone/>
                      </a:pPr>
                      <a:r>
                        <a:rPr lang="en-ZA" sz="2600" dirty="0">
                          <a:latin typeface="Arial" panose="020B0604020202020204" pitchFamily="34" charset="0"/>
                          <a:cs typeface="Arial" panose="020B0604020202020204" pitchFamily="34" charset="0"/>
                        </a:rPr>
                        <a:t>1.</a:t>
                      </a:r>
                    </a:p>
                  </a:txBody>
                  <a:tcPr marL="91456" marR="91456" marT="45734" marB="45734">
                    <a:solidFill>
                      <a:schemeClr val="bg1"/>
                    </a:solidFill>
                  </a:tcPr>
                </a:tc>
                <a:tc>
                  <a:txBody>
                    <a:bodyPr/>
                    <a:lstStyle/>
                    <a:p>
                      <a:pPr>
                        <a:lnSpc>
                          <a:spcPct val="150000"/>
                        </a:lnSpc>
                        <a:defRPr/>
                      </a:pPr>
                      <a:r>
                        <a:rPr lang="en-ZA" altLang="en-US" sz="2600" dirty="0">
                          <a:latin typeface="Arial" panose="020B0604020202020204" pitchFamily="34" charset="0"/>
                          <a:cs typeface="Arial" panose="020B0604020202020204" pitchFamily="34" charset="0"/>
                        </a:rPr>
                        <a:t>Purpose</a:t>
                      </a:r>
                    </a:p>
                  </a:txBody>
                  <a:tcPr marL="91456" marR="91456" marT="45734" marB="45734">
                    <a:solidFill>
                      <a:schemeClr val="bg1"/>
                    </a:solidFill>
                  </a:tcPr>
                </a:tc>
                <a:extLst>
                  <a:ext uri="{0D108BD9-81ED-4DB2-BD59-A6C34878D82A}">
                    <a16:rowId xmlns:a16="http://schemas.microsoft.com/office/drawing/2014/main" val="10000"/>
                  </a:ext>
                </a:extLst>
              </a:tr>
              <a:tr h="750343">
                <a:tc>
                  <a:txBody>
                    <a:bodyPr/>
                    <a:lstStyle/>
                    <a:p>
                      <a:pPr marL="0" indent="0">
                        <a:lnSpc>
                          <a:spcPct val="150000"/>
                        </a:lnSpc>
                        <a:buFont typeface="+mj-lt"/>
                        <a:buNone/>
                      </a:pPr>
                      <a:r>
                        <a:rPr lang="en-ZA" sz="2600" dirty="0">
                          <a:latin typeface="Arial" panose="020B0604020202020204" pitchFamily="34" charset="0"/>
                          <a:cs typeface="Arial" panose="020B0604020202020204" pitchFamily="34" charset="0"/>
                        </a:rPr>
                        <a:t>2.</a:t>
                      </a:r>
                    </a:p>
                  </a:txBody>
                  <a:tcPr marL="91456" marR="91456" marT="45734" marB="45734"/>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ZA" sz="2600" dirty="0">
                          <a:latin typeface="Arial" panose="020B0604020202020204" pitchFamily="34" charset="0"/>
                          <a:cs typeface="Arial" panose="020B0604020202020204" pitchFamily="34" charset="0"/>
                        </a:rPr>
                        <a:t>Vision,</a:t>
                      </a:r>
                      <a:r>
                        <a:rPr lang="en-ZA" sz="2600" baseline="0" dirty="0">
                          <a:latin typeface="Arial" panose="020B0604020202020204" pitchFamily="34" charset="0"/>
                          <a:cs typeface="Arial" panose="020B0604020202020204" pitchFamily="34" charset="0"/>
                        </a:rPr>
                        <a:t> Mission and Mandate</a:t>
                      </a:r>
                      <a:endParaRPr lang="en-ZA" sz="2600" dirty="0">
                        <a:latin typeface="Arial" panose="020B0604020202020204" pitchFamily="34" charset="0"/>
                        <a:cs typeface="Arial" panose="020B0604020202020204" pitchFamily="34" charset="0"/>
                      </a:endParaRPr>
                    </a:p>
                  </a:txBody>
                  <a:tcPr marL="91456" marR="91456" marT="45734" marB="45734"/>
                </a:tc>
                <a:extLst>
                  <a:ext uri="{0D108BD9-81ED-4DB2-BD59-A6C34878D82A}">
                    <a16:rowId xmlns:a16="http://schemas.microsoft.com/office/drawing/2014/main" val="10001"/>
                  </a:ext>
                </a:extLst>
              </a:tr>
              <a:tr h="750343">
                <a:tc>
                  <a:txBody>
                    <a:bodyPr/>
                    <a:lstStyle/>
                    <a:p>
                      <a:pPr marL="0" indent="0">
                        <a:lnSpc>
                          <a:spcPct val="150000"/>
                        </a:lnSpc>
                        <a:buFont typeface="+mj-lt"/>
                        <a:buNone/>
                      </a:pPr>
                      <a:r>
                        <a:rPr lang="en-ZA" sz="2600" dirty="0">
                          <a:latin typeface="Arial" panose="020B0604020202020204" pitchFamily="34" charset="0"/>
                          <a:cs typeface="Arial" panose="020B0604020202020204" pitchFamily="34" charset="0"/>
                        </a:rPr>
                        <a:t>3.</a:t>
                      </a:r>
                    </a:p>
                  </a:txBody>
                  <a:tcPr marL="91456" marR="91456" marT="45734" marB="45734"/>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ZA" sz="2600" dirty="0">
                          <a:latin typeface="Arial" panose="020B0604020202020204" pitchFamily="34" charset="0"/>
                          <a:cs typeface="Arial" panose="020B0604020202020204" pitchFamily="34" charset="0"/>
                        </a:rPr>
                        <a:t>MISA’s Functions</a:t>
                      </a:r>
                    </a:p>
                  </a:txBody>
                  <a:tcPr marL="91456" marR="91456" marT="45734" marB="45734"/>
                </a:tc>
                <a:extLst>
                  <a:ext uri="{0D108BD9-81ED-4DB2-BD59-A6C34878D82A}">
                    <a16:rowId xmlns:a16="http://schemas.microsoft.com/office/drawing/2014/main" val="10002"/>
                  </a:ext>
                </a:extLst>
              </a:tr>
              <a:tr h="750343">
                <a:tc>
                  <a:txBody>
                    <a:bodyPr/>
                    <a:lstStyle/>
                    <a:p>
                      <a:pPr marL="0" indent="0">
                        <a:lnSpc>
                          <a:spcPct val="150000"/>
                        </a:lnSpc>
                        <a:buFont typeface="+mj-lt"/>
                        <a:buNone/>
                      </a:pPr>
                      <a:r>
                        <a:rPr lang="en-ZA" sz="2600" dirty="0">
                          <a:latin typeface="Arial" panose="020B0604020202020204" pitchFamily="34" charset="0"/>
                          <a:cs typeface="Arial" panose="020B0604020202020204" pitchFamily="34" charset="0"/>
                        </a:rPr>
                        <a:t>4.</a:t>
                      </a:r>
                    </a:p>
                  </a:txBody>
                  <a:tcPr marL="91456" marR="91456" marT="45734" marB="45734"/>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ZA" sz="2600" dirty="0">
                          <a:latin typeface="Arial" panose="020B0604020202020204" pitchFamily="34" charset="0"/>
                          <a:cs typeface="Arial" panose="020B0604020202020204" pitchFamily="34" charset="0"/>
                        </a:rPr>
                        <a:t>Performance Information by Programme</a:t>
                      </a:r>
                    </a:p>
                  </a:txBody>
                  <a:tcPr marL="91456" marR="91456" marT="45734" marB="45734"/>
                </a:tc>
                <a:extLst>
                  <a:ext uri="{0D108BD9-81ED-4DB2-BD59-A6C34878D82A}">
                    <a16:rowId xmlns:a16="http://schemas.microsoft.com/office/drawing/2014/main" val="10003"/>
                  </a:ext>
                </a:extLst>
              </a:tr>
              <a:tr h="750343">
                <a:tc>
                  <a:txBody>
                    <a:bodyPr/>
                    <a:lstStyle/>
                    <a:p>
                      <a:pPr marL="0" indent="0">
                        <a:lnSpc>
                          <a:spcPct val="150000"/>
                        </a:lnSpc>
                        <a:buFont typeface="+mj-lt"/>
                        <a:buNone/>
                      </a:pPr>
                      <a:r>
                        <a:rPr lang="en-ZA" sz="2600" dirty="0">
                          <a:latin typeface="Arial" panose="020B0604020202020204" pitchFamily="34" charset="0"/>
                          <a:cs typeface="Arial" panose="020B0604020202020204" pitchFamily="34" charset="0"/>
                        </a:rPr>
                        <a:t>5.</a:t>
                      </a:r>
                    </a:p>
                  </a:txBody>
                  <a:tcPr marL="91456" marR="91456" marT="45734" marB="45734"/>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en-US" sz="2600" dirty="0">
                          <a:latin typeface="Arial" panose="020B0604020202020204" pitchFamily="34" charset="0"/>
                          <a:cs typeface="Arial" panose="020B0604020202020204" pitchFamily="34" charset="0"/>
                        </a:rPr>
                        <a:t>Financial</a:t>
                      </a:r>
                      <a:r>
                        <a:rPr lang="en-US" altLang="en-US" sz="2600" baseline="0" dirty="0">
                          <a:latin typeface="Arial" panose="020B0604020202020204" pitchFamily="34" charset="0"/>
                          <a:cs typeface="Arial" panose="020B0604020202020204" pitchFamily="34" charset="0"/>
                        </a:rPr>
                        <a:t> Performance </a:t>
                      </a:r>
                      <a:endParaRPr lang="en-ZA" altLang="en-US" sz="2600" dirty="0">
                        <a:latin typeface="Arial" panose="020B0604020202020204" pitchFamily="34" charset="0"/>
                        <a:cs typeface="Arial" panose="020B0604020202020204" pitchFamily="34" charset="0"/>
                      </a:endParaRPr>
                    </a:p>
                  </a:txBody>
                  <a:tcPr marL="91456" marR="91456" marT="45734" marB="45734"/>
                </a:tc>
                <a:extLst>
                  <a:ext uri="{0D108BD9-81ED-4DB2-BD59-A6C34878D82A}">
                    <a16:rowId xmlns:a16="http://schemas.microsoft.com/office/drawing/2014/main" val="10004"/>
                  </a:ext>
                </a:extLst>
              </a:tr>
              <a:tr h="750343">
                <a:tc>
                  <a:txBody>
                    <a:bodyPr/>
                    <a:lstStyle/>
                    <a:p>
                      <a:pPr marL="0" indent="0">
                        <a:lnSpc>
                          <a:spcPct val="150000"/>
                        </a:lnSpc>
                        <a:buFont typeface="+mj-lt"/>
                        <a:buNone/>
                      </a:pPr>
                      <a:r>
                        <a:rPr lang="en-ZA" sz="2600" dirty="0">
                          <a:latin typeface="Arial" panose="020B0604020202020204" pitchFamily="34" charset="0"/>
                          <a:cs typeface="Arial" panose="020B0604020202020204" pitchFamily="34" charset="0"/>
                        </a:rPr>
                        <a:t>6.</a:t>
                      </a:r>
                    </a:p>
                  </a:txBody>
                  <a:tcPr marL="91456" marR="91456" marT="45734" marB="45734"/>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600" kern="1200" dirty="0">
                          <a:solidFill>
                            <a:schemeClr val="tx1"/>
                          </a:solidFill>
                          <a:latin typeface="Arial" panose="020B0604020202020204" pitchFamily="34" charset="0"/>
                          <a:ea typeface="+mn-ea"/>
                          <a:cs typeface="Arial" panose="020B0604020202020204" pitchFamily="34" charset="0"/>
                        </a:rPr>
                        <a:t>Audit Outcomes</a:t>
                      </a:r>
                      <a:r>
                        <a:rPr lang="en-US" sz="2600" kern="1200" baseline="0" dirty="0">
                          <a:solidFill>
                            <a:schemeClr val="tx1"/>
                          </a:solidFill>
                          <a:latin typeface="Arial" panose="020B0604020202020204" pitchFamily="34" charset="0"/>
                          <a:ea typeface="+mn-ea"/>
                          <a:cs typeface="Arial" panose="020B0604020202020204" pitchFamily="34" charset="0"/>
                        </a:rPr>
                        <a:t>  </a:t>
                      </a:r>
                      <a:endParaRPr lang="en-ZA" sz="2600" kern="1200" dirty="0">
                        <a:solidFill>
                          <a:schemeClr val="tx1"/>
                        </a:solidFill>
                        <a:latin typeface="Arial" panose="020B0604020202020204" pitchFamily="34" charset="0"/>
                        <a:ea typeface="+mn-ea"/>
                        <a:cs typeface="Arial" panose="020B0604020202020204" pitchFamily="34" charset="0"/>
                      </a:endParaRPr>
                    </a:p>
                  </a:txBody>
                  <a:tcPr marL="91456" marR="91456" marT="45734" marB="45734"/>
                </a:tc>
                <a:extLst>
                  <a:ext uri="{0D108BD9-81ED-4DB2-BD59-A6C34878D82A}">
                    <a16:rowId xmlns:a16="http://schemas.microsoft.com/office/drawing/2014/main" val="10005"/>
                  </a:ext>
                </a:extLst>
              </a:tr>
              <a:tr h="750343">
                <a:tc>
                  <a:txBody>
                    <a:bodyPr/>
                    <a:lstStyle/>
                    <a:p>
                      <a:pPr marL="0" indent="0">
                        <a:lnSpc>
                          <a:spcPct val="150000"/>
                        </a:lnSpc>
                        <a:buFont typeface="+mj-lt"/>
                        <a:buNone/>
                      </a:pPr>
                      <a:r>
                        <a:rPr lang="en-US" sz="2600" dirty="0">
                          <a:latin typeface="Arial" panose="020B0604020202020204" pitchFamily="34" charset="0"/>
                          <a:cs typeface="Arial" panose="020B0604020202020204" pitchFamily="34" charset="0"/>
                        </a:rPr>
                        <a:t>8.</a:t>
                      </a:r>
                      <a:endParaRPr lang="en-ZA" sz="2600" dirty="0">
                        <a:latin typeface="Arial" panose="020B0604020202020204" pitchFamily="34" charset="0"/>
                        <a:cs typeface="Arial" panose="020B0604020202020204" pitchFamily="34" charset="0"/>
                      </a:endParaRPr>
                    </a:p>
                  </a:txBody>
                  <a:tcPr marL="91456" marR="91456" marT="45734" marB="45734"/>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600" kern="1200" dirty="0">
                          <a:solidFill>
                            <a:schemeClr val="tx1"/>
                          </a:solidFill>
                          <a:latin typeface="Arial" panose="020B0604020202020204" pitchFamily="34" charset="0"/>
                          <a:ea typeface="+mn-ea"/>
                          <a:cs typeface="Arial" panose="020B0604020202020204" pitchFamily="34" charset="0"/>
                        </a:rPr>
                        <a:t>Conclusion</a:t>
                      </a:r>
                      <a:endParaRPr lang="en-ZA" sz="2600" kern="1200" dirty="0">
                        <a:solidFill>
                          <a:schemeClr val="tx1"/>
                        </a:solidFill>
                        <a:latin typeface="Arial" panose="020B0604020202020204" pitchFamily="34" charset="0"/>
                        <a:ea typeface="+mn-ea"/>
                        <a:cs typeface="Arial" panose="020B0604020202020204" pitchFamily="34" charset="0"/>
                      </a:endParaRPr>
                    </a:p>
                  </a:txBody>
                  <a:tcPr marL="91456" marR="91456" marT="45734" marB="45734"/>
                </a:tc>
                <a:extLst>
                  <a:ext uri="{0D108BD9-81ED-4DB2-BD59-A6C34878D82A}">
                    <a16:rowId xmlns:a16="http://schemas.microsoft.com/office/drawing/2014/main" val="4225675136"/>
                  </a:ext>
                </a:extLst>
              </a:tr>
            </a:tbl>
          </a:graphicData>
        </a:graphic>
      </p:graphicFrame>
    </p:spTree>
    <p:extLst>
      <p:ext uri="{BB962C8B-B14F-4D97-AF65-F5344CB8AC3E}">
        <p14:creationId xmlns:p14="http://schemas.microsoft.com/office/powerpoint/2010/main" val="581316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7" name="Title 6">
            <a:extLst>
              <a:ext uri="{FF2B5EF4-FFF2-40B4-BE49-F238E27FC236}">
                <a16:creationId xmlns:a16="http://schemas.microsoft.com/office/drawing/2014/main" id="{A15D7063-5C2E-4E87-B093-E025D8B8B70E}"/>
              </a:ext>
            </a:extLst>
          </p:cNvPr>
          <p:cNvSpPr>
            <a:spLocks noGrp="1"/>
          </p:cNvSpPr>
          <p:nvPr>
            <p:ph type="title"/>
          </p:nvPr>
        </p:nvSpPr>
        <p:spPr/>
        <p:txBody>
          <a:bodyPr/>
          <a:lstStyle/>
          <a:p>
            <a:endParaRPr lang="en-ZA" dirty="0"/>
          </a:p>
        </p:txBody>
      </p:sp>
      <p:sp>
        <p:nvSpPr>
          <p:cNvPr id="12" name="Title 1">
            <a:extLst>
              <a:ext uri="{FF2B5EF4-FFF2-40B4-BE49-F238E27FC236}">
                <a16:creationId xmlns:a16="http://schemas.microsoft.com/office/drawing/2014/main" id="{886AA793-6678-40CB-906B-E2E235C94B34}"/>
              </a:ext>
            </a:extLst>
          </p:cNvPr>
          <p:cNvSpPr txBox="1">
            <a:spLocks noChangeArrowheads="1"/>
          </p:cNvSpPr>
          <p:nvPr/>
        </p:nvSpPr>
        <p:spPr bwMode="auto">
          <a:xfrm>
            <a:off x="0" y="61979"/>
            <a:ext cx="12125960" cy="587395"/>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685800" indent="-685800" algn="l" rtl="0" eaLnBrk="0" fontAlgn="base" hangingPunct="0">
              <a:lnSpc>
                <a:spcPct val="90000"/>
              </a:lnSpc>
              <a:spcBef>
                <a:spcPct val="0"/>
              </a:spcBef>
              <a:spcAft>
                <a:spcPct val="0"/>
              </a:spcAft>
              <a:defRPr sz="3300" kern="1200">
                <a:solidFill>
                  <a:schemeClr val="tx1"/>
                </a:solidFill>
                <a:latin typeface="+mj-lt"/>
                <a:ea typeface="+mj-ea"/>
                <a:cs typeface="+mj-cs"/>
                <a:sym typeface="Calibri Light" panose="020F0302020204030204" pitchFamily="34" charset="0"/>
              </a:defRPr>
            </a:lvl1pPr>
            <a:lvl2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2pPr>
            <a:lvl3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3pPr>
            <a:lvl4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4pPr>
            <a:lvl5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5pPr>
            <a:lvl6pPr marL="11430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6pPr>
            <a:lvl7pPr marL="16002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7pPr>
            <a:lvl8pPr marL="20574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8pPr>
            <a:lvl9pPr marL="25146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9pPr>
          </a:lstStyle>
          <a:p>
            <a:pPr marL="685800" marR="0" lvl="0" indent="-685800" algn="ctr" defTabSz="914400" rtl="0" eaLnBrk="0" fontAlgn="base" latinLnBrk="0" hangingPunct="0">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endPar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endParaRPr>
          </a:p>
          <a:p>
            <a:pPr marL="685800" marR="0" lvl="0" indent="-685800" algn="ctr"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t>PROGRESS ON 2020/21 AGSA FINDINGS  </a:t>
            </a:r>
            <a:r>
              <a:rPr kumimoji="0" lang="en-ZA" altLang="en-US" sz="35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t/>
            </a:r>
            <a:br>
              <a:rPr kumimoji="0" lang="en-ZA" altLang="en-US" sz="35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br>
            <a:r>
              <a:rPr kumimoji="0" lang="en-US" altLang="en-US" sz="32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Calibri Light" panose="020F0302020204030204" pitchFamily="34" charset="0"/>
              </a:rPr>
              <a:t/>
            </a:r>
            <a:br>
              <a:rPr kumimoji="0" lang="en-US" altLang="en-US" sz="32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Calibri Light" panose="020F0302020204030204" pitchFamily="34" charset="0"/>
              </a:rPr>
            </a:br>
            <a:r>
              <a:rPr kumimoji="0" lang="en-US" altLang="en-US" sz="32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32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ZA" altLang="en-US" sz="3300" b="1" i="0" u="none" strike="noStrike" kern="1200" cap="none" spc="0" normalizeH="0" baseline="0" noProof="0" dirty="0">
                <a:ln>
                  <a:noFill/>
                </a:ln>
                <a:solidFill>
                  <a:srgbClr val="000000"/>
                </a:solidFill>
                <a:effectLst/>
                <a:uLnTx/>
                <a:uFillTx/>
                <a:latin typeface="Century Gothic" panose="020B0502020202020204" pitchFamily="34" charset="0"/>
                <a:ea typeface="SimSun"/>
                <a:cs typeface="+mj-cs"/>
                <a:sym typeface="Calibri Light" panose="020F0302020204030204" pitchFamily="34" charset="0"/>
              </a:rPr>
              <a:t>  </a:t>
            </a:r>
          </a:p>
        </p:txBody>
      </p:sp>
      <p:graphicFrame>
        <p:nvGraphicFramePr>
          <p:cNvPr id="3" name="Table 4">
            <a:extLst>
              <a:ext uri="{FF2B5EF4-FFF2-40B4-BE49-F238E27FC236}">
                <a16:creationId xmlns:a16="http://schemas.microsoft.com/office/drawing/2014/main" id="{85845041-5FC4-F2C1-FEFC-8535BF915A69}"/>
              </a:ext>
            </a:extLst>
          </p:cNvPr>
          <p:cNvGraphicFramePr>
            <a:graphicFrameLocks noGrp="1"/>
          </p:cNvGraphicFramePr>
          <p:nvPr>
            <p:extLst>
              <p:ext uri="{D42A27DB-BD31-4B8C-83A1-F6EECF244321}">
                <p14:modId xmlns:p14="http://schemas.microsoft.com/office/powerpoint/2010/main" val="2827207904"/>
              </p:ext>
            </p:extLst>
          </p:nvPr>
        </p:nvGraphicFramePr>
        <p:xfrm>
          <a:off x="55880" y="715473"/>
          <a:ext cx="12070080" cy="5728996"/>
        </p:xfrm>
        <a:graphic>
          <a:graphicData uri="http://schemas.openxmlformats.org/drawingml/2006/table">
            <a:tbl>
              <a:tblPr firstRow="1" bandRow="1">
                <a:tableStyleId>{5C22544A-7EE6-4342-B048-85BDC9FD1C3A}</a:tableStyleId>
              </a:tblPr>
              <a:tblGrid>
                <a:gridCol w="3017520">
                  <a:extLst>
                    <a:ext uri="{9D8B030D-6E8A-4147-A177-3AD203B41FA5}">
                      <a16:colId xmlns:a16="http://schemas.microsoft.com/office/drawing/2014/main" val="2287257334"/>
                    </a:ext>
                  </a:extLst>
                </a:gridCol>
                <a:gridCol w="3591560">
                  <a:extLst>
                    <a:ext uri="{9D8B030D-6E8A-4147-A177-3AD203B41FA5}">
                      <a16:colId xmlns:a16="http://schemas.microsoft.com/office/drawing/2014/main" val="1910751641"/>
                    </a:ext>
                  </a:extLst>
                </a:gridCol>
                <a:gridCol w="2915920">
                  <a:extLst>
                    <a:ext uri="{9D8B030D-6E8A-4147-A177-3AD203B41FA5}">
                      <a16:colId xmlns:a16="http://schemas.microsoft.com/office/drawing/2014/main" val="4099484142"/>
                    </a:ext>
                  </a:extLst>
                </a:gridCol>
                <a:gridCol w="2545080">
                  <a:extLst>
                    <a:ext uri="{9D8B030D-6E8A-4147-A177-3AD203B41FA5}">
                      <a16:colId xmlns:a16="http://schemas.microsoft.com/office/drawing/2014/main" val="2390391195"/>
                    </a:ext>
                  </a:extLst>
                </a:gridCol>
              </a:tblGrid>
              <a:tr h="379331">
                <a:tc>
                  <a:txBody>
                    <a:bodyPr/>
                    <a:lstStyle/>
                    <a:p>
                      <a:r>
                        <a:rPr lang="en-US" sz="2000" dirty="0">
                          <a:solidFill>
                            <a:schemeClr val="tx1"/>
                          </a:solidFill>
                          <a:latin typeface="Arial" panose="020B0604020202020204" pitchFamily="34" charset="0"/>
                          <a:cs typeface="Arial" panose="020B0604020202020204" pitchFamily="34" charset="0"/>
                        </a:rPr>
                        <a:t>Focus Area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latin typeface="Arial" panose="020B0604020202020204" pitchFamily="34" charset="0"/>
                          <a:cs typeface="Arial" panose="020B0604020202020204" pitchFamily="34" charset="0"/>
                        </a:rPr>
                        <a:t>Issue / Weakness Identified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latin typeface="Arial" panose="020B0604020202020204" pitchFamily="34" charset="0"/>
                          <a:cs typeface="Arial" panose="020B0604020202020204" pitchFamily="34" charset="0"/>
                        </a:rPr>
                        <a:t>Remedial Action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latin typeface="Arial" panose="020B0604020202020204" pitchFamily="34" charset="0"/>
                          <a:cs typeface="Arial" panose="020B0604020202020204" pitchFamily="34" charset="0"/>
                        </a:rPr>
                        <a:t>Progress to Date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924495"/>
                  </a:ext>
                </a:extLst>
              </a:tr>
              <a:tr h="1604864">
                <a:tc>
                  <a:txBody>
                    <a:bodyPr/>
                    <a:lstStyle/>
                    <a:p>
                      <a:r>
                        <a:rPr lang="en-US" sz="1300" b="1" dirty="0">
                          <a:solidFill>
                            <a:schemeClr val="tx1"/>
                          </a:solidFill>
                          <a:latin typeface="Arial" panose="020B0604020202020204" pitchFamily="34" charset="0"/>
                          <a:cs typeface="Arial" panose="020B0604020202020204" pitchFamily="34" charset="0"/>
                        </a:rPr>
                        <a:t>Details of assets in asset register not accurately reflected</a:t>
                      </a:r>
                    </a:p>
                    <a:p>
                      <a:endParaRPr lang="en-US" sz="13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Arial" panose="020B0604020202020204" pitchFamily="34" charset="0"/>
                          <a:cs typeface="Arial" panose="020B0604020202020204" pitchFamily="34" charset="0"/>
                        </a:rPr>
                        <a:t>Management should ensure that all details (fields) in the asset register are checked against the details of the assets on the floor when performing the next planned asset verification.  All discrepancies identified should be corrected to ensure that the information contained in the asset register is accurately reflected for all the relevant fields.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Arial" panose="020B0604020202020204" pitchFamily="34" charset="0"/>
                          <a:cs typeface="Arial" panose="020B0604020202020204" pitchFamily="34" charset="0"/>
                        </a:rPr>
                        <a:t>MISA will be migrating to an automated system for Asset Management to ensure accuracy and clear audit trail.</a:t>
                      </a:r>
                    </a:p>
                    <a:p>
                      <a:endParaRPr lang="en-US" sz="13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endParaRPr lang="en-US" sz="1300" dirty="0">
                        <a:solidFill>
                          <a:schemeClr val="tx1"/>
                        </a:solidFill>
                        <a:latin typeface="Arial" panose="020B0604020202020204" pitchFamily="34" charset="0"/>
                        <a:cs typeface="Arial" panose="020B0604020202020204" pitchFamily="34" charset="0"/>
                      </a:endParaRPr>
                    </a:p>
                    <a:p>
                      <a:endParaRPr lang="en-US" sz="1300" dirty="0">
                        <a:solidFill>
                          <a:schemeClr val="tx1"/>
                        </a:solidFill>
                        <a:latin typeface="Arial" panose="020B0604020202020204" pitchFamily="34" charset="0"/>
                        <a:cs typeface="Arial" panose="020B0604020202020204" pitchFamily="34" charset="0"/>
                      </a:endParaRPr>
                    </a:p>
                    <a:p>
                      <a:endParaRPr lang="en-US" sz="1300" dirty="0">
                        <a:solidFill>
                          <a:schemeClr val="tx1"/>
                        </a:solidFill>
                        <a:latin typeface="Arial" panose="020B0604020202020204" pitchFamily="34" charset="0"/>
                        <a:cs typeface="Arial" panose="020B0604020202020204" pitchFamily="34" charset="0"/>
                      </a:endParaRPr>
                    </a:p>
                    <a:p>
                      <a:endParaRPr lang="en-US" sz="1300" dirty="0">
                        <a:solidFill>
                          <a:schemeClr val="tx1"/>
                        </a:solidFill>
                        <a:latin typeface="Arial" panose="020B0604020202020204" pitchFamily="34" charset="0"/>
                        <a:cs typeface="Arial" panose="020B0604020202020204" pitchFamily="34" charset="0"/>
                      </a:endParaRPr>
                    </a:p>
                    <a:p>
                      <a:endParaRPr lang="en-US" sz="1300" dirty="0">
                        <a:solidFill>
                          <a:schemeClr val="tx1"/>
                        </a:solidFill>
                        <a:latin typeface="Arial" panose="020B0604020202020204" pitchFamily="34" charset="0"/>
                        <a:cs typeface="Arial" panose="020B0604020202020204" pitchFamily="34" charset="0"/>
                      </a:endParaRPr>
                    </a:p>
                    <a:p>
                      <a:r>
                        <a:rPr lang="en-US" sz="1300" dirty="0">
                          <a:solidFill>
                            <a:schemeClr val="tx1"/>
                          </a:solidFill>
                          <a:latin typeface="Arial" panose="020B0604020202020204" pitchFamily="34" charset="0"/>
                          <a:cs typeface="Arial" panose="020B0604020202020204" pitchFamily="34" charset="0"/>
                        </a:rPr>
                        <a:t>These AGSA audit concerns   raised in 2020/21 annual report were implemented in the 2021/22 financial year.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lumOff val="25000"/>
                      </a:schemeClr>
                    </a:solidFill>
                  </a:tcPr>
                </a:tc>
                <a:extLst>
                  <a:ext uri="{0D108BD9-81ED-4DB2-BD59-A6C34878D82A}">
                    <a16:rowId xmlns:a16="http://schemas.microsoft.com/office/drawing/2014/main" val="4234908795"/>
                  </a:ext>
                </a:extLst>
              </a:tr>
              <a:tr h="846201">
                <a:tc>
                  <a:txBody>
                    <a:bodyPr/>
                    <a:lstStyle/>
                    <a:p>
                      <a:r>
                        <a:rPr lang="en-US" sz="1300" b="1" dirty="0">
                          <a:solidFill>
                            <a:schemeClr val="tx1"/>
                          </a:solidFill>
                          <a:latin typeface="Arial" panose="020B0604020202020204" pitchFamily="34" charset="0"/>
                          <a:cs typeface="Arial" panose="020B0604020202020204" pitchFamily="34" charset="0"/>
                        </a:rPr>
                        <a:t>Incorrect calculation of points during evaluation of quotations</a:t>
                      </a:r>
                    </a:p>
                    <a:p>
                      <a:endParaRPr lang="en-US" sz="13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Arial" panose="020B0604020202020204" pitchFamily="34" charset="0"/>
                          <a:cs typeface="Arial" panose="020B0604020202020204" pitchFamily="34" charset="0"/>
                        </a:rPr>
                        <a:t>Management must adequately review all calculations to ensure that points reflected are correct to prevent awarding of quotations to incorrect suppliers.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Arial" panose="020B0604020202020204" pitchFamily="34" charset="0"/>
                          <a:cs typeface="Arial" panose="020B0604020202020204" pitchFamily="34" charset="0"/>
                        </a:rPr>
                        <a:t>The verification of the scores will be independently checked by the SCM Compliance Unit prior to award for all requests for quotations.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3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4806500"/>
                  </a:ext>
                </a:extLst>
              </a:tr>
              <a:tr h="656535">
                <a:tc>
                  <a:txBody>
                    <a:bodyPr/>
                    <a:lstStyle/>
                    <a:p>
                      <a:r>
                        <a:rPr lang="en-US" sz="1300" b="1" dirty="0">
                          <a:solidFill>
                            <a:schemeClr val="tx1"/>
                          </a:solidFill>
                          <a:latin typeface="Arial" panose="020B0604020202020204" pitchFamily="34" charset="0"/>
                          <a:cs typeface="Arial" panose="020B0604020202020204" pitchFamily="34" charset="0"/>
                        </a:rPr>
                        <a:t>Systems limitation on SAGE VIP and SAGE Pastel to generate user functions modification report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Arial" panose="020B0604020202020204" pitchFamily="34" charset="0"/>
                          <a:cs typeface="Arial" panose="020B0604020202020204" pitchFamily="34" charset="0"/>
                        </a:rPr>
                        <a:t>Customization of SAGE Pastel and SAGE VIP systems to log all </a:t>
                      </a:r>
                      <a:r>
                        <a:rPr lang="en-US" sz="1300" dirty="0" err="1">
                          <a:solidFill>
                            <a:schemeClr val="tx1"/>
                          </a:solidFill>
                          <a:latin typeface="Arial" panose="020B0604020202020204" pitchFamily="34" charset="0"/>
                          <a:cs typeface="Arial" panose="020B0604020202020204" pitchFamily="34" charset="0"/>
                        </a:rPr>
                        <a:t>authorised</a:t>
                      </a:r>
                      <a:r>
                        <a:rPr lang="en-US" sz="1300" dirty="0">
                          <a:solidFill>
                            <a:schemeClr val="tx1"/>
                          </a:solidFill>
                          <a:latin typeface="Arial" panose="020B0604020202020204" pitchFamily="34" charset="0"/>
                          <a:cs typeface="Arial" panose="020B0604020202020204" pitchFamily="34" charset="0"/>
                        </a:rPr>
                        <a:t> user function modifications that are performed have been 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Arial" panose="020B0604020202020204" pitchFamily="34" charset="0"/>
                          <a:cs typeface="Arial" panose="020B0604020202020204" pitchFamily="34" charset="0"/>
                        </a:rPr>
                        <a:t>Customization of SAGE Pastel and SAGE VIP systems to log all </a:t>
                      </a:r>
                      <a:r>
                        <a:rPr lang="en-US" sz="1300" dirty="0" err="1">
                          <a:solidFill>
                            <a:schemeClr val="tx1"/>
                          </a:solidFill>
                          <a:latin typeface="Arial" panose="020B0604020202020204" pitchFamily="34" charset="0"/>
                          <a:cs typeface="Arial" panose="020B0604020202020204" pitchFamily="34" charset="0"/>
                        </a:rPr>
                        <a:t>authorised</a:t>
                      </a:r>
                      <a:r>
                        <a:rPr lang="en-US" sz="1300" dirty="0">
                          <a:solidFill>
                            <a:schemeClr val="tx1"/>
                          </a:solidFill>
                          <a:latin typeface="Arial" panose="020B0604020202020204" pitchFamily="34" charset="0"/>
                          <a:cs typeface="Arial" panose="020B0604020202020204" pitchFamily="34" charset="0"/>
                        </a:rPr>
                        <a:t> user function modifications that are performed have been 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3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2645260"/>
                  </a:ext>
                </a:extLst>
              </a:tr>
              <a:tr h="1690396">
                <a:tc>
                  <a:txBody>
                    <a:bodyPr/>
                    <a:lstStyle/>
                    <a:p>
                      <a:r>
                        <a:rPr lang="en-US" sz="1300" b="1" dirty="0">
                          <a:solidFill>
                            <a:schemeClr val="tx1"/>
                          </a:solidFill>
                          <a:latin typeface="Arial" panose="020B0604020202020204" pitchFamily="34" charset="0"/>
                          <a:cs typeface="Arial" panose="020B0604020202020204" pitchFamily="34" charset="0"/>
                        </a:rPr>
                        <a:t>Non-compliance with Section 13G (1) of the B-BBEE Act and Regulation 12 (1) &amp; (2) of the B-BBEE Regulations</a:t>
                      </a:r>
                    </a:p>
                    <a:p>
                      <a:endParaRPr lang="en-US" sz="13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Arial" panose="020B0604020202020204" pitchFamily="34" charset="0"/>
                          <a:cs typeface="Arial" panose="020B0604020202020204" pitchFamily="34" charset="0"/>
                        </a:rPr>
                        <a:t>Management should ensure that the B-BBEE compliance report is completed and submitted to the B-BBEE Commission in the prescribed form obtainable from the gazette B-BBEE Regulations on the B-BBEE Commission’s website within the appropriate timeframe as per Regulation 12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latin typeface="Arial" panose="020B0604020202020204" pitchFamily="34" charset="0"/>
                          <a:cs typeface="Arial" panose="020B0604020202020204" pitchFamily="34" charset="0"/>
                        </a:rPr>
                        <a:t>The final result of the BBBEE verification score as contained on the certificate was NIL for all categories in the score card and submission of the FORM B-BBEE 1 was therefore not necessary as it had no impact.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3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584321"/>
                  </a:ext>
                </a:extLst>
              </a:tr>
            </a:tbl>
          </a:graphicData>
        </a:graphic>
      </p:graphicFrame>
    </p:spTree>
    <p:extLst>
      <p:ext uri="{BB962C8B-B14F-4D97-AF65-F5344CB8AC3E}">
        <p14:creationId xmlns:p14="http://schemas.microsoft.com/office/powerpoint/2010/main" val="377412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7" name="Title 6">
            <a:extLst>
              <a:ext uri="{FF2B5EF4-FFF2-40B4-BE49-F238E27FC236}">
                <a16:creationId xmlns:a16="http://schemas.microsoft.com/office/drawing/2014/main" id="{A15D7063-5C2E-4E87-B093-E025D8B8B70E}"/>
              </a:ext>
            </a:extLst>
          </p:cNvPr>
          <p:cNvSpPr>
            <a:spLocks noGrp="1"/>
          </p:cNvSpPr>
          <p:nvPr>
            <p:ph type="title"/>
          </p:nvPr>
        </p:nvSpPr>
        <p:spPr/>
        <p:txBody>
          <a:bodyPr/>
          <a:lstStyle/>
          <a:p>
            <a:endParaRPr lang="en-ZA" dirty="0"/>
          </a:p>
        </p:txBody>
      </p:sp>
      <p:sp>
        <p:nvSpPr>
          <p:cNvPr id="12" name="Title 1">
            <a:extLst>
              <a:ext uri="{FF2B5EF4-FFF2-40B4-BE49-F238E27FC236}">
                <a16:creationId xmlns:a16="http://schemas.microsoft.com/office/drawing/2014/main" id="{886AA793-6678-40CB-906B-E2E235C94B34}"/>
              </a:ext>
            </a:extLst>
          </p:cNvPr>
          <p:cNvSpPr txBox="1">
            <a:spLocks noChangeArrowheads="1"/>
          </p:cNvSpPr>
          <p:nvPr/>
        </p:nvSpPr>
        <p:spPr bwMode="auto">
          <a:xfrm>
            <a:off x="0" y="61979"/>
            <a:ext cx="12125960" cy="651253"/>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685800" indent="-685800" algn="l" rtl="0" eaLnBrk="0" fontAlgn="base" hangingPunct="0">
              <a:lnSpc>
                <a:spcPct val="90000"/>
              </a:lnSpc>
              <a:spcBef>
                <a:spcPct val="0"/>
              </a:spcBef>
              <a:spcAft>
                <a:spcPct val="0"/>
              </a:spcAft>
              <a:defRPr sz="3300" kern="1200">
                <a:solidFill>
                  <a:schemeClr val="tx1"/>
                </a:solidFill>
                <a:latin typeface="+mj-lt"/>
                <a:ea typeface="+mj-ea"/>
                <a:cs typeface="+mj-cs"/>
                <a:sym typeface="Calibri Light" panose="020F0302020204030204" pitchFamily="34" charset="0"/>
              </a:defRPr>
            </a:lvl1pPr>
            <a:lvl2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2pPr>
            <a:lvl3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3pPr>
            <a:lvl4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4pPr>
            <a:lvl5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5pPr>
            <a:lvl6pPr marL="11430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6pPr>
            <a:lvl7pPr marL="16002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7pPr>
            <a:lvl8pPr marL="20574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8pPr>
            <a:lvl9pPr marL="25146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9pPr>
          </a:lstStyle>
          <a:p>
            <a:pPr marL="685800" marR="0" lvl="0" indent="-685800" algn="ctr" defTabSz="914400" rtl="0" eaLnBrk="0" fontAlgn="base" latinLnBrk="0" hangingPunct="0">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endPar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endParaRPr>
          </a:p>
          <a:p>
            <a:pPr marL="685800" marR="0" lvl="0" indent="-685800" algn="ctr"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t>SUMMARY ON AGSA FINDINGS 2021/22 </a:t>
            </a:r>
            <a:r>
              <a:rPr kumimoji="0" lang="en-ZA" altLang="en-US" sz="35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t/>
            </a:r>
            <a:br>
              <a:rPr kumimoji="0" lang="en-ZA" altLang="en-US" sz="35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br>
            <a:r>
              <a:rPr kumimoji="0" lang="en-US" altLang="en-US" sz="32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Calibri Light" panose="020F0302020204030204" pitchFamily="34" charset="0"/>
              </a:rPr>
              <a:t/>
            </a:r>
            <a:br>
              <a:rPr kumimoji="0" lang="en-US" altLang="en-US" sz="32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Calibri Light" panose="020F0302020204030204" pitchFamily="34" charset="0"/>
              </a:rPr>
            </a:br>
            <a:r>
              <a:rPr kumimoji="0" lang="en-US" altLang="en-US" sz="32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32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ZA" altLang="en-US" sz="3300" b="1" i="0" u="none" strike="noStrike" kern="1200" cap="none" spc="0" normalizeH="0" baseline="0" noProof="0" dirty="0">
                <a:ln>
                  <a:noFill/>
                </a:ln>
                <a:solidFill>
                  <a:srgbClr val="000000"/>
                </a:solidFill>
                <a:effectLst/>
                <a:uLnTx/>
                <a:uFillTx/>
                <a:latin typeface="Century Gothic" panose="020B0502020202020204" pitchFamily="34" charset="0"/>
                <a:ea typeface="SimSun"/>
                <a:cs typeface="+mj-cs"/>
                <a:sym typeface="Calibri Light" panose="020F0302020204030204" pitchFamily="34" charset="0"/>
              </a:rPr>
              <a:t>  </a:t>
            </a:r>
          </a:p>
        </p:txBody>
      </p:sp>
      <p:graphicFrame>
        <p:nvGraphicFramePr>
          <p:cNvPr id="4" name="Table 4">
            <a:extLst>
              <a:ext uri="{FF2B5EF4-FFF2-40B4-BE49-F238E27FC236}">
                <a16:creationId xmlns:a16="http://schemas.microsoft.com/office/drawing/2014/main" id="{D4675B58-7103-8F3B-039A-37F998CDC2A5}"/>
              </a:ext>
            </a:extLst>
          </p:cNvPr>
          <p:cNvGraphicFramePr>
            <a:graphicFrameLocks noGrp="1"/>
          </p:cNvGraphicFramePr>
          <p:nvPr>
            <p:extLst>
              <p:ext uri="{D42A27DB-BD31-4B8C-83A1-F6EECF244321}">
                <p14:modId xmlns:p14="http://schemas.microsoft.com/office/powerpoint/2010/main" val="2966558660"/>
              </p:ext>
            </p:extLst>
          </p:nvPr>
        </p:nvGraphicFramePr>
        <p:xfrm>
          <a:off x="71120" y="760705"/>
          <a:ext cx="12054840" cy="5166148"/>
        </p:xfrm>
        <a:graphic>
          <a:graphicData uri="http://schemas.openxmlformats.org/drawingml/2006/table">
            <a:tbl>
              <a:tblPr firstRow="1" bandRow="1">
                <a:tableStyleId>{5C22544A-7EE6-4342-B048-85BDC9FD1C3A}</a:tableStyleId>
              </a:tblPr>
              <a:tblGrid>
                <a:gridCol w="2410968">
                  <a:extLst>
                    <a:ext uri="{9D8B030D-6E8A-4147-A177-3AD203B41FA5}">
                      <a16:colId xmlns:a16="http://schemas.microsoft.com/office/drawing/2014/main" val="1969834133"/>
                    </a:ext>
                  </a:extLst>
                </a:gridCol>
                <a:gridCol w="2410968">
                  <a:extLst>
                    <a:ext uri="{9D8B030D-6E8A-4147-A177-3AD203B41FA5}">
                      <a16:colId xmlns:a16="http://schemas.microsoft.com/office/drawing/2014/main" val="2629955912"/>
                    </a:ext>
                  </a:extLst>
                </a:gridCol>
                <a:gridCol w="2410968">
                  <a:extLst>
                    <a:ext uri="{9D8B030D-6E8A-4147-A177-3AD203B41FA5}">
                      <a16:colId xmlns:a16="http://schemas.microsoft.com/office/drawing/2014/main" val="3637945106"/>
                    </a:ext>
                  </a:extLst>
                </a:gridCol>
                <a:gridCol w="2410968">
                  <a:extLst>
                    <a:ext uri="{9D8B030D-6E8A-4147-A177-3AD203B41FA5}">
                      <a16:colId xmlns:a16="http://schemas.microsoft.com/office/drawing/2014/main" val="1342799491"/>
                    </a:ext>
                  </a:extLst>
                </a:gridCol>
                <a:gridCol w="2410968">
                  <a:extLst>
                    <a:ext uri="{9D8B030D-6E8A-4147-A177-3AD203B41FA5}">
                      <a16:colId xmlns:a16="http://schemas.microsoft.com/office/drawing/2014/main" val="333806283"/>
                    </a:ext>
                  </a:extLst>
                </a:gridCol>
              </a:tblGrid>
              <a:tr h="732815">
                <a:tc>
                  <a:txBody>
                    <a:bodyPr/>
                    <a:lstStyle/>
                    <a:p>
                      <a:r>
                        <a:rPr lang="en-US" dirty="0">
                          <a:solidFill>
                            <a:schemeClr val="tx1"/>
                          </a:solidFill>
                        </a:rPr>
                        <a:t>Performance Area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dirty="0">
                          <a:solidFill>
                            <a:schemeClr val="tx1"/>
                          </a:solidFill>
                        </a:rPr>
                        <a:t>Number of Findings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dirty="0">
                          <a:solidFill>
                            <a:schemeClr val="tx1"/>
                          </a:solidFill>
                        </a:rPr>
                        <a:t>Resolved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lumOff val="25000"/>
                      </a:schemeClr>
                    </a:solidFill>
                  </a:tcPr>
                </a:tc>
                <a:tc>
                  <a:txBody>
                    <a:bodyPr/>
                    <a:lstStyle/>
                    <a:p>
                      <a:r>
                        <a:rPr lang="en-US" dirty="0">
                          <a:solidFill>
                            <a:schemeClr val="tx1"/>
                          </a:solidFill>
                        </a:rPr>
                        <a:t>Not Resolved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dirty="0">
                          <a:solidFill>
                            <a:schemeClr val="tx1"/>
                          </a:solidFill>
                        </a:rPr>
                        <a:t>Not Due Yet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710344949"/>
                  </a:ext>
                </a:extLst>
              </a:tr>
              <a:tr h="751840">
                <a:tc>
                  <a:txBody>
                    <a:bodyPr/>
                    <a:lstStyle/>
                    <a:p>
                      <a:r>
                        <a:rPr lang="en-US" dirty="0">
                          <a:solidFill>
                            <a:schemeClr val="tx1"/>
                          </a:solidFill>
                        </a:rPr>
                        <a:t>Property, Plant and Equipment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6007338"/>
                  </a:ext>
                </a:extLst>
              </a:tr>
              <a:tr h="1046480">
                <a:tc>
                  <a:txBody>
                    <a:bodyPr/>
                    <a:lstStyle/>
                    <a:p>
                      <a:r>
                        <a:rPr lang="en-US" dirty="0">
                          <a:solidFill>
                            <a:schemeClr val="tx1"/>
                          </a:solidFill>
                        </a:rPr>
                        <a:t>Procurement and Contract Management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479234"/>
                  </a:ext>
                </a:extLst>
              </a:tr>
              <a:tr h="650240">
                <a:tc>
                  <a:txBody>
                    <a:bodyPr/>
                    <a:lstStyle/>
                    <a:p>
                      <a:r>
                        <a:rPr lang="en-US" dirty="0">
                          <a:solidFill>
                            <a:schemeClr val="tx1"/>
                          </a:solidFill>
                        </a:rPr>
                        <a:t>Tax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150755"/>
                  </a:ext>
                </a:extLst>
              </a:tr>
              <a:tr h="904240">
                <a:tc>
                  <a:txBody>
                    <a:bodyPr/>
                    <a:lstStyle/>
                    <a:p>
                      <a:r>
                        <a:rPr lang="en-US" dirty="0">
                          <a:solidFill>
                            <a:schemeClr val="tx1"/>
                          </a:solidFill>
                        </a:rPr>
                        <a:t>Revenue from non-exchange transactions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6812743"/>
                  </a:ext>
                </a:extLst>
              </a:tr>
              <a:tr h="1070373">
                <a:tc>
                  <a:txBody>
                    <a:bodyPr/>
                    <a:lstStyle/>
                    <a:p>
                      <a:r>
                        <a:rPr lang="en-US" b="1" dirty="0">
                          <a:solidFill>
                            <a:schemeClr val="tx1"/>
                          </a:solidFill>
                        </a:rPr>
                        <a:t>Total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b="1"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b="1"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b="1"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b="1"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173172982"/>
                  </a:ext>
                </a:extLst>
              </a:tr>
            </a:tbl>
          </a:graphicData>
        </a:graphic>
      </p:graphicFrame>
    </p:spTree>
    <p:extLst>
      <p:ext uri="{BB962C8B-B14F-4D97-AF65-F5344CB8AC3E}">
        <p14:creationId xmlns:p14="http://schemas.microsoft.com/office/powerpoint/2010/main" val="2493123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7" name="Title 6">
            <a:extLst>
              <a:ext uri="{FF2B5EF4-FFF2-40B4-BE49-F238E27FC236}">
                <a16:creationId xmlns:a16="http://schemas.microsoft.com/office/drawing/2014/main" id="{A15D7063-5C2E-4E87-B093-E025D8B8B70E}"/>
              </a:ext>
            </a:extLst>
          </p:cNvPr>
          <p:cNvSpPr>
            <a:spLocks noGrp="1"/>
          </p:cNvSpPr>
          <p:nvPr>
            <p:ph type="title"/>
          </p:nvPr>
        </p:nvSpPr>
        <p:spPr/>
        <p:txBody>
          <a:bodyPr/>
          <a:lstStyle/>
          <a:p>
            <a:endParaRPr lang="en-ZA" dirty="0"/>
          </a:p>
        </p:txBody>
      </p:sp>
      <p:sp>
        <p:nvSpPr>
          <p:cNvPr id="12" name="Title 1">
            <a:extLst>
              <a:ext uri="{FF2B5EF4-FFF2-40B4-BE49-F238E27FC236}">
                <a16:creationId xmlns:a16="http://schemas.microsoft.com/office/drawing/2014/main" id="{886AA793-6678-40CB-906B-E2E235C94B34}"/>
              </a:ext>
            </a:extLst>
          </p:cNvPr>
          <p:cNvSpPr txBox="1">
            <a:spLocks noChangeArrowheads="1"/>
          </p:cNvSpPr>
          <p:nvPr/>
        </p:nvSpPr>
        <p:spPr bwMode="auto">
          <a:xfrm>
            <a:off x="0" y="61979"/>
            <a:ext cx="12125960" cy="587395"/>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685800" indent="-685800" algn="l" rtl="0" eaLnBrk="0" fontAlgn="base" hangingPunct="0">
              <a:lnSpc>
                <a:spcPct val="90000"/>
              </a:lnSpc>
              <a:spcBef>
                <a:spcPct val="0"/>
              </a:spcBef>
              <a:spcAft>
                <a:spcPct val="0"/>
              </a:spcAft>
              <a:defRPr sz="3300" kern="1200">
                <a:solidFill>
                  <a:schemeClr val="tx1"/>
                </a:solidFill>
                <a:latin typeface="+mj-lt"/>
                <a:ea typeface="+mj-ea"/>
                <a:cs typeface="+mj-cs"/>
                <a:sym typeface="Calibri Light" panose="020F0302020204030204" pitchFamily="34" charset="0"/>
              </a:defRPr>
            </a:lvl1pPr>
            <a:lvl2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2pPr>
            <a:lvl3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3pPr>
            <a:lvl4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4pPr>
            <a:lvl5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5pPr>
            <a:lvl6pPr marL="11430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6pPr>
            <a:lvl7pPr marL="16002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7pPr>
            <a:lvl8pPr marL="20574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8pPr>
            <a:lvl9pPr marL="25146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9pPr>
          </a:lstStyle>
          <a:p>
            <a:pPr marL="685800" marR="0" lvl="0" indent="-685800" algn="ctr" defTabSz="914400" rtl="0" eaLnBrk="0" fontAlgn="base" latinLnBrk="0" hangingPunct="0">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endPar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endParaRPr>
          </a:p>
          <a:p>
            <a:pPr marL="685800" marR="0" lvl="0" indent="-685800" algn="ctr"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t>PROGRESS ON 2021/22 AGSA FINDINGS  </a:t>
            </a:r>
            <a:r>
              <a:rPr kumimoji="0" lang="en-ZA" altLang="en-US" sz="35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t/>
            </a:r>
            <a:br>
              <a:rPr kumimoji="0" lang="en-ZA" altLang="en-US" sz="35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br>
            <a:r>
              <a:rPr kumimoji="0" lang="en-US" altLang="en-US" sz="32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Calibri Light" panose="020F0302020204030204" pitchFamily="34" charset="0"/>
              </a:rPr>
              <a:t/>
            </a:r>
            <a:br>
              <a:rPr kumimoji="0" lang="en-US" altLang="en-US" sz="32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Calibri Light" panose="020F0302020204030204" pitchFamily="34" charset="0"/>
              </a:rPr>
            </a:br>
            <a:r>
              <a:rPr kumimoji="0" lang="en-US" altLang="en-US" sz="32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32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ZA" altLang="en-US" sz="3300" b="1" i="0" u="none" strike="noStrike" kern="1200" cap="none" spc="0" normalizeH="0" baseline="0" noProof="0" dirty="0">
                <a:ln>
                  <a:noFill/>
                </a:ln>
                <a:solidFill>
                  <a:srgbClr val="000000"/>
                </a:solidFill>
                <a:effectLst/>
                <a:uLnTx/>
                <a:uFillTx/>
                <a:latin typeface="Century Gothic" panose="020B0502020202020204" pitchFamily="34" charset="0"/>
                <a:ea typeface="SimSun"/>
                <a:cs typeface="+mj-cs"/>
                <a:sym typeface="Calibri Light" panose="020F0302020204030204" pitchFamily="34" charset="0"/>
              </a:rPr>
              <a:t>  </a:t>
            </a:r>
          </a:p>
        </p:txBody>
      </p:sp>
      <p:graphicFrame>
        <p:nvGraphicFramePr>
          <p:cNvPr id="3" name="Table 4">
            <a:extLst>
              <a:ext uri="{FF2B5EF4-FFF2-40B4-BE49-F238E27FC236}">
                <a16:creationId xmlns:a16="http://schemas.microsoft.com/office/drawing/2014/main" id="{85845041-5FC4-F2C1-FEFC-8535BF915A69}"/>
              </a:ext>
            </a:extLst>
          </p:cNvPr>
          <p:cNvGraphicFramePr>
            <a:graphicFrameLocks noGrp="1"/>
          </p:cNvGraphicFramePr>
          <p:nvPr>
            <p:extLst>
              <p:ext uri="{D42A27DB-BD31-4B8C-83A1-F6EECF244321}">
                <p14:modId xmlns:p14="http://schemas.microsoft.com/office/powerpoint/2010/main" val="2252022950"/>
              </p:ext>
            </p:extLst>
          </p:nvPr>
        </p:nvGraphicFramePr>
        <p:xfrm>
          <a:off x="55880" y="715473"/>
          <a:ext cx="12070080" cy="5401734"/>
        </p:xfrm>
        <a:graphic>
          <a:graphicData uri="http://schemas.openxmlformats.org/drawingml/2006/table">
            <a:tbl>
              <a:tblPr firstRow="1" bandRow="1">
                <a:tableStyleId>{5C22544A-7EE6-4342-B048-85BDC9FD1C3A}</a:tableStyleId>
              </a:tblPr>
              <a:tblGrid>
                <a:gridCol w="3017520">
                  <a:extLst>
                    <a:ext uri="{9D8B030D-6E8A-4147-A177-3AD203B41FA5}">
                      <a16:colId xmlns:a16="http://schemas.microsoft.com/office/drawing/2014/main" val="2287257334"/>
                    </a:ext>
                  </a:extLst>
                </a:gridCol>
                <a:gridCol w="3591560">
                  <a:extLst>
                    <a:ext uri="{9D8B030D-6E8A-4147-A177-3AD203B41FA5}">
                      <a16:colId xmlns:a16="http://schemas.microsoft.com/office/drawing/2014/main" val="1910751641"/>
                    </a:ext>
                  </a:extLst>
                </a:gridCol>
                <a:gridCol w="2915920">
                  <a:extLst>
                    <a:ext uri="{9D8B030D-6E8A-4147-A177-3AD203B41FA5}">
                      <a16:colId xmlns:a16="http://schemas.microsoft.com/office/drawing/2014/main" val="4099484142"/>
                    </a:ext>
                  </a:extLst>
                </a:gridCol>
                <a:gridCol w="2545080">
                  <a:extLst>
                    <a:ext uri="{9D8B030D-6E8A-4147-A177-3AD203B41FA5}">
                      <a16:colId xmlns:a16="http://schemas.microsoft.com/office/drawing/2014/main" val="2390391195"/>
                    </a:ext>
                  </a:extLst>
                </a:gridCol>
              </a:tblGrid>
              <a:tr h="418254">
                <a:tc>
                  <a:txBody>
                    <a:bodyPr/>
                    <a:lstStyle/>
                    <a:p>
                      <a:r>
                        <a:rPr lang="en-US" sz="2000" dirty="0">
                          <a:solidFill>
                            <a:schemeClr val="tx1"/>
                          </a:solidFill>
                          <a:latin typeface="Arial" panose="020B0604020202020204" pitchFamily="34" charset="0"/>
                          <a:cs typeface="Arial" panose="020B0604020202020204" pitchFamily="34" charset="0"/>
                        </a:rPr>
                        <a:t>Focus Area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latin typeface="Arial" panose="020B0604020202020204" pitchFamily="34" charset="0"/>
                          <a:cs typeface="Arial" panose="020B0604020202020204" pitchFamily="34" charset="0"/>
                        </a:rPr>
                        <a:t>Issue / Weakness Identified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latin typeface="Arial" panose="020B0604020202020204" pitchFamily="34" charset="0"/>
                          <a:cs typeface="Arial" panose="020B0604020202020204" pitchFamily="34" charset="0"/>
                        </a:rPr>
                        <a:t>Remedial Action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latin typeface="Arial" panose="020B0604020202020204" pitchFamily="34" charset="0"/>
                          <a:cs typeface="Arial" panose="020B0604020202020204" pitchFamily="34" charset="0"/>
                        </a:rPr>
                        <a:t>Progress to Date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924495"/>
                  </a:ext>
                </a:extLst>
              </a:tr>
              <a:tr h="766193">
                <a:tc>
                  <a:txBody>
                    <a:bodyPr/>
                    <a:lstStyle/>
                    <a:p>
                      <a:r>
                        <a:rPr lang="en-US" sz="1500" b="1" dirty="0">
                          <a:solidFill>
                            <a:schemeClr val="tx1"/>
                          </a:solidFill>
                          <a:latin typeface="Arial" panose="020B0604020202020204" pitchFamily="34" charset="0"/>
                          <a:cs typeface="Arial" panose="020B0604020202020204" pitchFamily="34" charset="0"/>
                        </a:rPr>
                        <a:t>Internal Control: Details of assets in Fixed Asset Register not accurately reflected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1" dirty="0">
                          <a:solidFill>
                            <a:schemeClr val="tx1"/>
                          </a:solidFill>
                          <a:latin typeface="Arial" panose="020B0604020202020204" pitchFamily="34" charset="0"/>
                          <a:cs typeface="Arial" panose="020B0604020202020204" pitchFamily="34" charset="0"/>
                        </a:rPr>
                        <a:t>Management should ensure that:</a:t>
                      </a:r>
                    </a:p>
                    <a:p>
                      <a:pPr marL="233363" indent="-233363">
                        <a:buAutoNum type="alphaLcParenR"/>
                      </a:pPr>
                      <a:r>
                        <a:rPr lang="en-US" sz="1500" dirty="0">
                          <a:solidFill>
                            <a:schemeClr val="tx1"/>
                          </a:solidFill>
                          <a:latin typeface="Arial" panose="020B0604020202020204" pitchFamily="34" charset="0"/>
                          <a:cs typeface="Arial" panose="020B0604020202020204" pitchFamily="34" charset="0"/>
                        </a:rPr>
                        <a:t>All details (fields) in the asset register are verified against the details of the assets on the floor during the asset verifications performed.</a:t>
                      </a:r>
                    </a:p>
                    <a:p>
                      <a:pPr marL="233363" indent="-233363">
                        <a:buAutoNum type="alphaLcParenR"/>
                      </a:pPr>
                      <a:r>
                        <a:rPr lang="en-US" sz="1500" dirty="0">
                          <a:solidFill>
                            <a:schemeClr val="tx1"/>
                          </a:solidFill>
                          <a:latin typeface="Arial" panose="020B0604020202020204" pitchFamily="34" charset="0"/>
                          <a:cs typeface="Arial" panose="020B0604020202020204" pitchFamily="34" charset="0"/>
                        </a:rPr>
                        <a:t>All discrepancies identified are corrected so that the information contained in the asset register is accurately reflected.</a:t>
                      </a:r>
                    </a:p>
                    <a:p>
                      <a:pPr marL="233363" indent="-233363">
                        <a:buAutoNum type="alphaLcParenR"/>
                      </a:pPr>
                      <a:r>
                        <a:rPr lang="en-US" sz="1500" dirty="0">
                          <a:solidFill>
                            <a:schemeClr val="tx1"/>
                          </a:solidFill>
                          <a:latin typeface="Arial" panose="020B0604020202020204" pitchFamily="34" charset="0"/>
                          <a:cs typeface="Arial" panose="020B0604020202020204" pitchFamily="34" charset="0"/>
                        </a:rPr>
                        <a:t>The excel asset register it updated to reflect the correct details of all the assets before the migration of the data into a new system in 2022-23 financial year (This will ensure accuracy of the transferred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tx1"/>
                          </a:solidFill>
                          <a:latin typeface="Arial" panose="020B0604020202020204" pitchFamily="34" charset="0"/>
                          <a:cs typeface="Arial" panose="020B0604020202020204" pitchFamily="34" charset="0"/>
                        </a:rPr>
                        <a:t>MISA is in the process of procuring the ERP system to ensure completeness of the Asset Register</a:t>
                      </a:r>
                    </a:p>
                    <a:p>
                      <a:endParaRPr lang="en-US" sz="15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tx1"/>
                          </a:solidFill>
                          <a:latin typeface="Arial" panose="020B0604020202020204" pitchFamily="34" charset="0"/>
                          <a:cs typeface="Arial" panose="020B0604020202020204" pitchFamily="34" charset="0"/>
                        </a:rPr>
                        <a:t>Not Implemented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234908795"/>
                  </a:ext>
                </a:extLst>
              </a:tr>
              <a:tr h="1082077">
                <a:tc>
                  <a:txBody>
                    <a:bodyPr/>
                    <a:lstStyle/>
                    <a:p>
                      <a:r>
                        <a:rPr lang="en-US" sz="1500" b="1" dirty="0">
                          <a:solidFill>
                            <a:schemeClr val="tx1"/>
                          </a:solidFill>
                          <a:latin typeface="Arial" panose="020B0604020202020204" pitchFamily="34" charset="0"/>
                          <a:cs typeface="Arial" panose="020B0604020202020204" pitchFamily="34" charset="0"/>
                        </a:rPr>
                        <a:t>Awards not published on MISA’s website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1" dirty="0">
                          <a:solidFill>
                            <a:schemeClr val="tx1"/>
                          </a:solidFill>
                          <a:latin typeface="Arial" panose="020B0604020202020204" pitchFamily="34" charset="0"/>
                          <a:cs typeface="Arial" panose="020B0604020202020204" pitchFamily="34" charset="0"/>
                        </a:rPr>
                        <a:t>Management should ensure that:</a:t>
                      </a:r>
                    </a:p>
                    <a:p>
                      <a:pPr marL="346075" indent="-346075">
                        <a:buAutoNum type="alphaLcParenR"/>
                      </a:pPr>
                      <a:r>
                        <a:rPr lang="en-US" sz="1500" dirty="0">
                          <a:solidFill>
                            <a:schemeClr val="tx1"/>
                          </a:solidFill>
                          <a:latin typeface="Arial" panose="020B0604020202020204" pitchFamily="34" charset="0"/>
                          <a:cs typeface="Arial" panose="020B0604020202020204" pitchFamily="34" charset="0"/>
                        </a:rPr>
                        <a:t>They monitor compliance with their own policies.</a:t>
                      </a:r>
                    </a:p>
                    <a:p>
                      <a:pPr marL="346075" indent="-346075">
                        <a:buAutoNum type="alphaLcParenR"/>
                      </a:pPr>
                      <a:r>
                        <a:rPr lang="en-US" sz="1500" dirty="0">
                          <a:solidFill>
                            <a:schemeClr val="tx1"/>
                          </a:solidFill>
                          <a:latin typeface="Arial" panose="020B0604020202020204" pitchFamily="34" charset="0"/>
                          <a:cs typeface="Arial" panose="020B0604020202020204" pitchFamily="34" charset="0"/>
                        </a:rPr>
                        <a:t>Ensure that technical challenges are attended to in a timely manner if they are experienced.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tx1"/>
                          </a:solidFill>
                          <a:latin typeface="Arial" panose="020B0604020202020204" pitchFamily="34" charset="0"/>
                          <a:cs typeface="Arial" panose="020B0604020202020204" pitchFamily="34" charset="0"/>
                        </a:rPr>
                        <a:t>Management will ensure that tender award outcome are  publicized on MISA website.</a:t>
                      </a:r>
                    </a:p>
                    <a:p>
                      <a:endParaRPr lang="en-US" sz="15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tx1"/>
                          </a:solidFill>
                          <a:latin typeface="Arial" panose="020B0604020202020204" pitchFamily="34" charset="0"/>
                          <a:cs typeface="Arial" panose="020B0604020202020204" pitchFamily="34" charset="0"/>
                        </a:rPr>
                        <a:t>Implemented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lumOff val="25000"/>
                      </a:schemeClr>
                    </a:solidFill>
                  </a:tcPr>
                </a:tc>
                <a:extLst>
                  <a:ext uri="{0D108BD9-81ED-4DB2-BD59-A6C34878D82A}">
                    <a16:rowId xmlns:a16="http://schemas.microsoft.com/office/drawing/2014/main" val="3514806500"/>
                  </a:ext>
                </a:extLst>
              </a:tr>
            </a:tbl>
          </a:graphicData>
        </a:graphic>
      </p:graphicFrame>
    </p:spTree>
    <p:extLst>
      <p:ext uri="{BB962C8B-B14F-4D97-AF65-F5344CB8AC3E}">
        <p14:creationId xmlns:p14="http://schemas.microsoft.com/office/powerpoint/2010/main" val="472751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7" name="Title 6">
            <a:extLst>
              <a:ext uri="{FF2B5EF4-FFF2-40B4-BE49-F238E27FC236}">
                <a16:creationId xmlns:a16="http://schemas.microsoft.com/office/drawing/2014/main" id="{A15D7063-5C2E-4E87-B093-E025D8B8B70E}"/>
              </a:ext>
            </a:extLst>
          </p:cNvPr>
          <p:cNvSpPr>
            <a:spLocks noGrp="1"/>
          </p:cNvSpPr>
          <p:nvPr>
            <p:ph type="title"/>
          </p:nvPr>
        </p:nvSpPr>
        <p:spPr/>
        <p:txBody>
          <a:bodyPr/>
          <a:lstStyle/>
          <a:p>
            <a:endParaRPr lang="en-ZA" dirty="0"/>
          </a:p>
        </p:txBody>
      </p:sp>
      <p:sp>
        <p:nvSpPr>
          <p:cNvPr id="12" name="Title 1">
            <a:extLst>
              <a:ext uri="{FF2B5EF4-FFF2-40B4-BE49-F238E27FC236}">
                <a16:creationId xmlns:a16="http://schemas.microsoft.com/office/drawing/2014/main" id="{886AA793-6678-40CB-906B-E2E235C94B34}"/>
              </a:ext>
            </a:extLst>
          </p:cNvPr>
          <p:cNvSpPr txBox="1">
            <a:spLocks noChangeArrowheads="1"/>
          </p:cNvSpPr>
          <p:nvPr/>
        </p:nvSpPr>
        <p:spPr bwMode="auto">
          <a:xfrm>
            <a:off x="0" y="61979"/>
            <a:ext cx="12125960" cy="587395"/>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685800" indent="-685800" algn="l" rtl="0" eaLnBrk="0" fontAlgn="base" hangingPunct="0">
              <a:lnSpc>
                <a:spcPct val="90000"/>
              </a:lnSpc>
              <a:spcBef>
                <a:spcPct val="0"/>
              </a:spcBef>
              <a:spcAft>
                <a:spcPct val="0"/>
              </a:spcAft>
              <a:defRPr sz="3300" kern="1200">
                <a:solidFill>
                  <a:schemeClr val="tx1"/>
                </a:solidFill>
                <a:latin typeface="+mj-lt"/>
                <a:ea typeface="+mj-ea"/>
                <a:cs typeface="+mj-cs"/>
                <a:sym typeface="Calibri Light" panose="020F0302020204030204" pitchFamily="34" charset="0"/>
              </a:defRPr>
            </a:lvl1pPr>
            <a:lvl2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2pPr>
            <a:lvl3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3pPr>
            <a:lvl4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4pPr>
            <a:lvl5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5pPr>
            <a:lvl6pPr marL="11430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6pPr>
            <a:lvl7pPr marL="16002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7pPr>
            <a:lvl8pPr marL="20574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8pPr>
            <a:lvl9pPr marL="25146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9pPr>
          </a:lstStyle>
          <a:p>
            <a:pPr marL="685800" marR="0" lvl="0" indent="-685800" algn="ctr" defTabSz="914400" rtl="0" eaLnBrk="0" fontAlgn="base" latinLnBrk="0" hangingPunct="0">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endParaRPr kumimoji="0" lang="en-US" altLang="en-US" sz="28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endParaRPr>
          </a:p>
          <a:p>
            <a:pPr marL="685800" marR="0" lvl="0" indent="-685800" algn="ctr" defTabSz="914400" rtl="0" eaLnBrk="0" fontAlgn="base" latinLnBrk="0" hangingPunct="0">
              <a:lnSpc>
                <a:spcPct val="90000"/>
              </a:lnSpc>
              <a:spcBef>
                <a:spcPct val="0"/>
              </a:spcBef>
              <a:spcAft>
                <a:spcPct val="0"/>
              </a:spcAft>
              <a:buClrTx/>
              <a:buSzTx/>
              <a:buFontTx/>
              <a:buNone/>
              <a:tabLst/>
              <a:defRPr/>
            </a:pPr>
            <a:r>
              <a:rPr lang="en-US" altLang="en-US" sz="3200" b="1" dirty="0">
                <a:solidFill>
                  <a:srgbClr val="B5CBE7">
                    <a:lumMod val="10000"/>
                  </a:srgbClr>
                </a:solidFill>
                <a:effectLst>
                  <a:outerShdw blurRad="38100" dist="38100" dir="2700000" algn="tl">
                    <a:srgbClr val="C0C0C0"/>
                  </a:outerShdw>
                </a:effectLst>
                <a:latin typeface="Arial" panose="020B0604020202020204" pitchFamily="34" charset="0"/>
                <a:ea typeface="SimSun"/>
                <a:cs typeface="Arial" panose="020B0604020202020204" pitchFamily="34" charset="0"/>
              </a:rPr>
              <a:t>PROGRESS ON </a:t>
            </a:r>
            <a:r>
              <a:rPr kumimoji="0" lang="en-US" altLang="en-US" sz="32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t>2021/22 AGSA FINDINGS CONTD…</a:t>
            </a:r>
            <a:r>
              <a:rPr kumimoji="0" lang="en-ZA" altLang="en-US" sz="35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t/>
            </a:r>
            <a:br>
              <a:rPr kumimoji="0" lang="en-ZA" altLang="en-US" sz="3500" b="1" i="0" u="none" strike="noStrike" kern="1200" cap="none" spc="0" normalizeH="0" baseline="0" noProof="0" dirty="0">
                <a:ln>
                  <a:noFill/>
                </a:ln>
                <a:solidFill>
                  <a:srgbClr val="B5CBE7">
                    <a:lumMod val="10000"/>
                  </a:srgbClr>
                </a:solidFill>
                <a:effectLst>
                  <a:outerShdw blurRad="38100" dist="38100" dir="2700000" algn="tl">
                    <a:srgbClr val="C0C0C0"/>
                  </a:outerShdw>
                </a:effectLst>
                <a:uLnTx/>
                <a:uFillTx/>
                <a:latin typeface="Arial" panose="020B0604020202020204" pitchFamily="34" charset="0"/>
                <a:ea typeface="SimSun"/>
                <a:cs typeface="Arial" panose="020B0604020202020204" pitchFamily="34" charset="0"/>
                <a:sym typeface="Calibri Light" panose="020F0302020204030204" pitchFamily="34" charset="0"/>
              </a:rPr>
            </a:br>
            <a:r>
              <a:rPr kumimoji="0" lang="en-US" altLang="en-US" sz="32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Calibri Light" panose="020F0302020204030204" pitchFamily="34" charset="0"/>
              </a:rPr>
              <a:t/>
            </a:r>
            <a:br>
              <a:rPr kumimoji="0" lang="en-US" altLang="en-US" sz="3200" b="1" i="0" u="none" strike="noStrike" kern="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sym typeface="Calibri Light" panose="020F0302020204030204" pitchFamily="34" charset="0"/>
              </a:rPr>
            </a:br>
            <a:r>
              <a:rPr kumimoji="0" lang="en-US" altLang="en-US" sz="32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t/>
            </a:r>
            <a:br>
              <a:rPr kumimoji="0" lang="en-US" altLang="en-US" sz="3200" b="1" i="0" u="none" strike="noStrike" kern="1200" cap="none" spc="0" normalizeH="0" baseline="0" noProof="0" dirty="0">
                <a:ln>
                  <a:noFill/>
                </a:ln>
                <a:solidFill>
                  <a:srgbClr val="003A00"/>
                </a:solidFill>
                <a:effectLst/>
                <a:uLnTx/>
                <a:uFillTx/>
                <a:latin typeface="Arial" panose="020B0604020202020204" pitchFamily="34" charset="0"/>
                <a:ea typeface="SimSun"/>
                <a:cs typeface="+mj-cs"/>
                <a:sym typeface="Calibri Light" panose="020F0302020204030204" pitchFamily="34" charset="0"/>
              </a:rPr>
            </a:br>
            <a:r>
              <a:rPr kumimoji="0" lang="en-ZA" altLang="en-US" sz="3300" b="1" i="0" u="none" strike="noStrike" kern="1200" cap="none" spc="0" normalizeH="0" baseline="0" noProof="0" dirty="0">
                <a:ln>
                  <a:noFill/>
                </a:ln>
                <a:solidFill>
                  <a:srgbClr val="000000"/>
                </a:solidFill>
                <a:effectLst/>
                <a:uLnTx/>
                <a:uFillTx/>
                <a:latin typeface="Century Gothic" panose="020B0502020202020204" pitchFamily="34" charset="0"/>
                <a:ea typeface="SimSun"/>
                <a:cs typeface="+mj-cs"/>
                <a:sym typeface="Calibri Light" panose="020F0302020204030204" pitchFamily="34" charset="0"/>
              </a:rPr>
              <a:t>  </a:t>
            </a:r>
          </a:p>
        </p:txBody>
      </p:sp>
      <p:graphicFrame>
        <p:nvGraphicFramePr>
          <p:cNvPr id="3" name="Table 4">
            <a:extLst>
              <a:ext uri="{FF2B5EF4-FFF2-40B4-BE49-F238E27FC236}">
                <a16:creationId xmlns:a16="http://schemas.microsoft.com/office/drawing/2014/main" id="{85845041-5FC4-F2C1-FEFC-8535BF915A69}"/>
              </a:ext>
            </a:extLst>
          </p:cNvPr>
          <p:cNvGraphicFramePr>
            <a:graphicFrameLocks noGrp="1"/>
          </p:cNvGraphicFramePr>
          <p:nvPr>
            <p:extLst>
              <p:ext uri="{D42A27DB-BD31-4B8C-83A1-F6EECF244321}">
                <p14:modId xmlns:p14="http://schemas.microsoft.com/office/powerpoint/2010/main" val="1248543324"/>
              </p:ext>
            </p:extLst>
          </p:nvPr>
        </p:nvGraphicFramePr>
        <p:xfrm>
          <a:off x="55880" y="715472"/>
          <a:ext cx="12070080" cy="5299247"/>
        </p:xfrm>
        <a:graphic>
          <a:graphicData uri="http://schemas.openxmlformats.org/drawingml/2006/table">
            <a:tbl>
              <a:tblPr firstRow="1" bandRow="1">
                <a:tableStyleId>{5C22544A-7EE6-4342-B048-85BDC9FD1C3A}</a:tableStyleId>
              </a:tblPr>
              <a:tblGrid>
                <a:gridCol w="3017520">
                  <a:extLst>
                    <a:ext uri="{9D8B030D-6E8A-4147-A177-3AD203B41FA5}">
                      <a16:colId xmlns:a16="http://schemas.microsoft.com/office/drawing/2014/main" val="2287257334"/>
                    </a:ext>
                  </a:extLst>
                </a:gridCol>
                <a:gridCol w="3591560">
                  <a:extLst>
                    <a:ext uri="{9D8B030D-6E8A-4147-A177-3AD203B41FA5}">
                      <a16:colId xmlns:a16="http://schemas.microsoft.com/office/drawing/2014/main" val="1910751641"/>
                    </a:ext>
                  </a:extLst>
                </a:gridCol>
                <a:gridCol w="2915920">
                  <a:extLst>
                    <a:ext uri="{9D8B030D-6E8A-4147-A177-3AD203B41FA5}">
                      <a16:colId xmlns:a16="http://schemas.microsoft.com/office/drawing/2014/main" val="4099484142"/>
                    </a:ext>
                  </a:extLst>
                </a:gridCol>
                <a:gridCol w="2545080">
                  <a:extLst>
                    <a:ext uri="{9D8B030D-6E8A-4147-A177-3AD203B41FA5}">
                      <a16:colId xmlns:a16="http://schemas.microsoft.com/office/drawing/2014/main" val="2390391195"/>
                    </a:ext>
                  </a:extLst>
                </a:gridCol>
              </a:tblGrid>
              <a:tr h="701080">
                <a:tc>
                  <a:txBody>
                    <a:bodyPr/>
                    <a:lstStyle/>
                    <a:p>
                      <a:r>
                        <a:rPr lang="en-US" sz="2000" dirty="0">
                          <a:solidFill>
                            <a:schemeClr val="tx1"/>
                          </a:solidFill>
                          <a:latin typeface="Arial" panose="020B0604020202020204" pitchFamily="34" charset="0"/>
                          <a:cs typeface="Arial" panose="020B0604020202020204" pitchFamily="34" charset="0"/>
                        </a:rPr>
                        <a:t>Focus Area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latin typeface="Arial" panose="020B0604020202020204" pitchFamily="34" charset="0"/>
                          <a:cs typeface="Arial" panose="020B0604020202020204" pitchFamily="34" charset="0"/>
                        </a:rPr>
                        <a:t>Issue / Weakness Identified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latin typeface="Arial" panose="020B0604020202020204" pitchFamily="34" charset="0"/>
                          <a:cs typeface="Arial" panose="020B0604020202020204" pitchFamily="34" charset="0"/>
                        </a:rPr>
                        <a:t>Remedial Action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latin typeface="Arial" panose="020B0604020202020204" pitchFamily="34" charset="0"/>
                          <a:cs typeface="Arial" panose="020B0604020202020204" pitchFamily="34" charset="0"/>
                        </a:rPr>
                        <a:t>Progress to Date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924495"/>
                  </a:ext>
                </a:extLst>
              </a:tr>
              <a:tr h="1941448">
                <a:tc>
                  <a:txBody>
                    <a:bodyPr/>
                    <a:lstStyle/>
                    <a:p>
                      <a:r>
                        <a:rPr lang="en-US" sz="1800" b="1" dirty="0">
                          <a:solidFill>
                            <a:schemeClr val="tx1"/>
                          </a:solidFill>
                          <a:latin typeface="Arial" panose="020B0604020202020204" pitchFamily="34" charset="0"/>
                          <a:cs typeface="Arial" panose="020B0604020202020204" pitchFamily="34" charset="0"/>
                        </a:rPr>
                        <a:t>Exemption from corporate income tax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Arial" panose="020B0604020202020204" pitchFamily="34" charset="0"/>
                          <a:cs typeface="Arial" panose="020B0604020202020204" pitchFamily="34" charset="0"/>
                        </a:rPr>
                        <a:t>Management is to follow through with SARS and obtain the required proof of the exemption</a:t>
                      </a:r>
                    </a:p>
                    <a:p>
                      <a:r>
                        <a:rPr lang="en-US" sz="1800" dirty="0">
                          <a:solidFill>
                            <a:schemeClr val="tx1"/>
                          </a:solidFill>
                          <a:latin typeface="Arial" panose="020B0604020202020204" pitchFamily="34" charset="0"/>
                          <a:cs typeface="Arial" panose="020B0604020202020204" pitchFamily="34" charset="0"/>
                        </a:rPr>
                        <a:t>applicable to the government component in terms of section 10 of the Income Tax Act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Arial" panose="020B0604020202020204" pitchFamily="34" charset="0"/>
                          <a:cs typeface="Arial" panose="020B0604020202020204" pitchFamily="34" charset="0"/>
                        </a:rPr>
                        <a:t>Management will be able to respond after engagement with SARS which is scheduled for 22 July 2022.</a:t>
                      </a:r>
                    </a:p>
                    <a:p>
                      <a:endParaRPr lang="en-US"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Arial" panose="020B0604020202020204" pitchFamily="34" charset="0"/>
                          <a:cs typeface="Arial" panose="020B0604020202020204" pitchFamily="34" charset="0"/>
                        </a:rPr>
                        <a:t>Not Implemented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656569985"/>
                  </a:ext>
                </a:extLst>
              </a:tr>
              <a:tr h="2656719">
                <a:tc>
                  <a:txBody>
                    <a:bodyPr/>
                    <a:lstStyle/>
                    <a:p>
                      <a:r>
                        <a:rPr lang="en-US" sz="1800" b="1" dirty="0">
                          <a:solidFill>
                            <a:schemeClr val="tx1"/>
                          </a:solidFill>
                          <a:latin typeface="Arial" panose="020B0604020202020204" pitchFamily="34" charset="0"/>
                          <a:cs typeface="Arial" panose="020B0604020202020204" pitchFamily="34" charset="0"/>
                        </a:rPr>
                        <a:t>Note 12 (Revenue from non-exchange transactions) of the AFS understated with the</a:t>
                      </a:r>
                    </a:p>
                    <a:p>
                      <a:r>
                        <a:rPr lang="en-US" sz="1800" b="1" dirty="0">
                          <a:solidFill>
                            <a:schemeClr val="tx1"/>
                          </a:solidFill>
                          <a:latin typeface="Arial" panose="020B0604020202020204" pitchFamily="34" charset="0"/>
                          <a:cs typeface="Arial" panose="020B0604020202020204" pitchFamily="34" charset="0"/>
                        </a:rPr>
                        <a:t>amount received from the LGSETA Funding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Arial" panose="020B0604020202020204" pitchFamily="34" charset="0"/>
                          <a:cs typeface="Arial" panose="020B0604020202020204" pitchFamily="34" charset="0"/>
                        </a:rPr>
                        <a:t>Adequate reviews should be implemented on the annual financial statements, general ledger, trial balance and supporting schedules to ensure that accurate and complete amounts are disclosed in the AFS.</a:t>
                      </a:r>
                    </a:p>
                    <a:p>
                      <a:endParaRPr lang="en-US"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Arial" panose="020B0604020202020204" pitchFamily="34" charset="0"/>
                          <a:cs typeface="Arial" panose="020B0604020202020204" pitchFamily="34" charset="0"/>
                        </a:rPr>
                        <a:t>Further reviews to be conducted to ensure that all previously reviewed AFS components remains the same irrespective of new changes made.</a:t>
                      </a:r>
                    </a:p>
                    <a:p>
                      <a:endParaRPr lang="en-US"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Arial" panose="020B0604020202020204" pitchFamily="34" charset="0"/>
                          <a:cs typeface="Arial" panose="020B0604020202020204" pitchFamily="34" charset="0"/>
                        </a:rPr>
                        <a:t>Implemented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lumOff val="25000"/>
                      </a:schemeClr>
                    </a:solidFill>
                  </a:tcPr>
                </a:tc>
                <a:extLst>
                  <a:ext uri="{0D108BD9-81ED-4DB2-BD59-A6C34878D82A}">
                    <a16:rowId xmlns:a16="http://schemas.microsoft.com/office/drawing/2014/main" val="2754804944"/>
                  </a:ext>
                </a:extLst>
              </a:tr>
            </a:tbl>
          </a:graphicData>
        </a:graphic>
      </p:graphicFrame>
    </p:spTree>
    <p:extLst>
      <p:ext uri="{BB962C8B-B14F-4D97-AF65-F5344CB8AC3E}">
        <p14:creationId xmlns:p14="http://schemas.microsoft.com/office/powerpoint/2010/main" val="2413071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111760" y="109452"/>
            <a:ext cx="11958318" cy="743988"/>
          </a:xfrm>
          <a:solidFill>
            <a:schemeClr val="accent2"/>
          </a:solidFill>
        </p:spPr>
        <p:txBody>
          <a:bodyPr>
            <a:normAutofit fontScale="90000"/>
          </a:bodyPr>
          <a:lstStyle/>
          <a:p>
            <a:pPr algn="ctr"/>
            <a:r>
              <a:rPr lang="en-GB" sz="4000" b="1" dirty="0">
                <a:solidFill>
                  <a:schemeClr val="tx1"/>
                </a:solidFill>
                <a:latin typeface="+mj-lt"/>
              </a:rPr>
              <a:t>RECOMMENDATIONS</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B1CF51E-9686-41C9-8C28-41B822CD482A}"/>
              </a:ext>
            </a:extLst>
          </p:cNvPr>
          <p:cNvSpPr>
            <a:spLocks noGrp="1"/>
          </p:cNvSpPr>
          <p:nvPr>
            <p:ph sz="half" idx="2"/>
          </p:nvPr>
        </p:nvSpPr>
        <p:spPr>
          <a:xfrm>
            <a:off x="111759" y="959295"/>
            <a:ext cx="11958319" cy="5185473"/>
          </a:xfrm>
        </p:spPr>
        <p:txBody>
          <a:bodyPr/>
          <a:lstStyle/>
          <a:p>
            <a:pPr marL="0" indent="0" algn="just">
              <a:lnSpc>
                <a:spcPct val="113000"/>
              </a:lnSpc>
              <a:buNone/>
            </a:pPr>
            <a:r>
              <a:rPr lang="en-US" sz="2400" b="1" dirty="0">
                <a:latin typeface="Arial" panose="020B0604020202020204" pitchFamily="34" charset="0"/>
                <a:cs typeface="Arial" panose="020B0604020202020204" pitchFamily="34" charset="0"/>
              </a:rPr>
              <a:t>It is recommended that the Portfolio Committee on COGTA note the 2021/22 Annual Report for MISA depicting the following:  </a:t>
            </a:r>
          </a:p>
          <a:p>
            <a:pPr marL="0" indent="0" algn="just">
              <a:lnSpc>
                <a:spcPct val="113000"/>
              </a:lnSpc>
              <a:buNone/>
            </a:pPr>
            <a:endParaRPr lang="en-US" sz="2400" b="1" dirty="0">
              <a:latin typeface="Arial" panose="020B0604020202020204" pitchFamily="34" charset="0"/>
              <a:cs typeface="Arial" panose="020B0604020202020204" pitchFamily="34" charset="0"/>
            </a:endParaRPr>
          </a:p>
          <a:p>
            <a:pPr marL="457200" indent="-457200">
              <a:buSzPct val="130000"/>
              <a:buFont typeface="Wingdings" panose="05000000000000000000" pitchFamily="2" charset="2"/>
              <a:buChar char="ü"/>
            </a:pPr>
            <a:r>
              <a:rPr lang="en-ZA" sz="2200" dirty="0">
                <a:latin typeface="Arial" panose="020B0604020202020204" pitchFamily="34" charset="0"/>
                <a:cs typeface="Arial" panose="020B0604020202020204" pitchFamily="34" charset="0"/>
              </a:rPr>
              <a:t>Achievement of 30 of 33 annual targets in the 2021/22 Annual Performance Plan (APP) representing </a:t>
            </a:r>
            <a:r>
              <a:rPr lang="en-ZA" sz="2200">
                <a:latin typeface="Arial" panose="020B0604020202020204" pitchFamily="34" charset="0"/>
                <a:cs typeface="Arial" panose="020B0604020202020204" pitchFamily="34" charset="0"/>
              </a:rPr>
              <a:t>an overall </a:t>
            </a:r>
            <a:r>
              <a:rPr lang="en-ZA" sz="2200" dirty="0">
                <a:latin typeface="Arial" panose="020B0604020202020204" pitchFamily="34" charset="0"/>
                <a:cs typeface="Arial" panose="020B0604020202020204" pitchFamily="34" charset="0"/>
              </a:rPr>
              <a:t>performance for the financial year under review of 91%.</a:t>
            </a:r>
          </a:p>
          <a:p>
            <a:pPr marL="0" indent="0">
              <a:buSzPct val="130000"/>
              <a:buNone/>
            </a:pPr>
            <a:endParaRPr lang="en-ZA" sz="2200" dirty="0">
              <a:latin typeface="Arial" panose="020B0604020202020204" pitchFamily="34" charset="0"/>
              <a:cs typeface="Arial" panose="020B0604020202020204" pitchFamily="34" charset="0"/>
            </a:endParaRPr>
          </a:p>
          <a:p>
            <a:pPr marL="457200" indent="-457200">
              <a:buSzPct val="130000"/>
              <a:buFont typeface="Wingdings" panose="05000000000000000000" pitchFamily="2" charset="2"/>
              <a:buChar char="ü"/>
            </a:pPr>
            <a:r>
              <a:rPr lang="en-ZA" sz="2200" dirty="0">
                <a:latin typeface="Arial" panose="020B0604020202020204" pitchFamily="34" charset="0"/>
                <a:cs typeface="Arial" panose="020B0604020202020204" pitchFamily="34" charset="0"/>
              </a:rPr>
              <a:t>Financial performance report for 2021/22 Financial Year.</a:t>
            </a:r>
          </a:p>
          <a:p>
            <a:pPr marL="0" indent="0">
              <a:buSzPct val="130000"/>
              <a:buNone/>
            </a:pPr>
            <a:endParaRPr lang="en-ZA" sz="2200" dirty="0">
              <a:latin typeface="Arial" panose="020B0604020202020204" pitchFamily="34" charset="0"/>
              <a:cs typeface="Arial" panose="020B0604020202020204" pitchFamily="34" charset="0"/>
            </a:endParaRPr>
          </a:p>
          <a:p>
            <a:pPr marL="457200" indent="-457200">
              <a:buSzPct val="130000"/>
              <a:buFont typeface="Wingdings" panose="05000000000000000000" pitchFamily="2" charset="2"/>
              <a:buChar char="ü"/>
            </a:pPr>
            <a:r>
              <a:rPr lang="en-ZA" sz="2200" dirty="0">
                <a:latin typeface="Arial" panose="020B0604020202020204" pitchFamily="34" charset="0"/>
                <a:cs typeface="Arial" panose="020B0604020202020204" pitchFamily="34" charset="0"/>
              </a:rPr>
              <a:t>Achievement of Unqualified Audit without material findings (Clean Audit) for the past four (4) consecutive years. .</a:t>
            </a:r>
          </a:p>
        </p:txBody>
      </p:sp>
    </p:spTree>
    <p:extLst>
      <p:ext uri="{BB962C8B-B14F-4D97-AF65-F5344CB8AC3E}">
        <p14:creationId xmlns:p14="http://schemas.microsoft.com/office/powerpoint/2010/main" val="653839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21F1A1-7023-4870-A53A-69A77256D153}"/>
              </a:ext>
            </a:extLst>
          </p:cNvPr>
          <p:cNvPicPr>
            <a:picLocks noChangeAspect="1"/>
          </p:cNvPicPr>
          <p:nvPr/>
        </p:nvPicPr>
        <p:blipFill>
          <a:blip r:embed="rId2"/>
          <a:stretch>
            <a:fillRect/>
          </a:stretch>
        </p:blipFill>
        <p:spPr>
          <a:xfrm>
            <a:off x="498684" y="6205426"/>
            <a:ext cx="2226966" cy="652574"/>
          </a:xfrm>
          <a:prstGeom prst="rect">
            <a:avLst/>
          </a:prstGeom>
        </p:spPr>
      </p:pic>
    </p:spTree>
    <p:extLst>
      <p:ext uri="{BB962C8B-B14F-4D97-AF65-F5344CB8AC3E}">
        <p14:creationId xmlns:p14="http://schemas.microsoft.com/office/powerpoint/2010/main" val="3225092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101600" y="109452"/>
            <a:ext cx="11988800" cy="723985"/>
          </a:xfrm>
          <a:solidFill>
            <a:schemeClr val="accent2"/>
          </a:solidFill>
        </p:spPr>
        <p:txBody>
          <a:bodyPr>
            <a:normAutofit fontScale="90000"/>
          </a:bodyPr>
          <a:lstStyle/>
          <a:p>
            <a:pPr algn="ctr"/>
            <a:r>
              <a:rPr lang="en-GB" sz="4000" b="1" dirty="0">
                <a:solidFill>
                  <a:schemeClr val="tx1"/>
                </a:solidFill>
                <a:latin typeface="+mj-lt"/>
              </a:rPr>
              <a:t>Purpose </a:t>
            </a:r>
            <a:br>
              <a:rPr lang="en-GB" sz="40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FF5EE05-4C8D-4B54-8356-68619EC84064}"/>
              </a:ext>
            </a:extLst>
          </p:cNvPr>
          <p:cNvSpPr txBox="1"/>
          <p:nvPr/>
        </p:nvSpPr>
        <p:spPr>
          <a:xfrm>
            <a:off x="101600" y="1015423"/>
            <a:ext cx="11988800" cy="4268861"/>
          </a:xfrm>
          <a:prstGeom prst="rect">
            <a:avLst/>
          </a:prstGeom>
          <a:noFill/>
        </p:spPr>
        <p:txBody>
          <a:bodyPr wrap="square">
            <a:spAutoFit/>
          </a:bodyPr>
          <a:lstStyle/>
          <a:p>
            <a:pPr marL="0" marR="0" lvl="0" indent="0" algn="just" defTabSz="457200" rtl="0" eaLnBrk="0" fontAlgn="base" latinLnBrk="0" hangingPunct="0">
              <a:lnSpc>
                <a:spcPct val="113000"/>
              </a:lnSpc>
              <a:spcBef>
                <a:spcPct val="0"/>
              </a:spcBef>
              <a:spcAft>
                <a:spcPct val="0"/>
              </a:spcAft>
              <a:buClrTx/>
              <a:buSzTx/>
              <a:buFontTx/>
              <a:buNone/>
              <a:tabLst/>
              <a:defRPr/>
            </a:pPr>
            <a:endParaRPr kumimoji="0" lang="en-ZA" altLang="en-US" sz="2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just" defTabSz="457200" rtl="0" eaLnBrk="0" fontAlgn="base" latinLnBrk="0" hangingPunct="0">
              <a:lnSpc>
                <a:spcPct val="113000"/>
              </a:lnSpc>
              <a:spcBef>
                <a:spcPct val="0"/>
              </a:spcBef>
              <a:spcAft>
                <a:spcPct val="0"/>
              </a:spcAft>
              <a:buClrTx/>
              <a:buSzPct val="130000"/>
              <a:buFont typeface="Wingdings" panose="05000000000000000000" pitchFamily="2" charset="2"/>
              <a:buChar char="q"/>
              <a:tabLst/>
              <a:defRPr/>
            </a:pPr>
            <a:r>
              <a:rPr kumimoji="0" lang="en-ZA" sz="2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The main objective of this presentation is to brief the Portfolio Committee on Cooperative Governance and Traditional Affairs (CoGTA) on the </a:t>
            </a:r>
            <a:r>
              <a:rPr kumimoji="0" lang="en-ZA" sz="2200" b="1" i="0" u="none" strike="noStrike" kern="1200" cap="none" spc="0" normalizeH="0" baseline="0" noProof="0" dirty="0">
                <a:ln>
                  <a:noFill/>
                </a:ln>
                <a:solidFill>
                  <a:srgbClr val="00B050"/>
                </a:solidFill>
                <a:effectLst/>
                <a:uLnTx/>
                <a:uFillTx/>
                <a:latin typeface="Arial" panose="020B0604020202020204" pitchFamily="34" charset="0"/>
                <a:ea typeface="SimSun" panose="02010600030101010101" pitchFamily="2" charset="-122"/>
                <a:cs typeface="Arial" panose="020B0604020202020204" pitchFamily="34" charset="0"/>
              </a:rPr>
              <a:t>2021/22 Annual Report for MISA</a:t>
            </a:r>
            <a:r>
              <a:rPr kumimoji="0" lang="en-ZA" sz="2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a:t>
            </a:r>
          </a:p>
          <a:p>
            <a:pPr marL="457200" marR="0" lvl="0" indent="-457200" algn="just" defTabSz="457200" rtl="0" eaLnBrk="0" fontAlgn="base" latinLnBrk="0" hangingPunct="0">
              <a:lnSpc>
                <a:spcPct val="113000"/>
              </a:lnSpc>
              <a:spcBef>
                <a:spcPct val="0"/>
              </a:spcBef>
              <a:spcAft>
                <a:spcPct val="0"/>
              </a:spcAft>
              <a:buClrTx/>
              <a:buSzPct val="130000"/>
              <a:buFont typeface="Wingdings" panose="05000000000000000000" pitchFamily="2" charset="2"/>
              <a:buChar char="q"/>
              <a:tabLst/>
              <a:defRPr/>
            </a:pPr>
            <a:endParaRPr kumimoji="0" lang="en-ZA" sz="2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a:p>
            <a:pPr marL="457200" marR="0" lvl="0" indent="-457200" algn="just" defTabSz="457200" rtl="0" eaLnBrk="0" fontAlgn="base" latinLnBrk="0" hangingPunct="0">
              <a:lnSpc>
                <a:spcPct val="113000"/>
              </a:lnSpc>
              <a:spcBef>
                <a:spcPct val="0"/>
              </a:spcBef>
              <a:spcAft>
                <a:spcPct val="0"/>
              </a:spcAft>
              <a:buClrTx/>
              <a:buSzPct val="130000"/>
              <a:buFont typeface="Wingdings" panose="05000000000000000000" pitchFamily="2" charset="2"/>
              <a:buChar char="q"/>
              <a:tabLst/>
              <a:defRPr/>
            </a:pPr>
            <a:r>
              <a:rPr lang="en-ZA" sz="2200" dirty="0">
                <a:solidFill>
                  <a:srgbClr val="000000"/>
                </a:solidFill>
                <a:latin typeface="Arial" panose="020B0604020202020204" pitchFamily="34" charset="0"/>
                <a:ea typeface="SimSun" panose="02010600030101010101" pitchFamily="2" charset="-122"/>
                <a:cs typeface="Arial" panose="020B0604020202020204" pitchFamily="34" charset="0"/>
              </a:rPr>
              <a:t>The </a:t>
            </a:r>
            <a:r>
              <a:rPr kumimoji="0" lang="en-ZA" sz="2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presentation provides a summary of the approved 2021/22 Annual Report for MISA as tabled in Parliament on </a:t>
            </a:r>
            <a:r>
              <a:rPr kumimoji="0" lang="en-ZA" sz="2200" b="1" i="0" u="none" strike="noStrike" kern="1200" cap="none" spc="0" normalizeH="0" baseline="0" noProof="0" dirty="0">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rPr>
              <a:t>29 September 2022</a:t>
            </a:r>
            <a:r>
              <a:rPr kumimoji="0" lang="en-ZA" sz="2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a:t>
            </a:r>
          </a:p>
          <a:p>
            <a:pPr marR="0" lvl="0" algn="just" defTabSz="457200" rtl="0" eaLnBrk="0" fontAlgn="base" latinLnBrk="0" hangingPunct="0">
              <a:lnSpc>
                <a:spcPct val="113000"/>
              </a:lnSpc>
              <a:spcBef>
                <a:spcPct val="0"/>
              </a:spcBef>
              <a:spcAft>
                <a:spcPct val="0"/>
              </a:spcAft>
              <a:buClrTx/>
              <a:buSzPct val="130000"/>
              <a:tabLst/>
              <a:defRPr/>
            </a:pPr>
            <a:endParaRPr kumimoji="0" lang="en-ZA" sz="2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a:p>
            <a:pPr marL="457200" marR="0" lvl="0" indent="-457200" algn="just" defTabSz="457200" rtl="0" eaLnBrk="0" fontAlgn="base" latinLnBrk="0" hangingPunct="0">
              <a:lnSpc>
                <a:spcPct val="113000"/>
              </a:lnSpc>
              <a:spcBef>
                <a:spcPct val="0"/>
              </a:spcBef>
              <a:spcAft>
                <a:spcPct val="0"/>
              </a:spcAft>
              <a:buClrTx/>
              <a:buSzPct val="130000"/>
              <a:buFont typeface="Wingdings" panose="05000000000000000000" pitchFamily="2" charset="2"/>
              <a:buChar char="q"/>
              <a:tabLst/>
              <a:defRPr/>
            </a:pPr>
            <a:r>
              <a:rPr lang="en-ZA" sz="2200" dirty="0">
                <a:solidFill>
                  <a:srgbClr val="000000"/>
                </a:solidFill>
                <a:latin typeface="Arial" panose="020B0604020202020204" pitchFamily="34" charset="0"/>
                <a:ea typeface="SimSun" panose="02010600030101010101" pitchFamily="2" charset="-122"/>
                <a:cs typeface="Arial" panose="020B0604020202020204" pitchFamily="34" charset="0"/>
              </a:rPr>
              <a:t>It give highlights of performance against </a:t>
            </a:r>
            <a:r>
              <a:rPr lang="en-ZA" sz="2200" b="1" dirty="0">
                <a:solidFill>
                  <a:schemeClr val="accent4">
                    <a:lumMod val="75000"/>
                  </a:schemeClr>
                </a:solidFill>
                <a:latin typeface="Arial" panose="020B0604020202020204" pitchFamily="34" charset="0"/>
                <a:ea typeface="SimSun" panose="02010600030101010101" pitchFamily="2" charset="-122"/>
                <a:cs typeface="Arial" panose="020B0604020202020204" pitchFamily="34" charset="0"/>
              </a:rPr>
              <a:t>Output Targets </a:t>
            </a:r>
            <a:r>
              <a:rPr lang="en-ZA" sz="2200" dirty="0">
                <a:solidFill>
                  <a:srgbClr val="000000"/>
                </a:solidFill>
                <a:latin typeface="Arial" panose="020B0604020202020204" pitchFamily="34" charset="0"/>
                <a:ea typeface="SimSun" panose="02010600030101010101" pitchFamily="2" charset="-122"/>
                <a:cs typeface="Arial" panose="020B0604020202020204" pitchFamily="34" charset="0"/>
              </a:rPr>
              <a:t>in the approved Annual Performance Plan (APP) and </a:t>
            </a:r>
            <a:r>
              <a:rPr lang="en-ZA" sz="2200" b="1" dirty="0">
                <a:solidFill>
                  <a:srgbClr val="0070C0"/>
                </a:solidFill>
                <a:latin typeface="Arial" panose="020B0604020202020204" pitchFamily="34" charset="0"/>
                <a:ea typeface="SimSun" panose="02010600030101010101" pitchFamily="2" charset="-122"/>
                <a:cs typeface="Arial" panose="020B0604020202020204" pitchFamily="34" charset="0"/>
              </a:rPr>
              <a:t>financial performance </a:t>
            </a:r>
            <a:r>
              <a:rPr lang="en-ZA" sz="2200" dirty="0">
                <a:solidFill>
                  <a:srgbClr val="000000"/>
                </a:solidFill>
                <a:latin typeface="Arial" panose="020B0604020202020204" pitchFamily="34" charset="0"/>
                <a:ea typeface="SimSun" panose="02010600030101010101" pitchFamily="2" charset="-122"/>
                <a:cs typeface="Arial" panose="020B0604020202020204" pitchFamily="34" charset="0"/>
              </a:rPr>
              <a:t>for the year. </a:t>
            </a:r>
            <a:endParaRPr kumimoji="0" lang="en-ZA" sz="2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a:p>
            <a:pPr marL="457200" marR="0" lvl="0" indent="-457200" algn="just" defTabSz="457200" rtl="0" eaLnBrk="0" fontAlgn="base" latinLnBrk="0" hangingPunct="0">
              <a:lnSpc>
                <a:spcPct val="113000"/>
              </a:lnSpc>
              <a:spcBef>
                <a:spcPct val="0"/>
              </a:spcBef>
              <a:spcAft>
                <a:spcPct val="0"/>
              </a:spcAft>
              <a:buClrTx/>
              <a:buSzPct val="130000"/>
              <a:buFont typeface="Wingdings" panose="05000000000000000000" pitchFamily="2" charset="2"/>
              <a:buChar char="q"/>
              <a:tabLst/>
              <a:defRPr/>
            </a:pPr>
            <a:endParaRPr kumimoji="0" lang="en-ZA" sz="2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a:p>
            <a:pPr marL="457200" marR="0" lvl="0" indent="-457200" algn="just" defTabSz="457200" rtl="0" eaLnBrk="0" fontAlgn="base" latinLnBrk="0" hangingPunct="0">
              <a:lnSpc>
                <a:spcPct val="113000"/>
              </a:lnSpc>
              <a:spcBef>
                <a:spcPct val="0"/>
              </a:spcBef>
              <a:spcAft>
                <a:spcPct val="0"/>
              </a:spcAft>
              <a:buClrTx/>
              <a:buSzPct val="130000"/>
              <a:buFont typeface="Wingdings" panose="05000000000000000000" pitchFamily="2" charset="2"/>
              <a:buChar char="q"/>
              <a:tabLst/>
              <a:defRPr/>
            </a:pPr>
            <a:r>
              <a:rPr lang="en-ZA" sz="2200" dirty="0">
                <a:solidFill>
                  <a:srgbClr val="000000"/>
                </a:solidFill>
                <a:latin typeface="Arial" panose="020B0604020202020204" pitchFamily="34" charset="0"/>
                <a:ea typeface="SimSun" panose="02010600030101010101" pitchFamily="2" charset="-122"/>
                <a:cs typeface="Arial" panose="020B0604020202020204" pitchFamily="34" charset="0"/>
              </a:rPr>
              <a:t>The presentation further depicts </a:t>
            </a:r>
            <a:r>
              <a:rPr lang="en-ZA" sz="2200" b="1" dirty="0">
                <a:solidFill>
                  <a:schemeClr val="accent6">
                    <a:lumMod val="75000"/>
                    <a:lumOff val="25000"/>
                  </a:schemeClr>
                </a:solidFill>
                <a:latin typeface="Arial" panose="020B0604020202020204" pitchFamily="34" charset="0"/>
                <a:ea typeface="SimSun" panose="02010600030101010101" pitchFamily="2" charset="-122"/>
                <a:cs typeface="Arial" panose="020B0604020202020204" pitchFamily="34" charset="0"/>
              </a:rPr>
              <a:t>Audit Outcomes </a:t>
            </a:r>
            <a:r>
              <a:rPr lang="en-ZA" sz="2200" dirty="0">
                <a:solidFill>
                  <a:srgbClr val="000000"/>
                </a:solidFill>
                <a:latin typeface="Arial" panose="020B0604020202020204" pitchFamily="34" charset="0"/>
                <a:ea typeface="SimSun" panose="02010600030101010101" pitchFamily="2" charset="-122"/>
                <a:cs typeface="Arial" panose="020B0604020202020204" pitchFamily="34" charset="0"/>
              </a:rPr>
              <a:t>for MISA in each of the past five years. </a:t>
            </a:r>
            <a:endParaRPr kumimoji="0" lang="en-ZA" sz="2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755808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498684" y="109452"/>
            <a:ext cx="11205636" cy="571585"/>
          </a:xfrm>
          <a:solidFill>
            <a:schemeClr val="accent2"/>
          </a:solidFill>
        </p:spPr>
        <p:txBody>
          <a:bodyPr>
            <a:normAutofit fontScale="90000"/>
          </a:bodyPr>
          <a:lstStyle/>
          <a:p>
            <a:pPr algn="ctr"/>
            <a:r>
              <a:rPr lang="en-GB" sz="4000" b="1" dirty="0">
                <a:solidFill>
                  <a:schemeClr val="tx1"/>
                </a:solidFill>
                <a:latin typeface="+mj-lt"/>
              </a:rPr>
              <a:t>Vision, mission and mandate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endParaRPr lang="en-ZA" sz="3600" b="1" dirty="0">
              <a:solidFill>
                <a:schemeClr val="accent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C895A8E-DA8E-4107-BD02-15D1F23FB39B}"/>
              </a:ext>
            </a:extLst>
          </p:cNvPr>
          <p:cNvSpPr txBox="1"/>
          <p:nvPr/>
        </p:nvSpPr>
        <p:spPr>
          <a:xfrm>
            <a:off x="622509" y="711551"/>
            <a:ext cx="11205636" cy="5340501"/>
          </a:xfrm>
          <a:prstGeom prst="rect">
            <a:avLst/>
          </a:prstGeom>
          <a:noFill/>
        </p:spPr>
        <p:txBody>
          <a:bodyPr wrap="square">
            <a:spAutoFit/>
          </a:bodyPr>
          <a:lstStyle/>
          <a:p>
            <a:pPr marL="0" marR="0" lvl="0" indent="0" algn="ctr" defTabSz="457200" rtl="0" eaLnBrk="0" fontAlgn="base" latinLnBrk="0" hangingPunct="0">
              <a:lnSpc>
                <a:spcPct val="107000"/>
              </a:lnSpc>
              <a:spcBef>
                <a:spcPct val="0"/>
              </a:spcBef>
              <a:spcAft>
                <a:spcPct val="0"/>
              </a:spcAft>
              <a:buClrTx/>
              <a:buSzTx/>
              <a:buFontTx/>
              <a:buNone/>
              <a:tabLst/>
              <a:defRPr/>
            </a:pPr>
            <a:r>
              <a:rPr kumimoji="0" lang="en-ZA" altLang="en-US" sz="24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Our Vision</a:t>
            </a:r>
            <a:endParaRPr kumimoji="0" lang="en-ZA" altLang="en-US" sz="24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0" fontAlgn="base" latinLnBrk="0" hangingPunct="0">
              <a:lnSpc>
                <a:spcPct val="150000"/>
              </a:lnSpc>
              <a:spcBef>
                <a:spcPct val="0"/>
              </a:spcBef>
              <a:spcAft>
                <a:spcPct val="0"/>
              </a:spcAft>
              <a:buClrTx/>
              <a:buSzTx/>
              <a:buFontTx/>
              <a:buNone/>
              <a:tabLst/>
              <a:defRPr/>
            </a:pPr>
            <a:r>
              <a:rPr kumimoji="0" lang="en-ZA" altLang="en-US" sz="2400" b="1" i="0" u="none" strike="noStrike" kern="1200" cap="none" spc="0" normalizeH="0" baseline="0" noProof="0" dirty="0">
                <a:ln>
                  <a:noFill/>
                </a:ln>
                <a:solidFill>
                  <a:srgbClr val="731806"/>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Leaders in Municipal Infrastructure Support.</a:t>
            </a:r>
            <a:endParaRPr kumimoji="0" lang="en-ZA"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7000"/>
              </a:lnSpc>
              <a:spcBef>
                <a:spcPct val="0"/>
              </a:spcBef>
              <a:spcAft>
                <a:spcPct val="0"/>
              </a:spcAft>
              <a:buClrTx/>
              <a:buSzTx/>
              <a:buFontTx/>
              <a:buNone/>
              <a:tabLst/>
              <a:defRPr/>
            </a:pPr>
            <a:r>
              <a:rPr kumimoji="0" lang="en-ZA" altLang="en-US" sz="2400" b="1" i="0" u="none" strike="noStrike" kern="1200" cap="none" spc="0" normalizeH="0" baseline="0" noProof="0" dirty="0">
                <a:ln>
                  <a:noFill/>
                </a:ln>
                <a:solidFill>
                  <a:srgbClr val="731806"/>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ctr" defTabSz="457200" rtl="0" eaLnBrk="0" fontAlgn="base" latinLnBrk="0" hangingPunct="0">
              <a:lnSpc>
                <a:spcPct val="107000"/>
              </a:lnSpc>
              <a:spcBef>
                <a:spcPct val="0"/>
              </a:spcBef>
              <a:spcAft>
                <a:spcPct val="0"/>
              </a:spcAft>
              <a:buClrTx/>
              <a:buSzTx/>
              <a:buFontTx/>
              <a:buNone/>
              <a:tabLst/>
              <a:defRPr/>
            </a:pPr>
            <a:r>
              <a:rPr kumimoji="0" lang="en-ZA" altLang="en-US" sz="24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Mission</a:t>
            </a:r>
            <a:endParaRPr kumimoji="0" lang="en-ZA" altLang="en-US" sz="24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0" fontAlgn="base" latinLnBrk="0" hangingPunct="0">
              <a:lnSpc>
                <a:spcPct val="150000"/>
              </a:lnSpc>
              <a:spcBef>
                <a:spcPct val="0"/>
              </a:spcBef>
              <a:spcAft>
                <a:spcPct val="0"/>
              </a:spcAft>
              <a:buClrTx/>
              <a:buSzTx/>
              <a:buFontTx/>
              <a:buNone/>
              <a:tabLst/>
              <a:defRPr/>
            </a:pPr>
            <a:r>
              <a:rPr kumimoji="0" lang="en-ZA" altLang="en-US" sz="2400" b="1" i="0" u="none" strike="noStrike" kern="1200" cap="none" spc="0" normalizeH="0" baseline="0" noProof="0" dirty="0">
                <a:ln>
                  <a:noFill/>
                </a:ln>
                <a:solidFill>
                  <a:srgbClr val="731806"/>
                </a:solidFill>
                <a:effectLst/>
                <a:uLnTx/>
                <a:uFillTx/>
                <a:latin typeface="Arial" panose="020B0604020202020204" pitchFamily="34" charset="0"/>
                <a:ea typeface="Calibri" panose="020F0502020204030204" pitchFamily="34" charset="0"/>
                <a:cs typeface="Times New Roman" panose="02020603050405020304" pitchFamily="18" charset="0"/>
              </a:rPr>
              <a:t> T</a:t>
            </a: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 </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provide integrated municipal infrastructure support services to municipalities through technical expertise and skills development towards the efficient infrastructure delivery systems, processes and procedures.</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alt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Mandate</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alt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To render Technical Advice and Support to municipalities towards the </a:t>
            </a:r>
            <a:r>
              <a:rPr lang="en-US" altLang="en-US" sz="2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optimisation</a:t>
            </a:r>
            <a:r>
              <a:rPr lang="en-US" alt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of municipal infrastructure provision.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alt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680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a:lnSpc>
                <a:spcPct val="150000"/>
              </a:lnSpc>
            </a:pPr>
            <a:endParaRPr lang="en-US" altLang="en-US" sz="3200" b="1" dirty="0">
              <a:solidFill>
                <a:srgbClr val="ED7D31"/>
              </a:solidFill>
              <a:latin typeface="+mj-lt"/>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81280" y="109452"/>
            <a:ext cx="11978640" cy="718364"/>
          </a:xfrm>
          <a:solidFill>
            <a:schemeClr val="accent2"/>
          </a:solidFill>
        </p:spPr>
        <p:txBody>
          <a:bodyPr>
            <a:normAutofit fontScale="90000"/>
          </a:bodyPr>
          <a:lstStyle/>
          <a:p>
            <a:pPr algn="ctr"/>
            <a:r>
              <a:rPr lang="en-GB" sz="4000" b="1" dirty="0">
                <a:solidFill>
                  <a:schemeClr val="tx1"/>
                </a:solidFill>
                <a:latin typeface="+mj-lt"/>
              </a:rPr>
              <a:t>KEY FUNCTIONS OF MISA</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F870A23-BF89-4A15-8811-30B5B1FDFC53}"/>
              </a:ext>
            </a:extLst>
          </p:cNvPr>
          <p:cNvSpPr txBox="1"/>
          <p:nvPr/>
        </p:nvSpPr>
        <p:spPr>
          <a:xfrm>
            <a:off x="81280" y="937874"/>
            <a:ext cx="12029440" cy="5259260"/>
          </a:xfrm>
          <a:prstGeom prst="rect">
            <a:avLst/>
          </a:prstGeom>
          <a:noFill/>
        </p:spPr>
        <p:txBody>
          <a:bodyPr wrap="square">
            <a:spAutoFit/>
          </a:bodyPr>
          <a:lstStyle/>
          <a:p>
            <a:pPr marL="346075" marR="0" lvl="0" indent="-346075" algn="just" defTabSz="457200" rtl="0" eaLnBrk="0" fontAlgn="base" latinLnBrk="0" hangingPunct="0">
              <a:lnSpc>
                <a:spcPct val="113000"/>
              </a:lnSpc>
              <a:spcBef>
                <a:spcPct val="0"/>
              </a:spcBef>
              <a:spcAft>
                <a:spcPct val="0"/>
              </a:spcAft>
              <a:buClrTx/>
              <a:buSzTx/>
              <a:buFont typeface="Wingdings" panose="05000000000000000000" pitchFamily="2" charset="2"/>
              <a:buChar char="q"/>
              <a:tabLst/>
              <a:defRPr/>
            </a:pPr>
            <a:r>
              <a:rPr kumimoji="0" lang="en-ZA" altLang="en-US" sz="2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Supporting municipalities to conduct effective infrastructure planning to achieve sustainable service delivery;</a:t>
            </a:r>
          </a:p>
          <a:p>
            <a:pPr marL="346075" marR="0" lvl="0" indent="-346075" algn="just" defTabSz="457200" rtl="0" eaLnBrk="0" fontAlgn="base" latinLnBrk="0" hangingPunct="0">
              <a:lnSpc>
                <a:spcPct val="113000"/>
              </a:lnSpc>
              <a:spcBef>
                <a:spcPct val="0"/>
              </a:spcBef>
              <a:spcAft>
                <a:spcPct val="0"/>
              </a:spcAft>
              <a:buClrTx/>
              <a:buSzTx/>
              <a:buFont typeface="Wingdings" panose="05000000000000000000" pitchFamily="2" charset="2"/>
              <a:buChar char="q"/>
              <a:tabLst/>
              <a:defRPr/>
            </a:pPr>
            <a:endParaRPr lang="en-ZA" altLang="en-US" sz="23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46075" marR="0" lvl="0" indent="-346075" algn="just" defTabSz="457200" rtl="0" eaLnBrk="0" fontAlgn="base" latinLnBrk="0" hangingPunct="0">
              <a:lnSpc>
                <a:spcPct val="113000"/>
              </a:lnSpc>
              <a:spcBef>
                <a:spcPct val="0"/>
              </a:spcBef>
              <a:spcAft>
                <a:spcPct val="0"/>
              </a:spcAft>
              <a:buClrTx/>
              <a:buSzTx/>
              <a:buFont typeface="Wingdings" panose="05000000000000000000" pitchFamily="2" charset="2"/>
              <a:buChar char="q"/>
              <a:tabLst/>
              <a:defRPr/>
            </a:pPr>
            <a:r>
              <a:rPr kumimoji="0" lang="en-ZA" altLang="en-US" sz="2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Supporting and assisting municipalities with the implementation of infrastructure projects as determined by the municipal integrated development plans (IDPs);</a:t>
            </a:r>
          </a:p>
          <a:p>
            <a:pPr marL="346075" marR="0" lvl="0" indent="-346075" algn="just" defTabSz="457200" rtl="0" eaLnBrk="0" fontAlgn="base" latinLnBrk="0" hangingPunct="0">
              <a:lnSpc>
                <a:spcPct val="113000"/>
              </a:lnSpc>
              <a:spcBef>
                <a:spcPct val="0"/>
              </a:spcBef>
              <a:spcAft>
                <a:spcPct val="0"/>
              </a:spcAft>
              <a:buClrTx/>
              <a:buSzTx/>
              <a:buFont typeface="Wingdings" panose="05000000000000000000" pitchFamily="2" charset="2"/>
              <a:buChar char="q"/>
              <a:tabLst/>
              <a:defRPr/>
            </a:pPr>
            <a:endParaRPr lang="en-ZA" altLang="en-US" sz="23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46075" marR="0" lvl="0" indent="-346075" algn="just" defTabSz="457200" rtl="0" eaLnBrk="0" fontAlgn="base" latinLnBrk="0" hangingPunct="0">
              <a:lnSpc>
                <a:spcPct val="113000"/>
              </a:lnSpc>
              <a:spcBef>
                <a:spcPct val="0"/>
              </a:spcBef>
              <a:spcAft>
                <a:spcPct val="0"/>
              </a:spcAft>
              <a:buClrTx/>
              <a:buSzTx/>
              <a:buFont typeface="Wingdings" panose="05000000000000000000" pitchFamily="2" charset="2"/>
              <a:buChar char="q"/>
              <a:tabLst/>
              <a:defRPr/>
            </a:pPr>
            <a:r>
              <a:rPr kumimoji="0" lang="en-ZA" altLang="en-US" sz="2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Supporting and assisting municipalities with the operation and maintenance of municipal infrastructure;</a:t>
            </a:r>
          </a:p>
          <a:p>
            <a:pPr marL="346075" marR="0" lvl="0" indent="-346075" algn="just" defTabSz="457200" rtl="0" eaLnBrk="0" fontAlgn="base" latinLnBrk="0" hangingPunct="0">
              <a:lnSpc>
                <a:spcPct val="113000"/>
              </a:lnSpc>
              <a:spcBef>
                <a:spcPct val="0"/>
              </a:spcBef>
              <a:spcAft>
                <a:spcPct val="0"/>
              </a:spcAft>
              <a:buClrTx/>
              <a:buSzTx/>
              <a:buFont typeface="Wingdings" panose="05000000000000000000" pitchFamily="2" charset="2"/>
              <a:buChar char="q"/>
              <a:tabLst/>
              <a:defRPr/>
            </a:pPr>
            <a:endParaRPr lang="en-ZA" altLang="en-US" sz="23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46075" marR="0" lvl="0" indent="-346075" algn="just" defTabSz="457200" rtl="0" eaLnBrk="0" fontAlgn="base" latinLnBrk="0" hangingPunct="0">
              <a:lnSpc>
                <a:spcPct val="113000"/>
              </a:lnSpc>
              <a:spcBef>
                <a:spcPct val="0"/>
              </a:spcBef>
              <a:spcAft>
                <a:spcPct val="0"/>
              </a:spcAft>
              <a:buClrTx/>
              <a:buSzTx/>
              <a:buFont typeface="Wingdings" panose="05000000000000000000" pitchFamily="2" charset="2"/>
              <a:buChar char="q"/>
              <a:tabLst/>
              <a:defRPr/>
            </a:pPr>
            <a:r>
              <a:rPr kumimoji="0" lang="en-ZA" altLang="en-US" sz="2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Building the capacity of municipalities to undertake effective planning, delivery, operations and management of municipal infrastructure; and</a:t>
            </a:r>
          </a:p>
          <a:p>
            <a:pPr marL="342900" marR="0" lvl="0" indent="-342900" algn="just" defTabSz="457200" rtl="0" eaLnBrk="0" fontAlgn="base" latinLnBrk="0" hangingPunct="0">
              <a:lnSpc>
                <a:spcPct val="113000"/>
              </a:lnSpc>
              <a:spcBef>
                <a:spcPct val="0"/>
              </a:spcBef>
              <a:spcAft>
                <a:spcPct val="0"/>
              </a:spcAft>
              <a:buClrTx/>
              <a:buSzTx/>
              <a:buFont typeface="Wingdings" panose="05000000000000000000" pitchFamily="2" charset="2"/>
              <a:buChar char="q"/>
              <a:tabLst/>
              <a:defRPr/>
            </a:pPr>
            <a:endParaRPr kumimoji="0" lang="en-ZA" altLang="en-US" sz="2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defTabSz="457200" rtl="0" eaLnBrk="0" fontAlgn="base" latinLnBrk="0" hangingPunct="0">
              <a:lnSpc>
                <a:spcPct val="113000"/>
              </a:lnSpc>
              <a:spcBef>
                <a:spcPct val="0"/>
              </a:spcBef>
              <a:spcAft>
                <a:spcPct val="0"/>
              </a:spcAft>
              <a:buClrTx/>
              <a:buSzTx/>
              <a:buFont typeface="Wingdings" panose="05000000000000000000" pitchFamily="2" charset="2"/>
              <a:buChar char="q"/>
              <a:tabLst/>
              <a:defRPr/>
            </a:pPr>
            <a:r>
              <a:rPr kumimoji="0" lang="en-ZA" altLang="en-US" sz="2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Performing any function that may be deemed ancillary to those listed above.</a:t>
            </a:r>
          </a:p>
        </p:txBody>
      </p:sp>
    </p:spTree>
    <p:extLst>
      <p:ext uri="{BB962C8B-B14F-4D97-AF65-F5344CB8AC3E}">
        <p14:creationId xmlns:p14="http://schemas.microsoft.com/office/powerpoint/2010/main" val="2248371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solidFill>
            <a:schemeClr val="accent2"/>
          </a:solidFill>
        </p:spPr>
        <p:txBody>
          <a:bodyPr>
            <a:normAutofit fontScale="90000"/>
          </a:bodyPr>
          <a:lstStyle/>
          <a:p>
            <a:r>
              <a:rPr lang="en-US" sz="3100" b="1" dirty="0">
                <a:solidFill>
                  <a:schemeClr val="tx1"/>
                </a:solidFill>
                <a:latin typeface="+mj-lt"/>
              </a:rPr>
              <a:t>Summary of Performance against Planned Targets </a:t>
            </a:r>
            <a:r>
              <a:rPr lang="en-US" sz="4400" b="1" dirty="0">
                <a:solidFill>
                  <a:schemeClr val="tx1"/>
                </a:solidFill>
                <a:latin typeface="+mj-lt"/>
              </a:rPr>
              <a:t/>
            </a:r>
            <a:br>
              <a:rPr lang="en-US" sz="4400" b="1" dirty="0">
                <a:solidFill>
                  <a:schemeClr val="tx1"/>
                </a:solidFill>
                <a:latin typeface="+mj-lt"/>
              </a:rPr>
            </a:br>
            <a:r>
              <a:rPr lang="en-GB" sz="4400" b="1" dirty="0">
                <a:solidFill>
                  <a:schemeClr val="tx1"/>
                </a:solidFill>
                <a:latin typeface="+mj-lt"/>
              </a:rPr>
              <a:t>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702DA69-EF57-41E7-929E-BA69AEB03930}"/>
              </a:ext>
            </a:extLst>
          </p:cNvPr>
          <p:cNvSpPr>
            <a:spLocks noGrp="1"/>
          </p:cNvSpPr>
          <p:nvPr>
            <p:ph sz="half" idx="2"/>
          </p:nvPr>
        </p:nvSpPr>
        <p:spPr>
          <a:xfrm>
            <a:off x="493182" y="689583"/>
            <a:ext cx="11205636" cy="5325681"/>
          </a:xfrm>
        </p:spPr>
        <p:txBody>
          <a:bodyPr/>
          <a:lstStyle/>
          <a:p>
            <a:pPr marL="285750" marR="0" lvl="0" indent="-285750" algn="just" defTabSz="457200" rtl="0" eaLnBrk="0" fontAlgn="base" latinLnBrk="0" hangingPunct="0">
              <a:lnSpc>
                <a:spcPct val="150000"/>
              </a:lnSpc>
              <a:spcBef>
                <a:spcPct val="0"/>
              </a:spcBef>
              <a:spcAft>
                <a:spcPct val="0"/>
              </a:spcAft>
              <a:buClrTx/>
              <a:buSzTx/>
              <a:buFont typeface="Symbol" panose="05050102010706020507" pitchFamily="18" charset="2"/>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MISA achieved performance targets for </a:t>
            </a:r>
            <a:r>
              <a:rPr lang="en-US" altLang="en-US" sz="1800" b="1" dirty="0">
                <a:solidFill>
                  <a:srgbClr val="0070C0"/>
                </a:solidFill>
                <a:latin typeface="Arial" panose="020B0604020202020204" pitchFamily="34" charset="0"/>
                <a:ea typeface="Calibri" panose="020F0502020204030204" pitchFamily="34" charset="0"/>
                <a:cs typeface="Times New Roman" panose="02020603050405020304" pitchFamily="18" charset="0"/>
              </a:rPr>
              <a:t>30</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of the </a:t>
            </a:r>
            <a:r>
              <a:rPr lang="en-US" altLang="en-US" sz="18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33</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alt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output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indicators in the annual performance plan (APP) for 2021/22.</a:t>
            </a:r>
          </a:p>
          <a:p>
            <a:pPr marL="285750" marR="0" lvl="0" indent="-285750" algn="just" defTabSz="457200" rtl="0" eaLnBrk="0" fontAlgn="base" latinLnBrk="0" hangingPunct="0">
              <a:lnSpc>
                <a:spcPct val="150000"/>
              </a:lnSpc>
              <a:spcBef>
                <a:spcPct val="0"/>
              </a:spcBef>
              <a:spcAft>
                <a:spcPct val="0"/>
              </a:spcAft>
              <a:buClrTx/>
              <a:buSzTx/>
              <a:buFont typeface="Symbol" panose="05050102010706020507" pitchFamily="18" charset="2"/>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This overall achievement of </a:t>
            </a:r>
            <a:r>
              <a:rPr lang="en-US" altLang="en-US" sz="1800" b="1" dirty="0">
                <a:solidFill>
                  <a:srgbClr val="00B050"/>
                </a:solidFill>
                <a:latin typeface="Arial" panose="020B0604020202020204" pitchFamily="34" charset="0"/>
                <a:ea typeface="Calibri" panose="020F0502020204030204" pitchFamily="34" charset="0"/>
                <a:cs typeface="Times New Roman" panose="02020603050405020304" pitchFamily="18" charset="0"/>
              </a:rPr>
              <a:t>9</a:t>
            </a:r>
            <a:r>
              <a:rPr kumimoji="0" lang="en-US" altLang="en-US" sz="1800" b="1"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en-US" altLang="en-US" sz="1800" b="0"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for 2021/22 performance is an improvement in comparison to the achievement of </a:t>
            </a:r>
            <a:r>
              <a:rPr kumimoji="0" lang="en-US" altLang="en-US" sz="18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81%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in the previous financial year (2020/21). </a:t>
            </a:r>
            <a:endParaRPr kumimoji="0" lang="en-ZA" alt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endParaRPr lang="en-ZA" dirty="0"/>
          </a:p>
        </p:txBody>
      </p:sp>
      <p:graphicFrame>
        <p:nvGraphicFramePr>
          <p:cNvPr id="6" name="Chart 5">
            <a:extLst>
              <a:ext uri="{FF2B5EF4-FFF2-40B4-BE49-F238E27FC236}">
                <a16:creationId xmlns:a16="http://schemas.microsoft.com/office/drawing/2014/main" id="{ED6BF51E-9BC6-A13C-251E-5EAC22D8A83E}"/>
              </a:ext>
            </a:extLst>
          </p:cNvPr>
          <p:cNvGraphicFramePr>
            <a:graphicFrameLocks/>
          </p:cNvGraphicFramePr>
          <p:nvPr>
            <p:extLst>
              <p:ext uri="{D42A27DB-BD31-4B8C-83A1-F6EECF244321}">
                <p14:modId xmlns:p14="http://schemas.microsoft.com/office/powerpoint/2010/main" val="1316768260"/>
              </p:ext>
            </p:extLst>
          </p:nvPr>
        </p:nvGraphicFramePr>
        <p:xfrm>
          <a:off x="6561842" y="2333625"/>
          <a:ext cx="5047545" cy="38111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49E37CD9-E8D5-32EA-BA35-5B340D149DA9}"/>
              </a:ext>
            </a:extLst>
          </p:cNvPr>
          <p:cNvGraphicFramePr>
            <a:graphicFrameLocks/>
          </p:cNvGraphicFramePr>
          <p:nvPr>
            <p:extLst>
              <p:ext uri="{D42A27DB-BD31-4B8C-83A1-F6EECF244321}">
                <p14:modId xmlns:p14="http://schemas.microsoft.com/office/powerpoint/2010/main" val="1701980292"/>
              </p:ext>
            </p:extLst>
          </p:nvPr>
        </p:nvGraphicFramePr>
        <p:xfrm>
          <a:off x="772160" y="2499360"/>
          <a:ext cx="6126480" cy="3524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91532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107950" y="109452"/>
            <a:ext cx="11972290" cy="603780"/>
          </a:xfrm>
          <a:solidFill>
            <a:schemeClr val="accent2"/>
          </a:solidFill>
        </p:spPr>
        <p:txBody>
          <a:bodyPr>
            <a:normAutofit fontScale="90000"/>
          </a:bodyPr>
          <a:lstStyle/>
          <a:p>
            <a:pPr algn="ctr"/>
            <a:r>
              <a:rPr lang="en-GB" sz="4000" b="1" dirty="0">
                <a:solidFill>
                  <a:schemeClr val="tx1"/>
                </a:solidFill>
                <a:latin typeface="+mj-lt"/>
              </a:rPr>
              <a:t>PROGRAMME 1: ADMINISTRATION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58CEBB34-58C7-4C64-BC22-B52529EAB777}"/>
              </a:ext>
            </a:extLst>
          </p:cNvPr>
          <p:cNvGraphicFramePr>
            <a:graphicFrameLocks noGrp="1"/>
          </p:cNvGraphicFramePr>
          <p:nvPr>
            <p:extLst>
              <p:ext uri="{D42A27DB-BD31-4B8C-83A1-F6EECF244321}">
                <p14:modId xmlns:p14="http://schemas.microsoft.com/office/powerpoint/2010/main" val="3866760840"/>
              </p:ext>
            </p:extLst>
          </p:nvPr>
        </p:nvGraphicFramePr>
        <p:xfrm>
          <a:off x="107950" y="863023"/>
          <a:ext cx="11972290" cy="5253297"/>
        </p:xfrm>
        <a:graphic>
          <a:graphicData uri="http://schemas.openxmlformats.org/drawingml/2006/table">
            <a:tbl>
              <a:tblPr firstRow="1" bandRow="1">
                <a:tableStyleId>{3C2FFA5D-87B4-456A-9821-1D502468CF0F}</a:tableStyleId>
              </a:tblPr>
              <a:tblGrid>
                <a:gridCol w="2980501">
                  <a:extLst>
                    <a:ext uri="{9D8B030D-6E8A-4147-A177-3AD203B41FA5}">
                      <a16:colId xmlns:a16="http://schemas.microsoft.com/office/drawing/2014/main" val="3994302705"/>
                    </a:ext>
                  </a:extLst>
                </a:gridCol>
                <a:gridCol w="2997263">
                  <a:extLst>
                    <a:ext uri="{9D8B030D-6E8A-4147-A177-3AD203B41FA5}">
                      <a16:colId xmlns:a16="http://schemas.microsoft.com/office/drawing/2014/main" val="675777203"/>
                    </a:ext>
                  </a:extLst>
                </a:gridCol>
                <a:gridCol w="2997263">
                  <a:extLst>
                    <a:ext uri="{9D8B030D-6E8A-4147-A177-3AD203B41FA5}">
                      <a16:colId xmlns:a16="http://schemas.microsoft.com/office/drawing/2014/main" val="3094838512"/>
                    </a:ext>
                  </a:extLst>
                </a:gridCol>
                <a:gridCol w="2997263">
                  <a:extLst>
                    <a:ext uri="{9D8B030D-6E8A-4147-A177-3AD203B41FA5}">
                      <a16:colId xmlns:a16="http://schemas.microsoft.com/office/drawing/2014/main" val="442394574"/>
                    </a:ext>
                  </a:extLst>
                </a:gridCol>
              </a:tblGrid>
              <a:tr h="427784">
                <a:tc rowSpan="2">
                  <a:txBody>
                    <a:bodyPr/>
                    <a:lstStyle/>
                    <a:p>
                      <a:pPr algn="ctr"/>
                      <a:endParaRPr lang="en-US" sz="2400" dirty="0">
                        <a:solidFill>
                          <a:schemeClr val="tx1"/>
                        </a:solidFill>
                      </a:endParaRPr>
                    </a:p>
                    <a:p>
                      <a:pPr algn="ctr"/>
                      <a:r>
                        <a:rPr lang="en-US" sz="2400" dirty="0">
                          <a:solidFill>
                            <a:schemeClr val="tx1"/>
                          </a:solidFill>
                        </a:rPr>
                        <a:t>PLANNED TARGETS</a:t>
                      </a:r>
                      <a:endParaRPr lang="en-ZA"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rowSpan="2">
                  <a:txBody>
                    <a:bodyPr/>
                    <a:lstStyle/>
                    <a:p>
                      <a:pPr algn="ctr"/>
                      <a:endParaRPr lang="en-US" sz="2400" dirty="0">
                        <a:solidFill>
                          <a:schemeClr val="tx1"/>
                        </a:solidFill>
                      </a:endParaRPr>
                    </a:p>
                    <a:p>
                      <a:pPr algn="ctr"/>
                      <a:r>
                        <a:rPr lang="en-ZA" sz="2400" dirty="0">
                          <a:solidFill>
                            <a:schemeClr val="tx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chemeClr val="tx1"/>
                          </a:solidFill>
                        </a:rPr>
                        <a:t>ACHIEVED</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rgbClr val="FF0000"/>
                          </a:solidFill>
                        </a:rPr>
                        <a:t>NOT ACHIEVED</a:t>
                      </a:r>
                      <a:endParaRPr lang="en-ZA"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3702732864"/>
                  </a:ext>
                </a:extLst>
              </a:tr>
              <a:tr h="690518">
                <a:tc vMerge="1">
                  <a:txBody>
                    <a:bodyPr/>
                    <a:lstStyle/>
                    <a:p>
                      <a:endParaRPr lang="en-ZA"/>
                    </a:p>
                  </a:txBody>
                  <a:tcPr/>
                </a:tc>
                <a:tc vMerge="1">
                  <a:txBody>
                    <a:bodyPr/>
                    <a:lstStyle/>
                    <a:p>
                      <a:endParaRPr lang="en-ZA"/>
                    </a:p>
                  </a:txBody>
                  <a:tcPr/>
                </a:tc>
                <a:tc>
                  <a:txBody>
                    <a:bodyPr/>
                    <a:lstStyle/>
                    <a:p>
                      <a:pPr algn="ctr"/>
                      <a:r>
                        <a:rPr lang="en-US" sz="2400" b="1" dirty="0">
                          <a:solidFill>
                            <a:schemeClr val="tx1"/>
                          </a:solidFill>
                        </a:rPr>
                        <a:t>6</a:t>
                      </a:r>
                      <a:endParaRPr lang="en-ZA"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sz="2400" b="1" dirty="0">
                          <a:solidFill>
                            <a:srgbClr val="FF0000"/>
                          </a:solidFill>
                        </a:rPr>
                        <a:t>0</a:t>
                      </a:r>
                      <a:endParaRPr lang="en-ZA" sz="2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2744330596"/>
                  </a:ext>
                </a:extLst>
              </a:tr>
              <a:tr h="4064577">
                <a:tc gridSpan="4">
                  <a:txBody>
                    <a:bodyPr/>
                    <a:lstStyle/>
                    <a:p>
                      <a:pPr>
                        <a:lnSpc>
                          <a:spcPct val="200000"/>
                        </a:lnSpc>
                      </a:pPr>
                      <a:r>
                        <a:rPr lang="en-US" sz="2400" b="1" dirty="0">
                          <a:solidFill>
                            <a:schemeClr val="tx1"/>
                          </a:solidFill>
                        </a:rPr>
                        <a:t>Key Achievements:</a:t>
                      </a:r>
                    </a:p>
                    <a:p>
                      <a:pPr>
                        <a:lnSpc>
                          <a:spcPct val="200000"/>
                        </a:lnSpc>
                      </a:pPr>
                      <a:endParaRPr lang="en-US" sz="2400" b="1" dirty="0">
                        <a:solidFill>
                          <a:schemeClr val="tx1"/>
                        </a:solidFill>
                      </a:endParaRPr>
                    </a:p>
                    <a:p>
                      <a:pPr marL="342900" indent="-342900">
                        <a:lnSpc>
                          <a:spcPct val="113000"/>
                        </a:lnSpc>
                        <a:buSzPct val="120000"/>
                        <a:buFont typeface="Wingdings" panose="05000000000000000000" pitchFamily="2" charset="2"/>
                        <a:buChar char="ü"/>
                      </a:pPr>
                      <a:r>
                        <a:rPr lang="en-ZA" sz="2200" dirty="0">
                          <a:solidFill>
                            <a:schemeClr val="tx1"/>
                          </a:solidFill>
                        </a:rPr>
                        <a:t>Unqualified audit opinion on the annual financial statements for 2020/21 </a:t>
                      </a:r>
                      <a:r>
                        <a:rPr lang="en-ZA" sz="2200" b="1" dirty="0">
                          <a:solidFill>
                            <a:srgbClr val="00B050"/>
                          </a:solidFill>
                        </a:rPr>
                        <a:t>(Clean Audit)</a:t>
                      </a:r>
                    </a:p>
                    <a:p>
                      <a:pPr marL="0" indent="0">
                        <a:lnSpc>
                          <a:spcPct val="113000"/>
                        </a:lnSpc>
                        <a:buSzPct val="120000"/>
                        <a:buFont typeface="Wingdings" panose="05000000000000000000" pitchFamily="2" charset="2"/>
                        <a:buNone/>
                      </a:pPr>
                      <a:endParaRPr lang="en-ZA" sz="2200" dirty="0">
                        <a:solidFill>
                          <a:schemeClr val="tx1"/>
                        </a:solidFill>
                      </a:endParaRPr>
                    </a:p>
                    <a:p>
                      <a:pPr marL="342900" indent="-342900">
                        <a:lnSpc>
                          <a:spcPct val="113000"/>
                        </a:lnSpc>
                        <a:buSzPct val="120000"/>
                        <a:buFont typeface="Wingdings" panose="05000000000000000000" pitchFamily="2" charset="2"/>
                        <a:buChar char="ü"/>
                      </a:pPr>
                      <a:r>
                        <a:rPr lang="en-ZA" sz="2200" dirty="0">
                          <a:solidFill>
                            <a:schemeClr val="tx1"/>
                          </a:solidFill>
                        </a:rPr>
                        <a:t>Four quarterly reports on the implementation of approved </a:t>
                      </a:r>
                      <a:r>
                        <a:rPr lang="en-ZA" sz="2200" b="1" dirty="0">
                          <a:solidFill>
                            <a:srgbClr val="0070C0"/>
                          </a:solidFill>
                        </a:rPr>
                        <a:t>Communication Strategy</a:t>
                      </a:r>
                      <a:r>
                        <a:rPr lang="en-ZA" sz="2200" dirty="0">
                          <a:solidFill>
                            <a:schemeClr val="tx1"/>
                          </a:solidFill>
                        </a:rPr>
                        <a:t>, </a:t>
                      </a:r>
                      <a:r>
                        <a:rPr lang="en-ZA" sz="2200" b="1" dirty="0">
                          <a:solidFill>
                            <a:srgbClr val="00B050"/>
                          </a:solidFill>
                        </a:rPr>
                        <a:t>Risk Management Plan</a:t>
                      </a:r>
                      <a:r>
                        <a:rPr lang="en-ZA" sz="2200" dirty="0">
                          <a:solidFill>
                            <a:schemeClr val="tx1"/>
                          </a:solidFill>
                        </a:rPr>
                        <a:t>, </a:t>
                      </a:r>
                      <a:r>
                        <a:rPr lang="en-ZA" sz="2200" b="1" dirty="0">
                          <a:solidFill>
                            <a:srgbClr val="FF0000"/>
                          </a:solidFill>
                        </a:rPr>
                        <a:t>Internal Audit Plan</a:t>
                      </a:r>
                      <a:r>
                        <a:rPr lang="en-ZA" sz="2200" b="1" dirty="0">
                          <a:solidFill>
                            <a:schemeClr val="tx1"/>
                          </a:solidFill>
                        </a:rPr>
                        <a:t>, </a:t>
                      </a:r>
                      <a:r>
                        <a:rPr lang="en-ZA" sz="2200" b="1" dirty="0">
                          <a:solidFill>
                            <a:srgbClr val="7030A0"/>
                          </a:solidFill>
                        </a:rPr>
                        <a:t>ICT Operational Plan </a:t>
                      </a:r>
                      <a:r>
                        <a:rPr lang="en-ZA" sz="2200" dirty="0">
                          <a:solidFill>
                            <a:schemeClr val="tx1"/>
                          </a:solidFill>
                        </a:rPr>
                        <a:t>and </a:t>
                      </a:r>
                      <a:r>
                        <a:rPr lang="en-ZA" sz="2200" b="1" dirty="0">
                          <a:solidFill>
                            <a:schemeClr val="accent2">
                              <a:lumMod val="75000"/>
                            </a:schemeClr>
                          </a:solidFill>
                        </a:rPr>
                        <a:t>Procurement Plan</a:t>
                      </a:r>
                      <a:r>
                        <a:rPr lang="en-ZA" sz="2200" dirty="0">
                          <a:solidFill>
                            <a:schemeClr val="tx1"/>
                          </a:solidFill>
                        </a:rPr>
                        <a:t>.</a:t>
                      </a:r>
                    </a:p>
                    <a:p>
                      <a:pPr marL="285750" indent="-285750">
                        <a:lnSpc>
                          <a:spcPct val="150000"/>
                        </a:lnSpc>
                        <a:buSzPct val="110000"/>
                        <a:buFont typeface="Arial" panose="020B0604020202020204" pitchFamily="34" charset="0"/>
                        <a:buChar char="•"/>
                      </a:pPr>
                      <a:endParaRPr lang="en-ZA" sz="2000" dirty="0">
                        <a:solidFill>
                          <a:schemeClr val="tx1"/>
                        </a:solidFill>
                      </a:endParaRPr>
                    </a:p>
                    <a:p>
                      <a:pPr marL="0" indent="0">
                        <a:lnSpc>
                          <a:spcPct val="150000"/>
                        </a:lnSpc>
                        <a:buFont typeface="Arial" panose="020B0604020202020204" pitchFamily="34" charset="0"/>
                        <a:buNone/>
                      </a:pPr>
                      <a:endParaRPr lang="en-Z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alpha val="40000"/>
                      </a:schemeClr>
                    </a:solidFill>
                  </a:tcPr>
                </a:tc>
                <a:tc hMerge="1">
                  <a:txBody>
                    <a:bodyPr/>
                    <a:lstStyle/>
                    <a:p>
                      <a:endParaRPr lang="en-ZA" dirty="0"/>
                    </a:p>
                  </a:txBody>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3528942989"/>
                  </a:ext>
                </a:extLst>
              </a:tr>
            </a:tbl>
          </a:graphicData>
        </a:graphic>
      </p:graphicFrame>
    </p:spTree>
    <p:extLst>
      <p:ext uri="{BB962C8B-B14F-4D97-AF65-F5344CB8AC3E}">
        <p14:creationId xmlns:p14="http://schemas.microsoft.com/office/powerpoint/2010/main" val="762089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91441" y="109452"/>
            <a:ext cx="12019280" cy="571585"/>
          </a:xfrm>
          <a:solidFill>
            <a:schemeClr val="accent2"/>
          </a:solidFill>
        </p:spPr>
        <p:txBody>
          <a:bodyPr>
            <a:normAutofit fontScale="90000"/>
          </a:bodyPr>
          <a:lstStyle/>
          <a:p>
            <a:pPr algn="ctr"/>
            <a:r>
              <a:rPr lang="en-GB" sz="4000" b="1" dirty="0">
                <a:solidFill>
                  <a:schemeClr val="tx1"/>
                </a:solidFill>
                <a:latin typeface="+mj-lt"/>
              </a:rPr>
              <a:t>PROGRAMME 2: TECHNICAL SUPPORT SERVICES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58CEBB34-58C7-4C64-BC22-B52529EAB777}"/>
              </a:ext>
            </a:extLst>
          </p:cNvPr>
          <p:cNvGraphicFramePr>
            <a:graphicFrameLocks noGrp="1"/>
          </p:cNvGraphicFramePr>
          <p:nvPr>
            <p:extLst>
              <p:ext uri="{D42A27DB-BD31-4B8C-83A1-F6EECF244321}">
                <p14:modId xmlns:p14="http://schemas.microsoft.com/office/powerpoint/2010/main" val="3673087521"/>
              </p:ext>
            </p:extLst>
          </p:nvPr>
        </p:nvGraphicFramePr>
        <p:xfrm>
          <a:off x="91440" y="722028"/>
          <a:ext cx="12100559" cy="5409883"/>
        </p:xfrm>
        <a:graphic>
          <a:graphicData uri="http://schemas.openxmlformats.org/drawingml/2006/table">
            <a:tbl>
              <a:tblPr firstRow="1" bandRow="1">
                <a:tableStyleId>{3C2FFA5D-87B4-456A-9821-1D502468CF0F}</a:tableStyleId>
              </a:tblPr>
              <a:tblGrid>
                <a:gridCol w="3115448">
                  <a:extLst>
                    <a:ext uri="{9D8B030D-6E8A-4147-A177-3AD203B41FA5}">
                      <a16:colId xmlns:a16="http://schemas.microsoft.com/office/drawing/2014/main" val="3994302705"/>
                    </a:ext>
                  </a:extLst>
                </a:gridCol>
                <a:gridCol w="2995037">
                  <a:extLst>
                    <a:ext uri="{9D8B030D-6E8A-4147-A177-3AD203B41FA5}">
                      <a16:colId xmlns:a16="http://schemas.microsoft.com/office/drawing/2014/main" val="675777203"/>
                    </a:ext>
                  </a:extLst>
                </a:gridCol>
                <a:gridCol w="2995037">
                  <a:extLst>
                    <a:ext uri="{9D8B030D-6E8A-4147-A177-3AD203B41FA5}">
                      <a16:colId xmlns:a16="http://schemas.microsoft.com/office/drawing/2014/main" val="3094838512"/>
                    </a:ext>
                  </a:extLst>
                </a:gridCol>
                <a:gridCol w="2995037">
                  <a:extLst>
                    <a:ext uri="{9D8B030D-6E8A-4147-A177-3AD203B41FA5}">
                      <a16:colId xmlns:a16="http://schemas.microsoft.com/office/drawing/2014/main" val="442394574"/>
                    </a:ext>
                  </a:extLst>
                </a:gridCol>
              </a:tblGrid>
              <a:tr h="361150">
                <a:tc rowSpan="2">
                  <a:txBody>
                    <a:bodyPr/>
                    <a:lstStyle/>
                    <a:p>
                      <a:pPr algn="ctr"/>
                      <a:endParaRPr lang="en-US" dirty="0">
                        <a:solidFill>
                          <a:schemeClr val="tx1"/>
                        </a:solidFill>
                      </a:endParaRPr>
                    </a:p>
                    <a:p>
                      <a:pPr algn="ctr"/>
                      <a:r>
                        <a:rPr lang="en-US" dirty="0">
                          <a:solidFill>
                            <a:schemeClr val="tx1"/>
                          </a:solidFill>
                        </a:rPr>
                        <a:t>PLANNED TARGETS</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rowSpan="2">
                  <a:txBody>
                    <a:bodyPr/>
                    <a:lstStyle/>
                    <a:p>
                      <a:pPr algn="ctr"/>
                      <a:endParaRPr lang="en-US" dirty="0">
                        <a:solidFill>
                          <a:schemeClr val="tx1"/>
                        </a:solidFill>
                      </a:endParaRPr>
                    </a:p>
                    <a:p>
                      <a:pPr algn="ctr"/>
                      <a:r>
                        <a:rPr lang="en-ZA" dirty="0">
                          <a:solidFill>
                            <a:schemeClr val="tx1"/>
                          </a:solidFill>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chemeClr val="tx1"/>
                          </a:solidFill>
                        </a:rPr>
                        <a:t>ACHIEVED</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rgbClr val="FF0000"/>
                          </a:solidFill>
                        </a:rPr>
                        <a:t>NOT ACHIEVED</a:t>
                      </a:r>
                      <a:endParaRPr lang="en-ZA"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3702732864"/>
                  </a:ext>
                </a:extLst>
              </a:tr>
              <a:tr h="361150">
                <a:tc vMerge="1">
                  <a:txBody>
                    <a:bodyPr/>
                    <a:lstStyle/>
                    <a:p>
                      <a:endParaRPr lang="en-ZA"/>
                    </a:p>
                  </a:txBody>
                  <a:tcPr/>
                </a:tc>
                <a:tc vMerge="1">
                  <a:txBody>
                    <a:bodyPr/>
                    <a:lstStyle/>
                    <a:p>
                      <a:endParaRPr lang="en-ZA"/>
                    </a:p>
                  </a:txBody>
                  <a:tcPr/>
                </a:tc>
                <a:tc>
                  <a:txBody>
                    <a:bodyPr/>
                    <a:lstStyle/>
                    <a:p>
                      <a:pPr algn="ctr"/>
                      <a:r>
                        <a:rPr lang="en-US" b="1" dirty="0">
                          <a:solidFill>
                            <a:schemeClr val="tx1"/>
                          </a:solidFill>
                        </a:rPr>
                        <a:t>16</a:t>
                      </a:r>
                      <a:endParaRPr lang="en-ZA"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b="1" dirty="0">
                          <a:solidFill>
                            <a:srgbClr val="FF0000"/>
                          </a:solidFill>
                        </a:rPr>
                        <a:t>3</a:t>
                      </a:r>
                      <a:endParaRPr lang="en-ZA"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2744330596"/>
                  </a:ext>
                </a:extLst>
              </a:tr>
              <a:tr h="2170446">
                <a:tc gridSpan="4">
                  <a:txBody>
                    <a:bodyPr/>
                    <a:lstStyle/>
                    <a:p>
                      <a:pPr marL="0" indent="0">
                        <a:lnSpc>
                          <a:spcPct val="200000"/>
                        </a:lnSpc>
                        <a:buSzPct val="130000"/>
                        <a:buFont typeface="Wingdings" panose="05000000000000000000" pitchFamily="2" charset="2"/>
                        <a:buNone/>
                      </a:pPr>
                      <a:r>
                        <a:rPr lang="en-US" sz="2400" b="1" dirty="0">
                          <a:solidFill>
                            <a:schemeClr val="tx1"/>
                          </a:solidFill>
                          <a:latin typeface="+mn-lt"/>
                        </a:rPr>
                        <a:t>Key Achievements:</a:t>
                      </a:r>
                    </a:p>
                    <a:p>
                      <a:pPr marL="342900" indent="-342900">
                        <a:lnSpc>
                          <a:spcPct val="150000"/>
                        </a:lnSpc>
                        <a:buSzPct val="130000"/>
                        <a:buFont typeface="Wingdings" panose="05000000000000000000" pitchFamily="2" charset="2"/>
                        <a:buChar char="ü"/>
                      </a:pPr>
                      <a:r>
                        <a:rPr lang="en-ZA" sz="1900" dirty="0">
                          <a:solidFill>
                            <a:schemeClr val="tx1"/>
                          </a:solidFill>
                          <a:latin typeface="+mn-lt"/>
                        </a:rPr>
                        <a:t>10 Municipal Water </a:t>
                      </a:r>
                      <a:r>
                        <a:rPr lang="en-ZA" sz="1900" b="1" dirty="0">
                          <a:solidFill>
                            <a:srgbClr val="C00000"/>
                          </a:solidFill>
                          <a:latin typeface="+mn-lt"/>
                        </a:rPr>
                        <a:t>Conservation or Demand Management (WC/WDM) </a:t>
                      </a:r>
                      <a:r>
                        <a:rPr lang="en-ZA" sz="1900" b="0" dirty="0">
                          <a:solidFill>
                            <a:schemeClr val="tx1"/>
                          </a:solidFill>
                          <a:latin typeface="+mn-lt"/>
                        </a:rPr>
                        <a:t>strategies</a:t>
                      </a:r>
                      <a:r>
                        <a:rPr lang="en-ZA" sz="1900" b="1" dirty="0">
                          <a:solidFill>
                            <a:schemeClr val="tx1"/>
                          </a:solidFill>
                          <a:latin typeface="+mn-lt"/>
                        </a:rPr>
                        <a:t> </a:t>
                      </a:r>
                      <a:r>
                        <a:rPr lang="en-ZA" sz="1900" dirty="0">
                          <a:solidFill>
                            <a:schemeClr val="tx1"/>
                          </a:solidFill>
                          <a:latin typeface="+mn-lt"/>
                        </a:rPr>
                        <a:t>implemented.</a:t>
                      </a:r>
                    </a:p>
                    <a:p>
                      <a:pPr marL="342900" indent="-342900">
                        <a:lnSpc>
                          <a:spcPct val="150000"/>
                        </a:lnSpc>
                        <a:buSzPct val="130000"/>
                        <a:buFont typeface="Wingdings" panose="05000000000000000000" pitchFamily="2" charset="2"/>
                        <a:buChar char="ü"/>
                      </a:pPr>
                      <a:r>
                        <a:rPr lang="en-ZA" sz="1900" dirty="0">
                          <a:solidFill>
                            <a:schemeClr val="tx1"/>
                          </a:solidFill>
                          <a:latin typeface="+mn-lt"/>
                        </a:rPr>
                        <a:t>5 Water Services Authorities (WSAs) supported on </a:t>
                      </a:r>
                      <a:r>
                        <a:rPr lang="en-ZA" sz="1900" b="1" dirty="0">
                          <a:solidFill>
                            <a:srgbClr val="00B0F0"/>
                          </a:solidFill>
                          <a:latin typeface="+mn-lt"/>
                        </a:rPr>
                        <a:t>alignment of bulk and reticulation </a:t>
                      </a:r>
                      <a:r>
                        <a:rPr lang="en-ZA" sz="1900" b="0" dirty="0">
                          <a:solidFill>
                            <a:schemeClr val="tx1"/>
                          </a:solidFill>
                          <a:latin typeface="+mn-lt"/>
                        </a:rPr>
                        <a:t>projects</a:t>
                      </a:r>
                      <a:r>
                        <a:rPr lang="en-ZA" sz="1900" b="1" dirty="0">
                          <a:solidFill>
                            <a:schemeClr val="tx1"/>
                          </a:solidFill>
                          <a:latin typeface="+mn-lt"/>
                        </a:rPr>
                        <a:t> </a:t>
                      </a:r>
                      <a:r>
                        <a:rPr lang="en-ZA" sz="1900" dirty="0">
                          <a:solidFill>
                            <a:schemeClr val="tx1"/>
                          </a:solidFill>
                          <a:latin typeface="+mn-lt"/>
                        </a:rPr>
                        <a:t>for water supply.</a:t>
                      </a:r>
                    </a:p>
                    <a:p>
                      <a:pPr marL="342900" indent="-342900">
                        <a:lnSpc>
                          <a:spcPct val="150000"/>
                        </a:lnSpc>
                        <a:buSzPct val="130000"/>
                        <a:buFont typeface="Wingdings" panose="05000000000000000000" pitchFamily="2" charset="2"/>
                        <a:buChar char="ü"/>
                      </a:pPr>
                      <a:r>
                        <a:rPr lang="en-ZA" sz="1900" dirty="0">
                          <a:solidFill>
                            <a:schemeClr val="tx1"/>
                          </a:solidFill>
                          <a:latin typeface="+mn-lt"/>
                        </a:rPr>
                        <a:t>15 Municipalities supporting with the mainstreaming of </a:t>
                      </a:r>
                      <a:r>
                        <a:rPr lang="en-ZA" sz="1900" b="1" dirty="0">
                          <a:solidFill>
                            <a:srgbClr val="00B050"/>
                          </a:solidFill>
                          <a:latin typeface="+mn-lt"/>
                        </a:rPr>
                        <a:t>Labour-Intensive Construction (LIC) </a:t>
                      </a:r>
                      <a:r>
                        <a:rPr lang="en-ZA" sz="1900" dirty="0">
                          <a:solidFill>
                            <a:schemeClr val="tx1"/>
                          </a:solidFill>
                          <a:latin typeface="+mn-lt"/>
                        </a:rPr>
                        <a:t>Methods. </a:t>
                      </a:r>
                    </a:p>
                    <a:p>
                      <a:pPr marL="342900" indent="-342900">
                        <a:lnSpc>
                          <a:spcPct val="150000"/>
                        </a:lnSpc>
                        <a:buSzPct val="130000"/>
                        <a:buFont typeface="Wingdings" panose="05000000000000000000" pitchFamily="2" charset="2"/>
                        <a:buChar char="ü"/>
                      </a:pPr>
                      <a:r>
                        <a:rPr lang="en-ZA" sz="1900" dirty="0">
                          <a:solidFill>
                            <a:schemeClr val="tx1"/>
                          </a:solidFill>
                          <a:latin typeface="+mn-lt"/>
                        </a:rPr>
                        <a:t>8 Districts supported to improve </a:t>
                      </a:r>
                      <a:r>
                        <a:rPr lang="en-ZA" sz="1900" b="1" dirty="0">
                          <a:solidFill>
                            <a:srgbClr val="7030A0"/>
                          </a:solidFill>
                          <a:latin typeface="+mn-lt"/>
                        </a:rPr>
                        <a:t>infrastructure asset management practices.</a:t>
                      </a:r>
                    </a:p>
                    <a:p>
                      <a:pPr marL="342900" indent="-342900">
                        <a:lnSpc>
                          <a:spcPct val="150000"/>
                        </a:lnSpc>
                        <a:buSzPct val="130000"/>
                        <a:buFont typeface="Wingdings" panose="05000000000000000000" pitchFamily="2" charset="2"/>
                        <a:buChar char="ü"/>
                      </a:pPr>
                      <a:r>
                        <a:rPr lang="en-US" sz="1900" dirty="0">
                          <a:solidFill>
                            <a:schemeClr val="tx1"/>
                          </a:solidFill>
                          <a:latin typeface="+mn-lt"/>
                        </a:rPr>
                        <a:t>30 Districts supported with implementation of </a:t>
                      </a:r>
                      <a:r>
                        <a:rPr lang="en-US" sz="1900" b="1" dirty="0">
                          <a:solidFill>
                            <a:srgbClr val="0070C0"/>
                          </a:solidFill>
                          <a:latin typeface="+mn-lt"/>
                        </a:rPr>
                        <a:t>Operations and Maintenance </a:t>
                      </a:r>
                      <a:r>
                        <a:rPr lang="en-US" sz="1900" dirty="0">
                          <a:solidFill>
                            <a:schemeClr val="tx1"/>
                          </a:solidFill>
                          <a:latin typeface="+mn-lt"/>
                        </a:rPr>
                        <a:t>related activities.</a:t>
                      </a:r>
                    </a:p>
                    <a:p>
                      <a:pPr marL="342900" indent="-342900">
                        <a:lnSpc>
                          <a:spcPct val="150000"/>
                        </a:lnSpc>
                        <a:buSzPct val="130000"/>
                        <a:buFont typeface="Wingdings" panose="05000000000000000000" pitchFamily="2" charset="2"/>
                        <a:buChar char="ü"/>
                      </a:pPr>
                      <a:r>
                        <a:rPr lang="en-US" sz="1900" dirty="0">
                          <a:solidFill>
                            <a:schemeClr val="tx1"/>
                          </a:solidFill>
                          <a:latin typeface="+mn-lt"/>
                        </a:rPr>
                        <a:t>44 Districts supported to improve performance on </a:t>
                      </a:r>
                      <a:r>
                        <a:rPr lang="en-US" sz="1900" b="1" dirty="0">
                          <a:solidFill>
                            <a:srgbClr val="00B050"/>
                          </a:solidFill>
                          <a:latin typeface="+mn-lt"/>
                        </a:rPr>
                        <a:t>MIG </a:t>
                      </a:r>
                      <a:r>
                        <a:rPr lang="en-US" sz="1900" b="1" dirty="0" err="1">
                          <a:solidFill>
                            <a:srgbClr val="00B050"/>
                          </a:solidFill>
                          <a:latin typeface="+mn-lt"/>
                        </a:rPr>
                        <a:t>Programme</a:t>
                      </a:r>
                      <a:r>
                        <a:rPr lang="en-US" sz="1900" b="1" dirty="0">
                          <a:solidFill>
                            <a:srgbClr val="00B050"/>
                          </a:solidFill>
                          <a:latin typeface="+mn-lt"/>
                        </a:rPr>
                        <a:t> </a:t>
                      </a:r>
                      <a:r>
                        <a:rPr lang="en-US" sz="1900" dirty="0">
                          <a:solidFill>
                            <a:srgbClr val="00B050"/>
                          </a:solidFill>
                          <a:latin typeface="+mn-lt"/>
                        </a:rPr>
                        <a:t>and </a:t>
                      </a:r>
                      <a:r>
                        <a:rPr lang="en-US" sz="1900" b="1" dirty="0">
                          <a:solidFill>
                            <a:srgbClr val="00B050"/>
                          </a:solidFill>
                          <a:latin typeface="+mn-lt"/>
                        </a:rPr>
                        <a:t>reduce infrastructure backlogs.</a:t>
                      </a:r>
                    </a:p>
                    <a:p>
                      <a:pPr marL="342900" indent="-342900">
                        <a:lnSpc>
                          <a:spcPct val="150000"/>
                        </a:lnSpc>
                        <a:buSzPct val="130000"/>
                        <a:buFont typeface="Wingdings" panose="05000000000000000000" pitchFamily="2" charset="2"/>
                        <a:buChar char="ü"/>
                      </a:pPr>
                      <a:r>
                        <a:rPr lang="en-US" sz="1900" b="0" dirty="0">
                          <a:solidFill>
                            <a:schemeClr val="tx1"/>
                          </a:solidFill>
                          <a:latin typeface="+mn-lt"/>
                        </a:rPr>
                        <a:t>100 Learners enrolled into the </a:t>
                      </a:r>
                      <a:r>
                        <a:rPr lang="en-US" sz="1900" b="1" dirty="0">
                          <a:solidFill>
                            <a:srgbClr val="C00000"/>
                          </a:solidFill>
                          <a:latin typeface="+mn-lt"/>
                        </a:rPr>
                        <a:t>Apprenticeship </a:t>
                      </a:r>
                      <a:r>
                        <a:rPr lang="en-US" sz="1900" b="1" dirty="0" err="1">
                          <a:solidFill>
                            <a:srgbClr val="C00000"/>
                          </a:solidFill>
                          <a:latin typeface="+mn-lt"/>
                        </a:rPr>
                        <a:t>Programme</a:t>
                      </a:r>
                      <a:r>
                        <a:rPr lang="en-US" sz="1900" b="0" dirty="0">
                          <a:solidFill>
                            <a:schemeClr val="tx1"/>
                          </a:solidFill>
                          <a:latin typeface="+mn-lt"/>
                        </a:rPr>
                        <a:t>.</a:t>
                      </a:r>
                    </a:p>
                    <a:p>
                      <a:pPr marL="0" indent="0">
                        <a:lnSpc>
                          <a:spcPct val="150000"/>
                        </a:lnSpc>
                        <a:buSzPct val="130000"/>
                        <a:buFont typeface="Wingdings" panose="05000000000000000000" pitchFamily="2" charset="2"/>
                        <a:buNone/>
                      </a:pPr>
                      <a:endParaRPr lang="en-US" sz="1900" b="1" dirty="0">
                        <a:solidFill>
                          <a:srgbClr val="00B05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hMerge="1">
                  <a:txBody>
                    <a:bodyPr/>
                    <a:lstStyle/>
                    <a:p>
                      <a:endParaRPr lang="en-ZA" dirty="0"/>
                    </a:p>
                  </a:txBody>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3528942989"/>
                  </a:ext>
                </a:extLst>
              </a:tr>
            </a:tbl>
          </a:graphicData>
        </a:graphic>
      </p:graphicFrame>
    </p:spTree>
    <p:extLst>
      <p:ext uri="{BB962C8B-B14F-4D97-AF65-F5344CB8AC3E}">
        <p14:creationId xmlns:p14="http://schemas.microsoft.com/office/powerpoint/2010/main" val="1880042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82E715-45BD-4E85-834B-63E16E4D4662}"/>
              </a:ext>
            </a:extLst>
          </p:cNvPr>
          <p:cNvSpPr txBox="1">
            <a:spLocks noChangeArrowheads="1"/>
          </p:cNvSpPr>
          <p:nvPr/>
        </p:nvSpPr>
        <p:spPr>
          <a:xfrm>
            <a:off x="676275" y="713232"/>
            <a:ext cx="3965199"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all" spc="0" normalizeH="0" baseline="0" noProof="0" dirty="0">
              <a:ln>
                <a:noFill/>
              </a:ln>
              <a:solidFill>
                <a:srgbClr val="ED7D31"/>
              </a:solidFill>
              <a:effectLst/>
              <a:uLnTx/>
              <a:uFillTx/>
              <a:latin typeface="Arial" panose="020B0604020202020204"/>
              <a:ea typeface="+mj-ea"/>
              <a:cs typeface="+mj-cs"/>
            </a:endParaRPr>
          </a:p>
        </p:txBody>
      </p:sp>
      <p:pic>
        <p:nvPicPr>
          <p:cNvPr id="10" name="Picture 9">
            <a:extLst>
              <a:ext uri="{FF2B5EF4-FFF2-40B4-BE49-F238E27FC236}">
                <a16:creationId xmlns:a16="http://schemas.microsoft.com/office/drawing/2014/main" id="{A78FDDF8-632B-44B9-96CD-44EC71A20C8F}"/>
              </a:ext>
            </a:extLst>
          </p:cNvPr>
          <p:cNvPicPr>
            <a:picLocks noChangeAspect="1"/>
          </p:cNvPicPr>
          <p:nvPr/>
        </p:nvPicPr>
        <p:blipFill>
          <a:blip r:embed="rId2"/>
          <a:stretch>
            <a:fillRect/>
          </a:stretch>
        </p:blipFill>
        <p:spPr>
          <a:xfrm>
            <a:off x="498684" y="6175282"/>
            <a:ext cx="2226966" cy="652574"/>
          </a:xfrm>
          <a:prstGeom prst="rect">
            <a:avLst/>
          </a:prstGeom>
        </p:spPr>
      </p:pic>
      <p:pic>
        <p:nvPicPr>
          <p:cNvPr id="11" name="Picture 10">
            <a:extLst>
              <a:ext uri="{FF2B5EF4-FFF2-40B4-BE49-F238E27FC236}">
                <a16:creationId xmlns:a16="http://schemas.microsoft.com/office/drawing/2014/main" id="{359716D8-99D9-48A2-B18A-3B4DD8B3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37" y="6326754"/>
            <a:ext cx="448108" cy="40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301019" y="6144768"/>
            <a:ext cx="1416906" cy="652329"/>
          </a:xfrm>
          <a:prstGeom prst="rect">
            <a:avLst/>
          </a:prstGeom>
        </p:spPr>
      </p:pic>
      <p:sp>
        <p:nvSpPr>
          <p:cNvPr id="14" name="Title 1">
            <a:extLst>
              <a:ext uri="{FF2B5EF4-FFF2-40B4-BE49-F238E27FC236}">
                <a16:creationId xmlns:a16="http://schemas.microsoft.com/office/drawing/2014/main" id="{49B0FB36-B14F-4AE7-B424-9466BDB677DA}"/>
              </a:ext>
            </a:extLst>
          </p:cNvPr>
          <p:cNvSpPr>
            <a:spLocks noGrp="1"/>
          </p:cNvSpPr>
          <p:nvPr>
            <p:ph type="title"/>
          </p:nvPr>
        </p:nvSpPr>
        <p:spPr>
          <a:xfrm>
            <a:off x="98427" y="60904"/>
            <a:ext cx="12002132" cy="620134"/>
          </a:xfrm>
          <a:solidFill>
            <a:schemeClr val="accent2"/>
          </a:solidFill>
        </p:spPr>
        <p:txBody>
          <a:bodyPr>
            <a:normAutofit fontScale="90000"/>
          </a:bodyPr>
          <a:lstStyle/>
          <a:p>
            <a:pPr algn="ctr"/>
            <a:r>
              <a:rPr lang="en-GB" sz="4000" b="1" dirty="0">
                <a:solidFill>
                  <a:schemeClr val="tx1"/>
                </a:solidFill>
                <a:latin typeface="+mj-lt"/>
              </a:rPr>
              <a:t>PROGRAMME 2: TECHNICAL SUPPORT SERVICES </a:t>
            </a:r>
            <a:r>
              <a:rPr lang="en-GB" sz="4400" b="1" dirty="0">
                <a:solidFill>
                  <a:schemeClr val="tx1"/>
                </a:solidFill>
                <a:latin typeface="+mj-lt"/>
              </a:rPr>
              <a:t/>
            </a:r>
            <a:br>
              <a:rPr lang="en-GB" sz="4400" b="1" dirty="0">
                <a:solidFill>
                  <a:schemeClr val="tx1"/>
                </a:solidFill>
                <a:latin typeface="+mj-lt"/>
              </a:rPr>
            </a:br>
            <a:r>
              <a:rPr lang="en-GB" b="1" dirty="0">
                <a:solidFill>
                  <a:schemeClr val="tx1"/>
                </a:solidFill>
              </a:rPr>
              <a:t/>
            </a:r>
            <a:br>
              <a:rPr lang="en-GB" b="1" dirty="0">
                <a:solidFill>
                  <a:schemeClr val="tx1"/>
                </a:solidFill>
              </a:rPr>
            </a:br>
            <a:r>
              <a:rPr lang="en-GB" b="1" dirty="0">
                <a:solidFill>
                  <a:schemeClr val="tx1"/>
                </a:solidFill>
              </a:rPr>
              <a:t> </a:t>
            </a:r>
            <a:r>
              <a:rPr lang="en-ZA" sz="3600" b="1" dirty="0">
                <a:solidFill>
                  <a:schemeClr val="accent2"/>
                </a:solidFill>
                <a:latin typeface="Arial" panose="020B0604020202020204" pitchFamily="34" charset="0"/>
                <a:cs typeface="Arial" panose="020B0604020202020204" pitchFamily="34" charset="0"/>
              </a:rPr>
              <a:t/>
            </a:r>
            <a:br>
              <a:rPr lang="en-ZA" sz="3600" b="1" dirty="0">
                <a:solidFill>
                  <a:schemeClr val="accent2"/>
                </a:solidFill>
                <a:latin typeface="Arial" panose="020B0604020202020204" pitchFamily="34" charset="0"/>
                <a:cs typeface="Arial" panose="020B0604020202020204" pitchFamily="34" charset="0"/>
              </a:rPr>
            </a:br>
            <a:endParaRPr lang="en-ZA" sz="3600" b="1" dirty="0">
              <a:solidFill>
                <a:schemeClr val="accent2"/>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58CEBB34-58C7-4C64-BC22-B52529EAB777}"/>
              </a:ext>
            </a:extLst>
          </p:cNvPr>
          <p:cNvGraphicFramePr>
            <a:graphicFrameLocks noGrp="1"/>
          </p:cNvGraphicFramePr>
          <p:nvPr>
            <p:extLst>
              <p:ext uri="{D42A27DB-BD31-4B8C-83A1-F6EECF244321}">
                <p14:modId xmlns:p14="http://schemas.microsoft.com/office/powerpoint/2010/main" val="1889906199"/>
              </p:ext>
            </p:extLst>
          </p:nvPr>
        </p:nvGraphicFramePr>
        <p:xfrm>
          <a:off x="98426" y="747667"/>
          <a:ext cx="12002133" cy="5730870"/>
        </p:xfrm>
        <a:graphic>
          <a:graphicData uri="http://schemas.openxmlformats.org/drawingml/2006/table">
            <a:tbl>
              <a:tblPr firstRow="1" bandRow="1">
                <a:tableStyleId>{3C2FFA5D-87B4-456A-9821-1D502468CF0F}</a:tableStyleId>
              </a:tblPr>
              <a:tblGrid>
                <a:gridCol w="2987931">
                  <a:extLst>
                    <a:ext uri="{9D8B030D-6E8A-4147-A177-3AD203B41FA5}">
                      <a16:colId xmlns:a16="http://schemas.microsoft.com/office/drawing/2014/main" val="3994302705"/>
                    </a:ext>
                  </a:extLst>
                </a:gridCol>
                <a:gridCol w="3004734">
                  <a:extLst>
                    <a:ext uri="{9D8B030D-6E8A-4147-A177-3AD203B41FA5}">
                      <a16:colId xmlns:a16="http://schemas.microsoft.com/office/drawing/2014/main" val="675777203"/>
                    </a:ext>
                  </a:extLst>
                </a:gridCol>
                <a:gridCol w="3004734">
                  <a:extLst>
                    <a:ext uri="{9D8B030D-6E8A-4147-A177-3AD203B41FA5}">
                      <a16:colId xmlns:a16="http://schemas.microsoft.com/office/drawing/2014/main" val="3094838512"/>
                    </a:ext>
                  </a:extLst>
                </a:gridCol>
                <a:gridCol w="3004734">
                  <a:extLst>
                    <a:ext uri="{9D8B030D-6E8A-4147-A177-3AD203B41FA5}">
                      <a16:colId xmlns:a16="http://schemas.microsoft.com/office/drawing/2014/main" val="442394574"/>
                    </a:ext>
                  </a:extLst>
                </a:gridCol>
              </a:tblGrid>
              <a:tr h="421955">
                <a:tc rowSpan="2">
                  <a:txBody>
                    <a:bodyPr/>
                    <a:lstStyle/>
                    <a:p>
                      <a:pPr algn="ctr"/>
                      <a:endParaRPr lang="en-US" dirty="0">
                        <a:solidFill>
                          <a:schemeClr val="tx1"/>
                        </a:solidFill>
                      </a:endParaRPr>
                    </a:p>
                    <a:p>
                      <a:pPr algn="ctr"/>
                      <a:r>
                        <a:rPr lang="en-US" dirty="0">
                          <a:solidFill>
                            <a:schemeClr val="tx1"/>
                          </a:solidFill>
                        </a:rPr>
                        <a:t>PLANNED TARGETS</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rowSpan="2">
                  <a:txBody>
                    <a:bodyPr/>
                    <a:lstStyle/>
                    <a:p>
                      <a:pPr algn="ctr"/>
                      <a:endParaRPr lang="en-US" dirty="0">
                        <a:solidFill>
                          <a:schemeClr val="tx1"/>
                        </a:solidFill>
                      </a:endParaRPr>
                    </a:p>
                    <a:p>
                      <a:pPr algn="ctr"/>
                      <a:r>
                        <a:rPr lang="en-ZA" dirty="0">
                          <a:solidFill>
                            <a:schemeClr val="tx1"/>
                          </a:solidFill>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chemeClr val="tx1"/>
                          </a:solidFill>
                        </a:rPr>
                        <a:t>ACHIEVED</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dirty="0">
                          <a:solidFill>
                            <a:srgbClr val="FF0000"/>
                          </a:solidFill>
                        </a:rPr>
                        <a:t>NOT ACHIEVED</a:t>
                      </a:r>
                      <a:endParaRPr lang="en-ZA"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3702732864"/>
                  </a:ext>
                </a:extLst>
              </a:tr>
              <a:tr h="421955">
                <a:tc vMerge="1">
                  <a:txBody>
                    <a:bodyPr/>
                    <a:lstStyle/>
                    <a:p>
                      <a:endParaRPr lang="en-ZA"/>
                    </a:p>
                  </a:txBody>
                  <a:tcPr/>
                </a:tc>
                <a:tc vMerge="1">
                  <a:txBody>
                    <a:bodyPr/>
                    <a:lstStyle/>
                    <a:p>
                      <a:endParaRPr lang="en-ZA"/>
                    </a:p>
                  </a:txBody>
                  <a:tcPr/>
                </a:tc>
                <a:tc>
                  <a:txBody>
                    <a:bodyPr/>
                    <a:lstStyle/>
                    <a:p>
                      <a:pPr algn="ctr"/>
                      <a:r>
                        <a:rPr lang="en-US" b="1" dirty="0">
                          <a:solidFill>
                            <a:schemeClr val="tx1"/>
                          </a:solidFill>
                        </a:rPr>
                        <a:t>15</a:t>
                      </a:r>
                      <a:endParaRPr lang="en-ZA"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algn="ctr"/>
                      <a:r>
                        <a:rPr lang="en-US" b="1" dirty="0">
                          <a:solidFill>
                            <a:srgbClr val="FF0000"/>
                          </a:solidFill>
                        </a:rPr>
                        <a:t>4</a:t>
                      </a:r>
                      <a:endParaRPr lang="en-ZA"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2744330596"/>
                  </a:ext>
                </a:extLst>
              </a:tr>
              <a:tr h="4735176">
                <a:tc gridSpan="4">
                  <a:txBody>
                    <a:bodyPr/>
                    <a:lstStyle/>
                    <a:p>
                      <a:pPr>
                        <a:lnSpc>
                          <a:spcPct val="200000"/>
                        </a:lnSpc>
                      </a:pPr>
                      <a:r>
                        <a:rPr lang="en-US" sz="2400" b="1" dirty="0">
                          <a:solidFill>
                            <a:schemeClr val="tx1"/>
                          </a:solidFill>
                        </a:rPr>
                        <a:t>Key Achievements:</a:t>
                      </a:r>
                    </a:p>
                    <a:p>
                      <a:pPr marL="457200" indent="-457200">
                        <a:lnSpc>
                          <a:spcPct val="150000"/>
                        </a:lnSpc>
                        <a:buSzPct val="130000"/>
                        <a:buFont typeface="Wingdings" panose="05000000000000000000" pitchFamily="2" charset="2"/>
                        <a:buChar char="ü"/>
                      </a:pPr>
                      <a:r>
                        <a:rPr lang="en-ZA" sz="1800" dirty="0">
                          <a:solidFill>
                            <a:schemeClr val="tx1"/>
                          </a:solidFill>
                        </a:rPr>
                        <a:t>100 Students provided with </a:t>
                      </a:r>
                      <a:r>
                        <a:rPr lang="en-ZA" sz="1800" b="1" dirty="0">
                          <a:solidFill>
                            <a:srgbClr val="0070C0"/>
                          </a:solidFill>
                        </a:rPr>
                        <a:t>Bursaries for Technical Professions</a:t>
                      </a:r>
                      <a:r>
                        <a:rPr lang="en-ZA" sz="1800" dirty="0">
                          <a:solidFill>
                            <a:schemeClr val="tx1"/>
                          </a:solidFill>
                        </a:rPr>
                        <a:t>. </a:t>
                      </a:r>
                    </a:p>
                    <a:p>
                      <a:pPr marL="457200" indent="-457200">
                        <a:lnSpc>
                          <a:spcPct val="150000"/>
                        </a:lnSpc>
                        <a:buSzPct val="130000"/>
                        <a:buFont typeface="Wingdings" panose="05000000000000000000" pitchFamily="2" charset="2"/>
                        <a:buChar char="ü"/>
                      </a:pPr>
                      <a:r>
                        <a:rPr lang="en-ZA" sz="1800" dirty="0">
                          <a:solidFill>
                            <a:schemeClr val="tx1"/>
                          </a:solidFill>
                        </a:rPr>
                        <a:t>519 Municipal Officials trained in </a:t>
                      </a:r>
                      <a:r>
                        <a:rPr lang="en-ZA" sz="1800" b="1" dirty="0">
                          <a:solidFill>
                            <a:schemeClr val="accent2">
                              <a:lumMod val="75000"/>
                            </a:schemeClr>
                          </a:solidFill>
                        </a:rPr>
                        <a:t>Infrastructure Management</a:t>
                      </a:r>
                      <a:r>
                        <a:rPr lang="en-ZA" sz="1800" dirty="0">
                          <a:solidFill>
                            <a:schemeClr val="tx1"/>
                          </a:solidFill>
                        </a:rPr>
                        <a:t>.</a:t>
                      </a:r>
                    </a:p>
                    <a:p>
                      <a:pPr marL="457200" indent="-457200">
                        <a:lnSpc>
                          <a:spcPct val="150000"/>
                        </a:lnSpc>
                        <a:buSzPct val="130000"/>
                        <a:buFont typeface="Wingdings" panose="05000000000000000000" pitchFamily="2" charset="2"/>
                        <a:buChar char="ü"/>
                      </a:pPr>
                      <a:r>
                        <a:rPr lang="en-ZA" sz="1800" dirty="0">
                          <a:solidFill>
                            <a:schemeClr val="tx1"/>
                          </a:solidFill>
                        </a:rPr>
                        <a:t>15 Municipal Capacity Development Plan implemented. </a:t>
                      </a:r>
                    </a:p>
                    <a:p>
                      <a:pPr marL="457200" indent="-457200">
                        <a:lnSpc>
                          <a:spcPct val="150000"/>
                        </a:lnSpc>
                        <a:buSzPct val="130000"/>
                        <a:buFont typeface="Wingdings" panose="05000000000000000000" pitchFamily="2" charset="2"/>
                        <a:buChar char="ü"/>
                      </a:pPr>
                      <a:r>
                        <a:rPr lang="en-ZA" sz="1800" dirty="0">
                          <a:solidFill>
                            <a:schemeClr val="tx1"/>
                          </a:solidFill>
                        </a:rPr>
                        <a:t>44 Districts supported with the implementation of </a:t>
                      </a:r>
                      <a:r>
                        <a:rPr lang="en-ZA" sz="1800" b="1" dirty="0">
                          <a:solidFill>
                            <a:srgbClr val="7030A0"/>
                          </a:solidFill>
                        </a:rPr>
                        <a:t>Integrated Infrastructure Plans </a:t>
                      </a:r>
                      <a:r>
                        <a:rPr lang="en-ZA" sz="1800" dirty="0">
                          <a:solidFill>
                            <a:schemeClr val="tx1"/>
                          </a:solidFill>
                        </a:rPr>
                        <a:t>through District Development Model (DDM). </a:t>
                      </a:r>
                    </a:p>
                    <a:p>
                      <a:pPr marL="457200" indent="-457200">
                        <a:lnSpc>
                          <a:spcPct val="150000"/>
                        </a:lnSpc>
                        <a:buSzPct val="130000"/>
                        <a:buFont typeface="Wingdings" panose="05000000000000000000" pitchFamily="2" charset="2"/>
                        <a:buChar char="ü"/>
                      </a:pPr>
                      <a:r>
                        <a:rPr lang="en-ZA" sz="1800" dirty="0">
                          <a:solidFill>
                            <a:schemeClr val="tx1"/>
                          </a:solidFill>
                        </a:rPr>
                        <a:t>30 SPLUMA compliant </a:t>
                      </a:r>
                      <a:r>
                        <a:rPr lang="en-ZA" sz="1800" b="1" dirty="0">
                          <a:solidFill>
                            <a:srgbClr val="0070C0"/>
                          </a:solidFill>
                        </a:rPr>
                        <a:t>Municipal Spatial Plans, Policies, </a:t>
                      </a:r>
                      <a:r>
                        <a:rPr lang="en-ZA" sz="1800" b="1" dirty="0" err="1">
                          <a:solidFill>
                            <a:srgbClr val="0070C0"/>
                          </a:solidFill>
                        </a:rPr>
                        <a:t>Structures,Systems</a:t>
                      </a:r>
                      <a:r>
                        <a:rPr lang="en-ZA" sz="1800" b="1" dirty="0">
                          <a:solidFill>
                            <a:srgbClr val="0070C0"/>
                          </a:solidFill>
                        </a:rPr>
                        <a:t> and IDPs </a:t>
                      </a:r>
                      <a:r>
                        <a:rPr lang="en-ZA" sz="1800" dirty="0">
                          <a:solidFill>
                            <a:schemeClr val="tx1"/>
                          </a:solidFill>
                        </a:rPr>
                        <a:t>reviewed.</a:t>
                      </a:r>
                    </a:p>
                    <a:p>
                      <a:pPr marL="457200" indent="-457200">
                        <a:lnSpc>
                          <a:spcPct val="150000"/>
                        </a:lnSpc>
                        <a:buSzPct val="130000"/>
                        <a:buFont typeface="Wingdings" panose="05000000000000000000" pitchFamily="2" charset="2"/>
                        <a:buChar char="ü"/>
                      </a:pPr>
                      <a:r>
                        <a:rPr lang="en-ZA" sz="1800" dirty="0">
                          <a:solidFill>
                            <a:schemeClr val="tx1"/>
                          </a:solidFill>
                        </a:rPr>
                        <a:t>10 Districts supported to implement Solid Waste / Integrated Waste Management (IWM) services.</a:t>
                      </a:r>
                    </a:p>
                    <a:p>
                      <a:pPr marL="457200" indent="-457200">
                        <a:lnSpc>
                          <a:spcPct val="150000"/>
                        </a:lnSpc>
                        <a:buSzPct val="130000"/>
                        <a:buFont typeface="Wingdings" panose="05000000000000000000" pitchFamily="2" charset="2"/>
                        <a:buChar char="ü"/>
                      </a:pPr>
                      <a:r>
                        <a:rPr lang="en-ZA" sz="1800" dirty="0">
                          <a:solidFill>
                            <a:schemeClr val="tx1"/>
                          </a:solidFill>
                        </a:rPr>
                        <a:t>10 Districts supported to improve </a:t>
                      </a:r>
                      <a:r>
                        <a:rPr lang="en-ZA" sz="1800" b="1" dirty="0">
                          <a:solidFill>
                            <a:srgbClr val="FF0000"/>
                          </a:solidFill>
                        </a:rPr>
                        <a:t>Capacity and Access to Electricity </a:t>
                      </a:r>
                      <a:r>
                        <a:rPr lang="en-ZA" sz="1800" dirty="0">
                          <a:solidFill>
                            <a:schemeClr val="tx1"/>
                          </a:solidFill>
                        </a:rPr>
                        <a:t>Services</a:t>
                      </a:r>
                    </a:p>
                    <a:p>
                      <a:pPr marL="457200" indent="-457200">
                        <a:lnSpc>
                          <a:spcPct val="150000"/>
                        </a:lnSpc>
                        <a:buSzPct val="130000"/>
                        <a:buFont typeface="Wingdings" panose="05000000000000000000" pitchFamily="2" charset="2"/>
                        <a:buChar char="ü"/>
                      </a:pPr>
                      <a:r>
                        <a:rPr lang="en-ZA" sz="1800" dirty="0">
                          <a:solidFill>
                            <a:schemeClr val="tx1"/>
                          </a:solidFill>
                        </a:rPr>
                        <a:t>6 Districts supported with the compilation and implementation of </a:t>
                      </a:r>
                      <a:r>
                        <a:rPr lang="en-ZA" sz="1800" b="1" dirty="0">
                          <a:solidFill>
                            <a:srgbClr val="00B0F0"/>
                          </a:solidFill>
                        </a:rPr>
                        <a:t>infrastructure functionality assessment reports</a:t>
                      </a:r>
                      <a:r>
                        <a:rPr lang="en-ZA" sz="18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alpha val="40000"/>
                      </a:schemeClr>
                    </a:solidFill>
                  </a:tcPr>
                </a:tc>
                <a:tc hMerge="1">
                  <a:txBody>
                    <a:bodyPr/>
                    <a:lstStyle/>
                    <a:p>
                      <a:endParaRPr lang="en-ZA" dirty="0"/>
                    </a:p>
                  </a:txBody>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3528942989"/>
                  </a:ext>
                </a:extLst>
              </a:tr>
            </a:tbl>
          </a:graphicData>
        </a:graphic>
      </p:graphicFrame>
    </p:spTree>
    <p:extLst>
      <p:ext uri="{BB962C8B-B14F-4D97-AF65-F5344CB8AC3E}">
        <p14:creationId xmlns:p14="http://schemas.microsoft.com/office/powerpoint/2010/main" val="3782278807"/>
      </p:ext>
    </p:extLst>
  </p:cSld>
  <p:clrMapOvr>
    <a:masterClrMapping/>
  </p:clrMapOvr>
</p:sld>
</file>

<file path=ppt/theme/theme1.xml><?xml version="1.0" encoding="utf-8"?>
<a:theme xmlns:a="http://schemas.openxmlformats.org/drawingml/2006/main" name="Office Theme">
  <a:themeElements>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G Powerpoint Template" id="{24550680-2319-42F4-B276-BE59CE28C02A}" vid="{441FDE87-BB01-47C9-B84D-496513D745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85A8A1C5E2EE4C83B7549C80D7279D" ma:contentTypeVersion="14" ma:contentTypeDescription="Create a new document." ma:contentTypeScope="" ma:versionID="55a46c5bdebc64dd3adf8f4b90b33079">
  <xsd:schema xmlns:xsd="http://www.w3.org/2001/XMLSchema" xmlns:xs="http://www.w3.org/2001/XMLSchema" xmlns:p="http://schemas.microsoft.com/office/2006/metadata/properties" xmlns:ns3="adf207a9-60cb-4ff9-8a37-6b5832682305" xmlns:ns4="f68d7658-3e4a-400b-8231-6e99d115db81" targetNamespace="http://schemas.microsoft.com/office/2006/metadata/properties" ma:root="true" ma:fieldsID="e0296f0a14f19867272e98769df2977f" ns3:_="" ns4:_="">
    <xsd:import namespace="adf207a9-60cb-4ff9-8a37-6b5832682305"/>
    <xsd:import namespace="f68d7658-3e4a-400b-8231-6e99d115db8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f207a9-60cb-4ff9-8a37-6b58326823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68d7658-3e4a-400b-8231-6e99d115db8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C3A0A-9452-417B-B940-7D7EF7CC3C1E}">
  <ds:schemaRefs>
    <ds:schemaRef ds:uri="http://schemas.microsoft.com/sharepoint/v3/contenttype/forms"/>
  </ds:schemaRefs>
</ds:datastoreItem>
</file>

<file path=customXml/itemProps2.xml><?xml version="1.0" encoding="utf-8"?>
<ds:datastoreItem xmlns:ds="http://schemas.openxmlformats.org/officeDocument/2006/customXml" ds:itemID="{4D320DDE-FB90-4989-AADC-367703AC8989}">
  <ds:schemaRef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f68d7658-3e4a-400b-8231-6e99d115db81"/>
    <ds:schemaRef ds:uri="http://schemas.microsoft.com/office/2006/documentManagement/types"/>
    <ds:schemaRef ds:uri="http://purl.org/dc/terms/"/>
    <ds:schemaRef ds:uri="adf207a9-60cb-4ff9-8a37-6b5832682305"/>
    <ds:schemaRef ds:uri="http://www.w3.org/XML/1998/namespace"/>
    <ds:schemaRef ds:uri="http://purl.org/dc/elements/1.1/"/>
  </ds:schemaRefs>
</ds:datastoreItem>
</file>

<file path=customXml/itemProps3.xml><?xml version="1.0" encoding="utf-8"?>
<ds:datastoreItem xmlns:ds="http://schemas.openxmlformats.org/officeDocument/2006/customXml" ds:itemID="{76E5F451-3629-4BF8-BD53-F6EF13C1F7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f207a9-60cb-4ff9-8a37-6b5832682305"/>
    <ds:schemaRef ds:uri="f68d7658-3e4a-400b-8231-6e99d115db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DCOG Powerpoint Template</Template>
  <TotalTime>20254</TotalTime>
  <Words>2143</Words>
  <Application>Microsoft Office PowerPoint</Application>
  <PresentationFormat>Widescreen</PresentationFormat>
  <Paragraphs>407</Paragraphs>
  <Slides>25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Gill Sans MT</vt:lpstr>
      <vt:lpstr>Arial</vt:lpstr>
      <vt:lpstr>Century Gothic</vt:lpstr>
      <vt:lpstr>Times New Roman</vt:lpstr>
      <vt:lpstr>Symbol</vt:lpstr>
      <vt:lpstr>SimSun</vt:lpstr>
      <vt:lpstr>Copperplate Gothic Bold</vt:lpstr>
      <vt:lpstr>Calibri Light</vt:lpstr>
      <vt:lpstr>Calibri</vt:lpstr>
      <vt:lpstr>Wingdings</vt:lpstr>
      <vt:lpstr>Office Theme</vt:lpstr>
      <vt:lpstr>PowerPoint Presentation</vt:lpstr>
      <vt:lpstr>PRESENTATION OUTLINE</vt:lpstr>
      <vt:lpstr>Purpose     </vt:lpstr>
      <vt:lpstr>Vision, mission and mandate    </vt:lpstr>
      <vt:lpstr>KEY FUNCTIONS OF MISA    </vt:lpstr>
      <vt:lpstr>Summary of Performance against Planned Targets       </vt:lpstr>
      <vt:lpstr>PROGRAMME 1: ADMINISTRATION     </vt:lpstr>
      <vt:lpstr>PROGRAMME 2: TECHNICAL SUPPORT SERVICES     </vt:lpstr>
      <vt:lpstr>PROGRAMME 2: TECHNICAL SUPPORT SERVICES     </vt:lpstr>
      <vt:lpstr>PROGRAMME 2: TECHNICAL SUPPORT SERVICES     </vt:lpstr>
      <vt:lpstr>PROGRAMME 2: TECHNICAL SUPPORT SERVICES     </vt:lpstr>
      <vt:lpstr>Programme 3: infrastructure delivery management support     </vt:lpstr>
      <vt:lpstr>FINANCIAL POSITION AS AT 31 MARCH 2022   </vt:lpstr>
      <vt:lpstr>FINANCIAL PERFORMANCE AS AT 31 MARCH 2022      </vt:lpstr>
      <vt:lpstr>BUDGET VARIANCE REPORT PER COST ITEM AS AT 31/03/2022    </vt:lpstr>
      <vt:lpstr>CASH FLOW /BANK RECON AS AT 31 MARCH 2022     </vt:lpstr>
      <vt:lpstr>FRUITLESS AND WASTEFUL EXPENDITURE AS AT 31 MARCH 2022     </vt:lpstr>
      <vt:lpstr>PAYMENTS OVER 30 DAYS VS AVERAGE NO OF PAYMENT DAYS FOR THE PERIOD ENDED 31 MARCH 2022    </vt:lpstr>
      <vt:lpstr>Five-Year Audit Outcomes Trend      </vt:lpstr>
      <vt:lpstr>PowerPoint Presentation</vt:lpstr>
      <vt:lpstr>PowerPoint Presentation</vt:lpstr>
      <vt:lpstr>PowerPoint Presentation</vt:lpstr>
      <vt:lpstr>PowerPoint Presentation</vt:lpstr>
      <vt:lpstr>RECOMMENDATIONS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Lubabalo Luyaba;Luntu Ndalasi</dc:creator>
  <cp:lastModifiedBy>Shereen Cassiem</cp:lastModifiedBy>
  <cp:revision>632</cp:revision>
  <cp:lastPrinted>2022-10-03T12:14:38Z</cp:lastPrinted>
  <dcterms:created xsi:type="dcterms:W3CDTF">2021-02-13T08:50:29Z</dcterms:created>
  <dcterms:modified xsi:type="dcterms:W3CDTF">2022-10-07T12:55:35Z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0x0101007485A8A1C5E2EE4C83B7549C80D7279D</vt:lpwstr>
  </property>
</Properties>
</file>