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6"/>
  </p:notesMasterIdLst>
  <p:sldIdLst>
    <p:sldId id="257" r:id="rId3"/>
    <p:sldId id="258" r:id="rId4"/>
    <p:sldId id="259" r:id="rId5"/>
    <p:sldId id="326" r:id="rId6"/>
    <p:sldId id="327" r:id="rId7"/>
    <p:sldId id="331" r:id="rId8"/>
    <p:sldId id="333" r:id="rId9"/>
    <p:sldId id="344" r:id="rId10"/>
    <p:sldId id="345" r:id="rId11"/>
    <p:sldId id="346" r:id="rId12"/>
    <p:sldId id="347" r:id="rId13"/>
    <p:sldId id="360" r:id="rId14"/>
    <p:sldId id="359" r:id="rId15"/>
    <p:sldId id="348" r:id="rId16"/>
    <p:sldId id="349" r:id="rId17"/>
    <p:sldId id="350" r:id="rId18"/>
    <p:sldId id="351" r:id="rId19"/>
    <p:sldId id="352" r:id="rId20"/>
    <p:sldId id="353" r:id="rId21"/>
    <p:sldId id="354" r:id="rId22"/>
    <p:sldId id="355" r:id="rId23"/>
    <p:sldId id="356" r:id="rId24"/>
    <p:sldId id="357" r:id="rId25"/>
    <p:sldId id="358" r:id="rId26"/>
    <p:sldId id="328" r:id="rId27"/>
    <p:sldId id="329" r:id="rId28"/>
    <p:sldId id="324" r:id="rId29"/>
    <p:sldId id="323" r:id="rId30"/>
    <p:sldId id="319" r:id="rId31"/>
    <p:sldId id="322" r:id="rId32"/>
    <p:sldId id="330" r:id="rId33"/>
    <p:sldId id="325" r:id="rId34"/>
    <p:sldId id="277" r:id="rId35"/>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p:cViewPr varScale="1">
        <p:scale>
          <a:sx n="67" d="100"/>
          <a:sy n="67" d="100"/>
        </p:scale>
        <p:origin x="-86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51162" cy="498853"/>
          </a:xfrm>
          <a:prstGeom prst="rect">
            <a:avLst/>
          </a:prstGeom>
        </p:spPr>
        <p:txBody>
          <a:bodyPr vert="horz" lIns="91595" tIns="45798" rIns="91595" bIns="45798" rtlCol="0"/>
          <a:lstStyle>
            <a:lvl1pPr algn="l">
              <a:defRPr sz="1200"/>
            </a:lvl1pPr>
          </a:lstStyle>
          <a:p>
            <a:endParaRPr lang="en-ZA"/>
          </a:p>
        </p:txBody>
      </p:sp>
      <p:sp>
        <p:nvSpPr>
          <p:cNvPr id="3" name="Date Placeholder 2"/>
          <p:cNvSpPr>
            <a:spLocks noGrp="1"/>
          </p:cNvSpPr>
          <p:nvPr>
            <p:ph type="dt" idx="1"/>
          </p:nvPr>
        </p:nvSpPr>
        <p:spPr>
          <a:xfrm>
            <a:off x="3857639" y="0"/>
            <a:ext cx="2951162" cy="498853"/>
          </a:xfrm>
          <a:prstGeom prst="rect">
            <a:avLst/>
          </a:prstGeom>
        </p:spPr>
        <p:txBody>
          <a:bodyPr vert="horz" lIns="91595" tIns="45798" rIns="91595" bIns="45798" rtlCol="0"/>
          <a:lstStyle>
            <a:lvl1pPr algn="r">
              <a:defRPr sz="1200"/>
            </a:lvl1pPr>
          </a:lstStyle>
          <a:p>
            <a:fld id="{53C7BAAA-B491-4A71-B60B-E201DD2E175B}" type="datetimeFigureOut">
              <a:rPr lang="en-ZA" smtClean="0"/>
              <a:pPr/>
              <a:t>2022/10/07</a:t>
            </a:fld>
            <a:endParaRPr lang="en-ZA"/>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595" tIns="45798" rIns="91595" bIns="45798" rtlCol="0" anchor="ctr"/>
          <a:lstStyle/>
          <a:p>
            <a:endParaRPr lang="en-ZA"/>
          </a:p>
        </p:txBody>
      </p:sp>
      <p:sp>
        <p:nvSpPr>
          <p:cNvPr id="5" name="Notes Placeholder 4"/>
          <p:cNvSpPr>
            <a:spLocks noGrp="1"/>
          </p:cNvSpPr>
          <p:nvPr>
            <p:ph type="body" sz="quarter" idx="3"/>
          </p:nvPr>
        </p:nvSpPr>
        <p:spPr>
          <a:xfrm>
            <a:off x="681038" y="4784835"/>
            <a:ext cx="5448300" cy="3914865"/>
          </a:xfrm>
          <a:prstGeom prst="rect">
            <a:avLst/>
          </a:prstGeom>
        </p:spPr>
        <p:txBody>
          <a:bodyPr vert="horz" lIns="91595" tIns="45798" rIns="91595" bIns="457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443664"/>
            <a:ext cx="2951162" cy="498852"/>
          </a:xfrm>
          <a:prstGeom prst="rect">
            <a:avLst/>
          </a:prstGeom>
        </p:spPr>
        <p:txBody>
          <a:bodyPr vert="horz" lIns="91595" tIns="45798" rIns="91595" bIns="45798" rtlCol="0" anchor="b"/>
          <a:lstStyle>
            <a:lvl1pPr algn="l">
              <a:defRPr sz="1200"/>
            </a:lvl1pPr>
          </a:lstStyle>
          <a:p>
            <a:endParaRPr lang="en-ZA"/>
          </a:p>
        </p:txBody>
      </p:sp>
      <p:sp>
        <p:nvSpPr>
          <p:cNvPr id="7" name="Slide Number Placeholder 6"/>
          <p:cNvSpPr>
            <a:spLocks noGrp="1"/>
          </p:cNvSpPr>
          <p:nvPr>
            <p:ph type="sldNum" sz="quarter" idx="5"/>
          </p:nvPr>
        </p:nvSpPr>
        <p:spPr>
          <a:xfrm>
            <a:off x="3857639" y="9443664"/>
            <a:ext cx="2951162" cy="498852"/>
          </a:xfrm>
          <a:prstGeom prst="rect">
            <a:avLst/>
          </a:prstGeom>
        </p:spPr>
        <p:txBody>
          <a:bodyPr vert="horz" lIns="91595" tIns="45798" rIns="91595" bIns="45798" rtlCol="0" anchor="b"/>
          <a:lstStyle>
            <a:lvl1pPr algn="r">
              <a:defRPr sz="1200"/>
            </a:lvl1pPr>
          </a:lstStyle>
          <a:p>
            <a:fld id="{E8A9CD77-9CAA-4D39-8DD8-7C15D417FC2E}" type="slidenum">
              <a:rPr lang="en-ZA" smtClean="0"/>
              <a:pPr/>
              <a:t>‹#›</a:t>
            </a:fld>
            <a:endParaRPr lang="en-ZA"/>
          </a:p>
        </p:txBody>
      </p:sp>
    </p:spTree>
    <p:extLst>
      <p:ext uri="{BB962C8B-B14F-4D97-AF65-F5344CB8AC3E}">
        <p14:creationId xmlns:p14="http://schemas.microsoft.com/office/powerpoint/2010/main" xmlns="" val="50080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lgn="r">
              <a:defRPr/>
            </a:lvl1p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4000" b="1" spc="20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Date Placeholder 3"/>
          <p:cNvSpPr>
            <a:spLocks noGrp="1"/>
          </p:cNvSpPr>
          <p:nvPr>
            <p:ph type="dt" sz="half" idx="10"/>
          </p:nvPr>
        </p:nvSpPr>
        <p:spPr>
          <a:xfrm>
            <a:off x="460602" y="6476020"/>
            <a:ext cx="2154143" cy="274320"/>
          </a:xfrm>
        </p:spPr>
        <p:txBody>
          <a:bodyPr/>
          <a:lstStyle>
            <a:lvl1pPr algn="l">
              <a:defRPr/>
            </a:lvl1pPr>
          </a:lstStyle>
          <a:p>
            <a:fld id="{96799FE4-2F50-4C9C-B5FC-AA0E026C7363}" type="datetime1">
              <a:rPr lang="en-ZA" smtClean="0"/>
              <a:pPr/>
              <a:t>2022/10/07</a:t>
            </a:fld>
            <a:endParaRPr lang="en-Z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920941" y="101600"/>
            <a:ext cx="1212851" cy="1212850"/>
          </a:xfrm>
          <a:prstGeom prst="rect">
            <a:avLst/>
          </a:prstGeom>
        </p:spPr>
      </p:pic>
    </p:spTree>
    <p:extLst>
      <p:ext uri="{BB962C8B-B14F-4D97-AF65-F5344CB8AC3E}">
        <p14:creationId xmlns:p14="http://schemas.microsoft.com/office/powerpoint/2010/main" xmlns="" val="145843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18EE2-656F-4E1E-91B0-CB985C55F05F}"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06436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18EE2-656F-4E1E-91B0-CB985C55F05F}"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310807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18EE2-656F-4E1E-91B0-CB985C55F05F}"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829362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80008" y="4105953"/>
            <a:ext cx="11091169" cy="539865"/>
          </a:xfrm>
        </p:spPr>
        <p:txBody>
          <a:bodyPr anchor="ctr">
            <a:noAutofit/>
          </a:bodyPr>
          <a:lstStyle>
            <a:lvl1pPr algn="ctr">
              <a:defRPr sz="3600" b="0">
                <a:solidFill>
                  <a:schemeClr val="tx1"/>
                </a:solidFill>
                <a:latin typeface="Segoe UI" panose="020B0502040204020203" pitchFamily="34" charset="0"/>
                <a:cs typeface="Segoe UI" panose="020B0502040204020203" pitchFamily="34" charset="0"/>
              </a:defRPr>
            </a:lvl1pPr>
          </a:lstStyle>
          <a:p>
            <a:r>
              <a:rPr lang="en-US" dirty="0"/>
              <a:t>Click to edit title</a:t>
            </a:r>
          </a:p>
        </p:txBody>
      </p:sp>
      <p:pic>
        <p:nvPicPr>
          <p:cNvPr id="3" name="Picture 2"/>
          <p:cNvPicPr>
            <a:picLocks noChangeAspect="1"/>
          </p:cNvPicPr>
          <p:nvPr userDrawn="1"/>
        </p:nvPicPr>
        <p:blipFill>
          <a:blip r:embed="rId2" cstate="print"/>
          <a:stretch>
            <a:fillRect/>
          </a:stretch>
        </p:blipFill>
        <p:spPr>
          <a:xfrm>
            <a:off x="0" y="0"/>
            <a:ext cx="12192000" cy="1962364"/>
          </a:xfrm>
          <a:prstGeom prst="rect">
            <a:avLst/>
          </a:prstGeom>
          <a:ln w="28575">
            <a:solidFill>
              <a:srgbClr val="FFCB05"/>
            </a:solidFill>
          </a:ln>
        </p:spPr>
      </p:pic>
    </p:spTree>
    <p:extLst>
      <p:ext uri="{BB962C8B-B14F-4D97-AF65-F5344CB8AC3E}">
        <p14:creationId xmlns:p14="http://schemas.microsoft.com/office/powerpoint/2010/main" xmlns="" val="386391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Right Triangle 7"/>
          <p:cNvSpPr/>
          <p:nvPr userDrawn="1"/>
        </p:nvSpPr>
        <p:spPr>
          <a:xfrm>
            <a:off x="4" y="0"/>
            <a:ext cx="1240465" cy="6858000"/>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Rectangle 6"/>
          <p:cNvSpPr/>
          <p:nvPr userDrawn="1"/>
        </p:nvSpPr>
        <p:spPr>
          <a:xfrm>
            <a:off x="4" y="2495553"/>
            <a:ext cx="11058673" cy="2337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
        <p:nvSpPr>
          <p:cNvPr id="12" name="Right Triangle 11"/>
          <p:cNvSpPr/>
          <p:nvPr userDrawn="1"/>
        </p:nvSpPr>
        <p:spPr>
          <a:xfrm flipV="1">
            <a:off x="-3333" y="0"/>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Title 1"/>
          <p:cNvSpPr>
            <a:spLocks noGrp="1"/>
          </p:cNvSpPr>
          <p:nvPr>
            <p:ph type="ctrTitle"/>
          </p:nvPr>
        </p:nvSpPr>
        <p:spPr>
          <a:xfrm>
            <a:off x="2225373" y="2983401"/>
            <a:ext cx="7772400" cy="1463040"/>
          </a:xfrm>
        </p:spPr>
        <p:txBody>
          <a:bodyPr anchor="ctr">
            <a:normAutofit/>
          </a:bodyPr>
          <a:lstStyle>
            <a:lvl1pPr algn="r">
              <a:defRPr sz="5000" spc="200" baseline="0">
                <a:solidFill>
                  <a:schemeClr val="accent3">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xmlns="" val="409095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5230F8-EF69-4C25-AFF9-A910E2B93FE3}"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4" name="Picture 13"/>
          <p:cNvPicPr>
            <a:picLocks noChangeAspect="1"/>
          </p:cNvPicPr>
          <p:nvPr userDrawn="1"/>
        </p:nvPicPr>
        <p:blipFill>
          <a:blip r:embed="rId2" cstate="print"/>
          <a:stretch>
            <a:fillRect/>
          </a:stretch>
        </p:blipFill>
        <p:spPr>
          <a:xfrm>
            <a:off x="7413533" y="3703652"/>
            <a:ext cx="1002556" cy="898427"/>
          </a:xfrm>
          <a:prstGeom prst="rect">
            <a:avLst/>
          </a:prstGeom>
        </p:spPr>
      </p:pic>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cxnSp>
        <p:nvCxnSpPr>
          <p:cNvPr id="10" name="Straight Connector 9"/>
          <p:cNvCxnSpPr/>
          <p:nvPr userDrawn="1"/>
        </p:nvCxnSpPr>
        <p:spPr>
          <a:xfrm flipV="1">
            <a:off x="8416089" y="3807995"/>
            <a:ext cx="0" cy="261518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7766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483442" y="2495553"/>
            <a:ext cx="10575235" cy="23376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
        <p:nvSpPr>
          <p:cNvPr id="12" name="Right Triangle 11"/>
          <p:cNvSpPr/>
          <p:nvPr userDrawn="1"/>
        </p:nvSpPr>
        <p:spPr>
          <a:xfrm flipV="1">
            <a:off x="10315" y="0"/>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Title 1"/>
          <p:cNvSpPr>
            <a:spLocks noGrp="1"/>
          </p:cNvSpPr>
          <p:nvPr>
            <p:ph type="ctrTitle"/>
          </p:nvPr>
        </p:nvSpPr>
        <p:spPr>
          <a:xfrm>
            <a:off x="2225373" y="2983401"/>
            <a:ext cx="7772400" cy="1463040"/>
          </a:xfrm>
        </p:spPr>
        <p:txBody>
          <a:bodyPr anchor="ctr">
            <a:normAutofit/>
          </a:bodyPr>
          <a:lstStyle>
            <a:lvl1pPr algn="r">
              <a:defRPr sz="5000" spc="200" baseline="0">
                <a:solidFill>
                  <a:schemeClr val="accent3">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xmlns="" val="969802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483442" y="2495553"/>
            <a:ext cx="10575235" cy="23376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
        <p:nvSpPr>
          <p:cNvPr id="12" name="Right Triangle 11"/>
          <p:cNvSpPr/>
          <p:nvPr userDrawn="1"/>
        </p:nvSpPr>
        <p:spPr>
          <a:xfrm flipV="1">
            <a:off x="10315" y="0"/>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Title 1"/>
          <p:cNvSpPr>
            <a:spLocks noGrp="1"/>
          </p:cNvSpPr>
          <p:nvPr>
            <p:ph type="ctrTitle"/>
          </p:nvPr>
        </p:nvSpPr>
        <p:spPr>
          <a:xfrm>
            <a:off x="2225373" y="2983401"/>
            <a:ext cx="7772400" cy="1463040"/>
          </a:xfrm>
        </p:spPr>
        <p:txBody>
          <a:bodyPr anchor="ctr">
            <a:normAutofit/>
          </a:bodyPr>
          <a:lstStyle>
            <a:lvl1pPr algn="r">
              <a:defRPr sz="50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xmlns="" val="336640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p:nvPr>
        </p:nvSpPr>
        <p:spPr>
          <a:xfrm>
            <a:off x="1024128" y="350651"/>
            <a:ext cx="10786872" cy="730445"/>
          </a:xfr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atin typeface="Segoe UI" panose="020B0502040204020203" pitchFamily="34" charset="0"/>
                <a:cs typeface="Segoe UI" panose="020B0502040204020203" pitchFamily="34" charset="0"/>
              </a:defRPr>
            </a:lvl1pPr>
            <a:lvl2pPr marL="265169" indent="-137157">
              <a:buClr>
                <a:srgbClr val="FFC000"/>
              </a:buClr>
              <a:buFont typeface="Arial" panose="020B0604020202020204" pitchFamily="34" charset="0"/>
              <a:buChar char="•"/>
              <a:defRPr sz="2000">
                <a:latin typeface="Segoe UI" panose="020B0502040204020203" pitchFamily="34" charset="0"/>
                <a:cs typeface="Segoe UI" panose="020B0502040204020203" pitchFamily="34" charset="0"/>
              </a:defRPr>
            </a:lvl2pPr>
            <a:lvl3pPr marL="448045" indent="-137157">
              <a:buClr>
                <a:srgbClr val="FFC000"/>
              </a:buClr>
              <a:buFont typeface="Arial" panose="020B0604020202020204" pitchFamily="34" charset="0"/>
              <a:buChar char="•"/>
              <a:defRPr sz="1600">
                <a:latin typeface="Segoe UI" panose="020B0502040204020203" pitchFamily="34" charset="0"/>
                <a:cs typeface="Segoe UI" panose="020B0502040204020203" pitchFamily="34" charset="0"/>
              </a:defRPr>
            </a:lvl3pPr>
            <a:lvl4pPr marL="594345" indent="-137157">
              <a:buClr>
                <a:srgbClr val="FFC000"/>
              </a:buClr>
              <a:buFont typeface="Arial" panose="020B0604020202020204" pitchFamily="34" charset="0"/>
              <a:buChar char="•"/>
              <a:defRPr sz="1600">
                <a:latin typeface="Segoe UI" panose="020B0502040204020203" pitchFamily="34" charset="0"/>
                <a:cs typeface="Segoe UI" panose="020B0502040204020203" pitchFamily="34" charset="0"/>
              </a:defRPr>
            </a:lvl4pPr>
            <a:lvl5pPr marL="777221" indent="-137157">
              <a:buClr>
                <a:srgbClr val="FFC000"/>
              </a:buClr>
              <a:buFont typeface="Arial" panose="020B0604020202020204" pitchFamily="34" charset="0"/>
              <a:buChar char="•"/>
              <a:defRPr sz="16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CD354A2-5A46-422F-9EBB-A7D2DD8EFE58}"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11218333" y="6583680"/>
            <a:ext cx="973667" cy="274320"/>
          </a:xfrm>
        </p:spPr>
        <p:txBody>
          <a:bodyPr/>
          <a:lstStyle/>
          <a:p>
            <a:fld id="{70AAA570-3596-44A9-950A-E638EE719369}" type="slidenum">
              <a:rPr lang="en-ZA" smtClean="0"/>
              <a:pPr/>
              <a:t>‹#›</a:t>
            </a:fld>
            <a:endParaRPr lang="en-ZA"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p:cNvPicPr>
            <a:picLocks noChangeAspect="1"/>
          </p:cNvPicPr>
          <p:nvPr userDrawn="1"/>
        </p:nvPicPr>
        <p:blipFill>
          <a:blip r:embed="rId2" cstate="print"/>
          <a:stretch>
            <a:fillRect/>
          </a:stretch>
        </p:blipFill>
        <p:spPr>
          <a:xfrm>
            <a:off x="355887" y="495300"/>
            <a:ext cx="369228" cy="330879"/>
          </a:xfrm>
          <a:prstGeom prst="rect">
            <a:avLst/>
          </a:prstGeom>
        </p:spPr>
      </p:pic>
    </p:spTree>
    <p:extLst>
      <p:ext uri="{BB962C8B-B14F-4D97-AF65-F5344CB8AC3E}">
        <p14:creationId xmlns:p14="http://schemas.microsoft.com/office/powerpoint/2010/main" xmlns="" val="337811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4"/>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758C0-AE74-4AD7-A461-E9FBDEFDA32A}"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10255103" y="96468"/>
            <a:ext cx="1651591" cy="1386774"/>
          </a:xfrm>
          <a:prstGeom prst="rect">
            <a:avLst/>
          </a:prstGeom>
        </p:spPr>
      </p:pic>
    </p:spTree>
    <p:extLst>
      <p:ext uri="{BB962C8B-B14F-4D97-AF65-F5344CB8AC3E}">
        <p14:creationId xmlns:p14="http://schemas.microsoft.com/office/powerpoint/2010/main" xmlns="" val="51951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30" y="6470704"/>
            <a:ext cx="2154143" cy="274320"/>
          </a:xfrm>
        </p:spPr>
        <p:txBody>
          <a:bodyPr/>
          <a:lstStyle>
            <a:lvl1pPr>
              <a:defRPr sz="1200"/>
            </a:lvl1pPr>
          </a:lstStyle>
          <a:p>
            <a:fld id="{75702A65-3C70-4FD9-8342-8AD05D2E4EB1}" type="datetime1">
              <a:rPr lang="en-ZA" smtClean="0"/>
              <a:pPr/>
              <a:t>2022/10/07</a:t>
            </a:fld>
            <a:endParaRPr lang="en-ZA" dirty="0"/>
          </a:p>
        </p:txBody>
      </p:sp>
      <p:sp>
        <p:nvSpPr>
          <p:cNvPr id="5" name="Footer Placeholder 4"/>
          <p:cNvSpPr>
            <a:spLocks noGrp="1"/>
          </p:cNvSpPr>
          <p:nvPr>
            <p:ph type="ftr" sz="quarter" idx="11"/>
          </p:nvPr>
        </p:nvSpPr>
        <p:spPr>
          <a:xfrm>
            <a:off x="3242931" y="6470704"/>
            <a:ext cx="7501461" cy="274320"/>
          </a:xfrm>
        </p:spPr>
        <p:txBody>
          <a:bodyPr/>
          <a:lstStyle>
            <a:lvl1pPr algn="ctr">
              <a:defRPr sz="1200"/>
            </a:lvl1pPr>
          </a:lstStyle>
          <a:p>
            <a:endParaRPr lang="en-ZA" dirty="0"/>
          </a:p>
        </p:txBody>
      </p:sp>
      <p:sp>
        <p:nvSpPr>
          <p:cNvPr id="6" name="Slide Number Placeholder 5"/>
          <p:cNvSpPr>
            <a:spLocks noGrp="1"/>
          </p:cNvSpPr>
          <p:nvPr>
            <p:ph type="sldNum" sz="quarter" idx="12"/>
          </p:nvPr>
        </p:nvSpPr>
        <p:spPr/>
        <p:txBody>
          <a:bodyPr/>
          <a:lstStyle>
            <a:lvl1pPr algn="r">
              <a:defRPr sz="1200"/>
            </a:lvl1pPr>
          </a:lstStyle>
          <a:p>
            <a:fld id="{70AAA570-3596-44A9-950A-E638EE719369}" type="slidenum">
              <a:rPr lang="en-ZA" smtClean="0"/>
              <a:pPr/>
              <a:t>‹#›</a:t>
            </a:fld>
            <a:endParaRPr lang="en-ZA" dirty="0"/>
          </a:p>
        </p:txBody>
      </p:sp>
      <p:sp>
        <p:nvSpPr>
          <p:cNvPr id="7" name="Right Triangle 6"/>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8" name="Right Triangle 7"/>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descr="cid:image001.png@01D4691B.C12AFB40"/>
          <p:cNvPicPr/>
          <p:nvPr userDrawn="1"/>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xmlns="" val="333541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9846DB-0CB4-4888-A818-AFB440EE362A}"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616342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2DA46-EAF0-4130-ABB1-8A50487CECFD}" type="datetime1">
              <a:rPr lang="en-ZA" smtClean="0"/>
              <a:pPr/>
              <a:t>2022/10/07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100891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8B3EC-6E89-4398-87FC-F63140765E88}" type="datetime1">
              <a:rPr lang="en-ZA" smtClean="0"/>
              <a:pPr/>
              <a:t>2022/10/07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36396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D7870-7AFD-4E87-B11C-42973FB5C58B}" type="datetime1">
              <a:rPr lang="en-ZA" smtClean="0"/>
              <a:pPr/>
              <a:t>2022/10/07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116083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1D42D-997E-4794-8F12-39383E3A88A0}"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57530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838398-5DA8-4AD2-95D9-B6DA923D7F7C}"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3239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5C967-8F47-4374-B7E0-C906CC0B77E3}"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xmlns="" val="1290956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F89AC-22C2-4FE6-88FF-BD3D977E0953}"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7191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0"/>
            <a:ext cx="12192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ubtitle 2"/>
          <p:cNvSpPr>
            <a:spLocks noGrp="1"/>
          </p:cNvSpPr>
          <p:nvPr>
            <p:ph type="subTitle" idx="10" hasCustomPrompt="1"/>
          </p:nvPr>
        </p:nvSpPr>
        <p:spPr>
          <a:xfrm>
            <a:off x="510225" y="1143517"/>
            <a:ext cx="8645067" cy="532885"/>
          </a:xfrm>
        </p:spPr>
        <p:txBody>
          <a:bodyPr>
            <a:normAutofit/>
          </a:bodyPr>
          <a:lstStyle>
            <a:lvl1pPr marL="0" indent="0" algn="l">
              <a:buNone/>
              <a:defRPr sz="1600">
                <a:solidFill>
                  <a:srgbClr val="023F8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Content Placeholder 2"/>
          <p:cNvSpPr>
            <a:spLocks noGrp="1"/>
          </p:cNvSpPr>
          <p:nvPr>
            <p:ph idx="1"/>
          </p:nvPr>
        </p:nvSpPr>
        <p:spPr>
          <a:xfrm>
            <a:off x="609600" y="2015207"/>
            <a:ext cx="10972800" cy="427129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510223" y="364068"/>
            <a:ext cx="109728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8" name="Slide Number Placeholder 5"/>
          <p:cNvSpPr>
            <a:spLocks noGrp="1"/>
          </p:cNvSpPr>
          <p:nvPr>
            <p:ph type="sldNum" sz="quarter" idx="4"/>
          </p:nvPr>
        </p:nvSpPr>
        <p:spPr>
          <a:xfrm>
            <a:off x="5016043" y="6345769"/>
            <a:ext cx="2137340"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pic>
        <p:nvPicPr>
          <p:cNvPr id="3" name="Picture 2"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0334752" y="203201"/>
            <a:ext cx="942848" cy="707136"/>
          </a:xfrm>
          <a:prstGeom prst="rect">
            <a:avLst/>
          </a:prstGeom>
        </p:spPr>
      </p:pic>
    </p:spTree>
    <p:extLst>
      <p:ext uri="{BB962C8B-B14F-4D97-AF65-F5344CB8AC3E}">
        <p14:creationId xmlns:p14="http://schemas.microsoft.com/office/powerpoint/2010/main" xmlns="" val="335088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000" b="0" spc="20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84FF836-ADC2-450E-91BE-6BA9732D1F2D}" type="datetime1">
              <a:rPr lang="en-ZA" smtClean="0"/>
              <a:pPr/>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1" name="Picture 10" descr="cid:image001.png@01D4691B.C12AFB40"/>
          <p:cNvPicPr/>
          <p:nvPr userDrawn="1"/>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xmlns="" val="398065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a:t>Click to edit Master title style</a:t>
            </a:r>
          </a:p>
        </p:txBody>
      </p:sp>
      <p:sp>
        <p:nvSpPr>
          <p:cNvPr id="3" name="Content Placeholder 2"/>
          <p:cNvSpPr>
            <a:spLocks noGrp="1"/>
          </p:cNvSpPr>
          <p:nvPr>
            <p:ph sz="half" idx="1"/>
          </p:nvPr>
        </p:nvSpPr>
        <p:spPr>
          <a:xfrm>
            <a:off x="1024127" y="1605517"/>
            <a:ext cx="5220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3C5B86-A114-4E9D-A6C3-0AB078976A5C}"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424649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a:t>Click to edit Master title style</a:t>
            </a:r>
          </a:p>
        </p:txBody>
      </p:sp>
      <p:sp>
        <p:nvSpPr>
          <p:cNvPr id="3" name="Content Placeholder 2"/>
          <p:cNvSpPr>
            <a:spLocks noGrp="1"/>
          </p:cNvSpPr>
          <p:nvPr>
            <p:ph sz="half" idx="1"/>
          </p:nvPr>
        </p:nvSpPr>
        <p:spPr>
          <a:xfrm>
            <a:off x="1024127" y="1605517"/>
            <a:ext cx="5220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FB9BEF-B67F-46D5-A45C-F56823356671}"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11218333" y="6583680"/>
            <a:ext cx="973667" cy="274320"/>
          </a:xfrm>
        </p:spPr>
        <p:txBody>
          <a:bodyPr/>
          <a:lstStyle/>
          <a:p>
            <a:fld id="{70AAA570-3596-44A9-950A-E638EE719369}" type="slidenum">
              <a:rPr lang="en-ZA" smtClean="0"/>
              <a:pPr/>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158175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425756-7C6F-4774-BE70-E7F8B3713F2A}" type="datetime1">
              <a:rPr lang="en-ZA" smtClean="0"/>
              <a:pPr/>
              <a:t>2022/10/07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pPr/>
              <a:t>‹#›</a:t>
            </a:fld>
            <a:endParaRPr lang="en-ZA" dirty="0"/>
          </a:p>
        </p:txBody>
      </p:sp>
      <p:sp>
        <p:nvSpPr>
          <p:cNvPr id="11" name="Right Triangle 10"/>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2" name="Right Triangle 11"/>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103150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8EB51A-8A66-43AF-85BD-443E504CB0C0}" type="datetime1">
              <a:rPr lang="en-ZA" smtClean="0"/>
              <a:pPr/>
              <a:t>2022/10/07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pPr/>
              <a:t>‹#›</a:t>
            </a:fld>
            <a:endParaRPr lang="en-ZA" dirty="0"/>
          </a:p>
        </p:txBody>
      </p:sp>
      <p:sp>
        <p:nvSpPr>
          <p:cNvPr id="6" name="Right Triangle 5"/>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398620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033B8-2FD8-4723-AB35-7B5284174367}" type="datetime1">
              <a:rPr lang="en-ZA" smtClean="0"/>
              <a:pPr/>
              <a:t>2022/10/07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pPr/>
              <a:t>‹#›</a:t>
            </a:fld>
            <a:endParaRPr lang="en-ZA" dirty="0"/>
          </a:p>
        </p:txBody>
      </p:sp>
      <p:sp>
        <p:nvSpPr>
          <p:cNvPr id="5" name="Right Triangle 4"/>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 name="Right Triangle 5"/>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229069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3F620-FF9F-408C-BF9B-DC96E2CBAB4C}" type="datetime1">
              <a:rPr lang="en-ZA" smtClean="0"/>
              <a:pPr/>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sp>
        <p:nvSpPr>
          <p:cNvPr id="9" name="Right Triangle 8"/>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Right Triangle 9"/>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146620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10786872" cy="9405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1685260"/>
            <a:ext cx="10786872" cy="462410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00C18EE2-656F-4E1E-91B0-CB985C55F05F}" type="datetime1">
              <a:rPr lang="en-ZA" smtClean="0"/>
              <a:pPr/>
              <a:t>2022/10/07</a:t>
            </a:fld>
            <a:endParaRPr lang="en-ZA" dirty="0"/>
          </a:p>
        </p:txBody>
      </p:sp>
      <p:sp>
        <p:nvSpPr>
          <p:cNvPr id="5" name="Footer Placeholder 4"/>
          <p:cNvSpPr>
            <a:spLocks noGrp="1"/>
          </p:cNvSpPr>
          <p:nvPr>
            <p:ph type="ftr" sz="quarter" idx="3"/>
          </p:nvPr>
        </p:nvSpPr>
        <p:spPr>
          <a:xfrm>
            <a:off x="3248247" y="6470704"/>
            <a:ext cx="7496145" cy="270338"/>
          </a:xfrm>
          <a:prstGeom prst="rect">
            <a:avLst/>
          </a:prstGeom>
        </p:spPr>
        <p:txBody>
          <a:bodyPr vert="horz" lIns="91440" tIns="45720" rIns="91440" bIns="45720" rtlCol="0" anchor="ctr"/>
          <a:lstStyle>
            <a:lvl1pPr algn="ctr">
              <a:defRPr sz="12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pPr algn="r"/>
            <a:fld id="{70AAA570-3596-44A9-950A-E638EE719369}" type="slidenum">
              <a:rPr lang="en-ZA" smtClean="0"/>
              <a:pPr algn="r"/>
              <a:t>‹#›</a:t>
            </a:fld>
            <a:endParaRPr lang="en-ZA" dirty="0"/>
          </a:p>
        </p:txBody>
      </p:sp>
      <p:cxnSp>
        <p:nvCxnSpPr>
          <p:cNvPr id="7" name="Straight Connector 6"/>
          <p:cNvCxnSpPr/>
          <p:nvPr/>
        </p:nvCxnSpPr>
        <p:spPr>
          <a:xfrm flipV="1">
            <a:off x="762000" y="587092"/>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4135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377" rtl="0" eaLnBrk="1" latinLnBrk="0" hangingPunct="1">
        <a:lnSpc>
          <a:spcPct val="80000"/>
        </a:lnSpc>
        <a:spcBef>
          <a:spcPct val="0"/>
        </a:spcBef>
        <a:buNone/>
        <a:defRPr lang="en-US" sz="4000" b="1" kern="1200" cap="all" spc="100" baseline="0" dirty="0">
          <a:solidFill>
            <a:srgbClr val="002060"/>
          </a:solidFill>
          <a:latin typeface="Calibri" panose="020F0502020204030204" pitchFamily="34" charset="0"/>
          <a:ea typeface="+mj-ea"/>
          <a:cs typeface="Calibri" panose="020F0502020204030204" pitchFamily="34" charset="0"/>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350651"/>
            <a:ext cx="9720072" cy="7304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0" y="1309687"/>
            <a:ext cx="10786873" cy="492918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682194-7F80-4EC4-9F35-39CF04D50772}" type="datetime1">
              <a:rPr lang="en-ZA" smtClean="0"/>
              <a:pPr/>
              <a:t>2022/10/07</a:t>
            </a:fld>
            <a:endParaRPr lang="en-ZA"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r">
              <a:defRPr sz="1600" b="1">
                <a:solidFill>
                  <a:schemeClr val="tx1">
                    <a:lumMod val="95000"/>
                    <a:lumOff val="5000"/>
                  </a:schemeClr>
                </a:solidFill>
                <a:latin typeface="+mj-lt"/>
              </a:defRPr>
            </a:lvl1pPr>
          </a:lstStyle>
          <a:p>
            <a:fld id="{70AAA570-3596-44A9-950A-E638EE719369}" type="slidenum">
              <a:rPr lang="en-ZA" smtClean="0"/>
              <a:pPr/>
              <a:t>‹#›</a:t>
            </a:fld>
            <a:endParaRPr lang="en-ZA" dirty="0"/>
          </a:p>
        </p:txBody>
      </p:sp>
      <p:cxnSp>
        <p:nvCxnSpPr>
          <p:cNvPr id="7" name="Straight Connector 6"/>
          <p:cNvCxnSpPr/>
          <p:nvPr/>
        </p:nvCxnSpPr>
        <p:spPr>
          <a:xfrm flipV="1">
            <a:off x="762000" y="254812"/>
            <a:ext cx="0" cy="9144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370118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377" rtl="0" eaLnBrk="1" latinLnBrk="0" hangingPunct="1">
        <a:lnSpc>
          <a:spcPct val="80000"/>
        </a:lnSpc>
        <a:spcBef>
          <a:spcPct val="0"/>
        </a:spcBef>
        <a:buNone/>
        <a:defRPr sz="5000" kern="1200" cap="all" spc="100" baseline="0">
          <a:solidFill>
            <a:srgbClr val="002060"/>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7" name="Title 4"/>
          <p:cNvSpPr>
            <a:spLocks noGrp="1"/>
          </p:cNvSpPr>
          <p:nvPr>
            <p:ph type="ctrTitle"/>
          </p:nvPr>
        </p:nvSpPr>
        <p:spPr>
          <a:xfrm>
            <a:off x="1304693" y="5146288"/>
            <a:ext cx="7058722" cy="1121464"/>
          </a:xfrm>
        </p:spPr>
        <p:txBody>
          <a:bodyPr>
            <a:noAutofit/>
          </a:bodyPr>
          <a:lstStyle/>
          <a:p>
            <a:pPr algn="l"/>
            <a:r>
              <a:rPr lang="en-US" sz="1800" dirty="0">
                <a:latin typeface="Arial" panose="020B0604020202020204" pitchFamily="34" charset="0"/>
                <a:cs typeface="Arial" panose="020B0604020202020204" pitchFamily="34" charset="0"/>
              </a:rPr>
              <a:t>the WESTERN CAPE PROVINCIAL PARLIAMENT’S STANDING COMMITTEE ON COMMUNITY SAFETY, CULTURAL AFFAIRS AND SPORT </a:t>
            </a:r>
            <a:endParaRPr lang="en-ZA" sz="1800" dirty="0">
              <a:latin typeface="Arial" panose="020B0604020202020204" pitchFamily="34" charset="0"/>
              <a:cs typeface="Arial" panose="020B0604020202020204" pitchFamily="34" charset="0"/>
            </a:endParaRPr>
          </a:p>
        </p:txBody>
      </p:sp>
      <p:sp>
        <p:nvSpPr>
          <p:cNvPr id="8" name="TextBox 7"/>
          <p:cNvSpPr txBox="1"/>
          <p:nvPr/>
        </p:nvSpPr>
        <p:spPr>
          <a:xfrm>
            <a:off x="8363415" y="5291521"/>
            <a:ext cx="3423425" cy="830997"/>
          </a:xfrm>
          <a:prstGeom prst="rect">
            <a:avLst/>
          </a:prstGeom>
          <a:noFill/>
        </p:spPr>
        <p:txBody>
          <a:bodyPr wrap="square" rtlCol="0">
            <a:spAutoFit/>
          </a:bodyPr>
          <a:lstStyle/>
          <a:p>
            <a:r>
              <a:rPr lang="en-ZA" sz="1200" b="1" cap="all" spc="200" dirty="0">
                <a:solidFill>
                  <a:srgbClr val="002060"/>
                </a:solidFill>
                <a:latin typeface="Arial" panose="020B0604020202020204" pitchFamily="34" charset="0"/>
                <a:ea typeface="+mj-ea"/>
                <a:cs typeface="Arial" panose="020B0604020202020204" pitchFamily="34" charset="0"/>
              </a:rPr>
              <a:t>Date: 7 October 2022</a:t>
            </a:r>
          </a:p>
          <a:p>
            <a:r>
              <a:rPr lang="en-ZA" sz="1200" b="1" cap="all" spc="200" dirty="0">
                <a:solidFill>
                  <a:srgbClr val="002060"/>
                </a:solidFill>
                <a:latin typeface="Arial" panose="020B0604020202020204" pitchFamily="34" charset="0"/>
                <a:ea typeface="+mj-ea"/>
                <a:cs typeface="Arial" panose="020B0604020202020204" pitchFamily="34" charset="0"/>
              </a:rPr>
              <a:t>Time: 11:00 to 13:00</a:t>
            </a:r>
          </a:p>
          <a:p>
            <a:r>
              <a:rPr lang="en-ZA" sz="1200" b="1" cap="all" spc="200" dirty="0">
                <a:solidFill>
                  <a:srgbClr val="002060"/>
                </a:solidFill>
                <a:latin typeface="Arial" panose="020B0604020202020204" pitchFamily="34" charset="0"/>
                <a:ea typeface="+mj-ea"/>
                <a:cs typeface="Arial" panose="020B0604020202020204" pitchFamily="34" charset="0"/>
              </a:rPr>
              <a:t>Venue: Chamber, 6th floor, Wale Street, Cape Town</a:t>
            </a:r>
          </a:p>
        </p:txBody>
      </p:sp>
      <p:sp>
        <p:nvSpPr>
          <p:cNvPr id="9" name="Title 4"/>
          <p:cNvSpPr txBox="1">
            <a:spLocks/>
          </p:cNvSpPr>
          <p:nvPr/>
        </p:nvSpPr>
        <p:spPr>
          <a:xfrm>
            <a:off x="1304693" y="2854015"/>
            <a:ext cx="9322419" cy="1605775"/>
          </a:xfrm>
          <a:prstGeom prst="rect">
            <a:avLst/>
          </a:prstGeom>
        </p:spPr>
        <p:txBody>
          <a:bodyPr vert="horz" lIns="91440" tIns="45720" rIns="91440" bIns="45720" rtlCol="0" anchor="ctr">
            <a:noAutofit/>
          </a:bodyPr>
          <a:lstStyle>
            <a:lvl1pPr algn="r" defTabSz="914377" rtl="0" eaLnBrk="1" latinLnBrk="0" hangingPunct="1">
              <a:lnSpc>
                <a:spcPct val="80000"/>
              </a:lnSpc>
              <a:spcBef>
                <a:spcPct val="0"/>
              </a:spcBef>
              <a:buNone/>
              <a:defRPr lang="en-US" sz="4000" b="1" kern="1200" cap="all" spc="200" baseline="0">
                <a:solidFill>
                  <a:srgbClr val="002060"/>
                </a:solidFill>
                <a:latin typeface="Calibri" panose="020F0502020204030204" pitchFamily="34" charset="0"/>
                <a:ea typeface="+mj-ea"/>
                <a:cs typeface="Calibri" panose="020F0502020204030204" pitchFamily="34" charset="0"/>
              </a:defRPr>
            </a:lvl1pPr>
          </a:lstStyle>
          <a:p>
            <a:pPr algn="l"/>
            <a:r>
              <a:rPr lang="en-ZA" sz="2400" dirty="0">
                <a:solidFill>
                  <a:srgbClr val="FFC000"/>
                </a:solidFill>
                <a:latin typeface="Arial" panose="020B0604020202020204" pitchFamily="34" charset="0"/>
                <a:cs typeface="Arial" panose="020B0604020202020204" pitchFamily="34" charset="0"/>
              </a:rPr>
              <a:t>Presentation: </a:t>
            </a:r>
          </a:p>
          <a:p>
            <a:pPr algn="l"/>
            <a:r>
              <a:rPr lang="en-ZA" sz="2400" dirty="0">
                <a:latin typeface="Arial" panose="020B0604020202020204" pitchFamily="34" charset="0"/>
                <a:cs typeface="Arial" panose="020B0604020202020204" pitchFamily="34" charset="0"/>
              </a:rPr>
              <a:t>Maintenance and upgrade of saps stations in the western cape</a:t>
            </a:r>
          </a:p>
        </p:txBody>
      </p:sp>
    </p:spTree>
    <p:extLst>
      <p:ext uri="{BB962C8B-B14F-4D97-AF65-F5344CB8AC3E}">
        <p14:creationId xmlns:p14="http://schemas.microsoft.com/office/powerpoint/2010/main" xmlns="" val="304232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7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4" name="Slide Number Placeholder 3"/>
          <p:cNvSpPr>
            <a:spLocks noGrp="1"/>
          </p:cNvSpPr>
          <p:nvPr>
            <p:ph type="sldNum" sz="quarter" idx="12"/>
          </p:nvPr>
        </p:nvSpPr>
        <p:spPr/>
        <p:txBody>
          <a:bodyPr/>
          <a:lstStyle/>
          <a:p>
            <a:fld id="{70AAA570-3596-44A9-950A-E638EE719369}" type="slidenum">
              <a:rPr lang="en-ZA" smtClean="0"/>
              <a:pPr/>
              <a:t>10</a:t>
            </a:fld>
            <a:endParaRPr lang="en-ZA" dirty="0"/>
          </a:p>
        </p:txBody>
      </p:sp>
      <p:sp>
        <p:nvSpPr>
          <p:cNvPr id="15" name="Rectangle 14"/>
          <p:cNvSpPr/>
          <p:nvPr/>
        </p:nvSpPr>
        <p:spPr>
          <a:xfrm>
            <a:off x="1024128" y="1081096"/>
            <a:ext cx="9480645" cy="307777"/>
          </a:xfrm>
          <a:prstGeom prst="rect">
            <a:avLst/>
          </a:prstGeom>
        </p:spPr>
        <p:txBody>
          <a:bodyPr wrap="square">
            <a:spAutoFit/>
          </a:bodyPr>
          <a:lstStyle/>
          <a:p>
            <a:r>
              <a:rPr lang="en-ZA" sz="1400" b="1" dirty="0">
                <a:latin typeface="Arial" panose="020B0604020202020204" pitchFamily="34" charset="0"/>
                <a:cs typeface="Arial" panose="020B0604020202020204" pitchFamily="34" charset="0"/>
              </a:rPr>
              <a:t>FOCUS AREA 3: AIR CONDITIONERS – POLICE STATIONS (continued)</a:t>
            </a:r>
            <a:endParaRPr lang="en-ZA" sz="1400" dirty="0">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216424085"/>
              </p:ext>
            </p:extLst>
          </p:nvPr>
        </p:nvGraphicFramePr>
        <p:xfrm>
          <a:off x="1003445" y="1388873"/>
          <a:ext cx="10828237" cy="2650466"/>
        </p:xfrm>
        <a:graphic>
          <a:graphicData uri="http://schemas.openxmlformats.org/drawingml/2006/table">
            <a:tbl>
              <a:tblPr firstRow="1" firstCol="1" bandRow="1"/>
              <a:tblGrid>
                <a:gridCol w="1419242">
                  <a:extLst>
                    <a:ext uri="{9D8B030D-6E8A-4147-A177-3AD203B41FA5}">
                      <a16:colId xmlns:a16="http://schemas.microsoft.com/office/drawing/2014/main" xmlns="" val="793107737"/>
                    </a:ext>
                  </a:extLst>
                </a:gridCol>
                <a:gridCol w="1881799">
                  <a:extLst>
                    <a:ext uri="{9D8B030D-6E8A-4147-A177-3AD203B41FA5}">
                      <a16:colId xmlns:a16="http://schemas.microsoft.com/office/drawing/2014/main" xmlns="" val="1706511867"/>
                    </a:ext>
                  </a:extLst>
                </a:gridCol>
                <a:gridCol w="1881799">
                  <a:extLst>
                    <a:ext uri="{9D8B030D-6E8A-4147-A177-3AD203B41FA5}">
                      <a16:colId xmlns:a16="http://schemas.microsoft.com/office/drawing/2014/main" xmlns="" val="1825322907"/>
                    </a:ext>
                  </a:extLst>
                </a:gridCol>
                <a:gridCol w="1881799">
                  <a:extLst>
                    <a:ext uri="{9D8B030D-6E8A-4147-A177-3AD203B41FA5}">
                      <a16:colId xmlns:a16="http://schemas.microsoft.com/office/drawing/2014/main" xmlns="" val="884886638"/>
                    </a:ext>
                  </a:extLst>
                </a:gridCol>
                <a:gridCol w="1881799">
                  <a:extLst>
                    <a:ext uri="{9D8B030D-6E8A-4147-A177-3AD203B41FA5}">
                      <a16:colId xmlns:a16="http://schemas.microsoft.com/office/drawing/2014/main" xmlns="" val="1893691547"/>
                    </a:ext>
                  </a:extLst>
                </a:gridCol>
                <a:gridCol w="1881799">
                  <a:extLst>
                    <a:ext uri="{9D8B030D-6E8A-4147-A177-3AD203B41FA5}">
                      <a16:colId xmlns:a16="http://schemas.microsoft.com/office/drawing/2014/main" xmlns="" val="1169665441"/>
                    </a:ext>
                  </a:extLst>
                </a:gridCol>
              </a:tblGrid>
              <a:tr h="109537">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PROVINCE</a:t>
                      </a:r>
                      <a:endParaRPr lang="en-ZA" sz="1100">
                        <a:effectLst/>
                        <a:latin typeface="Arial" panose="020B0604020202020204" pitchFamily="34" charset="0"/>
                        <a:cs typeface="Arial" panose="020B0604020202020204" pitchFamily="34" charset="0"/>
                      </a:endParaRPr>
                    </a:p>
                  </a:txBody>
                  <a:tcPr marL="11096" marR="11096" marT="11096"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2021/ 2022</a:t>
                      </a:r>
                      <a:endParaRPr lang="en-ZA" sz="1100" dirty="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2022/2023</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2023/2024</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2024/2025</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2025/2026</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75298139"/>
                  </a:ext>
                </a:extLst>
              </a:tr>
              <a:tr h="109537">
                <a:tc rowSpan="11">
                  <a:txBody>
                    <a:bodyPr/>
                    <a:lstStyle/>
                    <a:p>
                      <a:pP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MFULENI</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779067473"/>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MOWBRAY</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877785505"/>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PHILIPPI EAST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426841354"/>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RONDEBOSCH</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746632942"/>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 POINT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73668280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SIMONS TOWN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207834644"/>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SOMERSET WEST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140840578"/>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STRANDFONTEIN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454857247"/>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TABLEVIEW</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74125415"/>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WYNBERG</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51806113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WOODSTOCK</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711593239"/>
                  </a:ext>
                </a:extLst>
              </a:tr>
              <a:tr h="109537">
                <a:tc>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345132940"/>
                  </a:ext>
                </a:extLst>
              </a:tr>
            </a:tbl>
          </a:graphicData>
        </a:graphic>
      </p:graphicFrame>
      <p:sp>
        <p:nvSpPr>
          <p:cNvPr id="3" name="Rectangle 2"/>
          <p:cNvSpPr/>
          <p:nvPr/>
        </p:nvSpPr>
        <p:spPr>
          <a:xfrm>
            <a:off x="907910" y="4039339"/>
            <a:ext cx="10603765"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FOCUS AREA 1: POLICE STATION: SECURITY UPGRADES</a:t>
            </a:r>
            <a:endParaRPr lang="en-ZA" sz="1400" dirty="0">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124469955"/>
              </p:ext>
            </p:extLst>
          </p:nvPr>
        </p:nvGraphicFramePr>
        <p:xfrm>
          <a:off x="968689" y="4347116"/>
          <a:ext cx="10815015" cy="2207260"/>
        </p:xfrm>
        <a:graphic>
          <a:graphicData uri="http://schemas.openxmlformats.org/drawingml/2006/table">
            <a:tbl>
              <a:tblPr firstRow="1" firstCol="1" bandRow="1"/>
              <a:tblGrid>
                <a:gridCol w="1451545">
                  <a:extLst>
                    <a:ext uri="{9D8B030D-6E8A-4147-A177-3AD203B41FA5}">
                      <a16:colId xmlns:a16="http://schemas.microsoft.com/office/drawing/2014/main" xmlns="" val="2785431630"/>
                    </a:ext>
                  </a:extLst>
                </a:gridCol>
                <a:gridCol w="1872694">
                  <a:extLst>
                    <a:ext uri="{9D8B030D-6E8A-4147-A177-3AD203B41FA5}">
                      <a16:colId xmlns:a16="http://schemas.microsoft.com/office/drawing/2014/main" xmlns="" val="1295192587"/>
                    </a:ext>
                  </a:extLst>
                </a:gridCol>
                <a:gridCol w="1872694">
                  <a:extLst>
                    <a:ext uri="{9D8B030D-6E8A-4147-A177-3AD203B41FA5}">
                      <a16:colId xmlns:a16="http://schemas.microsoft.com/office/drawing/2014/main" xmlns="" val="2451084153"/>
                    </a:ext>
                  </a:extLst>
                </a:gridCol>
                <a:gridCol w="1872694">
                  <a:extLst>
                    <a:ext uri="{9D8B030D-6E8A-4147-A177-3AD203B41FA5}">
                      <a16:colId xmlns:a16="http://schemas.microsoft.com/office/drawing/2014/main" xmlns="" val="3094811355"/>
                    </a:ext>
                  </a:extLst>
                </a:gridCol>
                <a:gridCol w="1872694">
                  <a:extLst>
                    <a:ext uri="{9D8B030D-6E8A-4147-A177-3AD203B41FA5}">
                      <a16:colId xmlns:a16="http://schemas.microsoft.com/office/drawing/2014/main" xmlns="" val="2013573867"/>
                    </a:ext>
                  </a:extLst>
                </a:gridCol>
                <a:gridCol w="1872694">
                  <a:extLst>
                    <a:ext uri="{9D8B030D-6E8A-4147-A177-3AD203B41FA5}">
                      <a16:colId xmlns:a16="http://schemas.microsoft.com/office/drawing/2014/main" xmlns="" val="2118705584"/>
                    </a:ext>
                  </a:extLst>
                </a:gridCol>
              </a:tblGrid>
              <a:tr h="0">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PROVINCE</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2021/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2022/2023</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2023/2024</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2024/2025</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2025/2026</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1629877003"/>
                  </a:ext>
                </a:extLst>
              </a:tr>
              <a:tr h="0">
                <a:tc rowSpan="10">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NYANGA (R&amp;U)</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ATLANTIS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ELANDS BAY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CERES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707745891"/>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DELFT (R&amp;U)</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DARLING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FISANTEKRAAL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KLEIVLEI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750261744"/>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MITCHELL’S PLAIN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DORING BAY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HERBERTSDALE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113811840"/>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HARARE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DURBANVILLE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HOPEFIELD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139653828"/>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KHAYELITSHA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BOTHASIG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KAYAMANDI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229463804"/>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MFULENI (R&amp;U)</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ALBERTINA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448686052"/>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KRAAIFONTEIN (R&amp;U)</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BELHAR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715590045"/>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CAPE TOWN CENTRAL (R&amp;U)</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KUILS RIVER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012658604"/>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CLANWILLIAM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VILLIERSDORP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6519333"/>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LADISMITH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753663866"/>
                  </a:ext>
                </a:extLst>
              </a:tr>
            </a:tbl>
          </a:graphicData>
        </a:graphic>
      </p:graphicFrame>
    </p:spTree>
    <p:extLst>
      <p:ext uri="{BB962C8B-B14F-4D97-AF65-F5344CB8AC3E}">
        <p14:creationId xmlns:p14="http://schemas.microsoft.com/office/powerpoint/2010/main" xmlns="" val="310660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7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4" name="Slide Number Placeholder 3"/>
          <p:cNvSpPr>
            <a:spLocks noGrp="1"/>
          </p:cNvSpPr>
          <p:nvPr>
            <p:ph type="sldNum" sz="quarter" idx="12"/>
          </p:nvPr>
        </p:nvSpPr>
        <p:spPr/>
        <p:txBody>
          <a:bodyPr/>
          <a:lstStyle/>
          <a:p>
            <a:fld id="{70AAA570-3596-44A9-950A-E638EE719369}" type="slidenum">
              <a:rPr lang="en-ZA" smtClean="0"/>
              <a:pPr/>
              <a:t>11</a:t>
            </a:fld>
            <a:endParaRPr lang="en-ZA" dirty="0"/>
          </a:p>
        </p:txBody>
      </p:sp>
      <p:sp>
        <p:nvSpPr>
          <p:cNvPr id="3" name="Rectangle 2"/>
          <p:cNvSpPr/>
          <p:nvPr/>
        </p:nvSpPr>
        <p:spPr>
          <a:xfrm>
            <a:off x="968689" y="1134159"/>
            <a:ext cx="10603765"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FOCUS AREA 1: POLICE STATION: SECURITY UPGRADES</a:t>
            </a:r>
            <a:endParaRPr lang="en-ZA" sz="1400" dirty="0">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024513462"/>
              </p:ext>
            </p:extLst>
          </p:nvPr>
        </p:nvGraphicFramePr>
        <p:xfrm>
          <a:off x="995985" y="1441936"/>
          <a:ext cx="10815015" cy="1112520"/>
        </p:xfrm>
        <a:graphic>
          <a:graphicData uri="http://schemas.openxmlformats.org/drawingml/2006/table">
            <a:tbl>
              <a:tblPr firstRow="1" firstCol="1" bandRow="1"/>
              <a:tblGrid>
                <a:gridCol w="1451545">
                  <a:extLst>
                    <a:ext uri="{9D8B030D-6E8A-4147-A177-3AD203B41FA5}">
                      <a16:colId xmlns:a16="http://schemas.microsoft.com/office/drawing/2014/main" xmlns="" val="2785431630"/>
                    </a:ext>
                  </a:extLst>
                </a:gridCol>
                <a:gridCol w="1872694">
                  <a:extLst>
                    <a:ext uri="{9D8B030D-6E8A-4147-A177-3AD203B41FA5}">
                      <a16:colId xmlns:a16="http://schemas.microsoft.com/office/drawing/2014/main" xmlns="" val="1295192587"/>
                    </a:ext>
                  </a:extLst>
                </a:gridCol>
                <a:gridCol w="1872694">
                  <a:extLst>
                    <a:ext uri="{9D8B030D-6E8A-4147-A177-3AD203B41FA5}">
                      <a16:colId xmlns:a16="http://schemas.microsoft.com/office/drawing/2014/main" xmlns="" val="2451084153"/>
                    </a:ext>
                  </a:extLst>
                </a:gridCol>
                <a:gridCol w="1872694">
                  <a:extLst>
                    <a:ext uri="{9D8B030D-6E8A-4147-A177-3AD203B41FA5}">
                      <a16:colId xmlns:a16="http://schemas.microsoft.com/office/drawing/2014/main" xmlns="" val="3094811355"/>
                    </a:ext>
                  </a:extLst>
                </a:gridCol>
                <a:gridCol w="1872694">
                  <a:extLst>
                    <a:ext uri="{9D8B030D-6E8A-4147-A177-3AD203B41FA5}">
                      <a16:colId xmlns:a16="http://schemas.microsoft.com/office/drawing/2014/main" xmlns="" val="2013573867"/>
                    </a:ext>
                  </a:extLst>
                </a:gridCol>
                <a:gridCol w="1872694">
                  <a:extLst>
                    <a:ext uri="{9D8B030D-6E8A-4147-A177-3AD203B41FA5}">
                      <a16:colId xmlns:a16="http://schemas.microsoft.com/office/drawing/2014/main" xmlns="" val="2118705584"/>
                    </a:ext>
                  </a:extLst>
                </a:gridCol>
              </a:tblGrid>
              <a:tr h="0">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PROVINCE</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2021/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2022/2023</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2023/2024</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2024/2025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2025/2026</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1629877003"/>
                  </a:ext>
                </a:extLst>
              </a:tr>
              <a:tr h="0">
                <a:tc rowSpan="4">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LANGEBAAN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003159519"/>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LUTZVILLE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950999502"/>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MALMESBURY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994904349"/>
                  </a:ext>
                </a:extLst>
              </a:tr>
              <a:tr h="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WELLINGTON (R&amp;U)</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439940693"/>
                  </a:ext>
                </a:extLst>
              </a:tr>
              <a:tr h="0">
                <a:tc>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TOTALS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14</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09</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05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02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4005347157"/>
                  </a:ext>
                </a:extLst>
              </a:tr>
            </a:tbl>
          </a:graphicData>
        </a:graphic>
      </p:graphicFrame>
      <p:sp>
        <p:nvSpPr>
          <p:cNvPr id="15" name="Rectangle 14"/>
          <p:cNvSpPr/>
          <p:nvPr/>
        </p:nvSpPr>
        <p:spPr>
          <a:xfrm>
            <a:off x="968689" y="2554456"/>
            <a:ext cx="10603765"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FOCUS AREA 1: POLICE STATION: SECURITY UPGRADES: WESTERN CAPE</a:t>
            </a:r>
            <a:endParaRPr lang="en-ZA" sz="1400" dirty="0">
              <a:effectLst/>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xmlns="" val="2188033742"/>
              </p:ext>
            </p:extLst>
          </p:nvPr>
        </p:nvGraphicFramePr>
        <p:xfrm>
          <a:off x="995985" y="2953512"/>
          <a:ext cx="10815014" cy="3484211"/>
        </p:xfrm>
        <a:graphic>
          <a:graphicData uri="http://schemas.openxmlformats.org/drawingml/2006/table">
            <a:tbl>
              <a:tblPr firstRow="1" firstCol="1" bandRow="1"/>
              <a:tblGrid>
                <a:gridCol w="1755526">
                  <a:extLst>
                    <a:ext uri="{9D8B030D-6E8A-4147-A177-3AD203B41FA5}">
                      <a16:colId xmlns:a16="http://schemas.microsoft.com/office/drawing/2014/main" xmlns="" val="2785431630"/>
                    </a:ext>
                  </a:extLst>
                </a:gridCol>
                <a:gridCol w="2264872">
                  <a:extLst>
                    <a:ext uri="{9D8B030D-6E8A-4147-A177-3AD203B41FA5}">
                      <a16:colId xmlns:a16="http://schemas.microsoft.com/office/drawing/2014/main" xmlns="" val="1295192587"/>
                    </a:ext>
                  </a:extLst>
                </a:gridCol>
                <a:gridCol w="2264872">
                  <a:extLst>
                    <a:ext uri="{9D8B030D-6E8A-4147-A177-3AD203B41FA5}">
                      <a16:colId xmlns:a16="http://schemas.microsoft.com/office/drawing/2014/main" xmlns="" val="2451084153"/>
                    </a:ext>
                  </a:extLst>
                </a:gridCol>
                <a:gridCol w="2264872">
                  <a:extLst>
                    <a:ext uri="{9D8B030D-6E8A-4147-A177-3AD203B41FA5}">
                      <a16:colId xmlns:a16="http://schemas.microsoft.com/office/drawing/2014/main" xmlns="" val="3094811355"/>
                    </a:ext>
                  </a:extLst>
                </a:gridCol>
                <a:gridCol w="2264872">
                  <a:extLst>
                    <a:ext uri="{9D8B030D-6E8A-4147-A177-3AD203B41FA5}">
                      <a16:colId xmlns:a16="http://schemas.microsoft.com/office/drawing/2014/main" xmlns="" val="2013573867"/>
                    </a:ext>
                  </a:extLst>
                </a:gridCol>
              </a:tblGrid>
              <a:tr h="94141">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PROVINCE</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2021/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ZA" sz="1100" b="1" dirty="0">
                          <a:effectLst/>
                          <a:latin typeface="Arial" panose="020B0604020202020204" pitchFamily="34" charset="0"/>
                          <a:ea typeface="Times New Roman" panose="02020603050405020304" pitchFamily="18" charset="0"/>
                          <a:cs typeface="Arial" panose="020B0604020202020204" pitchFamily="34" charset="0"/>
                        </a:rPr>
                        <a:t>2021/2022</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2023/2024</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2023/2024</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1629877003"/>
                  </a:ext>
                </a:extLst>
              </a:tr>
              <a:tr h="0">
                <a:tc rowSpan="15">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ATHOLNE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PHILIPPI EAST</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ANTI-GANG UNIT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SAMORA MACHEL</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3159519"/>
                  </a:ext>
                </a:extLst>
              </a:tr>
              <a:tr h="0">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BISHOP LAVIS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RAWSONVILLE</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CERES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BELLVILLE GARAGE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0999502"/>
                  </a:ext>
                </a:extLst>
              </a:tr>
              <a:tr h="0">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CALEDON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SAMORA MACHEL</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WILDERNESS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SWELLENDAM</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94904349"/>
                  </a:ext>
                </a:extLst>
              </a:tr>
              <a:tr h="0">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CAPE TOWN CENTRAL</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SIR LOWREYS PASS</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GEORGE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ELSIES RIVER</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39940693"/>
                  </a:ext>
                </a:extLst>
              </a:tr>
              <a:tr h="197451">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DELFT</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STELLENBOSCH</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PHILIPPI</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GRABOUW</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425230"/>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MBEKWENI</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TABLE BAY HARBOUR</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WORCESTER</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WOLSELEY</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2940987"/>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GRABOUW</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TABLE VIEW</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PACALTSDORP</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BELLVILLE VCIU</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644834"/>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GUGULETHU</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TOUWSRIVIER</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KNYSNA</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MFULENI</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5365672"/>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HARARE</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TULBAGH</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DE DOORNS</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OCEAN VIEW</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49663985"/>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HERMANUS</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WINEBERG</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KLEINVLEI</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GRASSY PARK</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82810695"/>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HEROLDS BAY</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MFULENI</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SOMERSET WEST</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BISHOP LAVIS</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1984534"/>
                  </a:ext>
                </a:extLst>
              </a:tr>
              <a:tr h="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KHAYELITSHA</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OUDTSHOORN</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6009566"/>
                  </a:ext>
                </a:extLst>
              </a:tr>
              <a:tr h="25200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KIRSTENHOF</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PAARL</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6158651"/>
                  </a:ext>
                </a:extLst>
              </a:tr>
              <a:tr h="145957">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KRAAIFONTEIN</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PAROW</a:t>
                      </a: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7315159"/>
                  </a:ext>
                </a:extLst>
              </a:tr>
              <a:tr h="252000">
                <a:tc vMerge="1">
                  <a:txBody>
                    <a:bodyPr/>
                    <a:lstStyle/>
                    <a:p>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KUILSRIVIER</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endParaRPr lang="en-ZA"/>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chemeClr val="tx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21965065"/>
                  </a:ext>
                </a:extLst>
              </a:tr>
              <a:tr h="0">
                <a:tc>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TOTALS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29</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4005347157"/>
                  </a:ext>
                </a:extLst>
              </a:tr>
            </a:tbl>
          </a:graphicData>
        </a:graphic>
      </p:graphicFrame>
    </p:spTree>
    <p:extLst>
      <p:ext uri="{BB962C8B-B14F-4D97-AF65-F5344CB8AC3E}">
        <p14:creationId xmlns:p14="http://schemas.microsoft.com/office/powerpoint/2010/main" xmlns="" val="153783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7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4" name="Slide Number Placeholder 3"/>
          <p:cNvSpPr>
            <a:spLocks noGrp="1"/>
          </p:cNvSpPr>
          <p:nvPr>
            <p:ph type="sldNum" sz="quarter" idx="12"/>
          </p:nvPr>
        </p:nvSpPr>
        <p:spPr/>
        <p:txBody>
          <a:bodyPr/>
          <a:lstStyle/>
          <a:p>
            <a:fld id="{70AAA570-3596-44A9-950A-E638EE719369}" type="slidenum">
              <a:rPr lang="en-ZA" smtClean="0"/>
              <a:pPr/>
              <a:t>12</a:t>
            </a:fld>
            <a:endParaRPr lang="en-ZA" dirty="0"/>
          </a:p>
        </p:txBody>
      </p:sp>
      <p:sp>
        <p:nvSpPr>
          <p:cNvPr id="6" name="Rectangle 5"/>
          <p:cNvSpPr/>
          <p:nvPr/>
        </p:nvSpPr>
        <p:spPr>
          <a:xfrm>
            <a:off x="927744" y="1340209"/>
            <a:ext cx="10786872" cy="584775"/>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PLANNED MAINTENANCE PROGRAMME</a:t>
            </a:r>
            <a:endParaRPr lang="en-ZA" dirty="0">
              <a:latin typeface="Arial" panose="020B0604020202020204" pitchFamily="34" charset="0"/>
              <a:cs typeface="Arial" panose="020B0604020202020204" pitchFamily="34" charset="0"/>
            </a:endParaRPr>
          </a:p>
          <a:p>
            <a:pPr>
              <a:tabLst>
                <a:tab pos="3990975" algn="l"/>
              </a:tabLst>
            </a:pPr>
            <a:r>
              <a:rPr lang="en-US" sz="1400" b="1" dirty="0">
                <a:latin typeface="Arial" panose="020B0604020202020204" pitchFamily="34" charset="0"/>
                <a:cs typeface="Arial" panose="020B0604020202020204" pitchFamily="34" charset="0"/>
              </a:rPr>
              <a:t>FOCUS AREA 1: PLANNED MAINTENANCE: PLANNING &amp; DESIGN</a:t>
            </a:r>
            <a:endParaRPr lang="en-ZA" sz="1400" dirty="0">
              <a:effectLst/>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341285434"/>
              </p:ext>
            </p:extLst>
          </p:nvPr>
        </p:nvGraphicFramePr>
        <p:xfrm>
          <a:off x="978140" y="1878411"/>
          <a:ext cx="10842309" cy="842264"/>
        </p:xfrm>
        <a:graphic>
          <a:graphicData uri="http://schemas.openxmlformats.org/drawingml/2006/table">
            <a:tbl>
              <a:tblPr firstRow="1" firstCol="1" bandRow="1"/>
              <a:tblGrid>
                <a:gridCol w="1522964">
                  <a:extLst>
                    <a:ext uri="{9D8B030D-6E8A-4147-A177-3AD203B41FA5}">
                      <a16:colId xmlns:a16="http://schemas.microsoft.com/office/drawing/2014/main" xmlns="" val="2367153484"/>
                    </a:ext>
                  </a:extLst>
                </a:gridCol>
                <a:gridCol w="1863869">
                  <a:extLst>
                    <a:ext uri="{9D8B030D-6E8A-4147-A177-3AD203B41FA5}">
                      <a16:colId xmlns:a16="http://schemas.microsoft.com/office/drawing/2014/main" xmlns="" val="1119938884"/>
                    </a:ext>
                  </a:extLst>
                </a:gridCol>
                <a:gridCol w="1863869">
                  <a:extLst>
                    <a:ext uri="{9D8B030D-6E8A-4147-A177-3AD203B41FA5}">
                      <a16:colId xmlns:a16="http://schemas.microsoft.com/office/drawing/2014/main" xmlns="" val="699244282"/>
                    </a:ext>
                  </a:extLst>
                </a:gridCol>
                <a:gridCol w="1863869">
                  <a:extLst>
                    <a:ext uri="{9D8B030D-6E8A-4147-A177-3AD203B41FA5}">
                      <a16:colId xmlns:a16="http://schemas.microsoft.com/office/drawing/2014/main" xmlns="" val="2243740853"/>
                    </a:ext>
                  </a:extLst>
                </a:gridCol>
                <a:gridCol w="1863869">
                  <a:extLst>
                    <a:ext uri="{9D8B030D-6E8A-4147-A177-3AD203B41FA5}">
                      <a16:colId xmlns:a16="http://schemas.microsoft.com/office/drawing/2014/main" xmlns="" val="4033196950"/>
                    </a:ext>
                  </a:extLst>
                </a:gridCol>
                <a:gridCol w="1863869">
                  <a:extLst>
                    <a:ext uri="{9D8B030D-6E8A-4147-A177-3AD203B41FA5}">
                      <a16:colId xmlns:a16="http://schemas.microsoft.com/office/drawing/2014/main" xmlns="" val="3115033291"/>
                    </a:ext>
                  </a:extLst>
                </a:gridCol>
              </a:tblGrid>
              <a:tr h="175514">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PROVINCE</a:t>
                      </a:r>
                      <a:endParaRPr lang="en-ZA" sz="1600">
                        <a:effectLst/>
                        <a:latin typeface="Arial" panose="020B0604020202020204" pitchFamily="34"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2021/ 2022</a:t>
                      </a:r>
                      <a:endParaRPr lang="en-ZA" sz="1600" dirty="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2022/2023</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2023/2024</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2024/2025</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2025/2026</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606617673"/>
                  </a:ext>
                </a:extLst>
              </a:tr>
              <a:tr h="175514">
                <a:tc rowSpan="2">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BONNIEVALE (R&amp;R)</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526432874"/>
                  </a:ext>
                </a:extLst>
              </a:tr>
              <a:tr h="175514">
                <a:tc vMerge="1">
                  <a:txBody>
                    <a:bodyPr/>
                    <a:lstStyle/>
                    <a:p>
                      <a:endParaRPr lang="en-ZA"/>
                    </a:p>
                  </a:txBody>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WYNBERG (R&amp;R)</a:t>
                      </a: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054303448"/>
                  </a:ext>
                </a:extLst>
              </a:tr>
              <a:tr h="175514">
                <a:tc>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2107675024"/>
                  </a:ext>
                </a:extLst>
              </a:tr>
            </a:tbl>
          </a:graphicData>
        </a:graphic>
      </p:graphicFrame>
      <p:sp>
        <p:nvSpPr>
          <p:cNvPr id="10" name="Rectangle 9"/>
          <p:cNvSpPr/>
          <p:nvPr/>
        </p:nvSpPr>
        <p:spPr>
          <a:xfrm>
            <a:off x="950843" y="2724418"/>
            <a:ext cx="10842310"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FOCUS AREA 1: PLANNED MAINTENANCE: EXECUTION</a:t>
            </a:r>
            <a:endParaRPr lang="en-ZA" sz="1400" dirty="0">
              <a:effectLst/>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405232969"/>
              </p:ext>
            </p:extLst>
          </p:nvPr>
        </p:nvGraphicFramePr>
        <p:xfrm>
          <a:off x="937194" y="2977603"/>
          <a:ext cx="10869608" cy="1473962"/>
        </p:xfrm>
        <a:graphic>
          <a:graphicData uri="http://schemas.openxmlformats.org/drawingml/2006/table">
            <a:tbl>
              <a:tblPr firstRow="1" firstCol="1" bandRow="1"/>
              <a:tblGrid>
                <a:gridCol w="1528853">
                  <a:extLst>
                    <a:ext uri="{9D8B030D-6E8A-4147-A177-3AD203B41FA5}">
                      <a16:colId xmlns:a16="http://schemas.microsoft.com/office/drawing/2014/main" xmlns="" val="4011380366"/>
                    </a:ext>
                  </a:extLst>
                </a:gridCol>
                <a:gridCol w="1868151">
                  <a:extLst>
                    <a:ext uri="{9D8B030D-6E8A-4147-A177-3AD203B41FA5}">
                      <a16:colId xmlns:a16="http://schemas.microsoft.com/office/drawing/2014/main" xmlns="" val="22261010"/>
                    </a:ext>
                  </a:extLst>
                </a:gridCol>
                <a:gridCol w="1994165">
                  <a:extLst>
                    <a:ext uri="{9D8B030D-6E8A-4147-A177-3AD203B41FA5}">
                      <a16:colId xmlns:a16="http://schemas.microsoft.com/office/drawing/2014/main" xmlns="" val="3773880142"/>
                    </a:ext>
                  </a:extLst>
                </a:gridCol>
                <a:gridCol w="1742137">
                  <a:extLst>
                    <a:ext uri="{9D8B030D-6E8A-4147-A177-3AD203B41FA5}">
                      <a16:colId xmlns:a16="http://schemas.microsoft.com/office/drawing/2014/main" xmlns="" val="447826313"/>
                    </a:ext>
                  </a:extLst>
                </a:gridCol>
                <a:gridCol w="1868151">
                  <a:extLst>
                    <a:ext uri="{9D8B030D-6E8A-4147-A177-3AD203B41FA5}">
                      <a16:colId xmlns:a16="http://schemas.microsoft.com/office/drawing/2014/main" xmlns="" val="2597002785"/>
                    </a:ext>
                  </a:extLst>
                </a:gridCol>
                <a:gridCol w="1868151">
                  <a:extLst>
                    <a:ext uri="{9D8B030D-6E8A-4147-A177-3AD203B41FA5}">
                      <a16:colId xmlns:a16="http://schemas.microsoft.com/office/drawing/2014/main" xmlns="" val="3700549539"/>
                    </a:ext>
                  </a:extLst>
                </a:gridCol>
              </a:tblGrid>
              <a:tr h="175514">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PROVINCE</a:t>
                      </a:r>
                      <a:endParaRPr lang="en-ZA" sz="1600">
                        <a:effectLst/>
                        <a:latin typeface="Arial" panose="020B0604020202020204" pitchFamily="34"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2021/ 2022</a:t>
                      </a:r>
                      <a:endParaRPr lang="en-ZA" sz="1600" dirty="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2022/2023</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2023/2024</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2024/2025</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2025/2026</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1364173090"/>
                  </a:ext>
                </a:extLst>
              </a:tr>
              <a:tr h="175514">
                <a:tc rowSpan="5">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PHILIPPI ACADEMY (FENCE)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UNIONDALE (R&amp;R)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CLAREMONT (R&amp;R)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239872234"/>
                  </a:ext>
                </a:extLst>
              </a:tr>
              <a:tr h="175514">
                <a:tc vMerge="1">
                  <a:txBody>
                    <a:bodyPr/>
                    <a:lstStyle/>
                    <a:p>
                      <a:endParaRPr lang="en-ZA"/>
                    </a:p>
                  </a:txBody>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cs typeface="Arial" panose="020B0604020202020204" pitchFamily="34" charset="0"/>
                        </a:rPr>
                        <a:t>HEILDELBURG  (R&amp;R)</a:t>
                      </a: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GANS BAY (R&amp;R)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68027045"/>
                  </a:ext>
                </a:extLst>
              </a:tr>
              <a:tr h="175514">
                <a:tc vMerge="1">
                  <a:txBody>
                    <a:bodyPr/>
                    <a:lstStyle/>
                    <a:p>
                      <a:endParaRPr lang="en-ZA"/>
                    </a:p>
                  </a:txBody>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PHILIPPI (R&amp;R)</a:t>
                      </a: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KENSINGTON (R&amp;R)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379651093"/>
                  </a:ext>
                </a:extLst>
              </a:tr>
              <a:tr h="175514">
                <a:tc vMerge="1">
                  <a:txBody>
                    <a:bodyPr/>
                    <a:lstStyle/>
                    <a:p>
                      <a:endParaRPr lang="en-ZA"/>
                    </a:p>
                  </a:txBody>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SEA POINT (R&amp;R)</a:t>
                      </a: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MOWBRAY (R&amp;R)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154093135"/>
                  </a:ext>
                </a:extLst>
              </a:tr>
              <a:tr h="175514">
                <a:tc vMerge="1">
                  <a:txBody>
                    <a:bodyPr/>
                    <a:lstStyle/>
                    <a:p>
                      <a:endParaRPr lang="en-ZA"/>
                    </a:p>
                  </a:txBody>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PA HAMLET (R&amp;R)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250814705"/>
                  </a:ext>
                </a:extLst>
              </a:tr>
              <a:tr h="175514">
                <a:tc>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139862670"/>
                  </a:ext>
                </a:extLst>
              </a:tr>
            </a:tbl>
          </a:graphicData>
        </a:graphic>
      </p:graphicFrame>
      <p:sp>
        <p:nvSpPr>
          <p:cNvPr id="13" name="Rectangle 12"/>
          <p:cNvSpPr/>
          <p:nvPr/>
        </p:nvSpPr>
        <p:spPr>
          <a:xfrm>
            <a:off x="904646" y="4707821"/>
            <a:ext cx="8119872"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FOCUS AREA 1: PLANNED MAINTENANCE: POLICE ACADEMIES: EXECUTION</a:t>
            </a:r>
            <a:endParaRPr lang="en-ZA" sz="1400" dirty="0">
              <a:effectLst/>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493773577"/>
              </p:ext>
            </p:extLst>
          </p:nvPr>
        </p:nvGraphicFramePr>
        <p:xfrm>
          <a:off x="927744" y="4966934"/>
          <a:ext cx="10842311" cy="842264"/>
        </p:xfrm>
        <a:graphic>
          <a:graphicData uri="http://schemas.openxmlformats.org/drawingml/2006/table">
            <a:tbl>
              <a:tblPr firstRow="1" firstCol="1" bandRow="1"/>
              <a:tblGrid>
                <a:gridCol w="1474261">
                  <a:extLst>
                    <a:ext uri="{9D8B030D-6E8A-4147-A177-3AD203B41FA5}">
                      <a16:colId xmlns:a16="http://schemas.microsoft.com/office/drawing/2014/main" xmlns="" val="3012547267"/>
                    </a:ext>
                  </a:extLst>
                </a:gridCol>
                <a:gridCol w="1873610">
                  <a:extLst>
                    <a:ext uri="{9D8B030D-6E8A-4147-A177-3AD203B41FA5}">
                      <a16:colId xmlns:a16="http://schemas.microsoft.com/office/drawing/2014/main" xmlns="" val="1668023128"/>
                    </a:ext>
                  </a:extLst>
                </a:gridCol>
                <a:gridCol w="1873610">
                  <a:extLst>
                    <a:ext uri="{9D8B030D-6E8A-4147-A177-3AD203B41FA5}">
                      <a16:colId xmlns:a16="http://schemas.microsoft.com/office/drawing/2014/main" xmlns="" val="2522063237"/>
                    </a:ext>
                  </a:extLst>
                </a:gridCol>
                <a:gridCol w="1873610">
                  <a:extLst>
                    <a:ext uri="{9D8B030D-6E8A-4147-A177-3AD203B41FA5}">
                      <a16:colId xmlns:a16="http://schemas.microsoft.com/office/drawing/2014/main" xmlns="" val="3336138856"/>
                    </a:ext>
                  </a:extLst>
                </a:gridCol>
                <a:gridCol w="1873610">
                  <a:extLst>
                    <a:ext uri="{9D8B030D-6E8A-4147-A177-3AD203B41FA5}">
                      <a16:colId xmlns:a16="http://schemas.microsoft.com/office/drawing/2014/main" xmlns="" val="3415379212"/>
                    </a:ext>
                  </a:extLst>
                </a:gridCol>
                <a:gridCol w="1873610">
                  <a:extLst>
                    <a:ext uri="{9D8B030D-6E8A-4147-A177-3AD203B41FA5}">
                      <a16:colId xmlns:a16="http://schemas.microsoft.com/office/drawing/2014/main" xmlns="" val="1583767640"/>
                    </a:ext>
                  </a:extLst>
                </a:gridCol>
              </a:tblGrid>
              <a:tr h="175514">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PROVINCE</a:t>
                      </a:r>
                      <a:endParaRPr lang="en-ZA" sz="1600">
                        <a:effectLst/>
                        <a:latin typeface="Arial" panose="020B0604020202020204" pitchFamily="34"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2021/ 2022</a:t>
                      </a:r>
                      <a:endParaRPr lang="en-ZA" sz="1600" dirty="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2022/2023</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2023/2024</a:t>
                      </a:r>
                      <a:endParaRPr lang="en-ZA" sz="160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2024/2025</a:t>
                      </a:r>
                      <a:endParaRPr lang="en-ZA" sz="1600" dirty="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2025/2026</a:t>
                      </a:r>
                      <a:endParaRPr lang="en-ZA" sz="1600" dirty="0">
                        <a:effectLst/>
                        <a:latin typeface="Arial" panose="020B0604020202020204" pitchFamily="34"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2620334687"/>
                  </a:ext>
                </a:extLst>
              </a:tr>
              <a:tr h="175514">
                <a:tc rowSpan="2">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PHILIPPI (R&amp;R)</a:t>
                      </a: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754376245"/>
                  </a:ext>
                </a:extLst>
              </a:tr>
              <a:tr h="175514">
                <a:tc vMerge="1">
                  <a:txBody>
                    <a:bodyPr/>
                    <a:lstStyle/>
                    <a:p>
                      <a:endParaRPr lang="en-ZA"/>
                    </a:p>
                  </a:txBody>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OODTSHOORN  (R&amp;R)</a:t>
                      </a: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3055687"/>
                  </a:ext>
                </a:extLst>
              </a:tr>
              <a:tr h="175514">
                <a:tc>
                  <a:txBody>
                    <a:bodyPr/>
                    <a:lstStyle/>
                    <a:p>
                      <a:pP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02</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2547485583"/>
                  </a:ext>
                </a:extLst>
              </a:tr>
            </a:tbl>
          </a:graphicData>
        </a:graphic>
      </p:graphicFrame>
    </p:spTree>
    <p:extLst>
      <p:ext uri="{BB962C8B-B14F-4D97-AF65-F5344CB8AC3E}">
        <p14:creationId xmlns:p14="http://schemas.microsoft.com/office/powerpoint/2010/main" xmlns="" val="57305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94" y="350651"/>
            <a:ext cx="10786872" cy="730445"/>
          </a:xfrm>
        </p:spPr>
        <p:txBody>
          <a:bodyPr>
            <a:noAutofit/>
          </a:bodyPr>
          <a:lstStyle/>
          <a:p>
            <a:r>
              <a:rPr lang="en-ZA" sz="2800" b="1" dirty="0">
                <a:latin typeface="Arial" panose="020B0604020202020204" pitchFamily="34" charset="0"/>
                <a:cs typeface="Arial" panose="020B0604020202020204" pitchFamily="34" charset="0"/>
              </a:rPr>
              <a:t>Projects executed by the department of public works and infrastructure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15876908"/>
              </p:ext>
            </p:extLst>
          </p:nvPr>
        </p:nvGraphicFramePr>
        <p:xfrm>
          <a:off x="1023938" y="1282256"/>
          <a:ext cx="10844975" cy="1854200"/>
        </p:xfrm>
        <a:graphic>
          <a:graphicData uri="http://schemas.openxmlformats.org/drawingml/2006/table">
            <a:tbl>
              <a:tblPr firstRow="1" bandRow="1">
                <a:tableStyleId>{BC89EF96-8CEA-46FF-86C4-4CE0E7609802}</a:tableStyleId>
              </a:tblPr>
              <a:tblGrid>
                <a:gridCol w="2168995">
                  <a:extLst>
                    <a:ext uri="{9D8B030D-6E8A-4147-A177-3AD203B41FA5}">
                      <a16:colId xmlns:a16="http://schemas.microsoft.com/office/drawing/2014/main" xmlns="" val="1628918168"/>
                    </a:ext>
                  </a:extLst>
                </a:gridCol>
                <a:gridCol w="2168995">
                  <a:extLst>
                    <a:ext uri="{9D8B030D-6E8A-4147-A177-3AD203B41FA5}">
                      <a16:colId xmlns:a16="http://schemas.microsoft.com/office/drawing/2014/main" xmlns="" val="2032906872"/>
                    </a:ext>
                  </a:extLst>
                </a:gridCol>
                <a:gridCol w="2168995">
                  <a:extLst>
                    <a:ext uri="{9D8B030D-6E8A-4147-A177-3AD203B41FA5}">
                      <a16:colId xmlns:a16="http://schemas.microsoft.com/office/drawing/2014/main" xmlns="" val="3479718604"/>
                    </a:ext>
                  </a:extLst>
                </a:gridCol>
                <a:gridCol w="2168995">
                  <a:extLst>
                    <a:ext uri="{9D8B030D-6E8A-4147-A177-3AD203B41FA5}">
                      <a16:colId xmlns:a16="http://schemas.microsoft.com/office/drawing/2014/main" xmlns="" val="1563758732"/>
                    </a:ext>
                  </a:extLst>
                </a:gridCol>
                <a:gridCol w="2168995">
                  <a:extLst>
                    <a:ext uri="{9D8B030D-6E8A-4147-A177-3AD203B41FA5}">
                      <a16:colId xmlns:a16="http://schemas.microsoft.com/office/drawing/2014/main" xmlns="" val="3040989428"/>
                    </a:ext>
                  </a:extLst>
                </a:gridCol>
              </a:tblGrid>
              <a:tr h="370840">
                <a:tc gridSpan="5">
                  <a:txBody>
                    <a:bodyPr/>
                    <a:lstStyle/>
                    <a:p>
                      <a:r>
                        <a:rPr lang="en-ZA" sz="1600" dirty="0">
                          <a:latin typeface="Arial" panose="020B0604020202020204" pitchFamily="34" charset="0"/>
                          <a:cs typeface="Arial" panose="020B0604020202020204" pitchFamily="34" charset="0"/>
                        </a:rPr>
                        <a:t>Executive Summary of DPWI</a:t>
                      </a:r>
                      <a:r>
                        <a:rPr lang="en-ZA" sz="1600" baseline="0" dirty="0">
                          <a:latin typeface="Arial" panose="020B0604020202020204" pitchFamily="34" charset="0"/>
                          <a:cs typeface="Arial" panose="020B0604020202020204" pitchFamily="34" charset="0"/>
                        </a:rPr>
                        <a:t> Projects</a:t>
                      </a:r>
                      <a:endParaRPr lang="en-ZA" sz="1600"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510854201"/>
                  </a:ext>
                </a:extLst>
              </a:tr>
              <a:tr h="370840">
                <a:tc>
                  <a:txBody>
                    <a:bodyPr/>
                    <a:lstStyle/>
                    <a:p>
                      <a:pPr algn="ctr"/>
                      <a:r>
                        <a:rPr lang="en-ZA" sz="1600" b="1" dirty="0">
                          <a:latin typeface="Arial" panose="020B0604020202020204" pitchFamily="34" charset="0"/>
                          <a:cs typeface="Arial" panose="020B0604020202020204" pitchFamily="34" charset="0"/>
                        </a:rPr>
                        <a:t>Category</a:t>
                      </a:r>
                    </a:p>
                  </a:txBody>
                  <a:tcPr anchor="ctr"/>
                </a:tc>
                <a:tc>
                  <a:txBody>
                    <a:bodyPr/>
                    <a:lstStyle/>
                    <a:p>
                      <a:pPr algn="ctr"/>
                      <a:r>
                        <a:rPr lang="en-ZA" sz="1600" b="1" dirty="0">
                          <a:latin typeface="Arial" panose="020B0604020202020204" pitchFamily="34" charset="0"/>
                          <a:cs typeface="Arial" panose="020B0604020202020204" pitchFamily="34" charset="0"/>
                        </a:rPr>
                        <a:t>Pre-Planning</a:t>
                      </a:r>
                    </a:p>
                  </a:txBody>
                  <a:tcPr anchor="ctr"/>
                </a:tc>
                <a:tc>
                  <a:txBody>
                    <a:bodyPr/>
                    <a:lstStyle/>
                    <a:p>
                      <a:pPr algn="ctr"/>
                      <a:r>
                        <a:rPr lang="en-ZA" sz="1600" b="1" dirty="0">
                          <a:latin typeface="Arial" panose="020B0604020202020204" pitchFamily="34" charset="0"/>
                          <a:cs typeface="Arial" panose="020B0604020202020204" pitchFamily="34" charset="0"/>
                        </a:rPr>
                        <a:t>Planning &amp;</a:t>
                      </a:r>
                      <a:r>
                        <a:rPr lang="en-ZA" sz="1600" b="1" baseline="0" dirty="0">
                          <a:latin typeface="Arial" panose="020B0604020202020204" pitchFamily="34" charset="0"/>
                          <a:cs typeface="Arial" panose="020B0604020202020204" pitchFamily="34" charset="0"/>
                        </a:rPr>
                        <a:t> Design</a:t>
                      </a:r>
                      <a:endParaRPr lang="en-ZA" sz="1600" b="1" dirty="0">
                        <a:latin typeface="Arial" panose="020B0604020202020204" pitchFamily="34" charset="0"/>
                        <a:cs typeface="Arial" panose="020B0604020202020204" pitchFamily="34" charset="0"/>
                      </a:endParaRPr>
                    </a:p>
                  </a:txBody>
                  <a:tcPr anchor="ctr"/>
                </a:tc>
                <a:tc>
                  <a:txBody>
                    <a:bodyPr/>
                    <a:lstStyle/>
                    <a:p>
                      <a:pPr algn="ctr"/>
                      <a:r>
                        <a:rPr lang="en-ZA" sz="1600" b="1" dirty="0">
                          <a:latin typeface="Arial" panose="020B0604020202020204" pitchFamily="34" charset="0"/>
                          <a:cs typeface="Arial" panose="020B0604020202020204" pitchFamily="34" charset="0"/>
                        </a:rPr>
                        <a:t>Execution</a:t>
                      </a:r>
                    </a:p>
                  </a:txBody>
                  <a:tcPr anchor="ctr"/>
                </a:tc>
                <a:tc>
                  <a:txBody>
                    <a:bodyPr/>
                    <a:lstStyle/>
                    <a:p>
                      <a:pPr algn="ctr"/>
                      <a:r>
                        <a:rPr lang="en-ZA" sz="1600" b="1" dirty="0">
                          <a:latin typeface="Arial" panose="020B0604020202020204" pitchFamily="34" charset="0"/>
                          <a:cs typeface="Arial" panose="020B0604020202020204" pitchFamily="34" charset="0"/>
                        </a:rPr>
                        <a:t>Total</a:t>
                      </a:r>
                    </a:p>
                  </a:txBody>
                  <a:tcPr anchor="ctr"/>
                </a:tc>
                <a:extLst>
                  <a:ext uri="{0D108BD9-81ED-4DB2-BD59-A6C34878D82A}">
                    <a16:rowId xmlns:a16="http://schemas.microsoft.com/office/drawing/2014/main" xmlns="" val="570529203"/>
                  </a:ext>
                </a:extLst>
              </a:tr>
              <a:tr h="370840">
                <a:tc>
                  <a:txBody>
                    <a:bodyPr/>
                    <a:lstStyle/>
                    <a:p>
                      <a:r>
                        <a:rPr lang="en-ZA" sz="1600" dirty="0">
                          <a:latin typeface="Arial" panose="020B0604020202020204" pitchFamily="34" charset="0"/>
                          <a:cs typeface="Arial" panose="020B0604020202020204" pitchFamily="34" charset="0"/>
                        </a:rPr>
                        <a:t>Capital Works</a:t>
                      </a:r>
                    </a:p>
                  </a:txBody>
                  <a:tcPr/>
                </a:tc>
                <a:tc>
                  <a:txBody>
                    <a:bodyPr/>
                    <a:lstStyle/>
                    <a:p>
                      <a:pPr algn="ctr"/>
                      <a:r>
                        <a:rPr lang="en-ZA" sz="1600" dirty="0">
                          <a:latin typeface="Arial" panose="020B0604020202020204" pitchFamily="34" charset="0"/>
                          <a:cs typeface="Arial" panose="020B0604020202020204" pitchFamily="34" charset="0"/>
                        </a:rPr>
                        <a:t>-</a:t>
                      </a:r>
                    </a:p>
                  </a:txBody>
                  <a:tcPr/>
                </a:tc>
                <a:tc>
                  <a:txBody>
                    <a:bodyPr/>
                    <a:lstStyle/>
                    <a:p>
                      <a:pPr algn="ctr"/>
                      <a:r>
                        <a:rPr lang="en-ZA" sz="1600" dirty="0">
                          <a:latin typeface="Arial" panose="020B0604020202020204" pitchFamily="34" charset="0"/>
                          <a:cs typeface="Arial" panose="020B0604020202020204" pitchFamily="34" charset="0"/>
                        </a:rPr>
                        <a:t>72</a:t>
                      </a:r>
                    </a:p>
                  </a:txBody>
                  <a:tcPr/>
                </a:tc>
                <a:tc>
                  <a:txBody>
                    <a:bodyPr/>
                    <a:lstStyle/>
                    <a:p>
                      <a:pPr algn="ctr"/>
                      <a:r>
                        <a:rPr lang="en-ZA" sz="1600" dirty="0">
                          <a:latin typeface="Arial" panose="020B0604020202020204" pitchFamily="34" charset="0"/>
                          <a:cs typeface="Arial" panose="020B0604020202020204" pitchFamily="34" charset="0"/>
                        </a:rPr>
                        <a:t>-</a:t>
                      </a:r>
                    </a:p>
                  </a:txBody>
                  <a:tcPr/>
                </a:tc>
                <a:tc>
                  <a:txBody>
                    <a:bodyPr/>
                    <a:lstStyle/>
                    <a:p>
                      <a:pPr algn="ctr"/>
                      <a:r>
                        <a:rPr lang="en-ZA" sz="1600" b="1" dirty="0">
                          <a:latin typeface="Arial" panose="020B0604020202020204" pitchFamily="34" charset="0"/>
                          <a:cs typeface="Arial" panose="020B0604020202020204" pitchFamily="34" charset="0"/>
                        </a:rPr>
                        <a:t>72</a:t>
                      </a:r>
                    </a:p>
                  </a:txBody>
                  <a:tcPr/>
                </a:tc>
                <a:extLst>
                  <a:ext uri="{0D108BD9-81ED-4DB2-BD59-A6C34878D82A}">
                    <a16:rowId xmlns:a16="http://schemas.microsoft.com/office/drawing/2014/main" xmlns="" val="4075553945"/>
                  </a:ext>
                </a:extLst>
              </a:tr>
              <a:tr h="370840">
                <a:tc>
                  <a:txBody>
                    <a:bodyPr/>
                    <a:lstStyle/>
                    <a:p>
                      <a:r>
                        <a:rPr lang="en-ZA" sz="1600" dirty="0">
                          <a:latin typeface="Arial" panose="020B0604020202020204" pitchFamily="34" charset="0"/>
                          <a:cs typeface="Arial" panose="020B0604020202020204" pitchFamily="34" charset="0"/>
                        </a:rPr>
                        <a:t>Planned Maintenance</a:t>
                      </a:r>
                    </a:p>
                  </a:txBody>
                  <a:tcPr/>
                </a:tc>
                <a:tc>
                  <a:txBody>
                    <a:bodyPr/>
                    <a:lstStyle/>
                    <a:p>
                      <a:pPr algn="ctr"/>
                      <a:r>
                        <a:rPr lang="en-ZA" sz="1600" dirty="0">
                          <a:latin typeface="Arial" panose="020B0604020202020204" pitchFamily="34" charset="0"/>
                          <a:cs typeface="Arial" panose="020B0604020202020204" pitchFamily="34" charset="0"/>
                        </a:rPr>
                        <a:t>03</a:t>
                      </a:r>
                    </a:p>
                  </a:txBody>
                  <a:tcPr/>
                </a:tc>
                <a:tc>
                  <a:txBody>
                    <a:bodyPr/>
                    <a:lstStyle/>
                    <a:p>
                      <a:pPr algn="ctr"/>
                      <a:r>
                        <a:rPr lang="en-ZA" sz="1600" dirty="0">
                          <a:latin typeface="Arial" panose="020B0604020202020204" pitchFamily="34" charset="0"/>
                          <a:cs typeface="Arial" panose="020B0604020202020204" pitchFamily="34" charset="0"/>
                        </a:rPr>
                        <a:t>04</a:t>
                      </a:r>
                    </a:p>
                  </a:txBody>
                  <a:tcPr/>
                </a:tc>
                <a:tc>
                  <a:txBody>
                    <a:bodyPr/>
                    <a:lstStyle/>
                    <a:p>
                      <a:pPr algn="ctr"/>
                      <a:r>
                        <a:rPr lang="en-ZA" sz="1600" dirty="0">
                          <a:latin typeface="Arial" panose="020B0604020202020204" pitchFamily="34" charset="0"/>
                          <a:cs typeface="Arial" panose="020B0604020202020204" pitchFamily="34" charset="0"/>
                        </a:rPr>
                        <a:t>02</a:t>
                      </a:r>
                    </a:p>
                  </a:txBody>
                  <a:tcPr/>
                </a:tc>
                <a:tc>
                  <a:txBody>
                    <a:bodyPr/>
                    <a:lstStyle/>
                    <a:p>
                      <a:pPr algn="ctr"/>
                      <a:r>
                        <a:rPr lang="en-ZA" sz="1600" b="1" dirty="0">
                          <a:latin typeface="Arial" panose="020B0604020202020204" pitchFamily="34" charset="0"/>
                          <a:cs typeface="Arial" panose="020B0604020202020204" pitchFamily="34" charset="0"/>
                        </a:rPr>
                        <a:t>09</a:t>
                      </a:r>
                    </a:p>
                  </a:txBody>
                  <a:tcPr/>
                </a:tc>
                <a:extLst>
                  <a:ext uri="{0D108BD9-81ED-4DB2-BD59-A6C34878D82A}">
                    <a16:rowId xmlns:a16="http://schemas.microsoft.com/office/drawing/2014/main" xmlns="" val="3820880958"/>
                  </a:ext>
                </a:extLst>
              </a:tr>
              <a:tr h="370840">
                <a:tc>
                  <a:txBody>
                    <a:bodyPr/>
                    <a:lstStyle/>
                    <a:p>
                      <a:r>
                        <a:rPr lang="en-ZA" sz="1600" b="1" dirty="0">
                          <a:latin typeface="Arial" panose="020B0604020202020204" pitchFamily="34" charset="0"/>
                          <a:cs typeface="Arial" panose="020B0604020202020204" pitchFamily="34" charset="0"/>
                        </a:rPr>
                        <a:t>Total</a:t>
                      </a:r>
                    </a:p>
                  </a:txBody>
                  <a:tcPr/>
                </a:tc>
                <a:tc>
                  <a:txBody>
                    <a:bodyPr/>
                    <a:lstStyle/>
                    <a:p>
                      <a:pPr algn="ctr"/>
                      <a:r>
                        <a:rPr lang="en-ZA" sz="1600" b="1" dirty="0">
                          <a:latin typeface="Arial" panose="020B0604020202020204" pitchFamily="34" charset="0"/>
                          <a:cs typeface="Arial" panose="020B0604020202020204" pitchFamily="34" charset="0"/>
                        </a:rPr>
                        <a:t>03</a:t>
                      </a:r>
                    </a:p>
                  </a:txBody>
                  <a:tcPr/>
                </a:tc>
                <a:tc>
                  <a:txBody>
                    <a:bodyPr/>
                    <a:lstStyle/>
                    <a:p>
                      <a:pPr algn="ctr"/>
                      <a:r>
                        <a:rPr lang="en-ZA" sz="1600" b="1" dirty="0">
                          <a:latin typeface="Arial" panose="020B0604020202020204" pitchFamily="34" charset="0"/>
                          <a:cs typeface="Arial" panose="020B0604020202020204" pitchFamily="34" charset="0"/>
                        </a:rPr>
                        <a:t>76</a:t>
                      </a:r>
                    </a:p>
                  </a:txBody>
                  <a:tcPr/>
                </a:tc>
                <a:tc>
                  <a:txBody>
                    <a:bodyPr/>
                    <a:lstStyle/>
                    <a:p>
                      <a:pPr algn="ctr"/>
                      <a:r>
                        <a:rPr lang="en-ZA" sz="1600" b="1" dirty="0">
                          <a:latin typeface="Arial" panose="020B0604020202020204" pitchFamily="34" charset="0"/>
                          <a:cs typeface="Arial" panose="020B0604020202020204" pitchFamily="34" charset="0"/>
                        </a:rPr>
                        <a:t>02</a:t>
                      </a:r>
                    </a:p>
                  </a:txBody>
                  <a:tcPr/>
                </a:tc>
                <a:tc>
                  <a:txBody>
                    <a:bodyPr/>
                    <a:lstStyle/>
                    <a:p>
                      <a:pPr algn="ctr"/>
                      <a:r>
                        <a:rPr lang="en-ZA" sz="1600" b="1" dirty="0">
                          <a:latin typeface="Arial" panose="020B0604020202020204" pitchFamily="34" charset="0"/>
                          <a:cs typeface="Arial" panose="020B0604020202020204" pitchFamily="34" charset="0"/>
                        </a:rPr>
                        <a:t>81</a:t>
                      </a:r>
                    </a:p>
                  </a:txBody>
                  <a:tcPr/>
                </a:tc>
                <a:extLst>
                  <a:ext uri="{0D108BD9-81ED-4DB2-BD59-A6C34878D82A}">
                    <a16:rowId xmlns:a16="http://schemas.microsoft.com/office/drawing/2014/main" xmlns="" val="873459975"/>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13</a:t>
            </a:fld>
            <a:endParaRPr lang="en-ZA" dirty="0"/>
          </a:p>
        </p:txBody>
      </p:sp>
    </p:spTree>
    <p:extLst>
      <p:ext uri="{BB962C8B-B14F-4D97-AF65-F5344CB8AC3E}">
        <p14:creationId xmlns:p14="http://schemas.microsoft.com/office/powerpoint/2010/main" xmlns="" val="357812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83396902"/>
              </p:ext>
            </p:extLst>
          </p:nvPr>
        </p:nvGraphicFramePr>
        <p:xfrm>
          <a:off x="1024128" y="1276805"/>
          <a:ext cx="10786872" cy="4927093"/>
        </p:xfrm>
        <a:graphic>
          <a:graphicData uri="http://schemas.openxmlformats.org/drawingml/2006/table">
            <a:tbl>
              <a:tblPr firstRow="1" bandRow="1">
                <a:tableStyleId>{BC89EF96-8CEA-46FF-86C4-4CE0E7609802}</a:tableStyleId>
              </a:tblPr>
              <a:tblGrid>
                <a:gridCol w="1474995">
                  <a:extLst>
                    <a:ext uri="{9D8B030D-6E8A-4147-A177-3AD203B41FA5}">
                      <a16:colId xmlns:a16="http://schemas.microsoft.com/office/drawing/2014/main" xmlns="" val="2126806413"/>
                    </a:ext>
                  </a:extLst>
                </a:gridCol>
                <a:gridCol w="4478272">
                  <a:extLst>
                    <a:ext uri="{9D8B030D-6E8A-4147-A177-3AD203B41FA5}">
                      <a16:colId xmlns:a16="http://schemas.microsoft.com/office/drawing/2014/main" xmlns="" val="3636997623"/>
                    </a:ext>
                  </a:extLst>
                </a:gridCol>
                <a:gridCol w="957678">
                  <a:extLst>
                    <a:ext uri="{9D8B030D-6E8A-4147-A177-3AD203B41FA5}">
                      <a16:colId xmlns:a16="http://schemas.microsoft.com/office/drawing/2014/main" xmlns="" val="1801394081"/>
                    </a:ext>
                  </a:extLst>
                </a:gridCol>
                <a:gridCol w="565187">
                  <a:extLst>
                    <a:ext uri="{9D8B030D-6E8A-4147-A177-3AD203B41FA5}">
                      <a16:colId xmlns:a16="http://schemas.microsoft.com/office/drawing/2014/main" xmlns="" val="2465480567"/>
                    </a:ext>
                  </a:extLst>
                </a:gridCol>
                <a:gridCol w="1095207">
                  <a:extLst>
                    <a:ext uri="{9D8B030D-6E8A-4147-A177-3AD203B41FA5}">
                      <a16:colId xmlns:a16="http://schemas.microsoft.com/office/drawing/2014/main" xmlns="" val="3823487079"/>
                    </a:ext>
                  </a:extLst>
                </a:gridCol>
                <a:gridCol w="1100231">
                  <a:extLst>
                    <a:ext uri="{9D8B030D-6E8A-4147-A177-3AD203B41FA5}">
                      <a16:colId xmlns:a16="http://schemas.microsoft.com/office/drawing/2014/main" xmlns="" val="1394619398"/>
                    </a:ext>
                  </a:extLst>
                </a:gridCol>
                <a:gridCol w="1115302">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u="none" strike="noStrike" dirty="0">
                          <a:effectLst/>
                          <a:latin typeface="Arial" panose="020B0604020202020204" pitchFamily="34" charset="0"/>
                          <a:cs typeface="Arial" panose="020B0604020202020204" pitchFamily="34" charset="0"/>
                        </a:rPr>
                        <a:t>BELLVILLE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ZA" sz="1100" u="none" strike="noStrike" dirty="0">
                          <a:effectLst/>
                          <a:latin typeface="Arial" panose="020B0604020202020204" pitchFamily="34" charset="0"/>
                          <a:cs typeface="Arial" panose="020B0604020202020204" pitchFamily="34" charset="0"/>
                        </a:rPr>
                        <a:t>REPAIRS TO FIRE DETECTION AND SUPPRESSION  EX-SARS BUILDING SAPS DIRECTORATE PRIORITY CRIME INVESTIGATIONS (DPCI) WESTERN CAPE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049397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2011/07/07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100" u="none" strike="noStrike">
                          <a:effectLst/>
                          <a:latin typeface="Arial" panose="020B0604020202020204" pitchFamily="34" charset="0"/>
                          <a:cs typeface="Arial" panose="020B0604020202020204" pitchFamily="34" charset="0"/>
                        </a:rPr>
                        <a:t>2022/08/04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latin typeface="Arial" panose="020B0604020202020204" pitchFamily="34" charset="0"/>
                          <a:cs typeface="Arial" panose="020B0604020202020204" pitchFamily="34" charset="0"/>
                        </a:rPr>
                        <a:t>10-15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585082681"/>
                  </a:ext>
                </a:extLst>
              </a:tr>
              <a:tr h="370840">
                <a:tc>
                  <a:txBody>
                    <a:bodyPr/>
                    <a:lstStyle/>
                    <a:p>
                      <a:pPr algn="l" fontAlgn="b"/>
                      <a:r>
                        <a:rPr lang="en-ZA" sz="1100" u="none" strike="noStrike" dirty="0">
                          <a:effectLst/>
                          <a:latin typeface="Arial" panose="020B0604020202020204" pitchFamily="34" charset="0"/>
                          <a:cs typeface="Arial" panose="020B0604020202020204" pitchFamily="34" charset="0"/>
                        </a:rPr>
                        <a:t>FAURE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ZA" sz="1100" u="none" strike="noStrike" dirty="0">
                          <a:effectLst/>
                          <a:latin typeface="Arial" panose="020B0604020202020204" pitchFamily="34" charset="0"/>
                          <a:cs typeface="Arial" panose="020B0604020202020204" pitchFamily="34" charset="0"/>
                        </a:rPr>
                        <a:t>SHOOTING RANGE SAPS COMPLEX: UPGRADING OF ELECTRICAL INFRASTRUCTURE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053597</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2014/02/19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100" u="none" strike="noStrike">
                          <a:effectLst/>
                          <a:latin typeface="Arial" panose="020B0604020202020204" pitchFamily="34" charset="0"/>
                          <a:cs typeface="Arial" panose="020B0604020202020204" pitchFamily="34" charset="0"/>
                        </a:rPr>
                        <a:t>2022/07/01</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latin typeface="Arial" panose="020B0604020202020204" pitchFamily="34" charset="0"/>
                          <a:cs typeface="Arial" panose="020B0604020202020204" pitchFamily="34" charset="0"/>
                        </a:rPr>
                        <a:t>5-10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017553443"/>
                  </a:ext>
                </a:extLst>
              </a:tr>
              <a:tr h="370840">
                <a:tc>
                  <a:txBody>
                    <a:bodyPr/>
                    <a:lstStyle/>
                    <a:p>
                      <a:pPr algn="l" fontAlgn="b"/>
                      <a:r>
                        <a:rPr lang="en-ZA" sz="1100" u="none" strike="noStrike" dirty="0">
                          <a:effectLst/>
                          <a:latin typeface="Arial" panose="020B0604020202020204" pitchFamily="34" charset="0"/>
                          <a:cs typeface="Arial" panose="020B0604020202020204" pitchFamily="34" charset="0"/>
                        </a:rPr>
                        <a:t>CAPE TOWN  HARBOUR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ZA" sz="1100" u="none" strike="noStrike" dirty="0">
                          <a:effectLst/>
                          <a:latin typeface="Arial" panose="020B0604020202020204" pitchFamily="34" charset="0"/>
                          <a:cs typeface="Arial" panose="020B0604020202020204" pitchFamily="34" charset="0"/>
                        </a:rPr>
                        <a:t>REPAIRS TO SAPS SEA BORDER UNIT  (LEASED)</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054134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2014/12/10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100" u="none" strike="noStrike">
                          <a:effectLst/>
                          <a:latin typeface="Arial" panose="020B0604020202020204" pitchFamily="34" charset="0"/>
                          <a:cs typeface="Arial" panose="020B0604020202020204" pitchFamily="34" charset="0"/>
                        </a:rPr>
                        <a:t>2022/08/04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latin typeface="Arial" panose="020B0604020202020204" pitchFamily="34" charset="0"/>
                          <a:cs typeface="Arial" panose="020B0604020202020204" pitchFamily="34" charset="0"/>
                        </a:rPr>
                        <a:t>5-10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815888085"/>
                  </a:ext>
                </a:extLst>
              </a:tr>
              <a:tr h="370840">
                <a:tc>
                  <a:txBody>
                    <a:bodyPr/>
                    <a:lstStyle/>
                    <a:p>
                      <a:pPr algn="l" fontAlgn="b"/>
                      <a:r>
                        <a:rPr lang="en-ZA" sz="1100" u="none" strike="noStrike" dirty="0">
                          <a:effectLst/>
                          <a:latin typeface="Arial" panose="020B0604020202020204" pitchFamily="34" charset="0"/>
                          <a:cs typeface="Arial" panose="020B0604020202020204" pitchFamily="34" charset="0"/>
                        </a:rPr>
                        <a:t>THMAS BOYDELL</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ZA" sz="1100" u="none" strike="noStrike" dirty="0">
                          <a:effectLst/>
                          <a:latin typeface="Arial" panose="020B0604020202020204" pitchFamily="34" charset="0"/>
                          <a:cs typeface="Arial" panose="020B0604020202020204" pitchFamily="34" charset="0"/>
                        </a:rPr>
                        <a:t>CAPE TOWN  THOMAS BOYDELL BUILDING INSTALLATION OF SECURITY GATES,PAINTING OF OFFICES,CHANGE OF  GUTTERS,BOOSTER PUMPS AND REPLACEMENT OF MECHANICAL EQUIPME NT SUCH AS KITCHEN EQUIPMENT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055633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4</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2020/01/17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a:effectLst/>
                          <a:latin typeface="Arial" panose="020B0604020202020204" pitchFamily="34" charset="0"/>
                          <a:cs typeface="Arial" panose="020B0604020202020204" pitchFamily="34" charset="0"/>
                        </a:rPr>
                        <a:t>2023/02/18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latin typeface="Arial" panose="020B0604020202020204" pitchFamily="34" charset="0"/>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551154198"/>
                  </a:ext>
                </a:extLst>
              </a:tr>
              <a:tr h="370840">
                <a:tc>
                  <a:txBody>
                    <a:bodyPr/>
                    <a:lstStyle/>
                    <a:p>
                      <a:pPr algn="l" fontAlgn="b"/>
                      <a:r>
                        <a:rPr lang="en-ZA" sz="1100" u="none" strike="noStrike" dirty="0">
                          <a:effectLst/>
                          <a:latin typeface="Arial" panose="020B0604020202020204" pitchFamily="34" charset="0"/>
                          <a:cs typeface="Arial" panose="020B0604020202020204" pitchFamily="34" charset="0"/>
                        </a:rPr>
                        <a:t>CAPE TOWN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ZA" sz="1100" u="none" strike="noStrike" dirty="0">
                          <a:effectLst/>
                          <a:latin typeface="Arial" panose="020B0604020202020204" pitchFamily="34" charset="0"/>
                          <a:cs typeface="Arial" panose="020B0604020202020204" pitchFamily="34" charset="0"/>
                        </a:rPr>
                        <a:t>PAINTING OF OFFICES,CHANGE OF GUTTERS,BOOSTER PUMPS,REPLACEM ENT OF MECHANICAL EQUIPMENT SUCH AS KICHEN EQUIPMENT.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055634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2020/01/17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2023/02/18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latin typeface="Arial" panose="020B0604020202020204" pitchFamily="34" charset="0"/>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2785284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FAURE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VARIOUS INTERVENTION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055636</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2022/09/02</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05098487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FAURE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SHOOTING RANGE INSTALLATION OF VARIOUS SERVICES AT FAURE SHOOTING RANGE</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055637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2023/02/18</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6300953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GEORGE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GATES,NEW LOCKS,WA TER TANKS AND STANDS,PAINTING OF OFFICES,NEW BUILD IN CUPBOA RDS,SECURITY LIGHTING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055638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2023/02/18</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2657304894"/>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FAURE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UPGRADING OF SECURITY FENCING(CONCRETE)</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055768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2022/08/04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842911146"/>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14</a:t>
            </a:fld>
            <a:endParaRPr lang="en-ZA" dirty="0"/>
          </a:p>
        </p:txBody>
      </p:sp>
    </p:spTree>
    <p:extLst>
      <p:ext uri="{BB962C8B-B14F-4D97-AF65-F5344CB8AC3E}">
        <p14:creationId xmlns:p14="http://schemas.microsoft.com/office/powerpoint/2010/main" xmlns="" val="307126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82598350"/>
              </p:ext>
            </p:extLst>
          </p:nvPr>
        </p:nvGraphicFramePr>
        <p:xfrm>
          <a:off x="1024128" y="1273047"/>
          <a:ext cx="10786872" cy="4975353"/>
        </p:xfrm>
        <a:graphic>
          <a:graphicData uri="http://schemas.openxmlformats.org/drawingml/2006/table">
            <a:tbl>
              <a:tblPr firstRow="1" bandRow="1">
                <a:tableStyleId>{BC89EF96-8CEA-46FF-86C4-4CE0E7609802}</a:tableStyleId>
              </a:tblPr>
              <a:tblGrid>
                <a:gridCol w="1474995">
                  <a:extLst>
                    <a:ext uri="{9D8B030D-6E8A-4147-A177-3AD203B41FA5}">
                      <a16:colId xmlns:a16="http://schemas.microsoft.com/office/drawing/2014/main" xmlns="" val="2126806413"/>
                    </a:ext>
                  </a:extLst>
                </a:gridCol>
                <a:gridCol w="4478272">
                  <a:extLst>
                    <a:ext uri="{9D8B030D-6E8A-4147-A177-3AD203B41FA5}">
                      <a16:colId xmlns:a16="http://schemas.microsoft.com/office/drawing/2014/main" xmlns="" val="3636997623"/>
                    </a:ext>
                  </a:extLst>
                </a:gridCol>
                <a:gridCol w="957678">
                  <a:extLst>
                    <a:ext uri="{9D8B030D-6E8A-4147-A177-3AD203B41FA5}">
                      <a16:colId xmlns:a16="http://schemas.microsoft.com/office/drawing/2014/main" xmlns="" val="1801394081"/>
                    </a:ext>
                  </a:extLst>
                </a:gridCol>
                <a:gridCol w="565187">
                  <a:extLst>
                    <a:ext uri="{9D8B030D-6E8A-4147-A177-3AD203B41FA5}">
                      <a16:colId xmlns:a16="http://schemas.microsoft.com/office/drawing/2014/main" xmlns="" val="2465480567"/>
                    </a:ext>
                  </a:extLst>
                </a:gridCol>
                <a:gridCol w="1095207">
                  <a:extLst>
                    <a:ext uri="{9D8B030D-6E8A-4147-A177-3AD203B41FA5}">
                      <a16:colId xmlns:a16="http://schemas.microsoft.com/office/drawing/2014/main" xmlns="" val="3823487079"/>
                    </a:ext>
                  </a:extLst>
                </a:gridCol>
                <a:gridCol w="1100231">
                  <a:extLst>
                    <a:ext uri="{9D8B030D-6E8A-4147-A177-3AD203B41FA5}">
                      <a16:colId xmlns:a16="http://schemas.microsoft.com/office/drawing/2014/main" xmlns="" val="1394619398"/>
                    </a:ext>
                  </a:extLst>
                </a:gridCol>
                <a:gridCol w="1115302">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DURBANVILLE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PAINTING OF OFFICES,CHANGE OF GUTTERS,LICENC E OF VARIOUS SYSTEMS AND REPLACEMENT OF MECHANICLA EQUIPMENT  SUCH AS KITCHEN EQUIPMENT</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055934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835017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BELLVILLE   EX OLD SARS BUILDING</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DEHUMIDIFIERS,PAINTING OF OFFICES,CHANGE OF GUTTERS,AND REPLACEMENT OF MECHANICAL E QUIPMENT INCLUDING KITCHEN EQUIPMENT</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055935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12397291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KNYSNA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SECURITY GATES,NEW LOCKS,WATER TANKS AND STA NDS,PAINTING OF OFFICES,NEW BUILD IN CUPBOARDS,CHANGE OF WIN DOW FRAMES,ADDITIONAL PLUG POINTS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055936</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2020/01/12</a:t>
                      </a:r>
                    </a:p>
                  </a:txBody>
                  <a:tcPr marL="9525" marR="9525" marT="9525"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19290372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CAPE TOWN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GATES,NEW LOCKS,RE PLACEMENT OF CARPETS WITH TILES,PAINTING OF OFFICES,NEW BUIL D IN CUPBOARDS,ADDITIONAL PLUG POINTS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055937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10094145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BELHAR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PAINTING OF OFFICES,CHANGE OF GUTTERS DEHUMIDIFIERS,REPLACEMENT OF MECHANICAL EQUIPMENT SUC H AS KICHEN EQUIPMENT.</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055939</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2020/01/12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78524784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KLAARSTROOM</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PAINTING OF OFFICES,CHANGE OF GU TTERS,DEHUMIDIFIERS AND REPLACEMENT OF MECHANICAL EQUIPMENT AND KITCHEN EQUIPMENT</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055941</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223066666"/>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DIEPRIVIER</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055943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424114467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MALMESBURY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PAINTING OF OFFICES,CHANGE OF GUTTERS,DEHUMI DIFIERS AND REPLACEMENT OF MECHANICAL EQUIPMENT INCLUDING KI TCHEN EQUIPMENT</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055944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093866734"/>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15</a:t>
            </a:fld>
            <a:endParaRPr lang="en-ZA" dirty="0"/>
          </a:p>
        </p:txBody>
      </p:sp>
    </p:spTree>
    <p:extLst>
      <p:ext uri="{BB962C8B-B14F-4D97-AF65-F5344CB8AC3E}">
        <p14:creationId xmlns:p14="http://schemas.microsoft.com/office/powerpoint/2010/main" xmlns="" val="257607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71574550"/>
              </p:ext>
            </p:extLst>
          </p:nvPr>
        </p:nvGraphicFramePr>
        <p:xfrm>
          <a:off x="1041912" y="1276805"/>
          <a:ext cx="10769087" cy="5170933"/>
        </p:xfrm>
        <a:graphic>
          <a:graphicData uri="http://schemas.openxmlformats.org/drawingml/2006/table">
            <a:tbl>
              <a:tblPr firstRow="1" bandRow="1">
                <a:tableStyleId>{BC89EF96-8CEA-46FF-86C4-4CE0E7609802}</a:tableStyleId>
              </a:tblPr>
              <a:tblGrid>
                <a:gridCol w="1472563">
                  <a:extLst>
                    <a:ext uri="{9D8B030D-6E8A-4147-A177-3AD203B41FA5}">
                      <a16:colId xmlns:a16="http://schemas.microsoft.com/office/drawing/2014/main" xmlns="" val="2126806413"/>
                    </a:ext>
                  </a:extLst>
                </a:gridCol>
                <a:gridCol w="4470889">
                  <a:extLst>
                    <a:ext uri="{9D8B030D-6E8A-4147-A177-3AD203B41FA5}">
                      <a16:colId xmlns:a16="http://schemas.microsoft.com/office/drawing/2014/main" xmlns="" val="3636997623"/>
                    </a:ext>
                  </a:extLst>
                </a:gridCol>
                <a:gridCol w="956099">
                  <a:extLst>
                    <a:ext uri="{9D8B030D-6E8A-4147-A177-3AD203B41FA5}">
                      <a16:colId xmlns:a16="http://schemas.microsoft.com/office/drawing/2014/main" xmlns="" val="1801394081"/>
                    </a:ext>
                  </a:extLst>
                </a:gridCol>
                <a:gridCol w="564255">
                  <a:extLst>
                    <a:ext uri="{9D8B030D-6E8A-4147-A177-3AD203B41FA5}">
                      <a16:colId xmlns:a16="http://schemas.microsoft.com/office/drawing/2014/main" xmlns="" val="2465480567"/>
                    </a:ext>
                  </a:extLst>
                </a:gridCol>
                <a:gridCol w="1093401">
                  <a:extLst>
                    <a:ext uri="{9D8B030D-6E8A-4147-A177-3AD203B41FA5}">
                      <a16:colId xmlns:a16="http://schemas.microsoft.com/office/drawing/2014/main" xmlns="" val="3823487079"/>
                    </a:ext>
                  </a:extLst>
                </a:gridCol>
                <a:gridCol w="1098417">
                  <a:extLst>
                    <a:ext uri="{9D8B030D-6E8A-4147-A177-3AD203B41FA5}">
                      <a16:colId xmlns:a16="http://schemas.microsoft.com/office/drawing/2014/main" xmlns="" val="1394619398"/>
                    </a:ext>
                  </a:extLst>
                </a:gridCol>
                <a:gridCol w="1113463">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GEORGE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GATES,NEW LOCKS,PAI NTING OF OFFICES,NEW BUILD IN CUPBOARDS,ADDITIONAL PLUG POIN TS,SECURITY LIGHTING,DEHUMIDIFIERS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055946</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90624607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DYSSELSDORP</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055948</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242870023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RIVERSDALE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055951</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52134446"/>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BREDASDORP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GATES,REPLACEMENT OF CARPETS WITH TILES,PAINTING OF OFFICES,NEW BUILD IN CUPBO ARDS,SECURITY LIGHTING,DEHUMIDIERS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055952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519324834"/>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GENADENDAL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INTERVENTION OF PAINTING OF OFFICES,CHANGE,DEHUMIDIFIERS AND  REPLACEMENT OF MECHANICAL EQUIPMENT SUCH AS KITCHEN EQUIPME NT</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055953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932661026"/>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MANENBERG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SECURITY GATES,PAINTING OF OFFICES,CHANGE OF GUTTERS/ASBESTO S TO ALUMINIUM,REPLACEMENT OF MECHANICAL EQUIPMENT SUCH AS K ITCHEN EQUIPTMENT AND OTHER SERVIES.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055975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43279079"/>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RAVENSMEAD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SECURITY GATES,PAINTING OF OFFICES,CHANGE OF WINDOW FRAMES S TEEL TO ALUMINIUM OR PVC,INCREASED GEYSER CAPACITY,ADDITIONA L PLUGS POINTS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055976</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28925163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MOORREESBURG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BURGLAR PROOFING,SECURITY GATES,CHANGE OF WINDOW FRAMES STEE L,INSTALLATION OF GENERATOR SETS UP TO A KVA EQUAL TO THE QU OTATION THRESHOLD.</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055977</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480143159"/>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16</a:t>
            </a:fld>
            <a:endParaRPr lang="en-ZA" dirty="0"/>
          </a:p>
        </p:txBody>
      </p:sp>
    </p:spTree>
    <p:extLst>
      <p:ext uri="{BB962C8B-B14F-4D97-AF65-F5344CB8AC3E}">
        <p14:creationId xmlns:p14="http://schemas.microsoft.com/office/powerpoint/2010/main" xmlns="" val="189012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83954587"/>
              </p:ext>
            </p:extLst>
          </p:nvPr>
        </p:nvGraphicFramePr>
        <p:xfrm>
          <a:off x="1041913" y="1276805"/>
          <a:ext cx="10836142" cy="5170933"/>
        </p:xfrm>
        <a:graphic>
          <a:graphicData uri="http://schemas.openxmlformats.org/drawingml/2006/table">
            <a:tbl>
              <a:tblPr firstRow="1" bandRow="1">
                <a:tableStyleId>{BC89EF96-8CEA-46FF-86C4-4CE0E7609802}</a:tableStyleId>
              </a:tblPr>
              <a:tblGrid>
                <a:gridCol w="1481732">
                  <a:extLst>
                    <a:ext uri="{9D8B030D-6E8A-4147-A177-3AD203B41FA5}">
                      <a16:colId xmlns:a16="http://schemas.microsoft.com/office/drawing/2014/main" xmlns="" val="2126806413"/>
                    </a:ext>
                  </a:extLst>
                </a:gridCol>
                <a:gridCol w="4498728">
                  <a:extLst>
                    <a:ext uri="{9D8B030D-6E8A-4147-A177-3AD203B41FA5}">
                      <a16:colId xmlns:a16="http://schemas.microsoft.com/office/drawing/2014/main" xmlns="" val="3636997623"/>
                    </a:ext>
                  </a:extLst>
                </a:gridCol>
                <a:gridCol w="962052">
                  <a:extLst>
                    <a:ext uri="{9D8B030D-6E8A-4147-A177-3AD203B41FA5}">
                      <a16:colId xmlns:a16="http://schemas.microsoft.com/office/drawing/2014/main" xmlns="" val="1801394081"/>
                    </a:ext>
                  </a:extLst>
                </a:gridCol>
                <a:gridCol w="567769">
                  <a:extLst>
                    <a:ext uri="{9D8B030D-6E8A-4147-A177-3AD203B41FA5}">
                      <a16:colId xmlns:a16="http://schemas.microsoft.com/office/drawing/2014/main" xmlns="" val="2465480567"/>
                    </a:ext>
                  </a:extLst>
                </a:gridCol>
                <a:gridCol w="1100209">
                  <a:extLst>
                    <a:ext uri="{9D8B030D-6E8A-4147-A177-3AD203B41FA5}">
                      <a16:colId xmlns:a16="http://schemas.microsoft.com/office/drawing/2014/main" xmlns="" val="3823487079"/>
                    </a:ext>
                  </a:extLst>
                </a:gridCol>
                <a:gridCol w="1105256">
                  <a:extLst>
                    <a:ext uri="{9D8B030D-6E8A-4147-A177-3AD203B41FA5}">
                      <a16:colId xmlns:a16="http://schemas.microsoft.com/office/drawing/2014/main" xmlns="" val="1394619398"/>
                    </a:ext>
                  </a:extLst>
                </a:gridCol>
                <a:gridCol w="1120396">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SWELLENDAM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GATES,CHANGE OF GU TTERS,WATER TANKS,REPLACEMENT OF CARPERTS WITH TILES,NEW BUI LD IN CUPBOARDS AND VARIOUS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055978</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268577800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STEENBERG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PROOFING,SECURITY GATES,NEW LOCKS,WA TER TANKS AND STANDS,PAINTING OF OFFICES,NEW BUILD IN CUPBOA RDS,CHANGE OF WINDOW FRAMES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055979</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92033872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PACALTSDORP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PROOFING,SECURITY GATES,PAINTING OF OFFICES,CHANGE OF GUTTERS,NEW BUILD IN CUPBOARDS,CHANGE OF W INDOW FRAMES,DEHUMIDIFIERS AND OTHER SERVICESL</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055980</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01183183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PLETTENBERG BAY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GATES,WATER TANKS, CHANGE OF GUTTERS,SECURITY LIGHTING AND DEHUMIDIFIERS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055981</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12142095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SARON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GATES,NEW LOCKS,RE PLACEMENT OF CARPETS WITH TILES,PAINTING OF OFFICES,CHANGE O F GUTTERS AND DEHUMIDIFIERS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055982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07950569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STANFORD</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STANFORD   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055983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56531406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KLAWER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055985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429060833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VREDENDAL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GATES,NEW LOCKS,WA TER TANKS,REPLACEMENT OF CARPETS WITH TILES,PAINTING OF OFFI CES,CHANGE OF GUTTERS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055987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166474020"/>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17</a:t>
            </a:fld>
            <a:endParaRPr lang="en-ZA" dirty="0"/>
          </a:p>
        </p:txBody>
      </p:sp>
    </p:spTree>
    <p:extLst>
      <p:ext uri="{BB962C8B-B14F-4D97-AF65-F5344CB8AC3E}">
        <p14:creationId xmlns:p14="http://schemas.microsoft.com/office/powerpoint/2010/main" xmlns="" val="397472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43262667"/>
              </p:ext>
            </p:extLst>
          </p:nvPr>
        </p:nvGraphicFramePr>
        <p:xfrm>
          <a:off x="1051056" y="1276805"/>
          <a:ext cx="10759943" cy="5031233"/>
        </p:xfrm>
        <a:graphic>
          <a:graphicData uri="http://schemas.openxmlformats.org/drawingml/2006/table">
            <a:tbl>
              <a:tblPr firstRow="1" bandRow="1">
                <a:tableStyleId>{BC89EF96-8CEA-46FF-86C4-4CE0E7609802}</a:tableStyleId>
              </a:tblPr>
              <a:tblGrid>
                <a:gridCol w="1471313">
                  <a:extLst>
                    <a:ext uri="{9D8B030D-6E8A-4147-A177-3AD203B41FA5}">
                      <a16:colId xmlns:a16="http://schemas.microsoft.com/office/drawing/2014/main" xmlns="" val="2126806413"/>
                    </a:ext>
                  </a:extLst>
                </a:gridCol>
                <a:gridCol w="4467092">
                  <a:extLst>
                    <a:ext uri="{9D8B030D-6E8A-4147-A177-3AD203B41FA5}">
                      <a16:colId xmlns:a16="http://schemas.microsoft.com/office/drawing/2014/main" xmlns="" val="3636997623"/>
                    </a:ext>
                  </a:extLst>
                </a:gridCol>
                <a:gridCol w="955287">
                  <a:extLst>
                    <a:ext uri="{9D8B030D-6E8A-4147-A177-3AD203B41FA5}">
                      <a16:colId xmlns:a16="http://schemas.microsoft.com/office/drawing/2014/main" xmlns="" val="1801394081"/>
                    </a:ext>
                  </a:extLst>
                </a:gridCol>
                <a:gridCol w="563776">
                  <a:extLst>
                    <a:ext uri="{9D8B030D-6E8A-4147-A177-3AD203B41FA5}">
                      <a16:colId xmlns:a16="http://schemas.microsoft.com/office/drawing/2014/main" xmlns="" val="2465480567"/>
                    </a:ext>
                  </a:extLst>
                </a:gridCol>
                <a:gridCol w="1092473">
                  <a:extLst>
                    <a:ext uri="{9D8B030D-6E8A-4147-A177-3AD203B41FA5}">
                      <a16:colId xmlns:a16="http://schemas.microsoft.com/office/drawing/2014/main" xmlns="" val="3823487079"/>
                    </a:ext>
                  </a:extLst>
                </a:gridCol>
                <a:gridCol w="1097484">
                  <a:extLst>
                    <a:ext uri="{9D8B030D-6E8A-4147-A177-3AD203B41FA5}">
                      <a16:colId xmlns:a16="http://schemas.microsoft.com/office/drawing/2014/main" xmlns="" val="1394619398"/>
                    </a:ext>
                  </a:extLst>
                </a:gridCol>
                <a:gridCol w="1112518">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GRABOUW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055988</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88386864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LAMBERTS BAY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GATES,PAINTING OF  OFFICES AND NEW BUILD IN CUPBOARDS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055989</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5967728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BISHOP LAVIS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BURGLAR PROOFING (SECURITY MEASURES),SECURITY GATES (SECURIT Y MEASURES) AND PAINTING OF OFFICES.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055990</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44854629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PIKETBERG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BURGLAR PROOFING,SECURITY GATES,NEW LOCKS,WATER TANKS AND ST ANDS,REPLACE CARPETS WITH TILES OR WOODEN FLOORS TO CONCRETE  FLOORS,PAINTING OF OFFICES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055991</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306937732"/>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WORCESTER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PROOFING,SECURITY GATES,NEW LOCKS,RE PLACEMENT OF CARPETS WITH TILES,PAINTING OF OFFICES,NEW BUIL D IN CUPBOARDS,SECURITY LIGHTING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12759147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LAINGSBURG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 PROOFING,SECURITY GATES,NEW LOCKS,WAT ER TANKS AND STANDS,REPLACEMENT OF CARPETS WITH TILES,PAINTI NG OF OFFICES,NEW BUIILD IN CUPBOARDS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30406358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PAARL PAARL-EAST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INSTALLATION OF BURGLAR PROOFING,SECURITY GATES,WATER TANKS AND STANDS,CHANGE OF GUTTERS AND DEHUMIDIFIERS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055994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85910104"/>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BOTHASIG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BURGLAR PROOFING,SECURITY GATES,NEW LOCKS,WATER TANKS AND ST ANDS,CHANGE OF GUTTERS,NEW BUILD INN CUPBOARDS,CHANGE OF WIN DOW FRAMES STEEL TO ALUMINIUM OR PVC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97670177"/>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18</a:t>
            </a:fld>
            <a:endParaRPr lang="en-ZA" dirty="0"/>
          </a:p>
        </p:txBody>
      </p:sp>
    </p:spTree>
    <p:extLst>
      <p:ext uri="{BB962C8B-B14F-4D97-AF65-F5344CB8AC3E}">
        <p14:creationId xmlns:p14="http://schemas.microsoft.com/office/powerpoint/2010/main" xmlns="" val="242761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55066213"/>
              </p:ext>
            </p:extLst>
          </p:nvPr>
        </p:nvGraphicFramePr>
        <p:xfrm>
          <a:off x="1023623" y="1276805"/>
          <a:ext cx="10787376" cy="5031233"/>
        </p:xfrm>
        <a:graphic>
          <a:graphicData uri="http://schemas.openxmlformats.org/drawingml/2006/table">
            <a:tbl>
              <a:tblPr firstRow="1" bandRow="1">
                <a:tableStyleId>{BC89EF96-8CEA-46FF-86C4-4CE0E7609802}</a:tableStyleId>
              </a:tblPr>
              <a:tblGrid>
                <a:gridCol w="1475064">
                  <a:extLst>
                    <a:ext uri="{9D8B030D-6E8A-4147-A177-3AD203B41FA5}">
                      <a16:colId xmlns:a16="http://schemas.microsoft.com/office/drawing/2014/main" xmlns="" val="2126806413"/>
                    </a:ext>
                  </a:extLst>
                </a:gridCol>
                <a:gridCol w="4478481">
                  <a:extLst>
                    <a:ext uri="{9D8B030D-6E8A-4147-A177-3AD203B41FA5}">
                      <a16:colId xmlns:a16="http://schemas.microsoft.com/office/drawing/2014/main" xmlns="" val="3636997623"/>
                    </a:ext>
                  </a:extLst>
                </a:gridCol>
                <a:gridCol w="957723">
                  <a:extLst>
                    <a:ext uri="{9D8B030D-6E8A-4147-A177-3AD203B41FA5}">
                      <a16:colId xmlns:a16="http://schemas.microsoft.com/office/drawing/2014/main" xmlns="" val="1801394081"/>
                    </a:ext>
                  </a:extLst>
                </a:gridCol>
                <a:gridCol w="565214">
                  <a:extLst>
                    <a:ext uri="{9D8B030D-6E8A-4147-A177-3AD203B41FA5}">
                      <a16:colId xmlns:a16="http://schemas.microsoft.com/office/drawing/2014/main" xmlns="" val="2465480567"/>
                    </a:ext>
                  </a:extLst>
                </a:gridCol>
                <a:gridCol w="1095258">
                  <a:extLst>
                    <a:ext uri="{9D8B030D-6E8A-4147-A177-3AD203B41FA5}">
                      <a16:colId xmlns:a16="http://schemas.microsoft.com/office/drawing/2014/main" xmlns="" val="3823487079"/>
                    </a:ext>
                  </a:extLst>
                </a:gridCol>
                <a:gridCol w="1100282">
                  <a:extLst>
                    <a:ext uri="{9D8B030D-6E8A-4147-A177-3AD203B41FA5}">
                      <a16:colId xmlns:a16="http://schemas.microsoft.com/office/drawing/2014/main" xmlns="" val="1394619398"/>
                    </a:ext>
                  </a:extLst>
                </a:gridCol>
                <a:gridCol w="1115354">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PAARL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INSTALLATION OF BURGLAR PROOFING,SECURITY GATES,NEW LOCKS,WA TER TANKS AND STANDS,REPLACEMENT OF CARPETS WITH TILES,PAINT ING OF OFFICES,DEHUMIDIFIERS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055996</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68561778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GEORGE   CONVILLE</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GATES,NEW  LOCKS,WATER TANKS AND STANDS,PAINTING OF OFFICES,CHANGE OF GUTTERS,ADDITIONAL PLUG POINTS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055998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721969832"/>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GRASSY PARK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GATES,NEW LOCKS,WA TER TANKS AND STANDS,REPLACEMENT OF CARPERTS WITH TILES,PAIN TING OF OFFICES,BOOSTER PUMPS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055999</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40051484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OUDTSHOORN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056000</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56283678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MILNERTON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SECURITY GATES,WATER TANKS AND STANDS AND SECURITY LIGHTING</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056001</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41304311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ATLANTIS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GATES,WATER TANKS, PAINTING OF OFFICES,ADDITIONAL PLUG POINTS AND SECURITY LIGH TING</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056002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77963396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MELKBOS STRAND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056003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2020/10/14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2023/11/16</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4086349376"/>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KHAYALITSHA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SECURITY GATES,REPLACEMENT OF CARPETS WITH T ILES,PAINTING OF OFFICES,CHANGE OF GUTTERS,NEW BUILD IN CUPB OARDS,CHANGE OF WINDOW FRAMES AND SECURITY LIGHTING</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056017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248185977"/>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19</a:t>
            </a:fld>
            <a:endParaRPr lang="en-ZA" dirty="0"/>
          </a:p>
        </p:txBody>
      </p:sp>
    </p:spTree>
    <p:extLst>
      <p:ext uri="{BB962C8B-B14F-4D97-AF65-F5344CB8AC3E}">
        <p14:creationId xmlns:p14="http://schemas.microsoft.com/office/powerpoint/2010/main" xmlns="" val="405340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8294" y="367297"/>
            <a:ext cx="10786872" cy="730445"/>
          </a:xfrm>
        </p:spPr>
        <p:txBody>
          <a:bodyPr>
            <a:normAutofit/>
          </a:bodyPr>
          <a:lstStyle/>
          <a:p>
            <a:r>
              <a:rPr lang="en-ZA" sz="2800" b="1" dirty="0">
                <a:latin typeface="Arial" panose="020B0604020202020204" pitchFamily="34" charset="0"/>
                <a:cs typeface="Arial" panose="020B0604020202020204" pitchFamily="34" charset="0"/>
              </a:rPr>
              <a:t>TABLE OF CONTENTS</a:t>
            </a:r>
          </a:p>
        </p:txBody>
      </p:sp>
      <p:sp>
        <p:nvSpPr>
          <p:cNvPr id="5" name="Content Placeholder 4"/>
          <p:cNvSpPr>
            <a:spLocks noGrp="1"/>
          </p:cNvSpPr>
          <p:nvPr>
            <p:ph idx="1"/>
          </p:nvPr>
        </p:nvSpPr>
        <p:spPr>
          <a:xfrm>
            <a:off x="1042416" y="1299882"/>
            <a:ext cx="10835640" cy="4716436"/>
          </a:xfrm>
        </p:spPr>
        <p:txBody>
          <a:bodyPr>
            <a:noAutofit/>
          </a:bodyPr>
          <a:lstStyle/>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Purpose</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Current status of the police stations</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Current processes towards the construction of new police stations and planned maintenance</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SAPS Infrastructure Development Programme 2021/2022 – 2025/2026:  Western Cape Province</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Capital Works: Projects executed by the Department of Public Works and Infrastructure</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Planned Maintenance: Projects executed by the Department of Public Works and Infrastructure</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Status Report on the Capital Works priorities for the construction of new police stations</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Day-to-day maintenance to police stations: Provincial Budget</a:t>
            </a:r>
          </a:p>
          <a:p>
            <a:pPr marL="546100" indent="-546100">
              <a:buClrTx/>
              <a:buFont typeface="Arial" panose="020B0604020202020204" pitchFamily="34" charset="0"/>
              <a:buChar char="•"/>
            </a:pPr>
            <a:r>
              <a:rPr lang="en-ZA" sz="1600" dirty="0">
                <a:latin typeface="Arial" panose="020B0604020202020204" pitchFamily="34" charset="0"/>
                <a:cs typeface="Arial" panose="020B0604020202020204" pitchFamily="34" charset="0"/>
              </a:rPr>
              <a:t>Concluding remarks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xmlns="" val="37010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WETSERN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2691793"/>
              </p:ext>
            </p:extLst>
          </p:nvPr>
        </p:nvGraphicFramePr>
        <p:xfrm>
          <a:off x="1078488" y="1276805"/>
          <a:ext cx="10732511" cy="5031233"/>
        </p:xfrm>
        <a:graphic>
          <a:graphicData uri="http://schemas.openxmlformats.org/drawingml/2006/table">
            <a:tbl>
              <a:tblPr firstRow="1" bandRow="1">
                <a:tableStyleId>{BC89EF96-8CEA-46FF-86C4-4CE0E7609802}</a:tableStyleId>
              </a:tblPr>
              <a:tblGrid>
                <a:gridCol w="1467562">
                  <a:extLst>
                    <a:ext uri="{9D8B030D-6E8A-4147-A177-3AD203B41FA5}">
                      <a16:colId xmlns:a16="http://schemas.microsoft.com/office/drawing/2014/main" xmlns="" val="2126806413"/>
                    </a:ext>
                  </a:extLst>
                </a:gridCol>
                <a:gridCol w="4455704">
                  <a:extLst>
                    <a:ext uri="{9D8B030D-6E8A-4147-A177-3AD203B41FA5}">
                      <a16:colId xmlns:a16="http://schemas.microsoft.com/office/drawing/2014/main" xmlns="" val="3636997623"/>
                    </a:ext>
                  </a:extLst>
                </a:gridCol>
                <a:gridCol w="952852">
                  <a:extLst>
                    <a:ext uri="{9D8B030D-6E8A-4147-A177-3AD203B41FA5}">
                      <a16:colId xmlns:a16="http://schemas.microsoft.com/office/drawing/2014/main" xmlns="" val="1801394081"/>
                    </a:ext>
                  </a:extLst>
                </a:gridCol>
                <a:gridCol w="562339">
                  <a:extLst>
                    <a:ext uri="{9D8B030D-6E8A-4147-A177-3AD203B41FA5}">
                      <a16:colId xmlns:a16="http://schemas.microsoft.com/office/drawing/2014/main" xmlns="" val="2465480567"/>
                    </a:ext>
                  </a:extLst>
                </a:gridCol>
                <a:gridCol w="1089687">
                  <a:extLst>
                    <a:ext uri="{9D8B030D-6E8A-4147-A177-3AD203B41FA5}">
                      <a16:colId xmlns:a16="http://schemas.microsoft.com/office/drawing/2014/main" xmlns="" val="3823487079"/>
                    </a:ext>
                  </a:extLst>
                </a:gridCol>
                <a:gridCol w="1094686">
                  <a:extLst>
                    <a:ext uri="{9D8B030D-6E8A-4147-A177-3AD203B41FA5}">
                      <a16:colId xmlns:a16="http://schemas.microsoft.com/office/drawing/2014/main" xmlns="" val="1394619398"/>
                    </a:ext>
                  </a:extLst>
                </a:gridCol>
                <a:gridCol w="1109681">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PAROW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PROOFING,SECURITY GATES,REPLACEMENT OF PARPETS WITH TILES,PAINTING OF OFFICES,NEW BUILD IN CUPBO ARDS,CHANGE OF WINDOWM FRAMES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056019</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60476229"/>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CALEDON</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CALEDON   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056020</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759189719"/>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HOUT BAY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PROFING,SECURITY GATES,WATER TANKS A ND STANDS,REPLACEMENT OF CARPETS WITH TILES,SECURITY LIGHITN G,DEHUMIDIFIERS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056021</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69971308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ELSIES RIVER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BURGLAR PROOFING,SECURITY GATES,PAINTING OF OFFICES,CHANGE OF GUTTERS'NEW BUILD IN CUPBOARDS,CHANGE OF W INDOW FRAMES,DEHUMIDIFIERS AND REPLACEMENT OF MECHANICALEQU</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056022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489298959"/>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BEAUFORT WEST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BURGLAR PROOFING,SECURITY GATES,NEW LOCKS,WATER TANKS AND ST ANDS,PAINTING OF OFFICES,NEW BUILD INN CUPBOARDS,INCREASED G EYSER CAPACITY,ADDITIONAL PLUG POINTS AMD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056023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405393364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CLANWILLIAM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056024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01426321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BRACKENFELL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INSTALLANTION OF INTERVENTION SERVICES: 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UPGRADE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056025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2020/10/22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2023/11/14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50006276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SALDANHA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INSTALLATION OF SECURITY GATES,NEW LOCKS,PAINTING OF OFFICES ,NEW BUILD IN CUPBOARDS,SECURITY LIGHTING AND DEHUMIDIFIERS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056026</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2020/10/22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2023/11/24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483661081"/>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20</a:t>
            </a:fld>
            <a:endParaRPr lang="en-ZA" dirty="0"/>
          </a:p>
        </p:txBody>
      </p:sp>
    </p:spTree>
    <p:extLst>
      <p:ext uri="{BB962C8B-B14F-4D97-AF65-F5344CB8AC3E}">
        <p14:creationId xmlns:p14="http://schemas.microsoft.com/office/powerpoint/2010/main" xmlns="" val="76059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81009115"/>
              </p:ext>
            </p:extLst>
          </p:nvPr>
        </p:nvGraphicFramePr>
        <p:xfrm>
          <a:off x="1078488" y="1295093"/>
          <a:ext cx="10732511" cy="4932173"/>
        </p:xfrm>
        <a:graphic>
          <a:graphicData uri="http://schemas.openxmlformats.org/drawingml/2006/table">
            <a:tbl>
              <a:tblPr firstRow="1" bandRow="1">
                <a:tableStyleId>{BC89EF96-8CEA-46FF-86C4-4CE0E7609802}</a:tableStyleId>
              </a:tblPr>
              <a:tblGrid>
                <a:gridCol w="1467562">
                  <a:extLst>
                    <a:ext uri="{9D8B030D-6E8A-4147-A177-3AD203B41FA5}">
                      <a16:colId xmlns:a16="http://schemas.microsoft.com/office/drawing/2014/main" xmlns="" val="2126806413"/>
                    </a:ext>
                  </a:extLst>
                </a:gridCol>
                <a:gridCol w="4455704">
                  <a:extLst>
                    <a:ext uri="{9D8B030D-6E8A-4147-A177-3AD203B41FA5}">
                      <a16:colId xmlns:a16="http://schemas.microsoft.com/office/drawing/2014/main" xmlns="" val="3636997623"/>
                    </a:ext>
                  </a:extLst>
                </a:gridCol>
                <a:gridCol w="952852">
                  <a:extLst>
                    <a:ext uri="{9D8B030D-6E8A-4147-A177-3AD203B41FA5}">
                      <a16:colId xmlns:a16="http://schemas.microsoft.com/office/drawing/2014/main" xmlns="" val="1801394081"/>
                    </a:ext>
                  </a:extLst>
                </a:gridCol>
                <a:gridCol w="562339">
                  <a:extLst>
                    <a:ext uri="{9D8B030D-6E8A-4147-A177-3AD203B41FA5}">
                      <a16:colId xmlns:a16="http://schemas.microsoft.com/office/drawing/2014/main" xmlns="" val="2465480567"/>
                    </a:ext>
                  </a:extLst>
                </a:gridCol>
                <a:gridCol w="1089687">
                  <a:extLst>
                    <a:ext uri="{9D8B030D-6E8A-4147-A177-3AD203B41FA5}">
                      <a16:colId xmlns:a16="http://schemas.microsoft.com/office/drawing/2014/main" xmlns="" val="3823487079"/>
                    </a:ext>
                  </a:extLst>
                </a:gridCol>
                <a:gridCol w="1094686">
                  <a:extLst>
                    <a:ext uri="{9D8B030D-6E8A-4147-A177-3AD203B41FA5}">
                      <a16:colId xmlns:a16="http://schemas.microsoft.com/office/drawing/2014/main" xmlns="" val="1394619398"/>
                    </a:ext>
                  </a:extLst>
                </a:gridCol>
                <a:gridCol w="1109681">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BELLVILLE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BURGLAR PROOFING,SECURITY GATES,NEW LOCKS,WATER TANKS AND ST ANDS ,REPLACE CARPETS WITH TILES OR WOODEN FLOORS TO CONCRET E FLOORS,PAINTING OF OFFICES,AND VARIOUS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056060</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665938052"/>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NELSPOORT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BURGLAR PROOFING,SECURITY GATES,NEW LOCKS,WATER TANKS AND ST ANDS,PAINTING OF OFFICES,NEW BUILD INN CUPBOARDS,INCREASE GE YSER CAPACITY,ADDITIONAL PLUG POINTS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056061</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256526394"/>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CERES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REPLACE CARPETS WITH TILES OR WOODEN FLOORS TO CONCRETE FLOO RS,PAINTING OF OFFICES,CHANGE OF GUTTERS,NEW BUILD INN CUPBO ARDS,CHANGE OF WINDOW FRAMES STEEL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2023/11/04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698944832"/>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WOLSELEY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POLICE STATION BURGLAR PROOFING,SECURITY GATES,NEW LOCKS,REPLACE CARPETS WI TH TILES OR WOODEN FLOORS TO CONCRETE FLOORS,PAINTING OF OFF ICES,SECURITY LIGHTING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056063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411163599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CAPE TOWN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BURGLAR PROOFING,SECURITY GATES,WATER TANKS AND STANDS(2500L  TO 10000L - BUT ELEVATED TANKS),SECURITY LIGHTING.</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3587222805"/>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CAPE TOWN PINELANDS</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PROOFING,SECURITY GATES,NEW LOCKS,PA INTING OF OFFICES,CHANGE OF GUTTERS,NEW BUILD IN CUPBOARDS,C HANGE OF WINDOW FRAMES,DEHUMIDIFIERS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839596683"/>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21</a:t>
            </a:fld>
            <a:endParaRPr lang="en-ZA" dirty="0"/>
          </a:p>
        </p:txBody>
      </p:sp>
    </p:spTree>
    <p:extLst>
      <p:ext uri="{BB962C8B-B14F-4D97-AF65-F5344CB8AC3E}">
        <p14:creationId xmlns:p14="http://schemas.microsoft.com/office/powerpoint/2010/main" xmlns="" val="34857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47031259"/>
              </p:ext>
            </p:extLst>
          </p:nvPr>
        </p:nvGraphicFramePr>
        <p:xfrm>
          <a:off x="1024128" y="1278127"/>
          <a:ext cx="10786872" cy="5275073"/>
        </p:xfrm>
        <a:graphic>
          <a:graphicData uri="http://schemas.openxmlformats.org/drawingml/2006/table">
            <a:tbl>
              <a:tblPr firstRow="1" bandRow="1">
                <a:tableStyleId>{BC89EF96-8CEA-46FF-86C4-4CE0E7609802}</a:tableStyleId>
              </a:tblPr>
              <a:tblGrid>
                <a:gridCol w="1474995">
                  <a:extLst>
                    <a:ext uri="{9D8B030D-6E8A-4147-A177-3AD203B41FA5}">
                      <a16:colId xmlns:a16="http://schemas.microsoft.com/office/drawing/2014/main" xmlns="" val="2126806413"/>
                    </a:ext>
                  </a:extLst>
                </a:gridCol>
                <a:gridCol w="4478272">
                  <a:extLst>
                    <a:ext uri="{9D8B030D-6E8A-4147-A177-3AD203B41FA5}">
                      <a16:colId xmlns:a16="http://schemas.microsoft.com/office/drawing/2014/main" xmlns="" val="3636997623"/>
                    </a:ext>
                  </a:extLst>
                </a:gridCol>
                <a:gridCol w="957678">
                  <a:extLst>
                    <a:ext uri="{9D8B030D-6E8A-4147-A177-3AD203B41FA5}">
                      <a16:colId xmlns:a16="http://schemas.microsoft.com/office/drawing/2014/main" xmlns="" val="1801394081"/>
                    </a:ext>
                  </a:extLst>
                </a:gridCol>
                <a:gridCol w="565187">
                  <a:extLst>
                    <a:ext uri="{9D8B030D-6E8A-4147-A177-3AD203B41FA5}">
                      <a16:colId xmlns:a16="http://schemas.microsoft.com/office/drawing/2014/main" xmlns="" val="2465480567"/>
                    </a:ext>
                  </a:extLst>
                </a:gridCol>
                <a:gridCol w="1095207">
                  <a:extLst>
                    <a:ext uri="{9D8B030D-6E8A-4147-A177-3AD203B41FA5}">
                      <a16:colId xmlns:a16="http://schemas.microsoft.com/office/drawing/2014/main" xmlns="" val="3823487079"/>
                    </a:ext>
                  </a:extLst>
                </a:gridCol>
                <a:gridCol w="1100231">
                  <a:extLst>
                    <a:ext uri="{9D8B030D-6E8A-4147-A177-3AD203B41FA5}">
                      <a16:colId xmlns:a16="http://schemas.microsoft.com/office/drawing/2014/main" xmlns="" val="1394619398"/>
                    </a:ext>
                  </a:extLst>
                </a:gridCol>
                <a:gridCol w="1115302">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ATHLONE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BURGLAR PROOFING,SECURITY GATES,REPLACE CARPETS WITH TILES,P AITING OF OFFICES,CHANGE OF GUTTERS,NEW BUILD INN CUPBOARDS, CHANGE OF WINDOW FRAMES STEEL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056066</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07897076"/>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MOSSEL BAY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BURGLAR PROOFING,SECURITY GATES,PAINTING OF OFFICES,ADDITION AL PLUG POINTS,SECURITY LIGHTING,UPGRADING OF ELECTRICITY.</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056067</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440371442"/>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MUIZENBERG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BURGLAR PROOFING,SECURITY GATES,NEW LOCKS,WATER TANKS AND ST ANDS,REPLACE CARPETS WITH TILES,PAINTING OF OFFICES,CHANGE O F GUTTERS,NEW BUILD INN CUPBOARDS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056068</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2771144226"/>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GROOT-DRAKENSTEIN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BURGLAR PROOFING,SECURITY GATES,NEW LOCKS,PAINTING OF OFFICE S,CHANGE OF GUTTERS,CHANGE OF WINDOW FRAMES STEEL TO ALUMINI UM OR PVC,INCREASED GEYSER CAPACITY 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056069</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932279254"/>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STELLENBOSCH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GATES,NEW LOCKS,WA TER TANKS AND STANDS,PAINTING OF OFFICES,CHANGE OF GUTTERS,U UPGRADING OF ELECTRICITY AND DEHUMIDIFIERS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056070</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1066864905"/>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CAPE TOWN PINELANDS </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BURGLAR PROOFING,SECURITY GATES,NEW LOCKS,WATER TANKS AND ST ANDS,REPLACE CARPETS WITH TILES OR WOODEN FLOORS TO CONCRETE  FLOORS,PAINTING OF OFFICES AND OTHER SERVICES.</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056073</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52550938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BELLVILLE   35 SQUADRON:</a:t>
                      </a:r>
                    </a:p>
                  </a:txBody>
                  <a:tcPr marL="7620" marR="7620" marT="7620" marB="0" anchor="ctr"/>
                </a:tc>
                <a:tc>
                  <a:txBody>
                    <a:bodyPr/>
                    <a:lstStyle/>
                    <a:p>
                      <a:pPr algn="l" fontAlgn="b"/>
                      <a:r>
                        <a:rPr lang="en-ZA" sz="1100" b="0" i="0" u="none" strike="noStrike">
                          <a:solidFill>
                            <a:srgbClr val="000000"/>
                          </a:solidFill>
                          <a:effectLst/>
                          <a:latin typeface="Arial" panose="020B0604020202020204" pitchFamily="34" charset="0"/>
                          <a:cs typeface="Arial" panose="020B0604020202020204" pitchFamily="34" charset="0"/>
                        </a:rPr>
                        <a:t>INSTALLATION OF BURGLAR PROOFING,SECURITY GATES ,NEW LOCKS,WATER TANKS AND STANDS,REPLACEMENT OF CARPETS WIT H TILES,PAINTING OF OFFICES,DEHUMIDFIERS AND OTHER SERVICE</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056074</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916814855"/>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22</a:t>
            </a:fld>
            <a:endParaRPr lang="en-ZA" dirty="0"/>
          </a:p>
        </p:txBody>
      </p:sp>
    </p:spTree>
    <p:extLst>
      <p:ext uri="{BB962C8B-B14F-4D97-AF65-F5344CB8AC3E}">
        <p14:creationId xmlns:p14="http://schemas.microsoft.com/office/powerpoint/2010/main" xmlns="" val="370520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CAPITAL WORKS: Projects executed by the department of public works and infrastructure: WESTERN CAPE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81962339"/>
              </p:ext>
            </p:extLst>
          </p:nvPr>
        </p:nvGraphicFramePr>
        <p:xfrm>
          <a:off x="1032768" y="1285949"/>
          <a:ext cx="10778231" cy="1912113"/>
        </p:xfrm>
        <a:graphic>
          <a:graphicData uri="http://schemas.openxmlformats.org/drawingml/2006/table">
            <a:tbl>
              <a:tblPr firstRow="1" bandRow="1">
                <a:tableStyleId>{BC89EF96-8CEA-46FF-86C4-4CE0E7609802}</a:tableStyleId>
              </a:tblPr>
              <a:tblGrid>
                <a:gridCol w="1473814">
                  <a:extLst>
                    <a:ext uri="{9D8B030D-6E8A-4147-A177-3AD203B41FA5}">
                      <a16:colId xmlns:a16="http://schemas.microsoft.com/office/drawing/2014/main" xmlns="" val="2126806413"/>
                    </a:ext>
                  </a:extLst>
                </a:gridCol>
                <a:gridCol w="4474685">
                  <a:extLst>
                    <a:ext uri="{9D8B030D-6E8A-4147-A177-3AD203B41FA5}">
                      <a16:colId xmlns:a16="http://schemas.microsoft.com/office/drawing/2014/main" xmlns="" val="3636997623"/>
                    </a:ext>
                  </a:extLst>
                </a:gridCol>
                <a:gridCol w="956911">
                  <a:extLst>
                    <a:ext uri="{9D8B030D-6E8A-4147-A177-3AD203B41FA5}">
                      <a16:colId xmlns:a16="http://schemas.microsoft.com/office/drawing/2014/main" xmlns="" val="1801394081"/>
                    </a:ext>
                  </a:extLst>
                </a:gridCol>
                <a:gridCol w="564734">
                  <a:extLst>
                    <a:ext uri="{9D8B030D-6E8A-4147-A177-3AD203B41FA5}">
                      <a16:colId xmlns:a16="http://schemas.microsoft.com/office/drawing/2014/main" xmlns="" val="2465480567"/>
                    </a:ext>
                  </a:extLst>
                </a:gridCol>
                <a:gridCol w="1094329">
                  <a:extLst>
                    <a:ext uri="{9D8B030D-6E8A-4147-A177-3AD203B41FA5}">
                      <a16:colId xmlns:a16="http://schemas.microsoft.com/office/drawing/2014/main" xmlns="" val="3823487079"/>
                    </a:ext>
                  </a:extLst>
                </a:gridCol>
                <a:gridCol w="1099349">
                  <a:extLst>
                    <a:ext uri="{9D8B030D-6E8A-4147-A177-3AD203B41FA5}">
                      <a16:colId xmlns:a16="http://schemas.microsoft.com/office/drawing/2014/main" xmlns="" val="1394619398"/>
                    </a:ext>
                  </a:extLst>
                </a:gridCol>
                <a:gridCol w="1114409">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KUILS RIVER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POLICE STATION INSTALLATION OF BURGLAR PROOFING,SECURITY GATES,WATER TANKS AND STANDS,PAINTING OF OFFICES,ADDITIONAL PLUG POINTS,SECURI TY LIGHITNG,DEHUMIDIFIERS,AND OTHER SERVICES</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056075</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2020/11/02</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2023/12/05</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420238985"/>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FAURE   </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ENHANCEMENT OF LIMITATIONS AT FAURE SHOOTING RANGE</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056221</a:t>
                      </a:r>
                    </a:p>
                  </a:txBody>
                  <a:tcPr marL="7620" marR="7620" marT="7620" marB="0" anchor="ctr"/>
                </a:tc>
                <a:tc>
                  <a:txBody>
                    <a:bodyPr/>
                    <a:lstStyle/>
                    <a:p>
                      <a:pPr algn="ctr" fontAlgn="b"/>
                      <a:r>
                        <a:rPr lang="en-ZA" sz="11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2021/04/21</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2022/07/01</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 YEARS</a:t>
                      </a:r>
                    </a:p>
                  </a:txBody>
                  <a:tcPr marL="7620" marR="7620" marT="7620" marB="0" anchor="ctr"/>
                </a:tc>
                <a:extLst>
                  <a:ext uri="{0D108BD9-81ED-4DB2-BD59-A6C34878D82A}">
                    <a16:rowId xmlns:a16="http://schemas.microsoft.com/office/drawing/2014/main" xmlns="" val="3464896288"/>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23</a:t>
            </a:fld>
            <a:endParaRPr lang="en-ZA" dirty="0"/>
          </a:p>
        </p:txBody>
      </p:sp>
    </p:spTree>
    <p:extLst>
      <p:ext uri="{BB962C8B-B14F-4D97-AF65-F5344CB8AC3E}">
        <p14:creationId xmlns:p14="http://schemas.microsoft.com/office/powerpoint/2010/main" xmlns="" val="139520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b="1" dirty="0">
                <a:latin typeface="Arial" panose="020B0604020202020204" pitchFamily="34" charset="0"/>
                <a:cs typeface="Arial" panose="020B0604020202020204" pitchFamily="34" charset="0"/>
              </a:rPr>
              <a:t>Planned Maintenance: Projects executed by the department of public works and infrastructure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58223845"/>
              </p:ext>
            </p:extLst>
          </p:nvPr>
        </p:nvGraphicFramePr>
        <p:xfrm>
          <a:off x="1024128" y="1304237"/>
          <a:ext cx="10786872" cy="4731513"/>
        </p:xfrm>
        <a:graphic>
          <a:graphicData uri="http://schemas.openxmlformats.org/drawingml/2006/table">
            <a:tbl>
              <a:tblPr firstRow="1" bandRow="1">
                <a:tableStyleId>{BC89EF96-8CEA-46FF-86C4-4CE0E7609802}</a:tableStyleId>
              </a:tblPr>
              <a:tblGrid>
                <a:gridCol w="1474995">
                  <a:extLst>
                    <a:ext uri="{9D8B030D-6E8A-4147-A177-3AD203B41FA5}">
                      <a16:colId xmlns:a16="http://schemas.microsoft.com/office/drawing/2014/main" xmlns="" val="2126806413"/>
                    </a:ext>
                  </a:extLst>
                </a:gridCol>
                <a:gridCol w="4478272">
                  <a:extLst>
                    <a:ext uri="{9D8B030D-6E8A-4147-A177-3AD203B41FA5}">
                      <a16:colId xmlns:a16="http://schemas.microsoft.com/office/drawing/2014/main" xmlns="" val="3636997623"/>
                    </a:ext>
                  </a:extLst>
                </a:gridCol>
                <a:gridCol w="957678">
                  <a:extLst>
                    <a:ext uri="{9D8B030D-6E8A-4147-A177-3AD203B41FA5}">
                      <a16:colId xmlns:a16="http://schemas.microsoft.com/office/drawing/2014/main" xmlns="" val="1801394081"/>
                    </a:ext>
                  </a:extLst>
                </a:gridCol>
                <a:gridCol w="565187">
                  <a:extLst>
                    <a:ext uri="{9D8B030D-6E8A-4147-A177-3AD203B41FA5}">
                      <a16:colId xmlns:a16="http://schemas.microsoft.com/office/drawing/2014/main" xmlns="" val="2465480567"/>
                    </a:ext>
                  </a:extLst>
                </a:gridCol>
                <a:gridCol w="1095207">
                  <a:extLst>
                    <a:ext uri="{9D8B030D-6E8A-4147-A177-3AD203B41FA5}">
                      <a16:colId xmlns:a16="http://schemas.microsoft.com/office/drawing/2014/main" xmlns="" val="3823487079"/>
                    </a:ext>
                  </a:extLst>
                </a:gridCol>
                <a:gridCol w="1100231">
                  <a:extLst>
                    <a:ext uri="{9D8B030D-6E8A-4147-A177-3AD203B41FA5}">
                      <a16:colId xmlns:a16="http://schemas.microsoft.com/office/drawing/2014/main" xmlns="" val="1394619398"/>
                    </a:ext>
                  </a:extLst>
                </a:gridCol>
                <a:gridCol w="1115302">
                  <a:extLst>
                    <a:ext uri="{9D8B030D-6E8A-4147-A177-3AD203B41FA5}">
                      <a16:colId xmlns:a16="http://schemas.microsoft.com/office/drawing/2014/main" xmlns="" val="629770067"/>
                    </a:ext>
                  </a:extLst>
                </a:gridCol>
              </a:tblGrid>
              <a:tr h="695453">
                <a:tc>
                  <a:txBody>
                    <a:bodyPr/>
                    <a:lstStyle/>
                    <a:p>
                      <a:pPr algn="ctr" fontAlgn="ctr"/>
                      <a:r>
                        <a:rPr lang="en-ZA" sz="1100" u="none" strike="noStrike" dirty="0">
                          <a:effectLst/>
                          <a:latin typeface="Arial" panose="020B0604020202020204" pitchFamily="34" charset="0"/>
                          <a:cs typeface="Arial" panose="020B0604020202020204" pitchFamily="34" charset="0"/>
                        </a:rPr>
                        <a:t>TOWN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DESCRIPTION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WCS NO</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STATUS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vert="vert27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DATE REGISTERED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FINANCIAL</a:t>
                      </a:r>
                      <a:r>
                        <a:rPr lang="en-ZA" sz="1100" u="none" strike="noStrike" baseline="0" dirty="0">
                          <a:effectLst/>
                          <a:latin typeface="Arial" panose="020B0604020202020204" pitchFamily="34" charset="0"/>
                          <a:cs typeface="Arial" panose="020B0604020202020204" pitchFamily="34" charset="0"/>
                        </a:rPr>
                        <a:t> TENDER DATE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100" u="none" strike="noStrike" dirty="0">
                          <a:effectLst/>
                          <a:latin typeface="Arial" panose="020B0604020202020204" pitchFamily="34" charset="0"/>
                          <a:cs typeface="Arial" panose="020B0604020202020204" pitchFamily="34" charset="0"/>
                        </a:rPr>
                        <a:t>AGE ANALYSIS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xmlns="" val="1131665070"/>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CALEDON</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CALEDON</a:t>
                      </a:r>
                      <a:r>
                        <a:rPr lang="en-ZA" sz="1100" b="0" i="0" u="none" strike="noStrike" baseline="0" dirty="0">
                          <a:solidFill>
                            <a:srgbClr val="000000"/>
                          </a:solidFill>
                          <a:effectLst/>
                          <a:latin typeface="Arial" panose="020B0604020202020204" pitchFamily="34" charset="0"/>
                          <a:cs typeface="Arial" panose="020B0604020202020204" pitchFamily="34" charset="0"/>
                        </a:rPr>
                        <a:t> SAPS: CONDITION BASED MAINTEANCE OF ALL BUILDING ELEMENTS: STRUCTURAL, ELECTRICAL, CIVIL WORKS AND WET SERVICES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054681</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2015/11/30</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2024/11/08</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5-10 YEARS</a:t>
                      </a:r>
                    </a:p>
                  </a:txBody>
                  <a:tcPr marL="7620" marR="7620" marT="7620" marB="0" anchor="ctr"/>
                </a:tc>
                <a:extLst>
                  <a:ext uri="{0D108BD9-81ED-4DB2-BD59-A6C34878D82A}">
                    <a16:rowId xmlns:a16="http://schemas.microsoft.com/office/drawing/2014/main" xmlns="" val="420238985"/>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CAPE</a:t>
                      </a:r>
                      <a:r>
                        <a:rPr lang="en-ZA" sz="1100" b="0" i="0" u="none" strike="noStrike" baseline="0" dirty="0">
                          <a:solidFill>
                            <a:srgbClr val="000000"/>
                          </a:solidFill>
                          <a:effectLst/>
                          <a:latin typeface="Arial" panose="020B0604020202020204" pitchFamily="34" charset="0"/>
                          <a:cs typeface="Arial" panose="020B0604020202020204" pitchFamily="34" charset="0"/>
                        </a:rPr>
                        <a:t> TOWN</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REPAIRS AND RENOVATIONS</a:t>
                      </a:r>
                      <a:r>
                        <a:rPr lang="en-ZA" sz="1100" b="0" i="0" u="none" strike="noStrike" baseline="0" dirty="0">
                          <a:solidFill>
                            <a:srgbClr val="000000"/>
                          </a:solidFill>
                          <a:effectLst/>
                          <a:latin typeface="Arial" panose="020B0604020202020204" pitchFamily="34" charset="0"/>
                          <a:cs typeface="Arial" panose="020B0604020202020204" pitchFamily="34" charset="0"/>
                        </a:rPr>
                        <a:t> TO DISA COURT TO INCLUDE STRUCTURAL, ELECTRICAL, CIVIL AND MECHANICAL WORKS TO THE BUILIDING</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050483</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5B</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2011/10/31</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2021/09/17</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10-15 YEARS</a:t>
                      </a:r>
                    </a:p>
                  </a:txBody>
                  <a:tcPr marL="7620" marR="7620" marT="7620" marB="0" anchor="ctr"/>
                </a:tc>
                <a:extLst>
                  <a:ext uri="{0D108BD9-81ED-4DB2-BD59-A6C34878D82A}">
                    <a16:rowId xmlns:a16="http://schemas.microsoft.com/office/drawing/2014/main" xmlns="" val="3929168434"/>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PAROW</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INTEGRATED</a:t>
                      </a:r>
                      <a:r>
                        <a:rPr lang="en-ZA" sz="1100" b="0" i="0" u="none" strike="noStrike" baseline="0" dirty="0">
                          <a:solidFill>
                            <a:srgbClr val="000000"/>
                          </a:solidFill>
                          <a:effectLst/>
                          <a:latin typeface="Arial" panose="020B0604020202020204" pitchFamily="34" charset="0"/>
                          <a:cs typeface="Arial" panose="020B0604020202020204" pitchFamily="34" charset="0"/>
                        </a:rPr>
                        <a:t> FACILITIES MANAGEMENT SERVICES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050776</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5B</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2011/09/28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2017/11/20</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10-15 YEARS</a:t>
                      </a:r>
                    </a:p>
                  </a:txBody>
                  <a:tcPr marL="7620" marR="7620" marT="7620" marB="0" anchor="ctr"/>
                </a:tc>
                <a:extLst>
                  <a:ext uri="{0D108BD9-81ED-4DB2-BD59-A6C34878D82A}">
                    <a16:rowId xmlns:a16="http://schemas.microsoft.com/office/drawing/2014/main" xmlns="" val="346489628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PAARL</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RENOVATIONS TO SAPS MARRIED QUARTERS: 15 FLATS AND 5 HOUSES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050450</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2011/10/28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2022/07/30</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10-15 YEARS</a:t>
                      </a:r>
                    </a:p>
                  </a:txBody>
                  <a:tcPr marL="7620" marR="7620" marT="7620" marB="0" anchor="ctr"/>
                </a:tc>
                <a:extLst>
                  <a:ext uri="{0D108BD9-81ED-4DB2-BD59-A6C34878D82A}">
                    <a16:rowId xmlns:a16="http://schemas.microsoft.com/office/drawing/2014/main" xmlns="" val="3450911222"/>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SWELLENDAM</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REPAIRS</a:t>
                      </a:r>
                      <a:r>
                        <a:rPr lang="en-ZA" sz="1100" b="0" i="0" u="none" strike="noStrike" baseline="0" dirty="0">
                          <a:solidFill>
                            <a:srgbClr val="000000"/>
                          </a:solidFill>
                          <a:effectLst/>
                          <a:latin typeface="Arial" panose="020B0604020202020204" pitchFamily="34" charset="0"/>
                          <a:cs typeface="Arial" panose="020B0604020202020204" pitchFamily="34" charset="0"/>
                        </a:rPr>
                        <a:t> AND RENOVATIONS TO THE GARAGE, THENIUS STREET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050456</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2011/10/28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2023/02/04</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10-15 YEARS</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xmlns="" val="1096665228"/>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CAPE TOWN</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REPAIR</a:t>
                      </a:r>
                      <a:r>
                        <a:rPr lang="en-ZA" sz="1100" b="0" i="0" u="none" strike="noStrike" baseline="0" dirty="0">
                          <a:solidFill>
                            <a:srgbClr val="000000"/>
                          </a:solidFill>
                          <a:effectLst/>
                          <a:latin typeface="Arial" panose="020B0604020202020204" pitchFamily="34" charset="0"/>
                          <a:cs typeface="Arial" panose="020B0604020202020204" pitchFamily="34" charset="0"/>
                        </a:rPr>
                        <a:t> AND RENOVATIONS TO STRUCTURAL AND CIVIL WORKS INCLUDING LEAKAGES AND THE DRAINAGE SYSTEM AT THE DRIVING TRAINING ACADEMY: BISHOP LAVIS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050458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2011/10/29</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2023/04/07</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10-15 YEARS</a:t>
                      </a:r>
                    </a:p>
                  </a:txBody>
                  <a:tcPr marL="7620" marR="7620" marT="7620" marB="0" anchor="ctr"/>
                </a:tc>
                <a:extLst>
                  <a:ext uri="{0D108BD9-81ED-4DB2-BD59-A6C34878D82A}">
                    <a16:rowId xmlns:a16="http://schemas.microsoft.com/office/drawing/2014/main" xmlns="" val="778608023"/>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GEORGE</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CONDITION BASED MAINTENANCE OF ALL BUILDING</a:t>
                      </a:r>
                      <a:r>
                        <a:rPr lang="en-ZA" sz="1100" b="0" i="0" u="none" strike="noStrike" baseline="0" dirty="0">
                          <a:solidFill>
                            <a:srgbClr val="000000"/>
                          </a:solidFill>
                          <a:effectLst/>
                          <a:latin typeface="Arial" panose="020B0604020202020204" pitchFamily="34" charset="0"/>
                          <a:cs typeface="Arial" panose="020B0604020202020204" pitchFamily="34" charset="0"/>
                        </a:rPr>
                        <a:t> ELEMENTS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050460</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2011/10/29</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2022/10/07</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10-15 YEARS</a:t>
                      </a:r>
                    </a:p>
                  </a:txBody>
                  <a:tcPr marL="7620" marR="7620" marT="7620" marB="0" anchor="ctr"/>
                </a:tc>
                <a:extLst>
                  <a:ext uri="{0D108BD9-81ED-4DB2-BD59-A6C34878D82A}">
                    <a16:rowId xmlns:a16="http://schemas.microsoft.com/office/drawing/2014/main" xmlns="" val="3551021121"/>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CERES</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CERES</a:t>
                      </a:r>
                      <a:r>
                        <a:rPr lang="en-ZA" sz="1100" b="0" i="0" u="none" strike="noStrike" baseline="0" dirty="0">
                          <a:solidFill>
                            <a:srgbClr val="000000"/>
                          </a:solidFill>
                          <a:effectLst/>
                          <a:latin typeface="Arial" panose="020B0604020202020204" pitchFamily="34" charset="0"/>
                          <a:cs typeface="Arial" panose="020B0604020202020204" pitchFamily="34" charset="0"/>
                        </a:rPr>
                        <a:t> SAPS: CONDITION BASED MAINTENANCE OF ALL BUILDING ELEMENTS: STRUCTURAL, ELECTRICAL, CIVIL WORKS AND WET SERVICES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054683</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2015/11/30</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2024/11/08</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5-10 YEARS</a:t>
                      </a:r>
                    </a:p>
                  </a:txBody>
                  <a:tcPr marL="7620" marR="7620" marT="7620" marB="0" anchor="ctr"/>
                </a:tc>
                <a:extLst>
                  <a:ext uri="{0D108BD9-81ED-4DB2-BD59-A6C34878D82A}">
                    <a16:rowId xmlns:a16="http://schemas.microsoft.com/office/drawing/2014/main" xmlns="" val="780764307"/>
                  </a:ext>
                </a:extLst>
              </a:tr>
              <a:tr h="370840">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WORCESTER</a:t>
                      </a:r>
                    </a:p>
                  </a:txBody>
                  <a:tcPr marL="7620" marR="7620" marT="7620" marB="0" anchor="ctr"/>
                </a:tc>
                <a:tc>
                  <a:txBody>
                    <a:bodyPr/>
                    <a:lstStyle/>
                    <a:p>
                      <a:pPr algn="l" fontAlgn="b"/>
                      <a:r>
                        <a:rPr lang="en-ZA" sz="1100" b="0" i="0" u="none" strike="noStrike" dirty="0">
                          <a:solidFill>
                            <a:srgbClr val="000000"/>
                          </a:solidFill>
                          <a:effectLst/>
                          <a:latin typeface="Arial" panose="020B0604020202020204" pitchFamily="34" charset="0"/>
                          <a:cs typeface="Arial" panose="020B0604020202020204" pitchFamily="34" charset="0"/>
                        </a:rPr>
                        <a:t>WORCESTER POLICE STATION:</a:t>
                      </a:r>
                      <a:r>
                        <a:rPr lang="en-ZA" sz="1100" b="0" i="0" u="none" strike="noStrike" baseline="0" dirty="0">
                          <a:solidFill>
                            <a:srgbClr val="000000"/>
                          </a:solidFill>
                          <a:effectLst/>
                          <a:latin typeface="Arial" panose="020B0604020202020204" pitchFamily="34" charset="0"/>
                          <a:cs typeface="Arial" panose="020B0604020202020204" pitchFamily="34" charset="0"/>
                        </a:rPr>
                        <a:t> CONDITION BASED MAINTENANCE OF ALL BUILDING ELEMENTS AT THE WORCESTER POLICE STATION</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054738</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2016/01/26</a:t>
                      </a:r>
                    </a:p>
                  </a:txBody>
                  <a:tcPr marL="7620" marR="7620" marT="7620" marB="0" anchor="ct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2024/11/08</a:t>
                      </a:r>
                    </a:p>
                  </a:txBody>
                  <a:tcPr marL="7620" marR="7620" marT="762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5-10 YEARS</a:t>
                      </a:r>
                    </a:p>
                  </a:txBody>
                  <a:tcPr marL="7620" marR="7620" marT="7620" marB="0" anchor="ctr"/>
                </a:tc>
                <a:extLst>
                  <a:ext uri="{0D108BD9-81ED-4DB2-BD59-A6C34878D82A}">
                    <a16:rowId xmlns:a16="http://schemas.microsoft.com/office/drawing/2014/main" xmlns="" val="3420054213"/>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24</a:t>
            </a:fld>
            <a:endParaRPr lang="en-ZA" dirty="0"/>
          </a:p>
        </p:txBody>
      </p:sp>
    </p:spTree>
    <p:extLst>
      <p:ext uri="{BB962C8B-B14F-4D97-AF65-F5344CB8AC3E}">
        <p14:creationId xmlns:p14="http://schemas.microsoft.com/office/powerpoint/2010/main" xmlns="" val="425613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5" y="433940"/>
            <a:ext cx="10959353" cy="609600"/>
          </a:xfrm>
        </p:spPr>
        <p:txBody>
          <a:bodyPr>
            <a:noAutofit/>
          </a:bodyPr>
          <a:lstStyle/>
          <a:p>
            <a:r>
              <a:rPr lang="en-ZA" sz="2800" b="1" dirty="0">
                <a:latin typeface="Arial" panose="020B0604020202020204" pitchFamily="34" charset="0"/>
                <a:cs typeface="Arial" panose="020B0604020202020204" pitchFamily="34" charset="0"/>
              </a:rPr>
              <a:t>Status on the construction OF NEW POLICE STATIONS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39722499"/>
              </p:ext>
            </p:extLst>
          </p:nvPr>
        </p:nvGraphicFramePr>
        <p:xfrm>
          <a:off x="1034290" y="1222647"/>
          <a:ext cx="10779758" cy="5361033"/>
        </p:xfrm>
        <a:graphic>
          <a:graphicData uri="http://schemas.openxmlformats.org/drawingml/2006/table">
            <a:tbl>
              <a:tblPr firstRow="1" bandRow="1">
                <a:tableStyleId>{BC89EF96-8CEA-46FF-86C4-4CE0E7609802}</a:tableStyleId>
              </a:tblPr>
              <a:tblGrid>
                <a:gridCol w="1210767">
                  <a:extLst>
                    <a:ext uri="{9D8B030D-6E8A-4147-A177-3AD203B41FA5}">
                      <a16:colId xmlns:a16="http://schemas.microsoft.com/office/drawing/2014/main" xmlns="" val="3132548979"/>
                    </a:ext>
                  </a:extLst>
                </a:gridCol>
                <a:gridCol w="6196989">
                  <a:extLst>
                    <a:ext uri="{9D8B030D-6E8A-4147-A177-3AD203B41FA5}">
                      <a16:colId xmlns:a16="http://schemas.microsoft.com/office/drawing/2014/main" xmlns="" val="3285275709"/>
                    </a:ext>
                  </a:extLst>
                </a:gridCol>
                <a:gridCol w="1808301">
                  <a:extLst>
                    <a:ext uri="{9D8B030D-6E8A-4147-A177-3AD203B41FA5}">
                      <a16:colId xmlns:a16="http://schemas.microsoft.com/office/drawing/2014/main" xmlns="" val="2491327040"/>
                    </a:ext>
                  </a:extLst>
                </a:gridCol>
                <a:gridCol w="1563701">
                  <a:extLst>
                    <a:ext uri="{9D8B030D-6E8A-4147-A177-3AD203B41FA5}">
                      <a16:colId xmlns:a16="http://schemas.microsoft.com/office/drawing/2014/main" xmlns="" val="2737758025"/>
                    </a:ext>
                  </a:extLst>
                </a:gridCol>
              </a:tblGrid>
              <a:tr h="412108">
                <a:tc gridSpan="4">
                  <a:txBody>
                    <a:bodyPr/>
                    <a:lstStyle/>
                    <a:p>
                      <a:pPr algn="l"/>
                      <a:r>
                        <a:rPr lang="en-ZA" sz="1400" dirty="0">
                          <a:latin typeface="Arial" panose="020B0604020202020204" pitchFamily="34" charset="0"/>
                          <a:cs typeface="Arial" panose="020B0604020202020204" pitchFamily="34" charset="0"/>
                        </a:rPr>
                        <a:t>Kwanokuthula Police Station (Lease)</a:t>
                      </a:r>
                    </a:p>
                  </a:txBody>
                  <a:tcPr anchor="ctr"/>
                </a:tc>
                <a:tc hMerge="1">
                  <a:txBody>
                    <a:bodyPr/>
                    <a:lstStyle/>
                    <a:p>
                      <a:endParaRPr lang="en-ZA"/>
                    </a:p>
                  </a:txBody>
                  <a:tcPr/>
                </a:tc>
                <a:tc hMerge="1">
                  <a:txBody>
                    <a:bodyPr/>
                    <a:lstStyle/>
                    <a:p>
                      <a:endParaRPr lang="en-ZA"/>
                    </a:p>
                  </a:txBody>
                  <a:tcPr/>
                </a:tc>
                <a:tc hMerge="1">
                  <a:txBody>
                    <a:bodyPr/>
                    <a:lstStyle/>
                    <a:p>
                      <a:pPr algn="l"/>
                      <a:endParaRPr lang="en-ZA"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51986848"/>
                  </a:ext>
                </a:extLst>
              </a:tr>
              <a:tr h="370562">
                <a:tc>
                  <a:txBody>
                    <a:bodyPr/>
                    <a:lstStyle/>
                    <a:p>
                      <a:r>
                        <a:rPr lang="en-ZA" sz="1400" b="1" dirty="0">
                          <a:latin typeface="Arial" panose="020B0604020202020204" pitchFamily="34" charset="0"/>
                          <a:cs typeface="Arial" panose="020B0604020202020204" pitchFamily="34" charset="0"/>
                        </a:rPr>
                        <a:t>Phase</a:t>
                      </a:r>
                    </a:p>
                  </a:txBody>
                  <a:tcPr anchor="ctr"/>
                </a:tc>
                <a:tc>
                  <a:txBody>
                    <a:bodyPr/>
                    <a:lstStyle/>
                    <a:p>
                      <a:r>
                        <a:rPr lang="en-ZA" sz="1400" b="1" dirty="0">
                          <a:latin typeface="Arial" panose="020B0604020202020204" pitchFamily="34" charset="0"/>
                          <a:cs typeface="Arial" panose="020B0604020202020204" pitchFamily="34" charset="0"/>
                        </a:rPr>
                        <a:t>Status</a:t>
                      </a:r>
                    </a:p>
                  </a:txBody>
                  <a:tcPr anchor="ctr"/>
                </a:tc>
                <a:tc>
                  <a:txBody>
                    <a:bodyPr/>
                    <a:lstStyle/>
                    <a:p>
                      <a:r>
                        <a:rPr lang="en-ZA" sz="1400" b="1" dirty="0">
                          <a:latin typeface="Arial" panose="020B0604020202020204" pitchFamily="34" charset="0"/>
                          <a:cs typeface="Arial" panose="020B0604020202020204" pitchFamily="34" charset="0"/>
                        </a:rPr>
                        <a:t>Responsibility</a:t>
                      </a:r>
                    </a:p>
                  </a:txBody>
                  <a:tcPr anchor="ctr"/>
                </a:tc>
                <a:tc>
                  <a:txBody>
                    <a:bodyPr/>
                    <a:lstStyle/>
                    <a:p>
                      <a:r>
                        <a:rPr lang="en-ZA" sz="1400" b="1" dirty="0">
                          <a:latin typeface="Arial" panose="020B0604020202020204" pitchFamily="34" charset="0"/>
                          <a:cs typeface="Arial" panose="020B0604020202020204" pitchFamily="34" charset="0"/>
                        </a:rPr>
                        <a:t>Expected completion date</a:t>
                      </a:r>
                    </a:p>
                  </a:txBody>
                  <a:tcPr anchor="ctr"/>
                </a:tc>
                <a:extLst>
                  <a:ext uri="{0D108BD9-81ED-4DB2-BD59-A6C34878D82A}">
                    <a16:rowId xmlns:a16="http://schemas.microsoft.com/office/drawing/2014/main" xmlns="" val="3536353793"/>
                  </a:ext>
                </a:extLst>
              </a:tr>
              <a:tr h="796025">
                <a:tc rowSpan="3">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1300" dirty="0">
                          <a:latin typeface="Arial" panose="020B0604020202020204" pitchFamily="34" charset="0"/>
                          <a:cs typeface="Arial" panose="020B0604020202020204" pitchFamily="34" charset="0"/>
                        </a:rPr>
                        <a:t>Site Clearance</a:t>
                      </a:r>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The construction of a new police station has been prioritised as number</a:t>
                      </a:r>
                      <a:r>
                        <a:rPr lang="en-ZA" sz="1300" kern="1200" baseline="0" dirty="0">
                          <a:solidFill>
                            <a:schemeClr val="tx1"/>
                          </a:solidFill>
                          <a:latin typeface="Arial" panose="020B0604020202020204" pitchFamily="34" charset="0"/>
                          <a:ea typeface="+mn-ea"/>
                          <a:cs typeface="Arial" panose="020B0604020202020204" pitchFamily="34" charset="0"/>
                        </a:rPr>
                        <a:t> </a:t>
                      </a:r>
                      <a:r>
                        <a:rPr lang="en-ZA" sz="1300" kern="1200" dirty="0">
                          <a:solidFill>
                            <a:schemeClr val="tx1"/>
                          </a:solidFill>
                          <a:latin typeface="Arial" panose="020B0604020202020204" pitchFamily="34" charset="0"/>
                          <a:ea typeface="+mn-ea"/>
                          <a:cs typeface="Arial" panose="020B0604020202020204" pitchFamily="34" charset="0"/>
                        </a:rPr>
                        <a:t>7 on the top 10 Capital Works priorities for the 2024-2028 financial years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Provincial Commissioner: Western</a:t>
                      </a:r>
                      <a:r>
                        <a:rPr lang="en-ZA" sz="1300" kern="1200" baseline="0" dirty="0">
                          <a:solidFill>
                            <a:schemeClr val="tx1"/>
                          </a:solidFill>
                          <a:latin typeface="Arial" panose="020B0604020202020204" pitchFamily="34" charset="0"/>
                          <a:ea typeface="+mn-ea"/>
                          <a:cs typeface="Arial" panose="020B0604020202020204" pitchFamily="34" charset="0"/>
                        </a:rPr>
                        <a:t> Cape</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Finalised</a:t>
                      </a:r>
                    </a:p>
                  </a:txBody>
                  <a:tcPr/>
                </a:tc>
                <a:extLst>
                  <a:ext uri="{0D108BD9-81ED-4DB2-BD59-A6C34878D82A}">
                    <a16:rowId xmlns:a16="http://schemas.microsoft.com/office/drawing/2014/main" xmlns="" val="906022790"/>
                  </a:ext>
                </a:extLst>
              </a:tr>
              <a:tr h="629957">
                <a:tc vMerge="1">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ZA" sz="1400" dirty="0"/>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300" kern="1200" dirty="0">
                          <a:solidFill>
                            <a:schemeClr val="tx1"/>
                          </a:solidFill>
                          <a:effectLst/>
                          <a:latin typeface="Arial" panose="020B0604020202020204" pitchFamily="34" charset="0"/>
                          <a:ea typeface="+mn-ea"/>
                          <a:cs typeface="Arial" panose="020B0604020202020204" pitchFamily="34" charset="0"/>
                        </a:rPr>
                        <a:t>The Municipality indicated that vacant land opposite the current lease building is available to the SAPS for the possible construction of a new police station</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p>
                      <a:pPr marL="0" marR="0" lvl="0" indent="0" algn="l" defTabSz="914377" rtl="0" eaLnBrk="1" fontAlgn="auto" latinLnBrk="0" hangingPunct="1">
                        <a:lnSpc>
                          <a:spcPct val="150000"/>
                        </a:lnSpc>
                        <a:spcBef>
                          <a:spcPts val="0"/>
                        </a:spcBef>
                        <a:spcAft>
                          <a:spcPts val="0"/>
                        </a:spcAft>
                        <a:buClrTx/>
                        <a:buSzTx/>
                        <a:buFontTx/>
                        <a:buNone/>
                        <a:tabLst/>
                        <a:defRPr/>
                      </a:pPr>
                      <a:r>
                        <a:rPr lang="en-ZA" sz="1300" dirty="0" err="1">
                          <a:latin typeface="Arial" panose="020B0604020202020204" pitchFamily="34" charset="0"/>
                          <a:cs typeface="Arial" panose="020B0604020202020204" pitchFamily="34" charset="0"/>
                        </a:rPr>
                        <a:t>Bitou</a:t>
                      </a:r>
                      <a:r>
                        <a:rPr lang="en-ZA" sz="1300" dirty="0">
                          <a:latin typeface="Arial" panose="020B0604020202020204" pitchFamily="34" charset="0"/>
                          <a:cs typeface="Arial" panose="020B0604020202020204" pitchFamily="34" charset="0"/>
                        </a:rPr>
                        <a:t> Municipality </a:t>
                      </a: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Finalised</a:t>
                      </a:r>
                    </a:p>
                  </a:txBody>
                  <a:tcPr/>
                </a:tc>
                <a:extLst>
                  <a:ext uri="{0D108BD9-81ED-4DB2-BD59-A6C34878D82A}">
                    <a16:rowId xmlns:a16="http://schemas.microsoft.com/office/drawing/2014/main" xmlns="" val="2674323955"/>
                  </a:ext>
                </a:extLst>
              </a:tr>
              <a:tr h="627716">
                <a:tc vMerge="1">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ZA" sz="1400" dirty="0"/>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The Site Identification</a:t>
                      </a:r>
                      <a:r>
                        <a:rPr lang="en-ZA" sz="1300" kern="1200" baseline="0" dirty="0">
                          <a:solidFill>
                            <a:schemeClr val="tx1"/>
                          </a:solidFill>
                          <a:latin typeface="Arial" panose="020B0604020202020204" pitchFamily="34" charset="0"/>
                          <a:ea typeface="+mn-ea"/>
                          <a:cs typeface="Arial" panose="020B0604020202020204" pitchFamily="34" charset="0"/>
                        </a:rPr>
                        <a:t> and Site </a:t>
                      </a:r>
                      <a:r>
                        <a:rPr lang="en-ZA" sz="1300" kern="1200" dirty="0">
                          <a:solidFill>
                            <a:schemeClr val="tx1"/>
                          </a:solidFill>
                          <a:latin typeface="Arial" panose="020B0604020202020204" pitchFamily="34" charset="0"/>
                          <a:ea typeface="+mn-ea"/>
                          <a:cs typeface="Arial" panose="020B0604020202020204" pitchFamily="34" charset="0"/>
                        </a:rPr>
                        <a:t>Clearance process has already been activated</a:t>
                      </a:r>
                      <a:r>
                        <a:rPr lang="en-ZA" sz="1300" kern="1200" baseline="0" dirty="0">
                          <a:solidFill>
                            <a:schemeClr val="tx1"/>
                          </a:solidFill>
                          <a:latin typeface="Arial" panose="020B0604020202020204" pitchFamily="34" charset="0"/>
                          <a:ea typeface="+mn-ea"/>
                          <a:cs typeface="Arial" panose="020B0604020202020204" pitchFamily="34" charset="0"/>
                        </a:rPr>
                        <a:t> for the appointment of consultants during the current financial year </a:t>
                      </a:r>
                      <a:r>
                        <a:rPr lang="en-ZA" sz="1300" kern="1200" dirty="0">
                          <a:solidFill>
                            <a:schemeClr val="tx1"/>
                          </a:solidFill>
                          <a:latin typeface="Arial" panose="020B0604020202020204" pitchFamily="34" charset="0"/>
                          <a:ea typeface="+mn-ea"/>
                          <a:cs typeface="Arial" panose="020B0604020202020204" pitchFamily="34" charset="0"/>
                        </a:rPr>
                        <a:t>for the execution of the site clearance phase as a SAPS project for</a:t>
                      </a:r>
                      <a:r>
                        <a:rPr lang="en-ZA" sz="1300" kern="1200" baseline="0" dirty="0">
                          <a:solidFill>
                            <a:schemeClr val="tx1"/>
                          </a:solidFill>
                          <a:latin typeface="Arial" panose="020B0604020202020204" pitchFamily="34" charset="0"/>
                          <a:ea typeface="+mn-ea"/>
                          <a:cs typeface="Arial" panose="020B0604020202020204" pitchFamily="34" charset="0"/>
                        </a:rPr>
                        <a:t> a </a:t>
                      </a:r>
                      <a:r>
                        <a:rPr lang="en-ZA" sz="1300" kern="1200" dirty="0">
                          <a:solidFill>
                            <a:schemeClr val="tx1"/>
                          </a:solidFill>
                          <a:latin typeface="Arial" panose="020B0604020202020204" pitchFamily="34" charset="0"/>
                          <a:ea typeface="+mn-ea"/>
                          <a:cs typeface="Arial" panose="020B0604020202020204" pitchFamily="34" charset="0"/>
                        </a:rPr>
                        <a:t>Newly Re-established (NRE)</a:t>
                      </a:r>
                      <a:r>
                        <a:rPr lang="en-ZA" sz="1300" kern="1200" baseline="0" dirty="0">
                          <a:solidFill>
                            <a:schemeClr val="tx1"/>
                          </a:solidFill>
                          <a:latin typeface="Arial" panose="020B0604020202020204" pitchFamily="34" charset="0"/>
                          <a:ea typeface="+mn-ea"/>
                          <a:cs typeface="Arial" panose="020B0604020202020204" pitchFamily="34" charset="0"/>
                        </a:rPr>
                        <a:t> </a:t>
                      </a:r>
                      <a:r>
                        <a:rPr lang="en-ZA" sz="1300" kern="1200" dirty="0">
                          <a:solidFill>
                            <a:schemeClr val="tx1"/>
                          </a:solidFill>
                          <a:latin typeface="Arial" panose="020B0604020202020204" pitchFamily="34" charset="0"/>
                          <a:ea typeface="+mn-ea"/>
                          <a:cs typeface="Arial" panose="020B0604020202020204" pitchFamily="34" charset="0"/>
                        </a:rPr>
                        <a:t>police station earmarked for completion during the 2024/2025 financial year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2025-03-31</a:t>
                      </a:r>
                    </a:p>
                  </a:txBody>
                  <a:tcPr/>
                </a:tc>
                <a:extLst>
                  <a:ext uri="{0D108BD9-81ED-4DB2-BD59-A6C34878D82A}">
                    <a16:rowId xmlns:a16="http://schemas.microsoft.com/office/drawing/2014/main" xmlns="" val="1136005528"/>
                  </a:ext>
                </a:extLst>
              </a:tr>
              <a:tr h="558518">
                <a:tc>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1300" dirty="0">
                          <a:latin typeface="Arial" panose="020B0604020202020204" pitchFamily="34" charset="0"/>
                          <a:cs typeface="Arial" panose="020B0604020202020204" pitchFamily="34" charset="0"/>
                        </a:rPr>
                        <a:t>Planning</a:t>
                      </a:r>
                      <a:r>
                        <a:rPr lang="en-ZA" sz="1300" baseline="0" dirty="0">
                          <a:latin typeface="Arial" panose="020B0604020202020204" pitchFamily="34" charset="0"/>
                          <a:cs typeface="Arial" panose="020B0604020202020204" pitchFamily="34" charset="0"/>
                        </a:rPr>
                        <a:t> &amp; </a:t>
                      </a:r>
                      <a:r>
                        <a:rPr lang="en-ZA" sz="1300" dirty="0">
                          <a:latin typeface="Arial" panose="020B0604020202020204" pitchFamily="34" charset="0"/>
                          <a:cs typeface="Arial" panose="020B0604020202020204" pitchFamily="34" charset="0"/>
                        </a:rPr>
                        <a:t>Design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and Design will follow, once the Site Identification, Site Ownership (Donation / Transfer / Procurement) and Site Clearance processes have been finalised. This will be completed during the 2025/2026 financial year.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p>
                      <a:endParaRPr lang="en-ZA" sz="1300" dirty="0">
                        <a:latin typeface="Arial" panose="020B0604020202020204" pitchFamily="34" charset="0"/>
                        <a:cs typeface="Arial" panose="020B0604020202020204" pitchFamily="34" charset="0"/>
                      </a:endParaRPr>
                    </a:p>
                  </a:txBody>
                  <a:tcPr/>
                </a:tc>
                <a:tc>
                  <a:txBody>
                    <a:bodyPr/>
                    <a:lstStyle/>
                    <a:p>
                      <a:r>
                        <a:rPr lang="en-ZA" sz="1300" dirty="0">
                          <a:latin typeface="Arial" panose="020B0604020202020204" pitchFamily="34" charset="0"/>
                          <a:cs typeface="Arial" panose="020B0604020202020204" pitchFamily="34" charset="0"/>
                        </a:rPr>
                        <a:t>2026-03-31</a:t>
                      </a:r>
                    </a:p>
                  </a:txBody>
                  <a:tcPr/>
                </a:tc>
                <a:extLst>
                  <a:ext uri="{0D108BD9-81ED-4DB2-BD59-A6C34878D82A}">
                    <a16:rowId xmlns:a16="http://schemas.microsoft.com/office/drawing/2014/main" xmlns="" val="1869778586"/>
                  </a:ext>
                </a:extLst>
              </a:tr>
              <a:tr h="526826">
                <a:tc>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1300" dirty="0">
                          <a:latin typeface="Arial" panose="020B0604020202020204" pitchFamily="34" charset="0"/>
                          <a:cs typeface="Arial" panose="020B0604020202020204" pitchFamily="34" charset="0"/>
                        </a:rPr>
                        <a:t>Construction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Construction process will commence and is anticipated to be finalised during 2027/2028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2028-03-31</a:t>
                      </a:r>
                    </a:p>
                  </a:txBody>
                  <a:tcPr/>
                </a:tc>
                <a:extLst>
                  <a:ext uri="{0D108BD9-81ED-4DB2-BD59-A6C34878D82A}">
                    <a16:rowId xmlns:a16="http://schemas.microsoft.com/office/drawing/2014/main" xmlns="" val="3366149754"/>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25</a:t>
            </a:fld>
            <a:endParaRPr lang="en-ZA" dirty="0"/>
          </a:p>
        </p:txBody>
      </p:sp>
    </p:spTree>
    <p:extLst>
      <p:ext uri="{BB962C8B-B14F-4D97-AF65-F5344CB8AC3E}">
        <p14:creationId xmlns:p14="http://schemas.microsoft.com/office/powerpoint/2010/main" xmlns="" val="168830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128" y="531989"/>
            <a:ext cx="10786872" cy="627797"/>
          </a:xfrm>
        </p:spPr>
        <p:txBody>
          <a:bodyPr>
            <a:normAutofit/>
          </a:bodyPr>
          <a:lstStyle/>
          <a:p>
            <a:r>
              <a:rPr lang="en-ZA" sz="2800" b="1" dirty="0">
                <a:latin typeface="Arial" panose="020B0604020202020204" pitchFamily="34" charset="0"/>
                <a:cs typeface="Arial" panose="020B0604020202020204" pitchFamily="34" charset="0"/>
              </a:rPr>
              <a:t>KWANOKUTHULA POLICE STATION</a:t>
            </a:r>
          </a:p>
        </p:txBody>
      </p:sp>
      <p:sp>
        <p:nvSpPr>
          <p:cNvPr id="7" name="Text Placeholder 6"/>
          <p:cNvSpPr>
            <a:spLocks noGrp="1"/>
          </p:cNvSpPr>
          <p:nvPr>
            <p:ph type="body" idx="1"/>
          </p:nvPr>
        </p:nvSpPr>
        <p:spPr>
          <a:xfrm>
            <a:off x="1550590" y="940330"/>
            <a:ext cx="3859177" cy="682387"/>
          </a:xfrm>
        </p:spPr>
        <p:txBody>
          <a:bodyPr>
            <a:normAutofit/>
          </a:bodyPr>
          <a:lstStyle/>
          <a:p>
            <a:r>
              <a:rPr lang="en-ZA" sz="1600" b="1" dirty="0">
                <a:latin typeface="Arial" panose="020B0604020202020204" pitchFamily="34" charset="0"/>
                <a:cs typeface="Arial" panose="020B0604020202020204" pitchFamily="34" charset="0"/>
              </a:rPr>
              <a:t>CURRENT LEASE POLICE STATION</a:t>
            </a:r>
          </a:p>
        </p:txBody>
      </p:sp>
      <p:sp>
        <p:nvSpPr>
          <p:cNvPr id="9" name="Text Placeholder 8"/>
          <p:cNvSpPr>
            <a:spLocks noGrp="1"/>
          </p:cNvSpPr>
          <p:nvPr>
            <p:ph type="body" sz="quarter" idx="3"/>
          </p:nvPr>
        </p:nvSpPr>
        <p:spPr>
          <a:xfrm>
            <a:off x="6473133" y="1009251"/>
            <a:ext cx="5486399" cy="504967"/>
          </a:xfrm>
        </p:spPr>
        <p:txBody>
          <a:bodyPr>
            <a:normAutofit/>
          </a:bodyPr>
          <a:lstStyle/>
          <a:p>
            <a:r>
              <a:rPr lang="en-ZA" sz="1600" b="1" dirty="0">
                <a:latin typeface="Arial" panose="020B0604020202020204" pitchFamily="34" charset="0"/>
                <a:cs typeface="Arial" panose="020B0604020202020204" pitchFamily="34" charset="0"/>
              </a:rPr>
              <a:t>PROPOSED NEW SITE ADJACENT CURRENT SITE</a:t>
            </a:r>
          </a:p>
        </p:txBody>
      </p:sp>
      <p:sp>
        <p:nvSpPr>
          <p:cNvPr id="5" name="Slide Number Placeholder 4"/>
          <p:cNvSpPr>
            <a:spLocks noGrp="1"/>
          </p:cNvSpPr>
          <p:nvPr>
            <p:ph type="sldNum" sz="quarter" idx="12"/>
          </p:nvPr>
        </p:nvSpPr>
        <p:spPr/>
        <p:txBody>
          <a:bodyPr/>
          <a:lstStyle/>
          <a:p>
            <a:fld id="{70AAA570-3596-44A9-950A-E638EE719369}" type="slidenum">
              <a:rPr lang="en-ZA" smtClean="0"/>
              <a:pPr/>
              <a:t>26</a:t>
            </a:fld>
            <a:endParaRPr lang="en-ZA" dirty="0"/>
          </a:p>
        </p:txBody>
      </p:sp>
      <p:pic>
        <p:nvPicPr>
          <p:cNvPr id="11" name="Content Placeholder 7" descr="D:\Users\04488351\Desktop\TOP 10 PRIORITIES\PROVINCIAL VISITS #6_10\WC\Kwanokuthula\Photos\IMG-20211114-WA0032.jpg"/>
          <p:cNvPicPr>
            <a:picLocks noGrp="1"/>
          </p:cNvPicPr>
          <p:nvPr>
            <p:ph sz="half" idx="2"/>
          </p:nvPr>
        </p:nvPicPr>
        <p:blipFill rotWithShape="1">
          <a:blip r:embed="rId2" cstate="print">
            <a:extLst>
              <a:ext uri="{28A0092B-C50C-407E-A947-70E740481C1C}">
                <a14:useLocalDpi xmlns:a14="http://schemas.microsoft.com/office/drawing/2010/main" xmlns="" val="0"/>
              </a:ext>
            </a:extLst>
          </a:blip>
          <a:srcRect l="18320" r="5716" b="22162"/>
          <a:stretch/>
        </p:blipFill>
        <p:spPr bwMode="auto">
          <a:xfrm>
            <a:off x="764274" y="1583139"/>
            <a:ext cx="5431811" cy="4887565"/>
          </a:xfrm>
          <a:prstGeom prst="rect">
            <a:avLst/>
          </a:prstGeom>
          <a:noFill/>
          <a:ln>
            <a:solidFill>
              <a:schemeClr val="tx1"/>
            </a:solidFill>
          </a:ln>
          <a:extLst>
            <a:ext uri="{53640926-AAD7-44D8-BBD7-CCE9431645EC}">
              <a14:shadowObscured xmlns:a14="http://schemas.microsoft.com/office/drawing/2010/main" xmlns=""/>
            </a:ext>
          </a:extLst>
        </p:spPr>
      </p:pic>
      <p:pic>
        <p:nvPicPr>
          <p:cNvPr id="12" name="Content Placeholder 8" descr="D:\Users\04488351\Desktop\TOP 10 PRIORITIES\PROVINCIAL VISITS #6_10\WC\Kwanokuthula\Photos\IMG-20211114-WA0037.jpg"/>
          <p:cNvPicPr>
            <a:picLocks noGrp="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82687" y="1583139"/>
            <a:ext cx="5199798" cy="4887565"/>
          </a:xfrm>
          <a:prstGeom prst="rect">
            <a:avLst/>
          </a:prstGeom>
          <a:noFill/>
          <a:ln>
            <a:solidFill>
              <a:schemeClr val="tx1"/>
            </a:solidFill>
          </a:ln>
        </p:spPr>
      </p:pic>
    </p:spTree>
    <p:extLst>
      <p:ext uri="{BB962C8B-B14F-4D97-AF65-F5344CB8AC3E}">
        <p14:creationId xmlns:p14="http://schemas.microsoft.com/office/powerpoint/2010/main" xmlns="" val="419195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350651"/>
            <a:ext cx="10959353" cy="730445"/>
          </a:xfrm>
        </p:spPr>
        <p:txBody>
          <a:bodyPr>
            <a:noAutofit/>
          </a:bodyPr>
          <a:lstStyle/>
          <a:p>
            <a:r>
              <a:rPr lang="en-ZA" sz="2800" b="1" dirty="0">
                <a:latin typeface="Arial" panose="020B0604020202020204" pitchFamily="34" charset="0"/>
                <a:cs typeface="Arial" panose="020B0604020202020204" pitchFamily="34" charset="0"/>
              </a:rPr>
              <a:t>Status on the construction OF A NEW POLICE STATIONS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60594188"/>
              </p:ext>
            </p:extLst>
          </p:nvPr>
        </p:nvGraphicFramePr>
        <p:xfrm>
          <a:off x="1047188" y="1252797"/>
          <a:ext cx="10849155" cy="5412165"/>
        </p:xfrm>
        <a:graphic>
          <a:graphicData uri="http://schemas.openxmlformats.org/drawingml/2006/table">
            <a:tbl>
              <a:tblPr firstRow="1" bandRow="1">
                <a:tableStyleId>{BC89EF96-8CEA-46FF-86C4-4CE0E7609802}</a:tableStyleId>
              </a:tblPr>
              <a:tblGrid>
                <a:gridCol w="1326231">
                  <a:extLst>
                    <a:ext uri="{9D8B030D-6E8A-4147-A177-3AD203B41FA5}">
                      <a16:colId xmlns:a16="http://schemas.microsoft.com/office/drawing/2014/main" xmlns="" val="3132548979"/>
                    </a:ext>
                  </a:extLst>
                </a:gridCol>
                <a:gridCol w="6130501">
                  <a:extLst>
                    <a:ext uri="{9D8B030D-6E8A-4147-A177-3AD203B41FA5}">
                      <a16:colId xmlns:a16="http://schemas.microsoft.com/office/drawing/2014/main" xmlns="" val="3285275709"/>
                    </a:ext>
                  </a:extLst>
                </a:gridCol>
                <a:gridCol w="1700784">
                  <a:extLst>
                    <a:ext uri="{9D8B030D-6E8A-4147-A177-3AD203B41FA5}">
                      <a16:colId xmlns:a16="http://schemas.microsoft.com/office/drawing/2014/main" xmlns="" val="2491327040"/>
                    </a:ext>
                  </a:extLst>
                </a:gridCol>
                <a:gridCol w="1691639">
                  <a:extLst>
                    <a:ext uri="{9D8B030D-6E8A-4147-A177-3AD203B41FA5}">
                      <a16:colId xmlns:a16="http://schemas.microsoft.com/office/drawing/2014/main" xmlns="" val="85359941"/>
                    </a:ext>
                  </a:extLst>
                </a:gridCol>
              </a:tblGrid>
              <a:tr h="327345">
                <a:tc gridSpan="4">
                  <a:txBody>
                    <a:bodyPr/>
                    <a:lstStyle/>
                    <a:p>
                      <a:pPr algn="l"/>
                      <a:r>
                        <a:rPr lang="en-ZA" sz="1400" dirty="0">
                          <a:latin typeface="Arial" panose="020B0604020202020204" pitchFamily="34" charset="0"/>
                          <a:cs typeface="Arial" panose="020B0604020202020204" pitchFamily="34" charset="0"/>
                        </a:rPr>
                        <a:t>Kleinvlei</a:t>
                      </a:r>
                      <a:r>
                        <a:rPr lang="en-ZA" sz="1400" baseline="0"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Police Station (Non-Devolved)</a:t>
                      </a:r>
                    </a:p>
                  </a:txBody>
                  <a:tcPr anchor="ctr"/>
                </a:tc>
                <a:tc hMerge="1">
                  <a:txBody>
                    <a:bodyPr/>
                    <a:lstStyle/>
                    <a:p>
                      <a:endParaRPr lang="en-ZA"/>
                    </a:p>
                  </a:txBody>
                  <a:tcPr/>
                </a:tc>
                <a:tc hMerge="1">
                  <a:txBody>
                    <a:bodyPr/>
                    <a:lstStyle/>
                    <a:p>
                      <a:endParaRPr lang="en-ZA"/>
                    </a:p>
                  </a:txBody>
                  <a:tcPr/>
                </a:tc>
                <a:tc hMerge="1">
                  <a:txBody>
                    <a:bodyPr/>
                    <a:lstStyle/>
                    <a:p>
                      <a:pPr algn="l"/>
                      <a:endParaRPr lang="en-ZA"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51986848"/>
                  </a:ext>
                </a:extLst>
              </a:tr>
              <a:tr h="365760">
                <a:tc>
                  <a:txBody>
                    <a:bodyPr/>
                    <a:lstStyle/>
                    <a:p>
                      <a:r>
                        <a:rPr lang="en-ZA" sz="1400" b="1" dirty="0">
                          <a:latin typeface="Arial" panose="020B0604020202020204" pitchFamily="34" charset="0"/>
                          <a:cs typeface="Arial" panose="020B0604020202020204" pitchFamily="34" charset="0"/>
                        </a:rPr>
                        <a:t>Phase</a:t>
                      </a:r>
                    </a:p>
                  </a:txBody>
                  <a:tcPr anchor="ctr"/>
                </a:tc>
                <a:tc>
                  <a:txBody>
                    <a:bodyPr/>
                    <a:lstStyle/>
                    <a:p>
                      <a:r>
                        <a:rPr lang="en-ZA" sz="1400" b="1" dirty="0">
                          <a:latin typeface="Arial" panose="020B0604020202020204" pitchFamily="34" charset="0"/>
                          <a:cs typeface="Arial" panose="020B0604020202020204" pitchFamily="34" charset="0"/>
                        </a:rPr>
                        <a:t>Status</a:t>
                      </a:r>
                    </a:p>
                  </a:txBody>
                  <a:tcPr anchor="ctr"/>
                </a:tc>
                <a:tc>
                  <a:txBody>
                    <a:bodyPr/>
                    <a:lstStyle/>
                    <a:p>
                      <a:r>
                        <a:rPr lang="en-ZA" sz="1400" b="1" dirty="0">
                          <a:latin typeface="Arial" panose="020B0604020202020204" pitchFamily="34" charset="0"/>
                          <a:cs typeface="Arial" panose="020B0604020202020204" pitchFamily="34" charset="0"/>
                        </a:rPr>
                        <a:t>Responsibility</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Expected completion date</a:t>
                      </a:r>
                    </a:p>
                  </a:txBody>
                  <a:tcPr anchor="ctr"/>
                </a:tc>
                <a:extLst>
                  <a:ext uri="{0D108BD9-81ED-4DB2-BD59-A6C34878D82A}">
                    <a16:rowId xmlns:a16="http://schemas.microsoft.com/office/drawing/2014/main" xmlns="" val="3536353793"/>
                  </a:ext>
                </a:extLst>
              </a:tr>
              <a:tr h="709800">
                <a:tc rowSpan="3">
                  <a:txBody>
                    <a:bodyPr/>
                    <a:lstStyle/>
                    <a:p>
                      <a:pPr marL="0" lvl="0" indent="-98414">
                        <a:buClrTx/>
                        <a:buFont typeface="Courier New" panose="02070309020205020404" pitchFamily="49" charset="0"/>
                        <a:buNone/>
                      </a:pPr>
                      <a:r>
                        <a:rPr lang="en-ZA" sz="1300" dirty="0">
                          <a:latin typeface="Arial" panose="020B0604020202020204" pitchFamily="34" charset="0"/>
                          <a:cs typeface="Arial" panose="020B0604020202020204" pitchFamily="34" charset="0"/>
                        </a:rPr>
                        <a:t>Site Clearance</a:t>
                      </a:r>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The construction of</a:t>
                      </a:r>
                      <a:r>
                        <a:rPr lang="en-ZA" sz="1300" kern="1200" baseline="0" dirty="0">
                          <a:solidFill>
                            <a:schemeClr val="tx1"/>
                          </a:solidFill>
                          <a:latin typeface="Arial" panose="020B0604020202020204" pitchFamily="34" charset="0"/>
                          <a:ea typeface="+mn-ea"/>
                          <a:cs typeface="Arial" panose="020B0604020202020204" pitchFamily="34" charset="0"/>
                        </a:rPr>
                        <a:t> a new </a:t>
                      </a:r>
                      <a:r>
                        <a:rPr lang="en-ZA" sz="1300" kern="1200" dirty="0">
                          <a:solidFill>
                            <a:schemeClr val="tx1"/>
                          </a:solidFill>
                          <a:latin typeface="Arial" panose="020B0604020202020204" pitchFamily="34" charset="0"/>
                          <a:ea typeface="+mn-ea"/>
                          <a:cs typeface="Arial" panose="020B0604020202020204" pitchFamily="34" charset="0"/>
                        </a:rPr>
                        <a:t>police station is the number</a:t>
                      </a:r>
                      <a:r>
                        <a:rPr lang="en-ZA" sz="1300" kern="1200" baseline="0" dirty="0">
                          <a:solidFill>
                            <a:schemeClr val="tx1"/>
                          </a:solidFill>
                          <a:latin typeface="Arial" panose="020B0604020202020204" pitchFamily="34" charset="0"/>
                          <a:ea typeface="+mn-ea"/>
                          <a:cs typeface="Arial" panose="020B0604020202020204" pitchFamily="34" charset="0"/>
                        </a:rPr>
                        <a:t> </a:t>
                      </a:r>
                      <a:r>
                        <a:rPr lang="en-ZA" sz="1300" kern="1200" dirty="0">
                          <a:solidFill>
                            <a:schemeClr val="tx1"/>
                          </a:solidFill>
                          <a:latin typeface="Arial" panose="020B0604020202020204" pitchFamily="34" charset="0"/>
                          <a:ea typeface="+mn-ea"/>
                          <a:cs typeface="Arial" panose="020B0604020202020204" pitchFamily="34" charset="0"/>
                        </a:rPr>
                        <a:t>1 priority as signed off by the Provincial Commissioner: Western Cape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Provincial Commissioner: Western</a:t>
                      </a:r>
                      <a:r>
                        <a:rPr lang="en-ZA" sz="1300" kern="1200" baseline="0" dirty="0">
                          <a:solidFill>
                            <a:schemeClr val="tx1"/>
                          </a:solidFill>
                          <a:latin typeface="Arial" panose="020B0604020202020204" pitchFamily="34" charset="0"/>
                          <a:ea typeface="+mn-ea"/>
                          <a:cs typeface="Arial" panose="020B0604020202020204" pitchFamily="34" charset="0"/>
                        </a:rPr>
                        <a:t> Cape</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Finalised</a:t>
                      </a:r>
                    </a:p>
                  </a:txBody>
                  <a:tcPr/>
                </a:tc>
                <a:extLst>
                  <a:ext uri="{0D108BD9-81ED-4DB2-BD59-A6C34878D82A}">
                    <a16:rowId xmlns:a16="http://schemas.microsoft.com/office/drawing/2014/main" xmlns="" val="3760227949"/>
                  </a:ext>
                </a:extLst>
              </a:tr>
              <a:tr h="709800">
                <a:tc vMerge="1">
                  <a:txBody>
                    <a:bodyPr/>
                    <a:lstStyle/>
                    <a:p>
                      <a:pPr marL="0" lvl="0" indent="-98414">
                        <a:buClrTx/>
                        <a:buFont typeface="Courier New" panose="02070309020205020404" pitchFamily="49" charset="0"/>
                        <a:buNone/>
                      </a:pPr>
                      <a:endParaRPr lang="en-ZA" sz="1400" dirty="0"/>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A Pre-design Information Request was issued by the</a:t>
                      </a:r>
                      <a:r>
                        <a:rPr lang="en-ZA" sz="1300" kern="1200" baseline="0" dirty="0">
                          <a:solidFill>
                            <a:schemeClr val="tx1"/>
                          </a:solidFill>
                          <a:latin typeface="Arial" panose="020B0604020202020204" pitchFamily="34" charset="0"/>
                          <a:ea typeface="+mn-ea"/>
                          <a:cs typeface="Arial" panose="020B0604020202020204" pitchFamily="34" charset="0"/>
                        </a:rPr>
                        <a:t> NDPWI: Town Planning Section </a:t>
                      </a:r>
                      <a:r>
                        <a:rPr lang="en-ZA" sz="1300" kern="1200" dirty="0">
                          <a:solidFill>
                            <a:schemeClr val="tx1"/>
                          </a:solidFill>
                          <a:latin typeface="Arial" panose="020B0604020202020204" pitchFamily="34" charset="0"/>
                          <a:ea typeface="+mn-ea"/>
                          <a:cs typeface="Arial" panose="020B0604020202020204" pitchFamily="34" charset="0"/>
                        </a:rPr>
                        <a:t>on 2020-12-15</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NDPWI: Town Planning Services</a:t>
                      </a:r>
                    </a:p>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WCS 055277</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Finalised</a:t>
                      </a:r>
                    </a:p>
                  </a:txBody>
                  <a:tcPr/>
                </a:tc>
                <a:extLst>
                  <a:ext uri="{0D108BD9-81ED-4DB2-BD59-A6C34878D82A}">
                    <a16:rowId xmlns:a16="http://schemas.microsoft.com/office/drawing/2014/main" xmlns="" val="1236582745"/>
                  </a:ext>
                </a:extLst>
              </a:tr>
              <a:tr h="1980000">
                <a:tc vMerge="1">
                  <a:txBody>
                    <a:bodyPr/>
                    <a:lstStyle/>
                    <a:p>
                      <a:pPr marL="0" lvl="0" indent="-98414">
                        <a:buClrTx/>
                        <a:buFont typeface="Courier New" panose="02070309020205020404" pitchFamily="49" charset="0"/>
                        <a:buNone/>
                      </a:pPr>
                      <a:endParaRPr lang="en-ZA" sz="1400" dirty="0"/>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A Site Report was received from the NDPWI for</a:t>
                      </a:r>
                      <a:r>
                        <a:rPr lang="en-ZA" sz="1300" kern="1200" baseline="0" dirty="0">
                          <a:solidFill>
                            <a:schemeClr val="tx1"/>
                          </a:solidFill>
                          <a:latin typeface="Arial" panose="020B0604020202020204" pitchFamily="34" charset="0"/>
                          <a:ea typeface="+mn-ea"/>
                          <a:cs typeface="Arial" panose="020B0604020202020204" pitchFamily="34" charset="0"/>
                        </a:rPr>
                        <a:t> the confirmation of the preferred site and submitted to the SAPS on 2022-01-15. Technical studies are conducted as the recommended site requires further evaluation. The identified site also needs to be acquired from the Western Cape Provincial Government.</a:t>
                      </a:r>
                    </a:p>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baseline="0" dirty="0">
                          <a:solidFill>
                            <a:schemeClr val="tx1"/>
                          </a:solidFill>
                          <a:latin typeface="Arial" panose="020B0604020202020204" pitchFamily="34" charset="0"/>
                          <a:ea typeface="+mn-ea"/>
                          <a:cs typeface="Arial" panose="020B0604020202020204" pitchFamily="34" charset="0"/>
                        </a:rPr>
                        <a:t>The estimated completion date for the Site Clearance process is earmarked for 2025-03-31. The completion of the Site Clearance phase will determine the time frames for the planning and design phase.</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NDPWI: Town Planning Services </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2025-03-31</a:t>
                      </a:r>
                    </a:p>
                  </a:txBody>
                  <a:tcPr/>
                </a:tc>
                <a:extLst>
                  <a:ext uri="{0D108BD9-81ED-4DB2-BD59-A6C34878D82A}">
                    <a16:rowId xmlns:a16="http://schemas.microsoft.com/office/drawing/2014/main" xmlns="" val="906022790"/>
                  </a:ext>
                </a:extLst>
              </a:tr>
              <a:tr h="288000">
                <a:tc>
                  <a:txBody>
                    <a:bodyPr/>
                    <a:lstStyle/>
                    <a:p>
                      <a:pPr marL="0" lvl="0" indent="-98414">
                        <a:buClrTx/>
                        <a:buFont typeface="Courier New" panose="02070309020205020404" pitchFamily="49" charset="0"/>
                        <a:buNone/>
                      </a:pPr>
                      <a:r>
                        <a:rPr lang="en-ZA" sz="1300" dirty="0">
                          <a:latin typeface="Arial" panose="020B0604020202020204" pitchFamily="34" charset="0"/>
                          <a:cs typeface="Arial" panose="020B0604020202020204" pitchFamily="34" charset="0"/>
                        </a:rPr>
                        <a:t>Planning &amp; Design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The project will be registered for completion by SAPS during 2025/2026 financial</a:t>
                      </a:r>
                      <a:r>
                        <a:rPr lang="en-ZA" sz="1300" kern="1200" baseline="0" dirty="0">
                          <a:solidFill>
                            <a:schemeClr val="tx1"/>
                          </a:solidFill>
                          <a:latin typeface="Arial" panose="020B0604020202020204" pitchFamily="34" charset="0"/>
                          <a:ea typeface="+mn-ea"/>
                          <a:cs typeface="Arial" panose="020B0604020202020204" pitchFamily="34" charset="0"/>
                        </a:rPr>
                        <a:t> year</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Division</a:t>
                      </a:r>
                      <a:r>
                        <a:rPr lang="en-ZA" sz="1300" kern="1200" baseline="0" dirty="0">
                          <a:solidFill>
                            <a:schemeClr val="tx1"/>
                          </a:solidFill>
                          <a:latin typeface="Arial" panose="020B0604020202020204" pitchFamily="34" charset="0"/>
                          <a:ea typeface="+mn-ea"/>
                          <a:cs typeface="Arial" panose="020B0604020202020204" pitchFamily="34" charset="0"/>
                        </a:rPr>
                        <a:t> SCM</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2026-03-31</a:t>
                      </a:r>
                    </a:p>
                  </a:txBody>
                  <a:tcPr/>
                </a:tc>
                <a:extLst>
                  <a:ext uri="{0D108BD9-81ED-4DB2-BD59-A6C34878D82A}">
                    <a16:rowId xmlns:a16="http://schemas.microsoft.com/office/drawing/2014/main" xmlns="" val="3212506331"/>
                  </a:ext>
                </a:extLst>
              </a:tr>
              <a:tr h="288000">
                <a:tc>
                  <a:txBody>
                    <a:bodyPr/>
                    <a:lstStyle/>
                    <a:p>
                      <a:pPr marL="0" lvl="0" indent="-98414">
                        <a:buClrTx/>
                        <a:buFont typeface="Courier New" panose="02070309020205020404" pitchFamily="49" charset="0"/>
                        <a:buNone/>
                      </a:pPr>
                      <a:r>
                        <a:rPr lang="en-ZA" sz="1300" dirty="0">
                          <a:latin typeface="Arial" panose="020B0604020202020204" pitchFamily="34" charset="0"/>
                          <a:cs typeface="Arial" panose="020B0604020202020204" pitchFamily="34" charset="0"/>
                        </a:rPr>
                        <a:t>Execution</a:t>
                      </a:r>
                    </a:p>
                  </a:txBody>
                  <a:tcPr/>
                </a:tc>
                <a:tc>
                  <a:txBody>
                    <a:bodyPr/>
                    <a:lstStyle/>
                    <a:p>
                      <a:pPr marL="187325" marR="0" lvl="0" indent="-187325" algn="just"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300" kern="1200" dirty="0">
                          <a:solidFill>
                            <a:schemeClr val="tx1"/>
                          </a:solidFill>
                          <a:latin typeface="Arial" panose="020B0604020202020204" pitchFamily="34" charset="0"/>
                          <a:ea typeface="+mn-ea"/>
                          <a:cs typeface="Arial" panose="020B0604020202020204" pitchFamily="34" charset="0"/>
                        </a:rPr>
                        <a:t>The project</a:t>
                      </a:r>
                      <a:r>
                        <a:rPr lang="en-ZA" sz="1300" kern="1200" baseline="0" dirty="0">
                          <a:solidFill>
                            <a:schemeClr val="tx1"/>
                          </a:solidFill>
                          <a:latin typeface="Arial" panose="020B0604020202020204" pitchFamily="34" charset="0"/>
                          <a:ea typeface="+mn-ea"/>
                          <a:cs typeface="Arial" panose="020B0604020202020204" pitchFamily="34" charset="0"/>
                        </a:rPr>
                        <a:t> for execution will be registered for a contract period of 2 years</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Division</a:t>
                      </a:r>
                      <a:r>
                        <a:rPr lang="en-ZA" sz="1300" kern="1200" baseline="0" dirty="0">
                          <a:solidFill>
                            <a:schemeClr val="tx1"/>
                          </a:solidFill>
                          <a:latin typeface="Arial" panose="020B0604020202020204" pitchFamily="34" charset="0"/>
                          <a:ea typeface="+mn-ea"/>
                          <a:cs typeface="Arial" panose="020B0604020202020204" pitchFamily="34" charset="0"/>
                        </a:rPr>
                        <a:t> SCM</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2028-03-31</a:t>
                      </a:r>
                    </a:p>
                  </a:txBody>
                  <a:tcPr/>
                </a:tc>
                <a:extLst>
                  <a:ext uri="{0D108BD9-81ED-4DB2-BD59-A6C34878D82A}">
                    <a16:rowId xmlns:a16="http://schemas.microsoft.com/office/drawing/2014/main" xmlns="" val="2510101731"/>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27</a:t>
            </a:fld>
            <a:endParaRPr lang="en-ZA" dirty="0"/>
          </a:p>
        </p:txBody>
      </p:sp>
    </p:spTree>
    <p:extLst>
      <p:ext uri="{BB962C8B-B14F-4D97-AF65-F5344CB8AC3E}">
        <p14:creationId xmlns:p14="http://schemas.microsoft.com/office/powerpoint/2010/main" xmlns="" val="59360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350651"/>
            <a:ext cx="10959353" cy="730445"/>
          </a:xfrm>
        </p:spPr>
        <p:txBody>
          <a:bodyPr>
            <a:noAutofit/>
          </a:bodyPr>
          <a:lstStyle/>
          <a:p>
            <a:r>
              <a:rPr lang="en-ZA" sz="2800" b="1" dirty="0">
                <a:latin typeface="Arial" panose="020B0604020202020204" pitchFamily="34" charset="0"/>
                <a:cs typeface="Arial" panose="020B0604020202020204" pitchFamily="34" charset="0"/>
              </a:rPr>
              <a:t>Status on the construction OF A NEW POLICE STATIONS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55967782"/>
              </p:ext>
            </p:extLst>
          </p:nvPr>
        </p:nvGraphicFramePr>
        <p:xfrm>
          <a:off x="1054669" y="1288990"/>
          <a:ext cx="10841676" cy="4692710"/>
        </p:xfrm>
        <a:graphic>
          <a:graphicData uri="http://schemas.openxmlformats.org/drawingml/2006/table">
            <a:tbl>
              <a:tblPr firstRow="1" bandRow="1">
                <a:tableStyleId>{BC89EF96-8CEA-46FF-86C4-4CE0E7609802}</a:tableStyleId>
              </a:tblPr>
              <a:tblGrid>
                <a:gridCol w="1405138">
                  <a:extLst>
                    <a:ext uri="{9D8B030D-6E8A-4147-A177-3AD203B41FA5}">
                      <a16:colId xmlns:a16="http://schemas.microsoft.com/office/drawing/2014/main" xmlns="" val="3132548979"/>
                    </a:ext>
                  </a:extLst>
                </a:gridCol>
                <a:gridCol w="6214730">
                  <a:extLst>
                    <a:ext uri="{9D8B030D-6E8A-4147-A177-3AD203B41FA5}">
                      <a16:colId xmlns:a16="http://schemas.microsoft.com/office/drawing/2014/main" xmlns="" val="3285275709"/>
                    </a:ext>
                  </a:extLst>
                </a:gridCol>
                <a:gridCol w="1608007">
                  <a:extLst>
                    <a:ext uri="{9D8B030D-6E8A-4147-A177-3AD203B41FA5}">
                      <a16:colId xmlns:a16="http://schemas.microsoft.com/office/drawing/2014/main" xmlns="" val="2491327040"/>
                    </a:ext>
                  </a:extLst>
                </a:gridCol>
                <a:gridCol w="1613801">
                  <a:extLst>
                    <a:ext uri="{9D8B030D-6E8A-4147-A177-3AD203B41FA5}">
                      <a16:colId xmlns:a16="http://schemas.microsoft.com/office/drawing/2014/main" xmlns="" val="2629738133"/>
                    </a:ext>
                  </a:extLst>
                </a:gridCol>
              </a:tblGrid>
              <a:tr h="448370">
                <a:tc gridSpan="4">
                  <a:txBody>
                    <a:bodyPr/>
                    <a:lstStyle/>
                    <a:p>
                      <a:pPr algn="l"/>
                      <a:r>
                        <a:rPr lang="en-ZA" sz="1400" dirty="0">
                          <a:latin typeface="Arial" panose="020B0604020202020204" pitchFamily="34" charset="0"/>
                          <a:cs typeface="Arial" panose="020B0604020202020204" pitchFamily="34" charset="0"/>
                        </a:rPr>
                        <a:t>Elands Bay Police Station (Devolved)</a:t>
                      </a:r>
                    </a:p>
                  </a:txBody>
                  <a:tcPr anchor="ctr"/>
                </a:tc>
                <a:tc hMerge="1">
                  <a:txBody>
                    <a:bodyPr/>
                    <a:lstStyle/>
                    <a:p>
                      <a:endParaRPr lang="en-ZA"/>
                    </a:p>
                  </a:txBody>
                  <a:tcPr/>
                </a:tc>
                <a:tc hMerge="1">
                  <a:txBody>
                    <a:bodyPr/>
                    <a:lstStyle/>
                    <a:p>
                      <a:endParaRPr lang="en-ZA"/>
                    </a:p>
                  </a:txBody>
                  <a:tcPr/>
                </a:tc>
                <a:tc hMerge="1">
                  <a:txBody>
                    <a:bodyPr/>
                    <a:lstStyle/>
                    <a:p>
                      <a:pPr algn="l"/>
                      <a:endParaRPr lang="en-ZA"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51986848"/>
                  </a:ext>
                </a:extLst>
              </a:tr>
              <a:tr h="384048">
                <a:tc>
                  <a:txBody>
                    <a:bodyPr/>
                    <a:lstStyle/>
                    <a:p>
                      <a:r>
                        <a:rPr lang="en-ZA" sz="1400" b="1" dirty="0">
                          <a:latin typeface="Arial" panose="020B0604020202020204" pitchFamily="34" charset="0"/>
                          <a:cs typeface="Arial" panose="020B0604020202020204" pitchFamily="34" charset="0"/>
                        </a:rPr>
                        <a:t>Phase</a:t>
                      </a:r>
                    </a:p>
                  </a:txBody>
                  <a:tcPr anchor="ctr"/>
                </a:tc>
                <a:tc>
                  <a:txBody>
                    <a:bodyPr/>
                    <a:lstStyle/>
                    <a:p>
                      <a:r>
                        <a:rPr lang="en-ZA" sz="1400" b="1" dirty="0">
                          <a:latin typeface="Arial" panose="020B0604020202020204" pitchFamily="34" charset="0"/>
                          <a:cs typeface="Arial" panose="020B0604020202020204" pitchFamily="34" charset="0"/>
                        </a:rPr>
                        <a:t>Status</a:t>
                      </a:r>
                    </a:p>
                  </a:txBody>
                  <a:tcPr anchor="ctr"/>
                </a:tc>
                <a:tc>
                  <a:txBody>
                    <a:bodyPr/>
                    <a:lstStyle/>
                    <a:p>
                      <a:r>
                        <a:rPr lang="en-ZA" sz="1400" b="1" dirty="0">
                          <a:latin typeface="Arial" panose="020B0604020202020204" pitchFamily="34" charset="0"/>
                          <a:cs typeface="Arial" panose="020B0604020202020204" pitchFamily="34" charset="0"/>
                        </a:rPr>
                        <a:t>Responsibility</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Expected completion date</a:t>
                      </a:r>
                    </a:p>
                  </a:txBody>
                  <a:tcPr anchor="ctr"/>
                </a:tc>
                <a:extLst>
                  <a:ext uri="{0D108BD9-81ED-4DB2-BD59-A6C34878D82A}">
                    <a16:rowId xmlns:a16="http://schemas.microsoft.com/office/drawing/2014/main" xmlns="" val="3536353793"/>
                  </a:ext>
                </a:extLst>
              </a:tr>
              <a:tr h="0">
                <a:tc rowSpan="3">
                  <a:txBody>
                    <a:bodyPr/>
                    <a:lstStyle/>
                    <a:p>
                      <a:pPr marL="0" lvl="0" indent="-98414">
                        <a:buClrTx/>
                        <a:buFont typeface="Courier New" panose="02070309020205020404" pitchFamily="49" charset="0"/>
                        <a:buNone/>
                      </a:pPr>
                      <a:r>
                        <a:rPr lang="en-ZA" sz="1300" dirty="0">
                          <a:latin typeface="Arial" panose="020B0604020202020204" pitchFamily="34" charset="0"/>
                          <a:cs typeface="Arial" panose="020B0604020202020204" pitchFamily="34" charset="0"/>
                        </a:rPr>
                        <a:t>Site Clearance</a:t>
                      </a:r>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The construction of a new police station for Elands Bay has been prioritized by the Provincial Commissioner:</a:t>
                      </a:r>
                      <a:r>
                        <a:rPr lang="en-ZA" sz="1300" kern="1200" baseline="0" dirty="0">
                          <a:solidFill>
                            <a:schemeClr val="tx1"/>
                          </a:solidFill>
                          <a:latin typeface="Arial" panose="020B0604020202020204" pitchFamily="34" charset="0"/>
                          <a:ea typeface="+mn-ea"/>
                          <a:cs typeface="Arial" panose="020B0604020202020204" pitchFamily="34" charset="0"/>
                        </a:rPr>
                        <a:t> Western Cape</a:t>
                      </a:r>
                      <a:r>
                        <a:rPr lang="en-ZA" sz="1300" kern="1200" dirty="0">
                          <a:solidFill>
                            <a:schemeClr val="tx1"/>
                          </a:solidFill>
                          <a:latin typeface="Arial" panose="020B0604020202020204" pitchFamily="34" charset="0"/>
                          <a:ea typeface="+mn-ea"/>
                          <a:cs typeface="Arial" panose="020B0604020202020204" pitchFamily="34" charset="0"/>
                        </a:rPr>
                        <a:t> </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Provincial Commissioner: Western</a:t>
                      </a:r>
                      <a:r>
                        <a:rPr lang="en-ZA" sz="1300" kern="1200" baseline="0" dirty="0">
                          <a:solidFill>
                            <a:schemeClr val="tx1"/>
                          </a:solidFill>
                          <a:latin typeface="Arial" panose="020B0604020202020204" pitchFamily="34" charset="0"/>
                          <a:ea typeface="+mn-ea"/>
                          <a:cs typeface="Arial" panose="020B0604020202020204" pitchFamily="34" charset="0"/>
                        </a:rPr>
                        <a:t> Cape</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Finalised</a:t>
                      </a:r>
                    </a:p>
                  </a:txBody>
                  <a:tcPr/>
                </a:tc>
                <a:extLst>
                  <a:ext uri="{0D108BD9-81ED-4DB2-BD59-A6C34878D82A}">
                    <a16:rowId xmlns:a16="http://schemas.microsoft.com/office/drawing/2014/main" xmlns="" val="3760227949"/>
                  </a:ext>
                </a:extLst>
              </a:tr>
              <a:tr h="0">
                <a:tc vMerge="1">
                  <a:txBody>
                    <a:bodyPr/>
                    <a:lstStyle/>
                    <a:p>
                      <a:pPr marL="0" lvl="0" indent="-98414">
                        <a:buClrTx/>
                        <a:buFont typeface="Courier New" panose="02070309020205020404" pitchFamily="49" charset="0"/>
                        <a:buNone/>
                      </a:pPr>
                      <a:endParaRPr lang="en-ZA" sz="1400" dirty="0"/>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baseline="0" dirty="0">
                          <a:solidFill>
                            <a:schemeClr val="tx1"/>
                          </a:solidFill>
                          <a:latin typeface="Arial" panose="020B0604020202020204" pitchFamily="34" charset="0"/>
                          <a:ea typeface="+mn-ea"/>
                          <a:cs typeface="Arial" panose="020B0604020202020204" pitchFamily="34" charset="0"/>
                        </a:rPr>
                        <a:t>Studies were undertaken by the SAPS for the identification of a suitable site, which was eventually not supported by the Council as the site was not within the Municipal spatial framework</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Finalised</a:t>
                      </a:r>
                    </a:p>
                  </a:txBody>
                  <a:tcPr/>
                </a:tc>
                <a:extLst>
                  <a:ext uri="{0D108BD9-81ED-4DB2-BD59-A6C34878D82A}">
                    <a16:rowId xmlns:a16="http://schemas.microsoft.com/office/drawing/2014/main" xmlns="" val="1236582745"/>
                  </a:ext>
                </a:extLst>
              </a:tr>
              <a:tr h="0">
                <a:tc vMerge="1">
                  <a:txBody>
                    <a:bodyPr/>
                    <a:lstStyle/>
                    <a:p>
                      <a:pPr marL="0" lvl="0" indent="-98414">
                        <a:buClrTx/>
                        <a:buFont typeface="Courier New" panose="02070309020205020404" pitchFamily="49" charset="0"/>
                        <a:buNone/>
                      </a:pPr>
                      <a:endParaRPr lang="en-ZA" sz="1400" dirty="0"/>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A new site has been donated</a:t>
                      </a:r>
                      <a:r>
                        <a:rPr lang="en-ZA" sz="1300" kern="1200" baseline="0" dirty="0">
                          <a:solidFill>
                            <a:schemeClr val="tx1"/>
                          </a:solidFill>
                          <a:latin typeface="Arial" panose="020B0604020202020204" pitchFamily="34" charset="0"/>
                          <a:ea typeface="+mn-ea"/>
                          <a:cs typeface="Arial" panose="020B0604020202020204" pitchFamily="34" charset="0"/>
                        </a:rPr>
                        <a:t> by the Cedarberg Municipality which is located closer to the Community. The site clearance phase has been re-activated and is earmarked to be completed during 2024/2025 financial year.</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2025-03-31</a:t>
                      </a:r>
                    </a:p>
                  </a:txBody>
                  <a:tcPr/>
                </a:tc>
                <a:extLst>
                  <a:ext uri="{0D108BD9-81ED-4DB2-BD59-A6C34878D82A}">
                    <a16:rowId xmlns:a16="http://schemas.microsoft.com/office/drawing/2014/main" xmlns="" val="906022790"/>
                  </a:ext>
                </a:extLst>
              </a:tr>
              <a:tr h="0">
                <a:tc>
                  <a:txBody>
                    <a:bodyPr/>
                    <a:lstStyle/>
                    <a:p>
                      <a:pPr marL="0" lvl="0" indent="-98414">
                        <a:buClrTx/>
                        <a:buFont typeface="Courier New" panose="02070309020205020404" pitchFamily="49" charset="0"/>
                        <a:buNone/>
                      </a:pPr>
                      <a:r>
                        <a:rPr lang="en-ZA" sz="1300" dirty="0">
                          <a:latin typeface="Arial" panose="020B0604020202020204" pitchFamily="34" charset="0"/>
                          <a:cs typeface="Arial" panose="020B0604020202020204" pitchFamily="34" charset="0"/>
                        </a:rPr>
                        <a:t>Planning &amp; Design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The project will be registered for Planning &amp; Design for completion during the 2025/2026 financial</a:t>
                      </a:r>
                      <a:r>
                        <a:rPr lang="en-ZA" sz="1300" kern="1200" baseline="0" dirty="0">
                          <a:solidFill>
                            <a:schemeClr val="tx1"/>
                          </a:solidFill>
                          <a:latin typeface="Arial" panose="020B0604020202020204" pitchFamily="34" charset="0"/>
                          <a:ea typeface="+mn-ea"/>
                          <a:cs typeface="Arial" panose="020B0604020202020204" pitchFamily="34" charset="0"/>
                        </a:rPr>
                        <a:t> year</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Division</a:t>
                      </a:r>
                      <a:r>
                        <a:rPr lang="en-ZA" sz="1300" kern="1200" baseline="0" dirty="0">
                          <a:solidFill>
                            <a:schemeClr val="tx1"/>
                          </a:solidFill>
                          <a:latin typeface="Arial" panose="020B0604020202020204" pitchFamily="34" charset="0"/>
                          <a:ea typeface="+mn-ea"/>
                          <a:cs typeface="Arial" panose="020B0604020202020204" pitchFamily="34" charset="0"/>
                        </a:rPr>
                        <a:t> SCM</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2026-03-31</a:t>
                      </a:r>
                    </a:p>
                  </a:txBody>
                  <a:tcPr/>
                </a:tc>
                <a:extLst>
                  <a:ext uri="{0D108BD9-81ED-4DB2-BD59-A6C34878D82A}">
                    <a16:rowId xmlns:a16="http://schemas.microsoft.com/office/drawing/2014/main" xmlns="" val="1204501043"/>
                  </a:ext>
                </a:extLst>
              </a:tr>
              <a:tr h="0">
                <a:tc>
                  <a:txBody>
                    <a:bodyPr/>
                    <a:lstStyle/>
                    <a:p>
                      <a:pPr marL="0" lvl="0" indent="-98414">
                        <a:buClrTx/>
                        <a:buFont typeface="Courier New" panose="02070309020205020404" pitchFamily="49" charset="0"/>
                        <a:buNone/>
                      </a:pPr>
                      <a:r>
                        <a:rPr lang="en-ZA" sz="1300" dirty="0">
                          <a:latin typeface="Arial" panose="020B0604020202020204" pitchFamily="34" charset="0"/>
                          <a:cs typeface="Arial" panose="020B0604020202020204" pitchFamily="34" charset="0"/>
                        </a:rPr>
                        <a:t>Execution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The project</a:t>
                      </a:r>
                      <a:r>
                        <a:rPr lang="en-ZA" sz="1300" kern="1200" baseline="0" dirty="0">
                          <a:solidFill>
                            <a:schemeClr val="tx1"/>
                          </a:solidFill>
                          <a:latin typeface="Arial" panose="020B0604020202020204" pitchFamily="34" charset="0"/>
                          <a:ea typeface="+mn-ea"/>
                          <a:cs typeface="Arial" panose="020B0604020202020204" pitchFamily="34" charset="0"/>
                        </a:rPr>
                        <a:t> for execution will be registered for a contract period of 2 years</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Division</a:t>
                      </a:r>
                      <a:r>
                        <a:rPr lang="en-ZA" sz="1300" kern="1200" baseline="0" dirty="0">
                          <a:solidFill>
                            <a:schemeClr val="tx1"/>
                          </a:solidFill>
                          <a:latin typeface="Arial" panose="020B0604020202020204" pitchFamily="34" charset="0"/>
                          <a:ea typeface="+mn-ea"/>
                          <a:cs typeface="Arial" panose="020B0604020202020204" pitchFamily="34" charset="0"/>
                        </a:rPr>
                        <a:t> SCM</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2028-03-31</a:t>
                      </a:r>
                    </a:p>
                  </a:txBody>
                  <a:tcPr/>
                </a:tc>
                <a:extLst>
                  <a:ext uri="{0D108BD9-81ED-4DB2-BD59-A6C34878D82A}">
                    <a16:rowId xmlns:a16="http://schemas.microsoft.com/office/drawing/2014/main" xmlns="" val="1493080242"/>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28</a:t>
            </a:fld>
            <a:endParaRPr lang="en-ZA" dirty="0"/>
          </a:p>
        </p:txBody>
      </p:sp>
    </p:spTree>
    <p:extLst>
      <p:ext uri="{BB962C8B-B14F-4D97-AF65-F5344CB8AC3E}">
        <p14:creationId xmlns:p14="http://schemas.microsoft.com/office/powerpoint/2010/main" xmlns="" val="33032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427590"/>
            <a:ext cx="10959353" cy="586854"/>
          </a:xfrm>
        </p:spPr>
        <p:txBody>
          <a:bodyPr>
            <a:noAutofit/>
          </a:bodyPr>
          <a:lstStyle/>
          <a:p>
            <a:r>
              <a:rPr lang="en-ZA" sz="2800" b="1" dirty="0">
                <a:latin typeface="Arial" panose="020B0604020202020204" pitchFamily="34" charset="0"/>
                <a:cs typeface="Arial" panose="020B0604020202020204" pitchFamily="34" charset="0"/>
              </a:rPr>
              <a:t>Status on the construction OF NEW POLICE STATIONS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73459942"/>
              </p:ext>
            </p:extLst>
          </p:nvPr>
        </p:nvGraphicFramePr>
        <p:xfrm>
          <a:off x="1058633" y="1283099"/>
          <a:ext cx="10752367" cy="5269889"/>
        </p:xfrm>
        <a:graphic>
          <a:graphicData uri="http://schemas.openxmlformats.org/drawingml/2006/table">
            <a:tbl>
              <a:tblPr firstRow="1" bandRow="1">
                <a:tableStyleId>{BC89EF96-8CEA-46FF-86C4-4CE0E7609802}</a:tableStyleId>
              </a:tblPr>
              <a:tblGrid>
                <a:gridCol w="1291443">
                  <a:extLst>
                    <a:ext uri="{9D8B030D-6E8A-4147-A177-3AD203B41FA5}">
                      <a16:colId xmlns:a16="http://schemas.microsoft.com/office/drawing/2014/main" xmlns="" val="3132548979"/>
                    </a:ext>
                  </a:extLst>
                </a:gridCol>
                <a:gridCol w="6342020">
                  <a:extLst>
                    <a:ext uri="{9D8B030D-6E8A-4147-A177-3AD203B41FA5}">
                      <a16:colId xmlns:a16="http://schemas.microsoft.com/office/drawing/2014/main" xmlns="" val="3285275709"/>
                    </a:ext>
                  </a:extLst>
                </a:gridCol>
                <a:gridCol w="1526295">
                  <a:extLst>
                    <a:ext uri="{9D8B030D-6E8A-4147-A177-3AD203B41FA5}">
                      <a16:colId xmlns:a16="http://schemas.microsoft.com/office/drawing/2014/main" xmlns="" val="2491327040"/>
                    </a:ext>
                  </a:extLst>
                </a:gridCol>
                <a:gridCol w="1592609">
                  <a:extLst>
                    <a:ext uri="{9D8B030D-6E8A-4147-A177-3AD203B41FA5}">
                      <a16:colId xmlns:a16="http://schemas.microsoft.com/office/drawing/2014/main" xmlns="" val="1236214400"/>
                    </a:ext>
                  </a:extLst>
                </a:gridCol>
              </a:tblGrid>
              <a:tr h="431189">
                <a:tc gridSpan="4">
                  <a:txBody>
                    <a:bodyPr/>
                    <a:lstStyle/>
                    <a:p>
                      <a:pPr algn="l"/>
                      <a:r>
                        <a:rPr lang="en-ZA" sz="1400" dirty="0">
                          <a:latin typeface="Arial" panose="020B0604020202020204" pitchFamily="34" charset="0"/>
                          <a:cs typeface="Arial" panose="020B0604020202020204" pitchFamily="34" charset="0"/>
                        </a:rPr>
                        <a:t>Kwanonqaba Police Station (Lease)</a:t>
                      </a:r>
                    </a:p>
                  </a:txBody>
                  <a:tcPr anchor="ctr"/>
                </a:tc>
                <a:tc hMerge="1">
                  <a:txBody>
                    <a:bodyPr/>
                    <a:lstStyle/>
                    <a:p>
                      <a:endParaRPr lang="en-ZA"/>
                    </a:p>
                  </a:txBody>
                  <a:tcPr/>
                </a:tc>
                <a:tc hMerge="1">
                  <a:txBody>
                    <a:bodyPr/>
                    <a:lstStyle/>
                    <a:p>
                      <a:endParaRPr lang="en-ZA"/>
                    </a:p>
                  </a:txBody>
                  <a:tcPr/>
                </a:tc>
                <a:tc hMerge="1">
                  <a:txBody>
                    <a:bodyPr/>
                    <a:lstStyle/>
                    <a:p>
                      <a:pPr algn="l"/>
                      <a:endParaRPr lang="en-ZA"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51986848"/>
                  </a:ext>
                </a:extLst>
              </a:tr>
              <a:tr h="359324">
                <a:tc>
                  <a:txBody>
                    <a:bodyPr/>
                    <a:lstStyle/>
                    <a:p>
                      <a:r>
                        <a:rPr lang="en-ZA" sz="1400" b="1" dirty="0">
                          <a:latin typeface="Arial" panose="020B0604020202020204" pitchFamily="34" charset="0"/>
                          <a:cs typeface="Arial" panose="020B0604020202020204" pitchFamily="34" charset="0"/>
                        </a:rPr>
                        <a:t>Phase</a:t>
                      </a:r>
                    </a:p>
                  </a:txBody>
                  <a:tcPr anchor="ctr"/>
                </a:tc>
                <a:tc>
                  <a:txBody>
                    <a:bodyPr/>
                    <a:lstStyle/>
                    <a:p>
                      <a:r>
                        <a:rPr lang="en-ZA" sz="1400" b="1" dirty="0">
                          <a:latin typeface="Arial" panose="020B0604020202020204" pitchFamily="34" charset="0"/>
                          <a:cs typeface="Arial" panose="020B0604020202020204" pitchFamily="34" charset="0"/>
                        </a:rPr>
                        <a:t>Status</a:t>
                      </a:r>
                    </a:p>
                  </a:txBody>
                  <a:tcPr anchor="ctr"/>
                </a:tc>
                <a:tc>
                  <a:txBody>
                    <a:bodyPr/>
                    <a:lstStyle/>
                    <a:p>
                      <a:r>
                        <a:rPr lang="en-ZA" sz="1400" b="1" dirty="0">
                          <a:latin typeface="Arial" panose="020B0604020202020204" pitchFamily="34" charset="0"/>
                          <a:cs typeface="Arial" panose="020B0604020202020204" pitchFamily="34" charset="0"/>
                        </a:rPr>
                        <a:t>Responsibility</a:t>
                      </a:r>
                    </a:p>
                  </a:txBody>
                  <a:tcPr anchor="ctr"/>
                </a:tc>
                <a:tc>
                  <a:txBody>
                    <a:bodyPr/>
                    <a:lstStyle/>
                    <a:p>
                      <a:r>
                        <a:rPr lang="en-ZA" sz="1400" b="1" dirty="0">
                          <a:latin typeface="Arial" panose="020B0604020202020204" pitchFamily="34" charset="0"/>
                          <a:cs typeface="Arial" panose="020B0604020202020204" pitchFamily="34" charset="0"/>
                        </a:rPr>
                        <a:t>Expected completion date</a:t>
                      </a:r>
                    </a:p>
                  </a:txBody>
                  <a:tcPr anchor="ctr"/>
                </a:tc>
                <a:extLst>
                  <a:ext uri="{0D108BD9-81ED-4DB2-BD59-A6C34878D82A}">
                    <a16:rowId xmlns:a16="http://schemas.microsoft.com/office/drawing/2014/main" xmlns="" val="3536353793"/>
                  </a:ext>
                </a:extLst>
              </a:tr>
              <a:tr h="592952">
                <a:tc rowSpan="3">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1300" dirty="0">
                          <a:latin typeface="Arial" panose="020B0604020202020204" pitchFamily="34" charset="0"/>
                          <a:cs typeface="Arial" panose="020B0604020202020204" pitchFamily="34" charset="0"/>
                        </a:rPr>
                        <a:t>Site Clearance</a:t>
                      </a:r>
                    </a:p>
                  </a:txBody>
                  <a:tcPr/>
                </a:tc>
                <a:tc>
                  <a:txBody>
                    <a:bodyPr/>
                    <a:lstStyle/>
                    <a:p>
                      <a:pPr marL="0" lvl="0" indent="0" algn="just" defTabSz="914377" rtl="0" eaLnBrk="1" latinLnBrk="0" hangingPunct="1">
                        <a:lnSpc>
                          <a:spcPct val="150000"/>
                        </a:lnSpc>
                        <a:buClrTx/>
                        <a:buFont typeface="Wingdings" panose="05000000000000000000" pitchFamily="2" charset="2"/>
                        <a:buNone/>
                      </a:pPr>
                      <a:r>
                        <a:rPr lang="en-ZA" sz="1300" kern="1200" dirty="0">
                          <a:solidFill>
                            <a:schemeClr val="tx1"/>
                          </a:solidFill>
                          <a:latin typeface="Arial" panose="020B0604020202020204" pitchFamily="34" charset="0"/>
                          <a:ea typeface="+mn-ea"/>
                          <a:cs typeface="Arial" panose="020B0604020202020204" pitchFamily="34" charset="0"/>
                        </a:rPr>
                        <a:t>The construction of a new police station has been prioritised as number 8 on the top 10 Capital Works priorities for the 2024-2028 financial years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Provincial Commissioner: Western</a:t>
                      </a:r>
                      <a:r>
                        <a:rPr lang="en-ZA" sz="1300" kern="1200" baseline="0" dirty="0">
                          <a:solidFill>
                            <a:schemeClr val="tx1"/>
                          </a:solidFill>
                          <a:latin typeface="Arial" panose="020B0604020202020204" pitchFamily="34" charset="0"/>
                          <a:ea typeface="+mn-ea"/>
                          <a:cs typeface="Arial" panose="020B0604020202020204" pitchFamily="34" charset="0"/>
                        </a:rPr>
                        <a:t> Cape </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Finalised</a:t>
                      </a:r>
                    </a:p>
                  </a:txBody>
                  <a:tcPr/>
                </a:tc>
                <a:extLst>
                  <a:ext uri="{0D108BD9-81ED-4DB2-BD59-A6C34878D82A}">
                    <a16:rowId xmlns:a16="http://schemas.microsoft.com/office/drawing/2014/main" xmlns="" val="906022790"/>
                  </a:ext>
                </a:extLst>
              </a:tr>
              <a:tr h="700739">
                <a:tc vMerge="1">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ZA" sz="1400" dirty="0"/>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300" kern="1200" dirty="0">
                          <a:solidFill>
                            <a:schemeClr val="tx1"/>
                          </a:solidFill>
                          <a:effectLst/>
                          <a:latin typeface="Arial" panose="020B0604020202020204" pitchFamily="34" charset="0"/>
                          <a:ea typeface="+mn-ea"/>
                          <a:cs typeface="Arial" panose="020B0604020202020204" pitchFamily="34" charset="0"/>
                        </a:rPr>
                        <a:t>The Municipality offered a centrally located vacant land (Erf 19615) of 10 000 m² for the possible construction of a new police station	</a:t>
                      </a:r>
                      <a:endParaRPr lang="en-ZA" sz="13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p>
                      <a:pPr marL="0" marR="0" lvl="0" indent="0" algn="l" defTabSz="914377" rtl="0" eaLnBrk="1" fontAlgn="auto" latinLnBrk="0" hangingPunct="1">
                        <a:lnSpc>
                          <a:spcPct val="15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Mossel Bay Municipality </a:t>
                      </a: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Finalised</a:t>
                      </a:r>
                    </a:p>
                  </a:txBody>
                  <a:tcPr/>
                </a:tc>
                <a:extLst>
                  <a:ext uri="{0D108BD9-81ED-4DB2-BD59-A6C34878D82A}">
                    <a16:rowId xmlns:a16="http://schemas.microsoft.com/office/drawing/2014/main" xmlns="" val="2674323955"/>
                  </a:ext>
                </a:extLst>
              </a:tr>
              <a:tr h="632059">
                <a:tc vMerge="1">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ZA" sz="1400" dirty="0"/>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a:solidFill>
                            <a:schemeClr val="tx1"/>
                          </a:solidFill>
                          <a:latin typeface="Arial" panose="020B0604020202020204" pitchFamily="34" charset="0"/>
                          <a:ea typeface="+mn-ea"/>
                          <a:cs typeface="Arial" panose="020B0604020202020204" pitchFamily="34" charset="0"/>
                        </a:rPr>
                        <a:t>The Site Identification</a:t>
                      </a:r>
                      <a:r>
                        <a:rPr lang="en-ZA" sz="1300" kern="1200" baseline="0" dirty="0">
                          <a:solidFill>
                            <a:schemeClr val="tx1"/>
                          </a:solidFill>
                          <a:latin typeface="Arial" panose="020B0604020202020204" pitchFamily="34" charset="0"/>
                          <a:ea typeface="+mn-ea"/>
                          <a:cs typeface="Arial" panose="020B0604020202020204" pitchFamily="34" charset="0"/>
                        </a:rPr>
                        <a:t> and Site </a:t>
                      </a:r>
                      <a:r>
                        <a:rPr lang="en-ZA" sz="1300" kern="1200" dirty="0">
                          <a:solidFill>
                            <a:schemeClr val="tx1"/>
                          </a:solidFill>
                          <a:latin typeface="Arial" panose="020B0604020202020204" pitchFamily="34" charset="0"/>
                          <a:ea typeface="+mn-ea"/>
                          <a:cs typeface="Arial" panose="020B0604020202020204" pitchFamily="34" charset="0"/>
                        </a:rPr>
                        <a:t>Clearance process will be activated during</a:t>
                      </a:r>
                      <a:r>
                        <a:rPr lang="en-ZA" sz="1300" kern="1200" baseline="0" dirty="0">
                          <a:solidFill>
                            <a:schemeClr val="tx1"/>
                          </a:solidFill>
                          <a:latin typeface="Arial" panose="020B0604020202020204" pitchFamily="34" charset="0"/>
                          <a:ea typeface="+mn-ea"/>
                          <a:cs typeface="Arial" panose="020B0604020202020204" pitchFamily="34" charset="0"/>
                        </a:rPr>
                        <a:t> </a:t>
                      </a:r>
                      <a:r>
                        <a:rPr lang="en-ZA" sz="1300" kern="1200" dirty="0">
                          <a:solidFill>
                            <a:schemeClr val="tx1"/>
                          </a:solidFill>
                          <a:latin typeface="Arial" panose="020B0604020202020204" pitchFamily="34" charset="0"/>
                          <a:ea typeface="+mn-ea"/>
                          <a:cs typeface="Arial" panose="020B0604020202020204" pitchFamily="34" charset="0"/>
                        </a:rPr>
                        <a:t>the 2022/2023 financial year for execution as a SAPS project for</a:t>
                      </a:r>
                      <a:r>
                        <a:rPr lang="en-ZA" sz="1300" kern="1200" baseline="0" dirty="0">
                          <a:solidFill>
                            <a:schemeClr val="tx1"/>
                          </a:solidFill>
                          <a:latin typeface="Arial" panose="020B0604020202020204" pitchFamily="34" charset="0"/>
                          <a:ea typeface="+mn-ea"/>
                          <a:cs typeface="Arial" panose="020B0604020202020204" pitchFamily="34" charset="0"/>
                        </a:rPr>
                        <a:t> a </a:t>
                      </a:r>
                      <a:r>
                        <a:rPr lang="en-ZA" sz="1300" kern="1200" dirty="0">
                          <a:solidFill>
                            <a:schemeClr val="tx1"/>
                          </a:solidFill>
                          <a:latin typeface="Arial" panose="020B0604020202020204" pitchFamily="34" charset="0"/>
                          <a:ea typeface="+mn-ea"/>
                          <a:cs typeface="Arial" panose="020B0604020202020204" pitchFamily="34" charset="0"/>
                        </a:rPr>
                        <a:t>Newly Re-established (NRE)</a:t>
                      </a:r>
                      <a:r>
                        <a:rPr lang="en-ZA" sz="1300" kern="1200" baseline="0" dirty="0">
                          <a:solidFill>
                            <a:schemeClr val="tx1"/>
                          </a:solidFill>
                          <a:latin typeface="Arial" panose="020B0604020202020204" pitchFamily="34" charset="0"/>
                          <a:ea typeface="+mn-ea"/>
                          <a:cs typeface="Arial" panose="020B0604020202020204" pitchFamily="34" charset="0"/>
                        </a:rPr>
                        <a:t> </a:t>
                      </a:r>
                      <a:r>
                        <a:rPr lang="en-ZA" sz="1300" kern="1200" dirty="0">
                          <a:solidFill>
                            <a:schemeClr val="tx1"/>
                          </a:solidFill>
                          <a:latin typeface="Arial" panose="020B0604020202020204" pitchFamily="34" charset="0"/>
                          <a:ea typeface="+mn-ea"/>
                          <a:cs typeface="Arial" panose="020B0604020202020204" pitchFamily="34" charset="0"/>
                        </a:rPr>
                        <a:t>police station for completion during the 2024/2025 financial year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2025-03-31</a:t>
                      </a:r>
                    </a:p>
                  </a:txBody>
                  <a:tcPr/>
                </a:tc>
                <a:extLst>
                  <a:ext uri="{0D108BD9-81ED-4DB2-BD59-A6C34878D82A}">
                    <a16:rowId xmlns:a16="http://schemas.microsoft.com/office/drawing/2014/main" xmlns="" val="1136005528"/>
                  </a:ext>
                </a:extLst>
              </a:tr>
              <a:tr h="657727">
                <a:tc>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1300" dirty="0">
                          <a:latin typeface="Arial" panose="020B0604020202020204" pitchFamily="34" charset="0"/>
                          <a:cs typeface="Arial" panose="020B0604020202020204" pitchFamily="34" charset="0"/>
                        </a:rPr>
                        <a:t>Planning &amp; Design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and Design will follow once the Site Identification, Site Ownership (Donation / Transfer / Procurement) is finalised and is earmarked for completion during 2025/2026 financial year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2026-03-31</a:t>
                      </a:r>
                    </a:p>
                  </a:txBody>
                  <a:tcPr/>
                </a:tc>
                <a:extLst>
                  <a:ext uri="{0D108BD9-81ED-4DB2-BD59-A6C34878D82A}">
                    <a16:rowId xmlns:a16="http://schemas.microsoft.com/office/drawing/2014/main" xmlns="" val="1869778586"/>
                  </a:ext>
                </a:extLst>
              </a:tr>
              <a:tr h="359324">
                <a:tc>
                  <a:txBody>
                    <a:bodyPr/>
                    <a:lstStyle/>
                    <a:p>
                      <a:pPr marL="0" marR="0" lvl="0" indent="-98414" algn="l" defTabSz="914377"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1300" dirty="0">
                          <a:latin typeface="Arial" panose="020B0604020202020204" pitchFamily="34" charset="0"/>
                          <a:cs typeface="Arial" panose="020B0604020202020204" pitchFamily="34" charset="0"/>
                        </a:rPr>
                        <a:t>Construction</a:t>
                      </a:r>
                    </a:p>
                  </a:txBody>
                  <a:tcPr/>
                </a:tc>
                <a:tc>
                  <a:txBody>
                    <a:bodyPr/>
                    <a:lstStyle/>
                    <a:p>
                      <a:pPr marL="0" marR="0" lvl="0" indent="0" algn="just" defTabSz="914377"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Construction process will commence once the Planning and Design phase has been finalised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Division SCM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2028-03-31</a:t>
                      </a:r>
                    </a:p>
                  </a:txBody>
                  <a:tcPr/>
                </a:tc>
                <a:extLst>
                  <a:ext uri="{0D108BD9-81ED-4DB2-BD59-A6C34878D82A}">
                    <a16:rowId xmlns:a16="http://schemas.microsoft.com/office/drawing/2014/main" xmlns="" val="804248079"/>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29</a:t>
            </a:fld>
            <a:endParaRPr lang="en-ZA" dirty="0"/>
          </a:p>
        </p:txBody>
      </p:sp>
    </p:spTree>
    <p:extLst>
      <p:ext uri="{BB962C8B-B14F-4D97-AF65-F5344CB8AC3E}">
        <p14:creationId xmlns:p14="http://schemas.microsoft.com/office/powerpoint/2010/main" xmlns="" val="8737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4870" y="369477"/>
            <a:ext cx="10786872" cy="730445"/>
          </a:xfrm>
        </p:spPr>
        <p:txBody>
          <a:bodyPr>
            <a:normAutofit/>
          </a:bodyPr>
          <a:lstStyle/>
          <a:p>
            <a:r>
              <a:rPr lang="en-ZA" sz="2800" b="1" dirty="0">
                <a:latin typeface="Arial" panose="020B0604020202020204" pitchFamily="34" charset="0"/>
                <a:cs typeface="Arial" panose="020B0604020202020204" pitchFamily="34" charset="0"/>
              </a:rPr>
              <a:t>PURPOSE</a:t>
            </a:r>
          </a:p>
        </p:txBody>
      </p:sp>
      <p:sp>
        <p:nvSpPr>
          <p:cNvPr id="5" name="Content Placeholder 4"/>
          <p:cNvSpPr>
            <a:spLocks noGrp="1"/>
          </p:cNvSpPr>
          <p:nvPr>
            <p:ph idx="1"/>
          </p:nvPr>
        </p:nvSpPr>
        <p:spPr>
          <a:xfrm>
            <a:off x="1028022" y="1288732"/>
            <a:ext cx="10786026" cy="3082100"/>
          </a:xfrm>
        </p:spPr>
        <p:txBody>
          <a:bodyPr>
            <a:noAutofit/>
          </a:bodyPr>
          <a:lstStyle/>
          <a:p>
            <a:pPr algn="just">
              <a:lnSpc>
                <a:spcPct val="160000"/>
              </a:lnSpc>
            </a:pPr>
            <a:r>
              <a:rPr lang="en-ZA" sz="1400" dirty="0">
                <a:latin typeface="Arial" panose="020B0604020202020204" pitchFamily="34" charset="0"/>
                <a:cs typeface="Arial" panose="020B0604020202020204" pitchFamily="34" charset="0"/>
              </a:rPr>
              <a:t>The purpose of the presentation is to provide insight to the Western Cape Provincial Parliament’s Standing Committee on Community Safety, Cultural Affairs and Sport into the status of the SAPS’ Capital Works priorities including the Planned Maintenance priorities for execution by both SAPS and the Department of Public Works and Infrastructure.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xmlns="" val="1861260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9035" y="476852"/>
            <a:ext cx="10786872" cy="627797"/>
          </a:xfrm>
        </p:spPr>
        <p:txBody>
          <a:bodyPr>
            <a:normAutofit/>
          </a:bodyPr>
          <a:lstStyle/>
          <a:p>
            <a:r>
              <a:rPr lang="en-ZA" sz="2800" dirty="0">
                <a:latin typeface="Arial" panose="020B0604020202020204" pitchFamily="34" charset="0"/>
                <a:cs typeface="Arial" panose="020B0604020202020204" pitchFamily="34" charset="0"/>
              </a:rPr>
              <a:t>KWANONQABA POLICE STATION</a:t>
            </a:r>
          </a:p>
        </p:txBody>
      </p:sp>
      <p:sp>
        <p:nvSpPr>
          <p:cNvPr id="7" name="Text Placeholder 6"/>
          <p:cNvSpPr>
            <a:spLocks noGrp="1"/>
          </p:cNvSpPr>
          <p:nvPr>
            <p:ph type="body" idx="1"/>
          </p:nvPr>
        </p:nvSpPr>
        <p:spPr>
          <a:xfrm>
            <a:off x="1467091" y="1016757"/>
            <a:ext cx="5014733" cy="682387"/>
          </a:xfrm>
        </p:spPr>
        <p:txBody>
          <a:bodyPr>
            <a:normAutofit/>
          </a:bodyPr>
          <a:lstStyle/>
          <a:p>
            <a:r>
              <a:rPr lang="en-ZA" sz="1600" b="1" dirty="0">
                <a:latin typeface="Arial" panose="020B0604020202020204" pitchFamily="34" charset="0"/>
                <a:cs typeface="Arial" panose="020B0604020202020204" pitchFamily="34" charset="0"/>
              </a:rPr>
              <a:t>CURRENT LEASE POLICE STATION</a:t>
            </a:r>
          </a:p>
        </p:txBody>
      </p:sp>
      <p:sp>
        <p:nvSpPr>
          <p:cNvPr id="9" name="Text Placeholder 8"/>
          <p:cNvSpPr>
            <a:spLocks noGrp="1"/>
          </p:cNvSpPr>
          <p:nvPr>
            <p:ph type="body" sz="quarter" idx="3"/>
          </p:nvPr>
        </p:nvSpPr>
        <p:spPr>
          <a:xfrm>
            <a:off x="6591552" y="1104649"/>
            <a:ext cx="5486399" cy="504967"/>
          </a:xfrm>
        </p:spPr>
        <p:txBody>
          <a:bodyPr>
            <a:normAutofit/>
          </a:bodyPr>
          <a:lstStyle/>
          <a:p>
            <a:r>
              <a:rPr lang="en-ZA" sz="1600" b="1" dirty="0">
                <a:latin typeface="Arial" panose="020B0604020202020204" pitchFamily="34" charset="0"/>
                <a:cs typeface="Arial" panose="020B0604020202020204" pitchFamily="34" charset="0"/>
              </a:rPr>
              <a:t>PROPOSED NEW SITE ADJACENT CURRENT SITE</a:t>
            </a:r>
          </a:p>
        </p:txBody>
      </p:sp>
      <p:sp>
        <p:nvSpPr>
          <p:cNvPr id="5" name="Slide Number Placeholder 4"/>
          <p:cNvSpPr>
            <a:spLocks noGrp="1"/>
          </p:cNvSpPr>
          <p:nvPr>
            <p:ph type="sldNum" sz="quarter" idx="12"/>
          </p:nvPr>
        </p:nvSpPr>
        <p:spPr/>
        <p:txBody>
          <a:bodyPr/>
          <a:lstStyle/>
          <a:p>
            <a:fld id="{70AAA570-3596-44A9-950A-E638EE719369}" type="slidenum">
              <a:rPr lang="en-ZA" smtClean="0"/>
              <a:pPr/>
              <a:t>30</a:t>
            </a:fld>
            <a:endParaRPr lang="en-ZA" dirty="0"/>
          </a:p>
        </p:txBody>
      </p:sp>
      <p:pic>
        <p:nvPicPr>
          <p:cNvPr id="10" name="Content Placeholder 9" descr="D:\Users\04488351\Desktop\TOP 10 PRIORITIES\PROVINCIAL VISITS #6_10\WC\Kwanonqaba\Photos\IMG-20211114-WA0036.jp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275" y="1678676"/>
            <a:ext cx="5459104" cy="5066348"/>
          </a:xfrm>
          <a:prstGeom prst="rect">
            <a:avLst/>
          </a:prstGeom>
          <a:noFill/>
          <a:ln>
            <a:solidFill>
              <a:schemeClr val="tx1"/>
            </a:solidFill>
          </a:ln>
        </p:spPr>
      </p:pic>
      <p:pic>
        <p:nvPicPr>
          <p:cNvPr id="13" name="Content Placeholder 12" descr="D:\Users\04488351\Desktop\TOP 10 PRIORITIES\PROVINCIAL VISITS #6_10\WC\Kwanonqaba\Photos\IMG-20211114-WA0030.jpg"/>
          <p:cNvPicPr>
            <a:picLocks noGrp="1"/>
          </p:cNvPicPr>
          <p:nvPr>
            <p:ph sz="quarter" idx="4"/>
          </p:nvPr>
        </p:nvPicPr>
        <p:blipFill rotWithShape="1">
          <a:blip r:embed="rId3" cstate="print">
            <a:extLst>
              <a:ext uri="{28A0092B-C50C-407E-A947-70E740481C1C}">
                <a14:useLocalDpi xmlns:a14="http://schemas.microsoft.com/office/drawing/2010/main" xmlns="" val="0"/>
              </a:ext>
            </a:extLst>
          </a:blip>
          <a:srcRect t="24387"/>
          <a:stretch/>
        </p:blipFill>
        <p:spPr bwMode="auto">
          <a:xfrm>
            <a:off x="6482687" y="1678676"/>
            <a:ext cx="5486399" cy="5066348"/>
          </a:xfrm>
          <a:prstGeom prst="rect">
            <a:avLst/>
          </a:prstGeom>
          <a:noFill/>
          <a:ln>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18876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AAA570-3596-44A9-950A-E638EE719369}" type="slidenum">
              <a:rPr lang="en-ZA" smtClean="0"/>
              <a:pPr/>
              <a:t>31</a:t>
            </a:fld>
            <a:endParaRPr lang="en-ZA" dirty="0"/>
          </a:p>
        </p:txBody>
      </p:sp>
      <p:sp>
        <p:nvSpPr>
          <p:cNvPr id="7" name="Rectangle 6"/>
          <p:cNvSpPr/>
          <p:nvPr/>
        </p:nvSpPr>
        <p:spPr>
          <a:xfrm>
            <a:off x="991924" y="588856"/>
            <a:ext cx="9845409" cy="523220"/>
          </a:xfrm>
          <a:prstGeom prst="rect">
            <a:avLst/>
          </a:prstGeom>
        </p:spPr>
        <p:txBody>
          <a:bodyPr wrap="square">
            <a:spAutoFit/>
          </a:bodyPr>
          <a:lstStyle/>
          <a:p>
            <a:r>
              <a:rPr lang="en-ZA" sz="2800" b="1" dirty="0">
                <a:solidFill>
                  <a:srgbClr val="002060"/>
                </a:solidFill>
                <a:latin typeface="Arial" panose="020B0604020202020204" pitchFamily="34" charset="0"/>
                <a:cs typeface="Arial" panose="020B0604020202020204" pitchFamily="34" charset="0"/>
              </a:rPr>
              <a:t>SAPS WESTERN CAPE: DAY-TO-DAY MAINTENANCE</a:t>
            </a:r>
          </a:p>
        </p:txBody>
      </p:sp>
      <p:sp>
        <p:nvSpPr>
          <p:cNvPr id="5" name="TextBox 4"/>
          <p:cNvSpPr txBox="1"/>
          <p:nvPr/>
        </p:nvSpPr>
        <p:spPr>
          <a:xfrm>
            <a:off x="959749" y="3067878"/>
            <a:ext cx="10851250" cy="106182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During the previous financial year security upgrades were completed at 29 stations</a:t>
            </a: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This includes CCTV cameras, electronic gates for vehicles, security gates, access control systems and fencing</a:t>
            </a: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Another R2.8 million has been earmarked for security upgrades at priority stations for the current financial year</a:t>
            </a:r>
          </a:p>
        </p:txBody>
      </p:sp>
      <p:sp>
        <p:nvSpPr>
          <p:cNvPr id="6" name="Rectangle 5"/>
          <p:cNvSpPr/>
          <p:nvPr/>
        </p:nvSpPr>
        <p:spPr>
          <a:xfrm>
            <a:off x="991924" y="4670988"/>
            <a:ext cx="10819075" cy="192360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SAPS Western Cape has embarked on a project to paint the Community Service Centres (CSC) at all police stations as well as the satellite stations</a:t>
            </a: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In the last 2 months painting of 20 stations and 1 satellite station have been completed and 2 others are currently in progress. After completion of West and East Metropole stations, it will be extended to the West Coast District</a:t>
            </a: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Funds was also ring-fenced to procure furniture for the CSC’s of all police stations</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p:txBody>
      </p:sp>
      <p:sp>
        <p:nvSpPr>
          <p:cNvPr id="8" name="TextBox 7"/>
          <p:cNvSpPr txBox="1"/>
          <p:nvPr/>
        </p:nvSpPr>
        <p:spPr>
          <a:xfrm>
            <a:off x="991924" y="2666289"/>
            <a:ext cx="2719655" cy="646331"/>
          </a:xfrm>
          <a:prstGeom prst="rect">
            <a:avLst/>
          </a:prstGeom>
          <a:noFill/>
        </p:spPr>
        <p:txBody>
          <a:bodyPr wrap="none" rtlCol="0">
            <a:spAutoFit/>
          </a:bodyPr>
          <a:lstStyle/>
          <a:p>
            <a:r>
              <a:rPr lang="en-ZA" b="1" dirty="0">
                <a:latin typeface="Arial" panose="020B0604020202020204" pitchFamily="34" charset="0"/>
                <a:cs typeface="Arial" panose="020B0604020202020204" pitchFamily="34" charset="0"/>
              </a:rPr>
              <a:t>SECURITY UPGRADES</a:t>
            </a:r>
            <a:endParaRPr lang="en-ZA" dirty="0"/>
          </a:p>
          <a:p>
            <a:endParaRPr lang="en-ZA" dirty="0"/>
          </a:p>
        </p:txBody>
      </p:sp>
      <p:sp>
        <p:nvSpPr>
          <p:cNvPr id="9" name="TextBox 8"/>
          <p:cNvSpPr txBox="1"/>
          <p:nvPr/>
        </p:nvSpPr>
        <p:spPr>
          <a:xfrm>
            <a:off x="959749" y="4393927"/>
            <a:ext cx="2424703" cy="369332"/>
          </a:xfrm>
          <a:prstGeom prst="rect">
            <a:avLst/>
          </a:prstGeom>
          <a:noFill/>
        </p:spPr>
        <p:txBody>
          <a:bodyPr wrap="none" rtlCol="0">
            <a:spAutoFit/>
          </a:bodyPr>
          <a:lstStyle/>
          <a:p>
            <a:r>
              <a:rPr lang="en-ZA" b="1" dirty="0">
                <a:latin typeface="Arial" panose="020B0604020202020204" pitchFamily="34" charset="0"/>
                <a:cs typeface="Arial" panose="020B0604020202020204" pitchFamily="34" charset="0"/>
              </a:rPr>
              <a:t>UPGRADES TO CSC</a:t>
            </a:r>
            <a:endParaRPr lang="en-ZA" dirty="0"/>
          </a:p>
        </p:txBody>
      </p:sp>
      <p:sp>
        <p:nvSpPr>
          <p:cNvPr id="10" name="TextBox 9"/>
          <p:cNvSpPr txBox="1"/>
          <p:nvPr/>
        </p:nvSpPr>
        <p:spPr>
          <a:xfrm>
            <a:off x="953174" y="1463926"/>
            <a:ext cx="10857825" cy="1061829"/>
          </a:xfrm>
          <a:prstGeom prst="rect">
            <a:avLst/>
          </a:prstGeom>
          <a:noFill/>
        </p:spPr>
        <p:txBody>
          <a:bodyPr wrap="square" rtlCol="0">
            <a:spAutoFit/>
          </a:bodyPr>
          <a:lstStyle/>
          <a:p>
            <a:pPr algn="just">
              <a:lnSpc>
                <a:spcPct val="150000"/>
              </a:lnSpc>
            </a:pPr>
            <a:r>
              <a:rPr lang="en-ZA" sz="1400" dirty="0">
                <a:latin typeface="Arial" panose="020B0604020202020204" pitchFamily="34" charset="0"/>
                <a:cs typeface="Arial" panose="020B0604020202020204" pitchFamily="34" charset="0"/>
              </a:rPr>
              <a:t>Provincial Offices are authorised to undertake Day-to-Day Maintenance Projects on a threshold on R 100 000</a:t>
            </a:r>
          </a:p>
          <a:p>
            <a:pPr algn="just">
              <a:lnSpc>
                <a:spcPct val="150000"/>
              </a:lnSpc>
            </a:pPr>
            <a:r>
              <a:rPr lang="en-ZA" sz="1400" dirty="0">
                <a:latin typeface="Arial" panose="020B0604020202020204" pitchFamily="34" charset="0"/>
                <a:cs typeface="Arial" panose="020B0604020202020204" pitchFamily="34" charset="0"/>
              </a:rPr>
              <a:t>Currently the threshold has been increased to R 1 000 000’ however the scope of works is still under review by the Department of Public Works and Infrastructure so as to include Minor Works</a:t>
            </a:r>
          </a:p>
        </p:txBody>
      </p:sp>
    </p:spTree>
    <p:extLst>
      <p:ext uri="{BB962C8B-B14F-4D97-AF65-F5344CB8AC3E}">
        <p14:creationId xmlns:p14="http://schemas.microsoft.com/office/powerpoint/2010/main" xmlns="" val="2054434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72629"/>
            <a:ext cx="10959353" cy="730445"/>
          </a:xfrm>
        </p:spPr>
        <p:txBody>
          <a:bodyPr>
            <a:noAutofit/>
          </a:bodyPr>
          <a:lstStyle/>
          <a:p>
            <a:r>
              <a:rPr lang="en-ZA" sz="2800" dirty="0">
                <a:latin typeface="Arial" panose="020B0604020202020204" pitchFamily="34" charset="0"/>
                <a:cs typeface="Arial" panose="020B0604020202020204" pitchFamily="34" charset="0"/>
              </a:rPr>
              <a:t>CONCLUDING REMARKS</a:t>
            </a:r>
          </a:p>
        </p:txBody>
      </p:sp>
      <p:sp>
        <p:nvSpPr>
          <p:cNvPr id="4" name="Slide Number Placeholder 3"/>
          <p:cNvSpPr>
            <a:spLocks noGrp="1"/>
          </p:cNvSpPr>
          <p:nvPr>
            <p:ph type="sldNum" sz="quarter" idx="12"/>
          </p:nvPr>
        </p:nvSpPr>
        <p:spPr/>
        <p:txBody>
          <a:bodyPr/>
          <a:lstStyle/>
          <a:p>
            <a:fld id="{70AAA570-3596-44A9-950A-E638EE719369}" type="slidenum">
              <a:rPr lang="en-ZA" smtClean="0"/>
              <a:pPr/>
              <a:t>32</a:t>
            </a:fld>
            <a:endParaRPr lang="en-ZA" dirty="0"/>
          </a:p>
        </p:txBody>
      </p:sp>
      <p:sp>
        <p:nvSpPr>
          <p:cNvPr id="3" name="Content Placeholder 2"/>
          <p:cNvSpPr>
            <a:spLocks noGrp="1"/>
          </p:cNvSpPr>
          <p:nvPr>
            <p:ph idx="1"/>
          </p:nvPr>
        </p:nvSpPr>
        <p:spPr>
          <a:xfrm>
            <a:off x="1024128" y="1727732"/>
            <a:ext cx="10786872" cy="4624100"/>
          </a:xfrm>
        </p:spPr>
        <p:txBody>
          <a:bodyPr>
            <a:normAutofit/>
          </a:bodyPr>
          <a:lstStyle/>
          <a:p>
            <a:pPr marL="0" lvl="0" indent="0">
              <a:buClrTx/>
              <a:buNone/>
            </a:pPr>
            <a:r>
              <a:rPr lang="en-ZA" sz="1400" dirty="0">
                <a:solidFill>
                  <a:prstClr val="black"/>
                </a:solidFill>
                <a:latin typeface="Arial" panose="020B0604020202020204" pitchFamily="34" charset="0"/>
                <a:cs typeface="Arial" panose="020B0604020202020204" pitchFamily="34" charset="0"/>
              </a:rPr>
              <a:t>In view of the information provided above, the following remarks are made:</a:t>
            </a:r>
          </a:p>
          <a:p>
            <a:pPr marL="723900" lvl="0" indent="-368300" algn="just">
              <a:lnSpc>
                <a:spcPct val="150000"/>
              </a:lnSpc>
              <a:buClrTx/>
              <a:buFont typeface="Arial" panose="020B0604020202020204" pitchFamily="34" charset="0"/>
              <a:buChar char="•"/>
            </a:pPr>
            <a:r>
              <a:rPr lang="en-ZA" sz="1400" dirty="0">
                <a:latin typeface="Arial" panose="020B0604020202020204" pitchFamily="34" charset="0"/>
                <a:cs typeface="Arial" panose="020B0604020202020204" pitchFamily="34" charset="0"/>
              </a:rPr>
              <a:t>Western Cape Provincial Government is sensitised on the urgency of the site availability (ERF 952) for Kleinvlei police station as this is the most suitable site from an accessibility perspective </a:t>
            </a:r>
          </a:p>
          <a:p>
            <a:pPr marL="723900" lvl="0" indent="-368300" algn="just">
              <a:lnSpc>
                <a:spcPct val="150000"/>
              </a:lnSpc>
              <a:buClrTx/>
              <a:buFont typeface="Arial" panose="020B0604020202020204" pitchFamily="34" charset="0"/>
              <a:buChar char="•"/>
            </a:pPr>
            <a:r>
              <a:rPr lang="en-ZA" sz="1400" dirty="0">
                <a:latin typeface="Arial" panose="020B0604020202020204" pitchFamily="34" charset="0"/>
                <a:cs typeface="Arial" panose="020B0604020202020204" pitchFamily="34" charset="0"/>
              </a:rPr>
              <a:t>SAPS continue to engage with NDPWI to accelerate the completion of the Site Clearance phase for the new proposed Kleinvlei police station </a:t>
            </a:r>
          </a:p>
          <a:p>
            <a:pPr marL="723900" lvl="0" indent="-368300" algn="just">
              <a:lnSpc>
                <a:spcPct val="150000"/>
              </a:lnSpc>
              <a:buClrTx/>
              <a:buFont typeface="Arial" panose="020B0604020202020204" pitchFamily="34" charset="0"/>
              <a:buChar char="•"/>
            </a:pPr>
            <a:r>
              <a:rPr lang="en-ZA" sz="1400" dirty="0">
                <a:latin typeface="Arial" panose="020B0604020202020204" pitchFamily="34" charset="0"/>
                <a:cs typeface="Arial" panose="020B0604020202020204" pitchFamily="34" charset="0"/>
              </a:rPr>
              <a:t>Western Cape Provincial Parliament’s Standing Committee on Community Safety, Cultural Affairs and Sport take note of the plans for the construction of these police stations and the milestones for each of the stations</a:t>
            </a:r>
          </a:p>
        </p:txBody>
      </p:sp>
    </p:spTree>
    <p:extLst>
      <p:ext uri="{BB962C8B-B14F-4D97-AF65-F5344CB8AC3E}">
        <p14:creationId xmlns:p14="http://schemas.microsoft.com/office/powerpoint/2010/main" xmlns="" val="184277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4403558"/>
            <a:ext cx="7772400" cy="2019619"/>
          </a:xfrm>
        </p:spPr>
        <p:txBody>
          <a:bodyPr/>
          <a:lstStyle/>
          <a:p>
            <a:r>
              <a:rPr lang="en-ZA"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42166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6710" y="369477"/>
            <a:ext cx="10786872" cy="730445"/>
          </a:xfrm>
        </p:spPr>
        <p:txBody>
          <a:bodyPr>
            <a:normAutofit/>
          </a:bodyPr>
          <a:lstStyle/>
          <a:p>
            <a:r>
              <a:rPr lang="en-ZA" sz="2800" b="1" dirty="0">
                <a:latin typeface="Arial" panose="020B0604020202020204" pitchFamily="34" charset="0"/>
                <a:cs typeface="Arial" panose="020B0604020202020204" pitchFamily="34" charset="0"/>
              </a:rPr>
              <a:t>Current status of the police stations</a:t>
            </a:r>
          </a:p>
        </p:txBody>
      </p:sp>
      <p:sp>
        <p:nvSpPr>
          <p:cNvPr id="5" name="Content Placeholder 4"/>
          <p:cNvSpPr>
            <a:spLocks noGrp="1"/>
          </p:cNvSpPr>
          <p:nvPr>
            <p:ph idx="1"/>
          </p:nvPr>
        </p:nvSpPr>
        <p:spPr>
          <a:xfrm>
            <a:off x="1069862" y="1272051"/>
            <a:ext cx="10826482" cy="4929188"/>
          </a:xfrm>
        </p:spPr>
        <p:txBody>
          <a:bodyPr>
            <a:noAutofit/>
          </a:bodyPr>
          <a:lstStyle/>
          <a:p>
            <a:pPr marL="0" indent="0" algn="just">
              <a:lnSpc>
                <a:spcPct val="150000"/>
              </a:lnSpc>
              <a:spcBef>
                <a:spcPts val="0"/>
              </a:spcBef>
              <a:spcAft>
                <a:spcPts val="0"/>
              </a:spcAft>
              <a:buNone/>
            </a:pPr>
            <a:r>
              <a:rPr lang="en-ZA" sz="1400" b="1" u="sng" dirty="0">
                <a:latin typeface="Arial" panose="020B0604020202020204" pitchFamily="34" charset="0"/>
                <a:cs typeface="Arial" panose="020B0604020202020204" pitchFamily="34" charset="0"/>
              </a:rPr>
              <a:t>Kwanokuthula (Leased)</a:t>
            </a: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police station is fully fledged and leased from the </a:t>
            </a:r>
            <a:r>
              <a:rPr lang="en-ZA" sz="1400" dirty="0" err="1">
                <a:latin typeface="Arial" panose="020B0604020202020204" pitchFamily="34" charset="0"/>
                <a:cs typeface="Arial" panose="020B0604020202020204" pitchFamily="34" charset="0"/>
              </a:rPr>
              <a:t>Bitou</a:t>
            </a:r>
            <a:r>
              <a:rPr lang="en-ZA" sz="1400" dirty="0">
                <a:latin typeface="Arial" panose="020B0604020202020204" pitchFamily="34" charset="0"/>
                <a:cs typeface="Arial" panose="020B0604020202020204" pitchFamily="34" charset="0"/>
              </a:rPr>
              <a:t> Municipality. 90% of the building consists of pre-fabricated structures (park homes and containers) of which the flooring is decaying. The lease amount is R 564 per month and the contract expires on 2028-08-31.</a:t>
            </a:r>
          </a:p>
          <a:p>
            <a:pPr marL="0" indent="0" algn="just">
              <a:lnSpc>
                <a:spcPct val="100000"/>
              </a:lnSpc>
              <a:spcBef>
                <a:spcPts val="0"/>
              </a:spcBef>
              <a:spcAft>
                <a:spcPts val="0"/>
              </a:spcAft>
              <a:buNone/>
            </a:pPr>
            <a:endParaRPr lang="en-ZA" sz="1400" b="1" u="sng"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n-ZA" sz="1400" b="1" u="sng" dirty="0">
                <a:latin typeface="Arial" panose="020B0604020202020204" pitchFamily="34" charset="0"/>
                <a:cs typeface="Arial" panose="020B0604020202020204" pitchFamily="34" charset="0"/>
              </a:rPr>
              <a:t>Kleinvlei (State Owned: Non-Devolved)</a:t>
            </a: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station is a state owned, non-devolved police station, accommodated in a house. As the accommodation is insufficient, the detectives and administration services are accommodated in park homes.</a:t>
            </a:r>
          </a:p>
          <a:p>
            <a:pPr marL="0" indent="0" algn="just">
              <a:lnSpc>
                <a:spcPct val="100000"/>
              </a:lnSpc>
              <a:spcBef>
                <a:spcPts val="0"/>
              </a:spcBef>
              <a:spcAft>
                <a:spcPts val="0"/>
              </a:spcAft>
              <a:buNone/>
            </a:pPr>
            <a:endParaRPr lang="en-ZA" sz="1400" b="1" u="sng"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n-ZA" sz="1400" b="1" u="sng" dirty="0">
                <a:latin typeface="Arial" panose="020B0604020202020204" pitchFamily="34" charset="0"/>
                <a:cs typeface="Arial" panose="020B0604020202020204" pitchFamily="34" charset="0"/>
              </a:rPr>
              <a:t>Elands Bay (State Owned: Devolved)</a:t>
            </a: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police station is fully fledged and consists entirely of pre-fabricated structures and containers</a:t>
            </a:r>
          </a:p>
          <a:p>
            <a:pPr marL="0" indent="0" algn="just">
              <a:lnSpc>
                <a:spcPct val="100000"/>
              </a:lnSpc>
              <a:spcBef>
                <a:spcPts val="0"/>
              </a:spcBef>
              <a:spcAft>
                <a:spcPts val="0"/>
              </a:spcAft>
              <a:buNone/>
            </a:pPr>
            <a:endParaRPr lang="en-ZA" sz="1400" b="1" u="sng"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n-ZA" sz="1400" b="1" u="sng" dirty="0">
                <a:latin typeface="Arial" panose="020B0604020202020204" pitchFamily="34" charset="0"/>
                <a:cs typeface="Arial" panose="020B0604020202020204" pitchFamily="34" charset="0"/>
              </a:rPr>
              <a:t>Kwanonqaba (Leased)</a:t>
            </a: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station is a fully fledged police station leased from the Mossel Bay Municipality. It consists of 2 small buildings and a number of pre-fabricated structures. The lease amount is R 5 369.77 per month and the contract expires on 2024-03-31.</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xmlns="" val="394930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9150" y="369477"/>
            <a:ext cx="10786872" cy="730445"/>
          </a:xfrm>
        </p:spPr>
        <p:txBody>
          <a:bodyPr>
            <a:noAutofit/>
          </a:bodyPr>
          <a:lstStyle/>
          <a:p>
            <a:r>
              <a:rPr lang="en-ZA" sz="2700" b="1" dirty="0">
                <a:latin typeface="Arial" panose="020B0604020202020204" pitchFamily="34" charset="0"/>
                <a:cs typeface="Arial" panose="020B0604020202020204" pitchFamily="34" charset="0"/>
              </a:rPr>
              <a:t>Current processes towards the construction of new police stations and Planned Maintenance</a:t>
            </a:r>
          </a:p>
        </p:txBody>
      </p:sp>
      <p:sp>
        <p:nvSpPr>
          <p:cNvPr id="5" name="Content Placeholder 4"/>
          <p:cNvSpPr>
            <a:spLocks noGrp="1"/>
          </p:cNvSpPr>
          <p:nvPr>
            <p:ph idx="1"/>
          </p:nvPr>
        </p:nvSpPr>
        <p:spPr>
          <a:xfrm>
            <a:off x="1046310" y="1272051"/>
            <a:ext cx="10822602" cy="3702285"/>
          </a:xfrm>
        </p:spPr>
        <p:txBody>
          <a:bodyPr>
            <a:normAutofit/>
          </a:bodyPr>
          <a:lstStyle/>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Service Level Agreement and Memorandum of Agreement signed between SAPS and the National Department of Public Works and Infrastructure (NDPWI) mandates the SAPS to construct police stations at Devolved (Newly Re-established) police stations but not at current sites</a:t>
            </a:r>
          </a:p>
          <a:p>
            <a:pPr marL="0" indent="0" algn="just">
              <a:lnSpc>
                <a:spcPct val="100000"/>
              </a:lnSpc>
              <a:spcBef>
                <a:spcPts val="0"/>
              </a:spcBef>
              <a:spcAft>
                <a:spcPts val="0"/>
              </a:spcAft>
              <a:buNone/>
            </a:pPr>
            <a:endParaRPr lang="en-ZA" sz="1400"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priorities are identified and signed off by the Provincial Commissioner in consultation with the MEC in the Province in line with the Provincial Infrastructure Management Committee Responsibilities</a:t>
            </a:r>
          </a:p>
          <a:p>
            <a:pPr marL="0" indent="0" algn="just">
              <a:lnSpc>
                <a:spcPct val="100000"/>
              </a:lnSpc>
              <a:spcBef>
                <a:spcPts val="0"/>
              </a:spcBef>
              <a:spcAft>
                <a:spcPts val="0"/>
              </a:spcAft>
              <a:buNone/>
            </a:pPr>
            <a:endParaRPr lang="en-ZA" sz="1400"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signed off priorities are captured within the National User Asset Management Plan (U-AMP) and approved by the National Commissioner and the National Treasury for the implementation of projects</a:t>
            </a:r>
          </a:p>
          <a:p>
            <a:pPr marL="0" indent="0" algn="just">
              <a:lnSpc>
                <a:spcPct val="100000"/>
              </a:lnSpc>
              <a:spcBef>
                <a:spcPts val="0"/>
              </a:spcBef>
              <a:spcAft>
                <a:spcPts val="0"/>
              </a:spcAft>
              <a:buNone/>
            </a:pPr>
            <a:endParaRPr lang="en-ZA" sz="1400"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n-ZA" sz="1400" dirty="0">
                <a:latin typeface="Arial" panose="020B0604020202020204" pitchFamily="34" charset="0"/>
                <a:cs typeface="Arial" panose="020B0604020202020204" pitchFamily="34" charset="0"/>
              </a:rPr>
              <a:t>The approved projects are thereafter captured into the SAPS Infrastructure Development Programme in line with the Infrastructure Planning process</a:t>
            </a:r>
          </a:p>
          <a:p>
            <a:pPr marL="0" indent="0" algn="just">
              <a:lnSpc>
                <a:spcPct val="100000"/>
              </a:lnSpc>
              <a:spcBef>
                <a:spcPts val="0"/>
              </a:spcBef>
              <a:spcAft>
                <a:spcPts val="0"/>
              </a:spcAft>
              <a:buNone/>
            </a:pPr>
            <a:endParaRPr lang="en-ZA"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xmlns="" val="53795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3" name="Content Placeholder 2"/>
          <p:cNvSpPr>
            <a:spLocks noGrp="1"/>
          </p:cNvSpPr>
          <p:nvPr>
            <p:ph idx="1"/>
          </p:nvPr>
        </p:nvSpPr>
        <p:spPr>
          <a:xfrm>
            <a:off x="1009934" y="1116897"/>
            <a:ext cx="10786873" cy="4929188"/>
          </a:xfrm>
        </p:spPr>
        <p:txBody>
          <a:bodyPr/>
          <a:lstStyle/>
          <a:p>
            <a:pPr marL="0" indent="0">
              <a:buNone/>
            </a:pPr>
            <a:r>
              <a:rPr lang="en-US" sz="1600" b="1" u="sng" dirty="0">
                <a:latin typeface="Arial" panose="020B0604020202020204" pitchFamily="34" charset="0"/>
                <a:cs typeface="Arial" panose="020B0604020202020204" pitchFamily="34" charset="0"/>
              </a:rPr>
              <a:t>EXECUTIVE SUMMARY OF SAPS IDP 2021/2022 – 2025/2026</a:t>
            </a:r>
            <a:endParaRPr lang="en-ZA" sz="1600"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pPr/>
              <a:t>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308052278"/>
              </p:ext>
            </p:extLst>
          </p:nvPr>
        </p:nvGraphicFramePr>
        <p:xfrm>
          <a:off x="1037366" y="1399404"/>
          <a:ext cx="10801065" cy="4575802"/>
        </p:xfrm>
        <a:graphic>
          <a:graphicData uri="http://schemas.openxmlformats.org/drawingml/2006/table">
            <a:tbl>
              <a:tblPr firstRow="1" firstCol="1" bandRow="1"/>
              <a:tblGrid>
                <a:gridCol w="2093847">
                  <a:extLst>
                    <a:ext uri="{9D8B030D-6E8A-4147-A177-3AD203B41FA5}">
                      <a16:colId xmlns:a16="http://schemas.microsoft.com/office/drawing/2014/main" xmlns="" val="2973288845"/>
                    </a:ext>
                  </a:extLst>
                </a:gridCol>
                <a:gridCol w="2544222">
                  <a:extLst>
                    <a:ext uri="{9D8B030D-6E8A-4147-A177-3AD203B41FA5}">
                      <a16:colId xmlns:a16="http://schemas.microsoft.com/office/drawing/2014/main" xmlns="" val="675949176"/>
                    </a:ext>
                  </a:extLst>
                </a:gridCol>
                <a:gridCol w="1027166">
                  <a:extLst>
                    <a:ext uri="{9D8B030D-6E8A-4147-A177-3AD203B41FA5}">
                      <a16:colId xmlns:a16="http://schemas.microsoft.com/office/drawing/2014/main" xmlns="" val="2618656390"/>
                    </a:ext>
                  </a:extLst>
                </a:gridCol>
                <a:gridCol w="1027166">
                  <a:extLst>
                    <a:ext uri="{9D8B030D-6E8A-4147-A177-3AD203B41FA5}">
                      <a16:colId xmlns:a16="http://schemas.microsoft.com/office/drawing/2014/main" xmlns="" val="3124763450"/>
                    </a:ext>
                  </a:extLst>
                </a:gridCol>
                <a:gridCol w="1027166">
                  <a:extLst>
                    <a:ext uri="{9D8B030D-6E8A-4147-A177-3AD203B41FA5}">
                      <a16:colId xmlns:a16="http://schemas.microsoft.com/office/drawing/2014/main" xmlns="" val="247810674"/>
                    </a:ext>
                  </a:extLst>
                </a:gridCol>
                <a:gridCol w="1027166">
                  <a:extLst>
                    <a:ext uri="{9D8B030D-6E8A-4147-A177-3AD203B41FA5}">
                      <a16:colId xmlns:a16="http://schemas.microsoft.com/office/drawing/2014/main" xmlns="" val="2621243501"/>
                    </a:ext>
                  </a:extLst>
                </a:gridCol>
                <a:gridCol w="1027166">
                  <a:extLst>
                    <a:ext uri="{9D8B030D-6E8A-4147-A177-3AD203B41FA5}">
                      <a16:colId xmlns:a16="http://schemas.microsoft.com/office/drawing/2014/main" xmlns="" val="1816985529"/>
                    </a:ext>
                  </a:extLst>
                </a:gridCol>
                <a:gridCol w="1027166">
                  <a:extLst>
                    <a:ext uri="{9D8B030D-6E8A-4147-A177-3AD203B41FA5}">
                      <a16:colId xmlns:a16="http://schemas.microsoft.com/office/drawing/2014/main" xmlns="" val="3326120562"/>
                    </a:ext>
                  </a:extLst>
                </a:gridCol>
              </a:tblGrid>
              <a:tr h="324164">
                <a:tc>
                  <a:txBody>
                    <a:bodyPr/>
                    <a:lstStyle/>
                    <a:p>
                      <a:r>
                        <a:rPr lang="en-US" sz="1200" b="1" dirty="0">
                          <a:effectLst/>
                          <a:latin typeface="Arial" panose="020B0604020202020204" pitchFamily="34" charset="0"/>
                          <a:ea typeface="Times New Roman" panose="02020603050405020304" pitchFamily="18" charset="0"/>
                          <a:cs typeface="Arial" panose="020B0604020202020204" pitchFamily="34" charset="0"/>
                        </a:rPr>
                        <a:t>PROGRAMME</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28575"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r>
                        <a:rPr lang="en-US" sz="1200" b="1" dirty="0">
                          <a:effectLst/>
                          <a:latin typeface="Arial" panose="020B0604020202020204" pitchFamily="34" charset="0"/>
                          <a:ea typeface="Times New Roman" panose="02020603050405020304" pitchFamily="18" charset="0"/>
                          <a:cs typeface="Arial" panose="020B0604020202020204" pitchFamily="34" charset="0"/>
                        </a:rPr>
                        <a:t>FOCUS AREA</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200" b="1">
                          <a:effectLst/>
                          <a:latin typeface="Arial" panose="020B0604020202020204" pitchFamily="34" charset="0"/>
                          <a:ea typeface="Times New Roman" panose="02020603050405020304" pitchFamily="18" charset="0"/>
                          <a:cs typeface="Arial" panose="020B0604020202020204" pitchFamily="34" charset="0"/>
                        </a:rPr>
                        <a:t>2021/2022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200" b="1">
                          <a:effectLst/>
                          <a:latin typeface="Arial" panose="020B0604020202020204" pitchFamily="34" charset="0"/>
                          <a:ea typeface="Times New Roman" panose="02020603050405020304" pitchFamily="18" charset="0"/>
                          <a:cs typeface="Arial" panose="020B0604020202020204" pitchFamily="34" charset="0"/>
                        </a:rPr>
                        <a:t>2022/2023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200" b="1">
                          <a:effectLst/>
                          <a:latin typeface="Arial" panose="020B0604020202020204" pitchFamily="34" charset="0"/>
                          <a:ea typeface="Times New Roman" panose="02020603050405020304" pitchFamily="18" charset="0"/>
                          <a:cs typeface="Arial" panose="020B0604020202020204" pitchFamily="34" charset="0"/>
                        </a:rPr>
                        <a:t>2023/2024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200" b="1">
                          <a:effectLst/>
                          <a:latin typeface="Arial" panose="020B0604020202020204" pitchFamily="34" charset="0"/>
                          <a:ea typeface="Times New Roman" panose="02020603050405020304" pitchFamily="18" charset="0"/>
                          <a:cs typeface="Arial" panose="020B0604020202020204" pitchFamily="34" charset="0"/>
                        </a:rPr>
                        <a:t>2024/2025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200" b="1">
                          <a:effectLst/>
                          <a:latin typeface="Arial" panose="020B0604020202020204" pitchFamily="34" charset="0"/>
                          <a:ea typeface="Times New Roman" panose="02020603050405020304" pitchFamily="18" charset="0"/>
                          <a:cs typeface="Arial" panose="020B0604020202020204" pitchFamily="34" charset="0"/>
                        </a:rPr>
                        <a:t>2025/2026</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200" b="1" i="1">
                          <a:effectLst/>
                          <a:latin typeface="Arial" panose="020B0604020202020204" pitchFamily="34" charset="0"/>
                          <a:ea typeface="Times New Roman" panose="02020603050405020304" pitchFamily="18" charset="0"/>
                          <a:cs typeface="Arial" panose="020B0604020202020204" pitchFamily="34" charset="0"/>
                        </a:rPr>
                        <a:t>TOTAL PER FOCUS AREA</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extLst>
                  <a:ext uri="{0D108BD9-81ED-4DB2-BD59-A6C34878D82A}">
                    <a16:rowId xmlns:a16="http://schemas.microsoft.com/office/drawing/2014/main" xmlns="" val="615716859"/>
                  </a:ext>
                </a:extLst>
              </a:tr>
              <a:tr h="243737">
                <a:tc rowSpan="10">
                  <a:txBody>
                    <a:bodyPr/>
                    <a:lstStyle/>
                    <a:p>
                      <a:r>
                        <a:rPr lang="en-US" sz="1000" b="1" dirty="0">
                          <a:effectLst/>
                          <a:latin typeface="Arial" panose="020B0604020202020204" pitchFamily="34" charset="0"/>
                          <a:ea typeface="Times New Roman" panose="02020603050405020304" pitchFamily="18" charset="0"/>
                          <a:cs typeface="Arial" panose="020B0604020202020204" pitchFamily="34" charset="0"/>
                        </a:rPr>
                        <a:t>CAPITAL WORKS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lnL w="28575"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SITE CLEARANCE</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01</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12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191498386"/>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PLANNING &amp; DESIGN</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10</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4199269182"/>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EXECUTION</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01</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01</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2345314813"/>
                  </a:ext>
                </a:extLst>
              </a:tr>
              <a:tr h="243737">
                <a:tc vMerge="1">
                  <a:txBody>
                    <a:bodyPr/>
                    <a:lstStyle/>
                    <a:p>
                      <a:endParaRPr lang="en-ZA"/>
                    </a:p>
                  </a:txBody>
                  <a:tcPr/>
                </a:tc>
                <a:tc>
                  <a:txBody>
                    <a:bodyPr/>
                    <a:lstStyle/>
                    <a:p>
                      <a:r>
                        <a:rPr lang="en-US" sz="1000" dirty="0">
                          <a:effectLst/>
                          <a:latin typeface="Arial" panose="020B0604020202020204" pitchFamily="34" charset="0"/>
                          <a:ea typeface="Times New Roman" panose="02020603050405020304" pitchFamily="18" charset="0"/>
                          <a:cs typeface="Arial" panose="020B0604020202020204" pitchFamily="34" charset="0"/>
                        </a:rPr>
                        <a:t>REPAIR AND UPGRADE</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794887597"/>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VICTIM FRIENDLY FACILITIES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2285010825"/>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ACCESSIBILITY FOR PERSONS WITH DISABILITIES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04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41305680"/>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INSTALLATION OF GENERATORS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15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15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678777382"/>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ELECTRICAL UPGRADES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946040640"/>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INSTALLATION OF AIR CONDITIONERS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43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43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107845192"/>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SECURITY UPGRADES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14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09</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30</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extLst>
                  <a:ext uri="{0D108BD9-81ED-4DB2-BD59-A6C34878D82A}">
                    <a16:rowId xmlns:a16="http://schemas.microsoft.com/office/drawing/2014/main" xmlns="" val="1765390873"/>
                  </a:ext>
                </a:extLst>
              </a:tr>
              <a:tr h="243737">
                <a:tc gridSpan="2">
                  <a:txBody>
                    <a:bodyPr/>
                    <a:lstStyle/>
                    <a:p>
                      <a:pPr>
                        <a:tabLst>
                          <a:tab pos="1962150" algn="l"/>
                        </a:tabLst>
                      </a:pPr>
                      <a:r>
                        <a:rPr lang="en-US" sz="1000" b="1" i="1" dirty="0">
                          <a:effectLst/>
                          <a:latin typeface="Arial" panose="020B0604020202020204" pitchFamily="34" charset="0"/>
                          <a:ea typeface="Times New Roman" panose="02020603050405020304" pitchFamily="18" charset="0"/>
                          <a:cs typeface="Arial" panose="020B0604020202020204" pitchFamily="34" charset="0"/>
                        </a:rPr>
                        <a:t>SUB-TOTAL CAPITAL WORKS PROGRAMME</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28575"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hMerge="1">
                  <a:txBody>
                    <a:bodyPr/>
                    <a:lstStyle/>
                    <a:p>
                      <a:endParaRPr lang="en-ZA"/>
                    </a:p>
                  </a:txBody>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20</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60</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14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11</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11</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116</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extLst>
                  <a:ext uri="{0D108BD9-81ED-4DB2-BD59-A6C34878D82A}">
                    <a16:rowId xmlns:a16="http://schemas.microsoft.com/office/drawing/2014/main" xmlns="" val="3354000786"/>
                  </a:ext>
                </a:extLst>
              </a:tr>
              <a:tr h="243737">
                <a:tc rowSpan="3">
                  <a:txBody>
                    <a:bodyPr/>
                    <a:lstStyle/>
                    <a:p>
                      <a:r>
                        <a:rPr lang="en-US" sz="1000" b="1" dirty="0">
                          <a:effectLst/>
                          <a:latin typeface="Arial" panose="020B0604020202020204" pitchFamily="34" charset="0"/>
                          <a:ea typeface="Times New Roman" panose="02020603050405020304" pitchFamily="18" charset="0"/>
                          <a:cs typeface="Arial" panose="020B0604020202020204" pitchFamily="34" charset="0"/>
                        </a:rPr>
                        <a:t>PLANNED MAINTENANCE</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lnL w="28575"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PLANNING &amp; DESIGN</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28575"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441862889"/>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EXECUTION</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01</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10</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97588311"/>
                  </a:ext>
                </a:extLst>
              </a:tr>
              <a:tr h="243737">
                <a:tc vMerge="1">
                  <a:txBody>
                    <a:bodyPr/>
                    <a:lstStyle/>
                    <a:p>
                      <a:endParaRPr lang="en-ZA"/>
                    </a:p>
                  </a:txBody>
                  <a:tcPr/>
                </a:tc>
                <a:tc>
                  <a:txBody>
                    <a:bodyPr/>
                    <a:lstStyle/>
                    <a:p>
                      <a:r>
                        <a:rPr lang="en-US" sz="1000">
                          <a:effectLst/>
                          <a:latin typeface="Arial" panose="020B0604020202020204" pitchFamily="34" charset="0"/>
                          <a:ea typeface="Times New Roman" panose="02020603050405020304" pitchFamily="18" charset="0"/>
                          <a:cs typeface="Arial" panose="020B0604020202020204" pitchFamily="34" charset="0"/>
                        </a:rPr>
                        <a:t>ACADEMIES</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extLst>
                  <a:ext uri="{0D108BD9-81ED-4DB2-BD59-A6C34878D82A}">
                    <a16:rowId xmlns:a16="http://schemas.microsoft.com/office/drawing/2014/main" xmlns="" val="1569141621"/>
                  </a:ext>
                </a:extLst>
              </a:tr>
              <a:tr h="243737">
                <a:tc gridSpan="2">
                  <a:txBody>
                    <a:bodyPr/>
                    <a:lstStyle/>
                    <a:p>
                      <a:r>
                        <a:rPr lang="en-US" sz="1000" b="1" i="1" dirty="0">
                          <a:effectLst/>
                          <a:latin typeface="Arial" panose="020B0604020202020204" pitchFamily="34" charset="0"/>
                          <a:ea typeface="Times New Roman" panose="02020603050405020304" pitchFamily="18" charset="0"/>
                          <a:cs typeface="Arial" panose="020B0604020202020204" pitchFamily="34" charset="0"/>
                        </a:rPr>
                        <a:t>SUB-TOTAL PLANNED MAINTENANCE PROGRAMME</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28575"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hMerge="1">
                  <a:txBody>
                    <a:bodyPr/>
                    <a:lstStyle/>
                    <a:p>
                      <a:endParaRPr lang="en-ZA"/>
                    </a:p>
                  </a:txBody>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03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02</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04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a:effectLst/>
                          <a:latin typeface="Arial" panose="020B0604020202020204" pitchFamily="34" charset="0"/>
                          <a:ea typeface="Times New Roman" panose="02020603050405020304" pitchFamily="18" charset="0"/>
                          <a:cs typeface="Arial" panose="020B0604020202020204" pitchFamily="34" charset="0"/>
                        </a:rPr>
                        <a:t>05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tc>
                  <a:txBody>
                    <a:bodyPr/>
                    <a:lstStyle/>
                    <a:p>
                      <a:pPr algn="ctr"/>
                      <a:r>
                        <a:rPr lang="en-US" sz="1000" b="1" i="1" u="sng">
                          <a:effectLst/>
                          <a:latin typeface="Arial" panose="020B0604020202020204" pitchFamily="34" charset="0"/>
                          <a:ea typeface="Times New Roman" panose="02020603050405020304" pitchFamily="18" charset="0"/>
                          <a:cs typeface="Arial" panose="020B0604020202020204" pitchFamily="34" charset="0"/>
                        </a:rPr>
                        <a:t>14</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DBE5F1"/>
                    </a:solidFill>
                  </a:tcPr>
                </a:tc>
                <a:extLst>
                  <a:ext uri="{0D108BD9-81ED-4DB2-BD59-A6C34878D82A}">
                    <a16:rowId xmlns:a16="http://schemas.microsoft.com/office/drawing/2014/main" xmlns="" val="996585671"/>
                  </a:ext>
                </a:extLst>
              </a:tr>
              <a:tr h="310044">
                <a:tc gridSpan="2">
                  <a:txBody>
                    <a:bodyPr/>
                    <a:lstStyle/>
                    <a:p>
                      <a:r>
                        <a:rPr lang="en-US" sz="1000" b="1" u="sng" dirty="0">
                          <a:effectLst/>
                          <a:latin typeface="Arial" panose="020B0604020202020204" pitchFamily="34" charset="0"/>
                          <a:ea typeface="Times New Roman" panose="02020603050405020304" pitchFamily="18" charset="0"/>
                          <a:cs typeface="Arial" panose="020B0604020202020204" pitchFamily="34" charset="0"/>
                        </a:rPr>
                        <a:t>TOTAL SAPS IDP PROJECTS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28575"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hMerge="1">
                  <a:txBody>
                    <a:bodyPr/>
                    <a:lstStyle/>
                    <a:p>
                      <a:endParaRPr lang="en-ZA"/>
                    </a:p>
                  </a:txBody>
                  <a:tcPr/>
                </a:tc>
                <a:tc>
                  <a:txBody>
                    <a:bodyPr/>
                    <a:lstStyle/>
                    <a:p>
                      <a:pPr algn="ctr"/>
                      <a:r>
                        <a:rPr lang="en-US" sz="1000" b="1" u="sng">
                          <a:effectLst/>
                          <a:latin typeface="Arial" panose="020B0604020202020204" pitchFamily="34" charset="0"/>
                          <a:ea typeface="Times New Roman" panose="02020603050405020304" pitchFamily="18" charset="0"/>
                          <a:cs typeface="Arial" panose="020B0604020202020204" pitchFamily="34" charset="0"/>
                        </a:rPr>
                        <a:t>20</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000" b="1" u="sng">
                          <a:effectLst/>
                          <a:latin typeface="Arial" panose="020B0604020202020204" pitchFamily="34" charset="0"/>
                          <a:ea typeface="Times New Roman" panose="02020603050405020304" pitchFamily="18" charset="0"/>
                          <a:cs typeface="Arial" panose="020B0604020202020204" pitchFamily="34" charset="0"/>
                        </a:rPr>
                        <a:t>63</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000" b="1" u="sng">
                          <a:effectLst/>
                          <a:latin typeface="Arial" panose="020B0604020202020204" pitchFamily="34" charset="0"/>
                          <a:ea typeface="Times New Roman" panose="02020603050405020304" pitchFamily="18" charset="0"/>
                          <a:cs typeface="Arial" panose="020B0604020202020204" pitchFamily="34" charset="0"/>
                        </a:rPr>
                        <a:t>16</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000" b="1" u="sng">
                          <a:effectLst/>
                          <a:latin typeface="Arial" panose="020B0604020202020204" pitchFamily="34" charset="0"/>
                          <a:ea typeface="Times New Roman" panose="02020603050405020304" pitchFamily="18" charset="0"/>
                          <a:cs typeface="Arial" panose="020B0604020202020204" pitchFamily="34" charset="0"/>
                        </a:rPr>
                        <a:t>15</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000" b="1" u="sng">
                          <a:effectLst/>
                          <a:latin typeface="Arial" panose="020B0604020202020204" pitchFamily="34" charset="0"/>
                          <a:ea typeface="Times New Roman" panose="02020603050405020304" pitchFamily="18" charset="0"/>
                          <a:cs typeface="Arial" panose="020B0604020202020204" pitchFamily="34" charset="0"/>
                        </a:rPr>
                        <a:t>16</a:t>
                      </a:r>
                      <a:endParaRPr lang="en-ZA" sz="105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tc>
                  <a:txBody>
                    <a:bodyPr/>
                    <a:lstStyle/>
                    <a:p>
                      <a:pPr algn="ctr"/>
                      <a:r>
                        <a:rPr lang="en-US" sz="1000" b="1" i="1" u="sng" dirty="0">
                          <a:effectLst/>
                          <a:latin typeface="Arial" panose="020B0604020202020204" pitchFamily="34" charset="0"/>
                          <a:ea typeface="Times New Roman" panose="02020603050405020304" pitchFamily="18" charset="0"/>
                          <a:cs typeface="Arial" panose="020B0604020202020204" pitchFamily="34" charset="0"/>
                        </a:rPr>
                        <a:t>130</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6306" marR="66306" marT="0" marB="0" anchor="ctr">
                    <a:lnL w="12700" cap="flat" cmpd="sng" algn="ctr">
                      <a:solidFill>
                        <a:srgbClr val="000000"/>
                      </a:solidFill>
                      <a:prstDash val="solid"/>
                      <a:round/>
                      <a:headEnd type="none" w="med" len="med"/>
                      <a:tailEnd type="none" w="med" len="med"/>
                    </a:lnL>
                    <a:lnR w="28575" cap="flat" cmpd="sng" algn="ctr">
                      <a:solidFill>
                        <a:srgbClr val="548DD4"/>
                      </a:solidFill>
                      <a:prstDash val="solid"/>
                      <a:round/>
                      <a:headEnd type="none" w="med" len="med"/>
                      <a:tailEnd type="none" w="med" len="med"/>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solidFill>
                      <a:srgbClr val="C6D9F1"/>
                    </a:solidFill>
                  </a:tcPr>
                </a:tc>
                <a:extLst>
                  <a:ext uri="{0D108BD9-81ED-4DB2-BD59-A6C34878D82A}">
                    <a16:rowId xmlns:a16="http://schemas.microsoft.com/office/drawing/2014/main" xmlns="" val="3720543072"/>
                  </a:ext>
                </a:extLst>
              </a:tr>
            </a:tbl>
          </a:graphicData>
        </a:graphic>
      </p:graphicFrame>
      <p:sp>
        <p:nvSpPr>
          <p:cNvPr id="7" name="Rectangle 6"/>
          <p:cNvSpPr/>
          <p:nvPr/>
        </p:nvSpPr>
        <p:spPr>
          <a:xfrm>
            <a:off x="968310" y="6036884"/>
            <a:ext cx="1696811" cy="338554"/>
          </a:xfrm>
          <a:prstGeom prst="rect">
            <a:avLst/>
          </a:prstGeom>
        </p:spPr>
        <p:txBody>
          <a:bodyPr wrap="none">
            <a:spAutoFit/>
          </a:bodyPr>
          <a:lstStyle/>
          <a:p>
            <a:pPr>
              <a:spcAft>
                <a:spcPts val="0"/>
              </a:spcAft>
            </a:pPr>
            <a:r>
              <a:rPr lang="en-ZA" sz="1600" b="1" dirty="0">
                <a:latin typeface="Arial Narrow" panose="020B0606020202030204" pitchFamily="34" charset="0"/>
                <a:ea typeface="Times New Roman" panose="02020603050405020304" pitchFamily="18" charset="0"/>
                <a:cs typeface="Arial" panose="020B0604020202020204" pitchFamily="34" charset="0"/>
              </a:rPr>
              <a:t>CLASSIFICATIONS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75813158"/>
              </p:ext>
            </p:extLst>
          </p:nvPr>
        </p:nvGraphicFramePr>
        <p:xfrm>
          <a:off x="1023938" y="6328264"/>
          <a:ext cx="10787063" cy="360045"/>
        </p:xfrm>
        <a:graphic>
          <a:graphicData uri="http://schemas.openxmlformats.org/drawingml/2006/table">
            <a:tbl>
              <a:tblPr firstRow="1" firstCol="1" bandRow="1"/>
              <a:tblGrid>
                <a:gridCol w="539353">
                  <a:extLst>
                    <a:ext uri="{9D8B030D-6E8A-4147-A177-3AD203B41FA5}">
                      <a16:colId xmlns:a16="http://schemas.microsoft.com/office/drawing/2014/main" xmlns="" val="2816280756"/>
                    </a:ext>
                  </a:extLst>
                </a:gridCol>
                <a:gridCol w="1484300">
                  <a:extLst>
                    <a:ext uri="{9D8B030D-6E8A-4147-A177-3AD203B41FA5}">
                      <a16:colId xmlns:a16="http://schemas.microsoft.com/office/drawing/2014/main" xmlns="" val="3796124985"/>
                    </a:ext>
                  </a:extLst>
                </a:gridCol>
                <a:gridCol w="162560">
                  <a:extLst>
                    <a:ext uri="{9D8B030D-6E8A-4147-A177-3AD203B41FA5}">
                      <a16:colId xmlns:a16="http://schemas.microsoft.com/office/drawing/2014/main" xmlns="" val="662568930"/>
                    </a:ext>
                  </a:extLst>
                </a:gridCol>
                <a:gridCol w="539353">
                  <a:extLst>
                    <a:ext uri="{9D8B030D-6E8A-4147-A177-3AD203B41FA5}">
                      <a16:colId xmlns:a16="http://schemas.microsoft.com/office/drawing/2014/main" xmlns="" val="3928791857"/>
                    </a:ext>
                  </a:extLst>
                </a:gridCol>
                <a:gridCol w="1484300">
                  <a:extLst>
                    <a:ext uri="{9D8B030D-6E8A-4147-A177-3AD203B41FA5}">
                      <a16:colId xmlns:a16="http://schemas.microsoft.com/office/drawing/2014/main" xmlns="" val="395441183"/>
                    </a:ext>
                  </a:extLst>
                </a:gridCol>
                <a:gridCol w="162560">
                  <a:extLst>
                    <a:ext uri="{9D8B030D-6E8A-4147-A177-3AD203B41FA5}">
                      <a16:colId xmlns:a16="http://schemas.microsoft.com/office/drawing/2014/main" xmlns="" val="3584580718"/>
                    </a:ext>
                  </a:extLst>
                </a:gridCol>
                <a:gridCol w="539353">
                  <a:extLst>
                    <a:ext uri="{9D8B030D-6E8A-4147-A177-3AD203B41FA5}">
                      <a16:colId xmlns:a16="http://schemas.microsoft.com/office/drawing/2014/main" xmlns="" val="2078765664"/>
                    </a:ext>
                  </a:extLst>
                </a:gridCol>
                <a:gridCol w="1484300">
                  <a:extLst>
                    <a:ext uri="{9D8B030D-6E8A-4147-A177-3AD203B41FA5}">
                      <a16:colId xmlns:a16="http://schemas.microsoft.com/office/drawing/2014/main" xmlns="" val="1210145243"/>
                    </a:ext>
                  </a:extLst>
                </a:gridCol>
                <a:gridCol w="162560">
                  <a:extLst>
                    <a:ext uri="{9D8B030D-6E8A-4147-A177-3AD203B41FA5}">
                      <a16:colId xmlns:a16="http://schemas.microsoft.com/office/drawing/2014/main" xmlns="" val="82399178"/>
                    </a:ext>
                  </a:extLst>
                </a:gridCol>
                <a:gridCol w="539353">
                  <a:extLst>
                    <a:ext uri="{9D8B030D-6E8A-4147-A177-3AD203B41FA5}">
                      <a16:colId xmlns:a16="http://schemas.microsoft.com/office/drawing/2014/main" xmlns="" val="216528307"/>
                    </a:ext>
                  </a:extLst>
                </a:gridCol>
                <a:gridCol w="1484300">
                  <a:extLst>
                    <a:ext uri="{9D8B030D-6E8A-4147-A177-3AD203B41FA5}">
                      <a16:colId xmlns:a16="http://schemas.microsoft.com/office/drawing/2014/main" xmlns="" val="2423887404"/>
                    </a:ext>
                  </a:extLst>
                </a:gridCol>
                <a:gridCol w="162560">
                  <a:extLst>
                    <a:ext uri="{9D8B030D-6E8A-4147-A177-3AD203B41FA5}">
                      <a16:colId xmlns:a16="http://schemas.microsoft.com/office/drawing/2014/main" xmlns="" val="560927386"/>
                    </a:ext>
                  </a:extLst>
                </a:gridCol>
                <a:gridCol w="576029">
                  <a:extLst>
                    <a:ext uri="{9D8B030D-6E8A-4147-A177-3AD203B41FA5}">
                      <a16:colId xmlns:a16="http://schemas.microsoft.com/office/drawing/2014/main" xmlns="" val="3897121495"/>
                    </a:ext>
                  </a:extLst>
                </a:gridCol>
                <a:gridCol w="1466182">
                  <a:extLst>
                    <a:ext uri="{9D8B030D-6E8A-4147-A177-3AD203B41FA5}">
                      <a16:colId xmlns:a16="http://schemas.microsoft.com/office/drawing/2014/main" xmlns="" val="1764749168"/>
                    </a:ext>
                  </a:extLst>
                </a:gridCol>
              </a:tblGrid>
              <a:tr h="323850">
                <a:tc>
                  <a:txBody>
                    <a:bodyPr/>
                    <a:lstStyle/>
                    <a:p>
                      <a:pPr>
                        <a:lnSpc>
                          <a:spcPct val="115000"/>
                        </a:lnSpc>
                      </a:pPr>
                      <a:r>
                        <a:rPr lang="en-US" sz="1000" b="1" dirty="0">
                          <a:effectLst/>
                          <a:latin typeface="Arial Narrow" panose="020B0606020202030204" pitchFamily="34" charset="0"/>
                          <a:cs typeface="Arial" panose="020B0604020202020204" pitchFamily="34" charset="0"/>
                        </a:rPr>
                        <a:t>N </a:t>
                      </a:r>
                      <a:endParaRPr lang="en-ZA" sz="1000" dirty="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C6D9F1"/>
                    </a:solidFill>
                  </a:tcPr>
                </a:tc>
                <a:tc>
                  <a:txBody>
                    <a:bodyPr/>
                    <a:lstStyle/>
                    <a:p>
                      <a:pPr>
                        <a:lnSpc>
                          <a:spcPct val="115000"/>
                        </a:lnSpc>
                      </a:pPr>
                      <a:r>
                        <a:rPr lang="en-US" sz="1000" dirty="0">
                          <a:effectLst/>
                          <a:latin typeface="Arial Narrow" panose="020B0606020202030204" pitchFamily="34" charset="0"/>
                          <a:cs typeface="Arial" panose="020B0604020202020204" pitchFamily="34" charset="0"/>
                        </a:rPr>
                        <a:t>NEW</a:t>
                      </a:r>
                      <a:endParaRPr lang="en-ZA" sz="1000" dirty="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a:noFill/>
                    </a:lnT>
                    <a:lnB>
                      <a:noFill/>
                    </a:lnB>
                  </a:tcPr>
                </a:tc>
                <a:tc>
                  <a:txBody>
                    <a:bodyPr/>
                    <a:lstStyle/>
                    <a:p>
                      <a:pPr>
                        <a:lnSpc>
                          <a:spcPct val="115000"/>
                        </a:lnSpc>
                      </a:pPr>
                      <a:r>
                        <a:rPr lang="en-US" sz="1000" b="1">
                          <a:effectLst/>
                          <a:latin typeface="Arial Narrow" panose="020B0606020202030204" pitchFamily="34" charset="0"/>
                          <a:cs typeface="Arial" panose="020B0604020202020204" pitchFamily="34" charset="0"/>
                        </a:rPr>
                        <a:t>NRE</a:t>
                      </a: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C6D9F1"/>
                    </a:solidFill>
                  </a:tcPr>
                </a:tc>
                <a:tc>
                  <a:txBody>
                    <a:bodyPr/>
                    <a:lstStyle/>
                    <a:p>
                      <a:pPr>
                        <a:lnSpc>
                          <a:spcPct val="115000"/>
                        </a:lnSpc>
                      </a:pPr>
                      <a:r>
                        <a:rPr lang="en-US" sz="1000">
                          <a:effectLst/>
                          <a:latin typeface="Arial Narrow" panose="020B0606020202030204" pitchFamily="34" charset="0"/>
                          <a:cs typeface="Arial" panose="020B0604020202020204" pitchFamily="34" charset="0"/>
                        </a:rPr>
                        <a:t>NEWLY  RE-ESTABLISHED</a:t>
                      </a:r>
                      <a:endParaRPr lang="en-ZA" sz="10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a:noFill/>
                    </a:lnT>
                    <a:lnB>
                      <a:noFill/>
                    </a:lnB>
                  </a:tcPr>
                </a:tc>
                <a:tc>
                  <a:txBody>
                    <a:bodyPr/>
                    <a:lstStyle/>
                    <a:p>
                      <a:pPr>
                        <a:lnSpc>
                          <a:spcPct val="115000"/>
                        </a:lnSpc>
                      </a:pPr>
                      <a:r>
                        <a:rPr lang="en-US" sz="1000" b="1">
                          <a:effectLst/>
                          <a:latin typeface="Arial Narrow" panose="020B0606020202030204" pitchFamily="34" charset="0"/>
                          <a:cs typeface="Arial" panose="020B0604020202020204" pitchFamily="34" charset="0"/>
                        </a:rPr>
                        <a:t>RE</a:t>
                      </a: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C6D9F1"/>
                    </a:solidFill>
                  </a:tcPr>
                </a:tc>
                <a:tc>
                  <a:txBody>
                    <a:bodyPr/>
                    <a:lstStyle/>
                    <a:p>
                      <a:pPr>
                        <a:lnSpc>
                          <a:spcPct val="115000"/>
                        </a:lnSpc>
                      </a:pPr>
                      <a:r>
                        <a:rPr lang="en-US" sz="1000">
                          <a:effectLst/>
                          <a:latin typeface="Arial Narrow" panose="020B0606020202030204" pitchFamily="34" charset="0"/>
                          <a:cs typeface="Arial" panose="020B0604020202020204" pitchFamily="34" charset="0"/>
                        </a:rPr>
                        <a:t>RE- ESTABLISHED</a:t>
                      </a:r>
                      <a:endParaRPr lang="en-ZA" sz="10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a:noFill/>
                    </a:lnT>
                    <a:lnB>
                      <a:noFill/>
                    </a:lnB>
                  </a:tcPr>
                </a:tc>
                <a:tc>
                  <a:txBody>
                    <a:bodyPr/>
                    <a:lstStyle/>
                    <a:p>
                      <a:pPr>
                        <a:lnSpc>
                          <a:spcPct val="115000"/>
                        </a:lnSpc>
                      </a:pPr>
                      <a:r>
                        <a:rPr lang="en-US" sz="1000" b="1">
                          <a:effectLst/>
                          <a:latin typeface="Arial Narrow" panose="020B0606020202030204" pitchFamily="34" charset="0"/>
                          <a:cs typeface="Arial" panose="020B0604020202020204" pitchFamily="34" charset="0"/>
                        </a:rPr>
                        <a:t>R&amp;U</a:t>
                      </a: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C6D9F1"/>
                    </a:solidFill>
                  </a:tcPr>
                </a:tc>
                <a:tc>
                  <a:txBody>
                    <a:bodyPr/>
                    <a:lstStyle/>
                    <a:p>
                      <a:pPr>
                        <a:lnSpc>
                          <a:spcPct val="115000"/>
                        </a:lnSpc>
                      </a:pPr>
                      <a:r>
                        <a:rPr lang="en-US" sz="1000">
                          <a:effectLst/>
                          <a:latin typeface="Arial Narrow" panose="020B0606020202030204" pitchFamily="34" charset="0"/>
                          <a:cs typeface="Arial" panose="020B0604020202020204" pitchFamily="34" charset="0"/>
                        </a:rPr>
                        <a:t>REPAIR &amp; UPGRADE</a:t>
                      </a:r>
                      <a:endParaRPr lang="en-ZA" sz="10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nSpc>
                          <a:spcPct val="115000"/>
                        </a:lnSpc>
                      </a:pP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a:noFill/>
                    </a:lnT>
                    <a:lnB>
                      <a:noFill/>
                    </a:lnB>
                  </a:tcPr>
                </a:tc>
                <a:tc>
                  <a:txBody>
                    <a:bodyPr/>
                    <a:lstStyle/>
                    <a:p>
                      <a:pPr>
                        <a:lnSpc>
                          <a:spcPct val="115000"/>
                        </a:lnSpc>
                      </a:pPr>
                      <a:r>
                        <a:rPr lang="en-US" sz="1000" b="1">
                          <a:effectLst/>
                          <a:latin typeface="Arial Narrow" panose="020B0606020202030204" pitchFamily="34" charset="0"/>
                          <a:cs typeface="Arial" panose="020B0604020202020204" pitchFamily="34" charset="0"/>
                        </a:rPr>
                        <a:t>R&amp;R</a:t>
                      </a:r>
                      <a:endParaRPr lang="en-ZA" sz="1000">
                        <a:effectLst/>
                        <a:latin typeface="Calibri" panose="020F0502020204030204" pitchFamily="34" charset="0"/>
                        <a:cs typeface="Times New Roman" panose="02020603050405020304" pitchFamily="18" charset="0"/>
                      </a:endParaRPr>
                    </a:p>
                  </a:txBody>
                  <a:tcPr marL="68580" marR="68580" marT="9525" marB="0" anchor="ctr">
                    <a:lnL w="28575"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C6D9F1"/>
                    </a:solidFill>
                  </a:tcPr>
                </a:tc>
                <a:tc>
                  <a:txBody>
                    <a:bodyPr/>
                    <a:lstStyle/>
                    <a:p>
                      <a:pPr>
                        <a:lnSpc>
                          <a:spcPct val="115000"/>
                        </a:lnSpc>
                      </a:pPr>
                      <a:r>
                        <a:rPr lang="en-US" sz="1000" dirty="0">
                          <a:effectLst/>
                          <a:latin typeface="Arial Narrow" panose="020B0606020202030204" pitchFamily="34" charset="0"/>
                          <a:cs typeface="Arial" panose="020B0604020202020204" pitchFamily="34" charset="0"/>
                        </a:rPr>
                        <a:t>REPAIRS &amp; RENOVATIONS</a:t>
                      </a:r>
                      <a:endParaRPr lang="en-ZA" sz="1000" dirty="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4222101284"/>
                  </a:ext>
                </a:extLst>
              </a:tr>
            </a:tbl>
          </a:graphicData>
        </a:graphic>
      </p:graphicFrame>
    </p:spTree>
    <p:extLst>
      <p:ext uri="{BB962C8B-B14F-4D97-AF65-F5344CB8AC3E}">
        <p14:creationId xmlns:p14="http://schemas.microsoft.com/office/powerpoint/2010/main" xmlns="" val="91616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7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4" name="Slide Number Placeholder 3"/>
          <p:cNvSpPr>
            <a:spLocks noGrp="1"/>
          </p:cNvSpPr>
          <p:nvPr>
            <p:ph type="sldNum" sz="quarter" idx="12"/>
          </p:nvPr>
        </p:nvSpPr>
        <p:spPr/>
        <p:txBody>
          <a:bodyPr/>
          <a:lstStyle/>
          <a:p>
            <a:fld id="{70AAA570-3596-44A9-950A-E638EE719369}" type="slidenum">
              <a:rPr lang="en-ZA" smtClean="0"/>
              <a:pPr/>
              <a:t>7</a:t>
            </a:fld>
            <a:endParaRPr lang="en-ZA" dirty="0"/>
          </a:p>
        </p:txBody>
      </p:sp>
      <p:sp>
        <p:nvSpPr>
          <p:cNvPr id="7" name="Rectangle 6"/>
          <p:cNvSpPr/>
          <p:nvPr/>
        </p:nvSpPr>
        <p:spPr>
          <a:xfrm>
            <a:off x="982762" y="961140"/>
            <a:ext cx="9480645" cy="523220"/>
          </a:xfrm>
          <a:prstGeom prst="rect">
            <a:avLst/>
          </a:prstGeom>
        </p:spPr>
        <p:txBody>
          <a:bodyPr wrap="square">
            <a:spAutoFit/>
          </a:bodyPr>
          <a:lstStyle/>
          <a:p>
            <a:r>
              <a:rPr lang="en-US" sz="1400" b="1" u="sng" dirty="0">
                <a:latin typeface="Arial" panose="020B0604020202020204" pitchFamily="34" charset="0"/>
                <a:cs typeface="Arial" panose="020B0604020202020204" pitchFamily="34" charset="0"/>
              </a:rPr>
              <a:t>CAPITAL WORKS PROGRAMME</a:t>
            </a:r>
            <a:endParaRPr lang="en-ZA"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FOCUS AREA 1: POLICE STATION: CONSTRUCTION: SITE CLEARANCES</a:t>
            </a:r>
            <a:endParaRPr lang="en-ZA" sz="1400" dirty="0">
              <a:effectLst/>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775702035"/>
              </p:ext>
            </p:extLst>
          </p:nvPr>
        </p:nvGraphicFramePr>
        <p:xfrm>
          <a:off x="1024128" y="1476326"/>
          <a:ext cx="10787062" cy="1094740"/>
        </p:xfrm>
        <a:graphic>
          <a:graphicData uri="http://schemas.openxmlformats.org/drawingml/2006/table">
            <a:tbl>
              <a:tblPr firstRow="1" firstCol="1" bandRow="1"/>
              <a:tblGrid>
                <a:gridCol w="1337127">
                  <a:extLst>
                    <a:ext uri="{9D8B030D-6E8A-4147-A177-3AD203B41FA5}">
                      <a16:colId xmlns:a16="http://schemas.microsoft.com/office/drawing/2014/main" xmlns="" val="752069072"/>
                    </a:ext>
                  </a:extLst>
                </a:gridCol>
                <a:gridCol w="1889987">
                  <a:extLst>
                    <a:ext uri="{9D8B030D-6E8A-4147-A177-3AD203B41FA5}">
                      <a16:colId xmlns:a16="http://schemas.microsoft.com/office/drawing/2014/main" xmlns="" val="2379858082"/>
                    </a:ext>
                  </a:extLst>
                </a:gridCol>
                <a:gridCol w="1889987">
                  <a:extLst>
                    <a:ext uri="{9D8B030D-6E8A-4147-A177-3AD203B41FA5}">
                      <a16:colId xmlns:a16="http://schemas.microsoft.com/office/drawing/2014/main" xmlns="" val="1783200814"/>
                    </a:ext>
                  </a:extLst>
                </a:gridCol>
                <a:gridCol w="1889987">
                  <a:extLst>
                    <a:ext uri="{9D8B030D-6E8A-4147-A177-3AD203B41FA5}">
                      <a16:colId xmlns:a16="http://schemas.microsoft.com/office/drawing/2014/main" xmlns="" val="1429547661"/>
                    </a:ext>
                  </a:extLst>
                </a:gridCol>
                <a:gridCol w="1889987">
                  <a:extLst>
                    <a:ext uri="{9D8B030D-6E8A-4147-A177-3AD203B41FA5}">
                      <a16:colId xmlns:a16="http://schemas.microsoft.com/office/drawing/2014/main" xmlns="" val="2327176507"/>
                    </a:ext>
                  </a:extLst>
                </a:gridCol>
                <a:gridCol w="1889987">
                  <a:extLst>
                    <a:ext uri="{9D8B030D-6E8A-4147-A177-3AD203B41FA5}">
                      <a16:colId xmlns:a16="http://schemas.microsoft.com/office/drawing/2014/main" xmlns="" val="63085550"/>
                    </a:ext>
                  </a:extLst>
                </a:gridCol>
              </a:tblGrid>
              <a:tr h="154940">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 2022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2022/2023</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4104615098"/>
                  </a:ext>
                </a:extLst>
              </a:tr>
              <a:tr h="154940">
                <a:tc rowSpan="3">
                  <a:txBody>
                    <a:bodyPr/>
                    <a:lstStyle/>
                    <a:p>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RONDEBOSCH (R&amp;U)</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BELHAR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BROWNS FARM SATELLITE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KLAPMUTS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BONTEHEUWEL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05441180"/>
                  </a:ext>
                </a:extLst>
              </a:tr>
              <a:tr h="154940">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LINGELETHU (NRE)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MASIPHUMELELE (N)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KWANOKATHULA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KWANONQABA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10371920"/>
                  </a:ext>
                </a:extLst>
              </a:tr>
              <a:tr h="154940">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STRUISBAAI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ELANDS BAY (RE)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VRYGROND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558118065"/>
                  </a:ext>
                </a:extLst>
              </a:tr>
              <a:tr h="154940">
                <a:tc>
                  <a:txBody>
                    <a:bodyPr/>
                    <a:lstStyle/>
                    <a:p>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563056767"/>
                  </a:ext>
                </a:extLst>
              </a:tr>
            </a:tbl>
          </a:graphicData>
        </a:graphic>
      </p:graphicFrame>
      <p:sp>
        <p:nvSpPr>
          <p:cNvPr id="9" name="Rectangle 8"/>
          <p:cNvSpPr/>
          <p:nvPr/>
        </p:nvSpPr>
        <p:spPr>
          <a:xfrm>
            <a:off x="982762" y="2559306"/>
            <a:ext cx="7983394" cy="307777"/>
          </a:xfrm>
          <a:prstGeom prst="rect">
            <a:avLst/>
          </a:prstGeom>
        </p:spPr>
        <p:txBody>
          <a:bodyPr wrap="square">
            <a:spAutoFit/>
          </a:bodyPr>
          <a:lstStyle/>
          <a:p>
            <a:pPr>
              <a:spcAft>
                <a:spcPts val="0"/>
              </a:spcAft>
            </a:pPr>
            <a:r>
              <a:rPr lang="en-US" sz="1400" b="1" dirty="0">
                <a:latin typeface="Arial" panose="020B0604020202020204" pitchFamily="34" charset="0"/>
                <a:ea typeface="Times New Roman" panose="02020603050405020304" pitchFamily="18" charset="0"/>
                <a:cs typeface="Arial" panose="020B0604020202020204" pitchFamily="34" charset="0"/>
              </a:rPr>
              <a:t>FOCUS AREA 1: POLICE STATIONS: CONSTRUCTION: PLANNING &amp; DESIGN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430297536"/>
              </p:ext>
            </p:extLst>
          </p:nvPr>
        </p:nvGraphicFramePr>
        <p:xfrm>
          <a:off x="1024128" y="2872208"/>
          <a:ext cx="10786873" cy="1297940"/>
        </p:xfrm>
        <a:graphic>
          <a:graphicData uri="http://schemas.openxmlformats.org/drawingml/2006/table">
            <a:tbl>
              <a:tblPr firstRow="1" firstCol="1" bandRow="1"/>
              <a:tblGrid>
                <a:gridCol w="1337483">
                  <a:extLst>
                    <a:ext uri="{9D8B030D-6E8A-4147-A177-3AD203B41FA5}">
                      <a16:colId xmlns:a16="http://schemas.microsoft.com/office/drawing/2014/main" xmlns="" val="1065293253"/>
                    </a:ext>
                  </a:extLst>
                </a:gridCol>
                <a:gridCol w="1889878">
                  <a:extLst>
                    <a:ext uri="{9D8B030D-6E8A-4147-A177-3AD203B41FA5}">
                      <a16:colId xmlns:a16="http://schemas.microsoft.com/office/drawing/2014/main" xmlns="" val="3387602602"/>
                    </a:ext>
                  </a:extLst>
                </a:gridCol>
                <a:gridCol w="1889878">
                  <a:extLst>
                    <a:ext uri="{9D8B030D-6E8A-4147-A177-3AD203B41FA5}">
                      <a16:colId xmlns:a16="http://schemas.microsoft.com/office/drawing/2014/main" xmlns="" val="551648218"/>
                    </a:ext>
                  </a:extLst>
                </a:gridCol>
                <a:gridCol w="1889878">
                  <a:extLst>
                    <a:ext uri="{9D8B030D-6E8A-4147-A177-3AD203B41FA5}">
                      <a16:colId xmlns:a16="http://schemas.microsoft.com/office/drawing/2014/main" xmlns="" val="4219309685"/>
                    </a:ext>
                  </a:extLst>
                </a:gridCol>
                <a:gridCol w="1889878">
                  <a:extLst>
                    <a:ext uri="{9D8B030D-6E8A-4147-A177-3AD203B41FA5}">
                      <a16:colId xmlns:a16="http://schemas.microsoft.com/office/drawing/2014/main" xmlns="" val="396235387"/>
                    </a:ext>
                  </a:extLst>
                </a:gridCol>
                <a:gridCol w="1889878">
                  <a:extLst>
                    <a:ext uri="{9D8B030D-6E8A-4147-A177-3AD203B41FA5}">
                      <a16:colId xmlns:a16="http://schemas.microsoft.com/office/drawing/2014/main" xmlns="" val="2549121377"/>
                    </a:ext>
                  </a:extLst>
                </a:gridCol>
              </a:tblGrid>
              <a:tr h="0">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PROVINCE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2021/ 2022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2022/2023</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2023/2024</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2024/2025</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2025/2026</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2088851677"/>
                  </a:ext>
                </a:extLst>
              </a:tr>
              <a:tr h="71755">
                <a:tc rowSpan="5">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WESTERN CAPE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MAKAZA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GUGULETHU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BELHAR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960221057"/>
                  </a:ext>
                </a:extLst>
              </a:tr>
              <a:tr h="71755">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SAMORA MACHEL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PORTERVILLE (R&amp;U)</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ELANDS BAY (RE)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438317252"/>
                  </a:ext>
                </a:extLst>
              </a:tr>
              <a:tr h="71755">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WELLINGTON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LINGULETHU (NRE)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237203672"/>
                  </a:ext>
                </a:extLst>
              </a:tr>
              <a:tr h="71755">
                <a:tc vMerge="1">
                  <a:txBody>
                    <a:bodyPr/>
                    <a:lstStyle/>
                    <a:p>
                      <a:endParaRPr lang="en-ZA"/>
                    </a:p>
                  </a:txBody>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RONDEBOSCH (R&amp;U)</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351594413"/>
                  </a:ext>
                </a:extLst>
              </a:tr>
              <a:tr h="71755">
                <a:tc vMerge="1">
                  <a:txBody>
                    <a:bodyPr/>
                    <a:lstStyle/>
                    <a:p>
                      <a:endParaRPr lang="en-ZA"/>
                    </a:p>
                  </a:txBody>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STRUISBAAI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040140936"/>
                  </a:ext>
                </a:extLst>
              </a:tr>
              <a:tr h="0">
                <a:tc>
                  <a:txBody>
                    <a:bodyPr/>
                    <a:lstStyle/>
                    <a:p>
                      <a:r>
                        <a:rPr lang="en-US" sz="1100" b="1">
                          <a:effectLst/>
                          <a:latin typeface="Arial" panose="020B0604020202020204" pitchFamily="34" charset="0"/>
                          <a:ea typeface="Times New Roman" panose="02020603050405020304" pitchFamily="18" charset="0"/>
                          <a:cs typeface="Arial" panose="020B0604020202020204" pitchFamily="34" charset="0"/>
                        </a:rPr>
                        <a:t>TOTALS</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03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02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05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865072990"/>
                  </a:ext>
                </a:extLst>
              </a:tr>
            </a:tbl>
          </a:graphicData>
        </a:graphic>
      </p:graphicFrame>
      <p:sp>
        <p:nvSpPr>
          <p:cNvPr id="11" name="Rectangle 10"/>
          <p:cNvSpPr/>
          <p:nvPr/>
        </p:nvSpPr>
        <p:spPr>
          <a:xfrm>
            <a:off x="982762" y="4148604"/>
            <a:ext cx="8066126" cy="307777"/>
          </a:xfrm>
          <a:prstGeom prst="rect">
            <a:avLst/>
          </a:prstGeom>
        </p:spPr>
        <p:txBody>
          <a:bodyPr wrap="square">
            <a:spAutoFit/>
          </a:bodyPr>
          <a:lstStyle/>
          <a:p>
            <a:pPr>
              <a:spcAft>
                <a:spcPts val="0"/>
              </a:spcAft>
            </a:pPr>
            <a:r>
              <a:rPr lang="en-US" sz="1400" b="1" dirty="0">
                <a:latin typeface="Arial" panose="020B0604020202020204" pitchFamily="34" charset="0"/>
                <a:ea typeface="Times New Roman" panose="02020603050405020304" pitchFamily="18" charset="0"/>
                <a:cs typeface="Arial" panose="020B0604020202020204" pitchFamily="34" charset="0"/>
              </a:rPr>
              <a:t>FOCUS AREA 1: POLICE STATIONS: CONSTRUCTION: EXECUTION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481544514"/>
              </p:ext>
            </p:extLst>
          </p:nvPr>
        </p:nvGraphicFramePr>
        <p:xfrm>
          <a:off x="1025973" y="4428338"/>
          <a:ext cx="10785027" cy="556260"/>
        </p:xfrm>
        <a:graphic>
          <a:graphicData uri="http://schemas.openxmlformats.org/drawingml/2006/table">
            <a:tbl>
              <a:tblPr firstRow="1" firstCol="1" bandRow="1"/>
              <a:tblGrid>
                <a:gridCol w="1258037">
                  <a:extLst>
                    <a:ext uri="{9D8B030D-6E8A-4147-A177-3AD203B41FA5}">
                      <a16:colId xmlns:a16="http://schemas.microsoft.com/office/drawing/2014/main" xmlns="" val="1279425120"/>
                    </a:ext>
                  </a:extLst>
                </a:gridCol>
                <a:gridCol w="1905398">
                  <a:extLst>
                    <a:ext uri="{9D8B030D-6E8A-4147-A177-3AD203B41FA5}">
                      <a16:colId xmlns:a16="http://schemas.microsoft.com/office/drawing/2014/main" xmlns="" val="2806081626"/>
                    </a:ext>
                  </a:extLst>
                </a:gridCol>
                <a:gridCol w="1905398">
                  <a:extLst>
                    <a:ext uri="{9D8B030D-6E8A-4147-A177-3AD203B41FA5}">
                      <a16:colId xmlns:a16="http://schemas.microsoft.com/office/drawing/2014/main" xmlns="" val="1993479819"/>
                    </a:ext>
                  </a:extLst>
                </a:gridCol>
                <a:gridCol w="1905398">
                  <a:extLst>
                    <a:ext uri="{9D8B030D-6E8A-4147-A177-3AD203B41FA5}">
                      <a16:colId xmlns:a16="http://schemas.microsoft.com/office/drawing/2014/main" xmlns="" val="3483814166"/>
                    </a:ext>
                  </a:extLst>
                </a:gridCol>
                <a:gridCol w="1905398">
                  <a:extLst>
                    <a:ext uri="{9D8B030D-6E8A-4147-A177-3AD203B41FA5}">
                      <a16:colId xmlns:a16="http://schemas.microsoft.com/office/drawing/2014/main" xmlns="" val="221491583"/>
                    </a:ext>
                  </a:extLst>
                </a:gridCol>
                <a:gridCol w="1905398">
                  <a:extLst>
                    <a:ext uri="{9D8B030D-6E8A-4147-A177-3AD203B41FA5}">
                      <a16:colId xmlns:a16="http://schemas.microsoft.com/office/drawing/2014/main" xmlns="" val="373594775"/>
                    </a:ext>
                  </a:extLst>
                </a:gridCol>
              </a:tblGrid>
              <a:tr h="0">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PROVINCE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2021/ 2022</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2022/2023</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2023/2024</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2024/2025</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2025/2026</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2884020632"/>
                  </a:ext>
                </a:extLst>
              </a:tr>
              <a:tr h="0">
                <a:tc>
                  <a:txBody>
                    <a:bodyPr/>
                    <a:lstStyle/>
                    <a:p>
                      <a:r>
                        <a:rPr lang="en-US" sz="1100" b="1">
                          <a:effectLst/>
                          <a:latin typeface="Arial" panose="020B0604020202020204" pitchFamily="34" charset="0"/>
                          <a:ea typeface="Times New Roman" panose="02020603050405020304" pitchFamily="18" charset="0"/>
                          <a:cs typeface="Arial" panose="020B0604020202020204" pitchFamily="34" charset="0"/>
                        </a:rPr>
                        <a:t>WESTERN CAPE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TAFELSIG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r>
                        <a:rPr lang="en-US" sz="1100">
                          <a:effectLst/>
                          <a:latin typeface="Arial" panose="020B0604020202020204" pitchFamily="34" charset="0"/>
                          <a:ea typeface="Times New Roman" panose="02020603050405020304" pitchFamily="18" charset="0"/>
                          <a:cs typeface="Arial" panose="020B0604020202020204" pitchFamily="34" charset="0"/>
                        </a:rPr>
                        <a:t>MAKHAZA (N)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219747703"/>
                  </a:ext>
                </a:extLst>
              </a:tr>
              <a:tr h="0">
                <a:tc>
                  <a:txBody>
                    <a:bodyPr/>
                    <a:lstStyle/>
                    <a:p>
                      <a:r>
                        <a:rPr lang="en-US" sz="1100" b="1" dirty="0">
                          <a:effectLst/>
                          <a:latin typeface="Arial" panose="020B0604020202020204" pitchFamily="34" charset="0"/>
                          <a:ea typeface="Times New Roman" panose="02020603050405020304" pitchFamily="18" charset="0"/>
                          <a:cs typeface="Arial" panose="020B0604020202020204" pitchFamily="34" charset="0"/>
                        </a:rPr>
                        <a:t>TOTALS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effectLst/>
                          <a:latin typeface="Arial" panose="020B0604020202020204" pitchFamily="34" charset="0"/>
                          <a:ea typeface="Times New Roman" panose="02020603050405020304" pitchFamily="18" charset="0"/>
                          <a:cs typeface="Arial" panose="020B0604020202020204" pitchFamily="34" charset="0"/>
                        </a:rPr>
                        <a:t>01</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effectLst/>
                          <a:latin typeface="Arial" panose="020B0604020202020204" pitchFamily="34" charset="0"/>
                          <a:ea typeface="Times New Roman" panose="02020603050405020304" pitchFamily="18" charset="0"/>
                          <a:cs typeface="Arial" panose="020B0604020202020204" pitchFamily="34" charset="0"/>
                        </a:rPr>
                        <a:t>01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1718451735"/>
                  </a:ext>
                </a:extLst>
              </a:tr>
            </a:tbl>
          </a:graphicData>
        </a:graphic>
      </p:graphicFrame>
      <p:sp>
        <p:nvSpPr>
          <p:cNvPr id="13" name="Rectangle 12"/>
          <p:cNvSpPr/>
          <p:nvPr/>
        </p:nvSpPr>
        <p:spPr>
          <a:xfrm>
            <a:off x="987552" y="4999113"/>
            <a:ext cx="9512790" cy="307777"/>
          </a:xfrm>
          <a:prstGeom prst="rect">
            <a:avLst/>
          </a:prstGeom>
        </p:spPr>
        <p:txBody>
          <a:bodyPr wrap="square">
            <a:spAutoFit/>
          </a:bodyPr>
          <a:lstStyle/>
          <a:p>
            <a:pPr>
              <a:spcAft>
                <a:spcPts val="0"/>
              </a:spcAft>
            </a:pPr>
            <a:r>
              <a:rPr lang="en-US" sz="1400" b="1" dirty="0">
                <a:latin typeface="Arial" panose="020B0604020202020204" pitchFamily="34" charset="0"/>
                <a:ea typeface="Times New Roman" panose="02020603050405020304" pitchFamily="18" charset="0"/>
                <a:cs typeface="Arial" panose="020B0604020202020204" pitchFamily="34" charset="0"/>
              </a:rPr>
              <a:t>FOCUS AREA 1: POLICE STATIONS: ACCESSIBILITY FOR PERSONS WITH DISABILITIES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056125733"/>
              </p:ext>
            </p:extLst>
          </p:nvPr>
        </p:nvGraphicFramePr>
        <p:xfrm>
          <a:off x="1024128" y="5316034"/>
          <a:ext cx="10769802" cy="1112520"/>
        </p:xfrm>
        <a:graphic>
          <a:graphicData uri="http://schemas.openxmlformats.org/drawingml/2006/table">
            <a:tbl>
              <a:tblPr firstRow="1" firstCol="1" bandRow="1"/>
              <a:tblGrid>
                <a:gridCol w="1295991">
                  <a:extLst>
                    <a:ext uri="{9D8B030D-6E8A-4147-A177-3AD203B41FA5}">
                      <a16:colId xmlns:a16="http://schemas.microsoft.com/office/drawing/2014/main" xmlns="" val="1576857961"/>
                    </a:ext>
                  </a:extLst>
                </a:gridCol>
                <a:gridCol w="2507903">
                  <a:extLst>
                    <a:ext uri="{9D8B030D-6E8A-4147-A177-3AD203B41FA5}">
                      <a16:colId xmlns:a16="http://schemas.microsoft.com/office/drawing/2014/main" xmlns="" val="1320001756"/>
                    </a:ext>
                  </a:extLst>
                </a:gridCol>
                <a:gridCol w="1901947">
                  <a:extLst>
                    <a:ext uri="{9D8B030D-6E8A-4147-A177-3AD203B41FA5}">
                      <a16:colId xmlns:a16="http://schemas.microsoft.com/office/drawing/2014/main" xmlns="" val="3938026217"/>
                    </a:ext>
                  </a:extLst>
                </a:gridCol>
                <a:gridCol w="1901947">
                  <a:extLst>
                    <a:ext uri="{9D8B030D-6E8A-4147-A177-3AD203B41FA5}">
                      <a16:colId xmlns:a16="http://schemas.microsoft.com/office/drawing/2014/main" xmlns="" val="2491986317"/>
                    </a:ext>
                  </a:extLst>
                </a:gridCol>
                <a:gridCol w="1901947">
                  <a:extLst>
                    <a:ext uri="{9D8B030D-6E8A-4147-A177-3AD203B41FA5}">
                      <a16:colId xmlns:a16="http://schemas.microsoft.com/office/drawing/2014/main" xmlns="" val="4268331346"/>
                    </a:ext>
                  </a:extLst>
                </a:gridCol>
                <a:gridCol w="1260067">
                  <a:extLst>
                    <a:ext uri="{9D8B030D-6E8A-4147-A177-3AD203B41FA5}">
                      <a16:colId xmlns:a16="http://schemas.microsoft.com/office/drawing/2014/main" xmlns="" val="786891849"/>
                    </a:ext>
                  </a:extLst>
                </a:gridCol>
              </a:tblGrid>
              <a:tr h="0">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 2022</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2022/2023</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456918354"/>
                  </a:ext>
                </a:extLst>
              </a:tr>
              <a:tr h="144145">
                <a:tc rowSpan="4">
                  <a:txBody>
                    <a:bodyPr/>
                    <a:lstStyle/>
                    <a:p>
                      <a:pPr>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DOORNS (R&amp;U)</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274833218"/>
                  </a:ext>
                </a:extLst>
              </a:tr>
              <a:tr h="144145">
                <a:tc vMerge="1">
                  <a:txBody>
                    <a:bodyPr/>
                    <a:lstStyle/>
                    <a:p>
                      <a:endParaRPr lang="en-ZA"/>
                    </a:p>
                  </a:txBody>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WOODSTOCK (R&amp;U)</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127940953"/>
                  </a:ext>
                </a:extLst>
              </a:tr>
              <a:tr h="144145">
                <a:tc vMerge="1">
                  <a:txBody>
                    <a:bodyPr/>
                    <a:lstStyle/>
                    <a:p>
                      <a:endParaRPr lang="en-ZA"/>
                    </a:p>
                  </a:txBody>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WYNBERG (R&amp;U)</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456361119"/>
                  </a:ext>
                </a:extLst>
              </a:tr>
              <a:tr h="144145">
                <a:tc vMerge="1">
                  <a:txBody>
                    <a:bodyPr/>
                    <a:lstStyle/>
                    <a:p>
                      <a:endParaRPr lang="en-ZA"/>
                    </a:p>
                  </a:txBody>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ZWELETHEMBA (R&amp;U)</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970689632"/>
                  </a:ext>
                </a:extLst>
              </a:tr>
              <a:tr h="0">
                <a:tc>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04</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905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905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905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905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905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763278774"/>
                  </a:ext>
                </a:extLst>
              </a:tr>
            </a:tbl>
          </a:graphicData>
        </a:graphic>
      </p:graphicFrame>
    </p:spTree>
    <p:extLst>
      <p:ext uri="{BB962C8B-B14F-4D97-AF65-F5344CB8AC3E}">
        <p14:creationId xmlns:p14="http://schemas.microsoft.com/office/powerpoint/2010/main" xmlns="" val="126087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7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4" name="Slide Number Placeholder 3"/>
          <p:cNvSpPr>
            <a:spLocks noGrp="1"/>
          </p:cNvSpPr>
          <p:nvPr>
            <p:ph type="sldNum" sz="quarter" idx="12"/>
          </p:nvPr>
        </p:nvSpPr>
        <p:spPr/>
        <p:txBody>
          <a:bodyPr/>
          <a:lstStyle/>
          <a:p>
            <a:fld id="{70AAA570-3596-44A9-950A-E638EE719369}" type="slidenum">
              <a:rPr lang="en-ZA" smtClean="0"/>
              <a:pPr/>
              <a:t>8</a:t>
            </a:fld>
            <a:endParaRPr lang="en-ZA" dirty="0"/>
          </a:p>
        </p:txBody>
      </p:sp>
      <p:sp>
        <p:nvSpPr>
          <p:cNvPr id="7" name="Rectangle 6"/>
          <p:cNvSpPr/>
          <p:nvPr/>
        </p:nvSpPr>
        <p:spPr>
          <a:xfrm>
            <a:off x="1083346" y="979428"/>
            <a:ext cx="9480645" cy="307777"/>
          </a:xfrm>
          <a:prstGeom prst="rect">
            <a:avLst/>
          </a:prstGeom>
        </p:spPr>
        <p:txBody>
          <a:bodyPr wrap="square">
            <a:spAutoFit/>
          </a:bodyPr>
          <a:lstStyle/>
          <a:p>
            <a:r>
              <a:rPr lang="en-ZA" sz="1400" b="1" dirty="0">
                <a:latin typeface="Arial" panose="020B0604020202020204" pitchFamily="34" charset="0"/>
                <a:cs typeface="Arial" panose="020B0604020202020204" pitchFamily="34" charset="0"/>
              </a:rPr>
              <a:t>FOCUS AREA 2: GENERATORS – POLICE STATIONS</a:t>
            </a:r>
            <a:endParaRPr lang="en-ZA" sz="1400" dirty="0">
              <a:effectLst/>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633076345"/>
              </p:ext>
            </p:extLst>
          </p:nvPr>
        </p:nvGraphicFramePr>
        <p:xfrm>
          <a:off x="1083346" y="1287205"/>
          <a:ext cx="10787062" cy="3239675"/>
        </p:xfrm>
        <a:graphic>
          <a:graphicData uri="http://schemas.openxmlformats.org/drawingml/2006/table">
            <a:tbl>
              <a:tblPr firstRow="1" firstCol="1" bandRow="1"/>
              <a:tblGrid>
                <a:gridCol w="1337127">
                  <a:extLst>
                    <a:ext uri="{9D8B030D-6E8A-4147-A177-3AD203B41FA5}">
                      <a16:colId xmlns:a16="http://schemas.microsoft.com/office/drawing/2014/main" xmlns="" val="752069072"/>
                    </a:ext>
                  </a:extLst>
                </a:gridCol>
                <a:gridCol w="1889987">
                  <a:extLst>
                    <a:ext uri="{9D8B030D-6E8A-4147-A177-3AD203B41FA5}">
                      <a16:colId xmlns:a16="http://schemas.microsoft.com/office/drawing/2014/main" xmlns="" val="2379858082"/>
                    </a:ext>
                  </a:extLst>
                </a:gridCol>
                <a:gridCol w="1889987">
                  <a:extLst>
                    <a:ext uri="{9D8B030D-6E8A-4147-A177-3AD203B41FA5}">
                      <a16:colId xmlns:a16="http://schemas.microsoft.com/office/drawing/2014/main" xmlns="" val="1783200814"/>
                    </a:ext>
                  </a:extLst>
                </a:gridCol>
                <a:gridCol w="1889987">
                  <a:extLst>
                    <a:ext uri="{9D8B030D-6E8A-4147-A177-3AD203B41FA5}">
                      <a16:colId xmlns:a16="http://schemas.microsoft.com/office/drawing/2014/main" xmlns="" val="1429547661"/>
                    </a:ext>
                  </a:extLst>
                </a:gridCol>
                <a:gridCol w="1889987">
                  <a:extLst>
                    <a:ext uri="{9D8B030D-6E8A-4147-A177-3AD203B41FA5}">
                      <a16:colId xmlns:a16="http://schemas.microsoft.com/office/drawing/2014/main" xmlns="" val="2327176507"/>
                    </a:ext>
                  </a:extLst>
                </a:gridCol>
                <a:gridCol w="1889987">
                  <a:extLst>
                    <a:ext uri="{9D8B030D-6E8A-4147-A177-3AD203B41FA5}">
                      <a16:colId xmlns:a16="http://schemas.microsoft.com/office/drawing/2014/main" xmlns="" val="63085550"/>
                    </a:ext>
                  </a:extLst>
                </a:gridCol>
              </a:tblGrid>
              <a:tr h="272955">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 2022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2022/2023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4104615098"/>
                  </a:ext>
                </a:extLst>
              </a:tr>
              <a:tr h="154940">
                <a:tc rowSpan="15">
                  <a:txBody>
                    <a:bodyPr/>
                    <a:lstStyle/>
                    <a:p>
                      <a:pPr>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CALITZDORP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05441180"/>
                  </a:ext>
                </a:extLst>
              </a:tr>
              <a:tr h="154940">
                <a:tc vMerge="1">
                  <a:txBody>
                    <a:bodyPr/>
                    <a:lstStyle/>
                    <a:p>
                      <a:endParaRPr lang="en-ZA"/>
                    </a:p>
                  </a:txBody>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CLAREMONT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10371920"/>
                  </a:ext>
                </a:extLst>
              </a:tr>
              <a:tr h="154940">
                <a:tc vMerge="1">
                  <a:txBody>
                    <a:bodyPr/>
                    <a:lstStyle/>
                    <a:p>
                      <a:endParaRPr lang="en-ZA"/>
                    </a:p>
                  </a:txBody>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FRANSCHOEK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558118065"/>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GANS BAY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473793543"/>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HEROLD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261525676"/>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LADISMITH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573311763"/>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MACASSAR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657430301"/>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MURRAYSBURG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960625626"/>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NUWERUS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739959756"/>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 POINT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597822978"/>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SUURBRAAK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979541131"/>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TABLE VIEW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896541729"/>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UNIONDALE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21206652"/>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VILLIERSDORP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297155435"/>
                  </a:ext>
                </a:extLst>
              </a:tr>
              <a:tr h="154940">
                <a:tc vMerge="1">
                  <a:txBody>
                    <a:bodyPr/>
                    <a:lstStyle/>
                    <a:p>
                      <a:endParaRPr lang="en-ZA"/>
                    </a:p>
                  </a:txBody>
                  <a:tcP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WYNBURG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gn="ctr">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730696828"/>
                  </a:ext>
                </a:extLst>
              </a:tr>
              <a:tr h="154940">
                <a:tc>
                  <a:txBody>
                    <a:bodyPr/>
                    <a:lstStyle/>
                    <a:p>
                      <a:pPr>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a:effectLst/>
                          <a:latin typeface="Arial" panose="020B0604020202020204" pitchFamily="34" charset="0"/>
                          <a:ea typeface="Times New Roman" panose="02020603050405020304" pitchFamily="18" charset="0"/>
                          <a:cs typeface="Arial" panose="020B0604020202020204" pitchFamily="34" charset="0"/>
                        </a:rPr>
                        <a:t>-</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17780"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563056767"/>
                  </a:ext>
                </a:extLst>
              </a:tr>
            </a:tbl>
          </a:graphicData>
        </a:graphic>
      </p:graphicFrame>
      <p:sp>
        <p:nvSpPr>
          <p:cNvPr id="15" name="Rectangle 14"/>
          <p:cNvSpPr/>
          <p:nvPr/>
        </p:nvSpPr>
        <p:spPr>
          <a:xfrm>
            <a:off x="966746" y="4553060"/>
            <a:ext cx="9480645" cy="307777"/>
          </a:xfrm>
          <a:prstGeom prst="rect">
            <a:avLst/>
          </a:prstGeom>
        </p:spPr>
        <p:txBody>
          <a:bodyPr wrap="square">
            <a:spAutoFit/>
          </a:bodyPr>
          <a:lstStyle/>
          <a:p>
            <a:r>
              <a:rPr lang="en-ZA" sz="1400" b="1" dirty="0">
                <a:latin typeface="Arial" panose="020B0604020202020204" pitchFamily="34" charset="0"/>
                <a:cs typeface="Arial" panose="020B0604020202020204" pitchFamily="34" charset="0"/>
              </a:rPr>
              <a:t>FOCUS AREA 3: AIR CONDITIONERS – POLICE STATIONS</a:t>
            </a:r>
            <a:endParaRPr lang="en-ZA" sz="1400" dirty="0">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881905729"/>
              </p:ext>
            </p:extLst>
          </p:nvPr>
        </p:nvGraphicFramePr>
        <p:xfrm>
          <a:off x="1083346" y="4887017"/>
          <a:ext cx="10828237" cy="1834938"/>
        </p:xfrm>
        <a:graphic>
          <a:graphicData uri="http://schemas.openxmlformats.org/drawingml/2006/table">
            <a:tbl>
              <a:tblPr firstRow="1" firstCol="1" bandRow="1"/>
              <a:tblGrid>
                <a:gridCol w="1419242">
                  <a:extLst>
                    <a:ext uri="{9D8B030D-6E8A-4147-A177-3AD203B41FA5}">
                      <a16:colId xmlns:a16="http://schemas.microsoft.com/office/drawing/2014/main" xmlns="" val="793107737"/>
                    </a:ext>
                  </a:extLst>
                </a:gridCol>
                <a:gridCol w="1881799">
                  <a:extLst>
                    <a:ext uri="{9D8B030D-6E8A-4147-A177-3AD203B41FA5}">
                      <a16:colId xmlns:a16="http://schemas.microsoft.com/office/drawing/2014/main" xmlns="" val="1706511867"/>
                    </a:ext>
                  </a:extLst>
                </a:gridCol>
                <a:gridCol w="1881799">
                  <a:extLst>
                    <a:ext uri="{9D8B030D-6E8A-4147-A177-3AD203B41FA5}">
                      <a16:colId xmlns:a16="http://schemas.microsoft.com/office/drawing/2014/main" xmlns="" val="1825322907"/>
                    </a:ext>
                  </a:extLst>
                </a:gridCol>
                <a:gridCol w="1881799">
                  <a:extLst>
                    <a:ext uri="{9D8B030D-6E8A-4147-A177-3AD203B41FA5}">
                      <a16:colId xmlns:a16="http://schemas.microsoft.com/office/drawing/2014/main" xmlns="" val="884886638"/>
                    </a:ext>
                  </a:extLst>
                </a:gridCol>
                <a:gridCol w="1881799">
                  <a:extLst>
                    <a:ext uri="{9D8B030D-6E8A-4147-A177-3AD203B41FA5}">
                      <a16:colId xmlns:a16="http://schemas.microsoft.com/office/drawing/2014/main" xmlns="" val="1893691547"/>
                    </a:ext>
                  </a:extLst>
                </a:gridCol>
                <a:gridCol w="1881799">
                  <a:extLst>
                    <a:ext uri="{9D8B030D-6E8A-4147-A177-3AD203B41FA5}">
                      <a16:colId xmlns:a16="http://schemas.microsoft.com/office/drawing/2014/main" xmlns="" val="1169665441"/>
                    </a:ext>
                  </a:extLst>
                </a:gridCol>
              </a:tblGrid>
              <a:tr h="109537">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PROVINCE</a:t>
                      </a:r>
                      <a:endParaRPr lang="en-ZA" sz="1100" dirty="0">
                        <a:effectLst/>
                        <a:latin typeface="Arial" panose="020B0604020202020204" pitchFamily="34" charset="0"/>
                        <a:cs typeface="Arial" panose="020B0604020202020204" pitchFamily="34" charset="0"/>
                      </a:endParaRPr>
                    </a:p>
                  </a:txBody>
                  <a:tcPr marL="11096" marR="11096" marT="11096"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2021/ 2022</a:t>
                      </a:r>
                      <a:endParaRPr lang="en-ZA" sz="1100" dirty="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2022/2023</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2023/2024</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2024/2025</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2025/2026</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75298139"/>
                  </a:ext>
                </a:extLst>
              </a:tr>
              <a:tr h="109537">
                <a:tc rowSpan="8">
                  <a:txBody>
                    <a:bodyPr/>
                    <a:lstStyle/>
                    <a:p>
                      <a:pP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BONNIEVALE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180357288"/>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DE DOORNS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541202142"/>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FRANSCHOEK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654650099"/>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GANS BAY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489011687"/>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LANGEBAAN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96793590"/>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LUTZVILLE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988823293"/>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MONTAGU (N)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491686583"/>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MCGREGOR (N)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201513995"/>
                  </a:ext>
                </a:extLst>
              </a:tr>
            </a:tbl>
          </a:graphicData>
        </a:graphic>
      </p:graphicFrame>
    </p:spTree>
    <p:extLst>
      <p:ext uri="{BB962C8B-B14F-4D97-AF65-F5344CB8AC3E}">
        <p14:creationId xmlns:p14="http://schemas.microsoft.com/office/powerpoint/2010/main" xmlns="" val="201061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700" b="1" dirty="0">
                <a:latin typeface="Arial" panose="020B0604020202020204" pitchFamily="34" charset="0"/>
                <a:cs typeface="Arial" panose="020B0604020202020204" pitchFamily="34" charset="0"/>
              </a:rPr>
              <a:t>SAPS INFRASTRUCTURE DEVELOPMENT PROGRAMME 2021/2022 – 2025/2026 WESTERN CAPE PROVINCE</a:t>
            </a:r>
          </a:p>
        </p:txBody>
      </p:sp>
      <p:sp>
        <p:nvSpPr>
          <p:cNvPr id="4" name="Slide Number Placeholder 3"/>
          <p:cNvSpPr>
            <a:spLocks noGrp="1"/>
          </p:cNvSpPr>
          <p:nvPr>
            <p:ph type="sldNum" sz="quarter" idx="12"/>
          </p:nvPr>
        </p:nvSpPr>
        <p:spPr/>
        <p:txBody>
          <a:bodyPr/>
          <a:lstStyle/>
          <a:p>
            <a:fld id="{70AAA570-3596-44A9-950A-E638EE719369}" type="slidenum">
              <a:rPr lang="en-ZA" smtClean="0"/>
              <a:pPr/>
              <a:t>9</a:t>
            </a:fld>
            <a:endParaRPr lang="en-ZA" dirty="0"/>
          </a:p>
        </p:txBody>
      </p:sp>
      <p:sp>
        <p:nvSpPr>
          <p:cNvPr id="15" name="Rectangle 14"/>
          <p:cNvSpPr/>
          <p:nvPr/>
        </p:nvSpPr>
        <p:spPr>
          <a:xfrm>
            <a:off x="1024128" y="1081096"/>
            <a:ext cx="9480645" cy="307777"/>
          </a:xfrm>
          <a:prstGeom prst="rect">
            <a:avLst/>
          </a:prstGeom>
        </p:spPr>
        <p:txBody>
          <a:bodyPr wrap="square">
            <a:spAutoFit/>
          </a:bodyPr>
          <a:lstStyle/>
          <a:p>
            <a:r>
              <a:rPr lang="en-ZA" sz="1400" b="1" dirty="0">
                <a:latin typeface="Arial" panose="020B0604020202020204" pitchFamily="34" charset="0"/>
                <a:cs typeface="Arial" panose="020B0604020202020204" pitchFamily="34" charset="0"/>
              </a:rPr>
              <a:t>FOCUS AREA 3: AIR CONDITIONERS – POLICE STATIONS (continued)</a:t>
            </a:r>
            <a:endParaRPr lang="en-ZA" sz="1400" dirty="0">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035143823"/>
              </p:ext>
            </p:extLst>
          </p:nvPr>
        </p:nvGraphicFramePr>
        <p:xfrm>
          <a:off x="1003445" y="1388873"/>
          <a:ext cx="10828237" cy="5097050"/>
        </p:xfrm>
        <a:graphic>
          <a:graphicData uri="http://schemas.openxmlformats.org/drawingml/2006/table">
            <a:tbl>
              <a:tblPr firstRow="1" firstCol="1" bandRow="1"/>
              <a:tblGrid>
                <a:gridCol w="1419242">
                  <a:extLst>
                    <a:ext uri="{9D8B030D-6E8A-4147-A177-3AD203B41FA5}">
                      <a16:colId xmlns:a16="http://schemas.microsoft.com/office/drawing/2014/main" xmlns="" val="793107737"/>
                    </a:ext>
                  </a:extLst>
                </a:gridCol>
                <a:gridCol w="1881799">
                  <a:extLst>
                    <a:ext uri="{9D8B030D-6E8A-4147-A177-3AD203B41FA5}">
                      <a16:colId xmlns:a16="http://schemas.microsoft.com/office/drawing/2014/main" xmlns="" val="1706511867"/>
                    </a:ext>
                  </a:extLst>
                </a:gridCol>
                <a:gridCol w="1881799">
                  <a:extLst>
                    <a:ext uri="{9D8B030D-6E8A-4147-A177-3AD203B41FA5}">
                      <a16:colId xmlns:a16="http://schemas.microsoft.com/office/drawing/2014/main" xmlns="" val="1825322907"/>
                    </a:ext>
                  </a:extLst>
                </a:gridCol>
                <a:gridCol w="1881799">
                  <a:extLst>
                    <a:ext uri="{9D8B030D-6E8A-4147-A177-3AD203B41FA5}">
                      <a16:colId xmlns:a16="http://schemas.microsoft.com/office/drawing/2014/main" xmlns="" val="884886638"/>
                    </a:ext>
                  </a:extLst>
                </a:gridCol>
                <a:gridCol w="1881799">
                  <a:extLst>
                    <a:ext uri="{9D8B030D-6E8A-4147-A177-3AD203B41FA5}">
                      <a16:colId xmlns:a16="http://schemas.microsoft.com/office/drawing/2014/main" xmlns="" val="1893691547"/>
                    </a:ext>
                  </a:extLst>
                </a:gridCol>
                <a:gridCol w="1881799">
                  <a:extLst>
                    <a:ext uri="{9D8B030D-6E8A-4147-A177-3AD203B41FA5}">
                      <a16:colId xmlns:a16="http://schemas.microsoft.com/office/drawing/2014/main" xmlns="" val="1169665441"/>
                    </a:ext>
                  </a:extLst>
                </a:gridCol>
              </a:tblGrid>
              <a:tr h="109537">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PROVINCE</a:t>
                      </a:r>
                      <a:endParaRPr lang="en-ZA" sz="1100">
                        <a:effectLst/>
                        <a:latin typeface="Arial" panose="020B0604020202020204" pitchFamily="34" charset="0"/>
                        <a:cs typeface="Arial" panose="020B0604020202020204" pitchFamily="34" charset="0"/>
                      </a:endParaRPr>
                    </a:p>
                  </a:txBody>
                  <a:tcPr marL="11096" marR="11096" marT="11096" marB="0" anchor="ctr">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dirty="0">
                          <a:solidFill>
                            <a:srgbClr val="000000"/>
                          </a:solidFill>
                          <a:effectLst/>
                          <a:latin typeface="Arial" panose="020B0604020202020204" pitchFamily="34" charset="0"/>
                          <a:cs typeface="Arial" panose="020B0604020202020204" pitchFamily="34" charset="0"/>
                        </a:rPr>
                        <a:t>2021/ 2022</a:t>
                      </a:r>
                      <a:endParaRPr lang="en-ZA" sz="1100" dirty="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2022/2023</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2023/2024</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2024/2025</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pPr>
                      <a:r>
                        <a:rPr lang="en-US" sz="1100" b="1">
                          <a:solidFill>
                            <a:srgbClr val="000000"/>
                          </a:solidFill>
                          <a:effectLst/>
                          <a:latin typeface="Arial" panose="020B0604020202020204" pitchFamily="34" charset="0"/>
                          <a:cs typeface="Arial" panose="020B0604020202020204" pitchFamily="34" charset="0"/>
                        </a:rPr>
                        <a:t>2025/2026</a:t>
                      </a:r>
                      <a:endParaRPr lang="en-ZA" sz="1100">
                        <a:effectLst/>
                        <a:latin typeface="Arial" panose="020B0604020202020204" pitchFamily="34"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xmlns="" val="375298139"/>
                  </a:ext>
                </a:extLst>
              </a:tr>
              <a:tr h="109537">
                <a:tc rowSpan="24">
                  <a:txBody>
                    <a:bodyPr/>
                    <a:lstStyle/>
                    <a:p>
                      <a:pPr>
                        <a:lnSpc>
                          <a:spcPct val="115000"/>
                        </a:lnSpc>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lnL w="28575"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28575"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RIVIERSONDEREND (N)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28575"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596930809"/>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TOUWS RIVER (N)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219704466"/>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TULBAGH (N)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424164862"/>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VAN RHYNSDORP (N)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42941837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HEIDELBURG</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296746477"/>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GROOT BRAK RIVER</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141816740"/>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LADISMITH</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7900703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CALITZDORP</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00358343"/>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LEEU GAMKA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69718997"/>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MERWEVILLE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664438688"/>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PRINCE ALBERT</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261003173"/>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HEROLD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22186265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UNIONDALE</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840276597"/>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MURRAYSBURG </a:t>
                      </a:r>
                      <a:r>
                        <a:rPr lang="en-US" sz="1100">
                          <a:effectLst/>
                          <a:latin typeface="Arial" panose="020B0604020202020204" pitchFamily="34" charset="0"/>
                          <a:ea typeface="Times New Roman" panose="02020603050405020304" pitchFamily="18" charset="0"/>
                          <a:cs typeface="Arial" panose="020B0604020202020204" pitchFamily="34" charset="0"/>
                        </a:rPr>
                        <a:t>(N)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283505374"/>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BELLVILLE SOUTH</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432489210"/>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CAMPS BAY</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612331555"/>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CLAREMONT</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868402922"/>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DELFT</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555329127"/>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FISHHOEK</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910225292"/>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HARARE</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75931055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KENSINGTON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321962411"/>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KRAAIFONTEIN</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4210466339"/>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MACASSAR</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5551089"/>
                  </a:ext>
                </a:extLst>
              </a:tr>
              <a:tr h="109537">
                <a:tc vMerge="1">
                  <a:txBody>
                    <a:bodyPr/>
                    <a:lstStyle/>
                    <a:p>
                      <a:endParaRPr lang="en-ZA"/>
                    </a:p>
                  </a:txBody>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MAITLAND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096" marR="11096" marT="11096" marB="0" anchor="ctr">
                    <a:lnL w="12700" cap="flat" cmpd="sng" algn="ctr">
                      <a:solidFill>
                        <a:srgbClr val="365F91"/>
                      </a:solidFill>
                      <a:prstDash val="solid"/>
                      <a:round/>
                      <a:headEnd type="none" w="med" len="med"/>
                      <a:tailEnd type="none" w="med" len="med"/>
                    </a:lnL>
                    <a:lnR w="28575"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657272054"/>
                  </a:ext>
                </a:extLst>
              </a:tr>
            </a:tbl>
          </a:graphicData>
        </a:graphic>
      </p:graphicFrame>
    </p:spTree>
    <p:extLst>
      <p:ext uri="{BB962C8B-B14F-4D97-AF65-F5344CB8AC3E}">
        <p14:creationId xmlns:p14="http://schemas.microsoft.com/office/powerpoint/2010/main" xmlns="" val="1980568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Integ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5012</Words>
  <Application>Microsoft Office PowerPoint</Application>
  <PresentationFormat>Custom</PresentationFormat>
  <Paragraphs>1707</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1_Integral</vt:lpstr>
      <vt:lpstr>Integral</vt:lpstr>
      <vt:lpstr>the WESTERN CAPE PROVINCIAL PARLIAMENT’S STANDING COMMITTEE ON COMMUNITY SAFETY, CULTURAL AFFAIRS AND SPORT </vt:lpstr>
      <vt:lpstr>TABLE OF CONTENTS</vt:lpstr>
      <vt:lpstr>PURPOSE</vt:lpstr>
      <vt:lpstr>Current status of the police stations</vt:lpstr>
      <vt:lpstr>Current processes towards the construction of new police stations and Planned Maintenance</vt:lpstr>
      <vt:lpstr>SAPS INFRASTRUCTURE DEVELOPMENT PROGRAMME 2021/2022 – 2025/2026 WESTERN CAPE PROVINCE</vt:lpstr>
      <vt:lpstr>SAPS INFRASTRUCTURE DEVELOPMENT PROGRAMME 2021/2022 – 2025/2026 WESTERN CAPE PROVINCE</vt:lpstr>
      <vt:lpstr>SAPS INFRASTRUCTURE DEVELOPMENT PROGRAMME 2021/2022 – 2025/2026 WESTERN CAPE PROVINCE</vt:lpstr>
      <vt:lpstr>SAPS INFRASTRUCTURE DEVELOPMENT PROGRAMME 2021/2022 – 2025/2026 WESTERN CAPE PROVINCE</vt:lpstr>
      <vt:lpstr>SAPS INFRASTRUCTURE DEVELOPMENT PROGRAMME 2021/2022 – 2025/2026 WESTERN CAPE PROVINCE</vt:lpstr>
      <vt:lpstr>SAPS INFRASTRUCTURE DEVELOPMENT PROGRAMME 2021/2022 – 2025/2026 WESTERN CAPE PROVINCE</vt:lpstr>
      <vt:lpstr>SAPS INFRASTRUCTURE DEVELOPMENT PROGRAMME 2021/2022 – 2025/2026 WESTERN CAPE PROVINCE</vt:lpstr>
      <vt:lpstr>Projects executed by the department of public works and infrastructure</vt:lpstr>
      <vt:lpstr>CAPITAL WORKS: Projects executed by the department of public works and infrastructure: WESTERN CAPE</vt:lpstr>
      <vt:lpstr>CAPITAL WORKS: Projects executed by the department of public works and infrastructure: WESTERN CAPE</vt:lpstr>
      <vt:lpstr>CAPITAL WORKS: Projects executed by the department of public works and infrastructure: WESTERN CAPE</vt:lpstr>
      <vt:lpstr>CAPITAL WORKS: Projects executed by the department of public works and infrastructure: WESTERN CAPE</vt:lpstr>
      <vt:lpstr>CAPITAL WORKS: Projects executed by the department of public works and infrastructure: WESTERN CAPE</vt:lpstr>
      <vt:lpstr>CAPITAL WORKS: Projects executed by the department of public works and infrastructure: WESTERN CAPE</vt:lpstr>
      <vt:lpstr>CAPITAL WORKS: Projects executed by the department of public works and infrastructure: WETSERN CAPE</vt:lpstr>
      <vt:lpstr>CAPITAL WORKS: Projects executed by the department of public works and infrastructure: WESTERN CAPE</vt:lpstr>
      <vt:lpstr>CAPITAL WORKS: Projects executed by the department of public works and infrastructure: WESTERN CAPE</vt:lpstr>
      <vt:lpstr>CAPITAL WORKS: Projects executed by the department of public works and infrastructure: WESTERN CAPE</vt:lpstr>
      <vt:lpstr>Planned Maintenance: Projects executed by the department of public works and infrastructure</vt:lpstr>
      <vt:lpstr>Status on the construction OF NEW POLICE STATIONS</vt:lpstr>
      <vt:lpstr>KWANOKUTHULA POLICE STATION</vt:lpstr>
      <vt:lpstr>Status on the construction OF A NEW POLICE STATIONS</vt:lpstr>
      <vt:lpstr>Status on the construction OF A NEW POLICE STATIONS</vt:lpstr>
      <vt:lpstr>Status on the construction OF NEW POLICE STATIONS</vt:lpstr>
      <vt:lpstr>KWANONQABA POLICE STATION</vt:lpstr>
      <vt:lpstr>Slide 31</vt:lpstr>
      <vt:lpstr>CONCLUDING REMARKS</vt:lpstr>
      <vt:lpstr>Thank you</vt:lpstr>
    </vt:vector>
  </TitlesOfParts>
  <Company>SAPS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Adielah</dc:creator>
  <cp:lastModifiedBy>USER</cp:lastModifiedBy>
  <cp:revision>154</cp:revision>
  <cp:lastPrinted>2022-10-07T09:23:06Z</cp:lastPrinted>
  <dcterms:created xsi:type="dcterms:W3CDTF">2022-09-03T13:32:02Z</dcterms:created>
  <dcterms:modified xsi:type="dcterms:W3CDTF">2022-10-07T13:56:22Z</dcterms:modified>
</cp:coreProperties>
</file>