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7751" y="923026"/>
            <a:ext cx="8506252" cy="2817259"/>
          </a:xfrm>
        </p:spPr>
        <p:txBody>
          <a:bodyPr/>
          <a:lstStyle/>
          <a:p>
            <a:r>
              <a:rPr lang="en-US" dirty="0" smtClean="0"/>
              <a:t>Overview of International Case Studies on SOE legislation</a:t>
            </a:r>
            <a:endParaRPr lang="en-ZA" dirty="0"/>
          </a:p>
        </p:txBody>
      </p:sp>
      <p:sp>
        <p:nvSpPr>
          <p:cNvPr id="3" name="Subtitle 2"/>
          <p:cNvSpPr>
            <a:spLocks noGrp="1"/>
          </p:cNvSpPr>
          <p:nvPr>
            <p:ph type="subTitle" idx="1"/>
          </p:nvPr>
        </p:nvSpPr>
        <p:spPr>
          <a:xfrm>
            <a:off x="1507067" y="4577045"/>
            <a:ext cx="7766936" cy="1096899"/>
          </a:xfrm>
        </p:spPr>
        <p:txBody>
          <a:bodyPr/>
          <a:lstStyle/>
          <a:p>
            <a:r>
              <a:rPr lang="en-US" dirty="0" smtClean="0"/>
              <a:t>Lee Bramwell</a:t>
            </a:r>
          </a:p>
          <a:p>
            <a:r>
              <a:rPr lang="en-US" dirty="0" smtClean="0"/>
              <a:t>30 September 2022</a:t>
            </a:r>
            <a:endParaRPr lang="en-ZA" dirty="0"/>
          </a:p>
        </p:txBody>
      </p:sp>
    </p:spTree>
    <p:extLst>
      <p:ext uri="{BB962C8B-B14F-4D97-AF65-F5344CB8AC3E}">
        <p14:creationId xmlns:p14="http://schemas.microsoft.com/office/powerpoint/2010/main" xmlns="" val="3817169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Korea</a:t>
            </a:r>
            <a:endParaRPr lang="en-ZA" dirty="0"/>
          </a:p>
        </p:txBody>
      </p:sp>
      <p:sp>
        <p:nvSpPr>
          <p:cNvPr id="3" name="Content Placeholder 2"/>
          <p:cNvSpPr>
            <a:spLocks noGrp="1"/>
          </p:cNvSpPr>
          <p:nvPr>
            <p:ph idx="1"/>
          </p:nvPr>
        </p:nvSpPr>
        <p:spPr/>
        <p:txBody>
          <a:bodyPr>
            <a:normAutofit lnSpcReduction="10000"/>
          </a:bodyPr>
          <a:lstStyle/>
          <a:p>
            <a:r>
              <a:rPr lang="en-US" dirty="0" smtClean="0"/>
              <a:t>Legislation – </a:t>
            </a:r>
          </a:p>
          <a:p>
            <a:pPr lvl="1"/>
            <a:r>
              <a:rPr lang="en-US" dirty="0" smtClean="0"/>
              <a:t>Framework Act on the Management of Government Invested Institutes (FAMGAI) (1983 to 2007)</a:t>
            </a:r>
          </a:p>
          <a:p>
            <a:pPr lvl="1"/>
            <a:r>
              <a:rPr lang="en-US" dirty="0" smtClean="0"/>
              <a:t>Act on the Management of Public Institutions (AMPI) (2005 - currently)</a:t>
            </a:r>
          </a:p>
          <a:p>
            <a:r>
              <a:rPr lang="en-US" dirty="0" smtClean="0"/>
              <a:t>Highlights</a:t>
            </a:r>
            <a:endParaRPr lang="en-US" dirty="0"/>
          </a:p>
          <a:p>
            <a:pPr lvl="1"/>
            <a:r>
              <a:rPr lang="en-US" dirty="0" smtClean="0"/>
              <a:t>Devolution of power, from line Ministries to include the Economic Planning Board, board of directors and executives.</a:t>
            </a:r>
          </a:p>
          <a:p>
            <a:pPr lvl="1"/>
            <a:r>
              <a:rPr lang="en-US" dirty="0" smtClean="0"/>
              <a:t>Classification of SOEs and public institutions</a:t>
            </a:r>
          </a:p>
          <a:p>
            <a:pPr lvl="1"/>
            <a:r>
              <a:rPr lang="en-US" dirty="0" smtClean="0"/>
              <a:t>Prescribes governance structures according to classification</a:t>
            </a:r>
          </a:p>
          <a:p>
            <a:pPr lvl="1"/>
            <a:r>
              <a:rPr lang="en-US" dirty="0" smtClean="0"/>
              <a:t>Limits the right of the line ministry to intervene in the management of SOEs</a:t>
            </a:r>
          </a:p>
          <a:p>
            <a:pPr lvl="1"/>
            <a:r>
              <a:rPr lang="en-US" dirty="0" smtClean="0"/>
              <a:t>Establishes the Committee on the Management of Public Institutions (appoints directors)</a:t>
            </a:r>
          </a:p>
          <a:p>
            <a:endParaRPr lang="en-ZA" dirty="0"/>
          </a:p>
        </p:txBody>
      </p:sp>
    </p:spTree>
    <p:extLst>
      <p:ext uri="{BB962C8B-B14F-4D97-AF65-F5344CB8AC3E}">
        <p14:creationId xmlns:p14="http://schemas.microsoft.com/office/powerpoint/2010/main" xmlns="" val="325535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Malaysia</a:t>
            </a:r>
            <a:endParaRPr lang="en-ZA" dirty="0"/>
          </a:p>
        </p:txBody>
      </p:sp>
      <p:sp>
        <p:nvSpPr>
          <p:cNvPr id="3" name="Content Placeholder 2"/>
          <p:cNvSpPr>
            <a:spLocks noGrp="1"/>
          </p:cNvSpPr>
          <p:nvPr>
            <p:ph idx="1"/>
          </p:nvPr>
        </p:nvSpPr>
        <p:spPr/>
        <p:txBody>
          <a:bodyPr/>
          <a:lstStyle/>
          <a:p>
            <a:r>
              <a:rPr lang="en-US" dirty="0" smtClean="0"/>
              <a:t>Government-Linked Companies (GLC) Transformation </a:t>
            </a:r>
            <a:r>
              <a:rPr lang="en-US" dirty="0" err="1" smtClean="0"/>
              <a:t>Programme</a:t>
            </a:r>
            <a:r>
              <a:rPr lang="en-US" dirty="0" smtClean="0"/>
              <a:t> – aim to transform GLCs to high performance entities and also help accelerate the country’s social and economic development.</a:t>
            </a:r>
          </a:p>
          <a:p>
            <a:r>
              <a:rPr lang="en-US" dirty="0" smtClean="0"/>
              <a:t>Establishment of the Putrajaya Committee on GLC High Performance (PCG) to drive the delivery of the GLCT </a:t>
            </a:r>
            <a:r>
              <a:rPr lang="en-US" dirty="0" err="1" smtClean="0"/>
              <a:t>programme</a:t>
            </a:r>
            <a:r>
              <a:rPr lang="en-US" dirty="0" smtClean="0"/>
              <a:t>, chaired by the Prime Minister.</a:t>
            </a:r>
          </a:p>
          <a:p>
            <a:r>
              <a:rPr lang="en-US" dirty="0" smtClean="0"/>
              <a:t>PCG – design, implement and oversee the policies to transform GLCs into high performing companies and establish the framework to </a:t>
            </a:r>
            <a:r>
              <a:rPr lang="en-US" dirty="0" err="1" smtClean="0"/>
              <a:t>programme</a:t>
            </a:r>
            <a:r>
              <a:rPr lang="en-US" dirty="0" smtClean="0"/>
              <a:t>-manage and oversee the implementation of the GLCT initiatives. </a:t>
            </a:r>
            <a:endParaRPr lang="en-ZA" dirty="0"/>
          </a:p>
        </p:txBody>
      </p:sp>
    </p:spTree>
    <p:extLst>
      <p:ext uri="{BB962C8B-B14F-4D97-AF65-F5344CB8AC3E}">
        <p14:creationId xmlns:p14="http://schemas.microsoft.com/office/powerpoint/2010/main" xmlns="" val="137153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PHILIPPINES</a:t>
            </a:r>
            <a:endParaRPr lang="en-ZA" dirty="0"/>
          </a:p>
        </p:txBody>
      </p:sp>
      <p:sp>
        <p:nvSpPr>
          <p:cNvPr id="3" name="Content Placeholder 2"/>
          <p:cNvSpPr>
            <a:spLocks noGrp="1"/>
          </p:cNvSpPr>
          <p:nvPr>
            <p:ph idx="1"/>
          </p:nvPr>
        </p:nvSpPr>
        <p:spPr>
          <a:xfrm>
            <a:off x="677334" y="1930400"/>
            <a:ext cx="8596668" cy="3880773"/>
          </a:xfrm>
        </p:spPr>
        <p:txBody>
          <a:bodyPr>
            <a:normAutofit fontScale="92500" lnSpcReduction="20000"/>
          </a:bodyPr>
          <a:lstStyle/>
          <a:p>
            <a:r>
              <a:rPr lang="en-US" dirty="0" smtClean="0"/>
              <a:t>Government-owned and Controlled Corporations Governance Act, 2011 (GOCC Governance Act of 2011)</a:t>
            </a:r>
          </a:p>
          <a:p>
            <a:r>
              <a:rPr lang="en-US" dirty="0" smtClean="0"/>
              <a:t>Establishes the Governance Commission for GOCCs (GCG) which is the</a:t>
            </a:r>
            <a:r>
              <a:rPr lang="en-GB" dirty="0" smtClean="0"/>
              <a:t> </a:t>
            </a:r>
            <a:r>
              <a:rPr lang="en-GB" dirty="0"/>
              <a:t>central advisory, oversight, and monitoring body with authority to formulate and implement policies in the active exercise of the State’s ownership rights, ensures GOCCs’ financial viability and fiscal discipline through adherence to the highest standards of corporate governance. </a:t>
            </a:r>
            <a:endParaRPr lang="en-US" dirty="0" smtClean="0"/>
          </a:p>
          <a:p>
            <a:r>
              <a:rPr lang="en-US" dirty="0" smtClean="0"/>
              <a:t>Classifies GOCCs</a:t>
            </a:r>
          </a:p>
          <a:p>
            <a:r>
              <a:rPr lang="en-US" dirty="0" smtClean="0"/>
              <a:t>Established performance evaluation systems</a:t>
            </a:r>
          </a:p>
          <a:p>
            <a:r>
              <a:rPr lang="en-US" dirty="0" smtClean="0"/>
              <a:t>Coordinate and monitor the operations of GOCCs, review their functions and make recommendations on corrections or alignment with regulatory and commercial functions</a:t>
            </a:r>
          </a:p>
          <a:p>
            <a:r>
              <a:rPr lang="en-US" dirty="0" smtClean="0"/>
              <a:t>Make recommendations of suitable candidates for Appointive Directors</a:t>
            </a:r>
          </a:p>
          <a:p>
            <a:r>
              <a:rPr lang="en-US" dirty="0" smtClean="0"/>
              <a:t>The GCG is situated in the Office of the President</a:t>
            </a:r>
            <a:endParaRPr lang="en-ZA" dirty="0"/>
          </a:p>
        </p:txBody>
      </p:sp>
    </p:spTree>
    <p:extLst>
      <p:ext uri="{BB962C8B-B14F-4D97-AF65-F5344CB8AC3E}">
        <p14:creationId xmlns:p14="http://schemas.microsoft.com/office/powerpoint/2010/main" xmlns="" val="3273615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a:t>
            </a:r>
            <a:endParaRPr lang="en-ZA" dirty="0"/>
          </a:p>
        </p:txBody>
      </p:sp>
      <p:sp>
        <p:nvSpPr>
          <p:cNvPr id="3" name="Content Placeholder 2"/>
          <p:cNvSpPr>
            <a:spLocks noGrp="1"/>
          </p:cNvSpPr>
          <p:nvPr>
            <p:ph idx="1"/>
          </p:nvPr>
        </p:nvSpPr>
        <p:spPr>
          <a:xfrm>
            <a:off x="677334" y="1500996"/>
            <a:ext cx="8596668" cy="4830793"/>
          </a:xfrm>
        </p:spPr>
        <p:txBody>
          <a:bodyPr>
            <a:normAutofit/>
          </a:bodyPr>
          <a:lstStyle/>
          <a:p>
            <a:r>
              <a:rPr lang="en-US" dirty="0" smtClean="0"/>
              <a:t>Statement of Industrial Policy of 1991, included Public Sector Policy</a:t>
            </a:r>
          </a:p>
          <a:p>
            <a:r>
              <a:rPr lang="en-US" dirty="0" smtClean="0"/>
              <a:t>Improve performance through the Memorandum of Understanding (</a:t>
            </a:r>
            <a:r>
              <a:rPr lang="en-US" dirty="0" err="1" smtClean="0"/>
              <a:t>MoU</a:t>
            </a:r>
            <a:r>
              <a:rPr lang="en-US" dirty="0" smtClean="0"/>
              <a:t>) system allows management greater autonomy and accountable</a:t>
            </a:r>
          </a:p>
          <a:p>
            <a:r>
              <a:rPr lang="en-US" dirty="0" smtClean="0"/>
              <a:t>National Common Minimum </a:t>
            </a:r>
            <a:r>
              <a:rPr lang="en-US" dirty="0" err="1" smtClean="0"/>
              <a:t>Programme</a:t>
            </a:r>
            <a:r>
              <a:rPr lang="en-US" dirty="0" smtClean="0"/>
              <a:t> (NCMP) policy towards Public Sector Enterprises – defines government’s aims</a:t>
            </a:r>
          </a:p>
          <a:p>
            <a:r>
              <a:rPr lang="en-US" dirty="0" smtClean="0"/>
              <a:t>Government adopted the Corporate Governance Code formulated by the Securities and Exchange Board of India</a:t>
            </a:r>
          </a:p>
          <a:p>
            <a:r>
              <a:rPr lang="en-US" dirty="0" smtClean="0"/>
              <a:t>Classification of Enterprises determines the degree of autonomy the Central Public Sector Enterprises receives</a:t>
            </a:r>
          </a:p>
          <a:p>
            <a:r>
              <a:rPr lang="en-US" dirty="0" smtClean="0"/>
              <a:t>Department of Public Enterprises - </a:t>
            </a:r>
            <a:r>
              <a:rPr lang="en-ZA" dirty="0"/>
              <a:t>acts as a nodal agency for all PSEs and assists in policy formulation pertaining to the role of PSEs in the economy and also in laying down policy guidelines on performance improvement and evaluation, financial accounting, personnel management and related areas.</a:t>
            </a:r>
          </a:p>
        </p:txBody>
      </p:sp>
    </p:spTree>
    <p:extLst>
      <p:ext uri="{BB962C8B-B14F-4D97-AF65-F5344CB8AC3E}">
        <p14:creationId xmlns:p14="http://schemas.microsoft.com/office/powerpoint/2010/main" xmlns="" val="3367413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ZA" dirty="0"/>
          </a:p>
        </p:txBody>
      </p:sp>
      <p:sp>
        <p:nvSpPr>
          <p:cNvPr id="3" name="Content Placeholder 2"/>
          <p:cNvSpPr>
            <a:spLocks noGrp="1"/>
          </p:cNvSpPr>
          <p:nvPr>
            <p:ph idx="1"/>
          </p:nvPr>
        </p:nvSpPr>
        <p:spPr>
          <a:xfrm>
            <a:off x="677334" y="1828801"/>
            <a:ext cx="8596668" cy="4212562"/>
          </a:xfrm>
        </p:spPr>
        <p:txBody>
          <a:bodyPr/>
          <a:lstStyle/>
          <a:p>
            <a:pPr marL="0" indent="0">
              <a:buNone/>
            </a:pPr>
            <a:r>
              <a:rPr lang="en-US" dirty="0" smtClean="0"/>
              <a:t>The following can be observed from the case studies:</a:t>
            </a:r>
          </a:p>
          <a:p>
            <a:pPr marL="0" indent="0">
              <a:buNone/>
            </a:pPr>
            <a:endParaRPr lang="en-US" dirty="0"/>
          </a:p>
          <a:p>
            <a:pPr marL="400050" indent="-400050">
              <a:buFont typeface="+mj-lt"/>
              <a:buAutoNum type="romanLcPeriod"/>
            </a:pPr>
            <a:r>
              <a:rPr lang="en-US" dirty="0" smtClean="0"/>
              <a:t>SOE reform should ideally be driven by the Head of the country</a:t>
            </a:r>
          </a:p>
          <a:p>
            <a:pPr marL="400050" indent="-400050">
              <a:buFont typeface="+mj-lt"/>
              <a:buAutoNum type="romanLcPeriod"/>
            </a:pPr>
            <a:r>
              <a:rPr lang="en-ZA" dirty="0"/>
              <a:t>SOEs are seen as a vehicle for economic development and attaining national outcomes</a:t>
            </a:r>
          </a:p>
          <a:p>
            <a:pPr marL="400050" indent="-400050">
              <a:buFont typeface="+mj-lt"/>
              <a:buAutoNum type="romanLcPeriod"/>
            </a:pPr>
            <a:r>
              <a:rPr lang="en-ZA" dirty="0"/>
              <a:t>Define what an SOE is and classify them accordingly</a:t>
            </a:r>
          </a:p>
          <a:p>
            <a:pPr marL="400050" indent="-400050">
              <a:buFont typeface="+mj-lt"/>
              <a:buAutoNum type="romanLcPeriod"/>
            </a:pPr>
            <a:r>
              <a:rPr lang="en-ZA" dirty="0"/>
              <a:t>Consideration of scope of the proposed legislation</a:t>
            </a:r>
          </a:p>
          <a:p>
            <a:pPr marL="400050" indent="-400050">
              <a:buFont typeface="+mj-lt"/>
              <a:buAutoNum type="romanLcPeriod"/>
            </a:pPr>
            <a:r>
              <a:rPr lang="en-ZA" dirty="0"/>
              <a:t>Reporting lines need to be </a:t>
            </a:r>
            <a:r>
              <a:rPr lang="en-ZA" dirty="0" smtClean="0"/>
              <a:t>considered, devolution of power </a:t>
            </a:r>
            <a:endParaRPr lang="en-ZA" dirty="0"/>
          </a:p>
          <a:p>
            <a:pPr marL="400050" indent="-400050">
              <a:buFont typeface="+mj-lt"/>
              <a:buAutoNum type="romanLcPeriod"/>
            </a:pPr>
            <a:r>
              <a:rPr lang="en-ZA" dirty="0"/>
              <a:t>SOE reforms should be reported and overseen by at a high political level</a:t>
            </a:r>
          </a:p>
          <a:p>
            <a:pPr marL="400050" indent="-400050">
              <a:buFont typeface="+mj-lt"/>
              <a:buAutoNum type="romanLcPeriod"/>
            </a:pPr>
            <a:endParaRPr lang="en-US" dirty="0" smtClean="0"/>
          </a:p>
        </p:txBody>
      </p:sp>
    </p:spTree>
    <p:extLst>
      <p:ext uri="{BB962C8B-B14F-4D97-AF65-F5344CB8AC3E}">
        <p14:creationId xmlns:p14="http://schemas.microsoft.com/office/powerpoint/2010/main" xmlns="" val="35042409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TotalTime>
  <Words>511</Words>
  <Application>Microsoft Office PowerPoint</Application>
  <PresentationFormat>Custom</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Overview of International Case Studies on SOE legislation</vt:lpstr>
      <vt:lpstr>South Korea</vt:lpstr>
      <vt:lpstr>Malaysia</vt:lpstr>
      <vt:lpstr>PHILIPPINES</vt:lpstr>
      <vt:lpstr>India</vt:lpstr>
      <vt:lpstr>Observations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International Case Studies on SOE legislation</dc:title>
  <dc:creator>Lee Bramwell</dc:creator>
  <cp:lastModifiedBy>USER</cp:lastModifiedBy>
  <cp:revision>13</cp:revision>
  <dcterms:created xsi:type="dcterms:W3CDTF">2022-09-29T14:27:18Z</dcterms:created>
  <dcterms:modified xsi:type="dcterms:W3CDTF">2022-09-30T07:16:14Z</dcterms:modified>
</cp:coreProperties>
</file>