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2"/>
  </p:notesMasterIdLst>
  <p:sldIdLst>
    <p:sldId id="276" r:id="rId2"/>
    <p:sldId id="575" r:id="rId3"/>
    <p:sldId id="576" r:id="rId4"/>
    <p:sldId id="588" r:id="rId5"/>
    <p:sldId id="589" r:id="rId6"/>
    <p:sldId id="590" r:id="rId7"/>
    <p:sldId id="591" r:id="rId8"/>
    <p:sldId id="592" r:id="rId9"/>
    <p:sldId id="593" r:id="rId10"/>
    <p:sldId id="428" r:id="rId11"/>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8B61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91920" autoAdjust="0"/>
  </p:normalViewPr>
  <p:slideViewPr>
    <p:cSldViewPr snapToGrid="0" snapToObjects="1">
      <p:cViewPr varScale="1">
        <p:scale>
          <a:sx n="67" d="100"/>
          <a:sy n="67" d="100"/>
        </p:scale>
        <p:origin x="-1272" y="-96"/>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607A8F-D4EE-9B46-A644-35CE8348EE99}" type="datetimeFigureOut">
              <a:rPr lang="en-US" smtClean="0"/>
              <a:pPr/>
              <a:t>9/30/2022</a:t>
            </a:fld>
            <a:endParaRPr lang="en-US" dirty="0"/>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3C886D-0CC8-C040-92BC-ABE325B3ECC7}" type="slidenum">
              <a:rPr lang="en-US" smtClean="0"/>
              <a:pPr/>
              <a:t>‹#›</a:t>
            </a:fld>
            <a:endParaRPr lang="en-US" dirty="0"/>
          </a:p>
        </p:txBody>
      </p:sp>
    </p:spTree>
    <p:extLst>
      <p:ext uri="{BB962C8B-B14F-4D97-AF65-F5344CB8AC3E}">
        <p14:creationId xmlns:p14="http://schemas.microsoft.com/office/powerpoint/2010/main" xmlns="" val="1874790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3C886D-0CC8-C040-92BC-ABE325B3ECC7}" type="slidenum">
              <a:rPr lang="en-US" smtClean="0"/>
              <a:pPr/>
              <a:t>1</a:t>
            </a:fld>
            <a:endParaRPr lang="en-US" dirty="0"/>
          </a:p>
        </p:txBody>
      </p:sp>
    </p:spTree>
    <p:extLst>
      <p:ext uri="{BB962C8B-B14F-4D97-AF65-F5344CB8AC3E}">
        <p14:creationId xmlns:p14="http://schemas.microsoft.com/office/powerpoint/2010/main" xmlns="" val="1725024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EB1D1D-BD57-418C-8F08-6CE33EE4022E}" type="datetime1">
              <a:rPr lang="en-US" smtClean="0"/>
              <a:pPr/>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488227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44D7C6-D4F7-47C2-BCA7-03DE0C42AE07}" type="datetime1">
              <a:rPr lang="en-US" smtClean="0"/>
              <a:pPr/>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197789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F4C28D-EDEE-4B5C-AEE5-55AEEBF2E2AF}" type="datetime1">
              <a:rPr lang="en-US" smtClean="0"/>
              <a:pPr/>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158717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AA5603-94A8-4B12-B9BA-998180A6D0E0}" type="datetime1">
              <a:rPr lang="en-US" smtClean="0"/>
              <a:pPr/>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9740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F7F7F7-7F2C-4843-AFB1-D3C0C465F3D1}" type="datetime1">
              <a:rPr lang="en-US" smtClean="0"/>
              <a:pPr/>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631429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A7CDD-7E0C-44F8-A6F1-3F70C847C718}" type="datetime1">
              <a:rPr lang="en-US" smtClean="0"/>
              <a:pPr/>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171477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BE0740-A3BA-4B7D-BC39-AC52B38EBEC7}" type="datetime1">
              <a:rPr lang="en-US" smtClean="0"/>
              <a:pPr/>
              <a:t>9/30/2022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944999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CBFEFF-5F31-471B-98C2-7D5A9305FBB0}" type="datetime1">
              <a:rPr lang="en-US" smtClean="0"/>
              <a:pPr/>
              <a:t>9/30/2022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1958589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720CE0-E778-4B37-94AA-06C666DAF962}" type="datetime1">
              <a:rPr lang="en-US" smtClean="0"/>
              <a:pPr/>
              <a:t>9/30/2022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1390334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79331D-87D4-4853-A70F-E8D08C5213B7}" type="datetime1">
              <a:rPr lang="en-US" smtClean="0"/>
              <a:pPr/>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590143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3F7715-B3C0-49D8-AE15-732198473A6F}" type="datetime1">
              <a:rPr lang="en-US" smtClean="0"/>
              <a:pPr/>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145941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B09385-B773-4A93-BB27-821A6EF4B15E}" type="datetime1">
              <a:rPr lang="en-US" smtClean="0"/>
              <a:pPr/>
              <a:t>9/30/2022</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892013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noChangeAspect="1"/>
          </p:cNvSpPr>
          <p:nvPr>
            <p:ph type="title"/>
          </p:nvPr>
        </p:nvSpPr>
        <p:spPr>
          <a:xfrm>
            <a:off x="1159435" y="1350682"/>
            <a:ext cx="8618071" cy="2876550"/>
          </a:xfrm>
        </p:spPr>
        <p:txBody>
          <a:bodyPr>
            <a:normAutofit fontScale="90000"/>
          </a:bodyPr>
          <a:lstStyle/>
          <a:p>
            <a:pPr algn="ctr"/>
            <a:r>
              <a:rPr lang="en-US" sz="2400" b="1" dirty="0" smtClean="0">
                <a:latin typeface="Arial" charset="0"/>
                <a:ea typeface="Arial" charset="0"/>
                <a:cs typeface="Arial" charset="0"/>
              </a:rPr>
              <a:t/>
            </a:r>
            <a:br>
              <a:rPr lang="en-US" sz="2400" b="1" dirty="0" smtClean="0">
                <a:latin typeface="Arial" charset="0"/>
                <a:ea typeface="Arial" charset="0"/>
                <a:cs typeface="Arial" charset="0"/>
              </a:rPr>
            </a:br>
            <a:r>
              <a:rPr lang="en-US" sz="2400" b="1" dirty="0" smtClean="0">
                <a:latin typeface="Arial" charset="0"/>
                <a:ea typeface="Arial" charset="0"/>
                <a:cs typeface="Arial" charset="0"/>
              </a:rPr>
              <a:t>PORTFOLIO </a:t>
            </a:r>
            <a:r>
              <a:rPr lang="en-US" sz="2400" b="1" dirty="0">
                <a:latin typeface="Arial" charset="0"/>
                <a:ea typeface="Arial" charset="0"/>
                <a:cs typeface="Arial" charset="0"/>
              </a:rPr>
              <a:t>COMMITTEE ON HIGHER EDUCATION, SCIENCE AND INNOVATION</a:t>
            </a:r>
            <a:br>
              <a:rPr lang="en-US" sz="2400" b="1" dirty="0">
                <a:latin typeface="Arial" charset="0"/>
                <a:ea typeface="Arial" charset="0"/>
                <a:cs typeface="Arial" charset="0"/>
              </a:rPr>
            </a:br>
            <a:r>
              <a:rPr lang="en-US" sz="2400" b="1" dirty="0">
                <a:latin typeface="Arial" charset="0"/>
                <a:ea typeface="Arial" charset="0"/>
                <a:cs typeface="Arial" charset="0"/>
              </a:rPr>
              <a:t/>
            </a:r>
            <a:br>
              <a:rPr lang="en-US" sz="2400" b="1" dirty="0">
                <a:latin typeface="Arial" charset="0"/>
                <a:ea typeface="Arial" charset="0"/>
                <a:cs typeface="Arial" charset="0"/>
              </a:rPr>
            </a:br>
            <a:r>
              <a:rPr lang="en-US" sz="2400" b="1" dirty="0">
                <a:latin typeface="Arial" charset="0"/>
                <a:ea typeface="Arial" charset="0"/>
                <a:cs typeface="Arial" charset="0"/>
              </a:rPr>
              <a:t>REFLECTIONS ON THE </a:t>
            </a:r>
            <a:r>
              <a:rPr lang="en-US" sz="2400" b="1" dirty="0" smtClean="0">
                <a:latin typeface="Arial" charset="0"/>
                <a:ea typeface="Arial" charset="0"/>
                <a:cs typeface="Arial" charset="0"/>
              </a:rPr>
              <a:t>JOURNEY OF THE ENQUIRY INTO THE APPOINTMENT OF PROF MBATI AS THE VC OF SMU AND RELATED MATTERS</a:t>
            </a:r>
            <a:br>
              <a:rPr lang="en-US" sz="2400" b="1" dirty="0" smtClean="0">
                <a:latin typeface="Arial" charset="0"/>
                <a:ea typeface="Arial" charset="0"/>
                <a:cs typeface="Arial" charset="0"/>
              </a:rPr>
            </a:br>
            <a:r>
              <a:rPr lang="en-US" sz="2400" b="1" dirty="0">
                <a:latin typeface="Arial" charset="0"/>
                <a:ea typeface="Arial" charset="0"/>
                <a:cs typeface="Arial" charset="0"/>
              </a:rPr>
              <a:t/>
            </a:r>
            <a:br>
              <a:rPr lang="en-US" sz="2400" b="1" dirty="0">
                <a:latin typeface="Arial" charset="0"/>
                <a:ea typeface="Arial" charset="0"/>
                <a:cs typeface="Arial" charset="0"/>
              </a:rPr>
            </a:br>
            <a:endParaRPr lang="en-ZA" sz="2400" b="1" i="1" dirty="0">
              <a:latin typeface="Arial" panose="020B0604020202020204" pitchFamily="34" charset="0"/>
              <a:cs typeface="Arial" panose="020B0604020202020204" pitchFamily="34" charset="0"/>
            </a:endParaRPr>
          </a:p>
        </p:txBody>
      </p:sp>
      <p:sp useBgFill="1">
        <p:nvSpPr>
          <p:cNvPr id="3" name="Title 1"/>
          <p:cNvSpPr txBox="1">
            <a:spLocks/>
          </p:cNvSpPr>
          <p:nvPr/>
        </p:nvSpPr>
        <p:spPr>
          <a:xfrm>
            <a:off x="5044440" y="4990989"/>
            <a:ext cx="4447195" cy="1254057"/>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Arial" charset="0"/>
                <a:ea typeface="Arial" charset="0"/>
                <a:cs typeface="Arial" charset="0"/>
              </a:rPr>
              <a:t>30 SEPTEMBER 2022</a:t>
            </a:r>
            <a:br>
              <a:rPr lang="en-US" b="1" dirty="0">
                <a:latin typeface="Arial" charset="0"/>
                <a:ea typeface="Arial" charset="0"/>
                <a:cs typeface="Arial" charset="0"/>
              </a:rPr>
            </a:br>
            <a:endParaRPr lang="en-US" b="1" dirty="0" smtClean="0">
              <a:latin typeface="Arial" charset="0"/>
              <a:ea typeface="Arial" charset="0"/>
              <a:cs typeface="Arial" charset="0"/>
            </a:endParaRPr>
          </a:p>
          <a:p>
            <a:r>
              <a:rPr lang="en-US" b="1" dirty="0" smtClean="0">
                <a:latin typeface="Arial" charset="0"/>
                <a:ea typeface="Arial" charset="0"/>
                <a:cs typeface="Arial" charset="0"/>
              </a:rPr>
              <a:t>BY COMMITTEE </a:t>
            </a:r>
            <a:r>
              <a:rPr lang="en-US" b="1" dirty="0">
                <a:latin typeface="Arial" charset="0"/>
                <a:ea typeface="Arial" charset="0"/>
                <a:cs typeface="Arial" charset="0"/>
              </a:rPr>
              <a:t>SUPPORT TEAM</a:t>
            </a:r>
            <a:br>
              <a:rPr lang="en-US" b="1" dirty="0">
                <a:latin typeface="Arial" charset="0"/>
                <a:ea typeface="Arial" charset="0"/>
                <a:cs typeface="Arial" charset="0"/>
              </a:rPr>
            </a:br>
            <a:endParaRPr lang="en-US" b="1" dirty="0">
              <a:solidFill>
                <a:schemeClr val="bg1">
                  <a:lumMod val="85000"/>
                </a:schemeClr>
              </a:solidFill>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pPr/>
              <a:t>1</a:t>
            </a:fld>
            <a:endParaRPr lang="en-US" dirty="0"/>
          </a:p>
        </p:txBody>
      </p:sp>
    </p:spTree>
    <p:extLst>
      <p:ext uri="{BB962C8B-B14F-4D97-AF65-F5344CB8AC3E}">
        <p14:creationId xmlns:p14="http://schemas.microsoft.com/office/powerpoint/2010/main" xmlns="" val="1211865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1" y="2634343"/>
            <a:ext cx="6431280" cy="1325563"/>
          </a:xfrm>
        </p:spPr>
        <p:txBody>
          <a:bodyPr/>
          <a:lstStyle/>
          <a:p>
            <a:pPr algn="ctr"/>
            <a:r>
              <a:rPr lang="en-ZA" dirty="0" smtClean="0">
                <a:latin typeface="Arial" panose="020B0604020202020204" pitchFamily="34" charset="0"/>
                <a:cs typeface="Arial" panose="020B0604020202020204" pitchFamily="34" charset="0"/>
              </a:rPr>
              <a:t>THANK YOU</a:t>
            </a:r>
            <a:endParaRPr lang="en-ZA"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BC72CB22-D7A4-7547-B048-02B7C821FF3F}" type="slidenum">
              <a:rPr lang="en-US" smtClean="0"/>
              <a:pPr/>
              <a:t>10</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158873"/>
          </a:xfrm>
        </p:spPr>
        <p:txBody>
          <a:bodyPr>
            <a:noAutofit/>
          </a:bodyPr>
          <a:lstStyle/>
          <a:p>
            <a:pPr algn="just"/>
            <a:r>
              <a:rPr lang="en-US" sz="3200" b="1" dirty="0" smtClean="0">
                <a:latin typeface="Arial" panose="020B0604020202020204" pitchFamily="34" charset="0"/>
                <a:cs typeface="Arial" panose="020B0604020202020204" pitchFamily="34" charset="0"/>
              </a:rPr>
              <a:t>RESOLUTIONS TO CONVENE AN OVERSIGHT ENQUIRY AND PROCESS FOLLOWED</a:t>
            </a:r>
            <a:endParaRPr lang="en-US" sz="3200" b="1"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BC72CB22-D7A4-7547-B048-02B7C821FF3F}" type="slidenum">
              <a:rPr lang="en-US" smtClean="0"/>
              <a:pPr/>
              <a:t>2</a:t>
            </a:fld>
            <a:endParaRPr lang="en-US" dirty="0"/>
          </a:p>
        </p:txBody>
      </p:sp>
      <p:sp>
        <p:nvSpPr>
          <p:cNvPr id="5" name="Content Placeholder 4"/>
          <p:cNvSpPr>
            <a:spLocks noGrp="1"/>
          </p:cNvSpPr>
          <p:nvPr>
            <p:ph idx="1"/>
          </p:nvPr>
        </p:nvSpPr>
        <p:spPr>
          <a:xfrm>
            <a:off x="681038" y="1645920"/>
            <a:ext cx="8543925" cy="5075557"/>
          </a:xfrm>
        </p:spPr>
        <p:txBody>
          <a:bodyPr>
            <a:normAutofit/>
          </a:bodyPr>
          <a:lstStyle/>
          <a:p>
            <a:pPr algn="just">
              <a:lnSpc>
                <a:spcPct val="150000"/>
              </a:lnSpc>
            </a:pPr>
            <a:r>
              <a:rPr lang="en-ZA" sz="2400" dirty="0" smtClean="0"/>
              <a:t>On 2 June 2020 – Committee resolved to convene an oversight enquiry to enquire into the appointment of Prof Mbati as the VC of Sefako Makgatho University and related matters.</a:t>
            </a:r>
          </a:p>
          <a:p>
            <a:pPr algn="just">
              <a:lnSpc>
                <a:spcPct val="150000"/>
              </a:lnSpc>
            </a:pPr>
            <a:r>
              <a:rPr lang="en-ZA" sz="2400" dirty="0" smtClean="0"/>
              <a:t>The resolution followed the receipt of a complaint by the Higher Education Transformation Network submitted through the Office of the then Committee Chairperson Mr Philly Mapulane.</a:t>
            </a:r>
          </a:p>
          <a:p>
            <a:pPr algn="just">
              <a:lnSpc>
                <a:spcPct val="150000"/>
              </a:lnSpc>
            </a:pPr>
            <a:r>
              <a:rPr lang="en-ZA" sz="2400" dirty="0" smtClean="0"/>
              <a:t>The complaint made several allegations regarding the recruitment process at SMU</a:t>
            </a:r>
          </a:p>
        </p:txBody>
      </p:sp>
    </p:spTree>
    <p:extLst>
      <p:ext uri="{BB962C8B-B14F-4D97-AF65-F5344CB8AC3E}">
        <p14:creationId xmlns:p14="http://schemas.microsoft.com/office/powerpoint/2010/main" xmlns="" val="1019854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C72CB22-D7A4-7547-B048-02B7C821FF3F}" type="slidenum">
              <a:rPr lang="en-US" smtClean="0"/>
              <a:pPr/>
              <a:t>3</a:t>
            </a:fld>
            <a:endParaRPr lang="en-US" dirty="0"/>
          </a:p>
        </p:txBody>
      </p:sp>
      <p:sp>
        <p:nvSpPr>
          <p:cNvPr id="5" name="Content Placeholder 4"/>
          <p:cNvSpPr>
            <a:spLocks noGrp="1"/>
          </p:cNvSpPr>
          <p:nvPr>
            <p:ph idx="1"/>
          </p:nvPr>
        </p:nvSpPr>
        <p:spPr>
          <a:xfrm>
            <a:off x="681038" y="990600"/>
            <a:ext cx="8543925" cy="5438335"/>
          </a:xfrm>
        </p:spPr>
        <p:txBody>
          <a:bodyPr/>
          <a:lstStyle/>
          <a:p>
            <a:pPr algn="just">
              <a:lnSpc>
                <a:spcPct val="150000"/>
              </a:lnSpc>
            </a:pPr>
            <a:r>
              <a:rPr lang="en-ZA" sz="2400" dirty="0" smtClean="0"/>
              <a:t>Further </a:t>
            </a:r>
            <a:r>
              <a:rPr lang="en-ZA" sz="2400" dirty="0"/>
              <a:t>submissions were received from former employees of the University of Venda. </a:t>
            </a:r>
          </a:p>
          <a:p>
            <a:pPr algn="just">
              <a:lnSpc>
                <a:spcPct val="150000"/>
              </a:lnSpc>
            </a:pPr>
            <a:r>
              <a:rPr lang="en-ZA" sz="2400" dirty="0"/>
              <a:t>The Committee developed Terms of References for the Enquiry and sought legal opinion from the  Parliament Legal Services</a:t>
            </a:r>
            <a:r>
              <a:rPr lang="en-ZA" sz="2400" dirty="0" smtClean="0"/>
              <a:t>.</a:t>
            </a:r>
          </a:p>
          <a:p>
            <a:pPr algn="just">
              <a:lnSpc>
                <a:spcPct val="150000"/>
              </a:lnSpc>
            </a:pPr>
            <a:r>
              <a:rPr lang="en-ZA" sz="2400" dirty="0" smtClean="0"/>
              <a:t>In February 2020, the Committee commenced with the oral testimonies from witnesses who were identified.</a:t>
            </a:r>
          </a:p>
          <a:p>
            <a:pPr algn="just">
              <a:lnSpc>
                <a:spcPct val="150000"/>
              </a:lnSpc>
            </a:pPr>
            <a:r>
              <a:rPr lang="en-ZA" sz="2400" dirty="0" smtClean="0"/>
              <a:t>During the process of the Enquiry, the </a:t>
            </a:r>
            <a:r>
              <a:rPr lang="en-ZA" sz="2400" dirty="0"/>
              <a:t>Committee requested additional information from some witnesses.</a:t>
            </a:r>
          </a:p>
          <a:p>
            <a:pPr algn="just">
              <a:lnSpc>
                <a:spcPct val="150000"/>
              </a:lnSpc>
            </a:pPr>
            <a:endParaRPr lang="en-ZA" sz="2400" dirty="0" smtClean="0"/>
          </a:p>
          <a:p>
            <a:pPr algn="just">
              <a:lnSpc>
                <a:spcPct val="150000"/>
              </a:lnSpc>
            </a:pPr>
            <a:endParaRPr lang="en-ZA" sz="2000" dirty="0"/>
          </a:p>
          <a:p>
            <a:pPr lvl="1" algn="just"/>
            <a:endParaRPr lang="en-ZA" sz="2000" dirty="0" smtClean="0"/>
          </a:p>
          <a:p>
            <a:pPr algn="just"/>
            <a:endParaRPr lang="en-ZA" sz="2400" dirty="0" smtClean="0"/>
          </a:p>
          <a:p>
            <a:pPr marL="457200" lvl="1" indent="0" algn="just">
              <a:buNone/>
            </a:pPr>
            <a:endParaRPr lang="en-ZA" sz="1200" dirty="0"/>
          </a:p>
        </p:txBody>
      </p:sp>
    </p:spTree>
    <p:extLst>
      <p:ext uri="{BB962C8B-B14F-4D97-AF65-F5344CB8AC3E}">
        <p14:creationId xmlns:p14="http://schemas.microsoft.com/office/powerpoint/2010/main" xmlns="" val="4291211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C72CB22-D7A4-7547-B048-02B7C821FF3F}" type="slidenum">
              <a:rPr lang="en-US" smtClean="0"/>
              <a:pPr/>
              <a:t>4</a:t>
            </a:fld>
            <a:endParaRPr lang="en-US" dirty="0"/>
          </a:p>
        </p:txBody>
      </p:sp>
      <p:sp>
        <p:nvSpPr>
          <p:cNvPr id="5" name="Content Placeholder 4"/>
          <p:cNvSpPr>
            <a:spLocks noGrp="1"/>
          </p:cNvSpPr>
          <p:nvPr>
            <p:ph idx="1"/>
          </p:nvPr>
        </p:nvSpPr>
        <p:spPr>
          <a:xfrm>
            <a:off x="681038" y="1027940"/>
            <a:ext cx="8543925" cy="5495952"/>
          </a:xfrm>
        </p:spPr>
        <p:txBody>
          <a:bodyPr>
            <a:normAutofit fontScale="92500"/>
          </a:bodyPr>
          <a:lstStyle/>
          <a:p>
            <a:pPr algn="just"/>
            <a:r>
              <a:rPr lang="en-ZA" sz="2600" dirty="0" smtClean="0"/>
              <a:t>The Committee convened on 10</a:t>
            </a:r>
            <a:r>
              <a:rPr lang="en-ZA" sz="2600" baseline="30000" dirty="0" smtClean="0"/>
              <a:t>th</a:t>
            </a:r>
            <a:r>
              <a:rPr lang="en-ZA" sz="2600" dirty="0" smtClean="0"/>
              <a:t> December 2021 to consider the first draft preliminary report.</a:t>
            </a:r>
          </a:p>
          <a:p>
            <a:pPr algn="just"/>
            <a:r>
              <a:rPr lang="en-ZA" sz="2600" dirty="0" smtClean="0"/>
              <a:t>At that meeting:</a:t>
            </a:r>
          </a:p>
          <a:p>
            <a:pPr algn="just"/>
            <a:r>
              <a:rPr lang="en-ZA" sz="2600" dirty="0"/>
              <a:t>The Committee discussed the Report and the sentiments expressed were as follows:</a:t>
            </a:r>
          </a:p>
          <a:p>
            <a:pPr lvl="1" algn="just">
              <a:lnSpc>
                <a:spcPct val="170000"/>
              </a:lnSpc>
            </a:pPr>
            <a:r>
              <a:rPr lang="en-ZA" dirty="0"/>
              <a:t>The ANC members supported the Report, however submitted additional input, which was read to the Committee.</a:t>
            </a:r>
          </a:p>
          <a:p>
            <a:pPr lvl="1" algn="just">
              <a:lnSpc>
                <a:spcPct val="170000"/>
              </a:lnSpc>
            </a:pPr>
            <a:r>
              <a:rPr lang="en-ZA" dirty="0"/>
              <a:t>The EFF supported the Report .</a:t>
            </a:r>
          </a:p>
          <a:p>
            <a:pPr lvl="1" algn="just">
              <a:lnSpc>
                <a:spcPct val="170000"/>
              </a:lnSpc>
            </a:pPr>
            <a:r>
              <a:rPr lang="en-ZA" dirty="0"/>
              <a:t>The DA and the Freedom Front Plus (FFP) noted that they needed more time to read and submit their inputs to the Secretariat.</a:t>
            </a:r>
          </a:p>
          <a:p>
            <a:pPr algn="just"/>
            <a:endParaRPr lang="en-ZA" sz="2400" dirty="0" smtClean="0"/>
          </a:p>
          <a:p>
            <a:pPr algn="just"/>
            <a:endParaRPr lang="en-ZA" sz="2400" dirty="0"/>
          </a:p>
          <a:p>
            <a:pPr marL="457200" lvl="1" indent="0" algn="just">
              <a:buNone/>
            </a:pPr>
            <a:endParaRPr lang="en-ZA" sz="2000" dirty="0" smtClean="0"/>
          </a:p>
          <a:p>
            <a:pPr lvl="1" algn="just"/>
            <a:endParaRPr lang="en-ZA" sz="2000" dirty="0" smtClean="0"/>
          </a:p>
          <a:p>
            <a:pPr algn="just"/>
            <a:endParaRPr lang="en-ZA" sz="2400" dirty="0" smtClean="0"/>
          </a:p>
          <a:p>
            <a:pPr marL="457200" lvl="1" indent="0" algn="just">
              <a:buNone/>
            </a:pPr>
            <a:endParaRPr lang="en-ZA" sz="1200" dirty="0"/>
          </a:p>
        </p:txBody>
      </p:sp>
    </p:spTree>
    <p:extLst>
      <p:ext uri="{BB962C8B-B14F-4D97-AF65-F5344CB8AC3E}">
        <p14:creationId xmlns:p14="http://schemas.microsoft.com/office/powerpoint/2010/main" xmlns="" val="1735163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C72CB22-D7A4-7547-B048-02B7C821FF3F}" type="slidenum">
              <a:rPr lang="en-US" smtClean="0"/>
              <a:pPr/>
              <a:t>5</a:t>
            </a:fld>
            <a:endParaRPr lang="en-US" dirty="0"/>
          </a:p>
        </p:txBody>
      </p:sp>
      <p:sp>
        <p:nvSpPr>
          <p:cNvPr id="5" name="Content Placeholder 4"/>
          <p:cNvSpPr>
            <a:spLocks noGrp="1"/>
          </p:cNvSpPr>
          <p:nvPr>
            <p:ph idx="1"/>
          </p:nvPr>
        </p:nvSpPr>
        <p:spPr>
          <a:xfrm>
            <a:off x="681038" y="1027940"/>
            <a:ext cx="8543925" cy="5495952"/>
          </a:xfrm>
        </p:spPr>
        <p:txBody>
          <a:bodyPr>
            <a:normAutofit fontScale="92500"/>
          </a:bodyPr>
          <a:lstStyle/>
          <a:p>
            <a:pPr algn="just"/>
            <a:r>
              <a:rPr lang="en-ZA" dirty="0"/>
              <a:t>The Committee resolved to:</a:t>
            </a:r>
          </a:p>
          <a:p>
            <a:pPr lvl="1" algn="just"/>
            <a:r>
              <a:rPr lang="en-ZA" dirty="0"/>
              <a:t> </a:t>
            </a:r>
            <a:r>
              <a:rPr lang="en-ZA" dirty="0" smtClean="0"/>
              <a:t>Allow </a:t>
            </a:r>
            <a:r>
              <a:rPr lang="en-ZA" dirty="0"/>
              <a:t>the parties that requested time to go through the Draft Report and submit their input to do within 7 working days from the date of the meeting of 10</a:t>
            </a:r>
            <a:r>
              <a:rPr lang="en-ZA" baseline="30000" dirty="0"/>
              <a:t>th</a:t>
            </a:r>
            <a:r>
              <a:rPr lang="en-ZA" dirty="0"/>
              <a:t> December 2021.</a:t>
            </a:r>
          </a:p>
          <a:p>
            <a:pPr lvl="1" algn="just"/>
            <a:r>
              <a:rPr lang="en-ZA" dirty="0"/>
              <a:t>Postpone the adoption of the Draft Report due to the request to submit additional inputs and for the need for the Content/Research and Legal Teams to consider and advise on the new submissions</a:t>
            </a:r>
            <a:r>
              <a:rPr lang="en-ZA" dirty="0" smtClean="0"/>
              <a:t>.</a:t>
            </a:r>
          </a:p>
          <a:p>
            <a:pPr lvl="1" algn="just"/>
            <a:r>
              <a:rPr lang="en-ZA" dirty="0" smtClean="0"/>
              <a:t>No new submission were received</a:t>
            </a:r>
          </a:p>
          <a:p>
            <a:pPr algn="just"/>
            <a:r>
              <a:rPr lang="en-ZA" sz="2400" dirty="0" smtClean="0"/>
              <a:t>After consideration of the submission by the ANC Study Group by the Content and Legal Team, the draft preliminary Enquiry report was amended.</a:t>
            </a:r>
          </a:p>
          <a:p>
            <a:pPr algn="just"/>
            <a:r>
              <a:rPr lang="en-ZA" sz="2400" dirty="0" smtClean="0"/>
              <a:t>Post this (January 2022), the Committee received a new submission  from whistle-blowers levelling serious allegations that Prof Mbati and certain officials of the SMU (who were members of the interview panel for the VC position) colluded to secure Prof Mbati’s appointment as the SMU VC</a:t>
            </a:r>
          </a:p>
          <a:p>
            <a:pPr algn="just"/>
            <a:endParaRPr lang="en-ZA" sz="2400" dirty="0"/>
          </a:p>
          <a:p>
            <a:pPr marL="457200" lvl="1" indent="0" algn="just">
              <a:buNone/>
            </a:pPr>
            <a:endParaRPr lang="en-ZA" sz="2000" dirty="0" smtClean="0"/>
          </a:p>
          <a:p>
            <a:pPr lvl="1" algn="just"/>
            <a:endParaRPr lang="en-ZA" sz="2000" dirty="0" smtClean="0"/>
          </a:p>
          <a:p>
            <a:pPr algn="just"/>
            <a:endParaRPr lang="en-ZA" sz="2400" dirty="0" smtClean="0"/>
          </a:p>
          <a:p>
            <a:pPr marL="457200" lvl="1" indent="0" algn="just">
              <a:buNone/>
            </a:pPr>
            <a:endParaRPr lang="en-ZA" sz="1200" dirty="0"/>
          </a:p>
        </p:txBody>
      </p:sp>
    </p:spTree>
    <p:extLst>
      <p:ext uri="{BB962C8B-B14F-4D97-AF65-F5344CB8AC3E}">
        <p14:creationId xmlns:p14="http://schemas.microsoft.com/office/powerpoint/2010/main" xmlns="" val="3969282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C72CB22-D7A4-7547-B048-02B7C821FF3F}" type="slidenum">
              <a:rPr lang="en-US" smtClean="0"/>
              <a:pPr/>
              <a:t>6</a:t>
            </a:fld>
            <a:endParaRPr lang="en-US" dirty="0"/>
          </a:p>
        </p:txBody>
      </p:sp>
      <p:sp>
        <p:nvSpPr>
          <p:cNvPr id="5" name="Content Placeholder 4"/>
          <p:cNvSpPr>
            <a:spLocks noGrp="1"/>
          </p:cNvSpPr>
          <p:nvPr>
            <p:ph idx="1"/>
          </p:nvPr>
        </p:nvSpPr>
        <p:spPr>
          <a:xfrm>
            <a:off x="681038" y="1027940"/>
            <a:ext cx="8543925" cy="5495952"/>
          </a:xfrm>
        </p:spPr>
        <p:txBody>
          <a:bodyPr>
            <a:normAutofit lnSpcReduction="10000"/>
          </a:bodyPr>
          <a:lstStyle/>
          <a:p>
            <a:pPr algn="just"/>
            <a:r>
              <a:rPr lang="en-ZA" sz="2400" dirty="0" smtClean="0"/>
              <a:t>The Committee learnt that the SMU Council was in the process of investigating the allegations internally, and resolved to await the outcomes of that process to take further action. </a:t>
            </a:r>
          </a:p>
          <a:p>
            <a:pPr algn="just"/>
            <a:r>
              <a:rPr lang="en-ZA" sz="2400" dirty="0" smtClean="0"/>
              <a:t>An observation and a recommendation was included in the Report in response to the new submission. </a:t>
            </a:r>
          </a:p>
          <a:p>
            <a:pPr algn="just"/>
            <a:r>
              <a:rPr lang="en-ZA" sz="2400" dirty="0" smtClean="0"/>
              <a:t>On 11 February 2022, the Committee considered and adopted  a preliminary enquiry report.</a:t>
            </a:r>
          </a:p>
          <a:p>
            <a:pPr algn="just"/>
            <a:r>
              <a:rPr lang="en-ZA" sz="2400" dirty="0"/>
              <a:t>As per the Terms of Reference, the Committee resolved to send the report to all witnesses.</a:t>
            </a:r>
          </a:p>
          <a:p>
            <a:pPr algn="just"/>
            <a:r>
              <a:rPr lang="en-ZA" sz="2400" dirty="0"/>
              <a:t>This was to allow the affected persons the opportunity to make representations on the preliminary findings and recommendations in line with </a:t>
            </a:r>
            <a:r>
              <a:rPr lang="en-ZA" sz="2400" i="1" dirty="0"/>
              <a:t>audi alteram partem</a:t>
            </a:r>
            <a:r>
              <a:rPr lang="en-ZA" sz="2400" dirty="0"/>
              <a:t> principle of natural justice.</a:t>
            </a:r>
          </a:p>
          <a:p>
            <a:pPr algn="just"/>
            <a:r>
              <a:rPr lang="en-ZA" sz="2400" dirty="0"/>
              <a:t>The secretariat send the report to the witnesses on 15 February 2022 and they were requested to submit their written comments by 17 March 2022. </a:t>
            </a:r>
          </a:p>
          <a:p>
            <a:pPr algn="just"/>
            <a:endParaRPr lang="en-ZA" sz="2400" dirty="0"/>
          </a:p>
          <a:p>
            <a:pPr marL="457200" lvl="1" indent="0" algn="just">
              <a:buNone/>
            </a:pPr>
            <a:endParaRPr lang="en-ZA" sz="2000" dirty="0" smtClean="0"/>
          </a:p>
          <a:p>
            <a:pPr lvl="1" algn="just"/>
            <a:endParaRPr lang="en-ZA" sz="2000" dirty="0" smtClean="0"/>
          </a:p>
          <a:p>
            <a:pPr algn="just"/>
            <a:endParaRPr lang="en-ZA" sz="2400" dirty="0" smtClean="0"/>
          </a:p>
          <a:p>
            <a:pPr marL="457200" lvl="1" indent="0" algn="just">
              <a:buNone/>
            </a:pPr>
            <a:endParaRPr lang="en-ZA" sz="1200" dirty="0"/>
          </a:p>
        </p:txBody>
      </p:sp>
    </p:spTree>
    <p:extLst>
      <p:ext uri="{BB962C8B-B14F-4D97-AF65-F5344CB8AC3E}">
        <p14:creationId xmlns:p14="http://schemas.microsoft.com/office/powerpoint/2010/main" xmlns="" val="4259398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C72CB22-D7A4-7547-B048-02B7C821FF3F}" type="slidenum">
              <a:rPr lang="en-US" smtClean="0"/>
              <a:pPr/>
              <a:t>7</a:t>
            </a:fld>
            <a:endParaRPr lang="en-US" dirty="0"/>
          </a:p>
        </p:txBody>
      </p:sp>
      <p:sp>
        <p:nvSpPr>
          <p:cNvPr id="5" name="Content Placeholder 4"/>
          <p:cNvSpPr>
            <a:spLocks noGrp="1"/>
          </p:cNvSpPr>
          <p:nvPr>
            <p:ph idx="1"/>
          </p:nvPr>
        </p:nvSpPr>
        <p:spPr>
          <a:xfrm>
            <a:off x="681038" y="1027940"/>
            <a:ext cx="8543925" cy="5495952"/>
          </a:xfrm>
        </p:spPr>
        <p:txBody>
          <a:bodyPr>
            <a:normAutofit/>
          </a:bodyPr>
          <a:lstStyle/>
          <a:p>
            <a:pPr algn="just"/>
            <a:r>
              <a:rPr lang="en-ZA" sz="2400" dirty="0" smtClean="0"/>
              <a:t>The Committee received written representations on the preliminary report from the eight witnesses.</a:t>
            </a:r>
          </a:p>
          <a:p>
            <a:pPr algn="just"/>
            <a:r>
              <a:rPr lang="en-ZA" sz="2400" dirty="0" smtClean="0"/>
              <a:t>On 20 May 2022, the  Support and Legal Team presented a summary of written representations, highlighting areas of discontent and consensus on the findings and recommendations the Committee made.</a:t>
            </a:r>
          </a:p>
          <a:p>
            <a:pPr algn="just"/>
            <a:r>
              <a:rPr lang="en-ZA" sz="2400" dirty="0" smtClean="0"/>
              <a:t>The Team also presented general observations such as lack of access to evidence by other witnesses and recommendations.</a:t>
            </a:r>
          </a:p>
          <a:p>
            <a:pPr algn="just"/>
            <a:r>
              <a:rPr lang="en-ZA" sz="2400" dirty="0" smtClean="0"/>
              <a:t>The Team was mandated by the Committee to consider the representations and amend the draft Report in light of the new evidence submitted and also areas of concern.</a:t>
            </a:r>
          </a:p>
          <a:p>
            <a:pPr algn="just"/>
            <a:r>
              <a:rPr lang="en-ZA" sz="2400" dirty="0" smtClean="0"/>
              <a:t>Post the meeting of 20 May 2022, the Team (Support and Legal) met and engaged on the evidence and amended the Report where necessary. </a:t>
            </a:r>
          </a:p>
          <a:p>
            <a:pPr marL="457200" lvl="1" indent="0" algn="just">
              <a:buNone/>
            </a:pPr>
            <a:endParaRPr lang="en-ZA" sz="2000" dirty="0" smtClean="0"/>
          </a:p>
          <a:p>
            <a:pPr algn="just"/>
            <a:endParaRPr lang="en-ZA" sz="2400" dirty="0" smtClean="0"/>
          </a:p>
          <a:p>
            <a:pPr marL="457200" lvl="1" indent="0" algn="just">
              <a:buNone/>
            </a:pPr>
            <a:endParaRPr lang="en-ZA" sz="1200" dirty="0"/>
          </a:p>
        </p:txBody>
      </p:sp>
    </p:spTree>
    <p:extLst>
      <p:ext uri="{BB962C8B-B14F-4D97-AF65-F5344CB8AC3E}">
        <p14:creationId xmlns:p14="http://schemas.microsoft.com/office/powerpoint/2010/main" xmlns="" val="358095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New submission proposed recommendation</a:t>
            </a:r>
            <a:endParaRPr lang="en-ZA" b="1" dirty="0"/>
          </a:p>
        </p:txBody>
      </p:sp>
      <p:sp>
        <p:nvSpPr>
          <p:cNvPr id="3" name="Content Placeholder 2"/>
          <p:cNvSpPr>
            <a:spLocks noGrp="1"/>
          </p:cNvSpPr>
          <p:nvPr>
            <p:ph idx="1"/>
          </p:nvPr>
        </p:nvSpPr>
        <p:spPr/>
        <p:txBody>
          <a:bodyPr>
            <a:normAutofit fontScale="77500" lnSpcReduction="20000"/>
          </a:bodyPr>
          <a:lstStyle/>
          <a:p>
            <a:pPr marL="0" indent="0">
              <a:buNone/>
            </a:pPr>
            <a:r>
              <a:rPr lang="en-ZA" dirty="0"/>
              <a:t>5.4.3.1</a:t>
            </a:r>
          </a:p>
          <a:p>
            <a:pPr marL="0" indent="0">
              <a:buNone/>
            </a:pPr>
            <a:endParaRPr lang="en-ZA" dirty="0"/>
          </a:p>
          <a:p>
            <a:pPr algn="just">
              <a:lnSpc>
                <a:spcPct val="160000"/>
              </a:lnSpc>
            </a:pPr>
            <a:r>
              <a:rPr lang="en-ZA" dirty="0"/>
              <a:t>The Committee noted continued submissions by whistle-blowers levelling serious allegations against Prof Mbati and certain officials of SMU pertaining to their alleged irregular involvement in the appointment process of Prof Mbati as the VC of SMU. The Committee notes that the SMU Council has instituted an investigation into the allegations and noting the receipt of correspondence regarding the findings following the investigation.</a:t>
            </a:r>
          </a:p>
          <a:p>
            <a:endParaRPr lang="en-ZA"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8</a:t>
            </a:fld>
            <a:endParaRPr lang="en-US" dirty="0"/>
          </a:p>
        </p:txBody>
      </p:sp>
    </p:spTree>
    <p:extLst>
      <p:ext uri="{BB962C8B-B14F-4D97-AF65-F5344CB8AC3E}">
        <p14:creationId xmlns:p14="http://schemas.microsoft.com/office/powerpoint/2010/main" xmlns="" val="3994064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New submission proposed recommendation</a:t>
            </a:r>
            <a:endParaRPr lang="en-ZA" b="1" dirty="0"/>
          </a:p>
        </p:txBody>
      </p:sp>
      <p:sp>
        <p:nvSpPr>
          <p:cNvPr id="3" name="Content Placeholder 2"/>
          <p:cNvSpPr>
            <a:spLocks noGrp="1"/>
          </p:cNvSpPr>
          <p:nvPr>
            <p:ph idx="1"/>
          </p:nvPr>
        </p:nvSpPr>
        <p:spPr>
          <a:xfrm>
            <a:off x="681038" y="1690690"/>
            <a:ext cx="8543925" cy="5030787"/>
          </a:xfrm>
        </p:spPr>
        <p:txBody>
          <a:bodyPr>
            <a:normAutofit fontScale="70000" lnSpcReduction="20000"/>
          </a:bodyPr>
          <a:lstStyle/>
          <a:p>
            <a:pPr marL="0" indent="0">
              <a:buNone/>
            </a:pPr>
            <a:r>
              <a:rPr lang="en-ZA" dirty="0"/>
              <a:t>5.4.3.2</a:t>
            </a:r>
          </a:p>
          <a:p>
            <a:pPr marL="0" indent="0" algn="just">
              <a:buNone/>
            </a:pPr>
            <a:r>
              <a:rPr lang="en-ZA" dirty="0" smtClean="0"/>
              <a:t>Notwithstanding </a:t>
            </a:r>
            <a:r>
              <a:rPr lang="en-ZA" dirty="0"/>
              <a:t>the above,  the Committee recommends that an independent investigation be conducted into the allegations. The Committee is deeply concerned about allegations of fraud by the purported deponents to the affidavit.</a:t>
            </a:r>
          </a:p>
          <a:p>
            <a:pPr algn="just"/>
            <a:endParaRPr lang="en-ZA" dirty="0"/>
          </a:p>
          <a:p>
            <a:pPr marL="0" indent="0" algn="just">
              <a:buNone/>
            </a:pPr>
            <a:r>
              <a:rPr lang="en-ZA" dirty="0"/>
              <a:t>In light of the contradictory information received and the shroud of uncertainty surrounding this particular aspect,  the Committee is uncertain as to whether there is any merit in the allegations referred to above or there are misrepresentations.</a:t>
            </a:r>
          </a:p>
          <a:p>
            <a:pPr algn="just"/>
            <a:endParaRPr lang="en-ZA" dirty="0"/>
          </a:p>
          <a:p>
            <a:pPr marL="0" indent="0" algn="just">
              <a:buNone/>
            </a:pPr>
            <a:r>
              <a:rPr lang="en-ZA" dirty="0"/>
              <a:t>The Committee, therefore requests that a charge of fraud be brought by SMU against those who falsified the withdrawn statements where it must be reported that fraud was committed so that the South African Police Services (SAPS)can interrogate the veracity of the charges, and all parties involved in order to investigate the matter fully and report to the committee as to their findings. SMU must report to the Committee and give the case numbers immediately once the matters are reported to the SAPS. </a:t>
            </a:r>
          </a:p>
          <a:p>
            <a:endParaRPr lang="en-ZA"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9</a:t>
            </a:fld>
            <a:endParaRPr lang="en-US" dirty="0"/>
          </a:p>
        </p:txBody>
      </p:sp>
    </p:spTree>
    <p:extLst>
      <p:ext uri="{BB962C8B-B14F-4D97-AF65-F5344CB8AC3E}">
        <p14:creationId xmlns:p14="http://schemas.microsoft.com/office/powerpoint/2010/main" xmlns="" val="22458894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129652</TotalTime>
  <Words>730</Words>
  <Application>Microsoft Office PowerPoint</Application>
  <PresentationFormat>A4 Paper (210x297 mm)</PresentationFormat>
  <Paragraphs>71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PORTFOLIO COMMITTEE ON HIGHER EDUCATION, SCIENCE AND INNOVATION  REFLECTIONS ON THE JOURNEY OF THE ENQUIRY INTO THE APPOINTMENT OF PROF MBATI AS THE VC OF SMU AND RELATED MATTERS  </vt:lpstr>
      <vt:lpstr>RESOLUTIONS TO CONVENE AN OVERSIGHT ENQUIRY AND PROCESS FOLLOWED</vt:lpstr>
      <vt:lpstr>Slide 3</vt:lpstr>
      <vt:lpstr>Slide 4</vt:lpstr>
      <vt:lpstr>Slide 5</vt:lpstr>
      <vt:lpstr>Slide 6</vt:lpstr>
      <vt:lpstr>Slide 7</vt:lpstr>
      <vt:lpstr>New submission proposed recommendation</vt:lpstr>
      <vt:lpstr>New submission proposed recommendation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USER</cp:lastModifiedBy>
  <cp:revision>764</cp:revision>
  <cp:lastPrinted>2019-01-14T13:21:45Z</cp:lastPrinted>
  <dcterms:created xsi:type="dcterms:W3CDTF">2018-09-19T18:24:14Z</dcterms:created>
  <dcterms:modified xsi:type="dcterms:W3CDTF">2022-09-30T10:41:12Z</dcterms:modified>
</cp:coreProperties>
</file>