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1" r:id="rId2"/>
  </p:sldMasterIdLst>
  <p:notesMasterIdLst>
    <p:notesMasterId r:id="rId19"/>
  </p:notesMasterIdLst>
  <p:handoutMasterIdLst>
    <p:handoutMasterId r:id="rId20"/>
  </p:handoutMasterIdLst>
  <p:sldIdLst>
    <p:sldId id="394" r:id="rId3"/>
    <p:sldId id="336" r:id="rId4"/>
    <p:sldId id="358" r:id="rId5"/>
    <p:sldId id="359" r:id="rId6"/>
    <p:sldId id="393" r:id="rId7"/>
    <p:sldId id="369" r:id="rId8"/>
    <p:sldId id="385" r:id="rId9"/>
    <p:sldId id="386" r:id="rId10"/>
    <p:sldId id="383" r:id="rId11"/>
    <p:sldId id="387" r:id="rId12"/>
    <p:sldId id="388" r:id="rId13"/>
    <p:sldId id="389" r:id="rId14"/>
    <p:sldId id="390" r:id="rId15"/>
    <p:sldId id="391" r:id="rId16"/>
    <p:sldId id="392" r:id="rId17"/>
    <p:sldId id="367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>
      <p:cViewPr varScale="1">
        <p:scale>
          <a:sx n="73" d="100"/>
          <a:sy n="73" d="100"/>
        </p:scale>
        <p:origin x="1110" y="7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532" y="-102"/>
      </p:cViewPr>
      <p:guideLst>
        <p:guide orient="horz" pos="3125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B3E96-510A-4CE8-A11B-31CBD2FA4C0D}" type="datetimeFigureOut">
              <a:rPr lang="en-US" smtClean="0"/>
              <a:pPr/>
              <a:t>9/27/2022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A12ED-F32A-47F0-AB5B-DA049A49CEC4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90656-425C-4BD6-8B59-937B71857D80}" type="datetimeFigureOut">
              <a:rPr lang="en-US" smtClean="0"/>
              <a:pPr/>
              <a:t>9/27/2022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EA3F3-7F60-4372-AD96-0BFBCD79137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0062385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 userDrawn="1"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52400" y="5890664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Logo - NDP - Full colour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786710" y="5857892"/>
            <a:ext cx="1055030" cy="10001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7214"/>
            <a:ext cx="9144000" cy="128016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185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9DE21-5DAA-4204-B423-28510684095B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DOH Logo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 noChangeArrowheads="1"/>
          </p:cNvPicPr>
          <p:nvPr userDrawn="1"/>
        </p:nvPicPr>
        <p:blipFill>
          <a:blip r:embed="rId5" cstate="print"/>
          <a:srcRect r="26000"/>
          <a:stretch>
            <a:fillRect/>
          </a:stretch>
        </p:blipFill>
        <p:spPr bwMode="auto">
          <a:xfrm>
            <a:off x="7341870" y="1"/>
            <a:ext cx="1184147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Logo - NDP - Full colour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786710" y="5857892"/>
            <a:ext cx="1055030" cy="1000108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1752600"/>
            <a:ext cx="64807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PRESENTER: DR. N.MAKHANYA </a:t>
            </a:r>
          </a:p>
          <a:p>
            <a:pPr algn="ctr"/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ACTING DDG : HOSPITALS TERTIARY,  HEALTHCARE POLICY AND PLANNING  AND HRD</a:t>
            </a:r>
          </a:p>
          <a:p>
            <a:pPr algn="ctr"/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27 SEPTEMBER 2022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0"/>
            <a:ext cx="8820472" cy="1124744"/>
          </a:xfrm>
          <a:prstGeom prst="rect">
            <a:avLst/>
          </a:prstGeom>
        </p:spPr>
        <p:txBody>
          <a:bodyPr tIns="45720" rIns="91440" bIns="45720" anchor="ctr">
            <a:normAutofit/>
          </a:bodyPr>
          <a:lstStyle/>
          <a:p>
            <a:pPr algn="ctr"/>
            <a:r>
              <a:rPr lang="en-ZA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BACKLOGS ON ELECTIVE SURGERY</a:t>
            </a:r>
            <a:endParaRPr lang="en-ZA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F6796-093B-05E2-2F93-D62E384D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020"/>
            <a:ext cx="9128648" cy="1034716"/>
          </a:xfrm>
        </p:spPr>
        <p:txBody>
          <a:bodyPr anchor="ctr"/>
          <a:lstStyle/>
          <a:p>
            <a:pPr algn="l"/>
            <a: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KEY  SPECIFIC INTERVENTIONS PER </a:t>
            </a:r>
            <a:b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PROVINCE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3E3EA-DB1F-9C6F-6B67-0938C38E9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2" y="1052736"/>
            <a:ext cx="9113296" cy="4738464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0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Gauteng 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team of volunteers (orthopaedics and anaesthetics) from other provinces form part of the outreach teams.</a:t>
            </a:r>
            <a:endParaRPr lang="en-ZA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Introduced electronic theatre booking system</a:t>
            </a:r>
            <a:endParaRPr lang="en-Z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Re-purposed COVID wards to increase post-operative care space</a:t>
            </a:r>
            <a:endParaRPr lang="en-Z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Dedicate specific “catch-up” days e.g., surgical cataract.</a:t>
            </a:r>
            <a:endParaRPr lang="en-Z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Rescheduling of elective surgeries; Planning to increase High Care Unit beds.</a:t>
            </a:r>
            <a:endParaRPr lang="en-Z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Theatre has fourteen (14)posts recruitment activated 4 vacant consultant posts and 6 registrar post (Maternity) and 4 vacant medical officer posts (Interviewed April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Appointed a dedicated clinical Manager to oversee all 46 theatre efficiencies.</a:t>
            </a:r>
            <a:endParaRPr lang="en-Z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Beefing up of human resource through sessional appointments for specialists and nursing agencies for nurses.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Renovation of theatres to increase the number of functional theatres.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Contractors sourced to repair and maintain tunnel washers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Contractor appointed for repair and maintained autoclaves</a:t>
            </a:r>
            <a:endParaRPr lang="en-Z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000" b="1" u="sng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000" b="1" u="sng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ZA" sz="2000" b="1" u="sng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Z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Z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53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F6796-093B-05E2-2F93-D62E384D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020"/>
            <a:ext cx="9128648" cy="1034716"/>
          </a:xfrm>
        </p:spPr>
        <p:txBody>
          <a:bodyPr anchor="ctr"/>
          <a:lstStyle/>
          <a:p>
            <a:pPr algn="l"/>
            <a: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KEY  SPECIFIC INTERVENTIONS PER </a:t>
            </a:r>
            <a:b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PROVINCE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3E3EA-DB1F-9C6F-6B67-0938C38E9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2" y="1052736"/>
            <a:ext cx="9113296" cy="4738464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0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Kwa Zulu Natal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Weekend cataract camps held to reduce the backlog</a:t>
            </a:r>
            <a:endParaRPr lang="en-Z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Additional half day theatre planned for every Thursday</a:t>
            </a:r>
            <a:endParaRPr lang="en-ZA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 waiting for emergencies or malignancies as these were all done under emergency slates. </a:t>
            </a:r>
          </a:p>
          <a:p>
            <a:pPr marR="3175"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 new dates given but electives are called back according to priority and bed availability. </a:t>
            </a:r>
          </a:p>
          <a:p>
            <a:pPr marL="0" marR="3175" lvl="0" indent="0">
              <a:lnSpc>
                <a:spcPct val="150000"/>
              </a:lnSpc>
              <a:spcBef>
                <a:spcPts val="0"/>
              </a:spcBef>
              <a:buNone/>
            </a:pPr>
            <a:endParaRPr lang="en-Z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ZA" sz="2000" b="1" u="sng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Z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Z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458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F6796-093B-05E2-2F93-D62E384D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020"/>
            <a:ext cx="9128648" cy="972580"/>
          </a:xfrm>
        </p:spPr>
        <p:txBody>
          <a:bodyPr anchor="ctr"/>
          <a:lstStyle/>
          <a:p>
            <a:pPr algn="l"/>
            <a: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KEY  SPECIFIC INTERVENTIONS PER </a:t>
            </a:r>
            <a:b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PROVINCE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3E3EA-DB1F-9C6F-6B67-0938C38E9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2" y="914400"/>
            <a:ext cx="9113296" cy="5181600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Limpopo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Groups of in-house specialists and volunteers from other provinces visit a district at a time to conduct elective surgeries in obstetrics and Gynaecology(hysterectomy), general surgery (mastectomy and thyroidectomy every quarter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From May 2022, monthly outreach services under the theme "Rural Health Matters" for urology (prostrate and hydrocoele), orthopaedic (hip replacement and knee surgery), Paediatric, maxillo-facial and cataract extraction 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Specific month's focus is the Programme from 13th- 21st August 2022 in  Waterberg District where 428 surgeries were conducted</a:t>
            </a:r>
            <a:endParaRPr lang="en-Z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1800" b="1" u="sng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en-Z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ZA" sz="2000" b="1" u="sng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Z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Z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257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F6796-093B-05E2-2F93-D62E384D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020"/>
            <a:ext cx="9128648" cy="972580"/>
          </a:xfrm>
        </p:spPr>
        <p:txBody>
          <a:bodyPr anchor="ctr"/>
          <a:lstStyle/>
          <a:p>
            <a:pPr algn="l"/>
            <a: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KEY  SPECIFIC INTERVENTIONS PER </a:t>
            </a:r>
            <a:b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PROVINCE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3E3EA-DB1F-9C6F-6B67-0938C38E9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2" y="914400"/>
            <a:ext cx="9113296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Mpumalanga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Cataract increased theatre times to two days per week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Operationalization of the 7 theatres and 2 emergency theatres, </a:t>
            </a:r>
            <a:endParaRPr lang="en-ZA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Developed and implementing marathons over weekends,</a:t>
            </a:r>
            <a:endParaRPr lang="en-ZA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l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Headhunting a second Orthopedic Surgeon for the Province, and an Ophthalmologist has commenced</a:t>
            </a:r>
            <a:endParaRPr lang="en-ZA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Month of October planned for Ophthalmology marathon. </a:t>
            </a:r>
            <a:endParaRPr lang="en-Z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Recruitment processes for General Surgeon is also underway </a:t>
            </a:r>
            <a:endParaRPr lang="en-GB" sz="2000" b="1" u="sng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en-Z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ZA" sz="2000" b="1" u="sng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Z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Z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99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F6796-093B-05E2-2F93-D62E384D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020"/>
            <a:ext cx="9128648" cy="972580"/>
          </a:xfrm>
        </p:spPr>
        <p:txBody>
          <a:bodyPr anchor="ctr"/>
          <a:lstStyle/>
          <a:p>
            <a:pPr algn="l"/>
            <a: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KEY  SPECIFIC INTERVENTIONS PER </a:t>
            </a:r>
            <a:b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PROVINCE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3E3EA-DB1F-9C6F-6B67-0938C38E9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2" y="914400"/>
            <a:ext cx="9113296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8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Northern Cape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tertiary hospital conduct outreach service where minor orthopaedic operations in the district hospitals are performed (Upington, ZK Matthews and De Aar)</a:t>
            </a:r>
            <a:endParaRPr lang="en-ZA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Recruitment of specialists, especially anaesthetists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8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Northwest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Implementation of surgical blitz </a:t>
            </a:r>
            <a:endParaRPr lang="en-ZA" sz="1800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Providing theatre services during the weekends and extended hours to reduce backlogs</a:t>
            </a:r>
            <a:endParaRPr lang="en-ZA" sz="1800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Utilization of all available theatres to improve efficiency</a:t>
            </a:r>
            <a:endParaRPr lang="en-ZA" sz="1800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Public/Private partnership where it is feasible</a:t>
            </a:r>
            <a:endParaRPr lang="en-ZA" sz="1800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en-GB" sz="1800" b="1" u="sng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en-Z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ZA" sz="2000" b="1" u="sng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Z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Z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63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F6796-093B-05E2-2F93-D62E384D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020"/>
            <a:ext cx="9128648" cy="972580"/>
          </a:xfrm>
        </p:spPr>
        <p:txBody>
          <a:bodyPr anchor="ctr"/>
          <a:lstStyle/>
          <a:p>
            <a:pPr algn="l"/>
            <a: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KEY  SPECIFIC INTERVENTIONS PER </a:t>
            </a:r>
            <a:b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PROVINCE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3E3EA-DB1F-9C6F-6B67-0938C38E9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2" y="914400"/>
            <a:ext cx="9113296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sz="1800" b="1" u="sng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ZA" sz="20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Western Cape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province allocated an additional R 20 million from internal prioritization of funds to deal with backlogs.</a:t>
            </a:r>
            <a:endParaRPr lang="en-Z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Province is also increasing day surgery activities as far as possible, and this will assist  in dealing with backlogs</a:t>
            </a:r>
            <a:endParaRPr lang="en-Z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Province also procured two (2) surgical robots at a cost of R 80 million, this will reduce the recovery time and allow patients to be discharged earlier.</a:t>
            </a:r>
            <a:endParaRPr lang="en-ZA" sz="1800" b="1" u="sng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ZA" sz="1800" b="1" u="sng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Z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Z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481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BE96C-5AF1-DAFB-F54E-405AC958F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1052736"/>
          </a:xfrm>
        </p:spPr>
        <p:txBody>
          <a:bodyPr anchor="ctr"/>
          <a:lstStyle/>
          <a:p>
            <a:pPr algn="l"/>
            <a:endParaRPr lang="en-ZA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E0B50-A8E7-76F5-3474-D7EC3BF9D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28" y="1196753"/>
            <a:ext cx="8229600" cy="4104456"/>
          </a:xfrm>
        </p:spPr>
        <p:txBody>
          <a:bodyPr/>
          <a:lstStyle/>
          <a:p>
            <a:pPr marL="0" indent="0" algn="just">
              <a:buNone/>
            </a:pPr>
            <a:r>
              <a:rPr lang="en-Z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Z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ZA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ZA" sz="1800" dirty="0"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en-ZA" sz="1800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ZA" sz="4000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266515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1052736"/>
          </a:xfrm>
        </p:spPr>
        <p:txBody>
          <a:bodyPr anchor="ctr"/>
          <a:lstStyle/>
          <a:p>
            <a:pPr algn="l"/>
            <a:r>
              <a:rPr lang="en-Z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OUTLINE</a:t>
            </a:r>
            <a:endParaRPr lang="en-GB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20481"/>
          </a:xfrm>
        </p:spPr>
        <p:txBody>
          <a:bodyPr/>
          <a:lstStyle/>
          <a:p>
            <a:pPr marL="457200" indent="-457200">
              <a:spcAft>
                <a:spcPts val="800"/>
              </a:spcAft>
              <a:buAutoNum type="arabicPeriod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Purpose</a:t>
            </a:r>
            <a:endParaRPr lang="en-ZA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800"/>
              </a:spcAft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Background</a:t>
            </a:r>
          </a:p>
          <a:p>
            <a:pPr marL="457200" indent="-457200">
              <a:spcAft>
                <a:spcPts val="800"/>
              </a:spcAft>
              <a:buAutoNum type="arabicPeriod"/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 number of backlogs in the country</a:t>
            </a:r>
          </a:p>
          <a:p>
            <a:pPr marL="457200" indent="-457200">
              <a:spcAft>
                <a:spcPts val="800"/>
              </a:spcAft>
              <a:buFont typeface="Arial" pitchFamily="34" charset="0"/>
              <a:buAutoNum type="arabicPeriod"/>
            </a:pP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Backlogs by  disciplines affected</a:t>
            </a:r>
          </a:p>
          <a:p>
            <a:pPr marL="457200" indent="-457200">
              <a:spcAft>
                <a:spcPts val="800"/>
              </a:spcAft>
              <a:buFont typeface="Arial" pitchFamily="34" charset="0"/>
              <a:buAutoNum type="arabicPeriod"/>
            </a:pPr>
            <a:r>
              <a:rPr lang="en-Z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Summary of interventions applicabl</a:t>
            </a:r>
            <a:r>
              <a:rPr lang="en-Z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to all the Provinces</a:t>
            </a:r>
          </a:p>
          <a:p>
            <a:pPr marL="457200" indent="-457200">
              <a:spcAft>
                <a:spcPts val="800"/>
              </a:spcAft>
              <a:buFont typeface="Arial" pitchFamily="34" charset="0"/>
              <a:buAutoNum type="arabicPeriod"/>
            </a:pP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995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F6796-093B-05E2-2F93-D62E384D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-27709"/>
            <a:ext cx="8820472" cy="1052736"/>
          </a:xfrm>
        </p:spPr>
        <p:txBody>
          <a:bodyPr anchor="ctr"/>
          <a:lstStyle/>
          <a:p>
            <a:pPr algn="l"/>
            <a:r>
              <a:rPr lang="en-ZA" sz="2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PURPOSE OF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3E3EA-DB1F-9C6F-6B67-0938C38E9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438400"/>
            <a:ext cx="8668072" cy="24384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Z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provide progress on the interventions regarding reduction of elective surgery 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backlogs in hospitals</a:t>
            </a:r>
            <a:r>
              <a:rPr lang="en-ZA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the country.</a:t>
            </a:r>
          </a:p>
          <a:p>
            <a:pPr>
              <a:spcBef>
                <a:spcPts val="0"/>
              </a:spcBef>
            </a:pPr>
            <a:endParaRPr lang="en-ZA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787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F6796-093B-05E2-2F93-D62E384D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8020"/>
            <a:ext cx="8805120" cy="1034716"/>
          </a:xfrm>
        </p:spPr>
        <p:txBody>
          <a:bodyPr anchor="ctr"/>
          <a:lstStyle/>
          <a:p>
            <a:pPr algn="l"/>
            <a:r>
              <a:rPr lang="en-ZA" sz="2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3E3EA-DB1F-9C6F-6B67-0938C38E9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052736"/>
            <a:ext cx="8805120" cy="4738464"/>
          </a:xfrm>
        </p:spPr>
        <p:txBody>
          <a:bodyPr/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ZA" sz="2000" dirty="0">
                <a:solidFill>
                  <a:srgbClr val="32313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Backlogs on elective surgery have been building up over the past two (2) and a half years primarily due to COVID-19 pandemic</a:t>
            </a:r>
            <a:r>
              <a:rPr lang="en-ZA" sz="2000" dirty="0">
                <a:solidFill>
                  <a:srgbClr val="32313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thus threatening  quality of life for affected patients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ZA" sz="2000" dirty="0">
                <a:solidFill>
                  <a:srgbClr val="32313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 was a moratorium on all elective surgeries to accommodate influx of patients due to COVID-19A  and this has already impacted on the increased numbers of backlogs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ZA" sz="2000" dirty="0">
                <a:solidFill>
                  <a:srgbClr val="32313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Moratorium on elective surgeries was however was lifted in 2021, and a plan to accelerate backlogs was put in place as well measures to deal with emergency surgeries and electives concurrently.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ZA" sz="2000" dirty="0">
                <a:solidFill>
                  <a:srgbClr val="32313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Disciplines that are presented below are those that have been highly affected and with highest numbers of backlogs.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ZA" sz="2000" dirty="0">
              <a:solidFill>
                <a:srgbClr val="32313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32313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total numbers of backlogs received from Province are for the period starting in June to August 2022. These are updated frequently to monitor the impact of all interventions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ZA" sz="2000" dirty="0">
              <a:solidFill>
                <a:srgbClr val="32313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en-GB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en-GB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Z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Z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ZA" sz="4000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</a:p>
        </p:txBody>
      </p:sp>
    </p:spTree>
    <p:extLst>
      <p:ext uri="{BB962C8B-B14F-4D97-AF65-F5344CB8AC3E}">
        <p14:creationId xmlns:p14="http://schemas.microsoft.com/office/powerpoint/2010/main" val="1043938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F6796-093B-05E2-2F93-D62E384D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" y="0"/>
            <a:ext cx="9220200" cy="1052736"/>
          </a:xfrm>
        </p:spPr>
        <p:txBody>
          <a:bodyPr anchor="ctr"/>
          <a:lstStyle/>
          <a:p>
            <a:pPr algn="l"/>
            <a: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3. TOTAL NUMBER OF SURGICAL BACKLOGS </a:t>
            </a:r>
            <a:b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IN THE COUNTRY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3E3EA-DB1F-9C6F-6B67-0938C38E9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9036496" cy="4357464"/>
          </a:xfrm>
        </p:spPr>
        <p:txBody>
          <a:bodyPr/>
          <a:lstStyle/>
          <a:p>
            <a:pPr marL="0" indent="0" algn="just">
              <a:buNone/>
            </a:pPr>
            <a:endParaRPr lang="en-Z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066800"/>
          <a:ext cx="7620000" cy="4938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Province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Total number of backlogs on surgeries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Eastern Cape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5373 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Free State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2947 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Gauteng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13433 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KwaZulu Natal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17906 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Limpopo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45690 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Mpumalanga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3005 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Northwest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5531</a:t>
                      </a: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Northern Cape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4000 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Western Cape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77139 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175024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466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F6796-093B-05E2-2F93-D62E384D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 anchor="ctr"/>
          <a:lstStyle/>
          <a:p>
            <a:pPr algn="l"/>
            <a:r>
              <a:rPr lang="en-ZA" sz="20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4.  KEY SURGICAL DISCIPLINES AFFECTED ALL </a:t>
            </a:r>
            <a:br>
              <a:rPr lang="en-ZA" sz="20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ZA" sz="20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 PROVINCES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3E3EA-DB1F-9C6F-6B67-0938C38E9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9036496" cy="4357464"/>
          </a:xfrm>
        </p:spPr>
        <p:txBody>
          <a:bodyPr/>
          <a:lstStyle/>
          <a:p>
            <a:pPr marL="0" indent="0" algn="just">
              <a:buNone/>
            </a:pPr>
            <a:endParaRPr lang="en-ZA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761652"/>
              </p:ext>
            </p:extLst>
          </p:nvPr>
        </p:nvGraphicFramePr>
        <p:xfrm>
          <a:off x="0" y="1052736"/>
          <a:ext cx="9144000" cy="5551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009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DISCIPLINES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TYPE OF SURGERY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TIMEFRAMES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6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Orthopaedic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Fractures, knee replacements, hip replacements,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weeks to 7</a:t>
                      </a:r>
                      <a:r>
                        <a:rPr lang="en-US" sz="18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years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Obstetrical and Gynaecology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Hysterectomy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weeks to 2 years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9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General Surgery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Thyroidectomy,Endoscopy,colostomy</a:t>
                      </a: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reversal, removal of lumps, keloid extraction, ileostomy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weeks to 2 years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09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Opthalmology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Cataract extraction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years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09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Urology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Prostate, hydrocele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to 12 months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7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Oncology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Mastectomy/other cancer related surgery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to 2 years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09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Cardio-thoracic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Lung , thorax and related surgeries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to 18 months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16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Plastic</a:t>
                      </a:r>
                      <a:r>
                        <a:rPr lang="en-US" sz="18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Surgery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Breast Reduction, hernia repair  and other cosmetic surgeries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r>
                        <a:rPr lang="en-US" sz="18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to  2 years 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704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CA0F7-3AA7-78F6-3802-736D27134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018" y="0"/>
            <a:ext cx="9144000" cy="1280160"/>
          </a:xfrm>
        </p:spPr>
        <p:txBody>
          <a:bodyPr/>
          <a:lstStyle/>
          <a:p>
            <a:pPr algn="l"/>
            <a:r>
              <a:rPr lang="en-ZA" sz="2400" dirty="0">
                <a:solidFill>
                  <a:schemeClr val="bg1"/>
                </a:solidFill>
                <a:latin typeface="Arial Black" panose="020B0A04020102020204" pitchFamily="34" charset="0"/>
              </a:rPr>
              <a:t>5. SUMMARY OF INTERVENTIONS </a:t>
            </a:r>
            <a:br>
              <a:rPr lang="en-ZA" sz="24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ZA" sz="2400" dirty="0">
                <a:solidFill>
                  <a:schemeClr val="bg1"/>
                </a:solidFill>
                <a:latin typeface="Arial Black" panose="020B0A04020102020204" pitchFamily="34" charset="0"/>
              </a:rPr>
              <a:t>   APPLICABLE  TO ALL PROVINCES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D4EDA-D0D2-F5A6-8A8C-1620C2D10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18" y="1143001"/>
            <a:ext cx="9037782" cy="4648200"/>
          </a:xfrm>
        </p:spPr>
        <p:txBody>
          <a:bodyPr/>
          <a:lstStyle/>
          <a:p>
            <a:pPr marL="0" indent="0">
              <a:buNone/>
            </a:pPr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>Optimising  Efficiencies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Moratorium on elective surgery was lifted in 2021</a:t>
            </a:r>
            <a:endParaRPr lang="en-ZA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Emergencies are prioritised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hospitals have rescheduled all non-emergency operations</a:t>
            </a:r>
            <a:endParaRPr lang="en-ZA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Providing theatre services during the weekends and extended hours to reduce backlogs, this includes increase in theatre times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District outreach surgical teams provide services  in most provinces</a:t>
            </a:r>
          </a:p>
          <a:p>
            <a:pPr>
              <a:buFont typeface="Wingdings" panose="05000000000000000000" pitchFamily="2" charset="2"/>
              <a:buChar char="q"/>
            </a:pPr>
            <a:endParaRPr lang="en-ZA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47249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CA0F7-3AA7-78F6-3802-736D27134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018" y="0"/>
            <a:ext cx="9144000" cy="1280160"/>
          </a:xfrm>
        </p:spPr>
        <p:txBody>
          <a:bodyPr/>
          <a:lstStyle/>
          <a:p>
            <a:pPr algn="l"/>
            <a:r>
              <a:rPr lang="en-ZA" sz="2400" dirty="0">
                <a:solidFill>
                  <a:schemeClr val="bg1"/>
                </a:solidFill>
                <a:latin typeface="Arial Black" panose="020B0A04020102020204" pitchFamily="34" charset="0"/>
              </a:rPr>
              <a:t>    SUMMARY OF INTERVENTIONS </a:t>
            </a:r>
            <a:br>
              <a:rPr lang="en-ZA" sz="24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ZA" sz="2400" dirty="0">
                <a:solidFill>
                  <a:schemeClr val="bg1"/>
                </a:solidFill>
                <a:latin typeface="Arial Black" panose="020B0A04020102020204" pitchFamily="34" charset="0"/>
              </a:rPr>
              <a:t>    APPLICABLE  TO ALL PROVINCES  </a:t>
            </a:r>
            <a:br>
              <a:rPr lang="en-ZA" sz="24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ZA" sz="2400" dirty="0">
                <a:solidFill>
                  <a:schemeClr val="bg1"/>
                </a:solidFill>
                <a:latin typeface="Arial Black" panose="020B0A04020102020204" pitchFamily="34" charset="0"/>
              </a:rPr>
              <a:t>   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D4EDA-D0D2-F5A6-8A8C-1620C2D10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18" y="1143001"/>
            <a:ext cx="9037782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Use of private hospitals theatres through a dedicated Grant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A" sz="2400" dirty="0">
                <a:solidFill>
                  <a:srgbClr val="32313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Patients are booked six (6) months in advance as well as  according to capacity</a:t>
            </a:r>
            <a:r>
              <a:rPr lang="en-US" sz="2400" dirty="0">
                <a:solidFill>
                  <a:srgbClr val="32313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available and quality of life.</a:t>
            </a:r>
            <a:endParaRPr lang="en-ZA" sz="2400" dirty="0">
              <a:solidFill>
                <a:srgbClr val="32313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ZA" sz="2400" dirty="0">
                <a:solidFill>
                  <a:srgbClr val="32313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waiting list is constantly being reviewed and </a:t>
            </a:r>
            <a:r>
              <a:rPr lang="en-GB" sz="2400" dirty="0">
                <a:solidFill>
                  <a:srgbClr val="32313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lang="en-GB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onthly monitoring of the waiting period</a:t>
            </a:r>
            <a:endParaRPr lang="en-ZA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Z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Maximum utilisation of theatres with added slates on weekends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ZA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Additional Theatres utilised in some provinces</a:t>
            </a:r>
            <a:endParaRPr lang="en-ZA" sz="2400" b="1" u="sng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ZA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Most provinces recruiting Specialists to increase output</a:t>
            </a:r>
          </a:p>
          <a:p>
            <a:pPr>
              <a:buFont typeface="Wingdings" panose="05000000000000000000" pitchFamily="2" charset="2"/>
              <a:buChar char="q"/>
            </a:pPr>
            <a:endParaRPr lang="en-ZA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04862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F6796-093B-05E2-2F93-D62E384D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020"/>
            <a:ext cx="9128648" cy="1034716"/>
          </a:xfrm>
        </p:spPr>
        <p:txBody>
          <a:bodyPr anchor="ctr"/>
          <a:lstStyle/>
          <a:p>
            <a:pPr algn="l"/>
            <a: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6. KEY  SPECIFIC INTERVENTIONS PER </a:t>
            </a:r>
            <a:b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ZA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PROVINCE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3E3EA-DB1F-9C6F-6B67-0938C38E9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2" y="1052736"/>
            <a:ext cx="9113296" cy="473846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0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Eastern  Cape: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2000" b="1" u="sng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hospitals have rescheduled all non-emergency operations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Free State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Marathons arranged if department notices backlog</a:t>
            </a:r>
            <a:endParaRPr lang="en-Z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Patient education to ensure patients show up for appointments</a:t>
            </a:r>
            <a:endParaRPr lang="en-Z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team on call for emergency theatres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en-Z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GB" sz="2000" b="1" u="sng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GB" sz="2000" b="1" u="sng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ZA" sz="2000" b="1" u="sng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ZA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Z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539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1024</Words>
  <Application>Microsoft Office PowerPoint</Application>
  <PresentationFormat>On-screen Show (4:3)</PresentationFormat>
  <Paragraphs>179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Arial MT</vt:lpstr>
      <vt:lpstr>Calibri</vt:lpstr>
      <vt:lpstr>Times New Roman</vt:lpstr>
      <vt:lpstr>Wingdings</vt:lpstr>
      <vt:lpstr>Office Theme</vt:lpstr>
      <vt:lpstr>Custom Design</vt:lpstr>
      <vt:lpstr>PowerPoint Presentation</vt:lpstr>
      <vt:lpstr>PRESENTATION OUTLINE</vt:lpstr>
      <vt:lpstr>1. PURPOSE OF PRESENTATION</vt:lpstr>
      <vt:lpstr>2. BACKGROUND</vt:lpstr>
      <vt:lpstr>3. TOTAL NUMBER OF SURGICAL BACKLOGS      IN THE COUNTRY</vt:lpstr>
      <vt:lpstr>4.  KEY SURGICAL DISCIPLINES AFFECTED ALL       PROVINCES</vt:lpstr>
      <vt:lpstr>5. SUMMARY OF INTERVENTIONS     APPLICABLE  TO ALL PROVINCES</vt:lpstr>
      <vt:lpstr>    SUMMARY OF INTERVENTIONS      APPLICABLE  TO ALL PROVINCES       CONTINUED</vt:lpstr>
      <vt:lpstr>6. KEY  SPECIFIC INTERVENTIONS PER      PROVINCE</vt:lpstr>
      <vt:lpstr>KEY  SPECIFIC INTERVENTIONS PER  PROVINCE</vt:lpstr>
      <vt:lpstr>KEY  SPECIFIC INTERVENTIONS PER  PROVINCE</vt:lpstr>
      <vt:lpstr>KEY  SPECIFIC INTERVENTIONS PER  PROVINCE</vt:lpstr>
      <vt:lpstr>KEY  SPECIFIC INTERVENTIONS PER  PROVINCE</vt:lpstr>
      <vt:lpstr>KEY  SPECIFIC INTERVENTIONS PER  PROVINCE</vt:lpstr>
      <vt:lpstr>KEY  SPECIFIC INTERVENTIONS PER  PROVINCE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Schmim</dc:creator>
  <cp:lastModifiedBy>Vuyokazi Majalamba</cp:lastModifiedBy>
  <cp:revision>312</cp:revision>
  <cp:lastPrinted>2022-05-17T13:00:12Z</cp:lastPrinted>
  <dcterms:created xsi:type="dcterms:W3CDTF">2013-10-17T06:13:57Z</dcterms:created>
  <dcterms:modified xsi:type="dcterms:W3CDTF">2022-09-27T18:21:39Z</dcterms:modified>
</cp:coreProperties>
</file>