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34"/>
  </p:notesMasterIdLst>
  <p:handoutMasterIdLst>
    <p:handoutMasterId r:id="rId35"/>
  </p:handoutMasterIdLst>
  <p:sldIdLst>
    <p:sldId id="256" r:id="rId3"/>
    <p:sldId id="705" r:id="rId4"/>
    <p:sldId id="792" r:id="rId5"/>
    <p:sldId id="780" r:id="rId6"/>
    <p:sldId id="786" r:id="rId7"/>
    <p:sldId id="785" r:id="rId8"/>
    <p:sldId id="778" r:id="rId9"/>
    <p:sldId id="791" r:id="rId10"/>
    <p:sldId id="772" r:id="rId11"/>
    <p:sldId id="788" r:id="rId12"/>
    <p:sldId id="787" r:id="rId13"/>
    <p:sldId id="793" r:id="rId14"/>
    <p:sldId id="794" r:id="rId15"/>
    <p:sldId id="795" r:id="rId16"/>
    <p:sldId id="796" r:id="rId17"/>
    <p:sldId id="797" r:id="rId18"/>
    <p:sldId id="801" r:id="rId19"/>
    <p:sldId id="799" r:id="rId20"/>
    <p:sldId id="798" r:id="rId21"/>
    <p:sldId id="800" r:id="rId22"/>
    <p:sldId id="257" r:id="rId23"/>
    <p:sldId id="447" r:id="rId24"/>
    <p:sldId id="438" r:id="rId25"/>
    <p:sldId id="448" r:id="rId26"/>
    <p:sldId id="449" r:id="rId27"/>
    <p:sldId id="450" r:id="rId28"/>
    <p:sldId id="453" r:id="rId29"/>
    <p:sldId id="452" r:id="rId30"/>
    <p:sldId id="451" r:id="rId31"/>
    <p:sldId id="454" r:id="rId32"/>
    <p:sldId id="703" r:id="rId33"/>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Times"/>
        <a:ea typeface="+mn-ea"/>
        <a:cs typeface="+mn-cs"/>
      </a:defRPr>
    </a:lvl1pPr>
    <a:lvl2pPr marL="457200" algn="l" rtl="0" fontAlgn="base">
      <a:spcBef>
        <a:spcPct val="0"/>
      </a:spcBef>
      <a:spcAft>
        <a:spcPct val="0"/>
      </a:spcAft>
      <a:defRPr sz="2400" kern="1200">
        <a:solidFill>
          <a:schemeClr val="tx1"/>
        </a:solidFill>
        <a:latin typeface="Times"/>
        <a:ea typeface="+mn-ea"/>
        <a:cs typeface="+mn-cs"/>
      </a:defRPr>
    </a:lvl2pPr>
    <a:lvl3pPr marL="914400" algn="l" rtl="0" fontAlgn="base">
      <a:spcBef>
        <a:spcPct val="0"/>
      </a:spcBef>
      <a:spcAft>
        <a:spcPct val="0"/>
      </a:spcAft>
      <a:defRPr sz="2400" kern="1200">
        <a:solidFill>
          <a:schemeClr val="tx1"/>
        </a:solidFill>
        <a:latin typeface="Times"/>
        <a:ea typeface="+mn-ea"/>
        <a:cs typeface="+mn-cs"/>
      </a:defRPr>
    </a:lvl3pPr>
    <a:lvl4pPr marL="1371600" algn="l" rtl="0" fontAlgn="base">
      <a:spcBef>
        <a:spcPct val="0"/>
      </a:spcBef>
      <a:spcAft>
        <a:spcPct val="0"/>
      </a:spcAft>
      <a:defRPr sz="2400" kern="1200">
        <a:solidFill>
          <a:schemeClr val="tx1"/>
        </a:solidFill>
        <a:latin typeface="Times"/>
        <a:ea typeface="+mn-ea"/>
        <a:cs typeface="+mn-cs"/>
      </a:defRPr>
    </a:lvl4pPr>
    <a:lvl5pPr marL="1828800" algn="l" rtl="0" fontAlgn="base">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mbrink, E Ms : Subdir: East African Community II, DIRCO" initials="CEM:SEACID"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CC3300"/>
    <a:srgbClr val="FF0066"/>
    <a:srgbClr val="66FF33"/>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1DFD17-070E-4D59-8C8E-18836094FFB0}" v="18" dt="2022-09-26T20:05:47.3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1" autoAdjust="0"/>
    <p:restoredTop sz="92105" autoAdjust="0"/>
  </p:normalViewPr>
  <p:slideViewPr>
    <p:cSldViewPr>
      <p:cViewPr varScale="1">
        <p:scale>
          <a:sx n="86" d="100"/>
          <a:sy n="86" d="100"/>
        </p:scale>
        <p:origin x="1243" y="58"/>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3" y="1"/>
            <a:ext cx="2946275" cy="49667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0" hangingPunct="0">
              <a:defRPr sz="1200"/>
            </a:lvl1pPr>
          </a:lstStyle>
          <a:p>
            <a:pPr>
              <a:defRPr/>
            </a:pPr>
            <a:r>
              <a:rPr lang="en-US"/>
              <a:t>Confidential</a:t>
            </a:r>
            <a:endParaRPr lang="en-US" dirty="0"/>
          </a:p>
        </p:txBody>
      </p:sp>
      <p:sp>
        <p:nvSpPr>
          <p:cNvPr id="14339" name="Rectangle 3"/>
          <p:cNvSpPr>
            <a:spLocks noGrp="1" noChangeArrowheads="1"/>
          </p:cNvSpPr>
          <p:nvPr>
            <p:ph type="dt" sz="quarter" idx="1"/>
          </p:nvPr>
        </p:nvSpPr>
        <p:spPr bwMode="auto">
          <a:xfrm>
            <a:off x="3851404" y="1"/>
            <a:ext cx="2946275" cy="49667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0" hangingPunct="0">
              <a:defRPr sz="1200"/>
            </a:lvl1pPr>
          </a:lstStyle>
          <a:p>
            <a:pPr>
              <a:defRPr/>
            </a:pPr>
            <a:endParaRPr lang="en-US" dirty="0"/>
          </a:p>
        </p:txBody>
      </p:sp>
      <p:sp>
        <p:nvSpPr>
          <p:cNvPr id="14340" name="Rectangle 4"/>
          <p:cNvSpPr>
            <a:spLocks noGrp="1" noChangeArrowheads="1"/>
          </p:cNvSpPr>
          <p:nvPr>
            <p:ph type="ftr" sz="quarter" idx="2"/>
          </p:nvPr>
        </p:nvSpPr>
        <p:spPr bwMode="auto">
          <a:xfrm>
            <a:off x="3" y="9429970"/>
            <a:ext cx="2946275" cy="49667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vl1pPr>
          </a:lstStyle>
          <a:p>
            <a:pPr>
              <a:defRPr/>
            </a:pPr>
            <a:endParaRPr lang="en-US" dirty="0"/>
          </a:p>
        </p:txBody>
      </p:sp>
      <p:sp>
        <p:nvSpPr>
          <p:cNvPr id="14341" name="Rectangle 5"/>
          <p:cNvSpPr>
            <a:spLocks noGrp="1" noChangeArrowheads="1"/>
          </p:cNvSpPr>
          <p:nvPr>
            <p:ph type="sldNum" sz="quarter" idx="3"/>
          </p:nvPr>
        </p:nvSpPr>
        <p:spPr bwMode="auto">
          <a:xfrm>
            <a:off x="3851404" y="9429970"/>
            <a:ext cx="2946275" cy="49667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0" hangingPunct="0">
              <a:defRPr sz="1200"/>
            </a:lvl1pPr>
          </a:lstStyle>
          <a:p>
            <a:pPr>
              <a:defRPr/>
            </a:pPr>
            <a:fld id="{54560355-F776-4BAF-A91A-800FCB05C314}" type="slidenum">
              <a:rPr lang="en-US"/>
              <a:pPr>
                <a:defRPr/>
              </a:pPr>
              <a:t>‹#›</a:t>
            </a:fld>
            <a:endParaRPr lang="en-US" dirty="0"/>
          </a:p>
        </p:txBody>
      </p:sp>
    </p:spTree>
    <p:extLst>
      <p:ext uri="{BB962C8B-B14F-4D97-AF65-F5344CB8AC3E}">
        <p14:creationId xmlns:p14="http://schemas.microsoft.com/office/powerpoint/2010/main" val="160376813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3" y="1"/>
            <a:ext cx="2946275" cy="49667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0" hangingPunct="0">
              <a:defRPr sz="1200"/>
            </a:lvl1pPr>
          </a:lstStyle>
          <a:p>
            <a:pPr>
              <a:defRPr/>
            </a:pPr>
            <a:r>
              <a:rPr lang="en-US"/>
              <a:t>Confidential</a:t>
            </a:r>
            <a:endParaRPr lang="en-US" dirty="0"/>
          </a:p>
        </p:txBody>
      </p:sp>
      <p:sp>
        <p:nvSpPr>
          <p:cNvPr id="11267" name="Rectangle 3"/>
          <p:cNvSpPr>
            <a:spLocks noGrp="1" noChangeArrowheads="1"/>
          </p:cNvSpPr>
          <p:nvPr>
            <p:ph type="dt" idx="1"/>
          </p:nvPr>
        </p:nvSpPr>
        <p:spPr bwMode="auto">
          <a:xfrm>
            <a:off x="3851404" y="1"/>
            <a:ext cx="2946275" cy="49667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0" hangingPunct="0">
              <a:defRPr sz="1200"/>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919163" y="744538"/>
            <a:ext cx="4959350" cy="37211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06665" y="4715834"/>
            <a:ext cx="4984346" cy="4466649"/>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3" y="9429970"/>
            <a:ext cx="2946275" cy="49667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vl1pPr>
          </a:lstStyle>
          <a:p>
            <a:pPr>
              <a:defRPr/>
            </a:pPr>
            <a:endParaRPr lang="en-US" dirty="0"/>
          </a:p>
        </p:txBody>
      </p:sp>
      <p:sp>
        <p:nvSpPr>
          <p:cNvPr id="11271" name="Rectangle 7"/>
          <p:cNvSpPr>
            <a:spLocks noGrp="1" noChangeArrowheads="1"/>
          </p:cNvSpPr>
          <p:nvPr>
            <p:ph type="sldNum" sz="quarter" idx="5"/>
          </p:nvPr>
        </p:nvSpPr>
        <p:spPr bwMode="auto">
          <a:xfrm>
            <a:off x="3851404" y="9429970"/>
            <a:ext cx="2946275" cy="49667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0" hangingPunct="0">
              <a:defRPr sz="1200"/>
            </a:lvl1pPr>
          </a:lstStyle>
          <a:p>
            <a:pPr>
              <a:defRPr/>
            </a:pPr>
            <a:fld id="{A5388C3F-B95D-4AFF-9C6A-E4A74CF22E97}" type="slidenum">
              <a:rPr lang="en-US"/>
              <a:pPr>
                <a:defRPr/>
              </a:pPr>
              <a:t>‹#›</a:t>
            </a:fld>
            <a:endParaRPr lang="en-US" dirty="0"/>
          </a:p>
        </p:txBody>
      </p:sp>
    </p:spTree>
    <p:extLst>
      <p:ext uri="{BB962C8B-B14F-4D97-AF65-F5344CB8AC3E}">
        <p14:creationId xmlns:p14="http://schemas.microsoft.com/office/powerpoint/2010/main" val="1029763422"/>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746B1BAB-364A-4A33-83B5-6FFA01AE3FDC}" type="slidenum">
              <a:rPr lang="en-US" smtClean="0"/>
              <a:pPr/>
              <a:t>1</a:t>
            </a:fld>
            <a:endParaRPr lang="en-US" dirty="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GB" dirty="0"/>
          </a:p>
        </p:txBody>
      </p:sp>
      <p:sp>
        <p:nvSpPr>
          <p:cNvPr id="2" name="Header Placeholder 1"/>
          <p:cNvSpPr>
            <a:spLocks noGrp="1"/>
          </p:cNvSpPr>
          <p:nvPr>
            <p:ph type="hdr" sz="quarter" idx="10"/>
          </p:nvPr>
        </p:nvSpPr>
        <p:spPr/>
        <p:txBody>
          <a:bodyPr/>
          <a:lstStyle/>
          <a:p>
            <a:pPr>
              <a:defRPr/>
            </a:pPr>
            <a:r>
              <a:rPr lang="en-US"/>
              <a:t>Confidential</a:t>
            </a:r>
            <a:endParaRPr lang="en-US" dirty="0"/>
          </a:p>
        </p:txBody>
      </p:sp>
    </p:spTree>
    <p:extLst>
      <p:ext uri="{BB962C8B-B14F-4D97-AF65-F5344CB8AC3E}">
        <p14:creationId xmlns:p14="http://schemas.microsoft.com/office/powerpoint/2010/main" val="3607045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46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AD3734-BA7D-4B69-A559-B1902E402F12}" type="slidenum">
              <a:rPr lang="en-ZA" altLang="en-US" smtClean="0">
                <a:solidFill>
                  <a:prstClr val="black"/>
                </a:solidFill>
              </a:rPr>
              <a:pPr/>
              <a:t>12</a:t>
            </a:fld>
            <a:endParaRPr lang="en-ZA" altLang="en-US">
              <a:solidFill>
                <a:prstClr val="black"/>
              </a:solidFill>
            </a:endParaRPr>
          </a:p>
        </p:txBody>
      </p:sp>
    </p:spTree>
    <p:extLst>
      <p:ext uri="{BB962C8B-B14F-4D97-AF65-F5344CB8AC3E}">
        <p14:creationId xmlns:p14="http://schemas.microsoft.com/office/powerpoint/2010/main" val="3393835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3FBD26A5-0B12-432C-AE8F-E666E782F0D6}" type="slidenum">
              <a:rPr lang="en-ZA" smtClean="0"/>
              <a:pPr/>
              <a:t>13</a:t>
            </a:fld>
            <a:endParaRPr lang="en-ZA"/>
          </a:p>
        </p:txBody>
      </p:sp>
    </p:spTree>
    <p:extLst>
      <p:ext uri="{BB962C8B-B14F-4D97-AF65-F5344CB8AC3E}">
        <p14:creationId xmlns:p14="http://schemas.microsoft.com/office/powerpoint/2010/main" val="690316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46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AD3734-BA7D-4B69-A559-B1902E402F12}" type="slidenum">
              <a:rPr lang="en-ZA" altLang="en-US" smtClean="0">
                <a:solidFill>
                  <a:prstClr val="black"/>
                </a:solidFill>
              </a:rPr>
              <a:pPr/>
              <a:t>21</a:t>
            </a:fld>
            <a:endParaRPr lang="en-ZA" altLang="en-US">
              <a:solidFill>
                <a:prstClr val="black"/>
              </a:solidFill>
            </a:endParaRPr>
          </a:p>
        </p:txBody>
      </p:sp>
    </p:spTree>
    <p:extLst>
      <p:ext uri="{BB962C8B-B14F-4D97-AF65-F5344CB8AC3E}">
        <p14:creationId xmlns:p14="http://schemas.microsoft.com/office/powerpoint/2010/main" val="4176448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3FBD26A5-0B12-432C-AE8F-E666E782F0D6}" type="slidenum">
              <a:rPr lang="en-ZA" smtClean="0"/>
              <a:pPr/>
              <a:t>22</a:t>
            </a:fld>
            <a:endParaRPr lang="en-ZA"/>
          </a:p>
        </p:txBody>
      </p:sp>
    </p:spTree>
    <p:extLst>
      <p:ext uri="{BB962C8B-B14F-4D97-AF65-F5344CB8AC3E}">
        <p14:creationId xmlns:p14="http://schemas.microsoft.com/office/powerpoint/2010/main" val="9790503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srcRect b="15651"/>
          <a:stretch>
            <a:fillRect/>
          </a:stretch>
        </p:blipFill>
        <p:spPr bwMode="auto">
          <a:xfrm>
            <a:off x="0" y="0"/>
            <a:ext cx="9144000" cy="5715000"/>
          </a:xfrm>
          <a:prstGeom prst="rect">
            <a:avLst/>
          </a:prstGeom>
          <a:noFill/>
          <a:ln w="9525">
            <a:noFill/>
            <a:miter lim="800000"/>
            <a:headEnd/>
            <a:tailEnd/>
          </a:ln>
        </p:spPr>
      </p:pic>
      <p:sp>
        <p:nvSpPr>
          <p:cNvPr id="5" name="Rectangle 6"/>
          <p:cNvSpPr>
            <a:spLocks noChangeArrowheads="1"/>
          </p:cNvSpPr>
          <p:nvPr/>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eaLnBrk="0" hangingPunct="0">
              <a:defRPr/>
            </a:pPr>
            <a:endParaRPr lang="en-US" dirty="0"/>
          </a:p>
        </p:txBody>
      </p:sp>
      <p:pic>
        <p:nvPicPr>
          <p:cNvPr id="6" name="Picture 7" descr="dirclogo"/>
          <p:cNvPicPr>
            <a:picLocks noChangeAspect="1" noChangeArrowheads="1"/>
          </p:cNvPicPr>
          <p:nvPr/>
        </p:nvPicPr>
        <p:blipFill>
          <a:blip r:embed="rId3"/>
          <a:srcRect/>
          <a:stretch>
            <a:fillRect/>
          </a:stretch>
        </p:blipFill>
        <p:spPr bwMode="auto">
          <a:xfrm>
            <a:off x="228600" y="5943600"/>
            <a:ext cx="2209800" cy="728663"/>
          </a:xfrm>
          <a:prstGeom prst="rect">
            <a:avLst/>
          </a:prstGeom>
          <a:noFill/>
          <a:ln w="9525">
            <a:noFill/>
            <a:miter lim="800000"/>
            <a:headEnd/>
            <a:tailEnd/>
          </a:ln>
        </p:spPr>
      </p:pic>
      <p:sp>
        <p:nvSpPr>
          <p:cNvPr id="22538" name="Rectangle 10"/>
          <p:cNvSpPr>
            <a:spLocks noGrp="1" noChangeArrowheads="1"/>
          </p:cNvSpPr>
          <p:nvPr>
            <p:ph type="ctrTitle" sz="quarter"/>
          </p:nvPr>
        </p:nvSpPr>
        <p:spPr>
          <a:xfrm>
            <a:off x="685800" y="968375"/>
            <a:ext cx="77724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US"/>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0A4D375A-C130-4DC5-B331-7D06C4B6AE55}"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C2712AF8-27C9-414E-9E35-BD647664F4E7}" type="slidenum">
              <a:rPr lang="en-GB"/>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srcRect b="15651"/>
          <a:stretch>
            <a:fillRect/>
          </a:stretch>
        </p:blipFill>
        <p:spPr bwMode="auto">
          <a:xfrm>
            <a:off x="0" y="0"/>
            <a:ext cx="9144000" cy="5715000"/>
          </a:xfrm>
          <a:prstGeom prst="rect">
            <a:avLst/>
          </a:prstGeom>
          <a:noFill/>
          <a:ln w="9525">
            <a:noFill/>
            <a:miter lim="800000"/>
            <a:headEnd/>
            <a:tailEnd/>
          </a:ln>
        </p:spPr>
      </p:pic>
      <p:sp>
        <p:nvSpPr>
          <p:cNvPr id="5" name="Rectangle 6"/>
          <p:cNvSpPr>
            <a:spLocks noChangeArrowheads="1"/>
          </p:cNvSpPr>
          <p:nvPr/>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eaLnBrk="0" hangingPunct="0">
              <a:defRPr/>
            </a:pPr>
            <a:endParaRPr lang="en-US" sz="1800" dirty="0">
              <a:solidFill>
                <a:prstClr val="black"/>
              </a:solidFill>
            </a:endParaRPr>
          </a:p>
        </p:txBody>
      </p:sp>
      <p:pic>
        <p:nvPicPr>
          <p:cNvPr id="6" name="Picture 7" descr="dirclogo"/>
          <p:cNvPicPr>
            <a:picLocks noChangeAspect="1" noChangeArrowheads="1"/>
          </p:cNvPicPr>
          <p:nvPr/>
        </p:nvPicPr>
        <p:blipFill>
          <a:blip r:embed="rId3"/>
          <a:srcRect/>
          <a:stretch>
            <a:fillRect/>
          </a:stretch>
        </p:blipFill>
        <p:spPr bwMode="auto">
          <a:xfrm>
            <a:off x="228600" y="5943602"/>
            <a:ext cx="2209800" cy="728663"/>
          </a:xfrm>
          <a:prstGeom prst="rect">
            <a:avLst/>
          </a:prstGeom>
          <a:noFill/>
          <a:ln w="9525">
            <a:noFill/>
            <a:miter lim="800000"/>
            <a:headEnd/>
            <a:tailEnd/>
          </a:ln>
        </p:spPr>
      </p:pic>
      <p:sp>
        <p:nvSpPr>
          <p:cNvPr id="22538" name="Rectangle 10"/>
          <p:cNvSpPr>
            <a:spLocks noGrp="1" noChangeArrowheads="1"/>
          </p:cNvSpPr>
          <p:nvPr>
            <p:ph type="ctrTitle" sz="quarter"/>
          </p:nvPr>
        </p:nvSpPr>
        <p:spPr>
          <a:xfrm>
            <a:off x="685800" y="968377"/>
            <a:ext cx="77724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37425626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3B81CA7B-C617-4EE3-BE71-584B15AC884F}"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37550251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CE9240E3-5A59-4E2B-8576-7CF86CF720A2}"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31421791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038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038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62BBFB9F-24C9-43CA-B401-C9FBEFE4170F}"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18191436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E2FEBEA7-4A31-4DE2-8306-A21A1FCEF9DA}"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19591160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B0E12B1A-09A8-4CB4-9D70-3AAFE3164C4B}"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24100414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D4661BC6-CA52-44BC-AB1A-3CB041A808AE}"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33011085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17505D6E-8655-44FC-8F72-2BF4C5C224AA}"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870869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3B81CA7B-C617-4EE3-BE71-584B15AC884F}" type="slidenum">
              <a:rPr lang="en-GB"/>
              <a:pPr>
                <a:defRPr/>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704F7A7B-2F10-4ACA-8F73-B78E4D551462}"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26745934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0A4D375A-C130-4DC5-B331-7D06C4B6AE55}"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25515997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C2712AF8-27C9-414E-9E35-BD647664F4E7}"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354398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CE9240E3-5A59-4E2B-8576-7CF86CF720A2}"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62BBFB9F-24C9-43CA-B401-C9FBEFE4170F}"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E2FEBEA7-4A31-4DE2-8306-A21A1FCEF9DA}"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B0E12B1A-09A8-4CB4-9D70-3AAFE3164C4B}"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D4661BC6-CA52-44BC-AB1A-3CB041A808AE}"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17505D6E-8655-44FC-8F72-2BF4C5C224AA}"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704F7A7B-2F10-4ACA-8F73-B78E4D551462}"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2" name="Rectangle 18"/>
          <p:cNvSpPr>
            <a:spLocks noChangeArrowheads="1"/>
          </p:cNvSpPr>
          <p:nvPr/>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eaLnBrk="0" hangingPunct="0">
              <a:defRPr/>
            </a:pPr>
            <a:endParaRPr lang="en-US" dirty="0"/>
          </a:p>
        </p:txBody>
      </p:sp>
      <p:pic>
        <p:nvPicPr>
          <p:cNvPr id="1027" name="Picture 20" descr="dirclogo"/>
          <p:cNvPicPr>
            <a:picLocks noChangeAspect="1" noChangeArrowheads="1"/>
          </p:cNvPicPr>
          <p:nvPr/>
        </p:nvPicPr>
        <p:blipFill>
          <a:blip r:embed="rId13"/>
          <a:srcRect/>
          <a:stretch>
            <a:fillRect/>
          </a:stretch>
        </p:blipFill>
        <p:spPr bwMode="auto">
          <a:xfrm>
            <a:off x="228600" y="5943600"/>
            <a:ext cx="2209800" cy="728663"/>
          </a:xfrm>
          <a:prstGeom prst="rect">
            <a:avLst/>
          </a:prstGeom>
          <a:noFill/>
          <a:ln w="9525">
            <a:noFill/>
            <a:miter lim="800000"/>
            <a:headEnd/>
            <a:tailEnd/>
          </a:ln>
        </p:spPr>
      </p:pic>
      <p:sp>
        <p:nvSpPr>
          <p:cNvPr id="1028" name="Rectangle 25"/>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9" name="Rectangle 26"/>
          <p:cNvSpPr>
            <a:spLocks noGrp="1" noChangeArrowheads="1"/>
          </p:cNvSpPr>
          <p:nvPr>
            <p:ph type="body" idx="1"/>
          </p:nvPr>
        </p:nvSpPr>
        <p:spPr bwMode="auto">
          <a:xfrm>
            <a:off x="457200" y="16002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a:lvl1pPr>
          </a:lstStyle>
          <a:p>
            <a:pPr>
              <a:defRPr/>
            </a:pPr>
            <a:fld id="{68C22A7B-7F9E-4B84-8047-9125B9FA7B1F}"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hdr="0" dt="0"/>
  <p:txStyles>
    <p:titleStyle>
      <a:lvl1pPr algn="ctr" rtl="0" fontAlgn="base">
        <a:spcBef>
          <a:spcPct val="0"/>
        </a:spcBef>
        <a:spcAft>
          <a:spcPct val="0"/>
        </a:spcAft>
        <a:defRPr sz="3200" b="1">
          <a:solidFill>
            <a:schemeClr val="tx2"/>
          </a:solidFill>
          <a:latin typeface="+mj-lt"/>
          <a:ea typeface="+mj-ea"/>
          <a:cs typeface="+mj-cs"/>
        </a:defRPr>
      </a:lvl1pPr>
      <a:lvl2pPr algn="ctr" rtl="0" fontAlgn="base">
        <a:spcBef>
          <a:spcPct val="0"/>
        </a:spcBef>
        <a:spcAft>
          <a:spcPct val="0"/>
        </a:spcAft>
        <a:defRPr sz="3200" b="1">
          <a:solidFill>
            <a:schemeClr val="tx2"/>
          </a:solidFill>
          <a:latin typeface="Arial" charset="0"/>
        </a:defRPr>
      </a:lvl2pPr>
      <a:lvl3pPr algn="ctr" rtl="0" fontAlgn="base">
        <a:spcBef>
          <a:spcPct val="0"/>
        </a:spcBef>
        <a:spcAft>
          <a:spcPct val="0"/>
        </a:spcAft>
        <a:defRPr sz="3200" b="1">
          <a:solidFill>
            <a:schemeClr val="tx2"/>
          </a:solidFill>
          <a:latin typeface="Arial" charset="0"/>
        </a:defRPr>
      </a:lvl3pPr>
      <a:lvl4pPr algn="ctr" rtl="0" fontAlgn="base">
        <a:spcBef>
          <a:spcPct val="0"/>
        </a:spcBef>
        <a:spcAft>
          <a:spcPct val="0"/>
        </a:spcAft>
        <a:defRPr sz="3200" b="1">
          <a:solidFill>
            <a:schemeClr val="tx2"/>
          </a:solidFill>
          <a:latin typeface="Arial" charset="0"/>
        </a:defRPr>
      </a:lvl4pPr>
      <a:lvl5pPr algn="ctr" rtl="0" fontAlgn="base">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fontAlgn="base">
        <a:spcBef>
          <a:spcPct val="20000"/>
        </a:spcBef>
        <a:spcAft>
          <a:spcPct val="0"/>
        </a:spcAft>
        <a:buChar char="•"/>
        <a:defRPr sz="22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2" name="Rectangle 18"/>
          <p:cNvSpPr>
            <a:spLocks noChangeArrowheads="1"/>
          </p:cNvSpPr>
          <p:nvPr/>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eaLnBrk="0" hangingPunct="0">
              <a:defRPr/>
            </a:pPr>
            <a:endParaRPr lang="en-US" sz="1800" dirty="0">
              <a:solidFill>
                <a:prstClr val="black"/>
              </a:solidFill>
            </a:endParaRPr>
          </a:p>
        </p:txBody>
      </p:sp>
      <p:pic>
        <p:nvPicPr>
          <p:cNvPr id="1027" name="Picture 20" descr="dirclogo"/>
          <p:cNvPicPr>
            <a:picLocks noChangeAspect="1" noChangeArrowheads="1"/>
          </p:cNvPicPr>
          <p:nvPr/>
        </p:nvPicPr>
        <p:blipFill>
          <a:blip r:embed="rId13"/>
          <a:srcRect/>
          <a:stretch>
            <a:fillRect/>
          </a:stretch>
        </p:blipFill>
        <p:spPr bwMode="auto">
          <a:xfrm>
            <a:off x="228600" y="5943602"/>
            <a:ext cx="2209800" cy="728663"/>
          </a:xfrm>
          <a:prstGeom prst="rect">
            <a:avLst/>
          </a:prstGeom>
          <a:noFill/>
          <a:ln w="9525">
            <a:noFill/>
            <a:miter lim="800000"/>
            <a:headEnd/>
            <a:tailEnd/>
          </a:ln>
        </p:spPr>
      </p:pic>
      <p:sp>
        <p:nvSpPr>
          <p:cNvPr id="1028" name="Rectangle 25"/>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9" name="Rectangle 26"/>
          <p:cNvSpPr>
            <a:spLocks noGrp="1" noChangeArrowheads="1"/>
          </p:cNvSpPr>
          <p:nvPr>
            <p:ph type="body" idx="1"/>
          </p:nvPr>
        </p:nvSpPr>
        <p:spPr bwMode="auto">
          <a:xfrm>
            <a:off x="457200" y="16002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750"/>
            </a:lvl1pPr>
          </a:lstStyle>
          <a:p>
            <a:pPr>
              <a:defRPr/>
            </a:pPr>
            <a:fld id="{68C22A7B-7F9E-4B84-8047-9125B9FA7B1F}"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214406161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ctr" rtl="0" fontAlgn="base">
        <a:spcBef>
          <a:spcPct val="0"/>
        </a:spcBef>
        <a:spcAft>
          <a:spcPct val="0"/>
        </a:spcAft>
        <a:defRPr sz="2400" b="1">
          <a:solidFill>
            <a:schemeClr val="tx2"/>
          </a:solidFill>
          <a:latin typeface="+mj-lt"/>
          <a:ea typeface="+mj-ea"/>
          <a:cs typeface="+mj-cs"/>
        </a:defRPr>
      </a:lvl1pPr>
      <a:lvl2pPr algn="ctr" rtl="0" fontAlgn="base">
        <a:spcBef>
          <a:spcPct val="0"/>
        </a:spcBef>
        <a:spcAft>
          <a:spcPct val="0"/>
        </a:spcAft>
        <a:defRPr sz="2400" b="1">
          <a:solidFill>
            <a:schemeClr val="tx2"/>
          </a:solidFill>
          <a:latin typeface="Arial" charset="0"/>
        </a:defRPr>
      </a:lvl2pPr>
      <a:lvl3pPr algn="ctr" rtl="0" fontAlgn="base">
        <a:spcBef>
          <a:spcPct val="0"/>
        </a:spcBef>
        <a:spcAft>
          <a:spcPct val="0"/>
        </a:spcAft>
        <a:defRPr sz="2400" b="1">
          <a:solidFill>
            <a:schemeClr val="tx2"/>
          </a:solidFill>
          <a:latin typeface="Arial" charset="0"/>
        </a:defRPr>
      </a:lvl3pPr>
      <a:lvl4pPr algn="ctr" rtl="0" fontAlgn="base">
        <a:spcBef>
          <a:spcPct val="0"/>
        </a:spcBef>
        <a:spcAft>
          <a:spcPct val="0"/>
        </a:spcAft>
        <a:defRPr sz="2400" b="1">
          <a:solidFill>
            <a:schemeClr val="tx2"/>
          </a:solidFill>
          <a:latin typeface="Arial" charset="0"/>
        </a:defRPr>
      </a:lvl4pPr>
      <a:lvl5pPr algn="ctr" rtl="0" fontAlgn="base">
        <a:spcBef>
          <a:spcPct val="0"/>
        </a:spcBef>
        <a:spcAft>
          <a:spcPct val="0"/>
        </a:spcAft>
        <a:defRPr sz="2400" b="1">
          <a:solidFill>
            <a:schemeClr val="tx2"/>
          </a:solidFill>
          <a:latin typeface="Arial" charset="0"/>
        </a:defRPr>
      </a:lvl5pPr>
      <a:lvl6pPr marL="342900" algn="ctr" rtl="0" eaLnBrk="1" fontAlgn="base" hangingPunct="1">
        <a:spcBef>
          <a:spcPct val="0"/>
        </a:spcBef>
        <a:spcAft>
          <a:spcPct val="0"/>
        </a:spcAft>
        <a:defRPr sz="2400" b="1">
          <a:solidFill>
            <a:schemeClr val="tx2"/>
          </a:solidFill>
          <a:latin typeface="Arial" charset="0"/>
        </a:defRPr>
      </a:lvl6pPr>
      <a:lvl7pPr marL="685800" algn="ctr" rtl="0" eaLnBrk="1" fontAlgn="base" hangingPunct="1">
        <a:spcBef>
          <a:spcPct val="0"/>
        </a:spcBef>
        <a:spcAft>
          <a:spcPct val="0"/>
        </a:spcAft>
        <a:defRPr sz="2400" b="1">
          <a:solidFill>
            <a:schemeClr val="tx2"/>
          </a:solidFill>
          <a:latin typeface="Arial" charset="0"/>
        </a:defRPr>
      </a:lvl7pPr>
      <a:lvl8pPr marL="1028700" algn="ctr" rtl="0" eaLnBrk="1" fontAlgn="base" hangingPunct="1">
        <a:spcBef>
          <a:spcPct val="0"/>
        </a:spcBef>
        <a:spcAft>
          <a:spcPct val="0"/>
        </a:spcAft>
        <a:defRPr sz="2400" b="1">
          <a:solidFill>
            <a:schemeClr val="tx2"/>
          </a:solidFill>
          <a:latin typeface="Arial" charset="0"/>
        </a:defRPr>
      </a:lvl8pPr>
      <a:lvl9pPr marL="1371600" algn="ctr" rtl="0" eaLnBrk="1" fontAlgn="base" hangingPunct="1">
        <a:spcBef>
          <a:spcPct val="0"/>
        </a:spcBef>
        <a:spcAft>
          <a:spcPct val="0"/>
        </a:spcAft>
        <a:defRPr sz="2400" b="1">
          <a:solidFill>
            <a:schemeClr val="tx2"/>
          </a:solidFill>
          <a:latin typeface="Arial" charset="0"/>
        </a:defRPr>
      </a:lvl9pPr>
    </p:titleStyle>
    <p:bodyStyle>
      <a:lvl1pPr marL="257175" indent="-257175" algn="l" rtl="0" fontAlgn="base">
        <a:spcBef>
          <a:spcPct val="20000"/>
        </a:spcBef>
        <a:spcAft>
          <a:spcPct val="0"/>
        </a:spcAft>
        <a:buChar char="•"/>
        <a:defRPr sz="1650">
          <a:solidFill>
            <a:schemeClr val="tx1"/>
          </a:solidFill>
          <a:latin typeface="+mn-lt"/>
          <a:ea typeface="+mn-ea"/>
          <a:cs typeface="+mn-cs"/>
        </a:defRPr>
      </a:lvl1pPr>
      <a:lvl2pPr marL="557213" indent="-214313" algn="l" rtl="0" fontAlgn="base">
        <a:spcBef>
          <a:spcPct val="20000"/>
        </a:spcBef>
        <a:spcAft>
          <a:spcPct val="0"/>
        </a:spcAft>
        <a:buChar char="–"/>
        <a:defRPr sz="1500">
          <a:solidFill>
            <a:schemeClr val="tx1"/>
          </a:solidFill>
          <a:latin typeface="+mn-lt"/>
        </a:defRPr>
      </a:lvl2pPr>
      <a:lvl3pPr marL="857250" indent="-171450" algn="l" rtl="0" fontAlgn="base">
        <a:spcBef>
          <a:spcPct val="20000"/>
        </a:spcBef>
        <a:spcAft>
          <a:spcPct val="0"/>
        </a:spcAft>
        <a:buChar char="•"/>
        <a:defRPr sz="1800">
          <a:solidFill>
            <a:schemeClr val="tx1"/>
          </a:solidFill>
          <a:latin typeface="+mn-lt"/>
        </a:defRPr>
      </a:lvl3pPr>
      <a:lvl4pPr marL="1200150" indent="-171450" algn="l" rtl="0" fontAlgn="base">
        <a:spcBef>
          <a:spcPct val="20000"/>
        </a:spcBef>
        <a:spcAft>
          <a:spcPct val="0"/>
        </a:spcAft>
        <a:buChar char="–"/>
        <a:defRPr sz="1200">
          <a:solidFill>
            <a:schemeClr val="tx1"/>
          </a:solidFill>
          <a:latin typeface="+mn-lt"/>
        </a:defRPr>
      </a:lvl4pPr>
      <a:lvl5pPr marL="1543050" indent="-171450" algn="l" rtl="0" fontAlgn="base">
        <a:spcBef>
          <a:spcPct val="20000"/>
        </a:spcBef>
        <a:spcAft>
          <a:spcPct val="0"/>
        </a:spcAft>
        <a:buChar char="»"/>
        <a:defRPr sz="1050">
          <a:solidFill>
            <a:schemeClr val="tx1"/>
          </a:solidFill>
          <a:latin typeface="+mn-lt"/>
        </a:defRPr>
      </a:lvl5pPr>
      <a:lvl6pPr marL="1885950" indent="-171450" algn="l" rtl="0" eaLnBrk="1" fontAlgn="base" hangingPunct="1">
        <a:spcBef>
          <a:spcPct val="20000"/>
        </a:spcBef>
        <a:spcAft>
          <a:spcPct val="0"/>
        </a:spcAft>
        <a:buChar char="»"/>
        <a:defRPr sz="1050">
          <a:solidFill>
            <a:schemeClr val="tx1"/>
          </a:solidFill>
          <a:latin typeface="+mn-lt"/>
        </a:defRPr>
      </a:lvl6pPr>
      <a:lvl7pPr marL="2228850" indent="-171450" algn="l" rtl="0" eaLnBrk="1" fontAlgn="base" hangingPunct="1">
        <a:spcBef>
          <a:spcPct val="20000"/>
        </a:spcBef>
        <a:spcAft>
          <a:spcPct val="0"/>
        </a:spcAft>
        <a:buChar char="»"/>
        <a:defRPr sz="1050">
          <a:solidFill>
            <a:schemeClr val="tx1"/>
          </a:solidFill>
          <a:latin typeface="+mn-lt"/>
        </a:defRPr>
      </a:lvl7pPr>
      <a:lvl8pPr marL="2571750" indent="-171450" algn="l" rtl="0" eaLnBrk="1" fontAlgn="base" hangingPunct="1">
        <a:spcBef>
          <a:spcPct val="20000"/>
        </a:spcBef>
        <a:spcAft>
          <a:spcPct val="0"/>
        </a:spcAft>
        <a:buChar char="»"/>
        <a:defRPr sz="1050">
          <a:solidFill>
            <a:schemeClr val="tx1"/>
          </a:solidFill>
          <a:latin typeface="+mn-lt"/>
        </a:defRPr>
      </a:lvl8pPr>
      <a:lvl9pPr marL="2914650" indent="-171450" algn="l" rtl="0" eaLnBrk="1" fontAlgn="base" hangingPunct="1">
        <a:spcBef>
          <a:spcPct val="20000"/>
        </a:spcBef>
        <a:spcAft>
          <a:spcPct val="0"/>
        </a:spcAft>
        <a:buChar char="»"/>
        <a:defRPr sz="105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9"/>
          <p:cNvSpPr>
            <a:spLocks noGrp="1" noChangeArrowheads="1"/>
          </p:cNvSpPr>
          <p:nvPr>
            <p:ph type="ctrTitle" sz="quarter"/>
          </p:nvPr>
        </p:nvSpPr>
        <p:spPr>
          <a:xfrm>
            <a:off x="714375" y="404664"/>
            <a:ext cx="7743825" cy="4464496"/>
          </a:xfrm>
        </p:spPr>
        <p:txBody>
          <a:bodyPr/>
          <a:lstStyle/>
          <a:p>
            <a:br>
              <a:rPr lang="en-GB" dirty="0">
                <a:solidFill>
                  <a:schemeClr val="tx1"/>
                </a:solidFill>
                <a:latin typeface="Arial Narrow" pitchFamily="34" charset="0"/>
              </a:rPr>
            </a:br>
            <a:br>
              <a:rPr lang="en-US" altLang="en-US" sz="2800" dirty="0">
                <a:solidFill>
                  <a:schemeClr val="tx1"/>
                </a:solidFill>
                <a:latin typeface="Arial Black" panose="020B0A04020102020204" pitchFamily="34" charset="0"/>
              </a:rPr>
            </a:br>
            <a:br>
              <a:rPr lang="en-GB" sz="2800" dirty="0">
                <a:solidFill>
                  <a:schemeClr val="tx1"/>
                </a:solidFill>
                <a:latin typeface="Arial Black" panose="020B0A04020102020204" pitchFamily="34" charset="0"/>
              </a:rPr>
            </a:br>
            <a:r>
              <a:rPr lang="en-GB" sz="2800" dirty="0">
                <a:solidFill>
                  <a:schemeClr val="tx1"/>
                </a:solidFill>
                <a:latin typeface="Arial Black" panose="020B0A04020102020204" pitchFamily="34" charset="0"/>
              </a:rPr>
              <a:t>PRESENTATION TO THE PARLIAMENTARY PORTFOLIO COMMITTEE </a:t>
            </a:r>
            <a:br>
              <a:rPr lang="en-GB" sz="2800" dirty="0">
                <a:solidFill>
                  <a:schemeClr val="tx1"/>
                </a:solidFill>
                <a:latin typeface="Arial Black" panose="020B0A04020102020204" pitchFamily="34" charset="0"/>
              </a:rPr>
            </a:br>
            <a:br>
              <a:rPr lang="en-GB" sz="2400" dirty="0">
                <a:solidFill>
                  <a:schemeClr val="tx1"/>
                </a:solidFill>
                <a:latin typeface="Arial Black" panose="020B0A04020102020204" pitchFamily="34" charset="0"/>
              </a:rPr>
            </a:br>
            <a:r>
              <a:rPr lang="en-GB" sz="2400" dirty="0">
                <a:solidFill>
                  <a:schemeClr val="tx1"/>
                </a:solidFill>
                <a:latin typeface="Arial Black" panose="020B0A04020102020204" pitchFamily="34" charset="0"/>
              </a:rPr>
              <a:t>1. Kenya General Elections 2022</a:t>
            </a:r>
            <a:br>
              <a:rPr lang="en-GB" sz="2400" dirty="0">
                <a:solidFill>
                  <a:schemeClr val="tx1"/>
                </a:solidFill>
                <a:latin typeface="Arial Black" panose="020B0A04020102020204" pitchFamily="34" charset="0"/>
              </a:rPr>
            </a:br>
            <a:br>
              <a:rPr lang="en-GB" sz="2400" dirty="0">
                <a:solidFill>
                  <a:schemeClr val="tx1"/>
                </a:solidFill>
                <a:latin typeface="Arial Black" panose="020B0A04020102020204" pitchFamily="34" charset="0"/>
              </a:rPr>
            </a:br>
            <a:r>
              <a:rPr lang="en-GB" sz="2400" dirty="0">
                <a:solidFill>
                  <a:schemeClr val="tx1"/>
                </a:solidFill>
                <a:latin typeface="Arial Black" panose="020B0A04020102020204" pitchFamily="34" charset="0"/>
              </a:rPr>
              <a:t>2. Angola General Elections 2022</a:t>
            </a:r>
            <a:br>
              <a:rPr lang="en-GB" sz="2400" dirty="0">
                <a:solidFill>
                  <a:schemeClr val="tx1"/>
                </a:solidFill>
                <a:latin typeface="Arial Black" panose="020B0A04020102020204" pitchFamily="34" charset="0"/>
              </a:rPr>
            </a:br>
            <a:br>
              <a:rPr lang="en-GB" sz="2400" dirty="0">
                <a:solidFill>
                  <a:schemeClr val="tx1"/>
                </a:solidFill>
                <a:latin typeface="Arial Black" panose="020B0A04020102020204" pitchFamily="34" charset="0"/>
              </a:rPr>
            </a:br>
            <a:r>
              <a:rPr lang="en-GB" sz="2400" dirty="0">
                <a:solidFill>
                  <a:schemeClr val="tx1"/>
                </a:solidFill>
                <a:latin typeface="Arial Black" panose="020B0A04020102020204" pitchFamily="34" charset="0"/>
              </a:rPr>
              <a:t>3. Readiness of the Kingdom of Lesotho to hold elections in October 2022</a:t>
            </a:r>
            <a:br>
              <a:rPr lang="en-GB" sz="2400" dirty="0">
                <a:solidFill>
                  <a:schemeClr val="tx1"/>
                </a:solidFill>
                <a:latin typeface="Arial Black" panose="020B0A04020102020204" pitchFamily="34" charset="0"/>
              </a:rPr>
            </a:br>
            <a:br>
              <a:rPr lang="en-GB" sz="2800" dirty="0">
                <a:solidFill>
                  <a:schemeClr val="tx1"/>
                </a:solidFill>
                <a:latin typeface="Arial Black" panose="020B0A04020102020204" pitchFamily="34" charset="0"/>
              </a:rPr>
            </a:br>
            <a:br>
              <a:rPr lang="en-GB" sz="2800" dirty="0">
                <a:solidFill>
                  <a:schemeClr val="tx1"/>
                </a:solidFill>
                <a:latin typeface="Arial Black" panose="020B0A04020102020204" pitchFamily="34" charset="0"/>
              </a:rPr>
            </a:br>
            <a:r>
              <a:rPr lang="en-GB" sz="2800" dirty="0">
                <a:solidFill>
                  <a:schemeClr val="tx1"/>
                </a:solidFill>
                <a:latin typeface="Arial Narrow" pitchFamily="34" charset="0"/>
              </a:rPr>
              <a:t> </a:t>
            </a:r>
          </a:p>
        </p:txBody>
      </p:sp>
      <p:sp>
        <p:nvSpPr>
          <p:cNvPr id="15362" name="Rectangle 20"/>
          <p:cNvSpPr>
            <a:spLocks noGrp="1" noChangeArrowheads="1"/>
          </p:cNvSpPr>
          <p:nvPr>
            <p:ph type="subTitle" sz="quarter" idx="1"/>
          </p:nvPr>
        </p:nvSpPr>
        <p:spPr>
          <a:xfrm>
            <a:off x="685800" y="4545124"/>
            <a:ext cx="7858180" cy="648072"/>
          </a:xfrm>
        </p:spPr>
        <p:txBody>
          <a:bodyPr/>
          <a:lstStyle/>
          <a:p>
            <a:br>
              <a:rPr lang="en-US" sz="2800" b="1" dirty="0">
                <a:latin typeface="Arial Narrow" pitchFamily="34" charset="0"/>
              </a:rPr>
            </a:br>
            <a:r>
              <a:rPr lang="en-US" sz="2400" b="1" dirty="0">
                <a:latin typeface="Arial Black" panose="020B0A04020102020204" pitchFamily="34" charset="0"/>
              </a:rPr>
              <a:t> 21 SEPTEMBER 2022</a:t>
            </a:r>
          </a:p>
          <a:p>
            <a:endParaRPr lang="en-GB" sz="2800" b="1" dirty="0">
              <a:latin typeface="Arial Narrow"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363272" cy="764704"/>
          </a:xfrm>
        </p:spPr>
        <p:txBody>
          <a:bodyPr/>
          <a:lstStyle/>
          <a:p>
            <a:r>
              <a:rPr lang="en-ZA" dirty="0">
                <a:solidFill>
                  <a:schemeClr val="tx1"/>
                </a:solidFill>
              </a:rPr>
              <a:t>FOREIGN POLICY (2/2)</a:t>
            </a:r>
          </a:p>
        </p:txBody>
      </p:sp>
      <p:sp>
        <p:nvSpPr>
          <p:cNvPr id="3" name="Content Placeholder 2"/>
          <p:cNvSpPr>
            <a:spLocks noGrp="1"/>
          </p:cNvSpPr>
          <p:nvPr>
            <p:ph idx="1"/>
          </p:nvPr>
        </p:nvSpPr>
        <p:spPr>
          <a:xfrm>
            <a:off x="395536" y="764704"/>
            <a:ext cx="8640960" cy="4896544"/>
          </a:xfrm>
        </p:spPr>
        <p:txBody>
          <a:bodyPr/>
          <a:lstStyle/>
          <a:p>
            <a:pPr marL="257175" lvl="1" indent="-257175">
              <a:buFontTx/>
              <a:buChar char="•"/>
            </a:pPr>
            <a:endParaRPr lang="en-GB" sz="1800" dirty="0"/>
          </a:p>
          <a:p>
            <a:pPr marL="257175" lvl="1" indent="-257175">
              <a:buFontTx/>
              <a:buChar char="•"/>
            </a:pPr>
            <a:r>
              <a:rPr lang="en-GB" sz="1800" b="1" dirty="0"/>
              <a:t>Foreign Policy Pillars: </a:t>
            </a:r>
          </a:p>
          <a:p>
            <a:pPr marL="800100" lvl="2" indent="-400050">
              <a:buFont typeface="+mj-lt"/>
              <a:buAutoNum type="romanLcPeriod"/>
            </a:pPr>
            <a:r>
              <a:rPr lang="en-GB" sz="1800" dirty="0"/>
              <a:t>Economic and commercial diplomacy</a:t>
            </a:r>
          </a:p>
          <a:p>
            <a:pPr marL="800100" lvl="2" indent="-400050">
              <a:buFont typeface="+mj-lt"/>
              <a:buAutoNum type="romanLcPeriod"/>
            </a:pPr>
            <a:r>
              <a:rPr lang="en-GB" sz="1800" dirty="0"/>
              <a:t>Using Kenya's role as an partner to strengthen its voice in local, continental, and global affairs.</a:t>
            </a:r>
          </a:p>
          <a:p>
            <a:pPr marL="800100" lvl="2" indent="-400050">
              <a:buFont typeface="+mj-lt"/>
              <a:buAutoNum type="romanLcPeriod"/>
            </a:pPr>
            <a:r>
              <a:rPr lang="en-GB" sz="1800" dirty="0"/>
              <a:t>Diaspora engagement, which aims to unlock the full potential of Kenyans living overseas. </a:t>
            </a:r>
          </a:p>
          <a:p>
            <a:pPr marL="800100" lvl="2" indent="-400050">
              <a:buFont typeface="+mj-lt"/>
              <a:buAutoNum type="romanLcPeriod"/>
            </a:pPr>
            <a:r>
              <a:rPr lang="en-GB" sz="1800" dirty="0"/>
              <a:t>Global citizenship, which entails supporting the work and decisions of international organizations that Kenya has joined or ratified.</a:t>
            </a:r>
          </a:p>
          <a:p>
            <a:pPr marL="800100" lvl="2" indent="-400050">
              <a:buFont typeface="+mj-lt"/>
              <a:buAutoNum type="romanLcPeriod"/>
            </a:pPr>
            <a:r>
              <a:rPr lang="en-GB" sz="1800" dirty="0"/>
              <a:t>Foreign policy will be global in scope, but it will have a more pan-Africanist stance, placing more focus on causes that improve the situation of Africans worldwide. </a:t>
            </a:r>
            <a:endParaRPr lang="en-ZA" sz="1800"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3B81CA7B-C617-4EE3-BE71-584B15AC884F}" type="slidenum">
              <a:rPr kumimoji="0" lang="en-GB" sz="750" b="0" i="0" u="none" strike="noStrike" kern="1200" cap="none" spc="0" normalizeH="0" baseline="0" noProof="0" smtClean="0">
                <a:ln>
                  <a:noFill/>
                </a:ln>
                <a:solidFill>
                  <a:prstClr val="black"/>
                </a:solidFill>
                <a:effectLst/>
                <a:uLnTx/>
                <a:uFillTx/>
                <a:latin typeface="Times"/>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GB" sz="750" b="0" i="0" u="none" strike="noStrike" kern="1200" cap="none" spc="0" normalizeH="0" baseline="0" noProof="0" dirty="0">
              <a:ln>
                <a:noFill/>
              </a:ln>
              <a:solidFill>
                <a:prstClr val="black"/>
              </a:solidFill>
              <a:effectLst/>
              <a:uLnTx/>
              <a:uFillTx/>
              <a:latin typeface="Times"/>
              <a:ea typeface="+mn-ea"/>
              <a:cs typeface="+mn-cs"/>
            </a:endParaRPr>
          </a:p>
        </p:txBody>
      </p:sp>
    </p:spTree>
    <p:extLst>
      <p:ext uri="{BB962C8B-B14F-4D97-AF65-F5344CB8AC3E}">
        <p14:creationId xmlns:p14="http://schemas.microsoft.com/office/powerpoint/2010/main" val="1420086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6525"/>
            <a:ext cx="8363272" cy="912255"/>
          </a:xfrm>
        </p:spPr>
        <p:txBody>
          <a:bodyPr/>
          <a:lstStyle/>
          <a:p>
            <a:r>
              <a:rPr lang="en-ZA" dirty="0">
                <a:solidFill>
                  <a:schemeClr val="tx1"/>
                </a:solidFill>
              </a:rPr>
              <a:t>FUTURE SOUTH AFRICA-KENYA RELATIONS</a:t>
            </a:r>
          </a:p>
        </p:txBody>
      </p:sp>
      <p:sp>
        <p:nvSpPr>
          <p:cNvPr id="3" name="Content Placeholder 2"/>
          <p:cNvSpPr>
            <a:spLocks noGrp="1"/>
          </p:cNvSpPr>
          <p:nvPr>
            <p:ph idx="1"/>
          </p:nvPr>
        </p:nvSpPr>
        <p:spPr>
          <a:xfrm>
            <a:off x="395536" y="1340768"/>
            <a:ext cx="8291264" cy="4320480"/>
          </a:xfrm>
        </p:spPr>
        <p:txBody>
          <a:bodyPr/>
          <a:lstStyle/>
          <a:p>
            <a:pPr marL="257175" lvl="1" indent="-257175">
              <a:buFontTx/>
              <a:buChar char="•"/>
            </a:pPr>
            <a:r>
              <a:rPr lang="en-ZA" sz="1800" dirty="0"/>
              <a:t>Follow-up and implement decisions of the Joint Commission for Cooperation (JCC)  of August 2021</a:t>
            </a:r>
          </a:p>
          <a:p>
            <a:pPr marL="257175" lvl="1" indent="-257175">
              <a:buFontTx/>
              <a:buChar char="•"/>
            </a:pPr>
            <a:endParaRPr lang="en-ZA" sz="1800" dirty="0"/>
          </a:p>
          <a:p>
            <a:pPr marL="257175" lvl="1" indent="-257175">
              <a:buFontTx/>
              <a:buChar char="•"/>
            </a:pPr>
            <a:r>
              <a:rPr lang="en-ZA" sz="1800" dirty="0"/>
              <a:t>Implement the decisions of the State Visit of November 2021</a:t>
            </a:r>
          </a:p>
          <a:p>
            <a:pPr marL="257175" lvl="1" indent="-257175">
              <a:buFontTx/>
              <a:buChar char="•"/>
            </a:pPr>
            <a:endParaRPr lang="en-ZA" sz="1800" dirty="0"/>
          </a:p>
          <a:p>
            <a:pPr marL="257175" lvl="1" indent="-257175">
              <a:buFontTx/>
              <a:buChar char="•"/>
            </a:pPr>
            <a:r>
              <a:rPr lang="en-ZA" sz="1800" dirty="0"/>
              <a:t>Increase trade and investment </a:t>
            </a:r>
          </a:p>
          <a:p>
            <a:pPr marL="257175" lvl="1" indent="-257175">
              <a:buFontTx/>
              <a:buChar char="•"/>
            </a:pPr>
            <a:endParaRPr lang="en-ZA" sz="1800" dirty="0"/>
          </a:p>
          <a:p>
            <a:pPr marL="257175" lvl="1" indent="-257175">
              <a:buFontTx/>
              <a:buChar char="•"/>
            </a:pPr>
            <a:r>
              <a:rPr lang="en-ZA" sz="1800" dirty="0"/>
              <a:t>Cooperate in the promotion of democracy and good governance on the Continent</a:t>
            </a:r>
          </a:p>
          <a:p>
            <a:pPr marL="257175" lvl="1" indent="-257175">
              <a:buFontTx/>
              <a:buChar char="•"/>
            </a:pPr>
            <a:endParaRPr lang="en-ZA" sz="1800" dirty="0"/>
          </a:p>
          <a:p>
            <a:pPr marL="257175" lvl="1" indent="-257175">
              <a:buFontTx/>
              <a:buChar char="•"/>
            </a:pPr>
            <a:r>
              <a:rPr lang="en-ZA" sz="1800" dirty="0"/>
              <a:t>Encourage the new Administration to </a:t>
            </a:r>
            <a:r>
              <a:rPr lang="en-GB" sz="1800" dirty="0"/>
              <a:t>reassert and protect the philosophy of the AU, which is anchored on the principles of Pan-Africanism </a:t>
            </a:r>
            <a:endParaRPr lang="en-ZA" sz="1800" dirty="0"/>
          </a:p>
          <a:p>
            <a:pPr marL="257175" lvl="1" indent="-257175">
              <a:buFontTx/>
              <a:buChar char="•"/>
            </a:pPr>
            <a:endParaRPr lang="en-ZA" sz="1800" dirty="0"/>
          </a:p>
          <a:p>
            <a:pPr marL="0" lvl="1" indent="0">
              <a:buNone/>
            </a:pPr>
            <a:endParaRPr lang="en-ZA" sz="1800" dirty="0"/>
          </a:p>
          <a:p>
            <a:pPr marL="257175" lvl="1" indent="-257175">
              <a:buFontTx/>
              <a:buChar char="•"/>
            </a:pPr>
            <a:endParaRPr lang="en-ZA" sz="1400"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3B81CA7B-C617-4EE3-BE71-584B15AC884F}" type="slidenum">
              <a:rPr kumimoji="0" lang="en-GB" sz="750" b="0" i="0" u="none" strike="noStrike" kern="1200" cap="none" spc="0" normalizeH="0" baseline="0" noProof="0" smtClean="0">
                <a:ln>
                  <a:noFill/>
                </a:ln>
                <a:solidFill>
                  <a:prstClr val="black"/>
                </a:solidFill>
                <a:effectLst/>
                <a:uLnTx/>
                <a:uFillTx/>
                <a:latin typeface="Times"/>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GB" sz="750" b="0" i="0" u="none" strike="noStrike" kern="1200" cap="none" spc="0" normalizeH="0" baseline="0" noProof="0" dirty="0">
              <a:ln>
                <a:noFill/>
              </a:ln>
              <a:solidFill>
                <a:prstClr val="black"/>
              </a:solidFill>
              <a:effectLst/>
              <a:uLnTx/>
              <a:uFillTx/>
              <a:latin typeface="Times"/>
              <a:ea typeface="+mn-ea"/>
              <a:cs typeface="+mn-cs"/>
            </a:endParaRPr>
          </a:p>
        </p:txBody>
      </p:sp>
    </p:spTree>
    <p:extLst>
      <p:ext uri="{BB962C8B-B14F-4D97-AF65-F5344CB8AC3E}">
        <p14:creationId xmlns:p14="http://schemas.microsoft.com/office/powerpoint/2010/main" val="1305434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1"/>
          <p:cNvSpPr>
            <a:spLocks noGrp="1"/>
          </p:cNvSpPr>
          <p:nvPr>
            <p:ph type="ctrTitle"/>
          </p:nvPr>
        </p:nvSpPr>
        <p:spPr>
          <a:xfrm>
            <a:off x="634621" y="1068263"/>
            <a:ext cx="7970228" cy="3493912"/>
          </a:xfrm>
        </p:spPr>
        <p:txBody>
          <a:bodyPr/>
          <a:lstStyle/>
          <a:p>
            <a:pPr>
              <a:defRPr/>
            </a:pPr>
            <a:br>
              <a:rPr lang="en-US" altLang="en-US" sz="1800" dirty="0">
                <a:latin typeface="+mn-lt"/>
              </a:rPr>
            </a:br>
            <a:r>
              <a:rPr lang="en-US" altLang="en-US" dirty="0">
                <a:cs typeface="Aharoni" panose="02010803020104030203" pitchFamily="2" charset="-79"/>
              </a:rPr>
              <a:t>  </a:t>
            </a:r>
            <a:br>
              <a:rPr lang="en-US" altLang="en-US" dirty="0">
                <a:cs typeface="Aharoni" panose="02010803020104030203" pitchFamily="2" charset="-79"/>
              </a:rPr>
            </a:br>
            <a:r>
              <a:rPr lang="en-GB" altLang="en-US" dirty="0">
                <a:cs typeface="Aharoni" panose="02010803020104030203" pitchFamily="2" charset="-79"/>
              </a:rPr>
              <a:t>Angola General Elections</a:t>
            </a:r>
            <a:br>
              <a:rPr lang="en-GB" altLang="en-US" dirty="0">
                <a:cs typeface="Aharoni" panose="02010803020104030203" pitchFamily="2" charset="-79"/>
              </a:rPr>
            </a:br>
            <a:br>
              <a:rPr lang="en-GB" altLang="en-US" dirty="0">
                <a:cs typeface="Aharoni" panose="02010803020104030203" pitchFamily="2" charset="-79"/>
              </a:rPr>
            </a:br>
            <a:r>
              <a:rPr lang="en-ZA" sz="1800" dirty="0">
                <a:solidFill>
                  <a:srgbClr val="000000"/>
                </a:solidFill>
                <a:effectLst>
                  <a:outerShdw blurRad="38100" dist="38100" dir="2700000" algn="tl">
                    <a:srgbClr val="000000">
                      <a:alpha val="43137"/>
                    </a:srgbClr>
                  </a:outerShdw>
                </a:effectLst>
              </a:rPr>
              <a:t>24 August 2022</a:t>
            </a:r>
            <a:br>
              <a:rPr lang="en-GB" sz="1800" dirty="0">
                <a:solidFill>
                  <a:srgbClr val="000000"/>
                </a:solidFill>
                <a:effectLst>
                  <a:outerShdw blurRad="38100" dist="38100" dir="2700000" algn="tl">
                    <a:srgbClr val="000000">
                      <a:alpha val="43137"/>
                    </a:srgbClr>
                  </a:outerShdw>
                </a:effectLst>
              </a:rPr>
            </a:br>
            <a:br>
              <a:rPr lang="en-US" altLang="en-US" sz="1800" dirty="0">
                <a:latin typeface="Aharoni" panose="02010803020104030203" pitchFamily="2" charset="-79"/>
                <a:cs typeface="Aharoni" panose="02010803020104030203" pitchFamily="2" charset="-79"/>
              </a:rPr>
            </a:br>
            <a:br>
              <a:rPr lang="en-US" altLang="en-US" sz="1800" dirty="0">
                <a:latin typeface="+mn-lt"/>
              </a:rPr>
            </a:br>
            <a:br>
              <a:rPr lang="en-US" altLang="en-US" sz="1800" dirty="0">
                <a:latin typeface="+mn-lt"/>
              </a:rPr>
            </a:br>
            <a:endParaRPr lang="en-ZA" altLang="en-US" sz="1800" dirty="0">
              <a:latin typeface="+mn-lt"/>
            </a:endParaRPr>
          </a:p>
        </p:txBody>
      </p:sp>
      <p:sp>
        <p:nvSpPr>
          <p:cNvPr id="3" name="TextBox 1"/>
          <p:cNvSpPr txBox="1">
            <a:spLocks noChangeArrowheads="1"/>
          </p:cNvSpPr>
          <p:nvPr/>
        </p:nvSpPr>
        <p:spPr bwMode="auto">
          <a:xfrm>
            <a:off x="3173842" y="886849"/>
            <a:ext cx="25384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a:cs typeface="Arial" charset="0"/>
              </a:defRPr>
            </a:lvl1pPr>
            <a:lvl2pPr marL="742950" indent="-285750">
              <a:defRPr sz="2400">
                <a:solidFill>
                  <a:schemeClr val="tx1"/>
                </a:solidFill>
                <a:latin typeface="Times"/>
                <a:cs typeface="Arial" charset="0"/>
              </a:defRPr>
            </a:lvl2pPr>
            <a:lvl3pPr marL="1143000" indent="-228600">
              <a:defRPr sz="2400">
                <a:solidFill>
                  <a:schemeClr val="tx1"/>
                </a:solidFill>
                <a:latin typeface="Times"/>
                <a:cs typeface="Arial" charset="0"/>
              </a:defRPr>
            </a:lvl3pPr>
            <a:lvl4pPr marL="1600200" indent="-228600">
              <a:defRPr sz="2400">
                <a:solidFill>
                  <a:schemeClr val="tx1"/>
                </a:solidFill>
                <a:latin typeface="Times"/>
                <a:cs typeface="Arial" charset="0"/>
              </a:defRPr>
            </a:lvl4pPr>
            <a:lvl5pPr marL="2057400" indent="-228600">
              <a:defRPr sz="2400">
                <a:solidFill>
                  <a:schemeClr val="tx1"/>
                </a:solidFill>
                <a:latin typeface="Times"/>
                <a:cs typeface="Arial" charset="0"/>
              </a:defRPr>
            </a:lvl5pPr>
            <a:lvl6pPr marL="2514600" indent="-228600" eaLnBrk="0" fontAlgn="base" hangingPunct="0">
              <a:spcBef>
                <a:spcPct val="0"/>
              </a:spcBef>
              <a:spcAft>
                <a:spcPct val="0"/>
              </a:spcAft>
              <a:defRPr sz="2400">
                <a:solidFill>
                  <a:schemeClr val="tx1"/>
                </a:solidFill>
                <a:latin typeface="Times"/>
                <a:cs typeface="Arial" charset="0"/>
              </a:defRPr>
            </a:lvl6pPr>
            <a:lvl7pPr marL="2971800" indent="-228600" eaLnBrk="0" fontAlgn="base" hangingPunct="0">
              <a:spcBef>
                <a:spcPct val="0"/>
              </a:spcBef>
              <a:spcAft>
                <a:spcPct val="0"/>
              </a:spcAft>
              <a:defRPr sz="2400">
                <a:solidFill>
                  <a:schemeClr val="tx1"/>
                </a:solidFill>
                <a:latin typeface="Times"/>
                <a:cs typeface="Arial" charset="0"/>
              </a:defRPr>
            </a:lvl7pPr>
            <a:lvl8pPr marL="3429000" indent="-228600" eaLnBrk="0" fontAlgn="base" hangingPunct="0">
              <a:spcBef>
                <a:spcPct val="0"/>
              </a:spcBef>
              <a:spcAft>
                <a:spcPct val="0"/>
              </a:spcAft>
              <a:defRPr sz="2400">
                <a:solidFill>
                  <a:schemeClr val="tx1"/>
                </a:solidFill>
                <a:latin typeface="Times"/>
                <a:cs typeface="Arial" charset="0"/>
              </a:defRPr>
            </a:lvl8pPr>
            <a:lvl9pPr marL="3886200" indent="-228600" eaLnBrk="0" fontAlgn="base" hangingPunct="0">
              <a:spcBef>
                <a:spcPct val="0"/>
              </a:spcBef>
              <a:spcAft>
                <a:spcPct val="0"/>
              </a:spcAft>
              <a:defRPr sz="2400">
                <a:solidFill>
                  <a:schemeClr val="tx1"/>
                </a:solidFill>
                <a:latin typeface="Times"/>
                <a:cs typeface="Arial" charset="0"/>
              </a:defRPr>
            </a:lvl9pPr>
          </a:lstStyle>
          <a:p>
            <a:pPr algn="ctr"/>
            <a:r>
              <a:rPr lang="en-ZA" sz="1200" b="1" dirty="0">
                <a:latin typeface="Arial Narrow" pitchFamily="34" charset="0"/>
              </a:rPr>
              <a:t>CONFIDENTIAL </a:t>
            </a:r>
          </a:p>
        </p:txBody>
      </p:sp>
    </p:spTree>
    <p:extLst>
      <p:ext uri="{BB962C8B-B14F-4D97-AF65-F5344CB8AC3E}">
        <p14:creationId xmlns:p14="http://schemas.microsoft.com/office/powerpoint/2010/main" val="989780654"/>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465" y="260648"/>
            <a:ext cx="8140889" cy="643595"/>
          </a:xfrm>
        </p:spPr>
        <p:txBody>
          <a:bodyPr/>
          <a:lstStyle/>
          <a:p>
            <a:r>
              <a:rPr lang="en-US" dirty="0">
                <a:solidFill>
                  <a:schemeClr val="tx1"/>
                </a:solidFill>
              </a:rPr>
              <a:t>POLITICAL MAP OF ANGOLA </a:t>
            </a:r>
            <a:endParaRPr lang="en-ZA" dirty="0">
              <a:solidFill>
                <a:schemeClr val="tx1"/>
              </a:solidFill>
            </a:endParaRPr>
          </a:p>
        </p:txBody>
      </p:sp>
      <p:sp>
        <p:nvSpPr>
          <p:cNvPr id="3" name="Content Placeholder 2"/>
          <p:cNvSpPr>
            <a:spLocks noGrp="1"/>
          </p:cNvSpPr>
          <p:nvPr>
            <p:ph idx="1"/>
          </p:nvPr>
        </p:nvSpPr>
        <p:spPr>
          <a:xfrm>
            <a:off x="354458" y="1581579"/>
            <a:ext cx="8332342" cy="3504772"/>
          </a:xfrm>
        </p:spPr>
        <p:txBody>
          <a:bodyPr/>
          <a:lstStyle/>
          <a:p>
            <a:pPr marL="0" indent="0">
              <a:lnSpc>
                <a:spcPct val="150000"/>
              </a:lnSpc>
              <a:buNone/>
            </a:pPr>
            <a:r>
              <a:rPr lang="en-GB" sz="1500" dirty="0"/>
              <a:t> </a:t>
            </a:r>
            <a:endParaRPr lang="en-US" sz="1500" dirty="0"/>
          </a:p>
          <a:p>
            <a:pPr marL="0" indent="0">
              <a:buNone/>
            </a:pPr>
            <a:endParaRPr lang="en-ZA" dirty="0"/>
          </a:p>
        </p:txBody>
      </p:sp>
      <p:pic>
        <p:nvPicPr>
          <p:cNvPr id="6" name="Picture 5">
            <a:extLst>
              <a:ext uri="{FF2B5EF4-FFF2-40B4-BE49-F238E27FC236}">
                <a16:creationId xmlns:a16="http://schemas.microsoft.com/office/drawing/2014/main" id="{1E89CCAA-2368-4104-AAEB-5501E565D5A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15616" y="1052736"/>
            <a:ext cx="6840760" cy="4464496"/>
          </a:xfrm>
          <a:prstGeom prst="rect">
            <a:avLst/>
          </a:prstGeom>
          <a:noFill/>
          <a:ln>
            <a:noFill/>
          </a:ln>
        </p:spPr>
      </p:pic>
    </p:spTree>
    <p:extLst>
      <p:ext uri="{BB962C8B-B14F-4D97-AF65-F5344CB8AC3E}">
        <p14:creationId xmlns:p14="http://schemas.microsoft.com/office/powerpoint/2010/main" val="1519047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7880279" cy="377576"/>
          </a:xfrm>
        </p:spPr>
        <p:txBody>
          <a:bodyPr/>
          <a:lstStyle/>
          <a:p>
            <a:r>
              <a:rPr lang="en-ZA" dirty="0">
                <a:solidFill>
                  <a:schemeClr val="tx1"/>
                </a:solidFill>
              </a:rPr>
              <a:t>INTRODUCTION</a:t>
            </a:r>
          </a:p>
        </p:txBody>
      </p:sp>
      <p:sp>
        <p:nvSpPr>
          <p:cNvPr id="3" name="Content Placeholder 2"/>
          <p:cNvSpPr>
            <a:spLocks noGrp="1"/>
          </p:cNvSpPr>
          <p:nvPr>
            <p:ph idx="1"/>
          </p:nvPr>
        </p:nvSpPr>
        <p:spPr>
          <a:xfrm>
            <a:off x="305764" y="638224"/>
            <a:ext cx="8599469" cy="5671096"/>
          </a:xfrm>
        </p:spPr>
        <p:txBody>
          <a:bodyPr/>
          <a:lstStyle/>
          <a:p>
            <a:pPr>
              <a:lnSpc>
                <a:spcPct val="150000"/>
              </a:lnSpc>
              <a:buFont typeface="Arial" panose="020B0604020202020204" pitchFamily="34" charset="0"/>
              <a:buChar char="•"/>
            </a:pPr>
            <a:r>
              <a:rPr lang="en-GB" sz="1800" dirty="0">
                <a:latin typeface="Arial" panose="020B0604020202020204" pitchFamily="34" charset="0"/>
                <a:ea typeface="Times New Roman" panose="02020603050405020304" pitchFamily="18" charset="0"/>
                <a:cs typeface="Times New Roman" panose="02020603050405020304" pitchFamily="18" charset="0"/>
              </a:rPr>
              <a:t>The Republic of Angola held general elections on 24 June 2022</a:t>
            </a:r>
          </a:p>
          <a:p>
            <a:pPr>
              <a:lnSpc>
                <a:spcPct val="150000"/>
              </a:lnSpc>
              <a:buFont typeface="Arial" panose="020B0604020202020204" pitchFamily="34" charset="0"/>
              <a:buChar char="•"/>
            </a:pPr>
            <a:r>
              <a:rPr lang="en-GB" sz="1800" dirty="0">
                <a:latin typeface="Arial" panose="020B0604020202020204" pitchFamily="34" charset="0"/>
                <a:ea typeface="Times New Roman" panose="02020603050405020304" pitchFamily="18" charset="0"/>
                <a:cs typeface="Times New Roman" panose="02020603050405020304" pitchFamily="18" charset="0"/>
              </a:rPr>
              <a:t>Invitation was sent to SADC to deploy an Electoral Observer Mission in line with the revised SADC Principles and guidelines Governing Democratic Elections</a:t>
            </a:r>
          </a:p>
          <a:p>
            <a:pPr>
              <a:lnSpc>
                <a:spcPct val="150000"/>
              </a:lnSpc>
              <a:buFont typeface="Arial" panose="020B0604020202020204" pitchFamily="34" charset="0"/>
              <a:buChar char="•"/>
            </a:pPr>
            <a:r>
              <a:rPr lang="en-GB" sz="1800" dirty="0">
                <a:latin typeface="Arial" panose="020B0604020202020204" pitchFamily="34" charset="0"/>
                <a:ea typeface="Times New Roman" panose="02020603050405020304" pitchFamily="18" charset="0"/>
                <a:cs typeface="Times New Roman" panose="02020603050405020304" pitchFamily="18" charset="0"/>
              </a:rPr>
              <a:t>SADC Electoral Observer Mission ( SEOM) was led by the SADC Organ Chair – supported by Troika members</a:t>
            </a:r>
          </a:p>
          <a:p>
            <a:pPr lvl="1">
              <a:lnSpc>
                <a:spcPct val="150000"/>
              </a:lnSpc>
              <a:buFont typeface="Arial" panose="020B0604020202020204" pitchFamily="34" charset="0"/>
              <a:buChar char="•"/>
            </a:pPr>
            <a:r>
              <a:rPr lang="en-GB" sz="1800" dirty="0">
                <a:latin typeface="Arial" panose="020B0604020202020204" pitchFamily="34" charset="0"/>
                <a:ea typeface="Times New Roman" panose="02020603050405020304" pitchFamily="18" charset="0"/>
                <a:cs typeface="Times New Roman" panose="02020603050405020304" pitchFamily="18" charset="0"/>
              </a:rPr>
              <a:t>Namibia Chair, RSA outgoing Chair, Zambia incoming Chair</a:t>
            </a:r>
          </a:p>
          <a:p>
            <a:pPr>
              <a:lnSpc>
                <a:spcPct val="150000"/>
              </a:lnSpc>
              <a:buFont typeface="Arial" panose="020B0604020202020204" pitchFamily="34" charset="0"/>
              <a:buChar char="•"/>
            </a:pPr>
            <a:r>
              <a:rPr lang="en-GB" sz="1800" dirty="0">
                <a:latin typeface="Arial" panose="020B0604020202020204" pitchFamily="34" charset="0"/>
                <a:ea typeface="Times New Roman" panose="02020603050405020304" pitchFamily="18" charset="0"/>
                <a:cs typeface="Times New Roman" panose="02020603050405020304" pitchFamily="18" charset="0"/>
              </a:rPr>
              <a:t>SA therefore deployed observers to the SEOM  which deployed a contingent of 75 short term an long term observers from 15 August to 8 September 2022</a:t>
            </a:r>
          </a:p>
          <a:p>
            <a:pPr>
              <a:lnSpc>
                <a:spcPct val="150000"/>
              </a:lnSpc>
              <a:buFont typeface="Arial" panose="020B0604020202020204" pitchFamily="34" charset="0"/>
              <a:buChar char="•"/>
            </a:pPr>
            <a:r>
              <a:rPr lang="en-GB" sz="1800" dirty="0">
                <a:latin typeface="Arial" panose="020B0604020202020204" pitchFamily="34" charset="0"/>
                <a:ea typeface="Times New Roman" panose="02020603050405020304" pitchFamily="18" charset="0"/>
                <a:cs typeface="Times New Roman" panose="02020603050405020304" pitchFamily="18" charset="0"/>
              </a:rPr>
              <a:t>Elections were contested by </a:t>
            </a:r>
            <a:r>
              <a:rPr lang="en-GB" sz="1800" b="1" dirty="0">
                <a:latin typeface="Arial" panose="020B0604020202020204" pitchFamily="34" charset="0"/>
                <a:ea typeface="Times New Roman" panose="02020603050405020304" pitchFamily="18" charset="0"/>
                <a:cs typeface="Times New Roman" panose="02020603050405020304" pitchFamily="18" charset="0"/>
              </a:rPr>
              <a:t>12</a:t>
            </a:r>
            <a:r>
              <a:rPr lang="en-GB" sz="1800" dirty="0">
                <a:latin typeface="Arial" panose="020B0604020202020204" pitchFamily="34" charset="0"/>
                <a:ea typeface="Times New Roman" panose="02020603050405020304" pitchFamily="18" charset="0"/>
                <a:cs typeface="Times New Roman" panose="02020603050405020304" pitchFamily="18" charset="0"/>
              </a:rPr>
              <a:t> Political Parties, including</a:t>
            </a:r>
          </a:p>
          <a:p>
            <a:pPr lvl="1" indent="-257175">
              <a:buFontTx/>
              <a:buChar char="•"/>
              <a:defRPr/>
            </a:pPr>
            <a:r>
              <a:rPr lang="en-GB" sz="1400" dirty="0">
                <a:solidFill>
                  <a:srgbClr val="000000"/>
                </a:solidFill>
                <a:latin typeface="Arial"/>
                <a:ea typeface="Times New Roman" panose="02020603050405020304" pitchFamily="18" charset="0"/>
                <a:cs typeface="+mn-cs"/>
              </a:rPr>
              <a:t>Popular Liberation Movement of Angola </a:t>
            </a:r>
            <a:r>
              <a:rPr lang="en-GB" sz="1400" b="1" dirty="0">
                <a:solidFill>
                  <a:srgbClr val="000000"/>
                </a:solidFill>
                <a:latin typeface="Arial"/>
                <a:ea typeface="Times New Roman" panose="02020603050405020304" pitchFamily="18" charset="0"/>
                <a:cs typeface="+mn-cs"/>
              </a:rPr>
              <a:t>(MPLA), </a:t>
            </a:r>
            <a:r>
              <a:rPr lang="en-GB" sz="1400" dirty="0">
                <a:solidFill>
                  <a:srgbClr val="000000"/>
                </a:solidFill>
                <a:latin typeface="Arial"/>
                <a:ea typeface="Times New Roman" panose="02020603050405020304" pitchFamily="18" charset="0"/>
                <a:cs typeface="+mn-cs"/>
              </a:rPr>
              <a:t>the National Union for the Total Independence of Angola </a:t>
            </a:r>
            <a:r>
              <a:rPr lang="en-GB" sz="1400" b="1" dirty="0">
                <a:solidFill>
                  <a:srgbClr val="000000"/>
                </a:solidFill>
                <a:latin typeface="Arial"/>
                <a:ea typeface="Times New Roman" panose="02020603050405020304" pitchFamily="18" charset="0"/>
                <a:cs typeface="+mn-cs"/>
              </a:rPr>
              <a:t>(UNITA), </a:t>
            </a:r>
            <a:r>
              <a:rPr lang="en-GB" sz="1400" dirty="0">
                <a:solidFill>
                  <a:srgbClr val="000000"/>
                </a:solidFill>
                <a:latin typeface="Arial"/>
                <a:ea typeface="Times New Roman" panose="02020603050405020304" pitchFamily="18" charset="0"/>
                <a:cs typeface="+mn-cs"/>
              </a:rPr>
              <a:t>the National Liberation Front of Angola </a:t>
            </a:r>
            <a:r>
              <a:rPr lang="en-GB" sz="1400" b="1" dirty="0">
                <a:solidFill>
                  <a:srgbClr val="000000"/>
                </a:solidFill>
                <a:latin typeface="Arial"/>
                <a:ea typeface="Times New Roman" panose="02020603050405020304" pitchFamily="18" charset="0"/>
                <a:cs typeface="+mn-cs"/>
              </a:rPr>
              <a:t>(FNLA), </a:t>
            </a:r>
            <a:r>
              <a:rPr lang="en-GB" sz="1400" dirty="0">
                <a:solidFill>
                  <a:srgbClr val="000000"/>
                </a:solidFill>
                <a:latin typeface="Arial"/>
                <a:ea typeface="Times New Roman" panose="02020603050405020304" pitchFamily="18" charset="0"/>
                <a:cs typeface="+mn-cs"/>
              </a:rPr>
              <a:t>the Nationalist Party for Justice in Angola </a:t>
            </a:r>
            <a:r>
              <a:rPr lang="en-GB" sz="1400" b="1" dirty="0">
                <a:solidFill>
                  <a:srgbClr val="000000"/>
                </a:solidFill>
                <a:latin typeface="Arial"/>
                <a:ea typeface="Times New Roman" panose="02020603050405020304" pitchFamily="18" charset="0"/>
                <a:cs typeface="+mn-cs"/>
              </a:rPr>
              <a:t>(P-JANGO), </a:t>
            </a:r>
            <a:r>
              <a:rPr lang="en-GB" sz="1400" dirty="0">
                <a:solidFill>
                  <a:srgbClr val="000000"/>
                </a:solidFill>
                <a:latin typeface="Arial"/>
                <a:ea typeface="Times New Roman" panose="02020603050405020304" pitchFamily="18" charset="0"/>
                <a:cs typeface="+mn-cs"/>
              </a:rPr>
              <a:t>the National Patriotic Front </a:t>
            </a:r>
            <a:r>
              <a:rPr lang="en-GB" sz="1400" b="1" dirty="0">
                <a:solidFill>
                  <a:srgbClr val="000000"/>
                </a:solidFill>
                <a:latin typeface="Arial"/>
                <a:ea typeface="Times New Roman" panose="02020603050405020304" pitchFamily="18" charset="0"/>
                <a:cs typeface="+mn-cs"/>
              </a:rPr>
              <a:t>(APN), </a:t>
            </a:r>
            <a:r>
              <a:rPr lang="en-GB" sz="1400" dirty="0">
                <a:solidFill>
                  <a:srgbClr val="000000"/>
                </a:solidFill>
                <a:latin typeface="Arial"/>
                <a:ea typeface="Times New Roman" panose="02020603050405020304" pitchFamily="18" charset="0"/>
                <a:cs typeface="+mn-cs"/>
              </a:rPr>
              <a:t>Angolan Humanist Party </a:t>
            </a:r>
            <a:r>
              <a:rPr lang="en-GB" sz="1400" b="1" dirty="0">
                <a:solidFill>
                  <a:srgbClr val="000000"/>
                </a:solidFill>
                <a:latin typeface="Arial"/>
                <a:ea typeface="Times New Roman" panose="02020603050405020304" pitchFamily="18" charset="0"/>
                <a:cs typeface="+mn-cs"/>
              </a:rPr>
              <a:t>(PHA), </a:t>
            </a:r>
            <a:r>
              <a:rPr lang="en-GB" sz="1400" dirty="0">
                <a:solidFill>
                  <a:srgbClr val="000000"/>
                </a:solidFill>
                <a:latin typeface="Arial"/>
                <a:ea typeface="Times New Roman" panose="02020603050405020304" pitchFamily="18" charset="0"/>
                <a:cs typeface="+mn-cs"/>
              </a:rPr>
              <a:t>the Party for Social Renewal </a:t>
            </a:r>
            <a:r>
              <a:rPr lang="en-GB" sz="1400" b="1" dirty="0">
                <a:solidFill>
                  <a:srgbClr val="000000"/>
                </a:solidFill>
                <a:latin typeface="Arial"/>
                <a:ea typeface="Times New Roman" panose="02020603050405020304" pitchFamily="18" charset="0"/>
                <a:cs typeface="+mn-cs"/>
              </a:rPr>
              <a:t>(PRS) </a:t>
            </a:r>
            <a:r>
              <a:rPr lang="en-GB" sz="1400" dirty="0">
                <a:solidFill>
                  <a:srgbClr val="000000"/>
                </a:solidFill>
                <a:latin typeface="Arial"/>
                <a:ea typeface="Times New Roman" panose="02020603050405020304" pitchFamily="18" charset="0"/>
                <a:cs typeface="+mn-cs"/>
              </a:rPr>
              <a:t>and Angola’s Broad Convergence of Salvation Electoral Coalition </a:t>
            </a:r>
            <a:r>
              <a:rPr lang="en-GB" sz="1400" b="1" dirty="0">
                <a:solidFill>
                  <a:srgbClr val="000000"/>
                </a:solidFill>
                <a:latin typeface="Arial"/>
                <a:ea typeface="Times New Roman" panose="02020603050405020304" pitchFamily="18" charset="0"/>
                <a:cs typeface="+mn-cs"/>
              </a:rPr>
              <a:t>(CASA-CE)</a:t>
            </a:r>
          </a:p>
          <a:p>
            <a:pPr lvl="1">
              <a:lnSpc>
                <a:spcPct val="150000"/>
              </a:lnSpc>
              <a:buFont typeface="Arial" panose="020B0604020202020204" pitchFamily="34" charset="0"/>
              <a:buChar char="•"/>
            </a:pPr>
            <a:endParaRPr lang="en-GB" sz="1200" dirty="0">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buFont typeface="Arial" panose="020B0604020202020204" pitchFamily="34" charset="0"/>
              <a:buChar char="•"/>
            </a:pPr>
            <a:endParaRPr lang="en-GB" sz="1350" dirty="0">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buFont typeface="Arial" panose="020B0604020202020204" pitchFamily="34" charset="0"/>
              <a:buChar char="•"/>
            </a:pPr>
            <a:endParaRPr lang="en-GB" sz="1350" dirty="0">
              <a:latin typeface="Arial" panose="020B0604020202020204" pitchFamily="34" charset="0"/>
              <a:ea typeface="Times New Roman" panose="02020603050405020304" pitchFamily="18" charset="0"/>
              <a:cs typeface="Times New Roman" panose="02020603050405020304" pitchFamily="18" charset="0"/>
            </a:endParaRPr>
          </a:p>
          <a:p>
            <a:pPr lvl="1">
              <a:lnSpc>
                <a:spcPct val="150000"/>
              </a:lnSpc>
              <a:buFont typeface="Arial" panose="020B0604020202020204" pitchFamily="34" charset="0"/>
              <a:buChar char="•"/>
            </a:pPr>
            <a:endParaRPr lang="en-US" sz="1050" dirty="0">
              <a:solidFill>
                <a:srgbClr val="FF0000"/>
              </a:solidFill>
            </a:endParaRPr>
          </a:p>
          <a:p>
            <a:pPr lvl="1">
              <a:lnSpc>
                <a:spcPct val="150000"/>
              </a:lnSpc>
              <a:buFont typeface="Arial" panose="020B0604020202020204" pitchFamily="34" charset="0"/>
              <a:buChar char="•"/>
            </a:pPr>
            <a:endParaRPr lang="en-US" sz="1350" dirty="0"/>
          </a:p>
          <a:p>
            <a:pPr lvl="1">
              <a:lnSpc>
                <a:spcPct val="150000"/>
              </a:lnSpc>
              <a:buFont typeface="Arial" panose="020B0604020202020204" pitchFamily="34" charset="0"/>
              <a:buChar char="•"/>
            </a:pPr>
            <a:endParaRPr lang="en-US" sz="1350" dirty="0"/>
          </a:p>
          <a:p>
            <a:pPr lvl="1">
              <a:lnSpc>
                <a:spcPct val="150000"/>
              </a:lnSpc>
              <a:buFont typeface="Arial" panose="020B0604020202020204" pitchFamily="34" charset="0"/>
              <a:buChar char="•"/>
            </a:pPr>
            <a:endParaRPr lang="en-US" sz="1350" dirty="0"/>
          </a:p>
          <a:p>
            <a:endParaRPr lang="en-ZA" dirty="0"/>
          </a:p>
        </p:txBody>
      </p:sp>
    </p:spTree>
    <p:extLst>
      <p:ext uri="{BB962C8B-B14F-4D97-AF65-F5344CB8AC3E}">
        <p14:creationId xmlns:p14="http://schemas.microsoft.com/office/powerpoint/2010/main" val="2007729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93" y="44625"/>
            <a:ext cx="8011274" cy="1298080"/>
          </a:xfrm>
        </p:spPr>
        <p:txBody>
          <a:bodyPr/>
          <a:lstStyle/>
          <a:p>
            <a:r>
              <a:rPr lang="en-ZA" dirty="0">
                <a:solidFill>
                  <a:schemeClr val="tx1"/>
                </a:solidFill>
              </a:rPr>
              <a:t>CONSTITUTIONAL AND ADMINISTRATIVE FRAMEWORK</a:t>
            </a:r>
          </a:p>
        </p:txBody>
      </p:sp>
      <p:sp>
        <p:nvSpPr>
          <p:cNvPr id="3" name="Content Placeholder 2"/>
          <p:cNvSpPr>
            <a:spLocks noGrp="1"/>
          </p:cNvSpPr>
          <p:nvPr>
            <p:ph idx="1"/>
          </p:nvPr>
        </p:nvSpPr>
        <p:spPr>
          <a:xfrm>
            <a:off x="400692" y="1242532"/>
            <a:ext cx="8342616" cy="4418716"/>
          </a:xfrm>
        </p:spPr>
        <p:txBody>
          <a:bodyPr/>
          <a:lstStyle/>
          <a:p>
            <a:pPr lvl="0">
              <a:defRPr/>
            </a:pPr>
            <a:r>
              <a:rPr lang="en-US" altLang="en-US" sz="1800" dirty="0">
                <a:solidFill>
                  <a:srgbClr val="000000"/>
                </a:solidFill>
                <a:latin typeface="Arial"/>
              </a:rPr>
              <a:t>The </a:t>
            </a:r>
            <a:r>
              <a:rPr lang="en-US" altLang="en-US" sz="1800" dirty="0">
                <a:solidFill>
                  <a:srgbClr val="000000"/>
                </a:solidFill>
              </a:rPr>
              <a:t>2022 </a:t>
            </a:r>
            <a:r>
              <a:rPr lang="en-US" altLang="en-US" sz="1800" dirty="0">
                <a:solidFill>
                  <a:srgbClr val="000000"/>
                </a:solidFill>
                <a:latin typeface="Arial"/>
              </a:rPr>
              <a:t>Angolan General Elections of are regulated by </a:t>
            </a:r>
            <a:r>
              <a:rPr lang="en-US" altLang="en-US" sz="1800" dirty="0">
                <a:solidFill>
                  <a:srgbClr val="000000"/>
                </a:solidFill>
              </a:rPr>
              <a:t>the 2010 Constitution </a:t>
            </a:r>
            <a:r>
              <a:rPr lang="en-US" altLang="en-US" sz="1800" dirty="0">
                <a:solidFill>
                  <a:srgbClr val="000000"/>
                </a:solidFill>
                <a:latin typeface="Arial"/>
              </a:rPr>
              <a:t>of Angola ( as amended)</a:t>
            </a:r>
            <a:r>
              <a:rPr lang="en-GB" altLang="en-US" sz="1800" dirty="0">
                <a:solidFill>
                  <a:srgbClr val="000000"/>
                </a:solidFill>
                <a:latin typeface="Arial"/>
              </a:rPr>
              <a:t> and a comprehensive set of relevant laws as follows:</a:t>
            </a:r>
          </a:p>
          <a:p>
            <a:pPr lvl="1">
              <a:defRPr/>
            </a:pPr>
            <a:r>
              <a:rPr lang="en-GB" altLang="en-US" sz="1400" dirty="0">
                <a:solidFill>
                  <a:srgbClr val="000000"/>
                </a:solidFill>
                <a:latin typeface="Arial"/>
                <a:ea typeface="+mn-ea"/>
                <a:cs typeface="+mn-cs"/>
              </a:rPr>
              <a:t>The Organic Law on General Elections, Organic Law on the Organisation and Functioning of the National Electoral Commission, Law on Political Parties, The Law on Political Party Funding, Law on Nationality, The Electoral Observation Law, The Organic Law on the Media Regulatory Authority, and the Electoral Code of Conduct</a:t>
            </a:r>
            <a:endParaRPr lang="en-US" altLang="en-US" sz="1400" dirty="0">
              <a:solidFill>
                <a:srgbClr val="000000"/>
              </a:solidFill>
              <a:latin typeface="Arial"/>
              <a:ea typeface="+mn-ea"/>
              <a:cs typeface="+mn-cs"/>
            </a:endParaRPr>
          </a:p>
          <a:p>
            <a:pPr lvl="0">
              <a:defRPr/>
            </a:pPr>
            <a:r>
              <a:rPr lang="en-GB" altLang="en-US" sz="1800" dirty="0">
                <a:solidFill>
                  <a:srgbClr val="000000"/>
                </a:solidFill>
                <a:latin typeface="Arial"/>
              </a:rPr>
              <a:t>It is worth noting that the Constitutional Court has original jurisdiction in all matters concerning the elections, and the specific relevance of the Electoral Code of Conduct to all persons and institutions involved in the electoral process.</a:t>
            </a:r>
            <a:endParaRPr lang="en-US" altLang="en-US" sz="1800" dirty="0">
              <a:solidFill>
                <a:srgbClr val="000000"/>
              </a:solidFill>
              <a:latin typeface="Arial"/>
            </a:endParaRPr>
          </a:p>
          <a:p>
            <a:r>
              <a:rPr lang="en-GB" sz="1800" dirty="0"/>
              <a:t>The administration of the General Elections in Angola is conducted and managed by the National Electoral Commission (CNE) established in terms of Article 107 of the Constitution as an independent institution mandated to organize, implement , coordinate and conduct elections in the Republic of Angola </a:t>
            </a:r>
          </a:p>
          <a:p>
            <a:pPr>
              <a:lnSpc>
                <a:spcPct val="150000"/>
              </a:lnSpc>
            </a:pPr>
            <a:endParaRPr lang="en-US" sz="1800" dirty="0"/>
          </a:p>
          <a:p>
            <a:endParaRPr lang="en-ZA" sz="1800" dirty="0"/>
          </a:p>
        </p:txBody>
      </p:sp>
    </p:spTree>
    <p:extLst>
      <p:ext uri="{BB962C8B-B14F-4D97-AF65-F5344CB8AC3E}">
        <p14:creationId xmlns:p14="http://schemas.microsoft.com/office/powerpoint/2010/main" val="3268307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7756988" cy="377575"/>
          </a:xfrm>
        </p:spPr>
        <p:txBody>
          <a:bodyPr/>
          <a:lstStyle/>
          <a:p>
            <a:r>
              <a:rPr lang="en-ZA" dirty="0">
                <a:solidFill>
                  <a:schemeClr val="tx1"/>
                </a:solidFill>
              </a:rPr>
              <a:t>ELECTION MANAGEMENT  </a:t>
            </a:r>
          </a:p>
        </p:txBody>
      </p:sp>
      <p:sp>
        <p:nvSpPr>
          <p:cNvPr id="3" name="Content Placeholder 2"/>
          <p:cNvSpPr>
            <a:spLocks noGrp="1"/>
          </p:cNvSpPr>
          <p:nvPr>
            <p:ph idx="1"/>
          </p:nvPr>
        </p:nvSpPr>
        <p:spPr>
          <a:xfrm>
            <a:off x="107504" y="548680"/>
            <a:ext cx="8729555" cy="5184576"/>
          </a:xfrm>
        </p:spPr>
        <p:txBody>
          <a:bodyPr/>
          <a:lstStyle/>
          <a:p>
            <a:pPr marL="257175" indent="-257175" defTabSz="685800" eaLnBrk="0" hangingPunct="0">
              <a:defRPr/>
            </a:pPr>
            <a:r>
              <a:rPr lang="en-US" altLang="en-US" sz="1800" dirty="0">
                <a:solidFill>
                  <a:srgbClr val="000000"/>
                </a:solidFill>
                <a:latin typeface="+mj-lt"/>
              </a:rPr>
              <a:t>Voter registration is carried out through the collection of Data obtained from the civil identification  database of the Ministry of Territorial Administration.</a:t>
            </a:r>
          </a:p>
          <a:p>
            <a:pPr marL="257175" indent="-257175" defTabSz="685800" eaLnBrk="0" hangingPunct="0">
              <a:defRPr/>
            </a:pPr>
            <a:r>
              <a:rPr lang="en-US" altLang="en-US" sz="1800" dirty="0">
                <a:solidFill>
                  <a:srgbClr val="000000"/>
                </a:solidFill>
                <a:latin typeface="+mj-lt"/>
              </a:rPr>
              <a:t>Citizens who turned 18 are automatically enrolled in the database which becomes the voters roll.</a:t>
            </a:r>
          </a:p>
          <a:p>
            <a:pPr marL="257175" indent="-257175" defTabSz="685800" eaLnBrk="0" hangingPunct="0">
              <a:defRPr/>
            </a:pPr>
            <a:r>
              <a:rPr lang="en-US" altLang="en-US" sz="1800" dirty="0">
                <a:solidFill>
                  <a:srgbClr val="000000"/>
                </a:solidFill>
                <a:latin typeface="+mj-lt"/>
              </a:rPr>
              <a:t>However, the deceased are not automatically removed – which has been a complain civil society organizations and political oppositions parties. </a:t>
            </a:r>
          </a:p>
          <a:p>
            <a:pPr marL="257175" indent="-257175" defTabSz="685800" eaLnBrk="0" hangingPunct="0">
              <a:defRPr/>
            </a:pPr>
            <a:r>
              <a:rPr lang="en-US" altLang="en-US" sz="1800" dirty="0">
                <a:solidFill>
                  <a:srgbClr val="000000"/>
                </a:solidFill>
                <a:latin typeface="+mj-lt"/>
              </a:rPr>
              <a:t>According to the UN, population of Angola is estimated at 35, 632, 721 </a:t>
            </a:r>
          </a:p>
          <a:p>
            <a:pPr marL="257175" indent="-257175" defTabSz="685800" eaLnBrk="0" hangingPunct="0">
              <a:defRPr/>
            </a:pPr>
            <a:r>
              <a:rPr lang="en-GB" sz="1800" dirty="0">
                <a:solidFill>
                  <a:srgbClr val="000000"/>
                </a:solidFill>
                <a:latin typeface="+mj-lt"/>
                <a:ea typeface="Times New Roman" panose="02020603050405020304" pitchFamily="18" charset="0"/>
                <a:cs typeface="Times New Roman" panose="02020603050405020304" pitchFamily="18" charset="0"/>
              </a:rPr>
              <a:t>A total of 14, 399, 391 were reportedly in the voter’s roll</a:t>
            </a:r>
          </a:p>
          <a:p>
            <a:pPr marL="514350" lvl="1">
              <a:defRPr/>
            </a:pPr>
            <a:r>
              <a:rPr lang="en-GB" sz="1600" dirty="0">
                <a:solidFill>
                  <a:srgbClr val="000000"/>
                </a:solidFill>
                <a:latin typeface="+mj-lt"/>
                <a:ea typeface="Times New Roman" panose="02020603050405020304" pitchFamily="18" charset="0"/>
                <a:cs typeface="Times New Roman" panose="02020603050405020304" pitchFamily="18" charset="0"/>
              </a:rPr>
              <a:t>6, 192,067 or 44% of the total turned out to vote</a:t>
            </a:r>
          </a:p>
          <a:p>
            <a:pPr marL="514350" lvl="1">
              <a:defRPr/>
            </a:pPr>
            <a:r>
              <a:rPr lang="en-GB" sz="1600" dirty="0">
                <a:solidFill>
                  <a:srgbClr val="000000"/>
                </a:solidFill>
                <a:latin typeface="+mj-lt"/>
                <a:ea typeface="Times New Roman" panose="02020603050405020304" pitchFamily="18" charset="0"/>
                <a:cs typeface="Times New Roman" panose="02020603050405020304" pitchFamily="18" charset="0"/>
              </a:rPr>
              <a:t>despite the huge increase in registered voters which is up by 50% compared with the 2017 elections, less people voted than in 2017 which had a high voter turn-out rate of 76%  </a:t>
            </a:r>
          </a:p>
          <a:p>
            <a:pPr marL="514350" lvl="1">
              <a:defRPr/>
            </a:pPr>
            <a:r>
              <a:rPr lang="en-GB" sz="1600" dirty="0">
                <a:solidFill>
                  <a:srgbClr val="000000"/>
                </a:solidFill>
                <a:latin typeface="+mj-lt"/>
                <a:ea typeface="Times New Roman" panose="02020603050405020304" pitchFamily="18" charset="0"/>
                <a:cs typeface="Times New Roman" panose="02020603050405020304" pitchFamily="18" charset="0"/>
              </a:rPr>
              <a:t>voters’ roll  also raised several contentions as an estimated 2 million names in the roll were of deceased people</a:t>
            </a:r>
          </a:p>
          <a:p>
            <a:pPr>
              <a:defRPr/>
            </a:pPr>
            <a:r>
              <a:rPr lang="en-GB" sz="1800" dirty="0">
                <a:solidFill>
                  <a:srgbClr val="000000"/>
                </a:solidFill>
                <a:latin typeface="+mj-lt"/>
                <a:ea typeface="Times New Roman" panose="02020603050405020304" pitchFamily="18" charset="0"/>
              </a:rPr>
              <a:t>On Election Day, SEOM deployed in </a:t>
            </a:r>
            <a:r>
              <a:rPr lang="en-GB" sz="1800" b="1" dirty="0">
                <a:solidFill>
                  <a:srgbClr val="000000"/>
                </a:solidFill>
                <a:latin typeface="+mj-lt"/>
                <a:ea typeface="Times New Roman" panose="02020603050405020304" pitchFamily="18" charset="0"/>
              </a:rPr>
              <a:t>201</a:t>
            </a:r>
            <a:r>
              <a:rPr lang="en-GB" sz="1800" dirty="0">
                <a:solidFill>
                  <a:srgbClr val="000000"/>
                </a:solidFill>
                <a:latin typeface="+mj-lt"/>
                <a:ea typeface="Times New Roman" panose="02020603050405020304" pitchFamily="18" charset="0"/>
              </a:rPr>
              <a:t> out of the </a:t>
            </a:r>
            <a:r>
              <a:rPr lang="en-GB" sz="1800" b="1" dirty="0">
                <a:solidFill>
                  <a:srgbClr val="000000"/>
                </a:solidFill>
                <a:latin typeface="+mj-lt"/>
                <a:ea typeface="Times New Roman" panose="02020603050405020304" pitchFamily="18" charset="0"/>
              </a:rPr>
              <a:t>26 443 </a:t>
            </a:r>
            <a:r>
              <a:rPr lang="en-GB" sz="1800" dirty="0">
                <a:solidFill>
                  <a:srgbClr val="000000"/>
                </a:solidFill>
                <a:latin typeface="+mj-lt"/>
                <a:ea typeface="Times New Roman" panose="02020603050405020304" pitchFamily="18" charset="0"/>
              </a:rPr>
              <a:t>polling stations in the </a:t>
            </a:r>
            <a:r>
              <a:rPr lang="en-GB" sz="1800" b="1" dirty="0">
                <a:solidFill>
                  <a:srgbClr val="000000"/>
                </a:solidFill>
                <a:latin typeface="+mj-lt"/>
                <a:ea typeface="Times New Roman" panose="02020603050405020304" pitchFamily="18" charset="0"/>
              </a:rPr>
              <a:t>12 Provinces of Angola</a:t>
            </a:r>
            <a:r>
              <a:rPr lang="en-GB" sz="1800" dirty="0">
                <a:solidFill>
                  <a:srgbClr val="000000"/>
                </a:solidFill>
                <a:latin typeface="+mj-lt"/>
                <a:ea typeface="Times New Roman" panose="02020603050405020304" pitchFamily="18" charset="0"/>
              </a:rPr>
              <a:t>. The Mission observed that the opening, voting closing and counting procedures were followed in line with the Organic Law on General Elections  </a:t>
            </a:r>
          </a:p>
          <a:p>
            <a:pPr marL="0" indent="0">
              <a:buNone/>
              <a:defRPr/>
            </a:pPr>
            <a:endParaRPr lang="en-ZA" sz="1800" dirty="0">
              <a:solidFill>
                <a:srgbClr val="000000"/>
              </a:solidFill>
              <a:latin typeface="+mj-lt"/>
              <a:ea typeface="Times New Roman" panose="02020603050405020304" pitchFamily="18" charset="0"/>
            </a:endParaRPr>
          </a:p>
          <a:p>
            <a:pPr lvl="1">
              <a:lnSpc>
                <a:spcPct val="150000"/>
              </a:lnSpc>
              <a:buFont typeface="Arial" panose="020B0604020202020204" pitchFamily="34" charset="0"/>
              <a:buChar char="•"/>
            </a:pPr>
            <a:endParaRPr lang="en-US" sz="1350" dirty="0"/>
          </a:p>
          <a:p>
            <a:endParaRPr lang="en-ZA" dirty="0"/>
          </a:p>
        </p:txBody>
      </p:sp>
    </p:spTree>
    <p:extLst>
      <p:ext uri="{BB962C8B-B14F-4D97-AF65-F5344CB8AC3E}">
        <p14:creationId xmlns:p14="http://schemas.microsoft.com/office/powerpoint/2010/main" val="1676151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7756988" cy="377575"/>
          </a:xfrm>
        </p:spPr>
        <p:txBody>
          <a:bodyPr/>
          <a:lstStyle/>
          <a:p>
            <a:r>
              <a:rPr lang="en-ZA" dirty="0">
                <a:solidFill>
                  <a:schemeClr val="tx1"/>
                </a:solidFill>
              </a:rPr>
              <a:t>ELECTION MANAGEMENT  </a:t>
            </a:r>
          </a:p>
        </p:txBody>
      </p:sp>
      <p:sp>
        <p:nvSpPr>
          <p:cNvPr id="3" name="Content Placeholder 2"/>
          <p:cNvSpPr>
            <a:spLocks noGrp="1"/>
          </p:cNvSpPr>
          <p:nvPr>
            <p:ph idx="1"/>
          </p:nvPr>
        </p:nvSpPr>
        <p:spPr>
          <a:xfrm>
            <a:off x="107504" y="836712"/>
            <a:ext cx="8729555" cy="5184576"/>
          </a:xfrm>
        </p:spPr>
        <p:txBody>
          <a:bodyPr/>
          <a:lstStyle/>
          <a:p>
            <a:pPr>
              <a:defRPr/>
            </a:pPr>
            <a:r>
              <a:rPr lang="en-GB" sz="1800" dirty="0">
                <a:latin typeface="+mj-lt"/>
                <a:ea typeface="Times New Roman" panose="02020603050405020304" pitchFamily="18" charset="0"/>
              </a:rPr>
              <a:t>Other election observers included AU </a:t>
            </a:r>
            <a:r>
              <a:rPr lang="en-GB" sz="1800" dirty="0" err="1">
                <a:latin typeface="+mj-lt"/>
                <a:ea typeface="Times New Roman" panose="02020603050405020304" pitchFamily="18" charset="0"/>
              </a:rPr>
              <a:t>Eloctoral</a:t>
            </a:r>
            <a:r>
              <a:rPr lang="en-GB" sz="1800" dirty="0">
                <a:latin typeface="+mj-lt"/>
                <a:ea typeface="Times New Roman" panose="02020603050405020304" pitchFamily="18" charset="0"/>
              </a:rPr>
              <a:t> Observation Mission (AUEOM); Community of Portuguese Speaking Countries (CPLP); SADC </a:t>
            </a:r>
            <a:r>
              <a:rPr lang="en-GB" sz="1800" dirty="0" err="1">
                <a:latin typeface="+mj-lt"/>
                <a:ea typeface="Times New Roman" panose="02020603050405020304" pitchFamily="18" charset="0"/>
              </a:rPr>
              <a:t>Parlimanetary</a:t>
            </a:r>
            <a:r>
              <a:rPr lang="en-GB" sz="1800" dirty="0">
                <a:latin typeface="+mj-lt"/>
                <a:ea typeface="Times New Roman" panose="02020603050405020304" pitchFamily="18" charset="0"/>
              </a:rPr>
              <a:t> Forum Electoral Observation Mission; SADC Electoral Commission Forum Electoral Observation Mission; International Conference on the Great Lakes Region Electoral Observation Mission; and former Presidents </a:t>
            </a:r>
            <a:r>
              <a:rPr lang="en-GB" sz="1800" dirty="0" err="1">
                <a:latin typeface="+mj-lt"/>
                <a:ea typeface="Times New Roman" panose="02020603050405020304" pitchFamily="18" charset="0"/>
              </a:rPr>
              <a:t>Chissano</a:t>
            </a:r>
            <a:r>
              <a:rPr lang="en-GB" sz="1800" dirty="0">
                <a:latin typeface="+mj-lt"/>
                <a:ea typeface="Times New Roman" panose="02020603050405020304" pitchFamily="18" charset="0"/>
              </a:rPr>
              <a:t> and Kikwete as international </a:t>
            </a:r>
            <a:r>
              <a:rPr lang="en-GB" sz="1800" dirty="0" err="1">
                <a:latin typeface="+mj-lt"/>
                <a:ea typeface="Times New Roman" panose="02020603050405020304" pitchFamily="18" charset="0"/>
              </a:rPr>
              <a:t>observors</a:t>
            </a:r>
            <a:r>
              <a:rPr lang="en-GB" sz="1800" dirty="0">
                <a:latin typeface="+mj-lt"/>
                <a:ea typeface="Times New Roman" panose="02020603050405020304" pitchFamily="18" charset="0"/>
              </a:rPr>
              <a:t>.</a:t>
            </a:r>
          </a:p>
          <a:p>
            <a:pPr marL="0" indent="0">
              <a:buNone/>
              <a:defRPr/>
            </a:pPr>
            <a:endParaRPr lang="en-GB" sz="1800" dirty="0">
              <a:latin typeface="+mj-lt"/>
              <a:ea typeface="Times New Roman" panose="02020603050405020304" pitchFamily="18" charset="0"/>
            </a:endParaRPr>
          </a:p>
          <a:p>
            <a:pPr>
              <a:defRPr/>
            </a:pPr>
            <a:r>
              <a:rPr lang="en-GB" sz="1800" dirty="0">
                <a:latin typeface="+mj-lt"/>
                <a:ea typeface="Times New Roman" panose="02020603050405020304" pitchFamily="18" charset="0"/>
              </a:rPr>
              <a:t>Political parties were also allowed to submit names of own fraternal foreign  organisations to be invited by the CNE which only the ruling MPLA did so.</a:t>
            </a:r>
          </a:p>
          <a:p>
            <a:pPr marL="0" indent="0">
              <a:buNone/>
              <a:defRPr/>
            </a:pPr>
            <a:r>
              <a:rPr lang="en-GB" sz="1800" dirty="0">
                <a:latin typeface="+mj-lt"/>
                <a:ea typeface="Times New Roman" panose="02020603050405020304" pitchFamily="18" charset="0"/>
              </a:rPr>
              <a:t> </a:t>
            </a:r>
          </a:p>
          <a:p>
            <a:pPr>
              <a:defRPr/>
            </a:pPr>
            <a:r>
              <a:rPr lang="en-GB" sz="1800" dirty="0">
                <a:latin typeface="+mj-lt"/>
                <a:ea typeface="Times New Roman" panose="02020603050405020304" pitchFamily="18" charset="0"/>
                <a:cs typeface="Times New Roman" panose="02020603050405020304" pitchFamily="18" charset="0"/>
              </a:rPr>
              <a:t>Local observers were limited to 2000 whilst party agents were unlimited.</a:t>
            </a:r>
          </a:p>
          <a:p>
            <a:pPr marL="0" indent="0">
              <a:buNone/>
              <a:defRPr/>
            </a:pPr>
            <a:endParaRPr lang="en-ZA" sz="1800" dirty="0">
              <a:solidFill>
                <a:srgbClr val="000000"/>
              </a:solidFill>
              <a:latin typeface="+mj-lt"/>
              <a:ea typeface="Times New Roman" panose="02020603050405020304" pitchFamily="18" charset="0"/>
            </a:endParaRPr>
          </a:p>
          <a:p>
            <a:pPr lvl="1">
              <a:lnSpc>
                <a:spcPct val="150000"/>
              </a:lnSpc>
              <a:buFont typeface="Arial" panose="020B0604020202020204" pitchFamily="34" charset="0"/>
              <a:buChar char="•"/>
            </a:pPr>
            <a:endParaRPr lang="en-US" sz="1350" dirty="0"/>
          </a:p>
          <a:p>
            <a:endParaRPr lang="en-ZA" dirty="0"/>
          </a:p>
        </p:txBody>
      </p:sp>
    </p:spTree>
    <p:extLst>
      <p:ext uri="{BB962C8B-B14F-4D97-AF65-F5344CB8AC3E}">
        <p14:creationId xmlns:p14="http://schemas.microsoft.com/office/powerpoint/2010/main" val="2008824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242" y="19966"/>
            <a:ext cx="7795516" cy="562509"/>
          </a:xfrm>
        </p:spPr>
        <p:txBody>
          <a:bodyPr/>
          <a:lstStyle/>
          <a:p>
            <a:r>
              <a:rPr lang="en-GB" dirty="0">
                <a:solidFill>
                  <a:schemeClr val="tx1"/>
                </a:solidFill>
              </a:rPr>
              <a:t>OBSERVATIONS OF SEOM</a:t>
            </a:r>
            <a:endParaRPr lang="en-ZA" dirty="0">
              <a:solidFill>
                <a:schemeClr val="tx1"/>
              </a:solidFill>
            </a:endParaRPr>
          </a:p>
        </p:txBody>
      </p:sp>
      <p:sp>
        <p:nvSpPr>
          <p:cNvPr id="3" name="Content Placeholder 2"/>
          <p:cNvSpPr>
            <a:spLocks noGrp="1"/>
          </p:cNvSpPr>
          <p:nvPr>
            <p:ph idx="1"/>
          </p:nvPr>
        </p:nvSpPr>
        <p:spPr>
          <a:xfrm>
            <a:off x="428946" y="764704"/>
            <a:ext cx="8286108" cy="4752528"/>
          </a:xfrm>
        </p:spPr>
        <p:txBody>
          <a:bodyPr/>
          <a:lstStyle/>
          <a:p>
            <a:pPr marL="300038" indent="-214313" algn="just"/>
            <a:r>
              <a:rPr lang="en-GB" sz="1600" spc="23" dirty="0">
                <a:solidFill>
                  <a:srgbClr val="000000"/>
                </a:solidFill>
                <a:latin typeface="Arial" panose="020B0604020202020204" pitchFamily="34" charset="0"/>
                <a:ea typeface="Calibri" panose="020F0502020204030204" pitchFamily="34" charset="0"/>
              </a:rPr>
              <a:t>The SADC Mission observed that the pre-election and post-election phases were peaceful and  commended all stakeholders for respecting the rule of law and the political contestants following due process in resolving post-election disputes</a:t>
            </a:r>
          </a:p>
          <a:p>
            <a:pPr marL="300038" indent="-214313" algn="just"/>
            <a:r>
              <a:rPr lang="en-GB" sz="1600" spc="23" dirty="0">
                <a:solidFill>
                  <a:srgbClr val="000000"/>
                </a:solidFill>
                <a:latin typeface="Arial" panose="020B0604020202020204" pitchFamily="34" charset="0"/>
                <a:ea typeface="Calibri" panose="020F0502020204030204" pitchFamily="34" charset="0"/>
              </a:rPr>
              <a:t>Concerns were raised by some stakeholders that funds were released late into the campaign process</a:t>
            </a:r>
          </a:p>
          <a:p>
            <a:pPr marL="642938" lvl="1" algn="just"/>
            <a:r>
              <a:rPr lang="en-GB" sz="1600" spc="23" dirty="0">
                <a:solidFill>
                  <a:srgbClr val="000000"/>
                </a:solidFill>
                <a:latin typeface="Arial" panose="020B0604020202020204" pitchFamily="34" charset="0"/>
                <a:ea typeface="Calibri" panose="020F0502020204030204" pitchFamily="34" charset="0"/>
              </a:rPr>
              <a:t>This is not in line with the Organic Law on General Elections provides equal funding for political parties</a:t>
            </a:r>
            <a:endParaRPr lang="en-ZA" sz="1600" spc="23" dirty="0">
              <a:solidFill>
                <a:srgbClr val="000000"/>
              </a:solidFill>
              <a:latin typeface="Arial" panose="020B0604020202020204" pitchFamily="34" charset="0"/>
              <a:ea typeface="Calibri" panose="020F0502020204030204" pitchFamily="34" charset="0"/>
            </a:endParaRPr>
          </a:p>
          <a:p>
            <a:pPr>
              <a:lnSpc>
                <a:spcPct val="150000"/>
              </a:lnSpc>
            </a:pPr>
            <a:r>
              <a:rPr lang="en-GB" sz="1600" spc="23" dirty="0">
                <a:solidFill>
                  <a:srgbClr val="000000"/>
                </a:solidFill>
                <a:ea typeface="Calibri" panose="020F0502020204030204" pitchFamily="34" charset="0"/>
              </a:rPr>
              <a:t>Mission noted concerns regarding the organisation and functioning of the CNE which opens itself to questioning of its independence </a:t>
            </a:r>
          </a:p>
          <a:p>
            <a:pPr>
              <a:lnSpc>
                <a:spcPct val="150000"/>
              </a:lnSpc>
            </a:pPr>
            <a:r>
              <a:rPr lang="en-GB" sz="1600" spc="23" dirty="0">
                <a:solidFill>
                  <a:srgbClr val="000000"/>
                </a:solidFill>
                <a:ea typeface="Calibri" panose="020F0502020204030204" pitchFamily="34" charset="0"/>
              </a:rPr>
              <a:t>Mission also noted concerns regarding the use and access of public media by all political parties </a:t>
            </a:r>
          </a:p>
          <a:p>
            <a:pPr>
              <a:lnSpc>
                <a:spcPct val="150000"/>
              </a:lnSpc>
            </a:pPr>
            <a:r>
              <a:rPr lang="en-GB" sz="1600" spc="23" dirty="0">
                <a:solidFill>
                  <a:srgbClr val="000000"/>
                </a:solidFill>
                <a:ea typeface="Calibri" panose="020F0502020204030204" pitchFamily="34" charset="0"/>
              </a:rPr>
              <a:t>Mission noted concern regarding the compilation of the voters roll which was not published ahead of the elections as per the Organic Law;</a:t>
            </a:r>
          </a:p>
          <a:p>
            <a:pPr lvl="1">
              <a:lnSpc>
                <a:spcPct val="150000"/>
              </a:lnSpc>
            </a:pPr>
            <a:r>
              <a:rPr lang="en-GB" sz="1600" spc="23" dirty="0">
                <a:solidFill>
                  <a:srgbClr val="000000"/>
                </a:solidFill>
                <a:ea typeface="Calibri" panose="020F0502020204030204" pitchFamily="34" charset="0"/>
              </a:rPr>
              <a:t>Despite the SMS system to verify voting registration, not all voters made use of the </a:t>
            </a:r>
            <a:r>
              <a:rPr lang="en-GB" sz="1600" spc="23" dirty="0" err="1">
                <a:solidFill>
                  <a:srgbClr val="000000"/>
                </a:solidFill>
                <a:ea typeface="Calibri" panose="020F0502020204030204" pitchFamily="34" charset="0"/>
              </a:rPr>
              <a:t>plartform</a:t>
            </a:r>
            <a:r>
              <a:rPr lang="en-GB" sz="1600" spc="23" dirty="0">
                <a:solidFill>
                  <a:srgbClr val="000000"/>
                </a:solidFill>
                <a:ea typeface="Calibri" panose="020F0502020204030204" pitchFamily="34" charset="0"/>
              </a:rPr>
              <a:t>.</a:t>
            </a:r>
          </a:p>
          <a:p>
            <a:pPr marL="342900" lvl="1" indent="0">
              <a:lnSpc>
                <a:spcPct val="150000"/>
              </a:lnSpc>
              <a:buNone/>
            </a:pPr>
            <a:endParaRPr lang="en-GB" sz="1600" spc="23" dirty="0">
              <a:solidFill>
                <a:srgbClr val="000000"/>
              </a:solidFill>
              <a:ea typeface="Calibri" panose="020F0502020204030204" pitchFamily="34" charset="0"/>
            </a:endParaRPr>
          </a:p>
          <a:p>
            <a:pPr>
              <a:lnSpc>
                <a:spcPct val="150000"/>
              </a:lnSpc>
            </a:pPr>
            <a:endParaRPr lang="en-ZA" sz="1600" spc="23" dirty="0">
              <a:solidFill>
                <a:srgbClr val="000000"/>
              </a:solidFill>
              <a:ea typeface="Calibri" panose="020F0502020204030204" pitchFamily="34" charset="0"/>
            </a:endParaRPr>
          </a:p>
          <a:p>
            <a:pPr marL="342900" lvl="1" indent="0">
              <a:lnSpc>
                <a:spcPct val="150000"/>
              </a:lnSpc>
              <a:buNone/>
            </a:pPr>
            <a:endParaRPr lang="en-US" sz="1600" dirty="0"/>
          </a:p>
          <a:p>
            <a:pPr lvl="1">
              <a:lnSpc>
                <a:spcPct val="150000"/>
              </a:lnSpc>
              <a:buFont typeface="Arial" panose="020B0604020202020204" pitchFamily="34" charset="0"/>
              <a:buChar char="•"/>
            </a:pPr>
            <a:endParaRPr lang="en-US" sz="1600" dirty="0"/>
          </a:p>
          <a:p>
            <a:endParaRPr lang="en-ZA" sz="1600" dirty="0"/>
          </a:p>
        </p:txBody>
      </p:sp>
    </p:spTree>
    <p:extLst>
      <p:ext uri="{BB962C8B-B14F-4D97-AF65-F5344CB8AC3E}">
        <p14:creationId xmlns:p14="http://schemas.microsoft.com/office/powerpoint/2010/main" val="1109695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7795516" cy="562509"/>
          </a:xfrm>
        </p:spPr>
        <p:txBody>
          <a:bodyPr/>
          <a:lstStyle/>
          <a:p>
            <a:r>
              <a:rPr lang="en-ZA" dirty="0">
                <a:solidFill>
                  <a:schemeClr val="tx1"/>
                </a:solidFill>
              </a:rPr>
              <a:t>POST ELECTION PHASE</a:t>
            </a:r>
          </a:p>
        </p:txBody>
      </p:sp>
      <p:sp>
        <p:nvSpPr>
          <p:cNvPr id="3" name="Content Placeholder 2"/>
          <p:cNvSpPr>
            <a:spLocks noGrp="1"/>
          </p:cNvSpPr>
          <p:nvPr>
            <p:ph idx="1"/>
          </p:nvPr>
        </p:nvSpPr>
        <p:spPr>
          <a:xfrm>
            <a:off x="421241" y="750402"/>
            <a:ext cx="8301518" cy="4838838"/>
          </a:xfrm>
        </p:spPr>
        <p:txBody>
          <a:bodyPr/>
          <a:lstStyle/>
          <a:p>
            <a:pPr algn="just"/>
            <a:r>
              <a:rPr lang="en-ZA" sz="1700" dirty="0">
                <a:solidFill>
                  <a:srgbClr val="000000"/>
                </a:solidFill>
                <a:latin typeface="Arial" panose="020B0604020202020204" pitchFamily="34" charset="0"/>
                <a:ea typeface="Calibri" panose="020F0502020204030204" pitchFamily="34" charset="0"/>
              </a:rPr>
              <a:t>The SEOM issued a preliminary statement on 26 August 2022 on the conduct  of the 2022 General Elections in Angola, noting that </a:t>
            </a:r>
            <a:r>
              <a:rPr lang="en-GB" sz="1700" dirty="0">
                <a:latin typeface="Arial" panose="020B0604020202020204" pitchFamily="34" charset="0"/>
                <a:ea typeface="Times New Roman" panose="02020603050405020304" pitchFamily="18" charset="0"/>
                <a:cs typeface="Times New Roman" panose="02020603050405020304" pitchFamily="18" charset="0"/>
              </a:rPr>
              <a:t>the pre-election and post-election phases were peaceful and commended all stakeholders for respecting the rule of law</a:t>
            </a:r>
            <a:endParaRPr lang="en-GB" sz="1700" dirty="0"/>
          </a:p>
          <a:p>
            <a:pPr algn="just"/>
            <a:r>
              <a:rPr lang="en-GB" sz="1700" spc="23" dirty="0">
                <a:solidFill>
                  <a:srgbClr val="000000"/>
                </a:solidFill>
                <a:ea typeface="Calibri" panose="020F0502020204030204" pitchFamily="34" charset="0"/>
              </a:rPr>
              <a:t>On 29 August 2022, the Angolan National Electoral Commission (CNE) released the final election  results indicating that the</a:t>
            </a:r>
            <a:r>
              <a:rPr lang="en-GB" sz="1700" b="1" spc="23" dirty="0">
                <a:solidFill>
                  <a:srgbClr val="000000"/>
                </a:solidFill>
                <a:ea typeface="Calibri" panose="020F0502020204030204" pitchFamily="34" charset="0"/>
              </a:rPr>
              <a:t> MPLA </a:t>
            </a:r>
            <a:r>
              <a:rPr lang="en-GB" sz="1700" spc="23" dirty="0">
                <a:solidFill>
                  <a:srgbClr val="000000"/>
                </a:solidFill>
                <a:ea typeface="Calibri" panose="020F0502020204030204" pitchFamily="34" charset="0"/>
              </a:rPr>
              <a:t>won the elections by </a:t>
            </a:r>
            <a:r>
              <a:rPr lang="en-GB" sz="1700" b="1" spc="23" dirty="0">
                <a:solidFill>
                  <a:srgbClr val="000000"/>
                </a:solidFill>
                <a:ea typeface="Calibri" panose="020F0502020204030204" pitchFamily="34" charset="0"/>
              </a:rPr>
              <a:t>51,17% </a:t>
            </a:r>
            <a:r>
              <a:rPr lang="en-GB" sz="1700" spc="23" dirty="0">
                <a:solidFill>
                  <a:srgbClr val="000000"/>
                </a:solidFill>
                <a:ea typeface="Calibri" panose="020F0502020204030204" pitchFamily="34" charset="0"/>
              </a:rPr>
              <a:t>of the votes while </a:t>
            </a:r>
            <a:r>
              <a:rPr lang="en-GB" sz="1700" b="1" spc="23" dirty="0">
                <a:solidFill>
                  <a:srgbClr val="000000"/>
                </a:solidFill>
                <a:ea typeface="Calibri" panose="020F0502020204030204" pitchFamily="34" charset="0"/>
              </a:rPr>
              <a:t>UNITA</a:t>
            </a:r>
            <a:r>
              <a:rPr lang="en-GB" sz="1700" spc="23" dirty="0">
                <a:solidFill>
                  <a:srgbClr val="000000"/>
                </a:solidFill>
                <a:ea typeface="Calibri" panose="020F0502020204030204" pitchFamily="34" charset="0"/>
              </a:rPr>
              <a:t> trailed behind with </a:t>
            </a:r>
            <a:r>
              <a:rPr lang="en-GB" sz="1700" b="1" spc="23" dirty="0">
                <a:solidFill>
                  <a:srgbClr val="000000"/>
                </a:solidFill>
                <a:ea typeface="Calibri" panose="020F0502020204030204" pitchFamily="34" charset="0"/>
              </a:rPr>
              <a:t>43,95% of </a:t>
            </a:r>
            <a:r>
              <a:rPr lang="en-GB" sz="1700" spc="23" dirty="0">
                <a:solidFill>
                  <a:srgbClr val="000000"/>
                </a:solidFill>
                <a:ea typeface="Calibri" panose="020F0502020204030204" pitchFamily="34" charset="0"/>
              </a:rPr>
              <a:t>the votes, and the remaining </a:t>
            </a:r>
            <a:r>
              <a:rPr lang="en-GB" sz="1700" b="1" spc="23" dirty="0">
                <a:solidFill>
                  <a:srgbClr val="000000"/>
                </a:solidFill>
                <a:ea typeface="Calibri" panose="020F0502020204030204" pitchFamily="34" charset="0"/>
              </a:rPr>
              <a:t>4,88 % </a:t>
            </a:r>
            <a:r>
              <a:rPr lang="en-GB" sz="1700" spc="23" dirty="0">
                <a:solidFill>
                  <a:srgbClr val="000000"/>
                </a:solidFill>
                <a:ea typeface="Calibri" panose="020F0502020204030204" pitchFamily="34" charset="0"/>
              </a:rPr>
              <a:t>of the votes were shared amongst the remaining Parties</a:t>
            </a:r>
          </a:p>
          <a:p>
            <a:pPr indent="-171450" algn="just"/>
            <a:r>
              <a:rPr lang="en-US" sz="1700" dirty="0">
                <a:latin typeface="Arial" panose="020B0604020202020204" pitchFamily="34" charset="0"/>
                <a:ea typeface="Calibri" panose="020F0502020204030204" pitchFamily="34" charset="0"/>
              </a:rPr>
              <a:t>4 members of the CNE  who are aligned to UNITA distanced themselves from the announced results </a:t>
            </a:r>
          </a:p>
          <a:p>
            <a:pPr indent="-171450" algn="just"/>
            <a:r>
              <a:rPr lang="en-US" sz="1700" dirty="0">
                <a:latin typeface="Arial" panose="020B0604020202020204" pitchFamily="34" charset="0"/>
                <a:ea typeface="Calibri" panose="020F0502020204030204" pitchFamily="34" charset="0"/>
              </a:rPr>
              <a:t>UNITA subsequently lodged a petition to the Constitutional Court, in line with Angola’s electoral law, calling for, amongst others, a recount of the ballots citing several discrepancies in the CNE tabulation</a:t>
            </a:r>
            <a:endParaRPr lang="en-US" sz="1700" spc="23" dirty="0">
              <a:solidFill>
                <a:srgbClr val="000000"/>
              </a:solidFill>
              <a:latin typeface="Arial" panose="020B0604020202020204" pitchFamily="34" charset="0"/>
              <a:ea typeface="Calibri" panose="020F0502020204030204" pitchFamily="34" charset="0"/>
            </a:endParaRPr>
          </a:p>
          <a:p>
            <a:pPr algn="just"/>
            <a:r>
              <a:rPr lang="en-GB" sz="1700" spc="23" dirty="0">
                <a:solidFill>
                  <a:srgbClr val="000000"/>
                </a:solidFill>
                <a:ea typeface="Calibri" panose="020F0502020204030204" pitchFamily="34" charset="0"/>
              </a:rPr>
              <a:t>On 8 September 2022, the Angolan Constitutional Court rejected the petition of UNITA. The pronouncement of the Constitutional Court, dismissing the UNITA petition paved way for President </a:t>
            </a:r>
            <a:r>
              <a:rPr lang="en-GB" sz="1700" spc="23" dirty="0" err="1">
                <a:solidFill>
                  <a:srgbClr val="000000"/>
                </a:solidFill>
                <a:ea typeface="Calibri" panose="020F0502020204030204" pitchFamily="34" charset="0"/>
              </a:rPr>
              <a:t>Lourenço’s</a:t>
            </a:r>
            <a:r>
              <a:rPr lang="en-GB" sz="1700" spc="23" dirty="0">
                <a:solidFill>
                  <a:srgbClr val="000000"/>
                </a:solidFill>
                <a:ea typeface="Calibri" panose="020F0502020204030204" pitchFamily="34" charset="0"/>
              </a:rPr>
              <a:t> inauguration on 15 September 2022</a:t>
            </a:r>
          </a:p>
          <a:p>
            <a:pPr algn="just">
              <a:lnSpc>
                <a:spcPct val="150000"/>
              </a:lnSpc>
            </a:pPr>
            <a:endParaRPr lang="en-GB" sz="1700" spc="23" dirty="0">
              <a:solidFill>
                <a:srgbClr val="000000"/>
              </a:solidFill>
              <a:ea typeface="Calibri" panose="020F0502020204030204" pitchFamily="34" charset="0"/>
            </a:endParaRPr>
          </a:p>
          <a:p>
            <a:pPr algn="just">
              <a:lnSpc>
                <a:spcPct val="150000"/>
              </a:lnSpc>
            </a:pPr>
            <a:endParaRPr lang="en-GB" sz="1700" spc="23" dirty="0">
              <a:solidFill>
                <a:srgbClr val="000000"/>
              </a:solidFill>
              <a:ea typeface="Calibri" panose="020F0502020204030204" pitchFamily="34" charset="0"/>
            </a:endParaRPr>
          </a:p>
          <a:p>
            <a:pPr marL="0" indent="0">
              <a:lnSpc>
                <a:spcPct val="150000"/>
              </a:lnSpc>
              <a:buNone/>
            </a:pPr>
            <a:endParaRPr lang="en-GB" sz="1700" spc="23" dirty="0">
              <a:solidFill>
                <a:srgbClr val="000000"/>
              </a:solidFill>
              <a:ea typeface="Calibri" panose="020F0502020204030204" pitchFamily="34" charset="0"/>
            </a:endParaRPr>
          </a:p>
          <a:p>
            <a:pPr marL="0" indent="0">
              <a:lnSpc>
                <a:spcPct val="150000"/>
              </a:lnSpc>
              <a:buNone/>
            </a:pPr>
            <a:endParaRPr lang="en-GB" sz="1700" spc="23" dirty="0">
              <a:solidFill>
                <a:srgbClr val="000000"/>
              </a:solidFill>
              <a:ea typeface="Calibri" panose="020F0502020204030204" pitchFamily="34" charset="0"/>
            </a:endParaRPr>
          </a:p>
          <a:p>
            <a:pPr marL="0" indent="0">
              <a:lnSpc>
                <a:spcPct val="150000"/>
              </a:lnSpc>
              <a:buNone/>
            </a:pPr>
            <a:r>
              <a:rPr lang="en-GB" sz="1700" spc="23" dirty="0">
                <a:solidFill>
                  <a:srgbClr val="000000"/>
                </a:solidFill>
                <a:ea typeface="Calibri" panose="020F0502020204030204" pitchFamily="34" charset="0"/>
              </a:rPr>
              <a:t> </a:t>
            </a:r>
          </a:p>
          <a:p>
            <a:pPr marL="0" indent="0">
              <a:lnSpc>
                <a:spcPct val="150000"/>
              </a:lnSpc>
              <a:buNone/>
            </a:pPr>
            <a:endParaRPr lang="en-GB" sz="1700" spc="23" dirty="0">
              <a:solidFill>
                <a:srgbClr val="000000"/>
              </a:solidFill>
              <a:ea typeface="Calibri" panose="020F0502020204030204" pitchFamily="34" charset="0"/>
            </a:endParaRPr>
          </a:p>
          <a:p>
            <a:pPr marL="0" indent="0">
              <a:lnSpc>
                <a:spcPct val="150000"/>
              </a:lnSpc>
              <a:buNone/>
            </a:pPr>
            <a:endParaRPr lang="en-ZA" sz="1700" spc="23" dirty="0">
              <a:solidFill>
                <a:srgbClr val="000000"/>
              </a:solidFill>
              <a:ea typeface="Calibri" panose="020F0502020204030204" pitchFamily="34" charset="0"/>
            </a:endParaRPr>
          </a:p>
          <a:p>
            <a:pPr marL="342900" lvl="1" indent="0">
              <a:lnSpc>
                <a:spcPct val="150000"/>
              </a:lnSpc>
              <a:buNone/>
            </a:pPr>
            <a:endParaRPr lang="en-US" sz="1700" dirty="0"/>
          </a:p>
          <a:p>
            <a:pPr lvl="1">
              <a:lnSpc>
                <a:spcPct val="150000"/>
              </a:lnSpc>
              <a:buFont typeface="Arial" panose="020B0604020202020204" pitchFamily="34" charset="0"/>
              <a:buChar char="•"/>
            </a:pPr>
            <a:endParaRPr lang="en-US" sz="1700" dirty="0"/>
          </a:p>
          <a:p>
            <a:endParaRPr lang="en-ZA" sz="1700" dirty="0"/>
          </a:p>
        </p:txBody>
      </p:sp>
    </p:spTree>
    <p:extLst>
      <p:ext uri="{BB962C8B-B14F-4D97-AF65-F5344CB8AC3E}">
        <p14:creationId xmlns:p14="http://schemas.microsoft.com/office/powerpoint/2010/main" val="1223384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Table of Contents </a:t>
            </a:r>
          </a:p>
        </p:txBody>
      </p:sp>
      <p:sp>
        <p:nvSpPr>
          <p:cNvPr id="3" name="Content Placeholder 2"/>
          <p:cNvSpPr>
            <a:spLocks noGrp="1"/>
          </p:cNvSpPr>
          <p:nvPr>
            <p:ph idx="1"/>
          </p:nvPr>
        </p:nvSpPr>
        <p:spPr>
          <a:xfrm>
            <a:off x="457200" y="1600200"/>
            <a:ext cx="8363272" cy="4038600"/>
          </a:xfrm>
        </p:spPr>
        <p:txBody>
          <a:bodyPr/>
          <a:lstStyle/>
          <a:p>
            <a:pPr marL="457200" indent="-457200">
              <a:buFont typeface="+mj-lt"/>
              <a:buAutoNum type="arabicPeriod"/>
            </a:pPr>
            <a:r>
              <a:rPr lang="en-US"/>
              <a:t>Historical </a:t>
            </a:r>
            <a:r>
              <a:rPr lang="en-US" dirty="0"/>
              <a:t>Overview of Elections in Kenya</a:t>
            </a:r>
          </a:p>
          <a:p>
            <a:pPr marL="457200" indent="-457200">
              <a:buFont typeface="+mj-lt"/>
              <a:buAutoNum type="arabicPeriod"/>
            </a:pPr>
            <a:r>
              <a:rPr lang="en-US" dirty="0"/>
              <a:t>General Elections</a:t>
            </a:r>
          </a:p>
          <a:p>
            <a:pPr marL="457200" indent="-457200">
              <a:buFont typeface="+mj-lt"/>
              <a:buAutoNum type="arabicPeriod"/>
            </a:pPr>
            <a:r>
              <a:rPr lang="en-US" dirty="0"/>
              <a:t>Presidential Candidates</a:t>
            </a:r>
          </a:p>
          <a:p>
            <a:pPr marL="457200" indent="-457200">
              <a:buFont typeface="+mj-lt"/>
              <a:buAutoNum type="arabicPeriod"/>
            </a:pPr>
            <a:r>
              <a:rPr lang="en-US" dirty="0"/>
              <a:t>Results</a:t>
            </a:r>
          </a:p>
          <a:p>
            <a:pPr marL="457200" indent="-457200">
              <a:buFont typeface="+mj-lt"/>
              <a:buAutoNum type="arabicPeriod"/>
            </a:pPr>
            <a:r>
              <a:rPr lang="en-US" dirty="0"/>
              <a:t>Results Challenged</a:t>
            </a:r>
          </a:p>
          <a:p>
            <a:pPr marL="457200" indent="-457200">
              <a:buFont typeface="+mj-lt"/>
              <a:buAutoNum type="arabicPeriod"/>
            </a:pPr>
            <a:r>
              <a:rPr lang="en-US" dirty="0"/>
              <a:t>Foreign Policy</a:t>
            </a:r>
          </a:p>
          <a:p>
            <a:pPr marL="457200" indent="-457200">
              <a:buFont typeface="+mj-lt"/>
              <a:buAutoNum type="arabicPeriod"/>
            </a:pPr>
            <a:r>
              <a:rPr lang="en-US" dirty="0"/>
              <a:t>Future SA-Kenya Relations</a:t>
            </a:r>
          </a:p>
          <a:p>
            <a:pPr marL="457200" indent="-457200">
              <a:buFont typeface="+mj-lt"/>
              <a:buAutoNum type="arabicPeriod"/>
            </a:pPr>
            <a:endParaRPr lang="en-US" dirty="0"/>
          </a:p>
          <a:p>
            <a:pPr marL="457200" indent="-457200">
              <a:buFont typeface="+mj-lt"/>
              <a:buAutoNum type="arabicPeriod"/>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3B81CA7B-C617-4EE3-BE71-584B15AC884F}" type="slidenum">
              <a:rPr lang="en-GB" smtClean="0"/>
              <a:pPr>
                <a:defRPr/>
              </a:pPr>
              <a:t>2</a:t>
            </a:fld>
            <a:endParaRPr lang="en-GB" dirty="0"/>
          </a:p>
        </p:txBody>
      </p:sp>
    </p:spTree>
    <p:extLst>
      <p:ext uri="{BB962C8B-B14F-4D97-AF65-F5344CB8AC3E}">
        <p14:creationId xmlns:p14="http://schemas.microsoft.com/office/powerpoint/2010/main" val="35068402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556" y="260648"/>
            <a:ext cx="7790380" cy="446926"/>
          </a:xfrm>
        </p:spPr>
        <p:txBody>
          <a:bodyPr/>
          <a:lstStyle/>
          <a:p>
            <a:r>
              <a:rPr lang="en-ZA" dirty="0">
                <a:solidFill>
                  <a:schemeClr val="tx1"/>
                </a:solidFill>
              </a:rPr>
              <a:t>CONCLUSION</a:t>
            </a:r>
          </a:p>
        </p:txBody>
      </p:sp>
      <p:sp>
        <p:nvSpPr>
          <p:cNvPr id="3" name="Content Placeholder 2"/>
          <p:cNvSpPr>
            <a:spLocks noGrp="1"/>
          </p:cNvSpPr>
          <p:nvPr>
            <p:ph idx="1"/>
          </p:nvPr>
        </p:nvSpPr>
        <p:spPr>
          <a:xfrm>
            <a:off x="428946" y="836712"/>
            <a:ext cx="8286107" cy="4608512"/>
          </a:xfrm>
        </p:spPr>
        <p:txBody>
          <a:bodyPr/>
          <a:lstStyle/>
          <a:p>
            <a:pPr marL="300038" indent="-214313" algn="just">
              <a:lnSpc>
                <a:spcPct val="150000"/>
              </a:lnSpc>
            </a:pPr>
            <a:r>
              <a:rPr lang="en-GB" sz="1800" spc="23" dirty="0">
                <a:solidFill>
                  <a:srgbClr val="000000"/>
                </a:solidFill>
                <a:latin typeface="+mj-lt"/>
                <a:ea typeface="Calibri" panose="020F0502020204030204" pitchFamily="34" charset="0"/>
              </a:rPr>
              <a:t> </a:t>
            </a:r>
            <a:r>
              <a:rPr lang="en-GB" altLang="en-US" sz="1800" dirty="0">
                <a:solidFill>
                  <a:srgbClr val="000000"/>
                </a:solidFill>
                <a:latin typeface="+mj-lt"/>
              </a:rPr>
              <a:t>In terms of the revised SADC Principles and Guidelines Governing Democratic Elections (2021)</a:t>
            </a:r>
          </a:p>
          <a:p>
            <a:pPr marL="600075" lvl="1" algn="just">
              <a:lnSpc>
                <a:spcPct val="150000"/>
              </a:lnSpc>
            </a:pPr>
            <a:r>
              <a:rPr lang="en-GB" altLang="en-US" sz="1800" dirty="0">
                <a:solidFill>
                  <a:srgbClr val="000000"/>
                </a:solidFill>
                <a:latin typeface="+mj-lt"/>
              </a:rPr>
              <a:t>The Chair of the Organ will present a consolidated SEOM Report with Lessons learnt, Observations and Recommendation to the Government of Angola</a:t>
            </a:r>
          </a:p>
          <a:p>
            <a:pPr marL="300038" indent="-214313" algn="just">
              <a:lnSpc>
                <a:spcPct val="150000"/>
              </a:lnSpc>
            </a:pPr>
            <a:r>
              <a:rPr lang="en-GB" altLang="en-US" sz="1800" dirty="0">
                <a:solidFill>
                  <a:srgbClr val="000000"/>
                </a:solidFill>
                <a:latin typeface="+mj-lt"/>
              </a:rPr>
              <a:t>The SADC Electoral Advisory Council (SEAC) shall return to Angola at an appropriate time to undertake a post election review </a:t>
            </a:r>
          </a:p>
          <a:p>
            <a:pPr marL="600075" lvl="1" algn="just">
              <a:lnSpc>
                <a:spcPct val="150000"/>
              </a:lnSpc>
            </a:pPr>
            <a:r>
              <a:rPr lang="en-GB" altLang="en-US" sz="1800" dirty="0">
                <a:solidFill>
                  <a:srgbClr val="000000"/>
                </a:solidFill>
                <a:latin typeface="+mj-lt"/>
                <a:ea typeface="+mn-ea"/>
                <a:cs typeface="+mn-cs"/>
              </a:rPr>
              <a:t>to determine the extent to which the recommendations of SEOM have been implemented and the nature of support , if any , that the Republic of Angola may require from the SADC region to implement those proposals</a:t>
            </a:r>
            <a:endParaRPr lang="en-GB" sz="1800" spc="23" dirty="0">
              <a:solidFill>
                <a:srgbClr val="000000"/>
              </a:solidFill>
              <a:latin typeface="+mj-lt"/>
              <a:ea typeface="Calibri" panose="020F0502020204030204" pitchFamily="34" charset="0"/>
            </a:endParaRPr>
          </a:p>
          <a:p>
            <a:pPr marL="0" indent="0">
              <a:lnSpc>
                <a:spcPct val="150000"/>
              </a:lnSpc>
              <a:buNone/>
            </a:pPr>
            <a:endParaRPr lang="en-ZA" sz="1350" spc="23" dirty="0">
              <a:solidFill>
                <a:srgbClr val="000000"/>
              </a:solidFill>
              <a:ea typeface="Calibri" panose="020F0502020204030204" pitchFamily="34" charset="0"/>
            </a:endParaRPr>
          </a:p>
          <a:p>
            <a:pPr marL="342900" lvl="1" indent="0">
              <a:lnSpc>
                <a:spcPct val="150000"/>
              </a:lnSpc>
              <a:buNone/>
            </a:pPr>
            <a:endParaRPr lang="en-US" sz="1350" dirty="0"/>
          </a:p>
          <a:p>
            <a:pPr lvl="1">
              <a:lnSpc>
                <a:spcPct val="150000"/>
              </a:lnSpc>
              <a:buFont typeface="Arial" panose="020B0604020202020204" pitchFamily="34" charset="0"/>
              <a:buChar char="•"/>
            </a:pPr>
            <a:endParaRPr lang="en-US" sz="1350" dirty="0"/>
          </a:p>
          <a:p>
            <a:endParaRPr lang="en-ZA" dirty="0"/>
          </a:p>
        </p:txBody>
      </p:sp>
    </p:spTree>
    <p:extLst>
      <p:ext uri="{BB962C8B-B14F-4D97-AF65-F5344CB8AC3E}">
        <p14:creationId xmlns:p14="http://schemas.microsoft.com/office/powerpoint/2010/main" val="18634711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1"/>
          <p:cNvSpPr>
            <a:spLocks noGrp="1"/>
          </p:cNvSpPr>
          <p:nvPr>
            <p:ph type="ctrTitle"/>
          </p:nvPr>
        </p:nvSpPr>
        <p:spPr>
          <a:xfrm>
            <a:off x="634621" y="1068263"/>
            <a:ext cx="7970228" cy="3493912"/>
          </a:xfrm>
        </p:spPr>
        <p:txBody>
          <a:bodyPr/>
          <a:lstStyle/>
          <a:p>
            <a:pPr>
              <a:defRPr/>
            </a:pPr>
            <a:br>
              <a:rPr lang="en-US" altLang="en-US" sz="1800" dirty="0">
                <a:latin typeface="+mn-lt"/>
              </a:rPr>
            </a:br>
            <a:r>
              <a:rPr lang="en-US" altLang="en-US" dirty="0">
                <a:cs typeface="Aharoni" panose="02010803020104030203" pitchFamily="2" charset="-79"/>
              </a:rPr>
              <a:t>  </a:t>
            </a:r>
            <a:br>
              <a:rPr lang="en-US" altLang="en-US" dirty="0">
                <a:cs typeface="Aharoni" panose="02010803020104030203" pitchFamily="2" charset="-79"/>
              </a:rPr>
            </a:br>
            <a:r>
              <a:rPr lang="en-GB" altLang="en-US" dirty="0">
                <a:cs typeface="Aharoni" panose="02010803020104030203" pitchFamily="2" charset="-79"/>
              </a:rPr>
              <a:t>Readiness of the Kingdom of Lesotho to hold elections in October</a:t>
            </a:r>
            <a:r>
              <a:rPr lang="en-US" altLang="en-US" sz="1800" dirty="0">
                <a:cs typeface="Aharoni" panose="02010803020104030203" pitchFamily="2" charset="-79"/>
              </a:rPr>
              <a:t> 2022</a:t>
            </a:r>
            <a:br>
              <a:rPr lang="en-US" altLang="en-US" sz="1800" dirty="0">
                <a:cs typeface="Aharoni" panose="02010803020104030203" pitchFamily="2" charset="-79"/>
              </a:rPr>
            </a:br>
            <a:br>
              <a:rPr lang="en-US" altLang="en-US" sz="1800" dirty="0">
                <a:cs typeface="Aharoni" panose="02010803020104030203" pitchFamily="2" charset="-79"/>
              </a:rPr>
            </a:br>
            <a:br>
              <a:rPr lang="en-US" altLang="en-US" sz="1800" dirty="0">
                <a:cs typeface="Aharoni" panose="02010803020104030203" pitchFamily="2" charset="-79"/>
              </a:rPr>
            </a:br>
            <a:br>
              <a:rPr lang="en-US" altLang="en-US" sz="1800" dirty="0">
                <a:latin typeface="Aharoni" panose="02010803020104030203" pitchFamily="2" charset="-79"/>
                <a:cs typeface="Aharoni" panose="02010803020104030203" pitchFamily="2" charset="-79"/>
              </a:rPr>
            </a:br>
            <a:br>
              <a:rPr lang="en-US" altLang="en-US" sz="1800" dirty="0">
                <a:latin typeface="+mn-lt"/>
              </a:rPr>
            </a:br>
            <a:br>
              <a:rPr lang="en-US" altLang="en-US" sz="1800" dirty="0">
                <a:latin typeface="+mn-lt"/>
              </a:rPr>
            </a:br>
            <a:endParaRPr lang="en-ZA" altLang="en-US" sz="1800" dirty="0">
              <a:latin typeface="+mn-lt"/>
            </a:endParaRPr>
          </a:p>
        </p:txBody>
      </p:sp>
      <p:sp>
        <p:nvSpPr>
          <p:cNvPr id="3" name="TextBox 1"/>
          <p:cNvSpPr txBox="1">
            <a:spLocks noChangeArrowheads="1"/>
          </p:cNvSpPr>
          <p:nvPr/>
        </p:nvSpPr>
        <p:spPr bwMode="auto">
          <a:xfrm>
            <a:off x="3173842" y="886849"/>
            <a:ext cx="25384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a:cs typeface="Arial" charset="0"/>
              </a:defRPr>
            </a:lvl1pPr>
            <a:lvl2pPr marL="742950" indent="-285750">
              <a:defRPr sz="2400">
                <a:solidFill>
                  <a:schemeClr val="tx1"/>
                </a:solidFill>
                <a:latin typeface="Times"/>
                <a:cs typeface="Arial" charset="0"/>
              </a:defRPr>
            </a:lvl2pPr>
            <a:lvl3pPr marL="1143000" indent="-228600">
              <a:defRPr sz="2400">
                <a:solidFill>
                  <a:schemeClr val="tx1"/>
                </a:solidFill>
                <a:latin typeface="Times"/>
                <a:cs typeface="Arial" charset="0"/>
              </a:defRPr>
            </a:lvl3pPr>
            <a:lvl4pPr marL="1600200" indent="-228600">
              <a:defRPr sz="2400">
                <a:solidFill>
                  <a:schemeClr val="tx1"/>
                </a:solidFill>
                <a:latin typeface="Times"/>
                <a:cs typeface="Arial" charset="0"/>
              </a:defRPr>
            </a:lvl4pPr>
            <a:lvl5pPr marL="2057400" indent="-228600">
              <a:defRPr sz="2400">
                <a:solidFill>
                  <a:schemeClr val="tx1"/>
                </a:solidFill>
                <a:latin typeface="Times"/>
                <a:cs typeface="Arial" charset="0"/>
              </a:defRPr>
            </a:lvl5pPr>
            <a:lvl6pPr marL="2514600" indent="-228600" eaLnBrk="0" fontAlgn="base" hangingPunct="0">
              <a:spcBef>
                <a:spcPct val="0"/>
              </a:spcBef>
              <a:spcAft>
                <a:spcPct val="0"/>
              </a:spcAft>
              <a:defRPr sz="2400">
                <a:solidFill>
                  <a:schemeClr val="tx1"/>
                </a:solidFill>
                <a:latin typeface="Times"/>
                <a:cs typeface="Arial" charset="0"/>
              </a:defRPr>
            </a:lvl6pPr>
            <a:lvl7pPr marL="2971800" indent="-228600" eaLnBrk="0" fontAlgn="base" hangingPunct="0">
              <a:spcBef>
                <a:spcPct val="0"/>
              </a:spcBef>
              <a:spcAft>
                <a:spcPct val="0"/>
              </a:spcAft>
              <a:defRPr sz="2400">
                <a:solidFill>
                  <a:schemeClr val="tx1"/>
                </a:solidFill>
                <a:latin typeface="Times"/>
                <a:cs typeface="Arial" charset="0"/>
              </a:defRPr>
            </a:lvl7pPr>
            <a:lvl8pPr marL="3429000" indent="-228600" eaLnBrk="0" fontAlgn="base" hangingPunct="0">
              <a:spcBef>
                <a:spcPct val="0"/>
              </a:spcBef>
              <a:spcAft>
                <a:spcPct val="0"/>
              </a:spcAft>
              <a:defRPr sz="2400">
                <a:solidFill>
                  <a:schemeClr val="tx1"/>
                </a:solidFill>
                <a:latin typeface="Times"/>
                <a:cs typeface="Arial" charset="0"/>
              </a:defRPr>
            </a:lvl8pPr>
            <a:lvl9pPr marL="3886200" indent="-228600" eaLnBrk="0" fontAlgn="base" hangingPunct="0">
              <a:spcBef>
                <a:spcPct val="0"/>
              </a:spcBef>
              <a:spcAft>
                <a:spcPct val="0"/>
              </a:spcAft>
              <a:defRPr sz="2400">
                <a:solidFill>
                  <a:schemeClr val="tx1"/>
                </a:solidFill>
                <a:latin typeface="Times"/>
                <a:cs typeface="Arial" charset="0"/>
              </a:defRPr>
            </a:lvl9pPr>
          </a:lstStyle>
          <a:p>
            <a:pPr algn="ctr"/>
            <a:r>
              <a:rPr lang="en-ZA" sz="1200" b="1" dirty="0">
                <a:latin typeface="Arial Narrow" pitchFamily="34" charset="0"/>
              </a:rPr>
              <a:t>CONFIDENTIAL </a:t>
            </a:r>
          </a:p>
        </p:txBody>
      </p:sp>
    </p:spTree>
    <p:extLst>
      <p:ext uri="{BB962C8B-B14F-4D97-AF65-F5344CB8AC3E}">
        <p14:creationId xmlns:p14="http://schemas.microsoft.com/office/powerpoint/2010/main" val="1379062053"/>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018" y="404664"/>
            <a:ext cx="8140889" cy="643595"/>
          </a:xfrm>
        </p:spPr>
        <p:txBody>
          <a:bodyPr/>
          <a:lstStyle/>
          <a:p>
            <a:r>
              <a:rPr lang="en-US" dirty="0"/>
              <a:t>Political map of the Kingdom of Lesotho </a:t>
            </a:r>
            <a:endParaRPr lang="en-ZA" dirty="0"/>
          </a:p>
        </p:txBody>
      </p:sp>
      <p:sp>
        <p:nvSpPr>
          <p:cNvPr id="3" name="Content Placeholder 2"/>
          <p:cNvSpPr>
            <a:spLocks noGrp="1"/>
          </p:cNvSpPr>
          <p:nvPr>
            <p:ph idx="1"/>
          </p:nvPr>
        </p:nvSpPr>
        <p:spPr>
          <a:xfrm>
            <a:off x="348018" y="1819417"/>
            <a:ext cx="8338782" cy="3266933"/>
          </a:xfrm>
        </p:spPr>
        <p:txBody>
          <a:bodyPr/>
          <a:lstStyle/>
          <a:p>
            <a:pPr marL="0" indent="0">
              <a:lnSpc>
                <a:spcPct val="150000"/>
              </a:lnSpc>
              <a:buNone/>
            </a:pPr>
            <a:r>
              <a:rPr lang="en-GB" sz="1500" dirty="0"/>
              <a:t> </a:t>
            </a:r>
            <a:endParaRPr lang="en-US" sz="1500" dirty="0"/>
          </a:p>
          <a:p>
            <a:pPr marL="0" indent="0">
              <a:buNone/>
            </a:pPr>
            <a:endParaRPr lang="en-ZA" dirty="0"/>
          </a:p>
        </p:txBody>
      </p:sp>
      <p:pic>
        <p:nvPicPr>
          <p:cNvPr id="4" name="Picture 3">
            <a:extLst>
              <a:ext uri="{FF2B5EF4-FFF2-40B4-BE49-F238E27FC236}">
                <a16:creationId xmlns:a16="http://schemas.microsoft.com/office/drawing/2014/main" id="{02BFC717-9127-46AB-9144-C08FD5333382}"/>
              </a:ext>
            </a:extLst>
          </p:cNvPr>
          <p:cNvPicPr>
            <a:picLocks noChangeAspect="1"/>
          </p:cNvPicPr>
          <p:nvPr/>
        </p:nvPicPr>
        <p:blipFill>
          <a:blip r:embed="rId3"/>
          <a:stretch>
            <a:fillRect/>
          </a:stretch>
        </p:blipFill>
        <p:spPr>
          <a:xfrm>
            <a:off x="482065" y="1048260"/>
            <a:ext cx="8145613" cy="4518734"/>
          </a:xfrm>
          <a:prstGeom prst="rect">
            <a:avLst/>
          </a:prstGeom>
        </p:spPr>
      </p:pic>
    </p:spTree>
    <p:extLst>
      <p:ext uri="{BB962C8B-B14F-4D97-AF65-F5344CB8AC3E}">
        <p14:creationId xmlns:p14="http://schemas.microsoft.com/office/powerpoint/2010/main" val="35787800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109" y="332656"/>
            <a:ext cx="8011274" cy="547099"/>
          </a:xfrm>
        </p:spPr>
        <p:txBody>
          <a:bodyPr/>
          <a:lstStyle/>
          <a:p>
            <a:r>
              <a:rPr lang="en-ZA" dirty="0">
                <a:solidFill>
                  <a:schemeClr val="tx1"/>
                </a:solidFill>
              </a:rPr>
              <a:t>INTRODUCTION</a:t>
            </a:r>
          </a:p>
        </p:txBody>
      </p:sp>
      <p:sp>
        <p:nvSpPr>
          <p:cNvPr id="3" name="Content Placeholder 2"/>
          <p:cNvSpPr>
            <a:spLocks noGrp="1"/>
          </p:cNvSpPr>
          <p:nvPr>
            <p:ph idx="1"/>
          </p:nvPr>
        </p:nvSpPr>
        <p:spPr>
          <a:xfrm>
            <a:off x="428946" y="1124744"/>
            <a:ext cx="8286108" cy="4248472"/>
          </a:xfrm>
        </p:spPr>
        <p:txBody>
          <a:bodyPr/>
          <a:lstStyle/>
          <a:p>
            <a:pPr>
              <a:lnSpc>
                <a:spcPct val="150000"/>
              </a:lnSpc>
              <a:buFont typeface="Arial" panose="020B0604020202020204" pitchFamily="34" charset="0"/>
              <a:buChar char="•"/>
            </a:pPr>
            <a:r>
              <a:rPr lang="en-US" sz="1800" dirty="0"/>
              <a:t>King </a:t>
            </a:r>
            <a:r>
              <a:rPr lang="en-US" sz="1800" dirty="0" err="1"/>
              <a:t>Letsie</a:t>
            </a:r>
            <a:r>
              <a:rPr lang="en-US" sz="1800" dirty="0"/>
              <a:t> III declared 7 October for the holding of National Assembly elections in the Kingdom of Lesotho  </a:t>
            </a:r>
          </a:p>
          <a:p>
            <a:pPr>
              <a:lnSpc>
                <a:spcPct val="150000"/>
              </a:lnSpc>
              <a:buFont typeface="Arial" panose="020B0604020202020204" pitchFamily="34" charset="0"/>
              <a:buChar char="•"/>
            </a:pPr>
            <a:r>
              <a:rPr lang="en-US" sz="1800" dirty="0"/>
              <a:t>Lesotho IEC subsequently  announced the Election Roadmap spanning from 19 July – 08 October 2022</a:t>
            </a:r>
          </a:p>
          <a:p>
            <a:pPr>
              <a:lnSpc>
                <a:spcPct val="150000"/>
              </a:lnSpc>
              <a:buFont typeface="Arial" panose="020B0604020202020204" pitchFamily="34" charset="0"/>
              <a:buChar char="•"/>
            </a:pPr>
            <a:r>
              <a:rPr lang="en-US" sz="1800" dirty="0"/>
              <a:t>Political parties contesting elections in 2022 are </a:t>
            </a:r>
            <a:r>
              <a:rPr lang="en-US" sz="1800" b="1" dirty="0"/>
              <a:t>65 </a:t>
            </a:r>
            <a:r>
              <a:rPr lang="en-US" sz="1800" dirty="0"/>
              <a:t>compared to </a:t>
            </a:r>
            <a:r>
              <a:rPr lang="en-US" sz="1800" b="1" dirty="0"/>
              <a:t>27 </a:t>
            </a:r>
            <a:r>
              <a:rPr lang="en-US" sz="1800" dirty="0"/>
              <a:t>parties in 2017</a:t>
            </a:r>
          </a:p>
          <a:p>
            <a:pPr>
              <a:lnSpc>
                <a:spcPct val="150000"/>
              </a:lnSpc>
              <a:buFont typeface="Arial" panose="020B0604020202020204" pitchFamily="34" charset="0"/>
              <a:buChar char="•"/>
            </a:pPr>
            <a:r>
              <a:rPr lang="en-US" sz="1800" dirty="0"/>
              <a:t>Lesotho has 10 Voting Districts (as indicated in the map) </a:t>
            </a:r>
          </a:p>
          <a:p>
            <a:pPr lvl="1">
              <a:lnSpc>
                <a:spcPct val="150000"/>
              </a:lnSpc>
              <a:buFont typeface="Arial" panose="020B0604020202020204" pitchFamily="34" charset="0"/>
              <a:buChar char="•"/>
            </a:pPr>
            <a:r>
              <a:rPr lang="en-GB" sz="1800" dirty="0"/>
              <a:t>subdivided into 80 electoral constituencies, which consist of 129 local community councils</a:t>
            </a:r>
            <a:endParaRPr lang="en-US" sz="1800" dirty="0"/>
          </a:p>
          <a:p>
            <a:pPr>
              <a:lnSpc>
                <a:spcPct val="150000"/>
              </a:lnSpc>
              <a:buFont typeface="Arial" panose="020B0604020202020204" pitchFamily="34" charset="0"/>
              <a:buChar char="•"/>
            </a:pPr>
            <a:endParaRPr lang="en-US" sz="1200" dirty="0">
              <a:solidFill>
                <a:srgbClr val="FF0000"/>
              </a:solidFill>
            </a:endParaRPr>
          </a:p>
          <a:p>
            <a:pPr lvl="1">
              <a:lnSpc>
                <a:spcPct val="150000"/>
              </a:lnSpc>
              <a:buFont typeface="Arial" panose="020B0604020202020204" pitchFamily="34" charset="0"/>
              <a:buChar char="•"/>
            </a:pPr>
            <a:endParaRPr lang="en-US" sz="1350" dirty="0"/>
          </a:p>
          <a:p>
            <a:pPr lvl="1">
              <a:lnSpc>
                <a:spcPct val="150000"/>
              </a:lnSpc>
              <a:buFont typeface="Arial" panose="020B0604020202020204" pitchFamily="34" charset="0"/>
              <a:buChar char="•"/>
            </a:pPr>
            <a:endParaRPr lang="en-US" sz="1350" dirty="0"/>
          </a:p>
          <a:p>
            <a:pPr lvl="1">
              <a:lnSpc>
                <a:spcPct val="150000"/>
              </a:lnSpc>
              <a:buFont typeface="Arial" panose="020B0604020202020204" pitchFamily="34" charset="0"/>
              <a:buChar char="•"/>
            </a:pPr>
            <a:endParaRPr lang="en-US" sz="1350" dirty="0"/>
          </a:p>
          <a:p>
            <a:endParaRPr lang="en-ZA" dirty="0"/>
          </a:p>
        </p:txBody>
      </p:sp>
    </p:spTree>
    <p:extLst>
      <p:ext uri="{BB962C8B-B14F-4D97-AF65-F5344CB8AC3E}">
        <p14:creationId xmlns:p14="http://schemas.microsoft.com/office/powerpoint/2010/main" val="39915593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144000" cy="547099"/>
          </a:xfrm>
        </p:spPr>
        <p:txBody>
          <a:bodyPr/>
          <a:lstStyle/>
          <a:p>
            <a:r>
              <a:rPr lang="en-ZA" sz="2800" dirty="0">
                <a:solidFill>
                  <a:schemeClr val="tx1"/>
                </a:solidFill>
              </a:rPr>
              <a:t>CONSTITUTIONAL AND LEGAL FRAMEWORK</a:t>
            </a:r>
          </a:p>
        </p:txBody>
      </p:sp>
      <p:sp>
        <p:nvSpPr>
          <p:cNvPr id="3" name="Content Placeholder 2"/>
          <p:cNvSpPr>
            <a:spLocks noGrp="1"/>
          </p:cNvSpPr>
          <p:nvPr>
            <p:ph idx="1"/>
          </p:nvPr>
        </p:nvSpPr>
        <p:spPr>
          <a:xfrm>
            <a:off x="0" y="836712"/>
            <a:ext cx="9108504" cy="4752528"/>
          </a:xfrm>
        </p:spPr>
        <p:txBody>
          <a:bodyPr/>
          <a:lstStyle/>
          <a:p>
            <a:pPr>
              <a:lnSpc>
                <a:spcPct val="150000"/>
              </a:lnSpc>
            </a:pPr>
            <a:r>
              <a:rPr lang="en-GB" sz="1600" dirty="0">
                <a:solidFill>
                  <a:srgbClr val="000000"/>
                </a:solidFill>
                <a:latin typeface="Arial" panose="020B0604020202020204" pitchFamily="34" charset="0"/>
              </a:rPr>
              <a:t>Currently the National Assembly Elections are regulated by Section 83 (2) of the Constitution of the Kingdom of Lesotho, 1993 and the National Assembly Electoral Act, 2011</a:t>
            </a:r>
          </a:p>
          <a:p>
            <a:pPr>
              <a:lnSpc>
                <a:spcPct val="150000"/>
              </a:lnSpc>
            </a:pPr>
            <a:r>
              <a:rPr lang="en-GB" sz="1600" dirty="0">
                <a:solidFill>
                  <a:srgbClr val="000000"/>
                </a:solidFill>
                <a:latin typeface="Arial" panose="020B0604020202020204" pitchFamily="34" charset="0"/>
              </a:rPr>
              <a:t>Legislative authority is entrusted in both the Government and the two chambers of the Parliament (the Senate and the National Assembly). </a:t>
            </a:r>
          </a:p>
          <a:p>
            <a:pPr lvl="1">
              <a:lnSpc>
                <a:spcPct val="150000"/>
              </a:lnSpc>
            </a:pPr>
            <a:r>
              <a:rPr lang="en-GB" sz="1600" dirty="0">
                <a:solidFill>
                  <a:srgbClr val="000000"/>
                </a:solidFill>
                <a:latin typeface="Arial" panose="020B0604020202020204" pitchFamily="34" charset="0"/>
              </a:rPr>
              <a:t>National Assembly  - 120 members (80 members voted through plurality votes, 40 members voted on by Political Parties)</a:t>
            </a:r>
          </a:p>
          <a:p>
            <a:pPr lvl="1">
              <a:lnSpc>
                <a:spcPct val="150000"/>
              </a:lnSpc>
            </a:pPr>
            <a:r>
              <a:rPr lang="en-GB" sz="1600" dirty="0">
                <a:solidFill>
                  <a:srgbClr val="000000"/>
                </a:solidFill>
                <a:latin typeface="Arial" panose="020B0604020202020204" pitchFamily="34" charset="0"/>
              </a:rPr>
              <a:t> </a:t>
            </a:r>
            <a:r>
              <a:rPr lang="en-GB" sz="1600" dirty="0"/>
              <a:t>The Senate consists of 33 nominated members; 22 principal chiefs and 11 other members appointed by the ruling party</a:t>
            </a:r>
          </a:p>
          <a:p>
            <a:pPr>
              <a:lnSpc>
                <a:spcPct val="150000"/>
              </a:lnSpc>
            </a:pPr>
            <a:r>
              <a:rPr lang="en-GB" sz="1600" dirty="0"/>
              <a:t> Section 122 (1), Schedule 2 of the National Assembly Electoral Act provides for registered and contesting political parties to wholly abide by the Electoral Code of Conduct as well as all measures contained therein</a:t>
            </a:r>
          </a:p>
          <a:p>
            <a:pPr lvl="1">
              <a:lnSpc>
                <a:spcPct val="150000"/>
              </a:lnSpc>
            </a:pPr>
            <a:r>
              <a:rPr lang="en-GB" sz="1600" dirty="0"/>
              <a:t>All qualifying parties have signed the Electoral Code of Conduct</a:t>
            </a:r>
          </a:p>
          <a:p>
            <a:pPr>
              <a:lnSpc>
                <a:spcPct val="150000"/>
              </a:lnSpc>
            </a:pPr>
            <a:endParaRPr lang="en-US" sz="1600" dirty="0"/>
          </a:p>
          <a:p>
            <a:endParaRPr lang="en-ZA" sz="1600" dirty="0"/>
          </a:p>
        </p:txBody>
      </p:sp>
    </p:spTree>
    <p:extLst>
      <p:ext uri="{BB962C8B-B14F-4D97-AF65-F5344CB8AC3E}">
        <p14:creationId xmlns:p14="http://schemas.microsoft.com/office/powerpoint/2010/main" val="20584509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04664"/>
            <a:ext cx="8657548" cy="377575"/>
          </a:xfrm>
        </p:spPr>
        <p:txBody>
          <a:bodyPr/>
          <a:lstStyle/>
          <a:p>
            <a:r>
              <a:rPr lang="en-ZA" sz="2800" dirty="0">
                <a:solidFill>
                  <a:schemeClr val="tx1"/>
                </a:solidFill>
              </a:rPr>
              <a:t>ELECTION MANAGEMENT AND PREPAREDNESS (1/2)</a:t>
            </a:r>
          </a:p>
        </p:txBody>
      </p:sp>
      <p:sp>
        <p:nvSpPr>
          <p:cNvPr id="3" name="Content Placeholder 2"/>
          <p:cNvSpPr>
            <a:spLocks noGrp="1"/>
          </p:cNvSpPr>
          <p:nvPr>
            <p:ph idx="1"/>
          </p:nvPr>
        </p:nvSpPr>
        <p:spPr>
          <a:xfrm>
            <a:off x="228457" y="1196752"/>
            <a:ext cx="8559657" cy="4752528"/>
          </a:xfrm>
        </p:spPr>
        <p:txBody>
          <a:bodyPr/>
          <a:lstStyle/>
          <a:p>
            <a:pPr>
              <a:lnSpc>
                <a:spcPct val="150000"/>
              </a:lnSpc>
              <a:buFont typeface="Arial" panose="020B0604020202020204" pitchFamily="34" charset="0"/>
              <a:buChar char="•"/>
            </a:pPr>
            <a:r>
              <a:rPr lang="en-GB" sz="1600" dirty="0"/>
              <a:t>It is worth noting that the IEC is highly regarded by all stakeholders as an independent and  credible election management body</a:t>
            </a:r>
          </a:p>
          <a:p>
            <a:pPr>
              <a:lnSpc>
                <a:spcPct val="150000"/>
              </a:lnSpc>
              <a:buFont typeface="Arial" panose="020B0604020202020204" pitchFamily="34" charset="0"/>
              <a:buChar char="•"/>
            </a:pPr>
            <a:r>
              <a:rPr lang="en-GB" sz="1600" dirty="0"/>
              <a:t> </a:t>
            </a:r>
            <a:r>
              <a:rPr lang="en-US" sz="1600" dirty="0"/>
              <a:t>Voter Registration intensified from May 2021 and closed on 31 July 2022</a:t>
            </a:r>
          </a:p>
          <a:p>
            <a:pPr>
              <a:lnSpc>
                <a:spcPct val="150000"/>
              </a:lnSpc>
              <a:buFont typeface="Arial" panose="020B0604020202020204" pitchFamily="34" charset="0"/>
              <a:buChar char="•"/>
            </a:pPr>
            <a:r>
              <a:rPr lang="en-ZA" sz="1600" dirty="0">
                <a:solidFill>
                  <a:srgbClr val="000000"/>
                </a:solidFill>
                <a:ea typeface="Times New Roman" panose="02020603050405020304" pitchFamily="18" charset="0"/>
                <a:cs typeface="Times New Roman" panose="02020603050405020304" pitchFamily="18" charset="0"/>
              </a:rPr>
              <a:t>Work is  ongoing to finalise the current voter’s roll up until a week prior to the elections</a:t>
            </a:r>
            <a:endParaRPr lang="en-ZA" sz="1600" spc="23" dirty="0">
              <a:solidFill>
                <a:srgbClr val="000000"/>
              </a:solidFill>
              <a:ea typeface="Calibri" panose="020F0502020204030204" pitchFamily="34" charset="0"/>
            </a:endParaRPr>
          </a:p>
          <a:p>
            <a:pPr lvl="1">
              <a:lnSpc>
                <a:spcPct val="150000"/>
              </a:lnSpc>
            </a:pPr>
            <a:r>
              <a:rPr lang="en-US" sz="1600" dirty="0"/>
              <a:t>Estimated number of persons of voting age is between 800 000 and 900 000</a:t>
            </a:r>
          </a:p>
          <a:p>
            <a:pPr lvl="1">
              <a:lnSpc>
                <a:spcPct val="150000"/>
              </a:lnSpc>
            </a:pPr>
            <a:r>
              <a:rPr lang="en-US" sz="1600" dirty="0"/>
              <a:t>Notable increase in youth registration is attributed to intensified voter education by IEC and  NGOs</a:t>
            </a:r>
          </a:p>
          <a:p>
            <a:pPr algn="just">
              <a:lnSpc>
                <a:spcPct val="150000"/>
              </a:lnSpc>
            </a:pPr>
            <a:r>
              <a:rPr lang="en-ZA" sz="1600" spc="23" dirty="0">
                <a:solidFill>
                  <a:srgbClr val="000000"/>
                </a:solidFill>
                <a:ea typeface="Calibri" panose="020F0502020204030204" pitchFamily="34" charset="0"/>
              </a:rPr>
              <a:t>Independent Electoral Commission (IEC) conducted nomination of candidates on 09 September 2022 in all 80 constituencies country wide </a:t>
            </a:r>
          </a:p>
          <a:p>
            <a:pPr marL="178594" algn="just">
              <a:lnSpc>
                <a:spcPct val="150000"/>
              </a:lnSpc>
            </a:pPr>
            <a:r>
              <a:rPr lang="en-ZA" sz="1600" dirty="0">
                <a:ea typeface="Calibri" panose="020F0502020204030204" pitchFamily="34" charset="0"/>
              </a:rPr>
              <a:t>Advance voting will take place on 30 September 2022 </a:t>
            </a:r>
            <a:endParaRPr lang="en-ZA" sz="1600" spc="23" dirty="0">
              <a:solidFill>
                <a:srgbClr val="000000"/>
              </a:solidFill>
              <a:ea typeface="Calibri" panose="020F0502020204030204" pitchFamily="34" charset="0"/>
            </a:endParaRPr>
          </a:p>
          <a:p>
            <a:pPr marL="478631" lvl="1" algn="just">
              <a:lnSpc>
                <a:spcPct val="150000"/>
              </a:lnSpc>
            </a:pPr>
            <a:r>
              <a:rPr lang="en-ZA" sz="1600" spc="23" dirty="0">
                <a:solidFill>
                  <a:srgbClr val="000000"/>
                </a:solidFill>
                <a:ea typeface="Calibri" panose="020F0502020204030204" pitchFamily="34" charset="0"/>
              </a:rPr>
              <a:t> </a:t>
            </a:r>
            <a:r>
              <a:rPr lang="en-ZA" sz="1600" dirty="0">
                <a:ea typeface="Calibri" panose="020F0502020204030204" pitchFamily="34" charset="0"/>
              </a:rPr>
              <a:t>Applications for advance voting took place  from 12-16 September 2022  </a:t>
            </a:r>
            <a:endParaRPr lang="en-US" sz="1600" dirty="0"/>
          </a:p>
          <a:p>
            <a:pPr lvl="1">
              <a:lnSpc>
                <a:spcPct val="150000"/>
              </a:lnSpc>
              <a:buFont typeface="Arial" panose="020B0604020202020204" pitchFamily="34" charset="0"/>
              <a:buChar char="•"/>
            </a:pPr>
            <a:endParaRPr lang="en-US" sz="1600" dirty="0"/>
          </a:p>
          <a:p>
            <a:endParaRPr lang="en-ZA" sz="1600" dirty="0"/>
          </a:p>
        </p:txBody>
      </p:sp>
    </p:spTree>
    <p:extLst>
      <p:ext uri="{BB962C8B-B14F-4D97-AF65-F5344CB8AC3E}">
        <p14:creationId xmlns:p14="http://schemas.microsoft.com/office/powerpoint/2010/main" val="21115967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741736" cy="562509"/>
          </a:xfrm>
        </p:spPr>
        <p:txBody>
          <a:bodyPr/>
          <a:lstStyle/>
          <a:p>
            <a:r>
              <a:rPr lang="en-ZA" sz="2800" dirty="0">
                <a:solidFill>
                  <a:schemeClr val="tx1"/>
                </a:solidFill>
              </a:rPr>
              <a:t>ELECTION MANAGEMENT AND PREPAREDNESS</a:t>
            </a:r>
            <a:br>
              <a:rPr lang="en-ZA" sz="2800" dirty="0">
                <a:solidFill>
                  <a:schemeClr val="tx1"/>
                </a:solidFill>
              </a:rPr>
            </a:br>
            <a:r>
              <a:rPr lang="en-ZA" sz="2800" dirty="0">
                <a:solidFill>
                  <a:schemeClr val="tx1"/>
                </a:solidFill>
              </a:rPr>
              <a:t>(2/2)</a:t>
            </a:r>
          </a:p>
        </p:txBody>
      </p:sp>
      <p:sp>
        <p:nvSpPr>
          <p:cNvPr id="3" name="Content Placeholder 2"/>
          <p:cNvSpPr>
            <a:spLocks noGrp="1"/>
          </p:cNvSpPr>
          <p:nvPr>
            <p:ph idx="1"/>
          </p:nvPr>
        </p:nvSpPr>
        <p:spPr>
          <a:xfrm>
            <a:off x="323528" y="908720"/>
            <a:ext cx="8286108" cy="4881253"/>
          </a:xfrm>
        </p:spPr>
        <p:txBody>
          <a:bodyPr/>
          <a:lstStyle/>
          <a:p>
            <a:pPr algn="just">
              <a:lnSpc>
                <a:spcPct val="150000"/>
              </a:lnSpc>
            </a:pPr>
            <a:r>
              <a:rPr lang="en-GB" sz="1350" dirty="0"/>
              <a:t> </a:t>
            </a:r>
            <a:r>
              <a:rPr lang="en-GB" sz="1600" dirty="0"/>
              <a:t>Budget for the elections is being released by the Government to the IEC</a:t>
            </a:r>
          </a:p>
          <a:p>
            <a:pPr marL="642938" lvl="1" algn="just">
              <a:lnSpc>
                <a:spcPct val="150000"/>
              </a:lnSpc>
            </a:pPr>
            <a:r>
              <a:rPr lang="en-GB" sz="1600" dirty="0"/>
              <a:t>Estimated budget for elections is M 498 million and Parliament has allocated M 261,5 million</a:t>
            </a:r>
          </a:p>
          <a:p>
            <a:pPr marL="600075" lvl="1" algn="just">
              <a:lnSpc>
                <a:spcPct val="150000"/>
              </a:lnSpc>
            </a:pPr>
            <a:r>
              <a:rPr lang="en-GB" sz="1600" dirty="0"/>
              <a:t>IEC remains in close discussion with the State Budget Controller and Auditor General concerning envisaged shortfalls  </a:t>
            </a:r>
          </a:p>
          <a:p>
            <a:pPr algn="just">
              <a:lnSpc>
                <a:spcPct val="150000"/>
              </a:lnSpc>
            </a:pPr>
            <a:r>
              <a:rPr lang="en-ZA" sz="1600" spc="23" dirty="0">
                <a:solidFill>
                  <a:srgbClr val="000000"/>
                </a:solidFill>
                <a:latin typeface="Arial" panose="020B0604020202020204" pitchFamily="34" charset="0"/>
                <a:ea typeface="Calibri" panose="020F0502020204030204" pitchFamily="34" charset="0"/>
              </a:rPr>
              <a:t>IEC launched the National Joint Operation </a:t>
            </a:r>
            <a:r>
              <a:rPr lang="en-ZA" sz="1600" spc="23" dirty="0" err="1">
                <a:solidFill>
                  <a:srgbClr val="000000"/>
                </a:solidFill>
                <a:latin typeface="Arial" panose="020B0604020202020204" pitchFamily="34" charset="0"/>
                <a:ea typeface="Calibri" panose="020F0502020204030204" pitchFamily="34" charset="0"/>
              </a:rPr>
              <a:t>Center</a:t>
            </a:r>
            <a:r>
              <a:rPr lang="en-ZA" sz="1600" spc="23" dirty="0">
                <a:solidFill>
                  <a:srgbClr val="000000"/>
                </a:solidFill>
                <a:latin typeface="Arial" panose="020B0604020202020204" pitchFamily="34" charset="0"/>
                <a:ea typeface="Calibri" panose="020F0502020204030204" pitchFamily="34" charset="0"/>
              </a:rPr>
              <a:t> (NATJOC)</a:t>
            </a:r>
          </a:p>
          <a:p>
            <a:pPr marL="642938" lvl="1" algn="just">
              <a:lnSpc>
                <a:spcPct val="150000"/>
              </a:lnSpc>
            </a:pPr>
            <a:r>
              <a:rPr lang="en-GB" sz="1600" spc="23" dirty="0">
                <a:solidFill>
                  <a:srgbClr val="000000"/>
                </a:solidFill>
                <a:latin typeface="Arial" panose="020B0604020202020204" pitchFamily="34" charset="0"/>
                <a:ea typeface="Calibri" panose="020F0502020204030204" pitchFamily="34" charset="0"/>
              </a:rPr>
              <a:t>Comprised of the Lesotho Defence Force (LDF), Lesotho Mounted Police Service (LMPS), National Security Service (NSS) as well as the Ministries of Foreign Affairs and International Relations and of Home Affairs</a:t>
            </a:r>
          </a:p>
          <a:p>
            <a:pPr algn="just">
              <a:lnSpc>
                <a:spcPct val="150000"/>
              </a:lnSpc>
            </a:pPr>
            <a:r>
              <a:rPr lang="en-GB" sz="1600" spc="23" dirty="0">
                <a:solidFill>
                  <a:srgbClr val="000000"/>
                </a:solidFill>
                <a:latin typeface="Arial" panose="020B0604020202020204" pitchFamily="34" charset="0"/>
                <a:ea typeface="Calibri" panose="020F0502020204030204" pitchFamily="34" charset="0"/>
              </a:rPr>
              <a:t>Invitations have been extended to International Observers to observe the elections</a:t>
            </a:r>
          </a:p>
          <a:p>
            <a:pPr algn="just">
              <a:lnSpc>
                <a:spcPct val="150000"/>
              </a:lnSpc>
            </a:pPr>
            <a:r>
              <a:rPr lang="en-GB" sz="1600" spc="23" dirty="0">
                <a:solidFill>
                  <a:srgbClr val="000000"/>
                </a:solidFill>
                <a:latin typeface="Arial" panose="020B0604020202020204" pitchFamily="34" charset="0"/>
                <a:ea typeface="Calibri" panose="020F0502020204030204" pitchFamily="34" charset="0"/>
              </a:rPr>
              <a:t>Thus far, SADC , AU, EU , Commonwealth and USA have confirmed participation</a:t>
            </a:r>
          </a:p>
          <a:p>
            <a:pPr algn="just">
              <a:lnSpc>
                <a:spcPct val="150000"/>
              </a:lnSpc>
            </a:pPr>
            <a:r>
              <a:rPr lang="en-GB" sz="1600" spc="23" dirty="0">
                <a:solidFill>
                  <a:srgbClr val="000000"/>
                </a:solidFill>
                <a:latin typeface="Arial" panose="020B0604020202020204" pitchFamily="34" charset="0"/>
                <a:ea typeface="Calibri" panose="020F0502020204030204" pitchFamily="34" charset="0"/>
              </a:rPr>
              <a:t>South Africa will deploy observers as part of the SADC Electoral Observer Mission </a:t>
            </a:r>
          </a:p>
          <a:p>
            <a:pPr algn="just">
              <a:lnSpc>
                <a:spcPct val="150000"/>
              </a:lnSpc>
            </a:pPr>
            <a:endParaRPr lang="en-ZA" sz="1350" spc="23" dirty="0">
              <a:solidFill>
                <a:srgbClr val="000000"/>
              </a:solidFill>
              <a:latin typeface="Arial" panose="020B0604020202020204" pitchFamily="34" charset="0"/>
              <a:ea typeface="Calibri" panose="020F0502020204030204" pitchFamily="34" charset="0"/>
            </a:endParaRPr>
          </a:p>
          <a:p>
            <a:pPr marL="0" indent="0">
              <a:lnSpc>
                <a:spcPct val="150000"/>
              </a:lnSpc>
              <a:buNone/>
            </a:pPr>
            <a:endParaRPr lang="en-ZA" sz="1350" spc="23" dirty="0">
              <a:solidFill>
                <a:srgbClr val="000000"/>
              </a:solidFill>
              <a:ea typeface="Calibri" panose="020F0502020204030204" pitchFamily="34" charset="0"/>
            </a:endParaRPr>
          </a:p>
          <a:p>
            <a:pPr marL="342900" lvl="1" indent="0">
              <a:lnSpc>
                <a:spcPct val="150000"/>
              </a:lnSpc>
              <a:buNone/>
            </a:pPr>
            <a:endParaRPr lang="en-US" sz="1350" dirty="0"/>
          </a:p>
          <a:p>
            <a:pPr lvl="1">
              <a:lnSpc>
                <a:spcPct val="150000"/>
              </a:lnSpc>
              <a:buFont typeface="Arial" panose="020B0604020202020204" pitchFamily="34" charset="0"/>
              <a:buChar char="•"/>
            </a:pPr>
            <a:endParaRPr lang="en-US" sz="1350" dirty="0"/>
          </a:p>
          <a:p>
            <a:endParaRPr lang="en-ZA" dirty="0"/>
          </a:p>
        </p:txBody>
      </p:sp>
    </p:spTree>
    <p:extLst>
      <p:ext uri="{BB962C8B-B14F-4D97-AF65-F5344CB8AC3E}">
        <p14:creationId xmlns:p14="http://schemas.microsoft.com/office/powerpoint/2010/main" val="24615179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414" y="116632"/>
            <a:ext cx="7795516" cy="562509"/>
          </a:xfrm>
        </p:spPr>
        <p:txBody>
          <a:bodyPr/>
          <a:lstStyle/>
          <a:p>
            <a:r>
              <a:rPr lang="en-GB" dirty="0">
                <a:solidFill>
                  <a:schemeClr val="tx1"/>
                </a:solidFill>
              </a:rPr>
              <a:t>C</a:t>
            </a:r>
            <a:r>
              <a:rPr lang="en-ZA" dirty="0">
                <a:solidFill>
                  <a:schemeClr val="tx1"/>
                </a:solidFill>
              </a:rPr>
              <a:t>HALLENGES (1/2)</a:t>
            </a:r>
          </a:p>
        </p:txBody>
      </p:sp>
      <p:sp>
        <p:nvSpPr>
          <p:cNvPr id="3" name="Content Placeholder 2"/>
          <p:cNvSpPr>
            <a:spLocks noGrp="1"/>
          </p:cNvSpPr>
          <p:nvPr>
            <p:ph idx="1"/>
          </p:nvPr>
        </p:nvSpPr>
        <p:spPr>
          <a:xfrm>
            <a:off x="420414" y="836712"/>
            <a:ext cx="8286108" cy="4896544"/>
          </a:xfrm>
        </p:spPr>
        <p:txBody>
          <a:bodyPr/>
          <a:lstStyle/>
          <a:p>
            <a:pPr marL="300038" indent="-214313" algn="just">
              <a:lnSpc>
                <a:spcPct val="150000"/>
              </a:lnSpc>
            </a:pPr>
            <a:r>
              <a:rPr lang="en-GB" sz="1800" spc="23" dirty="0">
                <a:solidFill>
                  <a:srgbClr val="000000"/>
                </a:solidFill>
                <a:latin typeface="Arial" panose="020B0604020202020204" pitchFamily="34" charset="0"/>
                <a:ea typeface="Calibri" panose="020F0502020204030204" pitchFamily="34" charset="0"/>
              </a:rPr>
              <a:t>The increase of Political Parties from 27 in 2017 to 65 in 2022 may present logistic challenges  associated with printing and transportation of election ballots across the country</a:t>
            </a:r>
          </a:p>
          <a:p>
            <a:pPr marL="300038" algn="just">
              <a:lnSpc>
                <a:spcPct val="150000"/>
              </a:lnSpc>
            </a:pPr>
            <a:r>
              <a:rPr lang="en-GB" sz="1800" spc="23" dirty="0">
                <a:solidFill>
                  <a:srgbClr val="000000"/>
                </a:solidFill>
                <a:latin typeface="Arial" panose="020B0604020202020204" pitchFamily="34" charset="0"/>
                <a:ea typeface="Calibri" panose="020F0502020204030204" pitchFamily="34" charset="0"/>
              </a:rPr>
              <a:t>Some roads and bridges were destroyed following heavy rains between October 2021 and March 2022</a:t>
            </a:r>
          </a:p>
          <a:p>
            <a:pPr marL="300038" algn="just">
              <a:lnSpc>
                <a:spcPct val="150000"/>
              </a:lnSpc>
            </a:pPr>
            <a:r>
              <a:rPr lang="en-GB" sz="1800" spc="23" dirty="0">
                <a:solidFill>
                  <a:srgbClr val="000000"/>
                </a:solidFill>
                <a:latin typeface="Arial" panose="020B0604020202020204" pitchFamily="34" charset="0"/>
                <a:ea typeface="Calibri" panose="020F0502020204030204" pitchFamily="34" charset="0"/>
              </a:rPr>
              <a:t>A pre-election assessment made by the SADC in May 2022 highlighted the challenge of transportation of ballots and put SADC countries on alert to avail helicopters should the Lesotho Defence Force require support</a:t>
            </a:r>
          </a:p>
          <a:p>
            <a:pPr marL="300038" algn="just">
              <a:lnSpc>
                <a:spcPct val="150000"/>
              </a:lnSpc>
            </a:pPr>
            <a:r>
              <a:rPr lang="en-GB" sz="1800" spc="23" dirty="0">
                <a:solidFill>
                  <a:srgbClr val="000000"/>
                </a:solidFill>
                <a:latin typeface="Arial" panose="020B0604020202020204" pitchFamily="34" charset="0"/>
                <a:ea typeface="Calibri" panose="020F0502020204030204" pitchFamily="34" charset="0"/>
              </a:rPr>
              <a:t>The Lesotho Defence Force has however confirmed its readiness to transport ballots to voting stations across the country</a:t>
            </a:r>
          </a:p>
          <a:p>
            <a:pPr marL="300038" algn="just">
              <a:lnSpc>
                <a:spcPct val="150000"/>
              </a:lnSpc>
            </a:pPr>
            <a:r>
              <a:rPr lang="en-GB" sz="1800" spc="23" dirty="0">
                <a:solidFill>
                  <a:srgbClr val="000000"/>
                </a:solidFill>
                <a:latin typeface="Arial" panose="020B0604020202020204" pitchFamily="34" charset="0"/>
                <a:ea typeface="Calibri" panose="020F0502020204030204" pitchFamily="34" charset="0"/>
              </a:rPr>
              <a:t>No requests have thus far been made to SADC member states</a:t>
            </a:r>
          </a:p>
          <a:p>
            <a:pPr algn="just">
              <a:lnSpc>
                <a:spcPct val="150000"/>
              </a:lnSpc>
            </a:pPr>
            <a:endParaRPr lang="en-ZA" sz="1800" spc="23" dirty="0">
              <a:solidFill>
                <a:srgbClr val="000000"/>
              </a:solidFill>
              <a:latin typeface="Arial" panose="020B0604020202020204" pitchFamily="34" charset="0"/>
              <a:ea typeface="Calibri" panose="020F0502020204030204" pitchFamily="34" charset="0"/>
            </a:endParaRPr>
          </a:p>
          <a:p>
            <a:pPr marL="0" indent="0">
              <a:lnSpc>
                <a:spcPct val="150000"/>
              </a:lnSpc>
              <a:buNone/>
            </a:pPr>
            <a:endParaRPr lang="en-ZA" sz="1800" spc="23" dirty="0">
              <a:solidFill>
                <a:srgbClr val="000000"/>
              </a:solidFill>
              <a:ea typeface="Calibri" panose="020F0502020204030204" pitchFamily="34" charset="0"/>
            </a:endParaRPr>
          </a:p>
          <a:p>
            <a:pPr marL="342900" lvl="1" indent="0">
              <a:lnSpc>
                <a:spcPct val="150000"/>
              </a:lnSpc>
              <a:buNone/>
            </a:pPr>
            <a:endParaRPr lang="en-US" sz="1800" dirty="0"/>
          </a:p>
          <a:p>
            <a:pPr lvl="1">
              <a:lnSpc>
                <a:spcPct val="150000"/>
              </a:lnSpc>
              <a:buFont typeface="Arial" panose="020B0604020202020204" pitchFamily="34" charset="0"/>
              <a:buChar char="•"/>
            </a:pPr>
            <a:endParaRPr lang="en-US" sz="1800" dirty="0"/>
          </a:p>
          <a:p>
            <a:endParaRPr lang="en-ZA" sz="1800" dirty="0"/>
          </a:p>
        </p:txBody>
      </p:sp>
    </p:spTree>
    <p:extLst>
      <p:ext uri="{BB962C8B-B14F-4D97-AF65-F5344CB8AC3E}">
        <p14:creationId xmlns:p14="http://schemas.microsoft.com/office/powerpoint/2010/main" val="7981964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795516" cy="562509"/>
          </a:xfrm>
        </p:spPr>
        <p:txBody>
          <a:bodyPr/>
          <a:lstStyle/>
          <a:p>
            <a:r>
              <a:rPr lang="en-GB" dirty="0">
                <a:solidFill>
                  <a:schemeClr val="tx1"/>
                </a:solidFill>
              </a:rPr>
              <a:t>C</a:t>
            </a:r>
            <a:r>
              <a:rPr lang="en-ZA" dirty="0">
                <a:solidFill>
                  <a:schemeClr val="tx1"/>
                </a:solidFill>
              </a:rPr>
              <a:t>HALLENGES (2/2)</a:t>
            </a:r>
          </a:p>
        </p:txBody>
      </p:sp>
      <p:sp>
        <p:nvSpPr>
          <p:cNvPr id="3" name="Content Placeholder 2"/>
          <p:cNvSpPr>
            <a:spLocks noGrp="1"/>
          </p:cNvSpPr>
          <p:nvPr>
            <p:ph idx="1"/>
          </p:nvPr>
        </p:nvSpPr>
        <p:spPr>
          <a:xfrm>
            <a:off x="222248" y="620688"/>
            <a:ext cx="8286108" cy="5112568"/>
          </a:xfrm>
        </p:spPr>
        <p:txBody>
          <a:bodyPr/>
          <a:lstStyle/>
          <a:p>
            <a:pPr marL="300038" indent="-214313" algn="just">
              <a:lnSpc>
                <a:spcPct val="150000"/>
              </a:lnSpc>
            </a:pPr>
            <a:r>
              <a:rPr lang="en-GB" sz="1800" spc="23" dirty="0">
                <a:solidFill>
                  <a:srgbClr val="000000"/>
                </a:solidFill>
                <a:latin typeface="Arial" panose="020B0604020202020204" pitchFamily="34" charset="0"/>
                <a:ea typeface="Calibri" panose="020F0502020204030204" pitchFamily="34" charset="0"/>
              </a:rPr>
              <a:t> Budget has been flagged as a concern as the allocation may fall short which is being released in tranches</a:t>
            </a:r>
          </a:p>
          <a:p>
            <a:pPr marL="300038" indent="-214313" algn="just">
              <a:lnSpc>
                <a:spcPct val="150000"/>
              </a:lnSpc>
            </a:pPr>
            <a:r>
              <a:rPr lang="en-GB" sz="1800" spc="23" dirty="0">
                <a:solidFill>
                  <a:srgbClr val="000000"/>
                </a:solidFill>
                <a:latin typeface="Arial" panose="020B0604020202020204" pitchFamily="34" charset="0"/>
                <a:ea typeface="Calibri" panose="020F0502020204030204" pitchFamily="34" charset="0"/>
              </a:rPr>
              <a:t>There are also concerns over a spike in crime and increased levels of violence some of which is perpetuated by the so called </a:t>
            </a:r>
            <a:r>
              <a:rPr lang="en-GB" sz="1800" i="1" spc="23" dirty="0" err="1">
                <a:solidFill>
                  <a:srgbClr val="000000"/>
                </a:solidFill>
                <a:latin typeface="Arial" panose="020B0604020202020204" pitchFamily="34" charset="0"/>
                <a:ea typeface="Calibri" panose="020F0502020204030204" pitchFamily="34" charset="0"/>
              </a:rPr>
              <a:t>Famo</a:t>
            </a:r>
            <a:r>
              <a:rPr lang="en-GB" sz="1800" i="1" spc="23" dirty="0">
                <a:solidFill>
                  <a:srgbClr val="000000"/>
                </a:solidFill>
                <a:latin typeface="Arial" panose="020B0604020202020204" pitchFamily="34" charset="0"/>
                <a:ea typeface="Calibri" panose="020F0502020204030204" pitchFamily="34" charset="0"/>
              </a:rPr>
              <a:t> Gangs </a:t>
            </a:r>
            <a:r>
              <a:rPr lang="en-GB" sz="1800" spc="23" dirty="0">
                <a:solidFill>
                  <a:srgbClr val="000000"/>
                </a:solidFill>
                <a:latin typeface="Arial" panose="020B0604020202020204" pitchFamily="34" charset="0"/>
                <a:ea typeface="Calibri" panose="020F0502020204030204" pitchFamily="34" charset="0"/>
              </a:rPr>
              <a:t>some of whose members are aligned to some political parties. The </a:t>
            </a:r>
            <a:r>
              <a:rPr lang="en-GB" sz="1800" i="1" spc="23" dirty="0" err="1">
                <a:solidFill>
                  <a:srgbClr val="000000"/>
                </a:solidFill>
                <a:latin typeface="Arial" panose="020B0604020202020204" pitchFamily="34" charset="0"/>
                <a:ea typeface="Calibri" panose="020F0502020204030204" pitchFamily="34" charset="0"/>
              </a:rPr>
              <a:t>Famo</a:t>
            </a:r>
            <a:r>
              <a:rPr lang="en-GB" sz="1800" i="1" spc="23" dirty="0">
                <a:solidFill>
                  <a:srgbClr val="000000"/>
                </a:solidFill>
                <a:latin typeface="Arial" panose="020B0604020202020204" pitchFamily="34" charset="0"/>
                <a:ea typeface="Calibri" panose="020F0502020204030204" pitchFamily="34" charset="0"/>
              </a:rPr>
              <a:t> Gangs </a:t>
            </a:r>
            <a:r>
              <a:rPr lang="en-GB" sz="1800" spc="23" dirty="0">
                <a:solidFill>
                  <a:srgbClr val="000000"/>
                </a:solidFill>
                <a:latin typeface="Arial" panose="020B0604020202020204" pitchFamily="34" charset="0"/>
                <a:ea typeface="Calibri" panose="020F0502020204030204" pitchFamily="34" charset="0"/>
              </a:rPr>
              <a:t>are also involved in cross border crime including illegal mining</a:t>
            </a:r>
          </a:p>
          <a:p>
            <a:pPr marL="300038" indent="-214313" algn="just">
              <a:lnSpc>
                <a:spcPct val="150000"/>
              </a:lnSpc>
            </a:pPr>
            <a:r>
              <a:rPr lang="en-GB" sz="1800" spc="23" dirty="0">
                <a:solidFill>
                  <a:srgbClr val="000000"/>
                </a:solidFill>
                <a:latin typeface="Arial" panose="020B0604020202020204" pitchFamily="34" charset="0"/>
                <a:ea typeface="Calibri" panose="020F0502020204030204" pitchFamily="34" charset="0"/>
              </a:rPr>
              <a:t>This will indeed require the full operation of enforcement agencies maintain law and order during and after the elections albeit  with limited resources</a:t>
            </a:r>
          </a:p>
          <a:p>
            <a:pPr marL="300038" indent="-214313" algn="just" defTabSz="685800" eaLnBrk="0" hangingPunct="0">
              <a:lnSpc>
                <a:spcPct val="150000"/>
              </a:lnSpc>
              <a:defRPr/>
            </a:pPr>
            <a:r>
              <a:rPr lang="en-GB" sz="1800" spc="23" dirty="0">
                <a:solidFill>
                  <a:srgbClr val="000000"/>
                </a:solidFill>
                <a:latin typeface="Arial" panose="020B0604020202020204" pitchFamily="34" charset="0"/>
                <a:ea typeface="Calibri" panose="020F0502020204030204" pitchFamily="34" charset="0"/>
              </a:rPr>
              <a:t>Lesotho is also experiencing food shortages with 9 of the 10 districts of Lesotho expected to be in a state of acute food insecurity by the beginning of October 2022</a:t>
            </a:r>
          </a:p>
          <a:p>
            <a:pPr marL="42863" indent="0" algn="just">
              <a:lnSpc>
                <a:spcPct val="150000"/>
              </a:lnSpc>
              <a:buNone/>
            </a:pPr>
            <a:endParaRPr lang="en-GB" sz="1800" spc="23" dirty="0">
              <a:solidFill>
                <a:srgbClr val="000000"/>
              </a:solidFill>
              <a:latin typeface="Arial" panose="020B0604020202020204" pitchFamily="34" charset="0"/>
              <a:ea typeface="Calibri" panose="020F0502020204030204" pitchFamily="34" charset="0"/>
            </a:endParaRPr>
          </a:p>
          <a:p>
            <a:pPr marL="300038" indent="-214313" algn="just">
              <a:lnSpc>
                <a:spcPct val="150000"/>
              </a:lnSpc>
            </a:pPr>
            <a:endParaRPr lang="en-GB" sz="1800" spc="23" dirty="0">
              <a:solidFill>
                <a:srgbClr val="000000"/>
              </a:solidFill>
              <a:latin typeface="Arial" panose="020B0604020202020204" pitchFamily="34" charset="0"/>
              <a:ea typeface="Calibri" panose="020F0502020204030204" pitchFamily="34" charset="0"/>
            </a:endParaRPr>
          </a:p>
          <a:p>
            <a:pPr algn="just">
              <a:lnSpc>
                <a:spcPct val="150000"/>
              </a:lnSpc>
            </a:pPr>
            <a:endParaRPr lang="en-ZA" sz="1800" spc="23" dirty="0">
              <a:solidFill>
                <a:srgbClr val="000000"/>
              </a:solidFill>
              <a:latin typeface="Arial" panose="020B0604020202020204" pitchFamily="34" charset="0"/>
              <a:ea typeface="Calibri" panose="020F0502020204030204" pitchFamily="34" charset="0"/>
            </a:endParaRPr>
          </a:p>
          <a:p>
            <a:pPr marL="0" indent="0">
              <a:lnSpc>
                <a:spcPct val="150000"/>
              </a:lnSpc>
              <a:buNone/>
            </a:pPr>
            <a:endParaRPr lang="en-ZA" sz="1800" spc="23" dirty="0">
              <a:solidFill>
                <a:srgbClr val="000000"/>
              </a:solidFill>
              <a:ea typeface="Calibri" panose="020F0502020204030204" pitchFamily="34" charset="0"/>
            </a:endParaRPr>
          </a:p>
          <a:p>
            <a:pPr marL="342900" lvl="1" indent="0">
              <a:lnSpc>
                <a:spcPct val="150000"/>
              </a:lnSpc>
              <a:buNone/>
            </a:pPr>
            <a:endParaRPr lang="en-US" sz="1800" dirty="0"/>
          </a:p>
          <a:p>
            <a:pPr lvl="1">
              <a:lnSpc>
                <a:spcPct val="150000"/>
              </a:lnSpc>
              <a:buFont typeface="Arial" panose="020B0604020202020204" pitchFamily="34" charset="0"/>
              <a:buChar char="•"/>
            </a:pPr>
            <a:endParaRPr lang="en-US" sz="1800" dirty="0"/>
          </a:p>
          <a:p>
            <a:endParaRPr lang="en-ZA" sz="1800" dirty="0"/>
          </a:p>
        </p:txBody>
      </p:sp>
    </p:spTree>
    <p:extLst>
      <p:ext uri="{BB962C8B-B14F-4D97-AF65-F5344CB8AC3E}">
        <p14:creationId xmlns:p14="http://schemas.microsoft.com/office/powerpoint/2010/main" val="40802300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7790380" cy="446926"/>
          </a:xfrm>
        </p:spPr>
        <p:txBody>
          <a:bodyPr/>
          <a:lstStyle/>
          <a:p>
            <a:r>
              <a:rPr lang="en-ZA" dirty="0">
                <a:solidFill>
                  <a:schemeClr val="tx1"/>
                </a:solidFill>
              </a:rPr>
              <a:t>OBSERVATIONS (1/2)</a:t>
            </a:r>
          </a:p>
        </p:txBody>
      </p:sp>
      <p:sp>
        <p:nvSpPr>
          <p:cNvPr id="3" name="Content Placeholder 2"/>
          <p:cNvSpPr>
            <a:spLocks noGrp="1"/>
          </p:cNvSpPr>
          <p:nvPr>
            <p:ph idx="1"/>
          </p:nvPr>
        </p:nvSpPr>
        <p:spPr>
          <a:xfrm>
            <a:off x="428946" y="692696"/>
            <a:ext cx="8286107" cy="5040560"/>
          </a:xfrm>
        </p:spPr>
        <p:txBody>
          <a:bodyPr/>
          <a:lstStyle/>
          <a:p>
            <a:pPr marL="300038" indent="-214313" algn="just">
              <a:lnSpc>
                <a:spcPct val="150000"/>
              </a:lnSpc>
            </a:pPr>
            <a:r>
              <a:rPr lang="en-GB" sz="1800" spc="23" dirty="0">
                <a:solidFill>
                  <a:srgbClr val="000000"/>
                </a:solidFill>
                <a:latin typeface="Arial" panose="020B0604020202020204" pitchFamily="34" charset="0"/>
                <a:ea typeface="Calibri" panose="020F0502020204030204" pitchFamily="34" charset="0"/>
              </a:rPr>
              <a:t>The Kingdom of Lesotho will hold elections under the 1993 Constitution as the10th Lesotho Parliament    could not pass the 11</a:t>
            </a:r>
            <a:r>
              <a:rPr lang="en-GB" sz="1800" spc="23" baseline="30000" dirty="0">
                <a:solidFill>
                  <a:srgbClr val="000000"/>
                </a:solidFill>
                <a:latin typeface="Arial" panose="020B0604020202020204" pitchFamily="34" charset="0"/>
                <a:ea typeface="Calibri" panose="020F0502020204030204" pitchFamily="34" charset="0"/>
              </a:rPr>
              <a:t>th</a:t>
            </a:r>
            <a:r>
              <a:rPr lang="en-GB" sz="1800" spc="23" dirty="0">
                <a:solidFill>
                  <a:srgbClr val="000000"/>
                </a:solidFill>
                <a:latin typeface="Arial" panose="020B0604020202020204" pitchFamily="34" charset="0"/>
                <a:ea typeface="Calibri" panose="020F0502020204030204" pitchFamily="34" charset="0"/>
              </a:rPr>
              <a:t> Constitutional Amendment (Omnibus) Bill before the dissolution of the Parliament on 13 July 2022 in preparation for the elections </a:t>
            </a:r>
          </a:p>
          <a:p>
            <a:pPr marL="300038" indent="-214313" algn="just">
              <a:lnSpc>
                <a:spcPct val="150000"/>
              </a:lnSpc>
            </a:pPr>
            <a:r>
              <a:rPr lang="en-GB" sz="1800" spc="23" dirty="0">
                <a:solidFill>
                  <a:srgbClr val="000000"/>
                </a:solidFill>
                <a:latin typeface="Arial" panose="020B0604020202020204" pitchFamily="34" charset="0"/>
                <a:ea typeface="Calibri" panose="020F0502020204030204" pitchFamily="34" charset="0"/>
              </a:rPr>
              <a:t>Efforts by the Government to recall Parliaments which passed the Bill on 29 August 2022 were successfully challenged in the High Court, which declared the recall of Parliament under the State of Emergency was irrational and unconstitutional. The passing of the Omnibus Bill was therefore declared null and void</a:t>
            </a:r>
          </a:p>
          <a:p>
            <a:pPr marL="300038" indent="-214313" algn="just">
              <a:lnSpc>
                <a:spcPct val="150000"/>
              </a:lnSpc>
            </a:pPr>
            <a:r>
              <a:rPr lang="en-GB" sz="1800" spc="23" dirty="0">
                <a:solidFill>
                  <a:srgbClr val="000000"/>
                </a:solidFill>
                <a:latin typeface="Arial" panose="020B0604020202020204" pitchFamily="34" charset="0"/>
                <a:ea typeface="Calibri" panose="020F0502020204030204" pitchFamily="34" charset="0"/>
              </a:rPr>
              <a:t>Omnibus Bill was intended to provide a new legislative framework that should have ushered the country to a new democratic future post the upcoming elections.</a:t>
            </a:r>
          </a:p>
          <a:p>
            <a:pPr marL="300038" indent="-214313" algn="just">
              <a:lnSpc>
                <a:spcPct val="150000"/>
              </a:lnSpc>
            </a:pPr>
            <a:r>
              <a:rPr lang="en-GB" sz="1800" spc="23" dirty="0">
                <a:solidFill>
                  <a:srgbClr val="000000"/>
                </a:solidFill>
                <a:latin typeface="Arial" panose="020B0604020202020204" pitchFamily="34" charset="0"/>
                <a:ea typeface="Calibri" panose="020F0502020204030204" pitchFamily="34" charset="0"/>
              </a:rPr>
              <a:t> </a:t>
            </a:r>
          </a:p>
          <a:p>
            <a:pPr marL="85725" indent="0" algn="just">
              <a:lnSpc>
                <a:spcPct val="150000"/>
              </a:lnSpc>
              <a:buNone/>
            </a:pPr>
            <a:endParaRPr lang="en-GB" sz="1350" spc="23" dirty="0">
              <a:solidFill>
                <a:srgbClr val="000000"/>
              </a:solidFill>
              <a:latin typeface="Arial" panose="020B0604020202020204" pitchFamily="34" charset="0"/>
              <a:ea typeface="Calibri" panose="020F0502020204030204" pitchFamily="34" charset="0"/>
            </a:endParaRPr>
          </a:p>
          <a:p>
            <a:pPr algn="just">
              <a:lnSpc>
                <a:spcPct val="150000"/>
              </a:lnSpc>
            </a:pPr>
            <a:endParaRPr lang="en-ZA" sz="1350" spc="23" dirty="0">
              <a:solidFill>
                <a:srgbClr val="000000"/>
              </a:solidFill>
              <a:latin typeface="Arial" panose="020B0604020202020204" pitchFamily="34" charset="0"/>
              <a:ea typeface="Calibri" panose="020F0502020204030204" pitchFamily="34" charset="0"/>
            </a:endParaRPr>
          </a:p>
          <a:p>
            <a:pPr marL="0" indent="0">
              <a:lnSpc>
                <a:spcPct val="150000"/>
              </a:lnSpc>
              <a:buNone/>
            </a:pPr>
            <a:endParaRPr lang="en-ZA" sz="1350" spc="23" dirty="0">
              <a:solidFill>
                <a:srgbClr val="000000"/>
              </a:solidFill>
              <a:ea typeface="Calibri" panose="020F0502020204030204" pitchFamily="34" charset="0"/>
            </a:endParaRPr>
          </a:p>
          <a:p>
            <a:pPr marL="342900" lvl="1" indent="0">
              <a:lnSpc>
                <a:spcPct val="150000"/>
              </a:lnSpc>
              <a:buNone/>
            </a:pPr>
            <a:endParaRPr lang="en-US" sz="1350" dirty="0"/>
          </a:p>
          <a:p>
            <a:pPr lvl="1">
              <a:lnSpc>
                <a:spcPct val="150000"/>
              </a:lnSpc>
              <a:buFont typeface="Arial" panose="020B0604020202020204" pitchFamily="34" charset="0"/>
              <a:buChar char="•"/>
            </a:pPr>
            <a:endParaRPr lang="en-US" sz="1350" dirty="0"/>
          </a:p>
          <a:p>
            <a:endParaRPr lang="en-ZA" dirty="0"/>
          </a:p>
        </p:txBody>
      </p:sp>
    </p:spTree>
    <p:extLst>
      <p:ext uri="{BB962C8B-B14F-4D97-AF65-F5344CB8AC3E}">
        <p14:creationId xmlns:p14="http://schemas.microsoft.com/office/powerpoint/2010/main" val="1980004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09B84-B638-438F-ACAF-3F185F153976}"/>
              </a:ext>
            </a:extLst>
          </p:cNvPr>
          <p:cNvSpPr>
            <a:spLocks noGrp="1"/>
          </p:cNvSpPr>
          <p:nvPr>
            <p:ph type="title"/>
          </p:nvPr>
        </p:nvSpPr>
        <p:spPr>
          <a:xfrm>
            <a:off x="437459" y="0"/>
            <a:ext cx="8229600" cy="620688"/>
          </a:xfrm>
        </p:spPr>
        <p:txBody>
          <a:bodyPr/>
          <a:lstStyle/>
          <a:p>
            <a:r>
              <a:rPr lang="en-GB" sz="2400" dirty="0">
                <a:solidFill>
                  <a:schemeClr val="tx1"/>
                </a:solidFill>
              </a:rPr>
              <a:t>HISTORICAL OVERVIEW OF  ELECTIONS IN KENYA                                                    </a:t>
            </a:r>
            <a:endParaRPr lang="en-ZA" sz="2400" dirty="0">
              <a:solidFill>
                <a:schemeClr val="tx1"/>
              </a:solidFill>
            </a:endParaRPr>
          </a:p>
        </p:txBody>
      </p:sp>
      <p:sp>
        <p:nvSpPr>
          <p:cNvPr id="3" name="Content Placeholder 2">
            <a:extLst>
              <a:ext uri="{FF2B5EF4-FFF2-40B4-BE49-F238E27FC236}">
                <a16:creationId xmlns:a16="http://schemas.microsoft.com/office/drawing/2014/main" id="{DFBB45BB-D41B-45B8-B1F1-6FDDCC9A9060}"/>
              </a:ext>
            </a:extLst>
          </p:cNvPr>
          <p:cNvSpPr>
            <a:spLocks noGrp="1"/>
          </p:cNvSpPr>
          <p:nvPr>
            <p:ph idx="1"/>
          </p:nvPr>
        </p:nvSpPr>
        <p:spPr>
          <a:xfrm>
            <a:off x="107504" y="620688"/>
            <a:ext cx="8856984" cy="5040560"/>
          </a:xfrm>
        </p:spPr>
        <p:txBody>
          <a:bodyPr/>
          <a:lstStyle/>
          <a:p>
            <a:pPr marL="285750" marR="455930">
              <a:lnSpc>
                <a:spcPct val="107000"/>
              </a:lnSpc>
              <a:spcAft>
                <a:spcPts val="800"/>
              </a:spcAft>
              <a:tabLst>
                <a:tab pos="3143250" algn="l"/>
              </a:tabLst>
            </a:pPr>
            <a:r>
              <a:rPr lang="en-GB" sz="1600" dirty="0"/>
              <a:t>The 2007 Presidential Elections were won by President </a:t>
            </a:r>
            <a:r>
              <a:rPr lang="en-GB" sz="1600" dirty="0" err="1"/>
              <a:t>Kibaki</a:t>
            </a:r>
            <a:r>
              <a:rPr lang="en-GB" sz="1600" dirty="0"/>
              <a:t> but were followed by violence in which more than 1000 people were killed. Mr Raila Odinga challenged the results of the elections but was unsuccessful.</a:t>
            </a:r>
          </a:p>
          <a:p>
            <a:pPr marL="285750" marR="455930">
              <a:lnSpc>
                <a:spcPct val="107000"/>
              </a:lnSpc>
              <a:spcAft>
                <a:spcPts val="800"/>
              </a:spcAft>
              <a:tabLst>
                <a:tab pos="3143250" algn="l"/>
              </a:tabLst>
            </a:pPr>
            <a:r>
              <a:rPr lang="en-GB" sz="1600" dirty="0"/>
              <a:t>In the aftermath of the elections, Mr Uhuru Kenyatta and Mr William </a:t>
            </a:r>
            <a:r>
              <a:rPr lang="en-GB" sz="1600" dirty="0" err="1"/>
              <a:t>Ruto</a:t>
            </a:r>
            <a:r>
              <a:rPr lang="en-GB" sz="1600" dirty="0"/>
              <a:t> were indicted in The Hague for their alleged role in the violence. There were subsequently acquitted.</a:t>
            </a:r>
          </a:p>
          <a:p>
            <a:pPr marL="285750" marR="455930">
              <a:lnSpc>
                <a:spcPct val="107000"/>
              </a:lnSpc>
              <a:spcAft>
                <a:spcPts val="800"/>
              </a:spcAft>
              <a:tabLst>
                <a:tab pos="3143250" algn="l"/>
              </a:tabLst>
            </a:pPr>
            <a:r>
              <a:rPr lang="en-GB" sz="1600" dirty="0"/>
              <a:t>The 2012 Presidential Elections were won by Mr Uhuru Kenyatta with Mr </a:t>
            </a:r>
            <a:r>
              <a:rPr lang="en-GB" sz="1600" dirty="0" err="1"/>
              <a:t>Ruto</a:t>
            </a:r>
            <a:r>
              <a:rPr lang="en-GB" sz="1600" dirty="0"/>
              <a:t> as his running mate.</a:t>
            </a:r>
          </a:p>
          <a:p>
            <a:pPr marL="285750" marR="455930">
              <a:lnSpc>
                <a:spcPct val="107000"/>
              </a:lnSpc>
              <a:spcAft>
                <a:spcPts val="800"/>
              </a:spcAft>
              <a:tabLst>
                <a:tab pos="3143250" algn="l"/>
              </a:tabLst>
            </a:pPr>
            <a:r>
              <a:rPr lang="en-GB" sz="1600" dirty="0"/>
              <a:t>In 2017, Mr Kenyatta was declared the winner by the IEBC but the results were challenged by Mr Odinga.</a:t>
            </a:r>
          </a:p>
          <a:p>
            <a:pPr marL="285750" marR="455930">
              <a:lnSpc>
                <a:spcPct val="107000"/>
              </a:lnSpc>
              <a:spcAft>
                <a:spcPts val="800"/>
              </a:spcAft>
              <a:tabLst>
                <a:tab pos="3143250" algn="l"/>
              </a:tabLst>
            </a:pPr>
            <a:r>
              <a:rPr lang="en-GB" sz="1600" dirty="0"/>
              <a:t>Subsequently, the Kenya Supreme Court nullified the results . The Court accused the IEBC of committing irregularities and illegalities, harming the integrity of the election.</a:t>
            </a:r>
          </a:p>
          <a:p>
            <a:pPr>
              <a:buFont typeface="Arial" panose="020B0604020202020204" pitchFamily="34" charset="0"/>
              <a:buChar char="•"/>
            </a:pPr>
            <a:r>
              <a:rPr lang="en-GB" sz="1600" b="0" i="0" dirty="0">
                <a:solidFill>
                  <a:srgbClr val="000000"/>
                </a:solidFill>
                <a:effectLst/>
              </a:rPr>
              <a:t>The court also found that the electoral commission did not conduct the election according to the constitution and the electoral laws of Kenya. </a:t>
            </a:r>
          </a:p>
          <a:p>
            <a:pPr>
              <a:buFont typeface="Arial" panose="020B0604020202020204" pitchFamily="34" charset="0"/>
              <a:buChar char="•"/>
            </a:pPr>
            <a:r>
              <a:rPr lang="en-GB" sz="1600" b="0" i="0" dirty="0">
                <a:solidFill>
                  <a:srgbClr val="000000"/>
                </a:solidFill>
                <a:effectLst/>
              </a:rPr>
              <a:t>The court noted </a:t>
            </a:r>
            <a:r>
              <a:rPr lang="en-GB" sz="1600" dirty="0">
                <a:solidFill>
                  <a:srgbClr val="000000"/>
                </a:solidFill>
              </a:rPr>
              <a:t>m</a:t>
            </a:r>
            <a:r>
              <a:rPr lang="en-GB" sz="1600" b="0" i="0" dirty="0">
                <a:solidFill>
                  <a:srgbClr val="000000"/>
                </a:solidFill>
                <a:effectLst/>
              </a:rPr>
              <a:t>assive irregularities in the transmission of the results from the polling station to the national tallying centre.</a:t>
            </a:r>
          </a:p>
          <a:p>
            <a:pPr>
              <a:buFont typeface="Arial" panose="020B0604020202020204" pitchFamily="34" charset="0"/>
              <a:buChar char="•"/>
            </a:pPr>
            <a:r>
              <a:rPr lang="en-GB" sz="1600" dirty="0">
                <a:solidFill>
                  <a:srgbClr val="000000"/>
                </a:solidFill>
              </a:rPr>
              <a:t>A fresh election saw Kenyatta winning his second five year term in Office.</a:t>
            </a:r>
            <a:endParaRPr lang="en-GB" sz="1600" b="0" i="0" dirty="0">
              <a:solidFill>
                <a:srgbClr val="000000"/>
              </a:solidFill>
              <a:effectLst/>
            </a:endParaRPr>
          </a:p>
          <a:p>
            <a:pPr marL="285750" marR="455930">
              <a:lnSpc>
                <a:spcPct val="107000"/>
              </a:lnSpc>
              <a:spcAft>
                <a:spcPts val="800"/>
              </a:spcAft>
              <a:tabLst>
                <a:tab pos="3143250" algn="l"/>
              </a:tabLst>
            </a:pPr>
            <a:endParaRPr lang="en-GB" sz="1600" dirty="0"/>
          </a:p>
          <a:p>
            <a:pPr marL="285750" marR="455930">
              <a:lnSpc>
                <a:spcPct val="107000"/>
              </a:lnSpc>
              <a:spcAft>
                <a:spcPts val="800"/>
              </a:spcAft>
              <a:tabLst>
                <a:tab pos="3143250" algn="l"/>
              </a:tabLst>
            </a:pPr>
            <a:endParaRPr lang="en-GB" sz="1800" dirty="0"/>
          </a:p>
          <a:p>
            <a:endParaRPr lang="en-ZA" dirty="0"/>
          </a:p>
        </p:txBody>
      </p:sp>
      <p:sp>
        <p:nvSpPr>
          <p:cNvPr id="4" name="Slide Number Placeholder 3">
            <a:extLst>
              <a:ext uri="{FF2B5EF4-FFF2-40B4-BE49-F238E27FC236}">
                <a16:creationId xmlns:a16="http://schemas.microsoft.com/office/drawing/2014/main" id="{24E43682-F978-49BA-846D-D883450B5380}"/>
              </a:ext>
            </a:extLst>
          </p:cNvPr>
          <p:cNvSpPr>
            <a:spLocks noGrp="1"/>
          </p:cNvSpPr>
          <p:nvPr>
            <p:ph type="sldNum" sz="quarter" idx="10"/>
          </p:nvPr>
        </p:nvSpPr>
        <p:spPr/>
        <p:txBody>
          <a:bodyPr/>
          <a:lstStyle/>
          <a:p>
            <a:pPr>
              <a:defRPr/>
            </a:pPr>
            <a:fld id="{3B81CA7B-C617-4EE3-BE71-584B15AC884F}" type="slidenum">
              <a:rPr lang="en-GB" smtClean="0"/>
              <a:pPr>
                <a:defRPr/>
              </a:pPr>
              <a:t>3</a:t>
            </a:fld>
            <a:endParaRPr lang="en-GB" dirty="0"/>
          </a:p>
        </p:txBody>
      </p:sp>
    </p:spTree>
    <p:extLst>
      <p:ext uri="{BB962C8B-B14F-4D97-AF65-F5344CB8AC3E}">
        <p14:creationId xmlns:p14="http://schemas.microsoft.com/office/powerpoint/2010/main" val="3178832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7790380" cy="446926"/>
          </a:xfrm>
        </p:spPr>
        <p:txBody>
          <a:bodyPr/>
          <a:lstStyle/>
          <a:p>
            <a:r>
              <a:rPr lang="en-ZA" dirty="0">
                <a:solidFill>
                  <a:schemeClr val="tx1"/>
                </a:solidFill>
              </a:rPr>
              <a:t>OBSERVATIONS (2/2)</a:t>
            </a:r>
          </a:p>
        </p:txBody>
      </p:sp>
      <p:sp>
        <p:nvSpPr>
          <p:cNvPr id="3" name="Content Placeholder 2"/>
          <p:cNvSpPr>
            <a:spLocks noGrp="1"/>
          </p:cNvSpPr>
          <p:nvPr>
            <p:ph idx="1"/>
          </p:nvPr>
        </p:nvSpPr>
        <p:spPr>
          <a:xfrm>
            <a:off x="428946" y="620688"/>
            <a:ext cx="8286107" cy="5040560"/>
          </a:xfrm>
        </p:spPr>
        <p:txBody>
          <a:bodyPr/>
          <a:lstStyle/>
          <a:p>
            <a:pPr marL="300038" indent="-214313" algn="just">
              <a:lnSpc>
                <a:spcPct val="150000"/>
              </a:lnSpc>
            </a:pPr>
            <a:r>
              <a:rPr lang="en-GB" sz="1800" spc="23" dirty="0">
                <a:solidFill>
                  <a:srgbClr val="000000"/>
                </a:solidFill>
                <a:latin typeface="Arial" panose="020B0604020202020204" pitchFamily="34" charset="0"/>
                <a:ea typeface="Calibri" panose="020F0502020204030204" pitchFamily="34" charset="0"/>
              </a:rPr>
              <a:t>Implication of the High court ruling is that the Kingdom of Lesotho goes to the elections without having enacted the reforms that would have improved the electoral process and given a mandate to the incoming Government</a:t>
            </a:r>
          </a:p>
          <a:p>
            <a:pPr marL="300038" indent="-214313" algn="just">
              <a:lnSpc>
                <a:spcPct val="150000"/>
              </a:lnSpc>
            </a:pPr>
            <a:r>
              <a:rPr lang="en-GB" sz="1800" spc="23" dirty="0">
                <a:solidFill>
                  <a:srgbClr val="000000"/>
                </a:solidFill>
                <a:latin typeface="Arial" panose="020B0604020202020204" pitchFamily="34" charset="0"/>
                <a:ea typeface="Calibri" panose="020F0502020204030204" pitchFamily="34" charset="0"/>
              </a:rPr>
              <a:t>The 11</a:t>
            </a:r>
            <a:r>
              <a:rPr lang="en-GB" sz="1800" spc="23" baseline="30000" dirty="0">
                <a:solidFill>
                  <a:srgbClr val="000000"/>
                </a:solidFill>
                <a:latin typeface="Arial" panose="020B0604020202020204" pitchFamily="34" charset="0"/>
                <a:ea typeface="Calibri" panose="020F0502020204030204" pitchFamily="34" charset="0"/>
              </a:rPr>
              <a:t>th</a:t>
            </a:r>
            <a:r>
              <a:rPr lang="en-GB" sz="1800" spc="23" dirty="0">
                <a:solidFill>
                  <a:srgbClr val="000000"/>
                </a:solidFill>
                <a:latin typeface="Arial" panose="020B0604020202020204" pitchFamily="34" charset="0"/>
                <a:ea typeface="Calibri" panose="020F0502020204030204" pitchFamily="34" charset="0"/>
              </a:rPr>
              <a:t> Parliament will therefore have to prioritise the passing of the Omnibus Bill after its installation </a:t>
            </a:r>
          </a:p>
          <a:p>
            <a:pPr algn="just">
              <a:lnSpc>
                <a:spcPct val="150000"/>
              </a:lnSpc>
            </a:pPr>
            <a:r>
              <a:rPr lang="en-GB" sz="1800" spc="23" dirty="0">
                <a:solidFill>
                  <a:srgbClr val="000000"/>
                </a:solidFill>
                <a:latin typeface="Arial" panose="020B0604020202020204" pitchFamily="34" charset="0"/>
                <a:ea typeface="Calibri" panose="020F0502020204030204" pitchFamily="34" charset="0"/>
              </a:rPr>
              <a:t>As the Lesotho reforms process was facilitated by SA  as the SADC appointed Facilitator whose mandate lapsed in August 2022, the 42nd SADC Summit has appointed on Oversight Committee to oversee the implementation of reforms post the election </a:t>
            </a:r>
          </a:p>
          <a:p>
            <a:pPr algn="just">
              <a:lnSpc>
                <a:spcPct val="150000"/>
              </a:lnSpc>
            </a:pPr>
            <a:r>
              <a:rPr lang="en-GB" sz="1800" spc="23" dirty="0">
                <a:solidFill>
                  <a:srgbClr val="000000"/>
                </a:solidFill>
                <a:latin typeface="Arial" panose="020B0604020202020204" pitchFamily="34" charset="0"/>
                <a:ea typeface="Calibri" panose="020F0502020204030204" pitchFamily="34" charset="0"/>
              </a:rPr>
              <a:t>SA as member of the SADC Organ Troika and bilaterally, will closely follow the developments. </a:t>
            </a:r>
          </a:p>
          <a:p>
            <a:pPr algn="just">
              <a:lnSpc>
                <a:spcPct val="150000"/>
              </a:lnSpc>
            </a:pPr>
            <a:endParaRPr lang="en-GB" sz="1800" spc="23" dirty="0">
              <a:solidFill>
                <a:srgbClr val="000000"/>
              </a:solidFill>
              <a:latin typeface="Arial" panose="020B0604020202020204" pitchFamily="34" charset="0"/>
              <a:ea typeface="Calibri" panose="020F0502020204030204" pitchFamily="34" charset="0"/>
            </a:endParaRPr>
          </a:p>
          <a:p>
            <a:pPr algn="just">
              <a:lnSpc>
                <a:spcPct val="150000"/>
              </a:lnSpc>
            </a:pPr>
            <a:endParaRPr lang="en-ZA" sz="1800" spc="23" dirty="0">
              <a:solidFill>
                <a:srgbClr val="000000"/>
              </a:solidFill>
              <a:latin typeface="Arial" panose="020B0604020202020204" pitchFamily="34" charset="0"/>
              <a:ea typeface="Calibri" panose="020F0502020204030204" pitchFamily="34" charset="0"/>
            </a:endParaRPr>
          </a:p>
          <a:p>
            <a:pPr marL="0" indent="0">
              <a:lnSpc>
                <a:spcPct val="150000"/>
              </a:lnSpc>
              <a:buNone/>
            </a:pPr>
            <a:endParaRPr lang="en-ZA" sz="1800" spc="23" dirty="0">
              <a:solidFill>
                <a:srgbClr val="000000"/>
              </a:solidFill>
              <a:ea typeface="Calibri" panose="020F0502020204030204" pitchFamily="34" charset="0"/>
            </a:endParaRPr>
          </a:p>
          <a:p>
            <a:pPr marL="342900" lvl="1" indent="0">
              <a:lnSpc>
                <a:spcPct val="150000"/>
              </a:lnSpc>
              <a:buNone/>
            </a:pPr>
            <a:endParaRPr lang="en-US" sz="1800" dirty="0"/>
          </a:p>
          <a:p>
            <a:pPr lvl="1">
              <a:lnSpc>
                <a:spcPct val="150000"/>
              </a:lnSpc>
              <a:buFont typeface="Arial" panose="020B0604020202020204" pitchFamily="34" charset="0"/>
              <a:buChar char="•"/>
            </a:pPr>
            <a:endParaRPr lang="en-US" sz="1800" dirty="0"/>
          </a:p>
          <a:p>
            <a:endParaRPr lang="en-ZA" sz="1800" dirty="0"/>
          </a:p>
        </p:txBody>
      </p:sp>
    </p:spTree>
    <p:extLst>
      <p:ext uri="{BB962C8B-B14F-4D97-AF65-F5344CB8AC3E}">
        <p14:creationId xmlns:p14="http://schemas.microsoft.com/office/powerpoint/2010/main" val="39068111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lvl="2" indent="0">
              <a:buNone/>
            </a:pPr>
            <a:r>
              <a:rPr lang="en-US" sz="8200" dirty="0"/>
              <a:t>  Thank You</a:t>
            </a:r>
          </a:p>
        </p:txBody>
      </p:sp>
      <p:sp>
        <p:nvSpPr>
          <p:cNvPr id="4" name="Slide Number Placeholder 3"/>
          <p:cNvSpPr>
            <a:spLocks noGrp="1"/>
          </p:cNvSpPr>
          <p:nvPr>
            <p:ph type="sldNum" sz="quarter" idx="10"/>
          </p:nvPr>
        </p:nvSpPr>
        <p:spPr/>
        <p:txBody>
          <a:bodyPr/>
          <a:lstStyle/>
          <a:p>
            <a:pPr>
              <a:defRPr/>
            </a:pPr>
            <a:fld id="{3B81CA7B-C617-4EE3-BE71-584B15AC884F}" type="slidenum">
              <a:rPr lang="en-GB" smtClean="0"/>
              <a:pPr>
                <a:defRPr/>
              </a:pPr>
              <a:t>31</a:t>
            </a:fld>
            <a:endParaRPr lang="en-GB" dirty="0"/>
          </a:p>
        </p:txBody>
      </p:sp>
    </p:spTree>
    <p:extLst>
      <p:ext uri="{BB962C8B-B14F-4D97-AF65-F5344CB8AC3E}">
        <p14:creationId xmlns:p14="http://schemas.microsoft.com/office/powerpoint/2010/main" val="1098040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1A069-F358-4D7B-8CCA-C456644BF154}"/>
              </a:ext>
            </a:extLst>
          </p:cNvPr>
          <p:cNvSpPr>
            <a:spLocks noGrp="1"/>
          </p:cNvSpPr>
          <p:nvPr>
            <p:ph type="title"/>
          </p:nvPr>
        </p:nvSpPr>
        <p:spPr>
          <a:xfrm>
            <a:off x="611560" y="182171"/>
            <a:ext cx="8075240" cy="490066"/>
          </a:xfrm>
        </p:spPr>
        <p:txBody>
          <a:bodyPr/>
          <a:lstStyle/>
          <a:p>
            <a:r>
              <a:rPr lang="en-ZA" dirty="0">
                <a:solidFill>
                  <a:schemeClr val="tx1"/>
                </a:solidFill>
              </a:rPr>
              <a:t>2022 GENERAL ELECTIONS</a:t>
            </a:r>
          </a:p>
        </p:txBody>
      </p:sp>
      <p:sp>
        <p:nvSpPr>
          <p:cNvPr id="3" name="Content Placeholder 2">
            <a:extLst>
              <a:ext uri="{FF2B5EF4-FFF2-40B4-BE49-F238E27FC236}">
                <a16:creationId xmlns:a16="http://schemas.microsoft.com/office/drawing/2014/main" id="{3AA7B13F-9700-4093-9AAD-E6B14E527BCB}"/>
              </a:ext>
            </a:extLst>
          </p:cNvPr>
          <p:cNvSpPr>
            <a:spLocks noGrp="1"/>
          </p:cNvSpPr>
          <p:nvPr>
            <p:ph idx="1"/>
          </p:nvPr>
        </p:nvSpPr>
        <p:spPr>
          <a:xfrm>
            <a:off x="457200" y="764704"/>
            <a:ext cx="8229600" cy="4874096"/>
          </a:xfrm>
        </p:spPr>
        <p:txBody>
          <a:bodyPr/>
          <a:lstStyle/>
          <a:p>
            <a:pPr marL="180975" indent="-180975" algn="just"/>
            <a:r>
              <a:rPr lang="en-ZA" sz="1800" kern="1800" spc="-35" dirty="0">
                <a:effectLst/>
                <a:ea typeface="Times New Roman" panose="02020603050405020304" pitchFamily="18" charset="0"/>
              </a:rPr>
              <a:t>General Elections in Kenya took place on 09 August 2022. </a:t>
            </a:r>
          </a:p>
          <a:p>
            <a:pPr marL="257175" marR="0" lvl="0" indent="-257175" algn="just" defTabSz="9144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effectLst/>
                <a:uLnTx/>
                <a:uFillTx/>
                <a:ea typeface="Calibri" panose="020F0502020204030204" pitchFamily="34" charset="0"/>
                <a:cs typeface="+mn-cs"/>
              </a:rPr>
              <a:t>Elections for the President, Governors, National Assembly, Senate, County Assemblies, and Ward Representatives. </a:t>
            </a:r>
          </a:p>
          <a:p>
            <a:pPr marL="0" marR="0" lvl="0" algn="just" defTabSz="914400" rtl="0" eaLnBrk="1" fontAlgn="base" latinLnBrk="0" hangingPunct="1">
              <a:lnSpc>
                <a:spcPct val="107000"/>
              </a:lnSpc>
              <a:spcBef>
                <a:spcPts val="0"/>
              </a:spcBef>
              <a:spcAft>
                <a:spcPts val="800"/>
              </a:spcAft>
              <a:buClrTx/>
              <a:buSzTx/>
              <a:buFontTx/>
              <a:buChar char="•"/>
              <a:tabLst>
                <a:tab pos="265113" algn="l"/>
              </a:tabLst>
              <a:defRPr/>
            </a:pPr>
            <a:r>
              <a:rPr kumimoji="0" lang="en-ZA" sz="1800" b="0" i="0" u="none" strike="noStrike" kern="0" cap="none" spc="0" normalizeH="0" baseline="0" noProof="0" dirty="0">
                <a:ln>
                  <a:noFill/>
                </a:ln>
                <a:effectLst/>
                <a:uLnTx/>
                <a:uFillTx/>
                <a:ea typeface="Calibri" panose="020F0502020204030204" pitchFamily="34" charset="0"/>
                <a:cs typeface="Times New Roman" panose="02020603050405020304" pitchFamily="18" charset="0"/>
              </a:rPr>
              <a:t>In a country with an estimated 54.9 million people, there were just over </a:t>
            </a:r>
            <a:r>
              <a:rPr kumimoji="0" lang="en-ZA" sz="1800" b="1" i="0" u="none" strike="noStrike" kern="0" cap="none" spc="0" normalizeH="0" baseline="0" noProof="0" dirty="0">
                <a:ln>
                  <a:noFill/>
                </a:ln>
                <a:effectLst/>
                <a:uLnTx/>
                <a:uFillTx/>
                <a:ea typeface="Calibri" panose="020F0502020204030204" pitchFamily="34" charset="0"/>
                <a:cs typeface="Times New Roman" panose="02020603050405020304" pitchFamily="18" charset="0"/>
              </a:rPr>
              <a:t>22.1    million registered voters</a:t>
            </a:r>
            <a:r>
              <a:rPr kumimoji="0" lang="en-ZA" sz="1800" b="0" i="0" u="none" strike="noStrike" kern="0" cap="none" spc="0" normalizeH="0" baseline="0" noProof="0" dirty="0">
                <a:ln>
                  <a:noFill/>
                </a:ln>
                <a:effectLst/>
                <a:uLnTx/>
                <a:uFillTx/>
                <a:ea typeface="Calibri" panose="020F0502020204030204" pitchFamily="34" charset="0"/>
                <a:cs typeface="Times New Roman" panose="02020603050405020304" pitchFamily="18" charset="0"/>
              </a:rPr>
              <a:t>, up from 19.6 million in 2017, according to figures from the country's Independent Electoral and Boundaries Commission (IEBC). From those figures, according the to the IEBC, 39.84% were young voters.</a:t>
            </a:r>
            <a:endParaRPr kumimoji="0" lang="en-US" sz="1800" b="0" i="0" u="none" strike="noStrike" kern="0" cap="none" spc="0" normalizeH="0" baseline="0" noProof="0" dirty="0">
              <a:ln>
                <a:noFill/>
              </a:ln>
              <a:effectLst/>
              <a:uLnTx/>
              <a:uFillTx/>
              <a:ea typeface="Calibri" panose="020F0502020204030204" pitchFamily="34" charset="0"/>
              <a:cs typeface="Times New Roman" panose="02020603050405020304" pitchFamily="18" charset="0"/>
            </a:endParaRPr>
          </a:p>
          <a:p>
            <a:pPr marL="257175" marR="0" lvl="0" indent="-257175" algn="just" defTabSz="914400" rtl="0" eaLnBrk="1" fontAlgn="base" latinLnBrk="0" hangingPunct="1">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effectLst/>
                <a:uLnTx/>
                <a:uFillTx/>
                <a:ea typeface="+mn-ea"/>
                <a:cs typeface="+mn-cs"/>
              </a:rPr>
              <a:t>The 2022 General Election were lauded by international observers as largely peaceful and “above average”,</a:t>
            </a:r>
          </a:p>
          <a:p>
            <a:pPr marL="257175" marR="0" lvl="0" indent="-257175" algn="just" defTabSz="914400" rtl="0" eaLnBrk="1" fontAlgn="base" latinLnBrk="0" hangingPunct="1">
              <a:lnSpc>
                <a:spcPct val="100000"/>
              </a:lnSpc>
              <a:spcBef>
                <a:spcPct val="20000"/>
              </a:spcBef>
              <a:spcAft>
                <a:spcPct val="0"/>
              </a:spcAft>
              <a:buClrTx/>
              <a:buSzTx/>
              <a:buFontTx/>
              <a:buChar char="•"/>
              <a:tabLst/>
              <a:defRPr/>
            </a:pPr>
            <a:r>
              <a:rPr lang="en-US" altLang="en-US" sz="1800" dirty="0"/>
              <a:t>The Elections, however, </a:t>
            </a:r>
            <a:r>
              <a:rPr kumimoji="0" lang="en-US" altLang="en-US" sz="1800" b="0" i="0" u="none" strike="noStrike" kern="0" cap="none" spc="0" normalizeH="0" baseline="0" noProof="0" dirty="0">
                <a:ln>
                  <a:noFill/>
                </a:ln>
                <a:effectLst/>
                <a:uLnTx/>
                <a:uFillTx/>
                <a:ea typeface="+mn-ea"/>
                <a:cs typeface="+mn-cs"/>
              </a:rPr>
              <a:t> had the lowest voter turnout in 15 years.</a:t>
            </a:r>
          </a:p>
          <a:p>
            <a:pPr marL="257175" marR="0" lvl="0" indent="-257175" algn="just" defTabSz="914400" rtl="0" eaLnBrk="1" fontAlgn="base" latinLnBrk="0" hangingPunct="1">
              <a:lnSpc>
                <a:spcPct val="100000"/>
              </a:lnSpc>
              <a:spcBef>
                <a:spcPct val="20000"/>
              </a:spcBef>
              <a:spcAft>
                <a:spcPct val="0"/>
              </a:spcAft>
              <a:buClrTx/>
              <a:buSzTx/>
              <a:buFontTx/>
              <a:buChar char="•"/>
              <a:tabLst/>
              <a:defRPr/>
            </a:pPr>
            <a:r>
              <a:rPr kumimoji="0" lang="en-US" altLang="en-US" sz="1800" b="0" i="0" u="none" strike="noStrike" kern="0" cap="none" spc="0" normalizeH="0" baseline="0" noProof="0" dirty="0">
                <a:ln>
                  <a:noFill/>
                </a:ln>
                <a:effectLst/>
                <a:uLnTx/>
                <a:uFillTx/>
                <a:ea typeface="+mn-ea"/>
                <a:cs typeface="+mn-cs"/>
              </a:rPr>
              <a:t>Some </a:t>
            </a:r>
            <a:r>
              <a:rPr kumimoji="0" lang="en-US" altLang="en-US" sz="1800" b="1" i="0" u="none" strike="noStrike" kern="0" cap="none" spc="0" normalizeH="0" baseline="0" noProof="0" dirty="0">
                <a:ln>
                  <a:noFill/>
                </a:ln>
                <a:effectLst/>
                <a:uLnTx/>
                <a:uFillTx/>
                <a:ea typeface="+mn-ea"/>
                <a:cs typeface="+mn-cs"/>
              </a:rPr>
              <a:t>65.4% </a:t>
            </a:r>
            <a:r>
              <a:rPr kumimoji="0" lang="en-US" altLang="en-US" sz="1800" b="0" i="0" u="none" strike="noStrike" kern="0" cap="none" spc="0" normalizeH="0" baseline="0" noProof="0" dirty="0">
                <a:ln>
                  <a:noFill/>
                </a:ln>
                <a:effectLst/>
                <a:uLnTx/>
                <a:uFillTx/>
                <a:ea typeface="+mn-ea"/>
                <a:cs typeface="+mn-cs"/>
              </a:rPr>
              <a:t>of the 22.12 million registered </a:t>
            </a:r>
            <a:r>
              <a:rPr kumimoji="0" lang="en-US" altLang="en-US" sz="1800" b="1" i="0" u="none" strike="noStrike" kern="0" cap="none" spc="0" normalizeH="0" baseline="0" noProof="0" dirty="0">
                <a:ln>
                  <a:noFill/>
                </a:ln>
                <a:effectLst/>
                <a:uLnTx/>
                <a:uFillTx/>
                <a:ea typeface="+mn-ea"/>
                <a:cs typeface="+mn-cs"/>
              </a:rPr>
              <a:t>voters</a:t>
            </a:r>
            <a:r>
              <a:rPr kumimoji="0" lang="en-US" altLang="en-US" sz="1800" b="0" i="0" u="none" strike="noStrike" kern="0" cap="none" spc="0" normalizeH="0" baseline="0" noProof="0" dirty="0">
                <a:ln>
                  <a:noFill/>
                </a:ln>
                <a:effectLst/>
                <a:uLnTx/>
                <a:uFillTx/>
                <a:ea typeface="+mn-ea"/>
                <a:cs typeface="+mn-cs"/>
              </a:rPr>
              <a:t> turned up to cast their ballots</a:t>
            </a:r>
          </a:p>
          <a:p>
            <a:pPr marL="257175" marR="0" lvl="0" indent="-257175" algn="just" defTabSz="9144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effectLst/>
                <a:uLnTx/>
                <a:uFillTx/>
                <a:ea typeface="+mn-ea"/>
                <a:cs typeface="+mn-cs"/>
              </a:rPr>
              <a:t>14,164,561 voters cast their votes in 46,229 polling stations</a:t>
            </a:r>
            <a:endParaRPr kumimoji="0" lang="en-ZA" altLang="en-US" sz="1800" b="0" i="0" u="none" strike="noStrike" kern="0" cap="none" spc="0" normalizeH="0" baseline="0" noProof="0" dirty="0">
              <a:ln>
                <a:noFill/>
              </a:ln>
              <a:effectLst/>
              <a:uLnTx/>
              <a:uFillTx/>
              <a:ea typeface="+mn-ea"/>
              <a:cs typeface="+mn-cs"/>
            </a:endParaRPr>
          </a:p>
          <a:p>
            <a:pPr algn="just"/>
            <a:endParaRPr lang="en-ZA" sz="1800" kern="1800" spc="-35" dirty="0">
              <a:solidFill>
                <a:srgbClr val="171821"/>
              </a:solidFill>
              <a:effectLst/>
              <a:latin typeface="Arial" panose="020B0604020202020204" pitchFamily="34" charset="0"/>
              <a:ea typeface="Times New Roman" panose="02020603050405020304" pitchFamily="18" charset="0"/>
            </a:endParaRPr>
          </a:p>
          <a:p>
            <a:pPr algn="just"/>
            <a:endParaRPr lang="en-ZA" sz="1400" dirty="0"/>
          </a:p>
        </p:txBody>
      </p:sp>
      <p:sp>
        <p:nvSpPr>
          <p:cNvPr id="4" name="Slide Number Placeholder 3">
            <a:extLst>
              <a:ext uri="{FF2B5EF4-FFF2-40B4-BE49-F238E27FC236}">
                <a16:creationId xmlns:a16="http://schemas.microsoft.com/office/drawing/2014/main" id="{AA2C79B2-E9C9-4500-9412-0537FCB5040F}"/>
              </a:ext>
            </a:extLst>
          </p:cNvPr>
          <p:cNvSpPr>
            <a:spLocks noGrp="1"/>
          </p:cNvSpPr>
          <p:nvPr>
            <p:ph type="sldNum" sz="quarter" idx="10"/>
          </p:nvPr>
        </p:nvSpPr>
        <p:spPr/>
        <p:txBody>
          <a:bodyPr/>
          <a:lstStyle/>
          <a:p>
            <a:pPr>
              <a:defRPr/>
            </a:pPr>
            <a:fld id="{3B81CA7B-C617-4EE3-BE71-584B15AC884F}" type="slidenum">
              <a:rPr lang="en-GB" smtClean="0"/>
              <a:pPr>
                <a:defRPr/>
              </a:pPr>
              <a:t>4</a:t>
            </a:fld>
            <a:endParaRPr lang="en-GB" dirty="0"/>
          </a:p>
        </p:txBody>
      </p:sp>
    </p:spTree>
    <p:extLst>
      <p:ext uri="{BB962C8B-B14F-4D97-AF65-F5344CB8AC3E}">
        <p14:creationId xmlns:p14="http://schemas.microsoft.com/office/powerpoint/2010/main" val="3293583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1A069-F358-4D7B-8CCA-C456644BF154}"/>
              </a:ext>
            </a:extLst>
          </p:cNvPr>
          <p:cNvSpPr>
            <a:spLocks noGrp="1"/>
          </p:cNvSpPr>
          <p:nvPr>
            <p:ph type="title"/>
          </p:nvPr>
        </p:nvSpPr>
        <p:spPr>
          <a:xfrm>
            <a:off x="611560" y="182171"/>
            <a:ext cx="8075240" cy="490066"/>
          </a:xfrm>
        </p:spPr>
        <p:txBody>
          <a:bodyPr/>
          <a:lstStyle/>
          <a:p>
            <a:r>
              <a:rPr lang="en-ZA" dirty="0">
                <a:solidFill>
                  <a:schemeClr val="tx1"/>
                </a:solidFill>
              </a:rPr>
              <a:t>PRESIDENTIAL CANDIDATES</a:t>
            </a:r>
          </a:p>
        </p:txBody>
      </p:sp>
      <p:sp>
        <p:nvSpPr>
          <p:cNvPr id="3" name="Content Placeholder 2">
            <a:extLst>
              <a:ext uri="{FF2B5EF4-FFF2-40B4-BE49-F238E27FC236}">
                <a16:creationId xmlns:a16="http://schemas.microsoft.com/office/drawing/2014/main" id="{3AA7B13F-9700-4093-9AAD-E6B14E527BCB}"/>
              </a:ext>
            </a:extLst>
          </p:cNvPr>
          <p:cNvSpPr>
            <a:spLocks noGrp="1"/>
          </p:cNvSpPr>
          <p:nvPr>
            <p:ph idx="1"/>
          </p:nvPr>
        </p:nvSpPr>
        <p:spPr>
          <a:xfrm>
            <a:off x="457200" y="764704"/>
            <a:ext cx="8229600" cy="4874096"/>
          </a:xfrm>
        </p:spPr>
        <p:txBody>
          <a:bodyPr/>
          <a:lstStyle/>
          <a:p>
            <a:pPr marL="0" marR="0" lvl="0" indent="-342900" algn="just" defTabSz="914400" rtl="0" eaLnBrk="1" fontAlgn="base" latinLnBrk="0" hangingPunct="1">
              <a:spcBef>
                <a:spcPts val="0"/>
              </a:spcBef>
              <a:spcAft>
                <a:spcPts val="800"/>
              </a:spcAft>
              <a:buClrTx/>
              <a:buSzTx/>
              <a:buFontTx/>
              <a:buChar char="•"/>
              <a:tabLst/>
              <a:defRPr/>
            </a:pPr>
            <a:r>
              <a:rPr kumimoji="0" lang="en-ZA" sz="1800" b="0" i="0" u="none" strike="noStrike" kern="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For the first time since 1990, Kenya had the lowest number of presidential </a:t>
            </a:r>
          </a:p>
          <a:p>
            <a:pPr marL="0" marR="0" lvl="0" indent="0" algn="just" defTabSz="914400" rtl="0" eaLnBrk="1" fontAlgn="base" latinLnBrk="0" hangingPunct="1">
              <a:spcBef>
                <a:spcPts val="0"/>
              </a:spcBef>
              <a:spcAft>
                <a:spcPts val="800"/>
              </a:spcAft>
              <a:buClrTx/>
              <a:buSzTx/>
              <a:buNone/>
              <a:tabLst/>
              <a:defRPr/>
            </a:pPr>
            <a:r>
              <a:rPr lang="en-ZA" sz="1800" dirty="0">
                <a:solidFill>
                  <a:prstClr val="black"/>
                </a:solidFill>
                <a:ea typeface="Calibri" panose="020F0502020204030204" pitchFamily="34" charset="0"/>
                <a:cs typeface="Times New Roman" panose="02020603050405020304" pitchFamily="18" charset="0"/>
              </a:rPr>
              <a:t>     </a:t>
            </a:r>
            <a:r>
              <a:rPr kumimoji="0" lang="en-ZA" sz="1800" b="0" i="0" u="none" strike="noStrike" kern="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candidates:</a:t>
            </a:r>
            <a:endParaRPr kumimoji="0" lang="en-US" sz="1800" b="0" i="0" u="none" strike="noStrike" kern="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endParaRPr>
          </a:p>
          <a:p>
            <a:pPr marL="342900" marR="0" lvl="0" indent="-342900" algn="just" defTabSz="914400" rtl="0" eaLnBrk="1" fontAlgn="base" latinLnBrk="0" hangingPunct="1">
              <a:lnSpc>
                <a:spcPct val="107000"/>
              </a:lnSpc>
              <a:spcBef>
                <a:spcPts val="0"/>
              </a:spcBef>
              <a:spcAft>
                <a:spcPts val="800"/>
              </a:spcAft>
              <a:buClrTx/>
              <a:buSzPts val="1000"/>
              <a:buFont typeface="Symbol" panose="05050102010706020507" pitchFamily="18" charset="2"/>
              <a:buChar char=""/>
              <a:tabLst>
                <a:tab pos="457200" algn="l"/>
              </a:tabLst>
              <a:defRPr/>
            </a:pPr>
            <a:r>
              <a:rPr kumimoji="0" lang="en-ZA" sz="1800" b="1" i="0" u="none" strike="noStrike" kern="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Mr Raila Odinga</a:t>
            </a:r>
            <a:r>
              <a:rPr kumimoji="0" lang="en-ZA" sz="1800" b="0" i="0" u="none" strike="noStrike" kern="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 77, from </a:t>
            </a:r>
            <a:r>
              <a:rPr kumimoji="0" lang="en-ZA" sz="1800" b="0" i="0" u="none" strike="noStrike" kern="0" cap="none" spc="0" normalizeH="0" baseline="0" noProof="0" dirty="0" err="1">
                <a:ln>
                  <a:noFill/>
                </a:ln>
                <a:solidFill>
                  <a:prstClr val="black"/>
                </a:solidFill>
                <a:effectLst/>
                <a:uLnTx/>
                <a:uFillTx/>
                <a:ea typeface="Calibri" panose="020F0502020204030204" pitchFamily="34" charset="0"/>
                <a:cs typeface="Times New Roman" panose="02020603050405020304" pitchFamily="18" charset="0"/>
              </a:rPr>
              <a:t>Azimio</a:t>
            </a:r>
            <a:r>
              <a:rPr kumimoji="0" lang="en-ZA" sz="1800" b="0" i="0" u="none" strike="noStrike" kern="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 la Umoja, a coalition between Jubilee Party and Odinga's Orange Democratic Party (ODM). This was his fifth attempt to run for President of Kenya (1997, 2007, 2013, 2017);</a:t>
            </a:r>
            <a:endParaRPr kumimoji="0" lang="en-US" sz="1800" b="0" i="0" u="none" strike="noStrike" kern="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endParaRPr>
          </a:p>
          <a:p>
            <a:pPr marL="342900" marR="0" lvl="0" indent="-342900" algn="just" defTabSz="914400" rtl="0" eaLnBrk="1" fontAlgn="base" latinLnBrk="0" hangingPunct="1">
              <a:lnSpc>
                <a:spcPct val="107000"/>
              </a:lnSpc>
              <a:spcBef>
                <a:spcPts val="0"/>
              </a:spcBef>
              <a:spcAft>
                <a:spcPts val="800"/>
              </a:spcAft>
              <a:buClrTx/>
              <a:buSzPts val="1000"/>
              <a:buFont typeface="Symbol" panose="05050102010706020507" pitchFamily="18" charset="2"/>
              <a:buChar char=""/>
              <a:tabLst>
                <a:tab pos="457200" algn="l"/>
              </a:tabLst>
              <a:defRPr/>
            </a:pPr>
            <a:r>
              <a:rPr kumimoji="0" lang="en-ZA" sz="1800" b="1" i="0" u="none" strike="noStrike" kern="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Dr William Ruto</a:t>
            </a:r>
            <a:r>
              <a:rPr kumimoji="0" lang="en-ZA" sz="1800" b="0" i="0" u="none" strike="noStrike" kern="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 55, of the Kenya Kwanza Alliance between United Democratic Alliance (UDA), Amani National Congress (ANC) and the Forum for the Restoration of Democracy-Kenya (FORD-Kenya). Former Deputy President of Kenya from 2013 – 2022;</a:t>
            </a:r>
            <a:endParaRPr kumimoji="0" lang="en-US" sz="1800" b="0" i="0" u="none" strike="noStrike" kern="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endParaRPr>
          </a:p>
          <a:p>
            <a:pPr marL="342900" marR="0" lvl="0" indent="-342900" algn="just" defTabSz="914400" rtl="0" eaLnBrk="1" fontAlgn="base" latinLnBrk="0" hangingPunct="1">
              <a:lnSpc>
                <a:spcPct val="107000"/>
              </a:lnSpc>
              <a:spcBef>
                <a:spcPts val="0"/>
              </a:spcBef>
              <a:spcAft>
                <a:spcPts val="800"/>
              </a:spcAft>
              <a:buClrTx/>
              <a:buSzPts val="1000"/>
              <a:buFont typeface="Symbol" panose="05050102010706020507" pitchFamily="18" charset="2"/>
              <a:buChar char=""/>
              <a:tabLst>
                <a:tab pos="457200" algn="l"/>
              </a:tabLst>
              <a:defRPr/>
            </a:pPr>
            <a:r>
              <a:rPr kumimoji="0" lang="en-ZA" sz="1800" b="1" i="0" u="none" strike="noStrike" kern="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David </a:t>
            </a:r>
            <a:r>
              <a:rPr kumimoji="0" lang="en-ZA" sz="1800" b="1" i="0" u="none" strike="noStrike" kern="0" cap="none" spc="0" normalizeH="0" baseline="0" noProof="0" dirty="0" err="1">
                <a:ln>
                  <a:noFill/>
                </a:ln>
                <a:solidFill>
                  <a:prstClr val="black"/>
                </a:solidFill>
                <a:effectLst/>
                <a:uLnTx/>
                <a:uFillTx/>
                <a:ea typeface="Calibri" panose="020F0502020204030204" pitchFamily="34" charset="0"/>
                <a:cs typeface="Times New Roman" panose="02020603050405020304" pitchFamily="18" charset="0"/>
              </a:rPr>
              <a:t>Mwaure</a:t>
            </a:r>
            <a:r>
              <a:rPr kumimoji="0" lang="en-ZA" sz="1800" b="1" i="0" u="none" strike="noStrike" kern="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 </a:t>
            </a:r>
            <a:r>
              <a:rPr kumimoji="0" lang="en-ZA" sz="1800" b="1" i="0" u="none" strike="noStrike" kern="0" cap="none" spc="0" normalizeH="0" baseline="0" noProof="0" dirty="0" err="1">
                <a:ln>
                  <a:noFill/>
                </a:ln>
                <a:solidFill>
                  <a:prstClr val="black"/>
                </a:solidFill>
                <a:effectLst/>
                <a:uLnTx/>
                <a:uFillTx/>
                <a:ea typeface="Calibri" panose="020F0502020204030204" pitchFamily="34" charset="0"/>
                <a:cs typeface="Times New Roman" panose="02020603050405020304" pitchFamily="18" charset="0"/>
              </a:rPr>
              <a:t>Waihiga</a:t>
            </a:r>
            <a:r>
              <a:rPr kumimoji="0" lang="en-ZA" sz="1800" b="0" i="0" u="none" strike="noStrike" kern="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 52, of the </a:t>
            </a:r>
            <a:r>
              <a:rPr kumimoji="0" lang="en-ZA" sz="1800" b="0" i="0" u="none" strike="noStrike" kern="0" cap="none" spc="0" normalizeH="0" baseline="0" noProof="0" dirty="0" err="1">
                <a:ln>
                  <a:noFill/>
                </a:ln>
                <a:solidFill>
                  <a:prstClr val="black"/>
                </a:solidFill>
                <a:effectLst/>
                <a:uLnTx/>
                <a:uFillTx/>
                <a:ea typeface="Calibri" panose="020F0502020204030204" pitchFamily="34" charset="0"/>
                <a:cs typeface="Times New Roman" panose="02020603050405020304" pitchFamily="18" charset="0"/>
              </a:rPr>
              <a:t>Agano</a:t>
            </a:r>
            <a:r>
              <a:rPr kumimoji="0" lang="en-ZA" sz="1800" b="0" i="0" u="none" strike="noStrike" kern="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 Party;</a:t>
            </a:r>
            <a:endParaRPr kumimoji="0" lang="en-US" sz="1800" b="0" i="0" u="none" strike="noStrike" kern="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endParaRPr>
          </a:p>
          <a:p>
            <a:pPr marL="342900" marR="0" lvl="0" indent="-342900" algn="just" defTabSz="914400" rtl="0" eaLnBrk="1" fontAlgn="base" latinLnBrk="0" hangingPunct="1">
              <a:lnSpc>
                <a:spcPct val="107000"/>
              </a:lnSpc>
              <a:spcBef>
                <a:spcPts val="0"/>
              </a:spcBef>
              <a:spcAft>
                <a:spcPts val="800"/>
              </a:spcAft>
              <a:buClrTx/>
              <a:buSzPts val="1000"/>
              <a:buFont typeface="Symbol" panose="05050102010706020507" pitchFamily="18" charset="2"/>
              <a:buChar char=""/>
              <a:tabLst>
                <a:tab pos="457200" algn="l"/>
              </a:tabLst>
              <a:defRPr/>
            </a:pPr>
            <a:r>
              <a:rPr kumimoji="0" lang="en-ZA" sz="1800" b="1" i="0" u="none" strike="noStrike" kern="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George </a:t>
            </a:r>
            <a:r>
              <a:rPr kumimoji="0" lang="en-ZA" sz="1800" b="1" i="0" u="none" strike="noStrike" kern="0" cap="none" spc="0" normalizeH="0" baseline="0" noProof="0" dirty="0" err="1">
                <a:ln>
                  <a:noFill/>
                </a:ln>
                <a:solidFill>
                  <a:prstClr val="black"/>
                </a:solidFill>
                <a:effectLst/>
                <a:uLnTx/>
                <a:uFillTx/>
                <a:ea typeface="Calibri" panose="020F0502020204030204" pitchFamily="34" charset="0"/>
                <a:cs typeface="Times New Roman" panose="02020603050405020304" pitchFamily="18" charset="0"/>
              </a:rPr>
              <a:t>Wajackoyah</a:t>
            </a:r>
            <a:r>
              <a:rPr kumimoji="0" lang="en-ZA" sz="1800" b="0" i="0" u="none" strike="noStrike" kern="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 63, of the Roots Party.</a:t>
            </a:r>
            <a:endParaRPr kumimoji="0" lang="en-US" sz="1800" b="0" i="0" u="none" strike="noStrike" kern="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endParaRPr>
          </a:p>
          <a:p>
            <a:pPr algn="just"/>
            <a:endParaRPr lang="en-ZA" sz="1400" dirty="0"/>
          </a:p>
        </p:txBody>
      </p:sp>
      <p:sp>
        <p:nvSpPr>
          <p:cNvPr id="4" name="Slide Number Placeholder 3">
            <a:extLst>
              <a:ext uri="{FF2B5EF4-FFF2-40B4-BE49-F238E27FC236}">
                <a16:creationId xmlns:a16="http://schemas.microsoft.com/office/drawing/2014/main" id="{AA2C79B2-E9C9-4500-9412-0537FCB5040F}"/>
              </a:ext>
            </a:extLst>
          </p:cNvPr>
          <p:cNvSpPr>
            <a:spLocks noGrp="1"/>
          </p:cNvSpPr>
          <p:nvPr>
            <p:ph type="sldNum" sz="quarter" idx="10"/>
          </p:nvPr>
        </p:nvSpPr>
        <p:spPr/>
        <p:txBody>
          <a:bodyPr/>
          <a:lstStyle/>
          <a:p>
            <a:pPr>
              <a:defRPr/>
            </a:pPr>
            <a:fld id="{3B81CA7B-C617-4EE3-BE71-584B15AC884F}" type="slidenum">
              <a:rPr lang="en-GB" smtClean="0"/>
              <a:pPr>
                <a:defRPr/>
              </a:pPr>
              <a:t>5</a:t>
            </a:fld>
            <a:endParaRPr lang="en-GB" dirty="0"/>
          </a:p>
        </p:txBody>
      </p:sp>
    </p:spTree>
    <p:extLst>
      <p:ext uri="{BB962C8B-B14F-4D97-AF65-F5344CB8AC3E}">
        <p14:creationId xmlns:p14="http://schemas.microsoft.com/office/powerpoint/2010/main" val="2299297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1A069-F358-4D7B-8CCA-C456644BF154}"/>
              </a:ext>
            </a:extLst>
          </p:cNvPr>
          <p:cNvSpPr>
            <a:spLocks noGrp="1"/>
          </p:cNvSpPr>
          <p:nvPr>
            <p:ph type="title"/>
          </p:nvPr>
        </p:nvSpPr>
        <p:spPr>
          <a:xfrm>
            <a:off x="611560" y="182171"/>
            <a:ext cx="8075240" cy="490066"/>
          </a:xfrm>
        </p:spPr>
        <p:txBody>
          <a:bodyPr/>
          <a:lstStyle/>
          <a:p>
            <a:r>
              <a:rPr lang="en-ZA" dirty="0">
                <a:solidFill>
                  <a:schemeClr val="tx1"/>
                </a:solidFill>
              </a:rPr>
              <a:t>RESULTS</a:t>
            </a:r>
          </a:p>
        </p:txBody>
      </p:sp>
      <p:sp>
        <p:nvSpPr>
          <p:cNvPr id="3" name="Content Placeholder 2">
            <a:extLst>
              <a:ext uri="{FF2B5EF4-FFF2-40B4-BE49-F238E27FC236}">
                <a16:creationId xmlns:a16="http://schemas.microsoft.com/office/drawing/2014/main" id="{3AA7B13F-9700-4093-9AAD-E6B14E527BCB}"/>
              </a:ext>
            </a:extLst>
          </p:cNvPr>
          <p:cNvSpPr>
            <a:spLocks noGrp="1"/>
          </p:cNvSpPr>
          <p:nvPr>
            <p:ph idx="1"/>
          </p:nvPr>
        </p:nvSpPr>
        <p:spPr>
          <a:xfrm>
            <a:off x="457200" y="764704"/>
            <a:ext cx="8579296" cy="4874096"/>
          </a:xfrm>
        </p:spPr>
        <p:txBody>
          <a:bodyPr/>
          <a:lstStyle/>
          <a:p>
            <a:pPr algn="just"/>
            <a:r>
              <a:rPr lang="en-ZA" sz="1800" kern="1800" spc="-35" dirty="0">
                <a:solidFill>
                  <a:srgbClr val="171821"/>
                </a:solidFill>
                <a:effectLst/>
                <a:latin typeface="Arial" panose="020B0604020202020204" pitchFamily="34" charset="0"/>
                <a:ea typeface="Times New Roman" panose="02020603050405020304" pitchFamily="18" charset="0"/>
                <a:cs typeface="Times New Roman" panose="02020603050405020304" pitchFamily="18" charset="0"/>
              </a:rPr>
              <a:t>On 15 August 2022, the Chairman of the Independent Electoral Boundaries Commission (IEBC), declared </a:t>
            </a:r>
            <a:r>
              <a:rPr lang="en-ZA" sz="1800" b="1" kern="1800" spc="-35" dirty="0">
                <a:solidFill>
                  <a:srgbClr val="171821"/>
                </a:solidFill>
                <a:effectLst/>
                <a:latin typeface="Arial" panose="020B0604020202020204" pitchFamily="34" charset="0"/>
                <a:ea typeface="Times New Roman" panose="02020603050405020304" pitchFamily="18" charset="0"/>
                <a:cs typeface="Times New Roman" panose="02020603050405020304" pitchFamily="18" charset="0"/>
              </a:rPr>
              <a:t>Dr William Ruto </a:t>
            </a:r>
            <a:r>
              <a:rPr lang="en-ZA" sz="1800" kern="1800" spc="-35" dirty="0">
                <a:solidFill>
                  <a:srgbClr val="171821"/>
                </a:solidFill>
                <a:effectLst/>
                <a:latin typeface="Arial" panose="020B0604020202020204" pitchFamily="34" charset="0"/>
                <a:ea typeface="Times New Roman" panose="02020603050405020304" pitchFamily="18" charset="0"/>
                <a:cs typeface="Times New Roman" panose="02020603050405020304" pitchFamily="18" charset="0"/>
              </a:rPr>
              <a:t>as the President-Elect of the Republic of Kenya.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900"/>
              </a:spcBef>
              <a:spcAft>
                <a:spcPts val="375"/>
              </a:spcAft>
            </a:pPr>
            <a:r>
              <a:rPr lang="en-ZA" sz="1800" kern="1800" spc="-35" dirty="0">
                <a:solidFill>
                  <a:srgbClr val="171821"/>
                </a:solidFill>
                <a:effectLst/>
                <a:latin typeface="Arial" panose="020B0604020202020204" pitchFamily="34" charset="0"/>
                <a:ea typeface="Times New Roman" panose="02020603050405020304" pitchFamily="18" charset="0"/>
                <a:cs typeface="Times New Roman" panose="02020603050405020304" pitchFamily="18" charset="0"/>
              </a:rPr>
              <a:t>According to the Kenyan Constitution, to win in the first round of the Presidential race, a candidate must receive 50% plus one of the votes and at least 25 percent of the votes in 24 of the 47 counties. </a:t>
            </a:r>
          </a:p>
          <a:p>
            <a:pPr marL="0" marR="0" algn="just">
              <a:lnSpc>
                <a:spcPct val="107000"/>
              </a:lnSpc>
              <a:spcBef>
                <a:spcPts val="900"/>
              </a:spcBef>
              <a:spcAft>
                <a:spcPts val="375"/>
              </a:spcAft>
            </a:pPr>
            <a:r>
              <a:rPr lang="en-ZA" sz="1800" kern="1800" spc="-35" dirty="0">
                <a:solidFill>
                  <a:srgbClr val="171821"/>
                </a:solidFill>
                <a:effectLst/>
                <a:latin typeface="Arial" panose="020B0604020202020204" pitchFamily="34" charset="0"/>
                <a:ea typeface="Times New Roman" panose="02020603050405020304" pitchFamily="18" charset="0"/>
                <a:cs typeface="Times New Roman" panose="02020603050405020304" pitchFamily="18" charset="0"/>
              </a:rPr>
              <a:t>The outcome of the Presidential Election is: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algn="just">
              <a:lnSpc>
                <a:spcPct val="107000"/>
              </a:lnSpc>
              <a:spcBef>
                <a:spcPts val="900"/>
              </a:spcBef>
              <a:spcAft>
                <a:spcPts val="375"/>
              </a:spcAft>
            </a:pPr>
            <a:r>
              <a:rPr lang="en-ZA" sz="1800" kern="1800" spc="-35" dirty="0">
                <a:solidFill>
                  <a:srgbClr val="171821"/>
                </a:solidFill>
                <a:effectLst/>
                <a:latin typeface="Arial" panose="020B0604020202020204" pitchFamily="34" charset="0"/>
                <a:ea typeface="Times New Roman" panose="02020603050405020304" pitchFamily="18" charset="0"/>
                <a:cs typeface="Times New Roman" panose="02020603050405020304" pitchFamily="18" charset="0"/>
              </a:rPr>
              <a:t>Dr Ruto 		50.49% (7,176, 141 votes)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algn="just">
              <a:lnSpc>
                <a:spcPct val="107000"/>
              </a:lnSpc>
              <a:spcBef>
                <a:spcPts val="900"/>
              </a:spcBef>
              <a:spcAft>
                <a:spcPts val="375"/>
              </a:spcAft>
            </a:pPr>
            <a:r>
              <a:rPr lang="en-ZA" sz="1800" kern="1800" spc="-35" dirty="0">
                <a:solidFill>
                  <a:srgbClr val="171821"/>
                </a:solidFill>
                <a:effectLst/>
                <a:latin typeface="Arial" panose="020B0604020202020204" pitchFamily="34" charset="0"/>
                <a:ea typeface="Times New Roman" panose="02020603050405020304" pitchFamily="18" charset="0"/>
                <a:cs typeface="Times New Roman" panose="02020603050405020304" pitchFamily="18" charset="0"/>
              </a:rPr>
              <a:t>Mr Odinga 		48.85% (6,942,930 votes).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algn="just">
              <a:lnSpc>
                <a:spcPct val="107000"/>
              </a:lnSpc>
              <a:spcBef>
                <a:spcPts val="900"/>
              </a:spcBef>
              <a:spcAft>
                <a:spcPts val="375"/>
              </a:spcAft>
            </a:pPr>
            <a:r>
              <a:rPr lang="en-ZA" sz="1800" kern="1800" spc="-35" dirty="0">
                <a:solidFill>
                  <a:srgbClr val="171821"/>
                </a:solidFill>
                <a:effectLst/>
                <a:latin typeface="Arial" panose="020B0604020202020204" pitchFamily="34" charset="0"/>
                <a:ea typeface="Times New Roman" panose="02020603050405020304" pitchFamily="18" charset="0"/>
                <a:cs typeface="Times New Roman" panose="02020603050405020304" pitchFamily="18" charset="0"/>
              </a:rPr>
              <a:t>David Mwaure   	0.23 percent (31,987 votes)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algn="just">
              <a:lnSpc>
                <a:spcPct val="107000"/>
              </a:lnSpc>
              <a:spcBef>
                <a:spcPts val="900"/>
              </a:spcBef>
              <a:spcAft>
                <a:spcPts val="375"/>
              </a:spcAft>
            </a:pPr>
            <a:r>
              <a:rPr lang="en-ZA" sz="1800" kern="1800" spc="-35" dirty="0">
                <a:solidFill>
                  <a:srgbClr val="171821"/>
                </a:solidFill>
                <a:effectLst/>
                <a:latin typeface="Arial" panose="020B0604020202020204" pitchFamily="34" charset="0"/>
                <a:ea typeface="Times New Roman" panose="02020603050405020304" pitchFamily="18" charset="0"/>
                <a:cs typeface="Times New Roman" panose="02020603050405020304" pitchFamily="18" charset="0"/>
              </a:rPr>
              <a:t>George </a:t>
            </a:r>
            <a:r>
              <a:rPr lang="en-ZA" sz="1800" kern="1800" spc="-35" dirty="0" err="1">
                <a:solidFill>
                  <a:srgbClr val="171821"/>
                </a:solidFill>
                <a:effectLst/>
                <a:latin typeface="Arial" panose="020B0604020202020204" pitchFamily="34" charset="0"/>
                <a:ea typeface="Times New Roman" panose="02020603050405020304" pitchFamily="18" charset="0"/>
                <a:cs typeface="Times New Roman" panose="02020603050405020304" pitchFamily="18" charset="0"/>
              </a:rPr>
              <a:t>Wajackoya</a:t>
            </a:r>
            <a:r>
              <a:rPr lang="en-ZA" sz="1800" kern="1800" spc="-35" dirty="0">
                <a:solidFill>
                  <a:srgbClr val="171821"/>
                </a:solidFill>
                <a:effectLst/>
                <a:latin typeface="Arial" panose="020B0604020202020204" pitchFamily="34" charset="0"/>
                <a:ea typeface="Times New Roman" panose="02020603050405020304" pitchFamily="18" charset="0"/>
                <a:cs typeface="Times New Roman" panose="02020603050405020304" pitchFamily="18" charset="0"/>
              </a:rPr>
              <a:t> 	0.44 percent (61,969 votes).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ZA" sz="1400" dirty="0"/>
          </a:p>
        </p:txBody>
      </p:sp>
      <p:sp>
        <p:nvSpPr>
          <p:cNvPr id="4" name="Slide Number Placeholder 3">
            <a:extLst>
              <a:ext uri="{FF2B5EF4-FFF2-40B4-BE49-F238E27FC236}">
                <a16:creationId xmlns:a16="http://schemas.microsoft.com/office/drawing/2014/main" id="{AA2C79B2-E9C9-4500-9412-0537FCB5040F}"/>
              </a:ext>
            </a:extLst>
          </p:cNvPr>
          <p:cNvSpPr>
            <a:spLocks noGrp="1"/>
          </p:cNvSpPr>
          <p:nvPr>
            <p:ph type="sldNum" sz="quarter" idx="10"/>
          </p:nvPr>
        </p:nvSpPr>
        <p:spPr/>
        <p:txBody>
          <a:bodyPr/>
          <a:lstStyle/>
          <a:p>
            <a:pPr>
              <a:defRPr/>
            </a:pPr>
            <a:fld id="{3B81CA7B-C617-4EE3-BE71-584B15AC884F}" type="slidenum">
              <a:rPr lang="en-GB" smtClean="0"/>
              <a:pPr>
                <a:defRPr/>
              </a:pPr>
              <a:t>6</a:t>
            </a:fld>
            <a:endParaRPr lang="en-GB" dirty="0"/>
          </a:p>
        </p:txBody>
      </p:sp>
    </p:spTree>
    <p:extLst>
      <p:ext uri="{BB962C8B-B14F-4D97-AF65-F5344CB8AC3E}">
        <p14:creationId xmlns:p14="http://schemas.microsoft.com/office/powerpoint/2010/main" val="768544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B7669-5CEB-4F75-95C9-068E6A4A62A1}"/>
              </a:ext>
            </a:extLst>
          </p:cNvPr>
          <p:cNvSpPr>
            <a:spLocks noGrp="1"/>
          </p:cNvSpPr>
          <p:nvPr>
            <p:ph type="title"/>
          </p:nvPr>
        </p:nvSpPr>
        <p:spPr>
          <a:xfrm>
            <a:off x="585686" y="136525"/>
            <a:ext cx="8075239" cy="634082"/>
          </a:xfrm>
        </p:spPr>
        <p:txBody>
          <a:bodyPr/>
          <a:lstStyle/>
          <a:p>
            <a:r>
              <a:rPr lang="en-ZA" dirty="0">
                <a:solidFill>
                  <a:schemeClr val="tx1"/>
                </a:solidFill>
              </a:rPr>
              <a:t>RESULTS CHALLENGED (1/2)</a:t>
            </a:r>
          </a:p>
        </p:txBody>
      </p:sp>
      <p:sp>
        <p:nvSpPr>
          <p:cNvPr id="3" name="Content Placeholder 2">
            <a:extLst>
              <a:ext uri="{FF2B5EF4-FFF2-40B4-BE49-F238E27FC236}">
                <a16:creationId xmlns:a16="http://schemas.microsoft.com/office/drawing/2014/main" id="{44220A97-C874-4A7F-8298-F82103BB830C}"/>
              </a:ext>
            </a:extLst>
          </p:cNvPr>
          <p:cNvSpPr>
            <a:spLocks noGrp="1"/>
          </p:cNvSpPr>
          <p:nvPr>
            <p:ph idx="1"/>
          </p:nvPr>
        </p:nvSpPr>
        <p:spPr>
          <a:xfrm>
            <a:off x="179512" y="743252"/>
            <a:ext cx="8784976" cy="4990003"/>
          </a:xfrm>
        </p:spPr>
        <p:txBody>
          <a:bodyPr/>
          <a:lstStyle/>
          <a:p>
            <a:pPr algn="just"/>
            <a:r>
              <a:rPr lang="en-ZA" sz="1800" kern="1800" spc="-35" dirty="0">
                <a:solidFill>
                  <a:srgbClr val="171821"/>
                </a:solidFill>
                <a:ea typeface="Times New Roman" panose="02020603050405020304" pitchFamily="18" charset="0"/>
              </a:rPr>
              <a:t>On 16 August 2022, Mr </a:t>
            </a:r>
            <a:r>
              <a:rPr lang="en-ZA" sz="1800" kern="1800" spc="-35" dirty="0">
                <a:solidFill>
                  <a:srgbClr val="171821"/>
                </a:solidFill>
                <a:effectLst/>
                <a:ea typeface="Times New Roman" panose="02020603050405020304" pitchFamily="18" charset="0"/>
              </a:rPr>
              <a:t>Odinga rejected the results of the elections</a:t>
            </a:r>
          </a:p>
          <a:p>
            <a:pPr marL="0" indent="0" algn="just">
              <a:buNone/>
            </a:pPr>
            <a:endParaRPr lang="en-ZA" sz="1800" kern="1800" spc="-35" dirty="0">
              <a:effectLst/>
              <a:ea typeface="Times New Roman" panose="02020603050405020304" pitchFamily="18" charset="0"/>
            </a:endParaRPr>
          </a:p>
          <a:p>
            <a:pPr algn="just"/>
            <a:r>
              <a:rPr lang="en-ZA" sz="1800" kern="1800" spc="-35" dirty="0">
                <a:effectLst/>
                <a:ea typeface="Times New Roman" panose="02020603050405020304" pitchFamily="18" charset="0"/>
              </a:rPr>
              <a:t>On 22 August 2022, Mr Odinga filed a lawsuit challenging the outcome with the Supreme Court. In the petition, Mr Odinga asked the court to nullify the vote's outcome on several grounds, including a mismatch between the turnout figures and the result, and alleged that the Election Commission failed to tally ballots from 27 constituencies, rendering the result unverifiable and unaccountable. </a:t>
            </a:r>
          </a:p>
          <a:p>
            <a:pPr marL="0" indent="0" algn="just">
              <a:buNone/>
            </a:pPr>
            <a:endParaRPr lang="en-ZA" sz="1800" dirty="0">
              <a:effectLst/>
              <a:ea typeface="Calibri" panose="020F0502020204030204" pitchFamily="34" charset="0"/>
              <a:cs typeface="Times New Roman" panose="02020603050405020304" pitchFamily="18" charset="0"/>
            </a:endParaRPr>
          </a:p>
          <a:p>
            <a:pPr algn="just"/>
            <a:r>
              <a:rPr lang="en-ZA" sz="1800" dirty="0">
                <a:effectLst/>
                <a:ea typeface="Calibri" panose="020F0502020204030204" pitchFamily="34" charset="0"/>
                <a:cs typeface="Times New Roman" panose="02020603050405020304" pitchFamily="18" charset="0"/>
              </a:rPr>
              <a:t>Mr Odinga claimed that 140,028 ballots were not counted and that "this significantly affects the final results insofar as none of the (...) candidates reached the constitutional threshold of 50%+1 votes" to win the election in the first round.</a:t>
            </a:r>
          </a:p>
          <a:p>
            <a:pPr algn="just"/>
            <a:r>
              <a:rPr lang="en-US" sz="1800" dirty="0">
                <a:effectLst/>
                <a:ea typeface="Calibri" panose="020F0502020204030204" pitchFamily="34" charset="0"/>
                <a:cs typeface="Times New Roman" panose="02020603050405020304" pitchFamily="18" charset="0"/>
              </a:rPr>
              <a:t>On 5 September 2022, the seven-member </a:t>
            </a:r>
            <a:r>
              <a:rPr lang="en-US" sz="1800" b="1" dirty="0">
                <a:effectLst/>
                <a:ea typeface="Calibri" panose="020F0502020204030204" pitchFamily="34" charset="0"/>
                <a:cs typeface="Times New Roman" panose="02020603050405020304" pitchFamily="18" charset="0"/>
              </a:rPr>
              <a:t>Supreme Court </a:t>
            </a:r>
            <a:r>
              <a:rPr lang="en-US" sz="1800" dirty="0">
                <a:effectLst/>
                <a:ea typeface="Calibri" panose="020F0502020204030204" pitchFamily="34" charset="0"/>
                <a:cs typeface="Times New Roman" panose="02020603050405020304" pitchFamily="18" charset="0"/>
              </a:rPr>
              <a:t>unanimously ruled that Dr William Ruto was validly elected as President. The Supreme Court was tasked with determining:</a:t>
            </a:r>
          </a:p>
          <a:p>
            <a:pPr lvl="1" algn="just">
              <a:buFont typeface="Wingdings" panose="05000000000000000000" pitchFamily="2" charset="2"/>
              <a:buChar char="Ø"/>
            </a:pPr>
            <a:r>
              <a:rPr lang="en-US" sz="1800" dirty="0">
                <a:effectLst/>
                <a:latin typeface="Arial" panose="020B0604020202020204" pitchFamily="34" charset="0"/>
                <a:ea typeface="Calibri" panose="020F0502020204030204" pitchFamily="34" charset="0"/>
                <a:cs typeface="Times New Roman" panose="02020603050405020304" pitchFamily="18" charset="0"/>
              </a:rPr>
              <a:t>Whether the technology deployed by IEBC met standards of integrity, verifiability, security and transparency to guarantee accurate and verifiable results;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n-US" sz="1800" dirty="0">
              <a:effectLst/>
              <a:ea typeface="Calibri" panose="020F0502020204030204" pitchFamily="34" charset="0"/>
              <a:cs typeface="Times New Roman" panose="02020603050405020304" pitchFamily="18" charset="0"/>
            </a:endParaRPr>
          </a:p>
          <a:p>
            <a:pPr algn="just"/>
            <a:endParaRPr lang="en-US" sz="1800" dirty="0">
              <a:effectLst/>
              <a:ea typeface="Calibri" panose="020F0502020204030204" pitchFamily="34" charset="0"/>
              <a:cs typeface="Times New Roman" panose="02020603050405020304" pitchFamily="18" charset="0"/>
            </a:endParaRPr>
          </a:p>
          <a:p>
            <a:pPr marL="0" indent="0" algn="just">
              <a:buNone/>
            </a:pPr>
            <a:r>
              <a:rPr lang="en-US" sz="1800" dirty="0">
                <a:effectLst/>
                <a:ea typeface="Calibri" panose="020F0502020204030204" pitchFamily="34" charset="0"/>
                <a:cs typeface="Times New Roman" panose="02020603050405020304" pitchFamily="18" charset="0"/>
              </a:rPr>
              <a:t> </a:t>
            </a:r>
          </a:p>
          <a:p>
            <a:pPr marL="0"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ZA" dirty="0"/>
          </a:p>
        </p:txBody>
      </p:sp>
      <p:sp>
        <p:nvSpPr>
          <p:cNvPr id="4" name="Slide Number Placeholder 3">
            <a:extLst>
              <a:ext uri="{FF2B5EF4-FFF2-40B4-BE49-F238E27FC236}">
                <a16:creationId xmlns:a16="http://schemas.microsoft.com/office/drawing/2014/main" id="{8DDDE394-5841-4D4B-A72E-A6E027024E77}"/>
              </a:ext>
            </a:extLst>
          </p:cNvPr>
          <p:cNvSpPr>
            <a:spLocks noGrp="1"/>
          </p:cNvSpPr>
          <p:nvPr>
            <p:ph type="sldNum" sz="quarter" idx="10"/>
          </p:nvPr>
        </p:nvSpPr>
        <p:spPr/>
        <p:txBody>
          <a:bodyPr/>
          <a:lstStyle/>
          <a:p>
            <a:pPr>
              <a:defRPr/>
            </a:pPr>
            <a:fld id="{3B81CA7B-C617-4EE3-BE71-584B15AC884F}" type="slidenum">
              <a:rPr lang="en-GB" smtClean="0"/>
              <a:pPr>
                <a:defRPr/>
              </a:pPr>
              <a:t>7</a:t>
            </a:fld>
            <a:endParaRPr lang="en-GB" dirty="0"/>
          </a:p>
        </p:txBody>
      </p:sp>
    </p:spTree>
    <p:extLst>
      <p:ext uri="{BB962C8B-B14F-4D97-AF65-F5344CB8AC3E}">
        <p14:creationId xmlns:p14="http://schemas.microsoft.com/office/powerpoint/2010/main" val="1414023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E9DB8-0D8F-49C8-B7E3-1597CA69287B}"/>
              </a:ext>
            </a:extLst>
          </p:cNvPr>
          <p:cNvSpPr>
            <a:spLocks noGrp="1"/>
          </p:cNvSpPr>
          <p:nvPr>
            <p:ph type="title"/>
          </p:nvPr>
        </p:nvSpPr>
        <p:spPr>
          <a:xfrm>
            <a:off x="457200" y="274638"/>
            <a:ext cx="8147248" cy="719137"/>
          </a:xfrm>
        </p:spPr>
        <p:txBody>
          <a:bodyPr/>
          <a:lstStyle/>
          <a:p>
            <a:r>
              <a:rPr lang="en-GB" dirty="0">
                <a:solidFill>
                  <a:schemeClr val="tx1"/>
                </a:solidFill>
              </a:rPr>
              <a:t>RESULTS CHALLENGED (2/2)</a:t>
            </a:r>
            <a:endParaRPr lang="en-ZA" dirty="0">
              <a:solidFill>
                <a:schemeClr val="tx1"/>
              </a:solidFill>
            </a:endParaRPr>
          </a:p>
        </p:txBody>
      </p:sp>
      <p:sp>
        <p:nvSpPr>
          <p:cNvPr id="3" name="Content Placeholder 2">
            <a:extLst>
              <a:ext uri="{FF2B5EF4-FFF2-40B4-BE49-F238E27FC236}">
                <a16:creationId xmlns:a16="http://schemas.microsoft.com/office/drawing/2014/main" id="{C351E1EA-9D7E-4AA1-9D39-845E69A4511A}"/>
              </a:ext>
            </a:extLst>
          </p:cNvPr>
          <p:cNvSpPr>
            <a:spLocks noGrp="1"/>
          </p:cNvSpPr>
          <p:nvPr>
            <p:ph idx="1"/>
          </p:nvPr>
        </p:nvSpPr>
        <p:spPr>
          <a:xfrm>
            <a:off x="457200" y="1124744"/>
            <a:ext cx="8229600" cy="4514056"/>
          </a:xfrm>
        </p:spPr>
        <p:txBody>
          <a:bodyPr/>
          <a:lstStyle/>
          <a:p>
            <a:pPr lvl="1" indent="-342900" algn="just">
              <a:lnSpc>
                <a:spcPct val="107000"/>
              </a:lnSpc>
              <a:spcAft>
                <a:spcPts val="800"/>
              </a:spcAft>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Whether there was interference with uploading and transmission of forms 34A from polling stations to the IEBC public portal;</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gn="just">
              <a:lnSpc>
                <a:spcPct val="107000"/>
              </a:lnSpc>
              <a:spcAft>
                <a:spcPts val="800"/>
              </a:spcAft>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Whether there was a difference between forms 34A uploaded in the portal and those received at the National Tallying Centre and forms 34A issued to agents at polling stations;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gn="just">
              <a:lnSpc>
                <a:spcPct val="107000"/>
              </a:lnSpc>
              <a:spcAft>
                <a:spcPts val="800"/>
              </a:spcAft>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Whether postponement of gubernational elections in Kakamega and Mombasa counties, parliamentary elections in Kitui Rural,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Kacheliba</a:t>
            </a:r>
            <a:r>
              <a:rPr lang="en-US" sz="1800" dirty="0">
                <a:effectLst/>
                <a:latin typeface="Arial" panose="020B0604020202020204" pitchFamily="34" charset="0"/>
                <a:ea typeface="Calibri" panose="020F0502020204030204" pitchFamily="34" charset="0"/>
                <a:cs typeface="Times New Roman" panose="02020603050405020304" pitchFamily="18" charset="0"/>
              </a:rPr>
              <a:t>, Rongai and Pokot South, and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Nyaki</a:t>
            </a:r>
            <a:r>
              <a:rPr lang="en-US" sz="1800" dirty="0">
                <a:effectLst/>
                <a:latin typeface="Arial" panose="020B0604020202020204" pitchFamily="34" charset="0"/>
                <a:ea typeface="Calibri" panose="020F0502020204030204" pitchFamily="34" charset="0"/>
                <a:cs typeface="Times New Roman" panose="02020603050405020304" pitchFamily="18" charset="0"/>
              </a:rPr>
              <a:t> West and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Mukuru</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kwa</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Njenga</a:t>
            </a:r>
            <a:r>
              <a:rPr lang="en-US" sz="1800" dirty="0">
                <a:effectLst/>
                <a:latin typeface="Arial" panose="020B0604020202020204" pitchFamily="34" charset="0"/>
                <a:ea typeface="Calibri" panose="020F0502020204030204" pitchFamily="34" charset="0"/>
                <a:cs typeface="Times New Roman" panose="02020603050405020304" pitchFamily="18" charset="0"/>
              </a:rPr>
              <a:t> wards resulted in voter suppression to the detriment of the petitioners in petition number E005/2022;</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gn="just">
              <a:lnSpc>
                <a:spcPct val="107000"/>
              </a:lnSpc>
              <a:spcAft>
                <a:spcPts val="800"/>
              </a:spcAft>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Whether there were inexplainable discrepancies between the votes cast for presidential candidates and other elective positions;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buFont typeface="Arial" panose="020B0604020202020204" pitchFamily="34" charset="0"/>
              <a:buChar char="•"/>
            </a:pPr>
            <a:r>
              <a:rPr lang="en-GB" sz="1800" dirty="0">
                <a:effectLst/>
                <a:latin typeface="+mj-lt"/>
                <a:ea typeface="Calibri" panose="020F0502020204030204" pitchFamily="34" charset="0"/>
                <a:cs typeface="Times New Roman" panose="02020603050405020304" pitchFamily="18" charset="0"/>
              </a:rPr>
              <a:t>On 13 September 2022, President </a:t>
            </a:r>
            <a:r>
              <a:rPr lang="en-GB" sz="1800" dirty="0" err="1">
                <a:effectLst/>
                <a:latin typeface="+mj-lt"/>
                <a:ea typeface="Calibri" panose="020F0502020204030204" pitchFamily="34" charset="0"/>
                <a:cs typeface="Times New Roman" panose="02020603050405020304" pitchFamily="18" charset="0"/>
              </a:rPr>
              <a:t>Ruto</a:t>
            </a:r>
            <a:r>
              <a:rPr lang="en-GB" sz="1800" dirty="0">
                <a:effectLst/>
                <a:latin typeface="+mj-lt"/>
                <a:ea typeface="Calibri" panose="020F0502020204030204" pitchFamily="34" charset="0"/>
                <a:cs typeface="Times New Roman" panose="02020603050405020304" pitchFamily="18" charset="0"/>
              </a:rPr>
              <a:t> was inaugurated for five-year term.</a:t>
            </a:r>
          </a:p>
          <a:p>
            <a:pPr marL="0" lvl="0" indent="0" algn="just">
              <a:lnSpc>
                <a:spcPct val="107000"/>
              </a:lnSpc>
              <a:spcAft>
                <a:spcPts val="800"/>
              </a:spcAft>
              <a:buNone/>
            </a:pP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ZA" dirty="0"/>
          </a:p>
        </p:txBody>
      </p:sp>
      <p:sp>
        <p:nvSpPr>
          <p:cNvPr id="4" name="Slide Number Placeholder 3">
            <a:extLst>
              <a:ext uri="{FF2B5EF4-FFF2-40B4-BE49-F238E27FC236}">
                <a16:creationId xmlns:a16="http://schemas.microsoft.com/office/drawing/2014/main" id="{087C35EA-31F8-4BAA-8AAF-B4AD87295BD2}"/>
              </a:ext>
            </a:extLst>
          </p:cNvPr>
          <p:cNvSpPr>
            <a:spLocks noGrp="1"/>
          </p:cNvSpPr>
          <p:nvPr>
            <p:ph type="sldNum" sz="quarter" idx="10"/>
          </p:nvPr>
        </p:nvSpPr>
        <p:spPr/>
        <p:txBody>
          <a:bodyPr/>
          <a:lstStyle/>
          <a:p>
            <a:pPr>
              <a:defRPr/>
            </a:pPr>
            <a:fld id="{3B81CA7B-C617-4EE3-BE71-584B15AC884F}" type="slidenum">
              <a:rPr lang="en-GB" smtClean="0"/>
              <a:pPr>
                <a:defRPr/>
              </a:pPr>
              <a:t>8</a:t>
            </a:fld>
            <a:endParaRPr lang="en-GB" dirty="0"/>
          </a:p>
        </p:txBody>
      </p:sp>
    </p:spTree>
    <p:extLst>
      <p:ext uri="{BB962C8B-B14F-4D97-AF65-F5344CB8AC3E}">
        <p14:creationId xmlns:p14="http://schemas.microsoft.com/office/powerpoint/2010/main" val="2714008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363272" cy="764704"/>
          </a:xfrm>
        </p:spPr>
        <p:txBody>
          <a:bodyPr/>
          <a:lstStyle/>
          <a:p>
            <a:r>
              <a:rPr lang="en-ZA" dirty="0">
                <a:solidFill>
                  <a:schemeClr val="tx1"/>
                </a:solidFill>
              </a:rPr>
              <a:t>FOREIGN POLICY (1/2)</a:t>
            </a:r>
          </a:p>
        </p:txBody>
      </p:sp>
      <p:sp>
        <p:nvSpPr>
          <p:cNvPr id="3" name="Content Placeholder 2"/>
          <p:cNvSpPr>
            <a:spLocks noGrp="1"/>
          </p:cNvSpPr>
          <p:nvPr>
            <p:ph idx="1"/>
          </p:nvPr>
        </p:nvSpPr>
        <p:spPr>
          <a:xfrm>
            <a:off x="395536" y="764704"/>
            <a:ext cx="8640960" cy="4896544"/>
          </a:xfrm>
        </p:spPr>
        <p:txBody>
          <a:bodyPr/>
          <a:lstStyle/>
          <a:p>
            <a:pPr marL="0" lvl="1" indent="0">
              <a:buNone/>
            </a:pPr>
            <a:r>
              <a:rPr lang="en-GB" sz="1800" dirty="0"/>
              <a:t>Kenya Kwanza government Foreign Policy (Election Manifesto):</a:t>
            </a:r>
          </a:p>
          <a:p>
            <a:pPr marL="257175" lvl="1" indent="-257175">
              <a:buFontTx/>
              <a:buChar char="•"/>
            </a:pPr>
            <a:endParaRPr lang="en-GB" sz="1800" dirty="0"/>
          </a:p>
          <a:p>
            <a:pPr marL="657225" lvl="2" indent="-257175"/>
            <a:r>
              <a:rPr lang="en-GB" sz="1800" dirty="0"/>
              <a:t>Kenya is considered an SA’s </a:t>
            </a:r>
            <a:r>
              <a:rPr lang="en-GB" sz="1800" b="1" dirty="0"/>
              <a:t>partner </a:t>
            </a:r>
            <a:r>
              <a:rPr lang="en-GB" sz="1800" dirty="0"/>
              <a:t>in the Eastern African region. It is the only country that hosts UN headquarters in the Global South, serves as a hub for international corporations and organizations and is a key player in peace and security initiatives in the region.</a:t>
            </a:r>
          </a:p>
          <a:p>
            <a:pPr marL="257175" lvl="1" indent="-257175">
              <a:buFontTx/>
              <a:buChar char="•"/>
            </a:pPr>
            <a:endParaRPr lang="en-GB" sz="1800" dirty="0"/>
          </a:p>
          <a:p>
            <a:pPr marL="657225" lvl="2" indent="-257175"/>
            <a:r>
              <a:rPr lang="en-GB" sz="1800" dirty="0"/>
              <a:t>The Kenya Kwanza government will see to it that the country is respected and valued abroad. It will promote friendly relations with its </a:t>
            </a:r>
            <a:r>
              <a:rPr lang="en-GB" sz="1800" b="1" dirty="0"/>
              <a:t>neighbours</a:t>
            </a:r>
            <a:r>
              <a:rPr lang="en-GB" sz="1800" dirty="0"/>
              <a:t>, play a leading role in regional and </a:t>
            </a:r>
            <a:r>
              <a:rPr lang="en-GB" sz="1800" b="1" dirty="0"/>
              <a:t>pan-African</a:t>
            </a:r>
            <a:r>
              <a:rPr lang="en-GB" sz="1800" dirty="0"/>
              <a:t> affairs, collaborate with international partners and uphold commitments to the international community.</a:t>
            </a:r>
          </a:p>
          <a:p>
            <a:pPr marL="257175" lvl="1" indent="-257175">
              <a:buFontTx/>
              <a:buChar char="•"/>
            </a:pPr>
            <a:endParaRPr lang="en-GB" sz="1800"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3B81CA7B-C617-4EE3-BE71-584B15AC884F}" type="slidenum">
              <a:rPr kumimoji="0" lang="en-GB" sz="750" b="0" i="0" u="none" strike="noStrike" kern="1200" cap="none" spc="0" normalizeH="0" baseline="0" noProof="0" smtClean="0">
                <a:ln>
                  <a:noFill/>
                </a:ln>
                <a:solidFill>
                  <a:prstClr val="black"/>
                </a:solidFill>
                <a:effectLst/>
                <a:uLnTx/>
                <a:uFillTx/>
                <a:latin typeface="Times"/>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GB" sz="750" b="0" i="0" u="none" strike="noStrike" kern="1200" cap="none" spc="0" normalizeH="0" baseline="0" noProof="0" dirty="0">
              <a:ln>
                <a:noFill/>
              </a:ln>
              <a:solidFill>
                <a:prstClr val="black"/>
              </a:solidFill>
              <a:effectLst/>
              <a:uLnTx/>
              <a:uFillTx/>
              <a:latin typeface="Times"/>
              <a:ea typeface="+mn-ea"/>
              <a:cs typeface="+mn-cs"/>
            </a:endParaRPr>
          </a:p>
        </p:txBody>
      </p:sp>
    </p:spTree>
    <p:extLst>
      <p:ext uri="{BB962C8B-B14F-4D97-AF65-F5344CB8AC3E}">
        <p14:creationId xmlns:p14="http://schemas.microsoft.com/office/powerpoint/2010/main" val="2215999605"/>
      </p:ext>
    </p:extLst>
  </p:cSld>
  <p:clrMapOvr>
    <a:masterClrMapping/>
  </p:clrMapOvr>
</p:sld>
</file>

<file path=ppt/theme/theme1.xml><?xml version="1.0" encoding="utf-8"?>
<a:theme xmlns:a="http://schemas.openxmlformats.org/drawingml/2006/main" name="DICO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ICO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50292</TotalTime>
  <Words>3366</Words>
  <Application>Microsoft Office PowerPoint</Application>
  <PresentationFormat>On-screen Show (4:3)</PresentationFormat>
  <Paragraphs>255</Paragraphs>
  <Slides>31</Slides>
  <Notes>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31</vt:i4>
      </vt:variant>
    </vt:vector>
  </HeadingPairs>
  <TitlesOfParts>
    <vt:vector size="41" baseType="lpstr">
      <vt:lpstr>Aharoni</vt:lpstr>
      <vt:lpstr>Arial</vt:lpstr>
      <vt:lpstr>Arial Black</vt:lpstr>
      <vt:lpstr>Arial Narrow</vt:lpstr>
      <vt:lpstr>Calibri</vt:lpstr>
      <vt:lpstr>Symbol</vt:lpstr>
      <vt:lpstr>Times</vt:lpstr>
      <vt:lpstr>Wingdings</vt:lpstr>
      <vt:lpstr>DICO Presentation</vt:lpstr>
      <vt:lpstr>1_DICO Presentation</vt:lpstr>
      <vt:lpstr>   PRESENTATION TO THE PARLIAMENTARY PORTFOLIO COMMITTEE   1. Kenya General Elections 2022  2. Angola General Elections 2022  3. Readiness of the Kingdom of Lesotho to hold elections in October 2022    </vt:lpstr>
      <vt:lpstr>Table of Contents </vt:lpstr>
      <vt:lpstr>HISTORICAL OVERVIEW OF  ELECTIONS IN KENYA                                                    </vt:lpstr>
      <vt:lpstr>2022 GENERAL ELECTIONS</vt:lpstr>
      <vt:lpstr>PRESIDENTIAL CANDIDATES</vt:lpstr>
      <vt:lpstr>RESULTS</vt:lpstr>
      <vt:lpstr>RESULTS CHALLENGED (1/2)</vt:lpstr>
      <vt:lpstr>RESULTS CHALLENGED (2/2)</vt:lpstr>
      <vt:lpstr>FOREIGN POLICY (1/2)</vt:lpstr>
      <vt:lpstr>FOREIGN POLICY (2/2)</vt:lpstr>
      <vt:lpstr>FUTURE SOUTH AFRICA-KENYA RELATIONS</vt:lpstr>
      <vt:lpstr>    Angola General Elections  24 August 2022    </vt:lpstr>
      <vt:lpstr>POLITICAL MAP OF ANGOLA </vt:lpstr>
      <vt:lpstr>INTRODUCTION</vt:lpstr>
      <vt:lpstr>CONSTITUTIONAL AND ADMINISTRATIVE FRAMEWORK</vt:lpstr>
      <vt:lpstr>ELECTION MANAGEMENT  </vt:lpstr>
      <vt:lpstr>ELECTION MANAGEMENT  </vt:lpstr>
      <vt:lpstr>OBSERVATIONS OF SEOM</vt:lpstr>
      <vt:lpstr>POST ELECTION PHASE</vt:lpstr>
      <vt:lpstr>CONCLUSION</vt:lpstr>
      <vt:lpstr>    Readiness of the Kingdom of Lesotho to hold elections in October 2022      </vt:lpstr>
      <vt:lpstr>Political map of the Kingdom of Lesotho </vt:lpstr>
      <vt:lpstr>INTRODUCTION</vt:lpstr>
      <vt:lpstr>CONSTITUTIONAL AND LEGAL FRAMEWORK</vt:lpstr>
      <vt:lpstr>ELECTION MANAGEMENT AND PREPAREDNESS (1/2)</vt:lpstr>
      <vt:lpstr>ELECTION MANAGEMENT AND PREPAREDNESS (2/2)</vt:lpstr>
      <vt:lpstr>CHALLENGES (1/2)</vt:lpstr>
      <vt:lpstr>CHALLENGES (2/2)</vt:lpstr>
      <vt:lpstr>OBSERVATIONS (1/2)</vt:lpstr>
      <vt:lpstr>OBSERVATIONS (2/2)</vt:lpstr>
      <vt:lpstr>PowerPoint Presentation</vt:lpstr>
    </vt:vector>
  </TitlesOfParts>
  <Company>DIRCO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Branch Asia and Middle East  Strategic Planning  1 February 2011</dc:title>
  <dc:creator>fcb000</dc:creator>
  <cp:lastModifiedBy>Frans, LJ Mr : Office of the Minister, DIRCO</cp:lastModifiedBy>
  <cp:revision>1378</cp:revision>
  <cp:lastPrinted>2022-03-28T11:13:05Z</cp:lastPrinted>
  <dcterms:created xsi:type="dcterms:W3CDTF">2011-01-27T11:46:34Z</dcterms:created>
  <dcterms:modified xsi:type="dcterms:W3CDTF">2022-09-27T11:57:11Z</dcterms:modified>
</cp:coreProperties>
</file>