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7"/>
  </p:notesMasterIdLst>
  <p:sldIdLst>
    <p:sldId id="262" r:id="rId3"/>
    <p:sldId id="2147376489" r:id="rId4"/>
    <p:sldId id="2147376479" r:id="rId5"/>
    <p:sldId id="2147376488" r:id="rId6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2022-09-27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984DC-53FF-2314-C781-E6641936E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0" y="1250302"/>
            <a:ext cx="8534400" cy="3293706"/>
          </a:xfrm>
        </p:spPr>
        <p:txBody>
          <a:bodyPr/>
          <a:lstStyle/>
          <a:p>
            <a:pPr algn="ctr"/>
            <a:r>
              <a:rPr lang="en-ZA" sz="3200" b="1" i="0" dirty="0">
                <a:solidFill>
                  <a:srgbClr val="1F1F1F"/>
                </a:solidFill>
                <a:effectLst/>
                <a:latin typeface="Google Sans"/>
              </a:rPr>
              <a:t>Monkey Pox in South Africa</a:t>
            </a:r>
          </a:p>
          <a:p>
            <a:pPr algn="ctr"/>
            <a:endParaRPr lang="en-ZA" sz="3200" b="1" dirty="0">
              <a:solidFill>
                <a:srgbClr val="1F1F1F"/>
              </a:solidFill>
              <a:latin typeface="Google Sans"/>
            </a:endParaRPr>
          </a:p>
          <a:p>
            <a:pPr algn="ctr"/>
            <a:r>
              <a:rPr lang="en-ZA" sz="3200" b="1" i="0" dirty="0">
                <a:solidFill>
                  <a:srgbClr val="1F1F1F"/>
                </a:solidFill>
                <a:effectLst/>
                <a:latin typeface="Google Sans"/>
              </a:rPr>
              <a:t>Portfolio Committee Meeting</a:t>
            </a:r>
          </a:p>
          <a:p>
            <a:pPr algn="ctr"/>
            <a:r>
              <a:rPr lang="en-ZA" sz="3200" b="1" dirty="0">
                <a:solidFill>
                  <a:srgbClr val="1F1F1F"/>
                </a:solidFill>
                <a:latin typeface="Google Sans"/>
              </a:rPr>
              <a:t>28 September 2022</a:t>
            </a:r>
            <a:endParaRPr lang="en-ZA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804D0-DD72-B664-0EC2-7676618E6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63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0C6E-6794-B197-3082-A9D5CEEB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/>
              <a:t>Monkeypox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EDFF-B5BC-6321-7965-49B8BE465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Presents with an unexplained acute rash or skin lesions AND one or more of the following signs or symptoms: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headache, acute onset of fever (&gt;38.5°C), lymphadenopathy (swollen lymph nodes), myalgia (muscle pain/body aches) and backache AND for which the following differential diagnoses are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chickenpox, measles, bacterial skin infections, syphilis, molluscum contagiosum, allergic reactions and other locally relevant common cause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papular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vesicular rash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January 2022 to 19 September 2022, 61 753 laboratory-confirmed monkeypox cases, including 23 deaths, have been reported from 105 countries/areas/territories across all six WHO Regions (European Region, Region of the Americas, Eastern Mediterranean Region, Western Pacific Region, South-East Asia Region and African Region).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 Region of the Americas 36 783 confirmed cases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 European Region with 24 138 confirmed cases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 African Region is the third region reporting more cases with 587 laboratory-confirmed cases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009AF-79B7-F499-581F-2600BB780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625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F611-D3CA-75B5-41A2-D7F3FC85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/>
              <a:t>SITUATION IN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8DE7-3CAE-7CE6-338C-5E27C09B7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9" y="1119212"/>
            <a:ext cx="11512649" cy="490745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22 June 2022 to date (21 September 2022), there have been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 unlinked laboratory-confirmed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monkeypox cases reported in South Africa with no deaths.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new laboratory-confirmed case has been reported since the last case reported on 17 August 2022.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cases in South Africa were reported from Limpopo (n=1), Gauteng (n=2) and Western Cape (n=2).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have been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secondary cases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linked to the five confirmed cases. </a:t>
            </a:r>
          </a:p>
          <a:p>
            <a:pPr>
              <a:lnSpc>
                <a:spcPct val="115000"/>
              </a:lnSpc>
            </a:pP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25 May to 21 September 2022, the National Institute for Communicable Diseases conducted 382 monkeypox laboratory tests (PCR) from individuals suspected of monkeypox disease within South Africa (n=268) and other African countries (n=114).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testing volume does not account for the testing conducted by private-sector laboratories. Full genetic sequencing for the first two cases reported (i.e., the first cases to be identified in Gauteng and in Western Cape Province) was conducted.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viral genomes clustered in the B.1 lineage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Western Africa clade with other viral genomes associated with cases of the current multi-country outbreak.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43D77-4D66-306B-950A-B2CD14F9C8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43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48CB-989E-B35C-A804-C0151908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07" y="0"/>
            <a:ext cx="11407824" cy="1052736"/>
          </a:xfrm>
        </p:spPr>
        <p:txBody>
          <a:bodyPr/>
          <a:lstStyle/>
          <a:p>
            <a:r>
              <a:rPr lang="en-ZA" sz="2800" u="none" dirty="0"/>
              <a:t>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C233-520B-172E-364D-85FA2DA9E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9" y="1193861"/>
            <a:ext cx="11512649" cy="467211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23 July 2022, the WHO Director-General declared this outbreak a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health emergency of international concern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(PHEIC) and issued temporary recommendations for countries in order to stop transmission and contain the outbreak.</a:t>
            </a:r>
          </a:p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Several actions have been undertaken to address the requirements imposed through the WHO and related to the PHEIC status of monkeypox.</a:t>
            </a:r>
          </a:p>
          <a:p>
            <a:pPr lvl="1">
              <a:lnSpc>
                <a:spcPct val="115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assessment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WHO-mediated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 analysis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been conducted, and a multi-sectoral action plan has been developed.</a:t>
            </a:r>
          </a:p>
          <a:p>
            <a:pPr lvl="1"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Discussions are also underway to determine the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monkeypox vaccines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possible strategies for access to monkeypox vaccines.</a:t>
            </a:r>
          </a:p>
          <a:p>
            <a:pPr lvl="1"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 have also been taken to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surveillance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employing an active case finding approach in partnership with non-governmental organizations, and improved accessibility of testing aimed at the at risk population.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C87AF-E209-EE58-9206-DCE516954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7434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501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Google Sans</vt:lpstr>
      <vt:lpstr>Verdana</vt:lpstr>
      <vt:lpstr>Custom Design</vt:lpstr>
      <vt:lpstr>8_Custom Design</vt:lpstr>
      <vt:lpstr>think-cell Slide</vt:lpstr>
      <vt:lpstr>PowerPoint Presentation</vt:lpstr>
      <vt:lpstr>Monkeypox</vt:lpstr>
      <vt:lpstr>SITUATION IN SA</vt:lpstr>
      <vt:lpstr>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Vuyokazi Majalamba</cp:lastModifiedBy>
  <cp:revision>77</cp:revision>
  <dcterms:created xsi:type="dcterms:W3CDTF">2020-09-30T07:19:26Z</dcterms:created>
  <dcterms:modified xsi:type="dcterms:W3CDTF">2022-09-27T13:32:13Z</dcterms:modified>
</cp:coreProperties>
</file>