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5" r:id="rId2"/>
  </p:sldMasterIdLst>
  <p:notesMasterIdLst>
    <p:notesMasterId r:id="rId5"/>
  </p:notesMasterIdLst>
  <p:handoutMasterIdLst>
    <p:handoutMasterId r:id="rId6"/>
  </p:handoutMasterIdLst>
  <p:sldIdLst>
    <p:sldId id="256" r:id="rId3"/>
    <p:sldId id="29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53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B3E96-510A-4CE8-A11B-31CBD2FA4C0D}" type="datetimeFigureOut">
              <a:rPr lang="en-US" smtClean="0"/>
              <a:pPr/>
              <a:t>9/27/2022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A12ED-F32A-47F0-AB5B-DA049A49CEC4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90656-425C-4BD6-8B59-937B71857D80}" type="datetimeFigureOut">
              <a:rPr lang="en-US" smtClean="0"/>
              <a:pPr/>
              <a:t>9/27/2022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EA3F3-7F60-4372-AD96-0BFBCD79137E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ogo - NDP - Full colou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6710" y="5857892"/>
            <a:ext cx="1130416" cy="1071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ogo - NDP - Full colou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6711" y="5857892"/>
            <a:ext cx="1130416" cy="107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9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DOH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 r="26000"/>
          <a:stretch>
            <a:fillRect/>
          </a:stretch>
        </p:blipFill>
        <p:spPr bwMode="auto">
          <a:xfrm>
            <a:off x="7341870" y="1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Logo - NDP - Full colour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786710" y="5857892"/>
            <a:ext cx="1130416" cy="10715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pic>
        <p:nvPicPr>
          <p:cNvPr id="8" name="Picture 7" descr="NDOH 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5867400"/>
            <a:ext cx="2286000" cy="82448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 r="26000"/>
          <a:stretch>
            <a:fillRect/>
          </a:stretch>
        </p:blipFill>
        <p:spPr bwMode="auto">
          <a:xfrm>
            <a:off x="7341871" y="3"/>
            <a:ext cx="1184147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Logo - NDP - Full colour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786711" y="5857892"/>
            <a:ext cx="1130416" cy="107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9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dt="0"/>
  <p:txStyles>
    <p:titleStyle>
      <a:lvl1pPr algn="ctr" defTabSz="844083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2780928"/>
            <a:ext cx="8215064" cy="838200"/>
          </a:xfrm>
          <a:prstGeom prst="rect">
            <a:avLst/>
          </a:prstGeom>
        </p:spPr>
        <p:txBody>
          <a:bodyPr tIns="45720" rIns="91440" bIns="4572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ZA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Update on Health Regulations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F6FC915-717E-4423-93B3-442C969FA21F}"/>
              </a:ext>
            </a:extLst>
          </p:cNvPr>
          <p:cNvSpPr txBox="1">
            <a:spLocks noChangeArrowheads="1"/>
          </p:cNvSpPr>
          <p:nvPr/>
        </p:nvSpPr>
        <p:spPr>
          <a:xfrm>
            <a:off x="281355" y="263769"/>
            <a:ext cx="6738918" cy="645294"/>
          </a:xfrm>
          <a:prstGeom prst="rect">
            <a:avLst/>
          </a:prstGeom>
        </p:spPr>
        <p:txBody>
          <a:bodyPr tIns="42203" rIns="84406" bIns="42203" anchor="b">
            <a:normAutofit/>
          </a:bodyPr>
          <a:lstStyle/>
          <a:p>
            <a:pPr algn="ctr" defTabSz="422041"/>
            <a:endParaRPr lang="en-ZA" sz="258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58D54-AE1D-43D3-8715-EAE8D586C442}"/>
              </a:ext>
            </a:extLst>
          </p:cNvPr>
          <p:cNvSpPr txBox="1"/>
          <p:nvPr/>
        </p:nvSpPr>
        <p:spPr>
          <a:xfrm>
            <a:off x="27534" y="1002320"/>
            <a:ext cx="9116466" cy="5002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defTabSz="422041">
              <a:buFont typeface="+mj-lt"/>
              <a:buAutoNum type="arabicPeriod"/>
            </a:pPr>
            <a:r>
              <a:rPr lang="en-ZA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Four health regulations were published for comments on15 March 2022 (Government Gazette No 46048 and 15 April 2022 Government Gazette No: 46243): </a:t>
            </a:r>
          </a:p>
          <a:p>
            <a:pPr marL="854052" lvl="2" indent="-316531" algn="just" defTabSz="422041">
              <a:buFont typeface="Courier New" panose="02070309020205020404" pitchFamily="49" charset="0"/>
              <a:buChar char="o"/>
            </a:pPr>
            <a:r>
              <a:rPr lang="x-none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 relating to the surveillance and the control of notifiable medical conditions</a:t>
            </a:r>
            <a:endParaRPr lang="en-ZA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4052" lvl="2" indent="-316531" algn="just" defTabSz="422041">
              <a:buFont typeface="Courier New" panose="02070309020205020404" pitchFamily="49" charset="0"/>
              <a:buChar char="o"/>
            </a:pPr>
            <a:r>
              <a:rPr lang="x-none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Regulations relating to public health measures in points of entry</a:t>
            </a:r>
            <a:endParaRPr lang="en-ZA" sz="14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4052" lvl="2" indent="-316531" algn="just" defTabSz="422041">
              <a:buFont typeface="Courier New" panose="02070309020205020404" pitchFamily="49" charset="0"/>
              <a:buChar char="o"/>
            </a:pPr>
            <a:r>
              <a:rPr lang="x-none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Regulations relating to the management of human remains</a:t>
            </a:r>
            <a:endParaRPr lang="en-ZA" sz="14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4052" lvl="2" indent="-316531" algn="just" defTabSz="422041">
              <a:buFont typeface="Courier New" panose="02070309020205020404" pitchFamily="49" charset="0"/>
              <a:buChar char="o"/>
            </a:pPr>
            <a:r>
              <a:rPr lang="x-none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Regulations relating to environmental health</a:t>
            </a:r>
            <a:r>
              <a:rPr lang="en-ZA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23221" lvl="1" indent="-342900" algn="just" defTabSz="422041">
              <a:buFont typeface="+mj-lt"/>
              <a:buAutoNum type="arabicPeriod" startAt="2"/>
            </a:pPr>
            <a:endParaRPr lang="en-ZA" sz="1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23221" lvl="1" indent="-342900" algn="just" defTabSz="422041">
              <a:buFont typeface="+mj-lt"/>
              <a:buAutoNum type="arabicPeriod" startAt="2"/>
            </a:pPr>
            <a:r>
              <a:rPr lang="en-ZA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comment period was extended by 3 months from the 5th May 2022 to 5</a:t>
            </a:r>
            <a:r>
              <a:rPr lang="en-ZA" sz="1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ZA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August 2022  (Government Gazette No: 46319) </a:t>
            </a:r>
          </a:p>
          <a:p>
            <a:pPr marL="423221" lvl="1" indent="-342900" algn="just" defTabSz="422041">
              <a:buFont typeface="+mj-lt"/>
              <a:buAutoNum type="arabicPeriod" startAt="2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23221" lvl="1" indent="-342900" algn="just" defTabSz="422041">
              <a:buFont typeface="+mj-lt"/>
              <a:buAutoNum type="arabicPeriod" startAt="2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As of the closing date on 5</a:t>
            </a:r>
            <a:r>
              <a:rPr lang="en-US" sz="14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August 2022, a total of 394, 931 public comments have been received by the Department of Health</a:t>
            </a:r>
          </a:p>
          <a:p>
            <a:pPr marL="423221" lvl="1" indent="-342900" algn="just" defTabSz="422041">
              <a:buFont typeface="+mj-lt"/>
              <a:buAutoNum type="arabicPeriod" startAt="2"/>
            </a:pPr>
            <a:endParaRPr lang="en-ZA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23221" lvl="1" indent="-342900" algn="just" defTabSz="422041">
              <a:buFont typeface="+mj-lt"/>
              <a:buAutoNum type="arabicPeriod" startAt="2"/>
            </a:pPr>
            <a:r>
              <a:rPr lang="en-ZA" sz="14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finalisation of these regulations will be guided by the provisions of Section 90 (4) (a) and (b) of the National Health Act which state:</a:t>
            </a:r>
          </a:p>
          <a:p>
            <a:pPr marL="914400" lvl="1">
              <a:spcAft>
                <a:spcPts val="1000"/>
              </a:spcAft>
            </a:pPr>
            <a:r>
              <a:rPr lang="en-ZA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“(4) (a)The Minister must publish all regulations proposed to be made under this Act in the Gazette for comment at least three months before the date contemplated for their commencement.</a:t>
            </a:r>
            <a:endParaRPr lang="en-Z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spcAft>
                <a:spcPts val="1000"/>
              </a:spcAft>
            </a:pPr>
            <a:r>
              <a:rPr lang="en-ZA" sz="1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If the Minister alters the draft regulations, as a result of any comment, he or she need not publish those alterations before making the regulations.” </a:t>
            </a:r>
            <a:endParaRPr lang="en-ZA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23221" lvl="1" indent="-342900" algn="just" defTabSz="422041">
              <a:buFont typeface="+mj-lt"/>
              <a:buAutoNum type="arabicPeriod" startAt="5"/>
            </a:pPr>
            <a:r>
              <a:rPr lang="en-ZA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Socio-Economic Impact Assessment Study (SEIAS) on the 4 sets of Regulations has been conducted and is awaiting final approval by the Department of Planning, Monitoring and Evaluation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DD869C-2E80-7F83-B650-AF2A2702EA75}"/>
              </a:ext>
            </a:extLst>
          </p:cNvPr>
          <p:cNvSpPr txBox="1"/>
          <p:nvPr/>
        </p:nvSpPr>
        <p:spPr>
          <a:xfrm>
            <a:off x="27533" y="357026"/>
            <a:ext cx="7167627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UPDATE ON PUBLIC COMMENTS PROCESSING</a:t>
            </a:r>
            <a:r>
              <a:rPr lang="en-ZA" sz="2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40701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Custom Design</vt:lpstr>
      <vt:lpstr>1_Custom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Schmim</dc:creator>
  <cp:lastModifiedBy>Vuyokazi Majalamba</cp:lastModifiedBy>
  <cp:revision>53</cp:revision>
  <dcterms:created xsi:type="dcterms:W3CDTF">2013-10-17T06:13:57Z</dcterms:created>
  <dcterms:modified xsi:type="dcterms:W3CDTF">2022-09-27T13:31:28Z</dcterms:modified>
</cp:coreProperties>
</file>