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30"/>
  </p:notesMasterIdLst>
  <p:sldIdLst>
    <p:sldId id="262" r:id="rId3"/>
    <p:sldId id="2147376479" r:id="rId4"/>
    <p:sldId id="2147376481" r:id="rId5"/>
    <p:sldId id="2147376482" r:id="rId6"/>
    <p:sldId id="2147376483" r:id="rId7"/>
    <p:sldId id="2147376484" r:id="rId8"/>
    <p:sldId id="2147376486" r:id="rId9"/>
    <p:sldId id="2147376487" r:id="rId10"/>
    <p:sldId id="261" r:id="rId11"/>
    <p:sldId id="263" r:id="rId12"/>
    <p:sldId id="271" r:id="rId13"/>
    <p:sldId id="2147376458" r:id="rId14"/>
    <p:sldId id="2147376461" r:id="rId15"/>
    <p:sldId id="2147376175" r:id="rId16"/>
    <p:sldId id="2147376464" r:id="rId17"/>
    <p:sldId id="2147376465" r:id="rId18"/>
    <p:sldId id="2147376181" r:id="rId19"/>
    <p:sldId id="2147376478" r:id="rId20"/>
    <p:sldId id="2147376466" r:id="rId21"/>
    <p:sldId id="265" r:id="rId22"/>
    <p:sldId id="2147376480" r:id="rId23"/>
    <p:sldId id="268" r:id="rId24"/>
    <p:sldId id="266" r:id="rId25"/>
    <p:sldId id="2147376027" r:id="rId26"/>
    <p:sldId id="269" r:id="rId27"/>
    <p:sldId id="2147376490" r:id="rId28"/>
    <p:sldId id="2147376488" r:id="rId29"/>
  </p:sldIdLst>
  <p:sldSz cx="12192000" cy="6858000"/>
  <p:notesSz cx="6858000" cy="9144000"/>
  <p:defaultTextStyle>
    <a:defPPr>
      <a:defRPr lang="af-Z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3629F-1FFD-4CA1-B060-1812235A7DEE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F2BE352F-5423-4E9F-815F-2E9B2FFEDA29}">
      <dgm:prSet phldrT="[Text]" custT="1"/>
      <dgm:spPr>
        <a:solidFill>
          <a:srgbClr val="C58B0F"/>
        </a:solidFill>
      </dgm:spPr>
      <dgm:t>
        <a:bodyPr rIns="72000"/>
        <a:lstStyle/>
        <a:p>
          <a:pPr algn="l"/>
          <a:r>
            <a:rPr lang="en-US" sz="1050" b="1" dirty="0"/>
            <a:t>Prioritizing population</a:t>
          </a:r>
        </a:p>
      </dgm:t>
    </dgm:pt>
    <dgm:pt modelId="{C2EB4375-5886-4328-ADCD-B1A438D2B562}" type="parTrans" cxnId="{AD5B3E96-4B58-4EEF-8866-E21CF0E2285E}">
      <dgm:prSet/>
      <dgm:spPr/>
      <dgm:t>
        <a:bodyPr/>
        <a:lstStyle/>
        <a:p>
          <a:endParaRPr lang="en-US" b="1"/>
        </a:p>
      </dgm:t>
    </dgm:pt>
    <dgm:pt modelId="{E524F63E-F2AA-412D-A7B5-C0BAD5C00990}" type="sibTrans" cxnId="{AD5B3E96-4B58-4EEF-8866-E21CF0E2285E}">
      <dgm:prSet/>
      <dgm:spPr/>
      <dgm:t>
        <a:bodyPr/>
        <a:lstStyle/>
        <a:p>
          <a:endParaRPr lang="en-US" b="1"/>
        </a:p>
      </dgm:t>
    </dgm:pt>
    <dgm:pt modelId="{394727D5-9C14-4E78-964D-579698F4AA0E}">
      <dgm:prSet phldrT="[Text]" custT="1"/>
      <dgm:spPr>
        <a:solidFill>
          <a:srgbClr val="C58B0F"/>
        </a:solidFill>
      </dgm:spPr>
      <dgm:t>
        <a:bodyPr rIns="72000"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Allocation of vaccine</a:t>
          </a:r>
        </a:p>
      </dgm:t>
    </dgm:pt>
    <dgm:pt modelId="{2080EA70-1ED4-4FA5-98C3-497B00086BC2}" type="parTrans" cxnId="{D99C8D56-B8B4-4260-BBE9-8EBB54186E30}">
      <dgm:prSet/>
      <dgm:spPr/>
      <dgm:t>
        <a:bodyPr/>
        <a:lstStyle/>
        <a:p>
          <a:endParaRPr lang="en-US" b="1"/>
        </a:p>
      </dgm:t>
    </dgm:pt>
    <dgm:pt modelId="{B2201CCC-AA31-4835-A1C5-6441B5A4F1A0}" type="sibTrans" cxnId="{D99C8D56-B8B4-4260-BBE9-8EBB54186E30}">
      <dgm:prSet/>
      <dgm:spPr/>
      <dgm:t>
        <a:bodyPr/>
        <a:lstStyle/>
        <a:p>
          <a:endParaRPr lang="en-US" b="1"/>
        </a:p>
      </dgm:t>
    </dgm:pt>
    <dgm:pt modelId="{388663EA-56F7-48BE-9E4C-DC38E9AD55B9}">
      <dgm:prSet phldrT="[Text]" custT="1"/>
      <dgm:spPr>
        <a:solidFill>
          <a:srgbClr val="C58B0F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2007" tIns="17336" rIns="468000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Distribution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(Supplier to Point of Use)</a:t>
          </a:r>
        </a:p>
      </dgm:t>
    </dgm:pt>
    <dgm:pt modelId="{8DD33BE8-0D20-4D39-BA0F-886FD9CF2D58}" type="parTrans" cxnId="{ABC85413-9725-4BEC-B998-6B0FCBEC3145}">
      <dgm:prSet/>
      <dgm:spPr/>
      <dgm:t>
        <a:bodyPr/>
        <a:lstStyle/>
        <a:p>
          <a:endParaRPr lang="en-US" b="1"/>
        </a:p>
      </dgm:t>
    </dgm:pt>
    <dgm:pt modelId="{652D20BD-06B2-4633-9AA2-5A2B2DF45855}" type="sibTrans" cxnId="{ABC85413-9725-4BEC-B998-6B0FCBEC3145}">
      <dgm:prSet/>
      <dgm:spPr/>
      <dgm:t>
        <a:bodyPr/>
        <a:lstStyle/>
        <a:p>
          <a:endParaRPr lang="en-US" b="1"/>
        </a:p>
      </dgm:t>
    </dgm:pt>
    <dgm:pt modelId="{BED97F11-637E-4602-8CAB-F1048675EBEF}">
      <dgm:prSet phldrT="[Text]" custT="1"/>
      <dgm:spPr>
        <a:solidFill>
          <a:srgbClr val="C58B0F"/>
        </a:solidFill>
      </dgm:spPr>
      <dgm:t>
        <a:bodyPr/>
        <a:lstStyle/>
        <a:p>
          <a:pPr algn="l"/>
          <a:r>
            <a:rPr lang="en-US" sz="1100" b="1" dirty="0"/>
            <a:t>Administration</a:t>
          </a:r>
        </a:p>
      </dgm:t>
    </dgm:pt>
    <dgm:pt modelId="{C09F1469-D913-48CF-8432-B6CCB68B3B16}" type="parTrans" cxnId="{17B8171D-C4A0-450C-B673-8FECE13F9E41}">
      <dgm:prSet/>
      <dgm:spPr/>
      <dgm:t>
        <a:bodyPr/>
        <a:lstStyle/>
        <a:p>
          <a:endParaRPr lang="en-US" b="1"/>
        </a:p>
      </dgm:t>
    </dgm:pt>
    <dgm:pt modelId="{C1E0E3A6-13B2-4DDA-87E6-2669E06B28AE}" type="sibTrans" cxnId="{17B8171D-C4A0-450C-B673-8FECE13F9E41}">
      <dgm:prSet/>
      <dgm:spPr/>
      <dgm:t>
        <a:bodyPr/>
        <a:lstStyle/>
        <a:p>
          <a:endParaRPr lang="en-US" b="1"/>
        </a:p>
      </dgm:t>
    </dgm:pt>
    <dgm:pt modelId="{92068443-FD81-4641-8FB9-5A2AE96A33F9}">
      <dgm:prSet phldrT="[Text]" custT="1"/>
      <dgm:spPr>
        <a:solidFill>
          <a:srgbClr val="C58B0F"/>
        </a:solidFill>
      </dgm:spPr>
      <dgm:t>
        <a:bodyPr rIns="180000"/>
        <a:lstStyle/>
        <a:p>
          <a:pPr algn="l"/>
          <a:r>
            <a:rPr lang="en-US" sz="1100" b="1" dirty="0"/>
            <a:t>Safety, Effectiveness, Uptake, Second dose</a:t>
          </a:r>
        </a:p>
      </dgm:t>
    </dgm:pt>
    <dgm:pt modelId="{4AA98E07-27CF-40F9-B09B-38315F9CEB2E}" type="parTrans" cxnId="{B6AB16B1-0561-4217-8FFD-FFD781F09C0C}">
      <dgm:prSet/>
      <dgm:spPr/>
      <dgm:t>
        <a:bodyPr/>
        <a:lstStyle/>
        <a:p>
          <a:endParaRPr lang="en-US" b="1"/>
        </a:p>
      </dgm:t>
    </dgm:pt>
    <dgm:pt modelId="{8ACFC0B0-644E-4052-84A9-030CD6FABC5C}" type="sibTrans" cxnId="{B6AB16B1-0561-4217-8FFD-FFD781F09C0C}">
      <dgm:prSet/>
      <dgm:spPr/>
      <dgm:t>
        <a:bodyPr/>
        <a:lstStyle/>
        <a:p>
          <a:endParaRPr lang="en-US" b="1"/>
        </a:p>
      </dgm:t>
    </dgm:pt>
    <dgm:pt modelId="{F5594F81-823F-44B3-9A14-2DBFFFFBA4F8}" type="pres">
      <dgm:prSet presAssocID="{E7C3629F-1FFD-4CA1-B060-1812235A7DEE}" presName="Name0" presStyleCnt="0">
        <dgm:presLayoutVars>
          <dgm:dir/>
          <dgm:animLvl val="lvl"/>
          <dgm:resizeHandles val="exact"/>
        </dgm:presLayoutVars>
      </dgm:prSet>
      <dgm:spPr/>
    </dgm:pt>
    <dgm:pt modelId="{D85B308E-13D8-4B93-9DCA-39FFA45E7F8C}" type="pres">
      <dgm:prSet presAssocID="{F2BE352F-5423-4E9F-815F-2E9B2FFEDA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17B53-D028-447D-8476-25A6B63CE390}" type="pres">
      <dgm:prSet presAssocID="{E524F63E-F2AA-412D-A7B5-C0BAD5C00990}" presName="parTxOnlySpace" presStyleCnt="0"/>
      <dgm:spPr/>
    </dgm:pt>
    <dgm:pt modelId="{92E10D9B-4E10-4830-B6D8-6C36B3C2F19B}" type="pres">
      <dgm:prSet presAssocID="{394727D5-9C14-4E78-964D-579698F4AA0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AB3C9-9598-4D15-8507-140681093FAC}" type="pres">
      <dgm:prSet presAssocID="{B2201CCC-AA31-4835-A1C5-6441B5A4F1A0}" presName="parTxOnlySpace" presStyleCnt="0"/>
      <dgm:spPr/>
    </dgm:pt>
    <dgm:pt modelId="{8F8ED02C-20F3-4DE1-A6ED-E9D5518D018D}" type="pres">
      <dgm:prSet presAssocID="{388663EA-56F7-48BE-9E4C-DC38E9AD55B9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3584055" y="2311698"/>
          <a:ext cx="1988172" cy="795269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65C25E84-A1EC-409D-9646-22E72ED72490}" type="pres">
      <dgm:prSet presAssocID="{652D20BD-06B2-4633-9AA2-5A2B2DF45855}" presName="parTxOnlySpace" presStyleCnt="0"/>
      <dgm:spPr/>
    </dgm:pt>
    <dgm:pt modelId="{627EEB30-9441-458C-91C8-0D22361D8FDF}" type="pres">
      <dgm:prSet presAssocID="{BED97F11-637E-4602-8CAB-F1048675EBE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789CB-AB90-4AC3-82BE-45CAEACC248B}" type="pres">
      <dgm:prSet presAssocID="{C1E0E3A6-13B2-4DDA-87E6-2669E06B28AE}" presName="parTxOnlySpace" presStyleCnt="0"/>
      <dgm:spPr/>
    </dgm:pt>
    <dgm:pt modelId="{B319CBFE-43FD-4EDC-98C2-79A322A4D517}" type="pres">
      <dgm:prSet presAssocID="{92068443-FD81-4641-8FB9-5A2AE96A33F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5970FF-83FC-4D1B-BC20-9939BE1FD26B}" type="presOf" srcId="{92068443-FD81-4641-8FB9-5A2AE96A33F9}" destId="{B319CBFE-43FD-4EDC-98C2-79A322A4D517}" srcOrd="0" destOrd="0" presId="urn:microsoft.com/office/officeart/2005/8/layout/chevron1"/>
    <dgm:cxn modelId="{B77D1AFD-47B4-46F1-8092-54744EF44750}" type="presOf" srcId="{388663EA-56F7-48BE-9E4C-DC38E9AD55B9}" destId="{8F8ED02C-20F3-4DE1-A6ED-E9D5518D018D}" srcOrd="0" destOrd="0" presId="urn:microsoft.com/office/officeart/2005/8/layout/chevron1"/>
    <dgm:cxn modelId="{AD5B3E96-4B58-4EEF-8866-E21CF0E2285E}" srcId="{E7C3629F-1FFD-4CA1-B060-1812235A7DEE}" destId="{F2BE352F-5423-4E9F-815F-2E9B2FFEDA29}" srcOrd="0" destOrd="0" parTransId="{C2EB4375-5886-4328-ADCD-B1A438D2B562}" sibTransId="{E524F63E-F2AA-412D-A7B5-C0BAD5C00990}"/>
    <dgm:cxn modelId="{B6AB16B1-0561-4217-8FFD-FFD781F09C0C}" srcId="{E7C3629F-1FFD-4CA1-B060-1812235A7DEE}" destId="{92068443-FD81-4641-8FB9-5A2AE96A33F9}" srcOrd="4" destOrd="0" parTransId="{4AA98E07-27CF-40F9-B09B-38315F9CEB2E}" sibTransId="{8ACFC0B0-644E-4052-84A9-030CD6FABC5C}"/>
    <dgm:cxn modelId="{17B8171D-C4A0-450C-B673-8FECE13F9E41}" srcId="{E7C3629F-1FFD-4CA1-B060-1812235A7DEE}" destId="{BED97F11-637E-4602-8CAB-F1048675EBEF}" srcOrd="3" destOrd="0" parTransId="{C09F1469-D913-48CF-8432-B6CCB68B3B16}" sibTransId="{C1E0E3A6-13B2-4DDA-87E6-2669E06B28AE}"/>
    <dgm:cxn modelId="{4B18D4C1-8666-49A4-8AE8-8DAD0A041749}" type="presOf" srcId="{394727D5-9C14-4E78-964D-579698F4AA0E}" destId="{92E10D9B-4E10-4830-B6D8-6C36B3C2F19B}" srcOrd="0" destOrd="0" presId="urn:microsoft.com/office/officeart/2005/8/layout/chevron1"/>
    <dgm:cxn modelId="{ABC85413-9725-4BEC-B998-6B0FCBEC3145}" srcId="{E7C3629F-1FFD-4CA1-B060-1812235A7DEE}" destId="{388663EA-56F7-48BE-9E4C-DC38E9AD55B9}" srcOrd="2" destOrd="0" parTransId="{8DD33BE8-0D20-4D39-BA0F-886FD9CF2D58}" sibTransId="{652D20BD-06B2-4633-9AA2-5A2B2DF45855}"/>
    <dgm:cxn modelId="{616A5DF2-421A-45D1-9027-ED98EBA5D5E2}" type="presOf" srcId="{E7C3629F-1FFD-4CA1-B060-1812235A7DEE}" destId="{F5594F81-823F-44B3-9A14-2DBFFFFBA4F8}" srcOrd="0" destOrd="0" presId="urn:microsoft.com/office/officeart/2005/8/layout/chevron1"/>
    <dgm:cxn modelId="{1401ACC4-7AFC-45AF-8862-D52D92F1BBB1}" type="presOf" srcId="{F2BE352F-5423-4E9F-815F-2E9B2FFEDA29}" destId="{D85B308E-13D8-4B93-9DCA-39FFA45E7F8C}" srcOrd="0" destOrd="0" presId="urn:microsoft.com/office/officeart/2005/8/layout/chevron1"/>
    <dgm:cxn modelId="{D99C8D56-B8B4-4260-BBE9-8EBB54186E30}" srcId="{E7C3629F-1FFD-4CA1-B060-1812235A7DEE}" destId="{394727D5-9C14-4E78-964D-579698F4AA0E}" srcOrd="1" destOrd="0" parTransId="{2080EA70-1ED4-4FA5-98C3-497B00086BC2}" sibTransId="{B2201CCC-AA31-4835-A1C5-6441B5A4F1A0}"/>
    <dgm:cxn modelId="{65B43B41-11A6-419D-879C-895BDF9CEF5A}" type="presOf" srcId="{BED97F11-637E-4602-8CAB-F1048675EBEF}" destId="{627EEB30-9441-458C-91C8-0D22361D8FDF}" srcOrd="0" destOrd="0" presId="urn:microsoft.com/office/officeart/2005/8/layout/chevron1"/>
    <dgm:cxn modelId="{E9C1FCDF-E080-488A-89D1-3872830691A7}" type="presParOf" srcId="{F5594F81-823F-44B3-9A14-2DBFFFFBA4F8}" destId="{D85B308E-13D8-4B93-9DCA-39FFA45E7F8C}" srcOrd="0" destOrd="0" presId="urn:microsoft.com/office/officeart/2005/8/layout/chevron1"/>
    <dgm:cxn modelId="{118FF86C-4372-4F2B-8436-4C4AA6BD15DC}" type="presParOf" srcId="{F5594F81-823F-44B3-9A14-2DBFFFFBA4F8}" destId="{5AC17B53-D028-447D-8476-25A6B63CE390}" srcOrd="1" destOrd="0" presId="urn:microsoft.com/office/officeart/2005/8/layout/chevron1"/>
    <dgm:cxn modelId="{DFFEAA43-133F-4F9A-B60D-5D2EC311C749}" type="presParOf" srcId="{F5594F81-823F-44B3-9A14-2DBFFFFBA4F8}" destId="{92E10D9B-4E10-4830-B6D8-6C36B3C2F19B}" srcOrd="2" destOrd="0" presId="urn:microsoft.com/office/officeart/2005/8/layout/chevron1"/>
    <dgm:cxn modelId="{57873FCA-D11A-4854-99E1-9A7205707EBD}" type="presParOf" srcId="{F5594F81-823F-44B3-9A14-2DBFFFFBA4F8}" destId="{B7BAB3C9-9598-4D15-8507-140681093FAC}" srcOrd="3" destOrd="0" presId="urn:microsoft.com/office/officeart/2005/8/layout/chevron1"/>
    <dgm:cxn modelId="{D377AF99-BE9E-4048-AC84-33A622716BC4}" type="presParOf" srcId="{F5594F81-823F-44B3-9A14-2DBFFFFBA4F8}" destId="{8F8ED02C-20F3-4DE1-A6ED-E9D5518D018D}" srcOrd="4" destOrd="0" presId="urn:microsoft.com/office/officeart/2005/8/layout/chevron1"/>
    <dgm:cxn modelId="{C7CC42CA-FD3B-45AC-B41A-53C6A48082B0}" type="presParOf" srcId="{F5594F81-823F-44B3-9A14-2DBFFFFBA4F8}" destId="{65C25E84-A1EC-409D-9646-22E72ED72490}" srcOrd="5" destOrd="0" presId="urn:microsoft.com/office/officeart/2005/8/layout/chevron1"/>
    <dgm:cxn modelId="{D50B0D30-30D7-4E6B-8000-DD4E116087EB}" type="presParOf" srcId="{F5594F81-823F-44B3-9A14-2DBFFFFBA4F8}" destId="{627EEB30-9441-458C-91C8-0D22361D8FDF}" srcOrd="6" destOrd="0" presId="urn:microsoft.com/office/officeart/2005/8/layout/chevron1"/>
    <dgm:cxn modelId="{E3F6250F-8478-46B8-917A-9D59A0E04410}" type="presParOf" srcId="{F5594F81-823F-44B3-9A14-2DBFFFFBA4F8}" destId="{818789CB-AB90-4AC3-82BE-45CAEACC248B}" srcOrd="7" destOrd="0" presId="urn:microsoft.com/office/officeart/2005/8/layout/chevron1"/>
    <dgm:cxn modelId="{D530D481-F6C6-4BC7-AD18-D0F2643A6A6C}" type="presParOf" srcId="{F5594F81-823F-44B3-9A14-2DBFFFFBA4F8}" destId="{B319CBFE-43FD-4EDC-98C2-79A322A4D51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308E-13D8-4B93-9DCA-39FFA45E7F8C}">
      <dsp:nvSpPr>
        <dsp:cNvPr id="0" name=""/>
        <dsp:cNvSpPr/>
      </dsp:nvSpPr>
      <dsp:spPr>
        <a:xfrm>
          <a:off x="2597" y="0"/>
          <a:ext cx="2311979" cy="642424"/>
        </a:xfrm>
        <a:prstGeom prst="chevron">
          <a:avLst/>
        </a:prstGeom>
        <a:solidFill>
          <a:srgbClr val="C58B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72000" bIns="14669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Prioritizing population</a:t>
          </a:r>
        </a:p>
      </dsp:txBody>
      <dsp:txXfrm>
        <a:off x="323809" y="0"/>
        <a:ext cx="1669555" cy="642424"/>
      </dsp:txXfrm>
    </dsp:sp>
    <dsp:sp modelId="{92E10D9B-4E10-4830-B6D8-6C36B3C2F19B}">
      <dsp:nvSpPr>
        <dsp:cNvPr id="0" name=""/>
        <dsp:cNvSpPr/>
      </dsp:nvSpPr>
      <dsp:spPr>
        <a:xfrm>
          <a:off x="2083379" y="0"/>
          <a:ext cx="2311979" cy="642424"/>
        </a:xfrm>
        <a:prstGeom prst="chevron">
          <a:avLst/>
        </a:prstGeom>
        <a:solidFill>
          <a:srgbClr val="C58B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72000" bIns="1466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Allocation of vaccine</a:t>
          </a:r>
        </a:p>
      </dsp:txBody>
      <dsp:txXfrm>
        <a:off x="2404591" y="0"/>
        <a:ext cx="1669555" cy="642424"/>
      </dsp:txXfrm>
    </dsp:sp>
    <dsp:sp modelId="{8F8ED02C-20F3-4DE1-A6ED-E9D5518D018D}">
      <dsp:nvSpPr>
        <dsp:cNvPr id="0" name=""/>
        <dsp:cNvSpPr/>
      </dsp:nvSpPr>
      <dsp:spPr>
        <a:xfrm>
          <a:off x="4164160" y="0"/>
          <a:ext cx="2311979" cy="642424"/>
        </a:xfrm>
        <a:prstGeom prst="chevron">
          <a:avLst/>
        </a:prstGeom>
        <a:solidFill>
          <a:srgbClr val="C58B0F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468000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Distribution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(Supplier to Point of Use)</a:t>
          </a:r>
        </a:p>
      </dsp:txBody>
      <dsp:txXfrm>
        <a:off x="4485372" y="0"/>
        <a:ext cx="1669555" cy="642424"/>
      </dsp:txXfrm>
    </dsp:sp>
    <dsp:sp modelId="{627EEB30-9441-458C-91C8-0D22361D8FDF}">
      <dsp:nvSpPr>
        <dsp:cNvPr id="0" name=""/>
        <dsp:cNvSpPr/>
      </dsp:nvSpPr>
      <dsp:spPr>
        <a:xfrm>
          <a:off x="6244942" y="0"/>
          <a:ext cx="2311979" cy="642424"/>
        </a:xfrm>
        <a:prstGeom prst="chevron">
          <a:avLst/>
        </a:prstGeom>
        <a:solidFill>
          <a:srgbClr val="C58B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Administration</a:t>
          </a:r>
        </a:p>
      </dsp:txBody>
      <dsp:txXfrm>
        <a:off x="6566154" y="0"/>
        <a:ext cx="1669555" cy="642424"/>
      </dsp:txXfrm>
    </dsp:sp>
    <dsp:sp modelId="{B319CBFE-43FD-4EDC-98C2-79A322A4D517}">
      <dsp:nvSpPr>
        <dsp:cNvPr id="0" name=""/>
        <dsp:cNvSpPr/>
      </dsp:nvSpPr>
      <dsp:spPr>
        <a:xfrm>
          <a:off x="8325723" y="0"/>
          <a:ext cx="2311979" cy="642424"/>
        </a:xfrm>
        <a:prstGeom prst="chevron">
          <a:avLst/>
        </a:prstGeom>
        <a:solidFill>
          <a:srgbClr val="C58B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80000" bIns="14669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Safety, Effectiveness, Uptake, Second dose</a:t>
          </a:r>
        </a:p>
      </dsp:txBody>
      <dsp:txXfrm>
        <a:off x="8646935" y="0"/>
        <a:ext cx="1669555" cy="642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8FADB-CC9E-4670-9DDD-3C30567DA611}" type="datetimeFigureOut">
              <a:rPr lang="af-ZA" smtClean="0"/>
              <a:t>2022-09-27</a:t>
            </a:fld>
            <a:endParaRPr lang="af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59317-4E9C-46E9-9589-CB3EEBC18AA2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8663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90058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90058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929005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44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86436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522"/>
            <a:ext cx="10635260" cy="1005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51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28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313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1958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3934" y="1268413"/>
            <a:ext cx="11904133" cy="5473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273374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40409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111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 and Content">
    <p:bg>
      <p:bgPr>
        <a:solidFill>
          <a:srgbClr val="005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8" y="-1"/>
            <a:ext cx="12001335" cy="908721"/>
          </a:xfrm>
        </p:spPr>
        <p:txBody>
          <a:bodyPr/>
          <a:lstStyle>
            <a:lvl1pPr algn="ctr"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9882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42626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3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791563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78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4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30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01108-C480-4D60-AC87-5E26CA16820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24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603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32F0C-CFEF-4764-A761-A8AD09E49DD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0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DFC38-58BD-47D8-8F8D-5A13C9E8489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A07C-EE9C-40C2-ADB5-5ED734F62BC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15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41" y="1500327"/>
            <a:ext cx="5344859" cy="4351223"/>
          </a:xfrm>
        </p:spPr>
        <p:txBody>
          <a:bodyPr/>
          <a:lstStyle>
            <a:lvl1pPr>
              <a:defRPr sz="1973"/>
            </a:lvl1pPr>
            <a:lvl2pPr>
              <a:defRPr sz="1633"/>
            </a:lvl2pPr>
            <a:lvl3pPr>
              <a:defRPr sz="1429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061" y="1500327"/>
            <a:ext cx="5346671" cy="4351223"/>
          </a:xfrm>
        </p:spPr>
        <p:txBody>
          <a:bodyPr/>
          <a:lstStyle>
            <a:lvl1pPr>
              <a:defRPr sz="1973"/>
            </a:lvl1pPr>
            <a:lvl2pPr>
              <a:defRPr sz="1633"/>
            </a:lvl2pPr>
            <a:lvl3pPr>
              <a:defRPr sz="1429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39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7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10" Type="http://schemas.openxmlformats.org/officeDocument/2006/relationships/image" Target="../media/image4.png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9376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2606"/>
          <a:stretch/>
        </p:blipFill>
        <p:spPr>
          <a:xfrm>
            <a:off x="5588240" y="6080006"/>
            <a:ext cx="1015520" cy="6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t="6042" b="4962"/>
          <a:stretch/>
        </p:blipFill>
        <p:spPr>
          <a:xfrm>
            <a:off x="10776520" y="6080006"/>
            <a:ext cx="1005750" cy="633600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20245-90A5-4BD6-A407-91F56233338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62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2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417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diagramData" Target="../diagrams/data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pp.powerbi.com/groups/me/reports/f31bda4b-2754-475d-ad4b-e7ae4e213621/?pbi_source=PowerPoin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pp.powerbi.com/groups/me/reports/f31bda4b-2754-475d-ad4b-e7ae4e213621/?pbi_source=PowerPoi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0984DC-53FF-2314-C781-E6641936EF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2800" y="1250302"/>
            <a:ext cx="8534400" cy="3293706"/>
          </a:xfrm>
        </p:spPr>
        <p:txBody>
          <a:bodyPr/>
          <a:lstStyle/>
          <a:p>
            <a:pPr algn="ctr"/>
            <a:r>
              <a:rPr lang="en-ZA" sz="3200" b="1" i="0" dirty="0">
                <a:solidFill>
                  <a:srgbClr val="1F1F1F"/>
                </a:solidFill>
                <a:effectLst/>
                <a:latin typeface="Google Sans"/>
              </a:rPr>
              <a:t>Status of COVID-19 and COVID-19 Vaccines</a:t>
            </a:r>
          </a:p>
          <a:p>
            <a:pPr algn="ctr"/>
            <a:endParaRPr lang="en-ZA" sz="3200" b="1" dirty="0">
              <a:solidFill>
                <a:srgbClr val="1F1F1F"/>
              </a:solidFill>
              <a:latin typeface="Google Sans"/>
            </a:endParaRPr>
          </a:p>
          <a:p>
            <a:pPr algn="ctr"/>
            <a:r>
              <a:rPr lang="en-ZA" sz="3200" b="1" i="0" dirty="0">
                <a:solidFill>
                  <a:srgbClr val="1F1F1F"/>
                </a:solidFill>
                <a:effectLst/>
                <a:latin typeface="Google Sans"/>
              </a:rPr>
              <a:t>Portfolio Committee Meeting</a:t>
            </a:r>
          </a:p>
          <a:p>
            <a:pPr algn="ctr"/>
            <a:r>
              <a:rPr lang="en-ZA" sz="3200" b="1" dirty="0">
                <a:solidFill>
                  <a:srgbClr val="1F1F1F"/>
                </a:solidFill>
                <a:latin typeface="Google Sans"/>
              </a:rPr>
              <a:t>28 September 2022</a:t>
            </a:r>
            <a:endParaRPr lang="en-ZA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804D0-DD72-B664-0EC2-7676618E6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0632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696"/>
            <a:ext cx="11407824" cy="73086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</a:pPr>
            <a:r>
              <a:rPr lang="af-ZA" sz="2800" u="none" dirty="0">
                <a:latin typeface="Google Sans"/>
                <a:cs typeface="Arial" panose="020B0604020202020204" pitchFamily="34" charset="0"/>
              </a:rPr>
              <a:t>	2. COVID-19 VACCINE CONTRACT PAYMENT STRUCTURES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4280" y="1105171"/>
            <a:ext cx="11704259" cy="4769156"/>
          </a:xfrm>
        </p:spPr>
        <p:txBody>
          <a:bodyPr/>
          <a:lstStyle/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sz="1800" b="1" dirty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 agreements </a:t>
            </a:r>
            <a:r>
              <a:rPr lang="en-US" sz="1800" dirty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US" sz="1800" b="1" dirty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upfront payments</a:t>
            </a:r>
            <a:r>
              <a:rPr lang="en-US" sz="1800" dirty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namely a </a:t>
            </a:r>
            <a:r>
              <a:rPr lang="en-US" sz="1800" b="1" dirty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 payment </a:t>
            </a:r>
            <a:r>
              <a:rPr lang="en-US" sz="1800" dirty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b="1" dirty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payment </a:t>
            </a:r>
            <a:r>
              <a:rPr lang="en-US" sz="1800" dirty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shipment.</a:t>
            </a:r>
          </a:p>
          <a:p>
            <a:pPr marL="457200" algn="l">
              <a:spcBef>
                <a:spcPts val="600"/>
              </a:spcBef>
              <a:spcAft>
                <a:spcPts val="600"/>
              </a:spcAft>
            </a:pP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per the signed agreement,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Janssen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initially invoiced for a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down payment 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 million doses 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then proceeded to invoice for advance payments prior to each shipment. To date, the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down payment for 31 million doses has been paid in full 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the delivered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19.6 million doses received 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also been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settled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balance of the agreement’s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11.4 million doses 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were included in the initial down payment,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requires advance payment prior to shipment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algn="l">
              <a:spcBef>
                <a:spcPts val="600"/>
              </a:spcBef>
              <a:spcAft>
                <a:spcPts val="600"/>
              </a:spcAft>
            </a:pPr>
            <a:r>
              <a:rPr lang="en-US" sz="18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terms of the </a:t>
            </a:r>
            <a:r>
              <a:rPr lang="en-US" sz="1800" b="1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Pfizer </a:t>
            </a:r>
            <a:r>
              <a:rPr lang="en-US" sz="18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agreement, Pfizer invoiced for a </a:t>
            </a:r>
            <a:r>
              <a:rPr lang="en-US" sz="1800" b="1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down payment for the 30 million doses </a:t>
            </a:r>
            <a:r>
              <a:rPr lang="en-US" sz="18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then proceeded to invoice for the advance payments with each batch allocation for each quarter prior to shipment. To date, </a:t>
            </a:r>
            <a:r>
              <a:rPr lang="en-US" sz="1800" b="1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payments</a:t>
            </a:r>
            <a:r>
              <a:rPr lang="en-US" sz="18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deliveries in terms of this agreement </a:t>
            </a:r>
            <a:r>
              <a:rPr lang="en-US" sz="1800" b="1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been made </a:t>
            </a:r>
            <a:r>
              <a:rPr lang="en-US" sz="1800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received</a:t>
            </a:r>
            <a:r>
              <a:rPr lang="en-US" sz="1800" b="1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af-Z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42220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-1"/>
            <a:ext cx="9799083" cy="1105171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</a:pPr>
            <a:r>
              <a:rPr lang="af-ZA" u="none" dirty="0"/>
              <a:t>3. FRAMEWORK FOR VACCINE IMPLEMENTATION (info)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957221" y="5614717"/>
            <a:ext cx="5178725" cy="233124"/>
          </a:xfrm>
        </p:spPr>
        <p:txBody>
          <a:bodyPr/>
          <a:lstStyle/>
          <a:p>
            <a:r>
              <a:rPr lang="af-ZA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Adapted: From The Factory To The Frontlines: US Department of Health and Human Services)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5F203D77-A22A-4D9A-907C-446F6F7CBB88}"/>
              </a:ext>
            </a:extLst>
          </p:cNvPr>
          <p:cNvSpPr/>
          <p:nvPr/>
        </p:nvSpPr>
        <p:spPr>
          <a:xfrm>
            <a:off x="301537" y="2028828"/>
            <a:ext cx="10640300" cy="3600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Communication,  stakeholder guidance, training</a:t>
            </a:r>
          </a:p>
          <a:p>
            <a:pPr algn="ctr"/>
            <a:r>
              <a:rPr lang="en-US" sz="1100" dirty="0"/>
              <a:t>(provinces, districts, public sector and private sector)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826F2AD-0C51-4D79-9FE3-89E7121B89A5}"/>
              </a:ext>
            </a:extLst>
          </p:cNvPr>
          <p:cNvGraphicFramePr/>
          <p:nvPr/>
        </p:nvGraphicFramePr>
        <p:xfrm>
          <a:off x="301537" y="2518631"/>
          <a:ext cx="10640301" cy="642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33978D9-2153-4794-A27E-D913F4358AD7}"/>
              </a:ext>
            </a:extLst>
          </p:cNvPr>
          <p:cNvSpPr/>
          <p:nvPr/>
        </p:nvSpPr>
        <p:spPr>
          <a:xfrm>
            <a:off x="3563345" y="3306722"/>
            <a:ext cx="7378493" cy="296495"/>
          </a:xfrm>
          <a:prstGeom prst="homePlate">
            <a:avLst/>
          </a:prstGeom>
          <a:solidFill>
            <a:srgbClr val="DEC26A"/>
          </a:solidFill>
          <a:ln>
            <a:solidFill>
              <a:srgbClr val="DE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4">
                    <a:lumMod val="50000"/>
                  </a:schemeClr>
                </a:solidFill>
              </a:rPr>
              <a:t>Supply – Monitor, Track Report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9A4A0DFB-9C89-4F9B-AB47-805CCFC29082}"/>
              </a:ext>
            </a:extLst>
          </p:cNvPr>
          <p:cNvSpPr/>
          <p:nvPr/>
        </p:nvSpPr>
        <p:spPr>
          <a:xfrm>
            <a:off x="7094134" y="3753748"/>
            <a:ext cx="3850433" cy="296495"/>
          </a:xfrm>
          <a:prstGeom prst="homePlate">
            <a:avLst/>
          </a:prstGeom>
          <a:solidFill>
            <a:srgbClr val="DEC26A"/>
          </a:solidFill>
          <a:ln>
            <a:solidFill>
              <a:srgbClr val="DE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4">
                    <a:lumMod val="50000"/>
                  </a:schemeClr>
                </a:solidFill>
              </a:rPr>
              <a:t>Vaccine Uptake, Use, and Coverage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11D51E4B-7ED3-4082-8DC2-54E69E99D5C4}"/>
              </a:ext>
            </a:extLst>
          </p:cNvPr>
          <p:cNvSpPr/>
          <p:nvPr/>
        </p:nvSpPr>
        <p:spPr>
          <a:xfrm>
            <a:off x="7091404" y="4177884"/>
            <a:ext cx="3850434" cy="296495"/>
          </a:xfrm>
          <a:prstGeom prst="homePlate">
            <a:avLst/>
          </a:prstGeom>
          <a:solidFill>
            <a:srgbClr val="DEC26A"/>
          </a:solidFill>
          <a:ln>
            <a:solidFill>
              <a:srgbClr val="DE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4">
                    <a:lumMod val="50000"/>
                  </a:schemeClr>
                </a:solidFill>
              </a:rPr>
              <a:t>Adverse Events Following Immunization (AEFI)</a:t>
            </a:r>
          </a:p>
          <a:p>
            <a:pPr algn="ctr"/>
            <a:r>
              <a:rPr lang="en-US" sz="1100" b="1" dirty="0">
                <a:solidFill>
                  <a:schemeClr val="accent4">
                    <a:lumMod val="50000"/>
                  </a:schemeClr>
                </a:solidFill>
              </a:rPr>
              <a:t>Vaccine Effectiveness Monitoring and Reporting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22530A5-A6D4-43ED-A349-16AD4E89BCFF}"/>
              </a:ext>
            </a:extLst>
          </p:cNvPr>
          <p:cNvSpPr/>
          <p:nvPr/>
        </p:nvSpPr>
        <p:spPr>
          <a:xfrm>
            <a:off x="10941838" y="3161055"/>
            <a:ext cx="180256" cy="13133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C3DB4-4427-46DD-8622-2B279DCC6530}"/>
              </a:ext>
            </a:extLst>
          </p:cNvPr>
          <p:cNvSpPr txBox="1"/>
          <p:nvPr/>
        </p:nvSpPr>
        <p:spPr>
          <a:xfrm>
            <a:off x="11143214" y="3633051"/>
            <a:ext cx="61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F2D5C13F-09C1-4978-9754-871F1FFD5F84}"/>
              </a:ext>
            </a:extLst>
          </p:cNvPr>
          <p:cNvSpPr/>
          <p:nvPr/>
        </p:nvSpPr>
        <p:spPr>
          <a:xfrm>
            <a:off x="301537" y="4719158"/>
            <a:ext cx="10640301" cy="360000"/>
          </a:xfrm>
          <a:prstGeom prst="homePlate">
            <a:avLst/>
          </a:prstGeom>
          <a:solidFill>
            <a:srgbClr val="EB3426"/>
          </a:solidFill>
          <a:ln>
            <a:solidFill>
              <a:srgbClr val="EB3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Regulatory Considerations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33A34D-5238-4737-9EA0-A1DD3B2C72A4}"/>
              </a:ext>
            </a:extLst>
          </p:cNvPr>
          <p:cNvSpPr/>
          <p:nvPr/>
        </p:nvSpPr>
        <p:spPr>
          <a:xfrm>
            <a:off x="195943" y="1145138"/>
            <a:ext cx="11763828" cy="468529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32F4341B-3706-466D-BDB1-88E68CA4BAFF}"/>
              </a:ext>
            </a:extLst>
          </p:cNvPr>
          <p:cNvSpPr/>
          <p:nvPr/>
        </p:nvSpPr>
        <p:spPr>
          <a:xfrm>
            <a:off x="301536" y="5188498"/>
            <a:ext cx="10640301" cy="361284"/>
          </a:xfrm>
          <a:prstGeom prst="homePlate">
            <a:avLst/>
          </a:prstGeom>
          <a:solidFill>
            <a:srgbClr val="005D28"/>
          </a:solidFill>
          <a:ln>
            <a:solidFill>
              <a:srgbClr val="005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Budget &amp; Finance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44D95D-C020-46F4-897D-56A3EA686D2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35" b="89963" l="4535" r="95349">
                        <a14:foregroundMark x1="6163" y1="11896" x2="5581" y2="30855"/>
                        <a14:foregroundMark x1="5581" y1="30855" x2="7326" y2="47212"/>
                        <a14:foregroundMark x1="7326" y1="47212" x2="6628" y2="62082"/>
                        <a14:foregroundMark x1="6628" y1="62082" x2="24302" y2="63569"/>
                        <a14:foregroundMark x1="24302" y1="63569" x2="31163" y2="63445"/>
                        <a14:foregroundMark x1="31163" y1="63445" x2="44767" y2="63817"/>
                        <a14:foregroundMark x1="44767" y1="63817" x2="42442" y2="71375"/>
                        <a14:foregroundMark x1="42442" y1="71375" x2="50349" y2="76580"/>
                        <a14:foregroundMark x1="50349" y1="76580" x2="47791" y2="69021"/>
                        <a14:foregroundMark x1="47791" y1="69021" x2="54186" y2="62825"/>
                        <a14:foregroundMark x1="54186" y1="62825" x2="62326" y2="62701"/>
                        <a14:foregroundMark x1="62326" y1="62701" x2="83372" y2="75465"/>
                        <a14:foregroundMark x1="83372" y1="75465" x2="87442" y2="90335"/>
                        <a14:foregroundMark x1="87442" y1="90335" x2="88488" y2="82776"/>
                        <a14:foregroundMark x1="88488" y1="82776" x2="84884" y2="75836"/>
                        <a14:foregroundMark x1="84884" y1="75836" x2="87442" y2="69021"/>
                        <a14:foregroundMark x1="87442" y1="69021" x2="92326" y2="63321"/>
                        <a14:foregroundMark x1="92326" y1="63321" x2="94419" y2="55762"/>
                        <a14:foregroundMark x1="94419" y1="55762" x2="93372" y2="48203"/>
                        <a14:foregroundMark x1="93372" y1="48203" x2="88023" y2="43742"/>
                        <a14:foregroundMark x1="88023" y1="43742" x2="81395" y2="42875"/>
                        <a14:foregroundMark x1="81395" y1="42875" x2="68140" y2="48327"/>
                        <a14:foregroundMark x1="68140" y1="48327" x2="65000" y2="63321"/>
                        <a14:foregroundMark x1="65000" y1="63321" x2="77326" y2="71252"/>
                        <a14:foregroundMark x1="77326" y1="71252" x2="84070" y2="71375"/>
                        <a14:foregroundMark x1="84070" y1="71375" x2="90000" y2="67782"/>
                        <a14:foregroundMark x1="90000" y1="67782" x2="92791" y2="61338"/>
                        <a14:foregroundMark x1="92791" y1="61338" x2="92326" y2="54151"/>
                        <a14:foregroundMark x1="92326" y1="54151" x2="85930" y2="40397"/>
                        <a14:foregroundMark x1="85930" y1="40397" x2="87326" y2="10533"/>
                        <a14:foregroundMark x1="87326" y1="10533" x2="79767" y2="7559"/>
                        <a14:foregroundMark x1="79767" y1="7559" x2="11628" y2="9170"/>
                        <a14:foregroundMark x1="11628" y1="9170" x2="5698" y2="12515"/>
                        <a14:foregroundMark x1="5698" y1="12515" x2="4767" y2="13879"/>
                        <a14:foregroundMark x1="5233" y1="9418" x2="28488" y2="5452"/>
                        <a14:foregroundMark x1="28488" y1="5452" x2="60930" y2="8178"/>
                        <a14:foregroundMark x1="60930" y1="8178" x2="82093" y2="7435"/>
                        <a14:foregroundMark x1="82093" y1="7435" x2="85698" y2="8922"/>
                        <a14:foregroundMark x1="24651" y1="38290" x2="24884" y2="45601"/>
                        <a14:foregroundMark x1="24884" y1="45601" x2="24302" y2="47212"/>
                        <a14:foregroundMark x1="30930" y1="35440" x2="30698" y2="45105"/>
                        <a14:foregroundMark x1="36744" y1="26766" x2="37209" y2="42999"/>
                        <a14:foregroundMark x1="45349" y1="36183" x2="45233" y2="46840"/>
                        <a14:foregroundMark x1="52558" y1="33209" x2="51163" y2="45973"/>
                        <a14:foregroundMark x1="59070" y1="43990" x2="59535" y2="50929"/>
                        <a14:foregroundMark x1="59535" y1="50929" x2="59535" y2="50929"/>
                        <a14:foregroundMark x1="95349" y1="51177" x2="93953" y2="61710"/>
                        <a14:foregroundMark x1="83488" y1="50062" x2="86977" y2="56010"/>
                        <a14:foregroundMark x1="86977" y1="56010" x2="86628" y2="610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0938" y="3961884"/>
            <a:ext cx="460372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9DD70D-24B9-4BD6-84D2-4469F8815788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1992300" y="2627451"/>
            <a:ext cx="432854" cy="4328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B5340D-6562-4936-8BC6-12BDDDB39F69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4059831" y="2623416"/>
            <a:ext cx="432854" cy="4328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5F4157-FDCE-42AE-839A-F66819A79D32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>
            <a:off x="8088166" y="2610449"/>
            <a:ext cx="432854" cy="4328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50C746-1B03-46E8-BDDA-DF553ED71855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10323365" y="2651306"/>
            <a:ext cx="377985" cy="4328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6967CD-F2EA-495F-99A8-7F682A6D74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8214210" y="2050299"/>
            <a:ext cx="360000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B0202C-0E9F-451F-987A-F8B78DD22776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6957221" y="4703869"/>
            <a:ext cx="289014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0BE33CB-E666-48D7-AC43-DD566152ADD7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6915850" y="5201742"/>
            <a:ext cx="351107" cy="3612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362F0FD-00A8-4A3C-ABF9-9BC9F1F33E38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6038425" y="2587843"/>
            <a:ext cx="504000" cy="504000"/>
          </a:xfrm>
          <a:prstGeom prst="rect">
            <a:avLst/>
          </a:prstGeom>
        </p:spPr>
      </p:pic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B8685C9A-A4D2-406B-91C1-9D06D6F2DEF8}"/>
              </a:ext>
            </a:extLst>
          </p:cNvPr>
          <p:cNvSpPr/>
          <p:nvPr/>
        </p:nvSpPr>
        <p:spPr>
          <a:xfrm>
            <a:off x="303704" y="1484365"/>
            <a:ext cx="10640301" cy="360000"/>
          </a:xfrm>
          <a:prstGeom prst="homePlate">
            <a:avLst/>
          </a:prstGeom>
          <a:solidFill>
            <a:srgbClr val="EB3426"/>
          </a:solidFill>
          <a:ln>
            <a:solidFill>
              <a:srgbClr val="EB3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Governance Structures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50396-CD8E-415A-8F30-516FC529E266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6638709" y="1485075"/>
            <a:ext cx="34004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Total Vaccination Dashboard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75" y="1143000"/>
          <a:ext cx="11840519" cy="489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28826857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504749648"/>
                    </a:ext>
                  </a:extLst>
                </a:gridCol>
                <a:gridCol w="7782869">
                  <a:extLst>
                    <a:ext uri="{9D8B030D-6E8A-4147-A177-3AD203B41FA5}">
                      <a16:colId xmlns:a16="http://schemas.microsoft.com/office/drawing/2014/main" val="2978533934"/>
                    </a:ext>
                  </a:extLst>
                </a:gridCol>
              </a:tblGrid>
              <a:tr h="282661">
                <a:tc rowSpan="5"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</a:rPr>
                        <a:t>Phase I: Preparation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September 2000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Vaccine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Ministerial Advisory Committee established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17249"/>
                  </a:ext>
                </a:extLst>
              </a:tr>
              <a:tr h="282661">
                <a:tc vMerge="1"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December 2020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Agreement with Covax</a:t>
                      </a:r>
                      <a:r>
                        <a:rPr lang="en-US" sz="1600" baseline="0" dirty="0"/>
                        <a:t> signed</a:t>
                      </a:r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63836"/>
                  </a:ext>
                </a:extLst>
              </a:tr>
              <a:tr h="282661">
                <a:tc vMerge="1"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19</a:t>
                      </a:r>
                      <a:r>
                        <a:rPr lang="en-US" sz="1600" b="0" baseline="30000" dirty="0"/>
                        <a:t>th</a:t>
                      </a:r>
                      <a:r>
                        <a:rPr lang="en-US" sz="1600" b="0" dirty="0"/>
                        <a:t> January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Inter-ministerial</a:t>
                      </a:r>
                      <a:r>
                        <a:rPr lang="en-US" sz="1600" baseline="0" dirty="0"/>
                        <a:t> Committee on Vaccines established</a:t>
                      </a:r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332655"/>
                  </a:ext>
                </a:extLst>
              </a:tr>
              <a:tr h="28266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February/March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Bilateral</a:t>
                      </a:r>
                      <a:r>
                        <a:rPr lang="en-US" sz="1600" baseline="0" dirty="0"/>
                        <a:t> agreement with </a:t>
                      </a:r>
                      <a:r>
                        <a:rPr lang="en-US" sz="1600" dirty="0"/>
                        <a:t>Johnson and Johnson and Pfizer signed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14780"/>
                  </a:ext>
                </a:extLst>
              </a:tr>
              <a:tr h="28266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February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Launch</a:t>
                      </a:r>
                      <a:r>
                        <a:rPr lang="en-US" sz="1600" baseline="0" dirty="0"/>
                        <a:t> of Sisonke Study: Health care workers received single dose J&amp;J vaccine</a:t>
                      </a:r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11659"/>
                  </a:ext>
                </a:extLst>
              </a:tr>
              <a:tr h="224995">
                <a:tc rowSpan="9">
                  <a:txBody>
                    <a:bodyPr/>
                    <a:lstStyle/>
                    <a:p>
                      <a:r>
                        <a:rPr lang="en-US" sz="1600" b="1" i="0" dirty="0"/>
                        <a:t>Phase II: Roll-out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baseline="0" dirty="0"/>
                        <a:t> May 2021</a:t>
                      </a:r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Vaccine Roll-out starting with those over 60 years of age, HCWs and other essential workers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756402"/>
                  </a:ext>
                </a:extLst>
              </a:tr>
              <a:tr h="28266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July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Eligibility extended to people 50 years and older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17587"/>
                  </a:ext>
                </a:extLst>
              </a:tr>
              <a:tr h="28266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August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Eligibility extended to people 35 years and older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0394"/>
                  </a:ext>
                </a:extLst>
              </a:tr>
              <a:tr h="28266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August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Eligibility extended to people 18 years and older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778848"/>
                  </a:ext>
                </a:extLst>
              </a:tr>
              <a:tr h="28266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October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12 to 17 year olds eligible for vaccination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406495"/>
                  </a:ext>
                </a:extLst>
              </a:tr>
              <a:tr h="28266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November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Booster doses for Sisonke participants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249668"/>
                  </a:ext>
                </a:extLst>
              </a:tr>
              <a:tr h="28266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December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Additional doses for immunocompromised individuals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60852"/>
                  </a:ext>
                </a:extLst>
              </a:tr>
              <a:tr h="28266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December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Second doses for adolescents (12 to 17 years)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827091"/>
                  </a:ext>
                </a:extLst>
              </a:tr>
              <a:tr h="516506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December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Introduction of homologous booster doses for J&amp;J (after 2 months) and Pfizer (after 6 months)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68006"/>
                  </a:ext>
                </a:extLst>
              </a:tr>
              <a:tr h="282661">
                <a:tc rowSpan="2">
                  <a:txBody>
                    <a:bodyPr/>
                    <a:lstStyle/>
                    <a:p>
                      <a:r>
                        <a:rPr lang="en-US" sz="1600" b="1" i="0" dirty="0"/>
                        <a:t>Phase III: Consolidation and sustainability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March 2022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Introduction of second booster dose after J&amp;J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788519"/>
                  </a:ext>
                </a:extLst>
              </a:tr>
              <a:tr h="28266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June 2022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Introduction of 4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doses for persons 50 years and older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983707"/>
                  </a:ext>
                </a:extLst>
              </a:tr>
            </a:tbl>
          </a:graphicData>
        </a:graphic>
      </p:graphicFrame>
      <p:sp>
        <p:nvSpPr>
          <p:cNvPr id="9" name="Title 11">
            <a:extLst>
              <a:ext uri="{FF2B5EF4-FFF2-40B4-BE49-F238E27FC236}">
                <a16:creationId xmlns:a16="http://schemas.microsoft.com/office/drawing/2014/main" id="{77683E65-6EF4-412B-B74D-6978D0BA79DB}"/>
              </a:ext>
            </a:extLst>
          </p:cNvPr>
          <p:cNvSpPr txBox="1">
            <a:spLocks/>
          </p:cNvSpPr>
          <p:nvPr/>
        </p:nvSpPr>
        <p:spPr>
          <a:xfrm>
            <a:off x="248072" y="228600"/>
            <a:ext cx="11407824" cy="586744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>
                <a:solidFill>
                  <a:schemeClr val="bg1"/>
                </a:solidFill>
              </a:rPr>
              <a:t>Key Dates and Milestones </a:t>
            </a:r>
            <a:r>
              <a:rPr lang="af-ZA" sz="2400" b="1" dirty="0">
                <a:solidFill>
                  <a:schemeClr val="bg1"/>
                </a:solidFill>
              </a:rPr>
              <a:t>(info)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93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7B8DF9-81D1-CB02-7A49-04A20AF9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none" dirty="0"/>
              <a:t>Phase I: Preparation for the vaccine roll-out (Sept 2020 to 17 May 2021)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4AD35-0B82-826A-11E8-3EC77DEAE3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186" y="1095598"/>
            <a:ext cx="11975334" cy="3333831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preparatory activities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Establishing a service delivery platform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Vaccine supply management: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selection, regulation issues, procurement, distribution, storage, ancillary supplies, waste disposal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vaccination guidelines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care worker training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Adverse events following immunization surveillance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Recording and reporting through th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EVDS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vaccination certification tools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 and Demand Generation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Financing and cost recovery mechanisms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Key dates</a:t>
            </a:r>
            <a:endParaRPr lang="en-ZA" sz="16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AF0DE-3975-147D-22D4-913881D7C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9B9CCC-9FCB-42EA-3322-B14D87026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96102"/>
              </p:ext>
            </p:extLst>
          </p:nvPr>
        </p:nvGraphicFramePr>
        <p:xfrm>
          <a:off x="344787" y="4429430"/>
          <a:ext cx="9883131" cy="141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62">
                  <a:extLst>
                    <a:ext uri="{9D8B030D-6E8A-4147-A177-3AD203B41FA5}">
                      <a16:colId xmlns:a16="http://schemas.microsoft.com/office/drawing/2014/main" val="504749648"/>
                    </a:ext>
                  </a:extLst>
                </a:gridCol>
                <a:gridCol w="7782869">
                  <a:extLst>
                    <a:ext uri="{9D8B030D-6E8A-4147-A177-3AD203B41FA5}">
                      <a16:colId xmlns:a16="http://schemas.microsoft.com/office/drawing/2014/main" val="2978533934"/>
                    </a:ext>
                  </a:extLst>
                </a:gridCol>
              </a:tblGrid>
              <a:tr h="282661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September 2000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Vaccine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Ministerial Advisory Committee (VMAC) established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17249"/>
                  </a:ext>
                </a:extLst>
              </a:tr>
              <a:tr h="282661">
                <a:tc>
                  <a:txBody>
                    <a:bodyPr/>
                    <a:lstStyle/>
                    <a:p>
                      <a:r>
                        <a:rPr lang="en-US" sz="1600" b="0" dirty="0"/>
                        <a:t>December 2020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Agreement with Covax</a:t>
                      </a:r>
                      <a:r>
                        <a:rPr lang="en-US" sz="1600" baseline="0" dirty="0"/>
                        <a:t> signed</a:t>
                      </a:r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63836"/>
                  </a:ext>
                </a:extLst>
              </a:tr>
              <a:tr h="282661">
                <a:tc>
                  <a:txBody>
                    <a:bodyPr/>
                    <a:lstStyle/>
                    <a:p>
                      <a:r>
                        <a:rPr lang="en-US" sz="1600" b="0" dirty="0"/>
                        <a:t>19</a:t>
                      </a:r>
                      <a:r>
                        <a:rPr lang="en-US" sz="1600" b="0" baseline="30000" dirty="0"/>
                        <a:t>th</a:t>
                      </a:r>
                      <a:r>
                        <a:rPr lang="en-US" sz="1600" b="0" dirty="0"/>
                        <a:t> January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Inter-ministerial</a:t>
                      </a:r>
                      <a:r>
                        <a:rPr lang="en-US" sz="1600" baseline="0" dirty="0"/>
                        <a:t> Committee on Vaccines established</a:t>
                      </a:r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332655"/>
                  </a:ext>
                </a:extLst>
              </a:tr>
              <a:tr h="282661">
                <a:tc>
                  <a:txBody>
                    <a:bodyPr/>
                    <a:lstStyle/>
                    <a:p>
                      <a:r>
                        <a:rPr lang="en-US" sz="1600" dirty="0"/>
                        <a:t>February/March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Bilateral</a:t>
                      </a:r>
                      <a:r>
                        <a:rPr lang="en-US" sz="1600" baseline="0" dirty="0"/>
                        <a:t> agreement with </a:t>
                      </a:r>
                      <a:r>
                        <a:rPr lang="en-US" sz="1600" dirty="0"/>
                        <a:t>Johnson and Johnson and Pfizer signed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14780"/>
                  </a:ext>
                </a:extLst>
              </a:tr>
              <a:tr h="282661">
                <a:tc>
                  <a:txBody>
                    <a:bodyPr/>
                    <a:lstStyle/>
                    <a:p>
                      <a:r>
                        <a:rPr lang="en-US" sz="1600" dirty="0"/>
                        <a:t>17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February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Launch</a:t>
                      </a:r>
                      <a:r>
                        <a:rPr lang="en-US" sz="1600" baseline="0" dirty="0"/>
                        <a:t> of </a:t>
                      </a:r>
                      <a:r>
                        <a:rPr lang="en-US" sz="1600" b="1" baseline="0" dirty="0"/>
                        <a:t>Sisonke Study</a:t>
                      </a:r>
                      <a:r>
                        <a:rPr lang="en-US" sz="1600" baseline="0" dirty="0"/>
                        <a:t>: </a:t>
                      </a:r>
                      <a:r>
                        <a:rPr lang="en-US" sz="1600" b="1" baseline="0" dirty="0"/>
                        <a:t>Health care workers </a:t>
                      </a:r>
                      <a:r>
                        <a:rPr lang="en-US" sz="1600" baseline="0" dirty="0"/>
                        <a:t>received single dose J&amp;J vaccine</a:t>
                      </a:r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11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92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B5C6-14E5-4677-A828-0BE34E3D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none" dirty="0"/>
              <a:t>Phase II: Accelerated Roll-out (17 May 2021 to December 2021)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230C4-1AB1-4748-B6F9-2EFFD141BF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962" y="1219200"/>
            <a:ext cx="11512649" cy="194056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Roll-out began on 17th May 2021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vaccines became available, there was a rapid increase in:</a:t>
            </a:r>
          </a:p>
          <a:p>
            <a:pPr lvl="1"/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The number of vaccination sites (and vaccinators)</a:t>
            </a:r>
          </a:p>
          <a:p>
            <a:pPr lvl="1"/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Eligibility for vaccination</a:t>
            </a:r>
          </a:p>
          <a:p>
            <a:pPr lvl="1"/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Access to vaccination sites</a:t>
            </a:r>
          </a:p>
          <a:p>
            <a:pPr marL="457200" lvl="1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420E1-7BBF-46DE-B7C7-4EBD4B8654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889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F754-D299-6400-E79A-8CD51684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none" dirty="0"/>
              <a:t>Increased Number of Vaccination 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7B288-C827-4054-AA30-CAB6B10E3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Public sector</a:t>
            </a:r>
          </a:p>
          <a:p>
            <a:pPr marL="857250" lvl="1" indent="-457200">
              <a:spcBef>
                <a:spcPts val="0"/>
              </a:spcBef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Dedicated large vaccination sites e.g. stadia, conference centre</a:t>
            </a:r>
          </a:p>
          <a:p>
            <a:pPr marL="857250" lvl="1" indent="-457200">
              <a:spcBef>
                <a:spcPts val="0"/>
              </a:spcBef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Sites linked to PHC and other health facilities</a:t>
            </a:r>
          </a:p>
          <a:p>
            <a:pPr marL="857250" lvl="1" indent="-457200">
              <a:spcBef>
                <a:spcPts val="0"/>
              </a:spcBef>
            </a:pPr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Private healthcare providers</a:t>
            </a:r>
          </a:p>
          <a:p>
            <a:pPr marL="857250" lvl="1" indent="-457200">
              <a:spcBef>
                <a:spcPts val="0"/>
              </a:spcBef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Mass sites established by Medical Schemes</a:t>
            </a:r>
          </a:p>
          <a:p>
            <a:pPr marL="857250" lvl="1" indent="-457200">
              <a:spcBef>
                <a:spcPts val="0"/>
              </a:spcBef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Private pharmacy sites – pharmacy chains and independent pharmacies</a:t>
            </a:r>
          </a:p>
          <a:p>
            <a:pPr marL="857250" lvl="1" indent="-457200">
              <a:spcBef>
                <a:spcPts val="0"/>
              </a:spcBef>
            </a:pPr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Workplace occupational health services</a:t>
            </a:r>
          </a:p>
          <a:p>
            <a:pPr lvl="1" indent="-342900">
              <a:spcBef>
                <a:spcPts val="0"/>
              </a:spcBef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Large single employers</a:t>
            </a:r>
          </a:p>
          <a:p>
            <a:pPr lvl="1" indent="-342900">
              <a:spcBef>
                <a:spcPts val="0"/>
              </a:spcBef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Sector dispersed and smaller employers directed to fixed sites (community or private OHS sites)</a:t>
            </a:r>
          </a:p>
          <a:p>
            <a:pPr lvl="1" indent="-342900">
              <a:spcBef>
                <a:spcPts val="0"/>
              </a:spcBef>
            </a:pPr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Public service essential worker programmes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: DBE, SAPS, SANDF, DSD, DOJ, DHA and DCS.</a:t>
            </a:r>
          </a:p>
          <a:p>
            <a:pPr>
              <a:spcBef>
                <a:spcPts val="0"/>
              </a:spcBef>
            </a:pPr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Roving/outreach services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initially to congregate settings, then to other sites e.g. SASSA queues</a:t>
            </a:r>
          </a:p>
          <a:p>
            <a:pPr>
              <a:spcBef>
                <a:spcPts val="0"/>
              </a:spcBef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704AB-2998-9A53-AB90-6D255125D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9D96F-BDBD-E793-5054-C79983DFFE07}"/>
              </a:ext>
            </a:extLst>
          </p:cNvPr>
          <p:cNvSpPr txBox="1"/>
          <p:nvPr/>
        </p:nvSpPr>
        <p:spPr>
          <a:xfrm>
            <a:off x="1216660" y="4775663"/>
            <a:ext cx="998728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Single </a:t>
            </a:r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service</a:t>
            </a:r>
            <a:r>
              <a:rPr lang="en-US" b="1" dirty="0"/>
              <a:t> delivery platform across all sites/sectors with single service delivery protocols and standards and reporting system (EVDS)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04557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F754-D299-6400-E79A-8CD51684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u="none" dirty="0">
                <a:latin typeface="Calibri" panose="020F0502020204030204" pitchFamily="34" charset="0"/>
                <a:cs typeface="Calibri" panose="020F0502020204030204" pitchFamily="34" charset="0"/>
              </a:rPr>
              <a:t>Increased eligibility and access to vaccination</a:t>
            </a:r>
            <a:endParaRPr lang="en-ZA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704AB-2998-9A53-AB90-6D255125D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E9717B-3D4D-B0A5-C2E0-075F4E8D715E}"/>
              </a:ext>
            </a:extLst>
          </p:cNvPr>
          <p:cNvGraphicFramePr>
            <a:graphicFrameLocks noGrp="1"/>
          </p:cNvGraphicFramePr>
          <p:nvPr/>
        </p:nvGraphicFramePr>
        <p:xfrm>
          <a:off x="610167" y="1716150"/>
          <a:ext cx="11142443" cy="23986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12564">
                  <a:extLst>
                    <a:ext uri="{9D8B030D-6E8A-4147-A177-3AD203B41FA5}">
                      <a16:colId xmlns:a16="http://schemas.microsoft.com/office/drawing/2014/main" val="1138676122"/>
                    </a:ext>
                  </a:extLst>
                </a:gridCol>
                <a:gridCol w="8829879">
                  <a:extLst>
                    <a:ext uri="{9D8B030D-6E8A-4147-A177-3AD203B41FA5}">
                      <a16:colId xmlns:a16="http://schemas.microsoft.com/office/drawing/2014/main" val="36714116"/>
                    </a:ext>
                  </a:extLst>
                </a:gridCol>
              </a:tblGrid>
              <a:tr h="238444">
                <a:tc>
                  <a:txBody>
                    <a:bodyPr/>
                    <a:lstStyle/>
                    <a:p>
                      <a:r>
                        <a:rPr lang="en-US" sz="1600" dirty="0"/>
                        <a:t>17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baseline="0" dirty="0"/>
                        <a:t> May 2021</a:t>
                      </a:r>
                      <a:endParaRPr lang="en-US" sz="1600" dirty="0"/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People 60 years and older, HCWs and other essential workers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75605"/>
                  </a:ext>
                </a:extLst>
              </a:tr>
              <a:tr h="268478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July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Eligibility extended to people 50 years and older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909749"/>
                  </a:ext>
                </a:extLst>
              </a:tr>
              <a:tr h="268478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August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Eligibility extended to people 35 years and older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34069"/>
                  </a:ext>
                </a:extLst>
              </a:tr>
              <a:tr h="268478"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August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Eligibility extended to people 18 years and older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61947"/>
                  </a:ext>
                </a:extLst>
              </a:tr>
              <a:tr h="268478"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October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12 to 17 year olds eligible for vaccination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636592"/>
                  </a:ext>
                </a:extLst>
              </a:tr>
              <a:tr h="268478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November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Booster doses for Sisonke participants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839844"/>
                  </a:ext>
                </a:extLst>
              </a:tr>
              <a:tr h="268478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December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Additional doses for immunocompromised individuals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904286"/>
                  </a:ext>
                </a:extLst>
              </a:tr>
              <a:tr h="268478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December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Second doses for adolescents (12 to 17 years)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050113"/>
                  </a:ext>
                </a:extLst>
              </a:tr>
              <a:tr h="268264">
                <a:tc>
                  <a:txBody>
                    <a:bodyPr/>
                    <a:lstStyle/>
                    <a:p>
                      <a:r>
                        <a:rPr lang="en-US" sz="1600" dirty="0"/>
                        <a:t>December 2021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Introduction of homologous booster doses for J&amp;J (after 2 months) and Pfizer (after 6 months)</a:t>
                      </a:r>
                    </a:p>
                  </a:txBody>
                  <a:tcPr marL="36000" marR="36000" marT="3600" marB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12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00237B-EB90-5860-09E8-E134FB2E773F}"/>
              </a:ext>
            </a:extLst>
          </p:cNvPr>
          <p:cNvSpPr txBox="1"/>
          <p:nvPr/>
        </p:nvSpPr>
        <p:spPr>
          <a:xfrm>
            <a:off x="518160" y="4439920"/>
            <a:ext cx="973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Increased access 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Removal of requirements for pre-registration (walk-in vaccination)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Vaccination of uninsured persons by the private sector (with reimbursement)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Extended opening hours including over weekends (</a:t>
            </a:r>
            <a:r>
              <a:rPr lang="en-US" dirty="0" err="1"/>
              <a:t>Vooma</a:t>
            </a:r>
            <a:r>
              <a:rPr lang="en-US" dirty="0"/>
              <a:t> Vaccination Weekends)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C8D8B-6966-9967-4448-5D52BE2FEAEB}"/>
              </a:ext>
            </a:extLst>
          </p:cNvPr>
          <p:cNvSpPr txBox="1"/>
          <p:nvPr/>
        </p:nvSpPr>
        <p:spPr>
          <a:xfrm>
            <a:off x="610167" y="1115985"/>
            <a:ext cx="973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Eligibility for vaccination expanded: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11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9172-DD11-29E6-8BC5-E4CA0E9E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none" dirty="0"/>
              <a:t>Phase III: Consolidation and institutionalisation (2022/23)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A5DCA-E296-AADC-0DC4-AE0A9FFBF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30" y="1185993"/>
            <a:ext cx="11407824" cy="4616648"/>
          </a:xfrm>
          <a:ln>
            <a:noFill/>
          </a:ln>
        </p:spPr>
        <p:txBody>
          <a:bodyPr/>
          <a:lstStyle/>
          <a:p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Target: remains reaching 70% of adult population with a particular focus on reaching older persons and other vulnerable groups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Integration into routine health services</a:t>
            </a:r>
          </a:p>
          <a:p>
            <a:pPr lvl="1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Single governance and management structure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for all vaccination services </a:t>
            </a:r>
          </a:p>
          <a:p>
            <a:pPr lvl="1"/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Ensure that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health systems supports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in place</a:t>
            </a:r>
          </a:p>
          <a:p>
            <a:pPr lvl="1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Integration into Integrated Clinical Services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platform at PHC facilities</a:t>
            </a:r>
          </a:p>
          <a:p>
            <a:pPr lvl="1"/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Facilitate provision of vaccination by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private sector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Supplemented by outreach services in schools, congregate settings, workplaces, and areas with low coverage with a focus on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priority districts (those with high numbers of unvaccinated or low coverage).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Ongoing demand generation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with an emphasis on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social mobilisation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and clearer linkages between demand and supply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use of data (including GIS data)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to identify areas of low coverage, and to respond appropriately.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FF42A-ADC9-9FF8-EB9F-4052317CD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826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9172-DD11-29E6-8BC5-E4CA0E9E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/>
              <a:t>Current and Ongoing Demand Generation activities</a:t>
            </a:r>
            <a:endParaRPr lang="en-ZA" u="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A5DCA-E296-AADC-0DC4-AE0A9FFBF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388" y="1052736"/>
            <a:ext cx="11407824" cy="4897214"/>
          </a:xfrm>
        </p:spPr>
        <p:txBody>
          <a:bodyPr/>
          <a:lstStyle/>
          <a:p>
            <a:pPr marL="0" indent="0">
              <a:buNone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Target: remains reaching 70% of adult population </a:t>
            </a:r>
          </a:p>
          <a:p>
            <a:pPr marL="0" indent="0">
              <a:buNone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Limited demand for vaccines despite coverage of just over 50% amongst adults</a:t>
            </a:r>
          </a:p>
          <a:p>
            <a:endParaRPr lang="en-Z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Reasons for low demand</a:t>
            </a:r>
          </a:p>
          <a:p>
            <a:pPr>
              <a:spcBef>
                <a:spcPts val="0"/>
              </a:spcBef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Covid fatigue – belief that protection is no longer important</a:t>
            </a:r>
          </a:p>
          <a:p>
            <a:pPr>
              <a:spcBef>
                <a:spcPts val="0"/>
              </a:spcBef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Vaccine hesitancy</a:t>
            </a:r>
          </a:p>
          <a:p>
            <a:pPr>
              <a:spcBef>
                <a:spcPts val="0"/>
              </a:spcBef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Practical barriers to accessing vaccines for some individuals and groups</a:t>
            </a:r>
          </a:p>
          <a:p>
            <a:endParaRPr lang="en-Z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Current strategies for improving demand</a:t>
            </a:r>
          </a:p>
          <a:p>
            <a:pPr>
              <a:spcBef>
                <a:spcPts val="0"/>
              </a:spcBef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Providing COVID-19 vaccination through routine health services</a:t>
            </a: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Supplemented by outreach services in schools, congregate settings, workplaces, and areas with low coverage with a focus on priority districts </a:t>
            </a: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Ongoing demand generation with an emphasis on social mobilisation – working with local community-based organisations</a:t>
            </a: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Strengthen use of data to identify areas of low coverage, and to respond appropriately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FF42A-ADC9-9FF8-EB9F-4052317CD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285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D7A7-D787-2F07-E624-3D503C12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/>
              <a:t>Ministerial Advisory Committees (MACs)</a:t>
            </a:r>
            <a:endParaRPr lang="en-ZA" u="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2E64B-4404-AB06-CE93-ED9A98B28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SzPct val="100000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Three Ministerial Advisory Committees (MACs) were appointed to provide advice to the Minister and the government during the COVID-19 pandemic:</a:t>
            </a:r>
          </a:p>
          <a:p>
            <a:pPr marL="742950" lvl="2" indent="-342900">
              <a:buFont typeface="Courier New" panose="02070309020205020404" pitchFamily="49" charset="0"/>
              <a:buChar char="­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MAC on COVID-19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buFont typeface="Courier New" panose="02070309020205020404" pitchFamily="49" charset="0"/>
              <a:buChar char="­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MAC on COVID-19 Vaccines (VMAC)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buFont typeface="Courier New" panose="02070309020205020404" pitchFamily="49" charset="0"/>
              <a:buChar char="­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Social Behavioural Change MAC</a:t>
            </a:r>
          </a:p>
          <a:p>
            <a:pPr>
              <a:buSzPct val="100000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The MACs have played a key role in collecting evidence, evaluating the science and advising the Minister during times of rapidly changing knowledge. </a:t>
            </a:r>
          </a:p>
          <a:p>
            <a:pPr>
              <a:buSzPct val="100000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The VMAC produced 46 advisories</a:t>
            </a:r>
          </a:p>
          <a:p>
            <a:pPr>
              <a:buSzPct val="100000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These advisories contributed to improved and informed decision-making processes by both the Minister and eventually the president. </a:t>
            </a:r>
          </a:p>
          <a:p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In line with the decision by the National Health Council to de-escalate COVID activities, it is proposed that the VMAC functions are transferred to the National Advisory Group on Immunisation (NAGI).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D7CD1-5A8B-543A-3CCE-D88E06E9C0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031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F611-D3CA-75B5-41A2-D7F3FC85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u="none" dirty="0"/>
              <a:t>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88DE7-3CAE-7CE6-338C-5E27C09B7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COVID-19 Status</a:t>
            </a: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COVID-19 Vaccines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COVID-19 VACCINE PROCUREMENT</a:t>
            </a:r>
          </a:p>
          <a:p>
            <a:pPr marL="857250" lvl="1" indent="-457200">
              <a:buFont typeface="+mj-lt"/>
              <a:buAutoNum type="arabicPeriod"/>
            </a:pPr>
            <a:r>
              <a:rPr lang="af-ZA" sz="2000" u="none" dirty="0">
                <a:latin typeface="Arial" panose="020B0604020202020204" pitchFamily="34" charset="0"/>
                <a:cs typeface="Arial" panose="020B0604020202020204" pitchFamily="34" charset="0"/>
              </a:rPr>
              <a:t>COVID-19 VACCINE CONTRACT PAYMENT STRUCTURES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FRAMEWORK FOR VACCINE IMPLEMENTATION</a:t>
            </a:r>
          </a:p>
          <a:p>
            <a:pPr marL="800100" lvl="2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I: Preparation for the vaccine roll-out (Sept 2020 to 17 May 2021)</a:t>
            </a:r>
          </a:p>
          <a:p>
            <a:pPr marL="800100" lvl="2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II: Accelerated Roll-out (17 May 2021 to December 2021)</a:t>
            </a:r>
          </a:p>
          <a:p>
            <a:pPr marL="800100" lvl="2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III: Consolidation and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institutionalisation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(2022/23)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CHALLENGES WITH COVID-19 VACCINE DELIVERY</a:t>
            </a:r>
          </a:p>
          <a:p>
            <a:pPr marL="857250" lvl="1" indent="-457200">
              <a:buFont typeface="+mj-lt"/>
              <a:buAutoNum type="arabicPeriod"/>
            </a:pPr>
            <a:r>
              <a:rPr lang="af-ZA" sz="2000" dirty="0">
                <a:latin typeface="Arial" panose="020B0604020202020204" pitchFamily="34" charset="0"/>
                <a:cs typeface="Arial" panose="020B0604020202020204" pitchFamily="34" charset="0"/>
              </a:rPr>
              <a:t>COVID-19 VACCINE REIMBURSMENT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COVID-19 VACCINE DOSES AT DISTRIBUTORS BY EXPIRY DATE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43D77-4D66-306B-950A-B2CD14F9C8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3430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698"/>
            <a:ext cx="11407824" cy="73086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</a:pPr>
            <a:r>
              <a:rPr lang="af-ZA" sz="2800" u="none" dirty="0">
                <a:latin typeface="Google Sans"/>
                <a:cs typeface="Arial" panose="020B0604020202020204" pitchFamily="34" charset="0"/>
              </a:rPr>
              <a:t>	4. CHALLENGES WITH COVID-19 VACCINE DELIVERY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4280" y="1362269"/>
            <a:ext cx="11875320" cy="451205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Although the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bilateral manufacturing agreement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signed with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Janssen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2021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due to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various operational and regulatory approval challenges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experienced by Janssen,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only commenced in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June 2021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two Johnson &amp; Johnson vaccine shipments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offered were for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1.5 million doses of thawed product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 short shelf life.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Subsequent Johnson and Johnson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frozen vaccines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 received at the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 of July 2021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deliveries progressively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starting to ramp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September 2021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Whilst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waiting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Janssen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a steady stream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shipments,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Pfizer vaccine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deliveries were obtained from several sources namely the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Pfizer bilateral agreement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commencing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early May 2021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COVAX facility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June 2021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the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Government donation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delivered between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 July and August 2021.</a:t>
            </a:r>
            <a:endParaRPr lang="af-Z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31239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360"/>
            <a:ext cx="11407824" cy="73086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</a:pPr>
            <a:r>
              <a:rPr lang="af-ZA" sz="2800" u="none" dirty="0">
                <a:latin typeface="Google Sans"/>
                <a:cs typeface="Arial" panose="020B0604020202020204" pitchFamily="34" charset="0"/>
              </a:rPr>
              <a:t>	4.1	</a:t>
            </a:r>
            <a:r>
              <a:rPr lang="af-ZA" u="none" dirty="0">
                <a:latin typeface="Arial" panose="020B0604020202020204" pitchFamily="34" charset="0"/>
                <a:cs typeface="Arial" panose="020B0604020202020204" pitchFamily="34" charset="0"/>
              </a:rPr>
              <a:t>COVAX Facility (CF) contract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4280" y="1222309"/>
            <a:ext cx="11875320" cy="4652017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South Africa contracted CF for 12 million doses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Received: 1 392 300 doses of Pfizer vaccine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Still to be received and paid for: 10 607 700 doses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Estimated cost based on the committed amount: R 1 390 351 239 ((R1,4bn)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Requested that USG donation through COVAX Facility be accepted to offset doses to still be received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 of outstanding value of the contract: will be around R 71m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366270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360"/>
            <a:ext cx="11407824" cy="73086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</a:pPr>
            <a:r>
              <a:rPr lang="af-ZA" sz="2800" u="none" dirty="0">
                <a:latin typeface="Google Sans"/>
                <a:cs typeface="Arial" panose="020B0604020202020204" pitchFamily="34" charset="0"/>
              </a:rPr>
              <a:t>	4.2	</a:t>
            </a:r>
            <a:r>
              <a:rPr lang="af-ZA" u="none" dirty="0">
                <a:latin typeface="Arial" panose="020B0604020202020204" pitchFamily="34" charset="0"/>
                <a:cs typeface="Arial" panose="020B0604020202020204" pitchFamily="34" charset="0"/>
              </a:rPr>
              <a:t>Janssen advance purchase agreement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4280" y="1222309"/>
            <a:ext cx="11875320" cy="465201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Janssen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been seeking to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 out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 Advance Purchase Agreement with the NDoH by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invoicing for the advance payment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 balance of the undelivered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11.4 million doses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NDoH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initially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requested deferral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balance of the 11.4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million doses until demand for Johnson and Johnson vaccinations had increased.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NDoH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in the process of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reviewing all plausible options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mitigate the delivery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balance of the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11.4 million doses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 to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Janssen’s operational and approval issues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initial phase of the vaccination programme and the subsequent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waning vaccine demand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Covid-19 vaccines, the need for these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11.4 million doses no longer exists.</a:t>
            </a:r>
            <a:endParaRPr lang="af-Z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615792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370"/>
            <a:ext cx="11407824" cy="73086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</a:pPr>
            <a:r>
              <a:rPr lang="af-ZA" sz="2800" u="none" dirty="0">
                <a:latin typeface="Google Sans"/>
                <a:cs typeface="Arial" panose="020B0604020202020204" pitchFamily="34" charset="0"/>
              </a:rPr>
              <a:t>	5. COVID-19 VACCINE REIMBURSMENT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4280" y="1017033"/>
            <a:ext cx="11875320" cy="5029199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strength of the vaccination programme was the </a:t>
            </a: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collaboration with the private sector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facilitated through a Joint Committee (JSEC):</a:t>
            </a:r>
          </a:p>
          <a:p>
            <a:pPr lvl="1">
              <a:lnSpc>
                <a:spcPct val="115000"/>
              </a:lnSpc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sites vaccinated private people (insured - medical aid members)</a:t>
            </a:r>
          </a:p>
          <a:p>
            <a:pPr lvl="1">
              <a:lnSpc>
                <a:spcPct val="115000"/>
              </a:lnSpc>
            </a:pPr>
            <a:r>
              <a:rPr lang="en-Z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Private sites vaccinated public sector dependent people (uninsured - no medical aids)</a:t>
            </a:r>
          </a:p>
          <a:p>
            <a:pPr lvl="1">
              <a:lnSpc>
                <a:spcPct val="115000"/>
              </a:lnSpc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 schemes agreed to pay for vaccines and vaccination costs from reserves (@ R80.50 VAT </a:t>
            </a:r>
            <a:r>
              <a:rPr lang="en-ZA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Private sector sites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Claimed full costs from medical schemes for insured members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been submitting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vaccination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claims for uninsured people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the NDoH for approval and credit. As of 23 September 2022, a total of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~ R2.04 billion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claims have been received of which R992m paid to end August 2022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COVID-19 vaccine distributors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(Biovac, DSV and Kawari) are assisting with the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cash collection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debt administration services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processing the invoices, credits and statements to private sector customers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behalf of the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NDoH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sector sites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Reconciled income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received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insured medical aid members was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R500m up to end March 2022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R824m so far 2022/23 FY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(R1,3bn so far)</a:t>
            </a:r>
            <a:endParaRPr lang="af-Z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726501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27C8-B8FC-4E4C-AA46-24CE75FB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/>
              <a:t>6. COVID-19 VACCINE DOSES AT DISTRIBUTORS BY EXPIRY DATE – 23 September 2022</a:t>
            </a:r>
            <a:endParaRPr lang="en-ZA" u="non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2BF269-46B2-4DC2-A03D-BB2729C116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550" y="1092945"/>
            <a:ext cx="11512649" cy="4672110"/>
          </a:xfrm>
        </p:spPr>
        <p:txBody>
          <a:bodyPr/>
          <a:lstStyle/>
          <a:p>
            <a:pPr marL="0" indent="0">
              <a:buNone/>
            </a:pPr>
            <a:r>
              <a:rPr lang="en-US" sz="1600" b="1" i="1" dirty="0">
                <a:solidFill>
                  <a:srgbClr val="C00000"/>
                </a:solidFill>
                <a:latin typeface="+mn-lt"/>
              </a:rPr>
              <a:t>Pfizer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stock on hand at distributors by expiry date  before orders </a:t>
            </a:r>
            <a:r>
              <a:rPr lang="en-US" sz="1600" b="1" dirty="0">
                <a:solidFill>
                  <a:srgbClr val="C00000"/>
                </a:solidFill>
                <a:latin typeface="+mn-lt"/>
              </a:rPr>
              <a:t>(23 September 2022)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sz="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Orders to be delivered in the coming week: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30 420 doses</a:t>
            </a:r>
          </a:p>
          <a:p>
            <a:pPr marL="0" indent="0">
              <a:buNone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sz="16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en-US" sz="16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en-US" sz="16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sz="16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1BC8336-B46C-4F9E-B7FB-0F49D31D75C1}"/>
              </a:ext>
            </a:extLst>
          </p:cNvPr>
          <p:cNvGraphicFramePr>
            <a:graphicFrameLocks noGrp="1"/>
          </p:cNvGraphicFramePr>
          <p:nvPr/>
        </p:nvGraphicFramePr>
        <p:xfrm>
          <a:off x="445637" y="1624813"/>
          <a:ext cx="6299623" cy="889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5602">
                  <a:extLst>
                    <a:ext uri="{9D8B030D-6E8A-4147-A177-3AD203B41FA5}">
                      <a16:colId xmlns:a16="http://schemas.microsoft.com/office/drawing/2014/main" val="3984041387"/>
                    </a:ext>
                  </a:extLst>
                </a:gridCol>
                <a:gridCol w="1538007">
                  <a:extLst>
                    <a:ext uri="{9D8B030D-6E8A-4147-A177-3AD203B41FA5}">
                      <a16:colId xmlns:a16="http://schemas.microsoft.com/office/drawing/2014/main" val="3737043493"/>
                    </a:ext>
                  </a:extLst>
                </a:gridCol>
                <a:gridCol w="1538007">
                  <a:extLst>
                    <a:ext uri="{9D8B030D-6E8A-4147-A177-3AD203B41FA5}">
                      <a16:colId xmlns:a16="http://schemas.microsoft.com/office/drawing/2014/main" val="2845850861"/>
                    </a:ext>
                  </a:extLst>
                </a:gridCol>
                <a:gridCol w="1538007">
                  <a:extLst>
                    <a:ext uri="{9D8B030D-6E8A-4147-A177-3AD203B41FA5}">
                      <a16:colId xmlns:a16="http://schemas.microsoft.com/office/drawing/2014/main" val="178143936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Vaccine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D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31-Dec-22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D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31-Jan-23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D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Grand Total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D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4147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Pfizer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3 910 620</a:t>
                      </a:r>
                      <a:endParaRPr lang="en-ZA" sz="16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4 730 550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8 641 170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946216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Weeks to expiry</a:t>
                      </a:r>
                      <a:endParaRPr lang="en-ZA" sz="16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14,1</a:t>
                      </a:r>
                      <a:endParaRPr lang="en-ZA" sz="1600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18,4</a:t>
                      </a:r>
                      <a:endParaRPr lang="en-ZA" sz="1600" b="0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ZA" sz="1600" b="1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5558474"/>
                  </a:ext>
                </a:extLst>
              </a:tr>
            </a:tbl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F37F5E3-ACC1-4E8F-B2A4-D2D865DEBC35}"/>
              </a:ext>
            </a:extLst>
          </p:cNvPr>
          <p:cNvSpPr txBox="1">
            <a:spLocks/>
          </p:cNvSpPr>
          <p:nvPr/>
        </p:nvSpPr>
        <p:spPr>
          <a:xfrm>
            <a:off x="374550" y="3017355"/>
            <a:ext cx="11512649" cy="7164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b="1" i="1" dirty="0">
                <a:solidFill>
                  <a:srgbClr val="C00000"/>
                </a:solidFill>
                <a:latin typeface="+mn-lt"/>
              </a:rPr>
              <a:t>J&amp;J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stock on hand at distributors by expiry date </a:t>
            </a:r>
            <a:r>
              <a:rPr lang="en-US" sz="1600" b="1" dirty="0">
                <a:solidFill>
                  <a:srgbClr val="C00000"/>
                </a:solidFill>
                <a:latin typeface="+mn-lt"/>
              </a:rPr>
              <a:t>(23 September 2022)</a:t>
            </a:r>
          </a:p>
          <a:p>
            <a:pPr marL="0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US" sz="4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Orders to be delivered in the coming week: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2 400 doses</a:t>
            </a:r>
          </a:p>
          <a:p>
            <a:pPr marL="0" indent="0">
              <a:buNone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+mn-lt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 orders for the smaller pack size of J&amp;J</a:t>
            </a:r>
            <a:endParaRPr lang="en-US" sz="16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70A8D3-A4E7-4738-B117-DD39EE3F059D}"/>
              </a:ext>
            </a:extLst>
          </p:cNvPr>
          <p:cNvGraphicFramePr>
            <a:graphicFrameLocks noGrp="1"/>
          </p:cNvGraphicFramePr>
          <p:nvPr/>
        </p:nvGraphicFramePr>
        <p:xfrm>
          <a:off x="447994" y="3733800"/>
          <a:ext cx="9291595" cy="7861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61806">
                  <a:extLst>
                    <a:ext uri="{9D8B030D-6E8A-4147-A177-3AD203B41FA5}">
                      <a16:colId xmlns:a16="http://schemas.microsoft.com/office/drawing/2014/main" val="3984041387"/>
                    </a:ext>
                  </a:extLst>
                </a:gridCol>
                <a:gridCol w="1377761">
                  <a:extLst>
                    <a:ext uri="{9D8B030D-6E8A-4147-A177-3AD203B41FA5}">
                      <a16:colId xmlns:a16="http://schemas.microsoft.com/office/drawing/2014/main" val="332899951"/>
                    </a:ext>
                  </a:extLst>
                </a:gridCol>
                <a:gridCol w="1538007">
                  <a:extLst>
                    <a:ext uri="{9D8B030D-6E8A-4147-A177-3AD203B41FA5}">
                      <a16:colId xmlns:a16="http://schemas.microsoft.com/office/drawing/2014/main" val="2904324603"/>
                    </a:ext>
                  </a:extLst>
                </a:gridCol>
                <a:gridCol w="1538007">
                  <a:extLst>
                    <a:ext uri="{9D8B030D-6E8A-4147-A177-3AD203B41FA5}">
                      <a16:colId xmlns:a16="http://schemas.microsoft.com/office/drawing/2014/main" val="2953667631"/>
                    </a:ext>
                  </a:extLst>
                </a:gridCol>
                <a:gridCol w="1538007">
                  <a:extLst>
                    <a:ext uri="{9D8B030D-6E8A-4147-A177-3AD203B41FA5}">
                      <a16:colId xmlns:a16="http://schemas.microsoft.com/office/drawing/2014/main" val="3737043493"/>
                    </a:ext>
                  </a:extLst>
                </a:gridCol>
                <a:gridCol w="1538007">
                  <a:extLst>
                    <a:ext uri="{9D8B030D-6E8A-4147-A177-3AD203B41FA5}">
                      <a16:colId xmlns:a16="http://schemas.microsoft.com/office/drawing/2014/main" val="178143936"/>
                    </a:ext>
                  </a:extLst>
                </a:gridCol>
              </a:tblGrid>
              <a:tr h="11430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Vaccine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D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30-Jun-23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D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31-Jul-23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D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31-Aug-23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D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30-Sep-23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D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Grand Total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5D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4147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J&amp;J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397 250</a:t>
                      </a:r>
                      <a:endParaRPr lang="en-ZA" sz="16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1 996 750</a:t>
                      </a:r>
                      <a:endParaRPr lang="en-ZA" sz="16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6 817 900</a:t>
                      </a:r>
                      <a:endParaRPr lang="en-ZA" sz="16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907 100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10 119 000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9462166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Weeks to expiry</a:t>
                      </a:r>
                      <a:endParaRPr lang="en-ZA" sz="16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</a:t>
                      </a:r>
                      <a:endParaRPr lang="en-ZA" sz="16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44,3</a:t>
                      </a:r>
                      <a:endParaRPr lang="en-ZA" sz="1600" b="0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48,6</a:t>
                      </a:r>
                      <a:endParaRPr lang="en-ZA" sz="1600" b="0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53,1</a:t>
                      </a:r>
                      <a:endParaRPr lang="en-ZA" sz="1600" b="0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ZA" sz="1600" b="1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555847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DF379EA-9176-3FDC-6713-F77512084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" t="8080"/>
          <a:stretch/>
        </p:blipFill>
        <p:spPr>
          <a:xfrm>
            <a:off x="40849" y="5960456"/>
            <a:ext cx="12096779" cy="8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43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15" y="188912"/>
            <a:ext cx="10931963" cy="73086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</a:pPr>
            <a:r>
              <a:rPr lang="af-ZA" sz="2800" u="none" dirty="0">
                <a:latin typeface="Google Sans"/>
                <a:cs typeface="Arial" panose="020B0604020202020204" pitchFamily="34" charset="0"/>
              </a:rPr>
              <a:t>6.1	Pfizer vaccine – expiry and shelf life extension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4280" y="1105171"/>
            <a:ext cx="11875320" cy="4769156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manufacturers’ shelf life from the date of manufacture is:</a:t>
            </a:r>
          </a:p>
          <a:p>
            <a:pPr lvl="1">
              <a:lnSpc>
                <a:spcPct val="107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Comirnaty</a:t>
            </a:r>
            <a:r>
              <a:rPr lang="en-ZA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(Pfizer) vaccine </a:t>
            </a:r>
            <a:r>
              <a:rPr lang="en-ZA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months when stored at minus 70ºC</a:t>
            </a:r>
          </a:p>
          <a:p>
            <a:pPr lvl="1">
              <a:lnSpc>
                <a:spcPct val="107000"/>
              </a:lnSpc>
            </a:pP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 vaccine Janssen</a:t>
            </a:r>
            <a:r>
              <a:rPr lang="en-ZA" sz="18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months for the when stored at minus 20ºC</a:t>
            </a:r>
          </a:p>
          <a:p>
            <a:pPr>
              <a:lnSpc>
                <a:spcPct val="107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by the time the vaccine is received in-country, this shelf life is </a:t>
            </a: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already reduced</a:t>
            </a:r>
          </a:p>
          <a:p>
            <a:pPr>
              <a:lnSpc>
                <a:spcPct val="107000"/>
              </a:lnSpc>
            </a:pP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Manufacturers conduct </a:t>
            </a:r>
            <a:r>
              <a:rPr lang="en-ZA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stability studies </a:t>
            </a: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ensure the continuing quality safety and efficacy of vaccines</a:t>
            </a:r>
          </a:p>
          <a:p>
            <a:pPr>
              <a:lnSpc>
                <a:spcPct val="107000"/>
              </a:lnSpc>
            </a:pP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current data submitted to the South African Health Products Regulatory Authority (SAHPRA), the manufacturers shelf life for 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Comirnaty</a:t>
            </a:r>
            <a:r>
              <a:rPr lang="en-ZA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(Pfizer) vaccine has been </a:t>
            </a: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 to 15 months 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stored at minus 70ºC</a:t>
            </a:r>
          </a:p>
          <a:p>
            <a:pPr>
              <a:lnSpc>
                <a:spcPct val="107000"/>
              </a:lnSpc>
            </a:pPr>
            <a:r>
              <a:rPr lang="en-ZA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date, no vaccines stored at central distributors have exceeded the manufacturers shelf life</a:t>
            </a:r>
          </a:p>
          <a:p>
            <a:pPr>
              <a:lnSpc>
                <a:spcPct val="107000"/>
              </a:lnSpc>
            </a:pP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stability studies are ongoing and it is expected that </a:t>
            </a:r>
            <a:r>
              <a:rPr lang="en-ZA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shelf-life extensions will be received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64640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15" y="188912"/>
            <a:ext cx="10931963" cy="73086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</a:pPr>
            <a:r>
              <a:rPr lang="af-ZA" sz="2800" u="none" dirty="0">
                <a:latin typeface="Google Sans"/>
                <a:cs typeface="Arial" panose="020B0604020202020204" pitchFamily="34" charset="0"/>
              </a:rPr>
              <a:t>6.2	Attempts to dispose of excess stock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4280" y="1105171"/>
            <a:ext cx="11875320" cy="4769156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Attempts have been made to terminate agreements with CF and J&amp;J to avoid receipt of vaccines</a:t>
            </a:r>
          </a:p>
          <a:p>
            <a:pPr>
              <a:lnSpc>
                <a:spcPct val="107000"/>
              </a:lnSpc>
            </a:pP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attempts have been made to donate vaccine doses but:</a:t>
            </a:r>
          </a:p>
          <a:p>
            <a:pPr lvl="1">
              <a:lnSpc>
                <a:spcPct val="107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countries are donating so there is a glut of vaccine</a:t>
            </a:r>
          </a:p>
          <a:p>
            <a:pPr lvl="1">
              <a:lnSpc>
                <a:spcPct val="107000"/>
              </a:lnSpc>
            </a:pP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countries that would accept donations are unable to manage the Pfizer vaccine logistics</a:t>
            </a:r>
          </a:p>
          <a:p>
            <a:pPr lvl="1">
              <a:lnSpc>
                <a:spcPct val="107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Recipients of donated vaccine must also have a No-Fault Compensation scheme, but most poorer countries do not</a:t>
            </a:r>
          </a:p>
          <a:p>
            <a:pPr lvl="1">
              <a:lnSpc>
                <a:spcPct val="107000"/>
              </a:lnSpc>
            </a:pP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AVAT, COVAX and ACDC are potential channels for donation</a:t>
            </a:r>
          </a:p>
          <a:p>
            <a:pPr>
              <a:lnSpc>
                <a:spcPct val="107000"/>
              </a:lnSpc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Vaccine safety and potency are tested regularly and so far the vaccines are very stable in central storage conditions so extensions of expiry dates are possible</a:t>
            </a:r>
          </a:p>
          <a:p>
            <a:pPr>
              <a:lnSpc>
                <a:spcPct val="107000"/>
              </a:lnSpc>
            </a:pP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Destruction of expired vaccines is an absolute last resort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941335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48CB-989E-B35C-A804-C0151908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07" y="0"/>
            <a:ext cx="11407824" cy="1052736"/>
          </a:xfrm>
        </p:spPr>
        <p:txBody>
          <a:bodyPr/>
          <a:lstStyle/>
          <a:p>
            <a:r>
              <a:rPr lang="en-ZA" u="none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CC233-520B-172E-364D-85FA2DA9E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89" y="1193861"/>
            <a:ext cx="11512649" cy="4672110"/>
          </a:xfrm>
        </p:spPr>
        <p:txBody>
          <a:bodyPr/>
          <a:lstStyle/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COVID-19 pandemic has settled for now but the virus has not gone away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People are still getting sick but not in large numbers and generally not as sick as before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Despite all the uncertainties and challenges at least 50 % of all adults have received at least one vaccination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Vaccination (with repeated boosting doses) is still the most effective tool against COVID-19 infection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South Africa procured vaccines in a hostile global market and lives with the consequences of very one-sided contracts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Public demand for vaccination is extremely low now that the perceived threat is low so there are millions of excess doses of vaccines 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Some of this vaccine is vulnerable to expiry despite increased knowledge of stability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public are still advised to vaccinate and to get boosters every 120 days while COVID-19 virus is still in circulation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C87AF-E209-EE58-9206-DCE516954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743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BF3B-EB4D-2FCF-4985-F4641D66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u="none" dirty="0"/>
              <a:t>COVID-19 STATUS – Daily and Cumulative cases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1AC5F-4669-14AD-94C2-0088A8952B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014BD-0822-B8B1-7327-4E0AC3FCE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6" t="22857" r="15816" b="5714"/>
          <a:stretch/>
        </p:blipFill>
        <p:spPr>
          <a:xfrm>
            <a:off x="1567097" y="1063693"/>
            <a:ext cx="8369559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B32E-8382-2EA2-6131-A9923E8E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/>
              <a:t>COVID-19 laboratory confirmation by Province</a:t>
            </a:r>
            <a:endParaRPr lang="en-ZA" u="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72C91-8C6B-716C-E06A-CCAE322B4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AC29B-8821-D512-5A58-E33283FB9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55" t="20544" r="21250" b="13197"/>
          <a:stretch/>
        </p:blipFill>
        <p:spPr>
          <a:xfrm>
            <a:off x="1985189" y="1052736"/>
            <a:ext cx="7513375" cy="485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2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1D57-D448-9A15-4F71-DDF9C316F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none" dirty="0"/>
              <a:t>COVID-19 laboratory confirmation by 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1EDA9-D185-0F06-FA46-775B4B32A7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B73C7-8870-3A6D-5A49-49BFF7F86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55" t="15350" r="20408" b="14149"/>
          <a:stretch/>
        </p:blipFill>
        <p:spPr>
          <a:xfrm>
            <a:off x="2566988" y="1052736"/>
            <a:ext cx="7136849" cy="48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0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2EE7-8326-F10A-62D4-8A2EA89C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65" y="0"/>
            <a:ext cx="11407824" cy="1052736"/>
          </a:xfrm>
        </p:spPr>
        <p:txBody>
          <a:bodyPr/>
          <a:lstStyle/>
          <a:p>
            <a:r>
              <a:rPr lang="en-ZA" u="none" dirty="0"/>
              <a:t>COVID-19 virus is still around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CFDE7-5602-BC35-0E90-2CE38C27BC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B7BF2-F192-082F-6E6A-AFA4D0DD4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39" t="13740" r="13215" b="12123"/>
          <a:stretch/>
        </p:blipFill>
        <p:spPr>
          <a:xfrm>
            <a:off x="102636" y="1052736"/>
            <a:ext cx="8826759" cy="4917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642D12-62E1-0104-4F99-62229EFD2FE5}"/>
              </a:ext>
            </a:extLst>
          </p:cNvPr>
          <p:cNvSpPr txBox="1"/>
          <p:nvPr/>
        </p:nvSpPr>
        <p:spPr>
          <a:xfrm>
            <a:off x="9013371" y="1137672"/>
            <a:ext cx="29671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VARIANT OF CONCERN OMICRON IN SOUTH AFRICA</a:t>
            </a:r>
          </a:p>
          <a:p>
            <a:endParaRPr lang="en-US" sz="1600" b="1" dirty="0"/>
          </a:p>
          <a:p>
            <a:r>
              <a:rPr lang="en-US" sz="1600" b="1" dirty="0"/>
              <a:t>• Omicron </a:t>
            </a:r>
            <a:r>
              <a:rPr lang="en-US" sz="1600" dirty="0"/>
              <a:t>continued to dominate in June (99%), July (99%), August (98%), and </a:t>
            </a:r>
            <a:r>
              <a:rPr lang="en-US" sz="1600" b="1" dirty="0"/>
              <a:t>currently makes up 100% of September sequences although numbers are small</a:t>
            </a:r>
            <a:r>
              <a:rPr lang="en-US" sz="1600" dirty="0"/>
              <a:t>.</a:t>
            </a:r>
          </a:p>
          <a:p>
            <a:r>
              <a:rPr lang="en-US" sz="1600" b="1" dirty="0"/>
              <a:t>• Omicron BA.5 </a:t>
            </a:r>
            <a:r>
              <a:rPr lang="en-US" sz="1600" dirty="0"/>
              <a:t>was dominant in July (68%) and August (72%), and makes up </a:t>
            </a:r>
            <a:r>
              <a:rPr lang="en-US" sz="1600" b="1" dirty="0"/>
              <a:t>83% of September </a:t>
            </a:r>
            <a:r>
              <a:rPr lang="en-US" sz="1600" dirty="0"/>
              <a:t>data. </a:t>
            </a:r>
          </a:p>
          <a:p>
            <a:r>
              <a:rPr lang="en-US" sz="1600" b="1" dirty="0"/>
              <a:t>• BA.2.12.1 </a:t>
            </a:r>
            <a:r>
              <a:rPr lang="en-US" sz="1600" dirty="0"/>
              <a:t>was detected in South Africa at low prevalence in May, June and July (&lt;1%)</a:t>
            </a:r>
          </a:p>
          <a:p>
            <a:r>
              <a:rPr lang="en-US" sz="1600" b="1" dirty="0"/>
              <a:t>• BA.2.75 </a:t>
            </a:r>
            <a:r>
              <a:rPr lang="en-US" sz="1600" dirty="0"/>
              <a:t>has only been detected once in South Africa in July (n=1).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03858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5B36-4F4A-9A31-7177-A60DA103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A615E-88C7-1200-74DA-81B9FE1878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">
            <a:hlinkClick r:id="rId2"/>
            <a:extLst>
              <a:ext uri="{FF2B5EF4-FFF2-40B4-BE49-F238E27FC236}">
                <a16:creationId xmlns:a16="http://schemas.microsoft.com/office/drawing/2014/main" id="{B9DCBBF2-FC0F-3BEC-6E2B-17F07BB8F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" r="892" b="14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F4BC6C-C38E-3E18-35A8-92264317E179}"/>
              </a:ext>
            </a:extLst>
          </p:cNvPr>
          <p:cNvSpPr/>
          <p:nvPr/>
        </p:nvSpPr>
        <p:spPr>
          <a:xfrm>
            <a:off x="4189444" y="662472"/>
            <a:ext cx="3722915" cy="5131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569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3BE3-46FA-B1AE-CBA6-9CCC2B0B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924DB-E423-4140-ABA5-2AF5EA93C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">
            <a:hlinkClick r:id="rId2"/>
            <a:extLst>
              <a:ext uri="{FF2B5EF4-FFF2-40B4-BE49-F238E27FC236}">
                <a16:creationId xmlns:a16="http://schemas.microsoft.com/office/drawing/2014/main" id="{F905A977-06A2-969D-234E-353E78E50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" r="1199" b="160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0D2BB9-A36A-0F13-B7A6-5D7554A61575}"/>
              </a:ext>
            </a:extLst>
          </p:cNvPr>
          <p:cNvSpPr/>
          <p:nvPr/>
        </p:nvSpPr>
        <p:spPr>
          <a:xfrm>
            <a:off x="10692881" y="4226766"/>
            <a:ext cx="1418253" cy="16109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255582-D4F0-5D00-BD48-0BB3101FECEC}"/>
              </a:ext>
            </a:extLst>
          </p:cNvPr>
          <p:cNvSpPr/>
          <p:nvPr/>
        </p:nvSpPr>
        <p:spPr>
          <a:xfrm>
            <a:off x="6226628" y="1421363"/>
            <a:ext cx="5389984" cy="4914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925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364"/>
            <a:ext cx="11407824" cy="73086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</a:pPr>
            <a:r>
              <a:rPr lang="af-ZA" sz="2800" u="none" dirty="0">
                <a:latin typeface="Google Sans"/>
                <a:cs typeface="Arial" panose="020B0604020202020204" pitchFamily="34" charset="0"/>
              </a:rPr>
              <a:t>	1. COVID-19 VACCINE PROCUREMENT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1402" y="1044421"/>
            <a:ext cx="12050598" cy="5011145"/>
          </a:xfrm>
        </p:spPr>
        <p:txBody>
          <a:bodyPr/>
          <a:lstStyle/>
          <a:p>
            <a:pPr marL="447675" indent="-447675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af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Historical Overview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NDoH signed 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bilateral manufacturing agreements with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two manufacturers 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outside of the COVAX facility.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Janssen Advance Purchase Agreements 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 entered into on 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 February 2021 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supply 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 million doses 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Johnson &amp; Johnson COVID-19 vaccines, and 18 April 2021 to supply 20 million doses. Delivery only commenced in 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June 2021 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due to Janssen’s operational and regulatory approval issues. To date, we have 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received a total of 19.6 million doses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Johnson &amp; Johnson vaccine 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this agreement.</a:t>
            </a:r>
          </a:p>
          <a:p>
            <a:pPr marL="457200" algn="l">
              <a:spcBef>
                <a:spcPts val="600"/>
              </a:spcBef>
              <a:spcAft>
                <a:spcPts val="600"/>
              </a:spcAft>
            </a:pP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Pfizer Manufacturing and Supply Agreement 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 entered into on 30 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March 2021 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  million Pfizer vaccine  doses and 04 June 2021 for an additional 10 million doses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Delivery commenced in 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 2021 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the last contracted shipment arriving in </a:t>
            </a:r>
            <a:r>
              <a:rPr lang="en-US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February 2022.</a:t>
            </a:r>
          </a:p>
          <a:p>
            <a:pPr marL="457200" algn="l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Doses procured were sufficient for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41 million people on the primary schedule only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23 million people completing the primary schedule plus one booster dose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algn="l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Furthermore, the South African Government received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 donation of 7,9 million doses of Pfizer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from the US Government, and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1,4 million doses of Pfizer through the COVAX facility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af-Z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44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heme/theme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005D28"/>
    </a:dk2>
    <a:lt2>
      <a:srgbClr val="7F7F7F"/>
    </a:lt2>
    <a:accent1>
      <a:srgbClr val="005D28"/>
    </a:accent1>
    <a:accent2>
      <a:srgbClr val="39931D"/>
    </a:accent2>
    <a:accent3>
      <a:srgbClr val="9BBB59"/>
    </a:accent3>
    <a:accent4>
      <a:srgbClr val="FFC000"/>
    </a:accent4>
    <a:accent5>
      <a:srgbClr val="81875A"/>
    </a:accent5>
    <a:accent6>
      <a:srgbClr val="FFFF00"/>
    </a:accent6>
    <a:hlink>
      <a:srgbClr val="0000FF"/>
    </a:hlink>
    <a:folHlink>
      <a:srgbClr val="FF0000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005D28"/>
    </a:dk2>
    <a:lt2>
      <a:srgbClr val="7F7F7F"/>
    </a:lt2>
    <a:accent1>
      <a:srgbClr val="005D28"/>
    </a:accent1>
    <a:accent2>
      <a:srgbClr val="39931D"/>
    </a:accent2>
    <a:accent3>
      <a:srgbClr val="9BBB59"/>
    </a:accent3>
    <a:accent4>
      <a:srgbClr val="FFC000"/>
    </a:accent4>
    <a:accent5>
      <a:srgbClr val="81875A"/>
    </a:accent5>
    <a:accent6>
      <a:srgbClr val="FFFF00"/>
    </a:accent6>
    <a:hlink>
      <a:srgbClr val="0000FF"/>
    </a:hlink>
    <a:folHlink>
      <a:srgbClr val="FF0000"/>
    </a:folHlink>
  </a:clrScheme>
</a:themeOverride>
</file>

<file path=ppt/theme/themeOverride3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005D28"/>
    </a:dk2>
    <a:lt2>
      <a:srgbClr val="7F7F7F"/>
    </a:lt2>
    <a:accent1>
      <a:srgbClr val="005D28"/>
    </a:accent1>
    <a:accent2>
      <a:srgbClr val="39931D"/>
    </a:accent2>
    <a:accent3>
      <a:srgbClr val="9BBB59"/>
    </a:accent3>
    <a:accent4>
      <a:srgbClr val="FFC000"/>
    </a:accent4>
    <a:accent5>
      <a:srgbClr val="81875A"/>
    </a:accent5>
    <a:accent6>
      <a:srgbClr val="FFFF00"/>
    </a:accent6>
    <a:hlink>
      <a:srgbClr val="0000FF"/>
    </a:hlink>
    <a:folHlink>
      <a:srgbClr val="FF0000"/>
    </a:folHlink>
  </a:clrScheme>
</a:themeOverride>
</file>

<file path=ppt/theme/themeOverride4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005D28"/>
    </a:dk2>
    <a:lt2>
      <a:srgbClr val="7F7F7F"/>
    </a:lt2>
    <a:accent1>
      <a:srgbClr val="005D28"/>
    </a:accent1>
    <a:accent2>
      <a:srgbClr val="39931D"/>
    </a:accent2>
    <a:accent3>
      <a:srgbClr val="9BBB59"/>
    </a:accent3>
    <a:accent4>
      <a:srgbClr val="FFC000"/>
    </a:accent4>
    <a:accent5>
      <a:srgbClr val="81875A"/>
    </a:accent5>
    <a:accent6>
      <a:srgbClr val="FFFF00"/>
    </a:accent6>
    <a:hlink>
      <a:srgbClr val="0000FF"/>
    </a:hlink>
    <a:folHlink>
      <a:srgbClr val="FF0000"/>
    </a:folHlink>
  </a:clrScheme>
</a:themeOverride>
</file>

<file path=ppt/theme/themeOverride5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005D28"/>
    </a:dk2>
    <a:lt2>
      <a:srgbClr val="7F7F7F"/>
    </a:lt2>
    <a:accent1>
      <a:srgbClr val="005D28"/>
    </a:accent1>
    <a:accent2>
      <a:srgbClr val="39931D"/>
    </a:accent2>
    <a:accent3>
      <a:srgbClr val="9BBB59"/>
    </a:accent3>
    <a:accent4>
      <a:srgbClr val="FFC000"/>
    </a:accent4>
    <a:accent5>
      <a:srgbClr val="81875A"/>
    </a:accent5>
    <a:accent6>
      <a:srgbClr val="FFFF00"/>
    </a:accent6>
    <a:hlink>
      <a:srgbClr val="0000FF"/>
    </a:hlink>
    <a:folHlink>
      <a:srgbClr val="FF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2469</Words>
  <Application>Microsoft Office PowerPoint</Application>
  <PresentationFormat>Widescreen</PresentationFormat>
  <Paragraphs>313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Courier New</vt:lpstr>
      <vt:lpstr>Google Sans</vt:lpstr>
      <vt:lpstr>Times New Roman</vt:lpstr>
      <vt:lpstr>Verdana</vt:lpstr>
      <vt:lpstr>Custom Design</vt:lpstr>
      <vt:lpstr>8_Custom Design</vt:lpstr>
      <vt:lpstr>think-cell Slide</vt:lpstr>
      <vt:lpstr>PowerPoint Presentation</vt:lpstr>
      <vt:lpstr>Contents</vt:lpstr>
      <vt:lpstr>COVID-19 STATUS – Daily and Cumulative cases</vt:lpstr>
      <vt:lpstr>COVID-19 laboratory confirmation by Province</vt:lpstr>
      <vt:lpstr>COVID-19 laboratory confirmation by age</vt:lpstr>
      <vt:lpstr>COVID-19 virus is still around</vt:lpstr>
      <vt:lpstr>PowerPoint Presentation</vt:lpstr>
      <vt:lpstr>PowerPoint Presentation</vt:lpstr>
      <vt:lpstr> 1. COVID-19 VACCINE PROCUREMENT</vt:lpstr>
      <vt:lpstr> 2. COVID-19 VACCINE CONTRACT PAYMENT STRUCTURES</vt:lpstr>
      <vt:lpstr>3. FRAMEWORK FOR VACCINE IMPLEMENTATION (info)</vt:lpstr>
      <vt:lpstr>Total Vaccination Dashboard</vt:lpstr>
      <vt:lpstr>Phase I: Preparation for the vaccine roll-out (Sept 2020 to 17 May 2021)</vt:lpstr>
      <vt:lpstr>Phase II: Accelerated Roll-out (17 May 2021 to December 2021)</vt:lpstr>
      <vt:lpstr>Increased Number of Vaccination Sites</vt:lpstr>
      <vt:lpstr>Increased eligibility and access to vaccination</vt:lpstr>
      <vt:lpstr>Phase III: Consolidation and institutionalisation (2022/23)</vt:lpstr>
      <vt:lpstr>Current and Ongoing Demand Generation activities</vt:lpstr>
      <vt:lpstr>Ministerial Advisory Committees (MACs)</vt:lpstr>
      <vt:lpstr> 4. CHALLENGES WITH COVID-19 VACCINE DELIVERY</vt:lpstr>
      <vt:lpstr> 4.1 COVAX Facility (CF) contract</vt:lpstr>
      <vt:lpstr> 4.2 Janssen advance purchase agreement update</vt:lpstr>
      <vt:lpstr> 5. COVID-19 VACCINE REIMBURSMENT</vt:lpstr>
      <vt:lpstr>6. COVID-19 VACCINE DOSES AT DISTRIBUTORS BY EXPIRY DATE – 23 September 2022</vt:lpstr>
      <vt:lpstr>6.1 Pfizer vaccine – expiry and shelf life extension</vt:lpstr>
      <vt:lpstr>6.2 Attempts to dispose of excess stock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Schonm</dc:creator>
  <cp:lastModifiedBy>Vuyokazi Majalamba</cp:lastModifiedBy>
  <cp:revision>77</cp:revision>
  <dcterms:created xsi:type="dcterms:W3CDTF">2020-09-30T07:19:26Z</dcterms:created>
  <dcterms:modified xsi:type="dcterms:W3CDTF">2022-09-27T13:33:07Z</dcterms:modified>
</cp:coreProperties>
</file>