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73" r:id="rId6"/>
    <p:sldMasterId id="2147483681" r:id="rId7"/>
  </p:sldMasterIdLst>
  <p:notesMasterIdLst>
    <p:notesMasterId r:id="rId37"/>
  </p:notesMasterIdLst>
  <p:sldIdLst>
    <p:sldId id="256" r:id="rId8"/>
    <p:sldId id="260" r:id="rId9"/>
    <p:sldId id="359" r:id="rId10"/>
    <p:sldId id="258" r:id="rId11"/>
    <p:sldId id="347" r:id="rId12"/>
    <p:sldId id="268" r:id="rId13"/>
    <p:sldId id="349" r:id="rId14"/>
    <p:sldId id="355" r:id="rId15"/>
    <p:sldId id="364" r:id="rId16"/>
    <p:sldId id="351" r:id="rId17"/>
    <p:sldId id="343" r:id="rId18"/>
    <p:sldId id="344" r:id="rId19"/>
    <p:sldId id="346" r:id="rId20"/>
    <p:sldId id="8178" r:id="rId21"/>
    <p:sldId id="348" r:id="rId22"/>
    <p:sldId id="8179" r:id="rId23"/>
    <p:sldId id="8180" r:id="rId24"/>
    <p:sldId id="354" r:id="rId25"/>
    <p:sldId id="350" r:id="rId26"/>
    <p:sldId id="8156" r:id="rId27"/>
    <p:sldId id="8173" r:id="rId28"/>
    <p:sldId id="8175" r:id="rId29"/>
    <p:sldId id="8176" r:id="rId30"/>
    <p:sldId id="8174" r:id="rId31"/>
    <p:sldId id="8177" r:id="rId32"/>
    <p:sldId id="353" r:id="rId33"/>
    <p:sldId id="356" r:id="rId34"/>
    <p:sldId id="360" r:id="rId35"/>
    <p:sldId id="259" r:id="rId36"/>
  </p:sldIdLst>
  <p:sldSz cx="1080135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0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C978B2-1C05-F524-03D2-DE1DDA6A7BF3}" name="Evelyn Bramdeow" initials="EB" userId="S::Evelyn@cbe.org.za::e2fb1f82-42f2-4e9a-ad7d-cf5889c825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996A37"/>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D16BD4-1FD1-42DE-AD4B-EBAFAA7AF804}" v="12" dt="2022-09-26T11:57:54.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p:cViewPr varScale="1">
        <p:scale>
          <a:sx n="60" d="100"/>
          <a:sy n="60" d="100"/>
        </p:scale>
        <p:origin x="1172" y="64"/>
      </p:cViewPr>
      <p:guideLst>
        <p:guide orient="horz" pos="2160"/>
        <p:guide pos="340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uti Manamela" userId="fcc1ebe3-ec44-4d63-96fe-c9f37a4fb3c2" providerId="ADAL" clId="{24D16BD4-1FD1-42DE-AD4B-EBAFAA7AF804}"/>
    <pc:docChg chg="undo redo custSel addSld delSld modSld">
      <pc:chgData name="Phuti Manamela" userId="fcc1ebe3-ec44-4d63-96fe-c9f37a4fb3c2" providerId="ADAL" clId="{24D16BD4-1FD1-42DE-AD4B-EBAFAA7AF804}" dt="2022-09-26T12:02:25.364" v="398" actId="20577"/>
      <pc:docMkLst>
        <pc:docMk/>
      </pc:docMkLst>
      <pc:sldChg chg="modSp mod">
        <pc:chgData name="Phuti Manamela" userId="fcc1ebe3-ec44-4d63-96fe-c9f37a4fb3c2" providerId="ADAL" clId="{24D16BD4-1FD1-42DE-AD4B-EBAFAA7AF804}" dt="2022-09-26T11:39:51.224" v="306" actId="255"/>
        <pc:sldMkLst>
          <pc:docMk/>
          <pc:sldMk cId="3827879346" sldId="343"/>
        </pc:sldMkLst>
        <pc:graphicFrameChg chg="modGraphic">
          <ac:chgData name="Phuti Manamela" userId="fcc1ebe3-ec44-4d63-96fe-c9f37a4fb3c2" providerId="ADAL" clId="{24D16BD4-1FD1-42DE-AD4B-EBAFAA7AF804}" dt="2022-09-26T11:39:51.224" v="306" actId="255"/>
          <ac:graphicFrameMkLst>
            <pc:docMk/>
            <pc:sldMk cId="3827879346" sldId="343"/>
            <ac:graphicFrameMk id="4" creationId="{2F50C4E3-93C3-BDBD-C606-D46C9759D449}"/>
          </ac:graphicFrameMkLst>
        </pc:graphicFrameChg>
      </pc:sldChg>
      <pc:sldChg chg="modSp add">
        <pc:chgData name="Phuti Manamela" userId="fcc1ebe3-ec44-4d63-96fe-c9f37a4fb3c2" providerId="ADAL" clId="{24D16BD4-1FD1-42DE-AD4B-EBAFAA7AF804}" dt="2022-09-26T11:40:21.954" v="307"/>
        <pc:sldMkLst>
          <pc:docMk/>
          <pc:sldMk cId="1915443239" sldId="344"/>
        </pc:sldMkLst>
        <pc:spChg chg="mod">
          <ac:chgData name="Phuti Manamela" userId="fcc1ebe3-ec44-4d63-96fe-c9f37a4fb3c2" providerId="ADAL" clId="{24D16BD4-1FD1-42DE-AD4B-EBAFAA7AF804}" dt="2022-09-26T11:40:21.954" v="307"/>
          <ac:spMkLst>
            <pc:docMk/>
            <pc:sldMk cId="1915443239" sldId="344"/>
            <ac:spMk id="3" creationId="{21531747-B764-56E4-42F7-BA7564C3791A}"/>
          </ac:spMkLst>
        </pc:spChg>
      </pc:sldChg>
      <pc:sldChg chg="modSp add">
        <pc:chgData name="Phuti Manamela" userId="fcc1ebe3-ec44-4d63-96fe-c9f37a4fb3c2" providerId="ADAL" clId="{24D16BD4-1FD1-42DE-AD4B-EBAFAA7AF804}" dt="2022-09-26T11:41:05.481" v="308"/>
        <pc:sldMkLst>
          <pc:docMk/>
          <pc:sldMk cId="2510196240" sldId="346"/>
        </pc:sldMkLst>
        <pc:spChg chg="mod">
          <ac:chgData name="Phuti Manamela" userId="fcc1ebe3-ec44-4d63-96fe-c9f37a4fb3c2" providerId="ADAL" clId="{24D16BD4-1FD1-42DE-AD4B-EBAFAA7AF804}" dt="2022-09-26T11:41:05.481" v="308"/>
          <ac:spMkLst>
            <pc:docMk/>
            <pc:sldMk cId="2510196240" sldId="346"/>
            <ac:spMk id="3" creationId="{0A380773-1982-41EF-DE0A-1B2C3C07C35B}"/>
          </ac:spMkLst>
        </pc:spChg>
      </pc:sldChg>
      <pc:sldChg chg="modSp add">
        <pc:chgData name="Phuti Manamela" userId="fcc1ebe3-ec44-4d63-96fe-c9f37a4fb3c2" providerId="ADAL" clId="{24D16BD4-1FD1-42DE-AD4B-EBAFAA7AF804}" dt="2022-09-26T11:42:44.240" v="314"/>
        <pc:sldMkLst>
          <pc:docMk/>
          <pc:sldMk cId="2572968124" sldId="348"/>
        </pc:sldMkLst>
        <pc:spChg chg="mod">
          <ac:chgData name="Phuti Manamela" userId="fcc1ebe3-ec44-4d63-96fe-c9f37a4fb3c2" providerId="ADAL" clId="{24D16BD4-1FD1-42DE-AD4B-EBAFAA7AF804}" dt="2022-09-26T11:42:44.240" v="314"/>
          <ac:spMkLst>
            <pc:docMk/>
            <pc:sldMk cId="2572968124" sldId="348"/>
            <ac:spMk id="3" creationId="{35DCC913-846F-B6E3-58A3-EEFCAA3E7542}"/>
          </ac:spMkLst>
        </pc:spChg>
      </pc:sldChg>
      <pc:sldChg chg="modSp mod">
        <pc:chgData name="Phuti Manamela" userId="fcc1ebe3-ec44-4d63-96fe-c9f37a4fb3c2" providerId="ADAL" clId="{24D16BD4-1FD1-42DE-AD4B-EBAFAA7AF804}" dt="2022-09-26T11:20:52.087" v="189" actId="20577"/>
        <pc:sldMkLst>
          <pc:docMk/>
          <pc:sldMk cId="2598020275" sldId="350"/>
        </pc:sldMkLst>
        <pc:spChg chg="mod">
          <ac:chgData name="Phuti Manamela" userId="fcc1ebe3-ec44-4d63-96fe-c9f37a4fb3c2" providerId="ADAL" clId="{24D16BD4-1FD1-42DE-AD4B-EBAFAA7AF804}" dt="2022-09-26T11:20:52.087" v="189" actId="20577"/>
          <ac:spMkLst>
            <pc:docMk/>
            <pc:sldMk cId="2598020275" sldId="350"/>
            <ac:spMk id="3" creationId="{F9A58836-E102-6C2A-E87B-9531C66295B6}"/>
          </ac:spMkLst>
        </pc:spChg>
      </pc:sldChg>
      <pc:sldChg chg="modSp mod">
        <pc:chgData name="Phuti Manamela" userId="fcc1ebe3-ec44-4d63-96fe-c9f37a4fb3c2" providerId="ADAL" clId="{24D16BD4-1FD1-42DE-AD4B-EBAFAA7AF804}" dt="2022-09-26T12:02:25.364" v="398" actId="20577"/>
        <pc:sldMkLst>
          <pc:docMk/>
          <pc:sldMk cId="906491220" sldId="353"/>
        </pc:sldMkLst>
        <pc:spChg chg="mod">
          <ac:chgData name="Phuti Manamela" userId="fcc1ebe3-ec44-4d63-96fe-c9f37a4fb3c2" providerId="ADAL" clId="{24D16BD4-1FD1-42DE-AD4B-EBAFAA7AF804}" dt="2022-09-26T11:22:42.720" v="213" actId="20577"/>
          <ac:spMkLst>
            <pc:docMk/>
            <pc:sldMk cId="906491220" sldId="353"/>
            <ac:spMk id="2" creationId="{6D938089-A0E3-93B5-FF3C-BACF41F7B145}"/>
          </ac:spMkLst>
        </pc:spChg>
        <pc:spChg chg="mod">
          <ac:chgData name="Phuti Manamela" userId="fcc1ebe3-ec44-4d63-96fe-c9f37a4fb3c2" providerId="ADAL" clId="{24D16BD4-1FD1-42DE-AD4B-EBAFAA7AF804}" dt="2022-09-26T12:02:25.364" v="398" actId="20577"/>
          <ac:spMkLst>
            <pc:docMk/>
            <pc:sldMk cId="906491220" sldId="353"/>
            <ac:spMk id="3" creationId="{163A39AF-104C-ED69-8E8D-309CCD64B5F9}"/>
          </ac:spMkLst>
        </pc:spChg>
      </pc:sldChg>
      <pc:sldChg chg="modSp add">
        <pc:chgData name="Phuti Manamela" userId="fcc1ebe3-ec44-4d63-96fe-c9f37a4fb3c2" providerId="ADAL" clId="{24D16BD4-1FD1-42DE-AD4B-EBAFAA7AF804}" dt="2022-09-26T11:45:27.442" v="318"/>
        <pc:sldMkLst>
          <pc:docMk/>
          <pc:sldMk cId="180471427" sldId="354"/>
        </pc:sldMkLst>
        <pc:spChg chg="mod">
          <ac:chgData name="Phuti Manamela" userId="fcc1ebe3-ec44-4d63-96fe-c9f37a4fb3c2" providerId="ADAL" clId="{24D16BD4-1FD1-42DE-AD4B-EBAFAA7AF804}" dt="2022-09-26T11:45:27.442" v="318"/>
          <ac:spMkLst>
            <pc:docMk/>
            <pc:sldMk cId="180471427" sldId="354"/>
            <ac:spMk id="3" creationId="{08A125D1-77CE-0FE6-7C9B-626E680FD9C5}"/>
          </ac:spMkLst>
        </pc:spChg>
      </pc:sldChg>
      <pc:sldChg chg="modSp mod">
        <pc:chgData name="Phuti Manamela" userId="fcc1ebe3-ec44-4d63-96fe-c9f37a4fb3c2" providerId="ADAL" clId="{24D16BD4-1FD1-42DE-AD4B-EBAFAA7AF804}" dt="2022-09-26T11:47:38.144" v="321" actId="20577"/>
        <pc:sldMkLst>
          <pc:docMk/>
          <pc:sldMk cId="238239320" sldId="356"/>
        </pc:sldMkLst>
        <pc:spChg chg="mod">
          <ac:chgData name="Phuti Manamela" userId="fcc1ebe3-ec44-4d63-96fe-c9f37a4fb3c2" providerId="ADAL" clId="{24D16BD4-1FD1-42DE-AD4B-EBAFAA7AF804}" dt="2022-09-26T11:23:11.229" v="215" actId="20577"/>
          <ac:spMkLst>
            <pc:docMk/>
            <pc:sldMk cId="238239320" sldId="356"/>
            <ac:spMk id="2" creationId="{6D938089-A0E3-93B5-FF3C-BACF41F7B145}"/>
          </ac:spMkLst>
        </pc:spChg>
        <pc:spChg chg="mod">
          <ac:chgData name="Phuti Manamela" userId="fcc1ebe3-ec44-4d63-96fe-c9f37a4fb3c2" providerId="ADAL" clId="{24D16BD4-1FD1-42DE-AD4B-EBAFAA7AF804}" dt="2022-09-26T11:47:38.144" v="321" actId="20577"/>
          <ac:spMkLst>
            <pc:docMk/>
            <pc:sldMk cId="238239320" sldId="356"/>
            <ac:spMk id="3" creationId="{163A39AF-104C-ED69-8E8D-309CCD64B5F9}"/>
          </ac:spMkLst>
        </pc:spChg>
      </pc:sldChg>
      <pc:sldChg chg="modSp mod">
        <pc:chgData name="Phuti Manamela" userId="fcc1ebe3-ec44-4d63-96fe-c9f37a4fb3c2" providerId="ADAL" clId="{24D16BD4-1FD1-42DE-AD4B-EBAFAA7AF804}" dt="2022-09-26T11:50:25.356" v="323" actId="20577"/>
        <pc:sldMkLst>
          <pc:docMk/>
          <pc:sldMk cId="3588182713" sldId="360"/>
        </pc:sldMkLst>
        <pc:spChg chg="mod">
          <ac:chgData name="Phuti Manamela" userId="fcc1ebe3-ec44-4d63-96fe-c9f37a4fb3c2" providerId="ADAL" clId="{24D16BD4-1FD1-42DE-AD4B-EBAFAA7AF804}" dt="2022-09-26T11:50:25.356" v="323" actId="20577"/>
          <ac:spMkLst>
            <pc:docMk/>
            <pc:sldMk cId="3588182713" sldId="360"/>
            <ac:spMk id="2" creationId="{8188CDF8-4AEE-D696-0196-B3262CFCB277}"/>
          </ac:spMkLst>
        </pc:spChg>
      </pc:sldChg>
      <pc:sldChg chg="modSp del mod">
        <pc:chgData name="Phuti Manamela" userId="fcc1ebe3-ec44-4d63-96fe-c9f37a4fb3c2" providerId="ADAL" clId="{24D16BD4-1FD1-42DE-AD4B-EBAFAA7AF804}" dt="2022-09-26T11:43:42.192" v="316" actId="47"/>
        <pc:sldMkLst>
          <pc:docMk/>
          <pc:sldMk cId="3462647574" sldId="365"/>
        </pc:sldMkLst>
        <pc:spChg chg="mod">
          <ac:chgData name="Phuti Manamela" userId="fcc1ebe3-ec44-4d63-96fe-c9f37a4fb3c2" providerId="ADAL" clId="{24D16BD4-1FD1-42DE-AD4B-EBAFAA7AF804}" dt="2022-09-26T11:24:26.222" v="218"/>
          <ac:spMkLst>
            <pc:docMk/>
            <pc:sldMk cId="3462647574" sldId="365"/>
            <ac:spMk id="2" creationId="{3A11DB79-A63B-C18B-BCD5-4EEFD40972AE}"/>
          </ac:spMkLst>
        </pc:spChg>
      </pc:sldChg>
      <pc:sldChg chg="modSp mod">
        <pc:chgData name="Phuti Manamela" userId="fcc1ebe3-ec44-4d63-96fe-c9f37a4fb3c2" providerId="ADAL" clId="{24D16BD4-1FD1-42DE-AD4B-EBAFAA7AF804}" dt="2022-09-26T11:54:40.204" v="394" actId="20577"/>
        <pc:sldMkLst>
          <pc:docMk/>
          <pc:sldMk cId="2262953444" sldId="8177"/>
        </pc:sldMkLst>
        <pc:spChg chg="mod">
          <ac:chgData name="Phuti Manamela" userId="fcc1ebe3-ec44-4d63-96fe-c9f37a4fb3c2" providerId="ADAL" clId="{24D16BD4-1FD1-42DE-AD4B-EBAFAA7AF804}" dt="2022-09-26T11:26:17.987" v="220" actId="20577"/>
          <ac:spMkLst>
            <pc:docMk/>
            <pc:sldMk cId="2262953444" sldId="8177"/>
            <ac:spMk id="2" creationId="{AC7BE859-57A3-F4AE-83E0-7F412F9FE0C0}"/>
          </ac:spMkLst>
        </pc:spChg>
        <pc:spChg chg="mod">
          <ac:chgData name="Phuti Manamela" userId="fcc1ebe3-ec44-4d63-96fe-c9f37a4fb3c2" providerId="ADAL" clId="{24D16BD4-1FD1-42DE-AD4B-EBAFAA7AF804}" dt="2022-09-26T11:54:40.204" v="394" actId="20577"/>
          <ac:spMkLst>
            <pc:docMk/>
            <pc:sldMk cId="2262953444" sldId="8177"/>
            <ac:spMk id="3" creationId="{F9A58836-E102-6C2A-E87B-9531C66295B6}"/>
          </ac:spMkLst>
        </pc:spChg>
      </pc:sldChg>
      <pc:sldChg chg="modSp add mod">
        <pc:chgData name="Phuti Manamela" userId="fcc1ebe3-ec44-4d63-96fe-c9f37a4fb3c2" providerId="ADAL" clId="{24D16BD4-1FD1-42DE-AD4B-EBAFAA7AF804}" dt="2022-09-26T11:42:14.197" v="313" actId="255"/>
        <pc:sldMkLst>
          <pc:docMk/>
          <pc:sldMk cId="935359544" sldId="8178"/>
        </pc:sldMkLst>
        <pc:spChg chg="mod">
          <ac:chgData name="Phuti Manamela" userId="fcc1ebe3-ec44-4d63-96fe-c9f37a4fb3c2" providerId="ADAL" clId="{24D16BD4-1FD1-42DE-AD4B-EBAFAA7AF804}" dt="2022-09-26T11:41:33.360" v="309"/>
          <ac:spMkLst>
            <pc:docMk/>
            <pc:sldMk cId="935359544" sldId="8178"/>
            <ac:spMk id="3" creationId="{DA6DF0D3-14CB-33B2-5F56-385CE84DA5C7}"/>
          </ac:spMkLst>
        </pc:spChg>
        <pc:graphicFrameChg chg="mod modGraphic">
          <ac:chgData name="Phuti Manamela" userId="fcc1ebe3-ec44-4d63-96fe-c9f37a4fb3c2" providerId="ADAL" clId="{24D16BD4-1FD1-42DE-AD4B-EBAFAA7AF804}" dt="2022-09-26T11:42:14.197" v="313" actId="255"/>
          <ac:graphicFrameMkLst>
            <pc:docMk/>
            <pc:sldMk cId="935359544" sldId="8178"/>
            <ac:graphicFrameMk id="4" creationId="{1573EF6E-4553-9B02-725B-BEF620BD4213}"/>
          </ac:graphicFrameMkLst>
        </pc:graphicFrameChg>
      </pc:sldChg>
      <pc:sldChg chg="modSp add">
        <pc:chgData name="Phuti Manamela" userId="fcc1ebe3-ec44-4d63-96fe-c9f37a4fb3c2" providerId="ADAL" clId="{24D16BD4-1FD1-42DE-AD4B-EBAFAA7AF804}" dt="2022-09-26T11:43:09.389" v="315"/>
        <pc:sldMkLst>
          <pc:docMk/>
          <pc:sldMk cId="373958362" sldId="8179"/>
        </pc:sldMkLst>
        <pc:spChg chg="mod">
          <ac:chgData name="Phuti Manamela" userId="fcc1ebe3-ec44-4d63-96fe-c9f37a4fb3c2" providerId="ADAL" clId="{24D16BD4-1FD1-42DE-AD4B-EBAFAA7AF804}" dt="2022-09-26T11:43:09.389" v="315"/>
          <ac:spMkLst>
            <pc:docMk/>
            <pc:sldMk cId="373958362" sldId="8179"/>
            <ac:spMk id="3" creationId="{AF9F9FAC-6386-83DC-D6AC-5A5F89438366}"/>
          </ac:spMkLst>
        </pc:spChg>
      </pc:sldChg>
      <pc:sldChg chg="modSp add">
        <pc:chgData name="Phuti Manamela" userId="fcc1ebe3-ec44-4d63-96fe-c9f37a4fb3c2" providerId="ADAL" clId="{24D16BD4-1FD1-42DE-AD4B-EBAFAA7AF804}" dt="2022-09-26T11:44:56.782" v="317"/>
        <pc:sldMkLst>
          <pc:docMk/>
          <pc:sldMk cId="3188284745" sldId="8180"/>
        </pc:sldMkLst>
        <pc:spChg chg="mod">
          <ac:chgData name="Phuti Manamela" userId="fcc1ebe3-ec44-4d63-96fe-c9f37a4fb3c2" providerId="ADAL" clId="{24D16BD4-1FD1-42DE-AD4B-EBAFAA7AF804}" dt="2022-09-26T11:44:56.782" v="317"/>
          <ac:spMkLst>
            <pc:docMk/>
            <pc:sldMk cId="3188284745" sldId="8180"/>
            <ac:spMk id="3" creationId="{F7CC5168-8B56-1222-65CB-63C0F9686DE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CE0-4990-A44C-8E782E0F2FC9}"/>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3CE0-4990-A44C-8E782E0F2FC9}"/>
              </c:ext>
            </c:extLst>
          </c:dPt>
          <c:dLbls>
            <c:dLbl>
              <c:idx val="0"/>
              <c:tx>
                <c:rich>
                  <a:bodyPr/>
                  <a:lstStyle/>
                  <a:p>
                    <a:fld id="{A2C12ADA-8C1A-47CF-A38B-303C31CB36B5}" type="PERCENTAGE">
                      <a:rPr lang="en-US"/>
                      <a:pPr/>
                      <a:t>[PERCENTAGE]</a:t>
                    </a:fld>
                    <a:endParaRPr lang="en-ZA"/>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CE0-4990-A44C-8E782E0F2FC9}"/>
                </c:ext>
              </c:extLst>
            </c:dLbl>
            <c:dLbl>
              <c:idx val="1"/>
              <c:tx>
                <c:rich>
                  <a:bodyPr/>
                  <a:lstStyle/>
                  <a:p>
                    <a:fld id="{44170067-D92D-45FA-9725-55653110F277}" type="PERCENTAGE">
                      <a:rPr lang="en-US"/>
                      <a:pPr/>
                      <a:t>[PERCENTAGE]</a:t>
                    </a:fld>
                    <a:endParaRPr lang="en-ZA"/>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CE0-4990-A44C-8E782E0F2FC9}"/>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'[CBE Q4 202122 -  CBEP statistics 2022 06 21.xlsx]CBEP Professions'!$E$26:$E$27</c:f>
              <c:strCache>
                <c:ptCount val="2"/>
                <c:pt idx="0">
                  <c:v>Male</c:v>
                </c:pt>
                <c:pt idx="1">
                  <c:v>Female</c:v>
                </c:pt>
              </c:strCache>
            </c:strRef>
          </c:cat>
          <c:val>
            <c:numRef>
              <c:f>'[CBE Q4 202122 -  CBEP statistics 2022 06 21.xlsx]CBEP Professions'!$F$26:$F$27</c:f>
              <c:numCache>
                <c:formatCode>General</c:formatCode>
                <c:ptCount val="2"/>
                <c:pt idx="0">
                  <c:v>48248</c:v>
                </c:pt>
                <c:pt idx="1">
                  <c:v>8078</c:v>
                </c:pt>
              </c:numCache>
            </c:numRef>
          </c:val>
          <c:extLst>
            <c:ext xmlns:c16="http://schemas.microsoft.com/office/drawing/2014/chart" uri="{C3380CC4-5D6E-409C-BE32-E72D297353CC}">
              <c16:uniqueId val="{00000004-3CE0-4990-A44C-8E782E0F2FC9}"/>
            </c:ext>
          </c:extLst>
        </c:ser>
        <c:dLbls>
          <c:dLblPos val="bestFit"/>
          <c:showLegendKey val="0"/>
          <c:showVal val="1"/>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B8-4E48-AF7E-CF5D5CA104EE}"/>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B8-4E48-AF7E-CF5D5CA104EE}"/>
              </c:ext>
            </c:extLst>
          </c:dPt>
          <c:dPt>
            <c:idx val="2"/>
            <c:bubble3D val="0"/>
            <c:spPr>
              <a:solidFill>
                <a:srgbClr val="0070C0"/>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B8-4E48-AF7E-CF5D5CA104E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1B8-4E48-AF7E-CF5D5CA104EE}"/>
              </c:ext>
            </c:extLst>
          </c:dPt>
          <c:dLbls>
            <c:dLbl>
              <c:idx val="0"/>
              <c:tx>
                <c:rich>
                  <a:bodyPr/>
                  <a:lstStyle/>
                  <a:p>
                    <a:fld id="{40D341D3-B054-41DF-A909-C02D1B4B950A}" type="PERCENTAGE">
                      <a:rPr lang="en-US"/>
                      <a:pPr/>
                      <a:t>[PERCENTAGE]</a:t>
                    </a:fld>
                    <a:endParaRPr lang="en-ZA"/>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B8-4E48-AF7E-CF5D5CA104EE}"/>
                </c:ext>
              </c:extLst>
            </c:dLbl>
            <c:dLbl>
              <c:idx val="1"/>
              <c:tx>
                <c:rich>
                  <a:bodyPr/>
                  <a:lstStyle/>
                  <a:p>
                    <a:fld id="{EC5230ED-5B1B-42CF-AD89-231CAFEE7294}" type="PERCENTAGE">
                      <a:rPr lang="en-US"/>
                      <a:pPr/>
                      <a:t>[PERCENTAGE]</a:t>
                    </a:fld>
                    <a:endParaRPr lang="en-ZA"/>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1B8-4E48-AF7E-CF5D5CA104EE}"/>
                </c:ext>
              </c:extLst>
            </c:dLbl>
            <c:dLbl>
              <c:idx val="2"/>
              <c:tx>
                <c:rich>
                  <a:bodyPr/>
                  <a:lstStyle/>
                  <a:p>
                    <a:fld id="{A04E6169-A693-462D-AE84-37B1E85ABBBB}" type="PERCENTAGE">
                      <a:rPr lang="en-US"/>
                      <a:pPr/>
                      <a:t>[PERCENTAGE]</a:t>
                    </a:fld>
                    <a:endParaRPr lang="en-ZA"/>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1B8-4E48-AF7E-CF5D5CA104EE}"/>
                </c:ext>
              </c:extLst>
            </c:dLbl>
            <c:dLbl>
              <c:idx val="3"/>
              <c:layout>
                <c:manualLayout>
                  <c:x val="1.7079645393303627E-2"/>
                  <c:y val="6.435926311217946E-2"/>
                </c:manualLayout>
              </c:layout>
              <c:tx>
                <c:rich>
                  <a:bodyPr/>
                  <a:lstStyle/>
                  <a:p>
                    <a:fld id="{AC10A1CA-6267-413C-812F-98E43D8CA5AA}" type="PERCENTAGE">
                      <a:rPr lang="en-US"/>
                      <a:pPr/>
                      <a:t>[PERCENTAGE]</a:t>
                    </a:fld>
                    <a:endParaRPr lang="en-ZA"/>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1B8-4E48-AF7E-CF5D5CA104EE}"/>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'[CBE Q4 202122 -  CBEP statistics 2022 06 21.xlsx]CBEP Professions'!$D$23:$G$23</c:f>
              <c:strCache>
                <c:ptCount val="4"/>
                <c:pt idx="0">
                  <c:v>African</c:v>
                </c:pt>
                <c:pt idx="1">
                  <c:v>White</c:v>
                </c:pt>
                <c:pt idx="2">
                  <c:v>Indian</c:v>
                </c:pt>
                <c:pt idx="3">
                  <c:v>Coloured</c:v>
                </c:pt>
              </c:strCache>
            </c:strRef>
          </c:cat>
          <c:val>
            <c:numRef>
              <c:f>'[CBE Q4 202122 -  CBEP statistics 2022 06 21.xlsx]CBEP Professions'!$D$24:$G$24</c:f>
              <c:numCache>
                <c:formatCode>General</c:formatCode>
                <c:ptCount val="4"/>
                <c:pt idx="0">
                  <c:v>14141</c:v>
                </c:pt>
                <c:pt idx="1">
                  <c:v>34682</c:v>
                </c:pt>
                <c:pt idx="2">
                  <c:v>5264</c:v>
                </c:pt>
                <c:pt idx="3">
                  <c:v>2239</c:v>
                </c:pt>
              </c:numCache>
            </c:numRef>
          </c:val>
          <c:extLst>
            <c:ext xmlns:c16="http://schemas.microsoft.com/office/drawing/2014/chart" uri="{C3380CC4-5D6E-409C-BE32-E72D297353CC}">
              <c16:uniqueId val="{00000008-31B8-4E48-AF7E-CF5D5CA104EE}"/>
            </c:ext>
          </c:extLst>
        </c:ser>
        <c:dLbls>
          <c:dLblPos val="bestFit"/>
          <c:showLegendKey val="0"/>
          <c:showVal val="1"/>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524-4876-AD86-6BF3C4BC06D7}"/>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A524-4876-AD86-6BF3C4BC06D7}"/>
              </c:ext>
            </c:extLst>
          </c:dPt>
          <c:dLbls>
            <c:dLbl>
              <c:idx val="0"/>
              <c:tx>
                <c:rich>
                  <a:bodyPr/>
                  <a:lstStyle/>
                  <a:p>
                    <a:fld id="{80E3F12D-CE20-4D8A-A140-20810121A3D5}" type="PERCENTAGE">
                      <a:rPr lang="en-US"/>
                      <a:pPr/>
                      <a:t>[PERCENTAGE]</a:t>
                    </a:fld>
                    <a:endParaRPr lang="en-ZA"/>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24-4876-AD86-6BF3C4BC06D7}"/>
                </c:ext>
              </c:extLst>
            </c:dLbl>
            <c:dLbl>
              <c:idx val="1"/>
              <c:tx>
                <c:rich>
                  <a:bodyPr/>
                  <a:lstStyle/>
                  <a:p>
                    <a:fld id="{B528FD11-D603-4C2C-9B83-A2263A071A95}" type="PERCENTAGE">
                      <a:rPr lang="en-US"/>
                      <a:pPr/>
                      <a:t>[PERCENTAGE]</a:t>
                    </a:fld>
                    <a:endParaRPr lang="en-ZA"/>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524-4876-AD86-6BF3C4BC06D7}"/>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'[CBE Q4 202122 -  CBEP statistics 2022 06 21.xlsx]CBEP Candidates'!$C$34:$C$35</c:f>
              <c:strCache>
                <c:ptCount val="2"/>
                <c:pt idx="0">
                  <c:v>Male</c:v>
                </c:pt>
                <c:pt idx="1">
                  <c:v>Female</c:v>
                </c:pt>
              </c:strCache>
            </c:strRef>
          </c:cat>
          <c:val>
            <c:numRef>
              <c:f>'[CBE Q4 202122 -  CBEP statistics 2022 06 21.xlsx]CBEP Candidates'!$D$34:$D$35</c:f>
              <c:numCache>
                <c:formatCode>General</c:formatCode>
                <c:ptCount val="2"/>
                <c:pt idx="0">
                  <c:v>25626</c:v>
                </c:pt>
                <c:pt idx="1">
                  <c:v>9797</c:v>
                </c:pt>
              </c:numCache>
            </c:numRef>
          </c:val>
          <c:extLst>
            <c:ext xmlns:c16="http://schemas.microsoft.com/office/drawing/2014/chart" uri="{C3380CC4-5D6E-409C-BE32-E72D297353CC}">
              <c16:uniqueId val="{00000004-A524-4876-AD86-6BF3C4BC06D7}"/>
            </c:ext>
          </c:extLst>
        </c:ser>
        <c:dLbls>
          <c:dLblPos val="bestFit"/>
          <c:showLegendKey val="0"/>
          <c:showVal val="1"/>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EBA6-41DA-89CC-672E07361C43}"/>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EBA6-41DA-89CC-672E07361C43}"/>
              </c:ext>
            </c:extLst>
          </c:dPt>
          <c:dPt>
            <c:idx val="2"/>
            <c:bubble3D val="0"/>
            <c:spPr>
              <a:solidFill>
                <a:srgbClr val="0070C0"/>
              </a:solidFill>
              <a:ln w="25400">
                <a:solidFill>
                  <a:schemeClr val="lt1"/>
                </a:solidFill>
              </a:ln>
              <a:effectLst/>
              <a:sp3d contourW="25400">
                <a:contourClr>
                  <a:schemeClr val="lt1"/>
                </a:contourClr>
              </a:sp3d>
            </c:spPr>
            <c:extLst>
              <c:ext xmlns:c16="http://schemas.microsoft.com/office/drawing/2014/chart" uri="{C3380CC4-5D6E-409C-BE32-E72D297353CC}">
                <c16:uniqueId val="{00000005-EBA6-41DA-89CC-672E07361C4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BA6-41DA-89CC-672E07361C43}"/>
              </c:ext>
            </c:extLst>
          </c:dPt>
          <c:dLbls>
            <c:dLbl>
              <c:idx val="0"/>
              <c:tx>
                <c:rich>
                  <a:bodyPr/>
                  <a:lstStyle/>
                  <a:p>
                    <a:fld id="{48BF5340-9C03-46D1-BA58-5119A47503CE}" type="PERCENTAGE">
                      <a:rPr lang="en-US"/>
                      <a:pPr/>
                      <a:t>[PERCENTAGE]</a:t>
                    </a:fld>
                    <a:endParaRPr lang="en-ZA"/>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A6-41DA-89CC-672E07361C43}"/>
                </c:ext>
              </c:extLst>
            </c:dLbl>
            <c:dLbl>
              <c:idx val="1"/>
              <c:tx>
                <c:rich>
                  <a:bodyPr/>
                  <a:lstStyle/>
                  <a:p>
                    <a:fld id="{CE437B7C-38AC-4955-851C-77BA430F945F}" type="PERCENTAGE">
                      <a:rPr lang="en-US"/>
                      <a:pPr/>
                      <a:t>[PERCENTAGE]</a:t>
                    </a:fld>
                    <a:endParaRPr lang="en-ZA"/>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BA6-41DA-89CC-672E07361C43}"/>
                </c:ext>
              </c:extLst>
            </c:dLbl>
            <c:dLbl>
              <c:idx val="2"/>
              <c:tx>
                <c:rich>
                  <a:bodyPr/>
                  <a:lstStyle/>
                  <a:p>
                    <a:fld id="{CA9ABE0B-C63E-40FA-AA79-FC1C7EA25DD3}" type="PERCENTAGE">
                      <a:rPr lang="en-US"/>
                      <a:pPr/>
                      <a:t>[PERCENTAGE]</a:t>
                    </a:fld>
                    <a:endParaRPr lang="en-ZA"/>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BA6-41DA-89CC-672E07361C43}"/>
                </c:ext>
              </c:extLst>
            </c:dLbl>
            <c:dLbl>
              <c:idx val="3"/>
              <c:layout>
                <c:manualLayout>
                  <c:x val="3.7015748031496015E-2"/>
                  <c:y val="5.8445246427529893E-2"/>
                </c:manualLayout>
              </c:layout>
              <c:tx>
                <c:rich>
                  <a:bodyPr/>
                  <a:lstStyle/>
                  <a:p>
                    <a:fld id="{57348D0F-AA1D-4DF3-B9AC-0B3627B557DF}" type="PERCENTAGE">
                      <a:rPr lang="en-US"/>
                      <a:pPr/>
                      <a:t>[PERCENTAGE]</a:t>
                    </a:fld>
                    <a:endParaRPr lang="en-ZA"/>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BA6-41DA-89CC-672E07361C43}"/>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'[CBE Q4 202122 -  CBEP statistics 2022 06 21.xlsx]CBEP Candidates'!$D$23:$G$23</c:f>
              <c:strCache>
                <c:ptCount val="4"/>
                <c:pt idx="0">
                  <c:v>African</c:v>
                </c:pt>
                <c:pt idx="1">
                  <c:v>White</c:v>
                </c:pt>
                <c:pt idx="2">
                  <c:v>Indian</c:v>
                </c:pt>
                <c:pt idx="3">
                  <c:v>Coloured</c:v>
                </c:pt>
              </c:strCache>
            </c:strRef>
          </c:cat>
          <c:val>
            <c:numRef>
              <c:f>'[CBE Q4 202122 -  CBEP statistics 2022 06 21.xlsx]CBEP Candidates'!$D$24:$G$24</c:f>
              <c:numCache>
                <c:formatCode>General</c:formatCode>
                <c:ptCount val="4"/>
                <c:pt idx="0">
                  <c:v>21907</c:v>
                </c:pt>
                <c:pt idx="1">
                  <c:v>8703</c:v>
                </c:pt>
                <c:pt idx="2">
                  <c:v>3182</c:v>
                </c:pt>
                <c:pt idx="3">
                  <c:v>1631</c:v>
                </c:pt>
              </c:numCache>
            </c:numRef>
          </c:val>
          <c:extLst>
            <c:ext xmlns:c16="http://schemas.microsoft.com/office/drawing/2014/chart" uri="{C3380CC4-5D6E-409C-BE32-E72D297353CC}">
              <c16:uniqueId val="{00000008-EBA6-41DA-89CC-672E07361C43}"/>
            </c:ext>
          </c:extLst>
        </c:ser>
        <c:dLbls>
          <c:dLblPos val="bestFit"/>
          <c:showLegendKey val="0"/>
          <c:showVal val="1"/>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82E549-B34C-4529-8AE2-CE82E7B7FA8D}" type="datetimeFigureOut">
              <a:rPr lang="en-GB" smtClean="0"/>
              <a:t>26/09/2022</a:t>
            </a:fld>
            <a:endParaRPr lang="en-GB" dirty="0"/>
          </a:p>
        </p:txBody>
      </p:sp>
      <p:sp>
        <p:nvSpPr>
          <p:cNvPr id="4" name="Slide Image Placeholder 3"/>
          <p:cNvSpPr>
            <a:spLocks noGrp="1" noRot="1" noChangeAspect="1"/>
          </p:cNvSpPr>
          <p:nvPr>
            <p:ph type="sldImg" idx="2"/>
          </p:nvPr>
        </p:nvSpPr>
        <p:spPr>
          <a:xfrm>
            <a:off x="728663" y="685800"/>
            <a:ext cx="5400675"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BC810-9F03-4A32-9E27-0F6CBB2E4376}" type="slidenum">
              <a:rPr lang="en-GB" smtClean="0"/>
              <a:t>‹#›</a:t>
            </a:fld>
            <a:endParaRPr lang="en-GB" dirty="0"/>
          </a:p>
        </p:txBody>
      </p:sp>
    </p:spTree>
    <p:extLst>
      <p:ext uri="{BB962C8B-B14F-4D97-AF65-F5344CB8AC3E}">
        <p14:creationId xmlns:p14="http://schemas.microsoft.com/office/powerpoint/2010/main" val="411510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BC810-9F03-4A32-9E27-0F6CBB2E4376}" type="slidenum">
              <a:rPr lang="en-GB" smtClean="0"/>
              <a:t>4</a:t>
            </a:fld>
            <a:endParaRPr lang="en-GB" dirty="0"/>
          </a:p>
        </p:txBody>
      </p:sp>
    </p:spTree>
    <p:extLst>
      <p:ext uri="{BB962C8B-B14F-4D97-AF65-F5344CB8AC3E}">
        <p14:creationId xmlns:p14="http://schemas.microsoft.com/office/powerpoint/2010/main" val="1920209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2130428"/>
            <a:ext cx="9181148"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620204"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540069" y="6356353"/>
            <a:ext cx="2520315" cy="365125"/>
          </a:xfrm>
          <a:prstGeom prst="rect">
            <a:avLst/>
          </a:prstGeom>
        </p:spPr>
        <p:txBody>
          <a:bodyPr/>
          <a:lstStyle/>
          <a:p>
            <a:endParaRPr lang="en-GB" dirty="0"/>
          </a:p>
        </p:txBody>
      </p:sp>
      <p:sp>
        <p:nvSpPr>
          <p:cNvPr id="5" name="Footer Placeholder 4"/>
          <p:cNvSpPr>
            <a:spLocks noGrp="1"/>
          </p:cNvSpPr>
          <p:nvPr>
            <p:ph type="ftr" sz="quarter" idx="11"/>
          </p:nvPr>
        </p:nvSpPr>
        <p:spPr>
          <a:xfrm>
            <a:off x="3690461" y="6356353"/>
            <a:ext cx="3420428"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3816499" y="6356353"/>
            <a:ext cx="2520315" cy="365125"/>
          </a:xfrm>
          <a:prstGeom prst="rect">
            <a:avLst/>
          </a:prstGeom>
        </p:spPr>
        <p:txBody>
          <a:bodyPr/>
          <a:lstStyle/>
          <a:p>
            <a:fld id="{6E80BBAC-3F5A-428C-B270-2B62248C9DFE}" type="slidenum">
              <a:rPr lang="en-GB" smtClean="0"/>
              <a:t>‹#›</a:t>
            </a:fld>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4" y="0"/>
            <a:ext cx="10789739" cy="6859282"/>
          </a:xfrm>
          <a:prstGeom prst="rect">
            <a:avLst/>
          </a:prstGeom>
        </p:spPr>
      </p:pic>
    </p:spTree>
    <p:extLst>
      <p:ext uri="{BB962C8B-B14F-4D97-AF65-F5344CB8AC3E}">
        <p14:creationId xmlns:p14="http://schemas.microsoft.com/office/powerpoint/2010/main" val="2623840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2130428"/>
            <a:ext cx="9181148"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620204"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540069" y="6356353"/>
            <a:ext cx="2520315" cy="365125"/>
          </a:xfrm>
          <a:prstGeom prst="rect">
            <a:avLst/>
          </a:prstGeom>
        </p:spPr>
        <p:txBody>
          <a:bodyPr/>
          <a:lstStyle/>
          <a:p>
            <a:endParaRPr lang="en-GB" dirty="0"/>
          </a:p>
        </p:txBody>
      </p:sp>
      <p:sp>
        <p:nvSpPr>
          <p:cNvPr id="5" name="Footer Placeholder 4"/>
          <p:cNvSpPr>
            <a:spLocks noGrp="1"/>
          </p:cNvSpPr>
          <p:nvPr>
            <p:ph type="ftr" sz="quarter" idx="11"/>
          </p:nvPr>
        </p:nvSpPr>
        <p:spPr>
          <a:xfrm>
            <a:off x="3690461" y="6356353"/>
            <a:ext cx="3420428"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3816499" y="6356353"/>
            <a:ext cx="2520315" cy="365125"/>
          </a:xfrm>
          <a:prstGeom prst="rect">
            <a:avLst/>
          </a:prstGeom>
        </p:spPr>
        <p:txBody>
          <a:bodyPr/>
          <a:lstStyle/>
          <a:p>
            <a:fld id="{6E80BBAC-3F5A-428C-B270-2B62248C9DFE}" type="slidenum">
              <a:rPr lang="en-GB" smtClean="0"/>
              <a:t>‹#›</a:t>
            </a:fld>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4" y="0"/>
            <a:ext cx="10789739" cy="6859282"/>
          </a:xfrm>
          <a:prstGeom prst="rect">
            <a:avLst/>
          </a:prstGeom>
        </p:spPr>
      </p:pic>
    </p:spTree>
    <p:extLst>
      <p:ext uri="{BB962C8B-B14F-4D97-AF65-F5344CB8AC3E}">
        <p14:creationId xmlns:p14="http://schemas.microsoft.com/office/powerpoint/2010/main" val="1609666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1">
                <a:solidFill>
                  <a:srgbClr val="996A37"/>
                </a:solidFill>
                <a:latin typeface="Arial" panose="020B0604020202020204" pitchFamily="34" charset="0"/>
                <a:cs typeface="Arial" panose="020B0604020202020204" pitchFamily="34" charset="0"/>
              </a:defRPr>
            </a:lvl1pPr>
          </a:lstStyle>
          <a:p>
            <a:r>
              <a:rPr lang="en-US" dirty="0"/>
              <a:t>Heading</a:t>
            </a:r>
            <a:endParaRPr lang="en-GB" dirty="0"/>
          </a:p>
        </p:txBody>
      </p:sp>
      <p:sp>
        <p:nvSpPr>
          <p:cNvPr id="3" name="Content Placeholder 2"/>
          <p:cNvSpPr>
            <a:spLocks noGrp="1"/>
          </p:cNvSpPr>
          <p:nvPr>
            <p:ph idx="1" hasCustomPrompt="1"/>
          </p:nvPr>
        </p:nvSpPr>
        <p:spPr>
          <a:xfrm>
            <a:off x="540069" y="1484784"/>
            <a:ext cx="9721215" cy="4320000"/>
          </a:xfrm>
        </p:spPr>
        <p:txBody>
          <a:bodyPr>
            <a:normAutofit/>
          </a:bodyPr>
          <a:lstStyle>
            <a:lvl1pPr marL="0" indent="0">
              <a:buNone/>
              <a:defRPr sz="2000">
                <a:solidFill>
                  <a:srgbClr val="996A37"/>
                </a:solidFill>
                <a:latin typeface="Arial" panose="020B0604020202020204" pitchFamily="34" charset="0"/>
                <a:cs typeface="Arial" panose="020B0604020202020204" pitchFamily="34" charset="0"/>
              </a:defRPr>
            </a:lvl1pPr>
            <a:lvl2pPr marL="457200" indent="0">
              <a:buNone/>
              <a:defRPr/>
            </a:lvl2pPr>
            <a:lvl3pPr marL="342900" indent="-342900">
              <a:defRPr/>
            </a:lvl3pPr>
            <a:lvl4pPr marL="342900" indent="-342900">
              <a:defRPr/>
            </a:lvl4pPr>
            <a:lvl5pPr marL="342900" indent="-342900">
              <a:defRPr/>
            </a:lvl5pPr>
          </a:lstStyle>
          <a:p>
            <a:pPr lvl="0"/>
            <a:r>
              <a:rPr lang="en-US" dirty="0"/>
              <a:t>Subheading</a:t>
            </a:r>
          </a:p>
          <a:p>
            <a:pPr lvl="0"/>
            <a:r>
              <a:rPr lang="en-US" dirty="0"/>
              <a:t>Body</a:t>
            </a:r>
          </a:p>
        </p:txBody>
      </p:sp>
      <p:sp>
        <p:nvSpPr>
          <p:cNvPr id="7" name="Slide Number Placeholder 5">
            <a:extLst>
              <a:ext uri="{FF2B5EF4-FFF2-40B4-BE49-F238E27FC236}">
                <a16:creationId xmlns:a16="http://schemas.microsoft.com/office/drawing/2014/main" id="{F17DCAB3-C82A-4751-A568-07CC3CBEB4D8}"/>
              </a:ext>
            </a:extLst>
          </p:cNvPr>
          <p:cNvSpPr>
            <a:spLocks noGrp="1"/>
          </p:cNvSpPr>
          <p:nvPr>
            <p:ph type="sldNum" sz="quarter" idx="4"/>
          </p:nvPr>
        </p:nvSpPr>
        <p:spPr>
          <a:xfrm>
            <a:off x="540069" y="6381328"/>
            <a:ext cx="2520950" cy="365125"/>
          </a:xfrm>
          <a:prstGeom prst="rect">
            <a:avLst/>
          </a:prstGeom>
        </p:spPr>
        <p:txBody>
          <a:bodyPr vert="horz" lIns="91440" tIns="45720" rIns="91440" bIns="45720" rtlCol="0" anchor="ctr"/>
          <a:lstStyle>
            <a:lvl1pPr algn="l">
              <a:defRPr sz="1200">
                <a:solidFill>
                  <a:schemeClr val="bg1"/>
                </a:solidFill>
              </a:defRPr>
            </a:lvl1pPr>
          </a:lstStyle>
          <a:p>
            <a:fld id="{51C3A41C-608F-4C9A-9CA5-E9C0903D5782}" type="slidenum">
              <a:rPr lang="en-GB" smtClean="0"/>
              <a:pPr/>
              <a:t>‹#›</a:t>
            </a:fld>
            <a:endParaRPr lang="en-GB" dirty="0"/>
          </a:p>
        </p:txBody>
      </p:sp>
    </p:spTree>
    <p:extLst>
      <p:ext uri="{BB962C8B-B14F-4D97-AF65-F5344CB8AC3E}">
        <p14:creationId xmlns:p14="http://schemas.microsoft.com/office/powerpoint/2010/main" val="330634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1">
                <a:solidFill>
                  <a:srgbClr val="996A37"/>
                </a:solidFill>
                <a:latin typeface="Arial" panose="020B0604020202020204" pitchFamily="34" charset="0"/>
                <a:cs typeface="Arial" panose="020B0604020202020204" pitchFamily="34" charset="0"/>
              </a:defRPr>
            </a:lvl1pPr>
          </a:lstStyle>
          <a:p>
            <a:r>
              <a:rPr lang="en-US" dirty="0"/>
              <a:t>Heading</a:t>
            </a:r>
            <a:endParaRPr lang="en-GB" dirty="0"/>
          </a:p>
        </p:txBody>
      </p:sp>
      <p:sp>
        <p:nvSpPr>
          <p:cNvPr id="3" name="Content Placeholder 2"/>
          <p:cNvSpPr>
            <a:spLocks noGrp="1"/>
          </p:cNvSpPr>
          <p:nvPr>
            <p:ph idx="1" hasCustomPrompt="1"/>
          </p:nvPr>
        </p:nvSpPr>
        <p:spPr>
          <a:xfrm>
            <a:off x="540069" y="1484784"/>
            <a:ext cx="9721215" cy="4320000"/>
          </a:xfrm>
        </p:spPr>
        <p:txBody>
          <a:bodyPr>
            <a:normAutofit/>
          </a:bodyPr>
          <a:lstStyle>
            <a:lvl1pPr marL="0" indent="0">
              <a:buNone/>
              <a:defRPr sz="2000">
                <a:solidFill>
                  <a:srgbClr val="996A37"/>
                </a:solidFill>
                <a:latin typeface="Arial" panose="020B0604020202020204" pitchFamily="34" charset="0"/>
                <a:cs typeface="Arial" panose="020B0604020202020204" pitchFamily="34" charset="0"/>
              </a:defRPr>
            </a:lvl1pPr>
            <a:lvl2pPr marL="457200" indent="0">
              <a:buNone/>
              <a:defRPr/>
            </a:lvl2pPr>
            <a:lvl3pPr marL="342900" indent="-342900">
              <a:defRPr/>
            </a:lvl3pPr>
            <a:lvl4pPr marL="342900" indent="-342900">
              <a:defRPr/>
            </a:lvl4pPr>
            <a:lvl5pPr marL="342900" indent="-342900">
              <a:defRPr/>
            </a:lvl5pPr>
          </a:lstStyle>
          <a:p>
            <a:pPr lvl="0"/>
            <a:r>
              <a:rPr lang="en-US" dirty="0"/>
              <a:t>Subheading</a:t>
            </a:r>
          </a:p>
          <a:p>
            <a:pPr lvl="0"/>
            <a:r>
              <a:rPr lang="en-US" dirty="0"/>
              <a:t>Body</a:t>
            </a:r>
          </a:p>
        </p:txBody>
      </p:sp>
      <p:sp>
        <p:nvSpPr>
          <p:cNvPr id="7" name="Slide Number Placeholder 5">
            <a:extLst>
              <a:ext uri="{FF2B5EF4-FFF2-40B4-BE49-F238E27FC236}">
                <a16:creationId xmlns:a16="http://schemas.microsoft.com/office/drawing/2014/main" id="{F17DCAB3-C82A-4751-A568-07CC3CBEB4D8}"/>
              </a:ext>
            </a:extLst>
          </p:cNvPr>
          <p:cNvSpPr>
            <a:spLocks noGrp="1"/>
          </p:cNvSpPr>
          <p:nvPr>
            <p:ph type="sldNum" sz="quarter" idx="4"/>
          </p:nvPr>
        </p:nvSpPr>
        <p:spPr>
          <a:xfrm>
            <a:off x="540069" y="6381328"/>
            <a:ext cx="2520950" cy="365125"/>
          </a:xfrm>
          <a:prstGeom prst="rect">
            <a:avLst/>
          </a:prstGeom>
        </p:spPr>
        <p:txBody>
          <a:bodyPr vert="horz" lIns="91440" tIns="45720" rIns="91440" bIns="45720" rtlCol="0" anchor="ctr"/>
          <a:lstStyle>
            <a:lvl1pPr algn="l">
              <a:defRPr sz="1200">
                <a:solidFill>
                  <a:schemeClr val="bg1"/>
                </a:solidFill>
              </a:defRPr>
            </a:lvl1pPr>
          </a:lstStyle>
          <a:p>
            <a:fld id="{51C3A41C-608F-4C9A-9CA5-E9C0903D5782}" type="slidenum">
              <a:rPr lang="en-GB" smtClean="0"/>
              <a:pPr/>
              <a:t>‹#›</a:t>
            </a:fld>
            <a:endParaRPr lang="en-GB" dirty="0"/>
          </a:p>
        </p:txBody>
      </p:sp>
    </p:spTree>
    <p:extLst>
      <p:ext uri="{BB962C8B-B14F-4D97-AF65-F5344CB8AC3E}">
        <p14:creationId xmlns:p14="http://schemas.microsoft.com/office/powerpoint/2010/main" val="396246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2130428"/>
            <a:ext cx="9181148"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620204"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0BBAC-3F5A-428C-B270-2B62248C9DFE}" type="slidenum">
              <a:rPr lang="en-GB" smtClean="0"/>
              <a:t>‹#›</a:t>
            </a:fld>
            <a:endParaRPr lang="en-GB"/>
          </a:p>
        </p:txBody>
      </p:sp>
      <p:pic>
        <p:nvPicPr>
          <p:cNvPr id="8" name="Picture 7">
            <a:extLst>
              <a:ext uri="{FF2B5EF4-FFF2-40B4-BE49-F238E27FC236}">
                <a16:creationId xmlns:a16="http://schemas.microsoft.com/office/drawing/2014/main" id="{40836D2E-2331-4E46-8AF3-388BCF227B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 y="478536"/>
            <a:ext cx="10799064" cy="6379464"/>
          </a:xfrm>
          <a:prstGeom prst="rect">
            <a:avLst/>
          </a:prstGeom>
        </p:spPr>
      </p:pic>
    </p:spTree>
    <p:extLst>
      <p:ext uri="{BB962C8B-B14F-4D97-AF65-F5344CB8AC3E}">
        <p14:creationId xmlns:p14="http://schemas.microsoft.com/office/powerpoint/2010/main" val="57917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1">
                <a:solidFill>
                  <a:srgbClr val="996A37"/>
                </a:solidFill>
                <a:latin typeface="Arial" panose="020B0604020202020204" pitchFamily="34" charset="0"/>
                <a:cs typeface="Arial" panose="020B0604020202020204" pitchFamily="34" charset="0"/>
              </a:defRPr>
            </a:lvl1pPr>
          </a:lstStyle>
          <a:p>
            <a:r>
              <a:rPr lang="en-US" dirty="0"/>
              <a:t>Heading</a:t>
            </a:r>
            <a:endParaRPr lang="en-GB" dirty="0"/>
          </a:p>
        </p:txBody>
      </p:sp>
      <p:sp>
        <p:nvSpPr>
          <p:cNvPr id="3" name="Content Placeholder 2"/>
          <p:cNvSpPr>
            <a:spLocks noGrp="1"/>
          </p:cNvSpPr>
          <p:nvPr>
            <p:ph idx="1" hasCustomPrompt="1"/>
          </p:nvPr>
        </p:nvSpPr>
        <p:spPr>
          <a:xfrm>
            <a:off x="540069" y="1600203"/>
            <a:ext cx="9721215" cy="3628997"/>
          </a:xfrm>
        </p:spPr>
        <p:txBody>
          <a:bodyPr>
            <a:normAutofit/>
          </a:bodyPr>
          <a:lstStyle>
            <a:lvl1pPr marL="0" indent="0">
              <a:buNone/>
              <a:defRPr sz="2000">
                <a:solidFill>
                  <a:srgbClr val="996A37"/>
                </a:solidFill>
                <a:latin typeface="Arial" panose="020B0604020202020204" pitchFamily="34" charset="0"/>
                <a:cs typeface="Arial" panose="020B0604020202020204" pitchFamily="34" charset="0"/>
              </a:defRPr>
            </a:lvl1pPr>
            <a:lvl2pPr marL="457200" indent="0">
              <a:buNone/>
              <a:defRPr/>
            </a:lvl2pPr>
            <a:lvl3pPr marL="342900" indent="-342900">
              <a:defRPr/>
            </a:lvl3pPr>
            <a:lvl4pPr marL="342900" indent="-342900">
              <a:defRPr/>
            </a:lvl4pPr>
            <a:lvl5pPr marL="342900" indent="-342900">
              <a:defRPr/>
            </a:lvl5pPr>
          </a:lstStyle>
          <a:p>
            <a:pPr lvl="0"/>
            <a:r>
              <a:rPr lang="en-US" dirty="0"/>
              <a:t>Subheading</a:t>
            </a:r>
          </a:p>
          <a:p>
            <a:pPr lvl="0"/>
            <a:r>
              <a:rPr lang="en-US" dirty="0"/>
              <a:t>Body</a:t>
            </a:r>
          </a:p>
        </p:txBody>
      </p:sp>
    </p:spTree>
    <p:extLst>
      <p:ext uri="{BB962C8B-B14F-4D97-AF65-F5344CB8AC3E}">
        <p14:creationId xmlns:p14="http://schemas.microsoft.com/office/powerpoint/2010/main" val="389132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D655-5D1A-4AA6-A63A-036F77E19A4B}"/>
              </a:ext>
            </a:extLst>
          </p:cNvPr>
          <p:cNvSpPr>
            <a:spLocks noGrp="1"/>
          </p:cNvSpPr>
          <p:nvPr>
            <p:ph type="ctrTitle"/>
          </p:nvPr>
        </p:nvSpPr>
        <p:spPr>
          <a:xfrm>
            <a:off x="1350963" y="1122363"/>
            <a:ext cx="8101012" cy="2387600"/>
          </a:xfrm>
        </p:spPr>
        <p:txBody>
          <a:bodyPr anchor="b">
            <a:normAutofit/>
          </a:bodyPr>
          <a:lstStyle>
            <a:lvl1pPr algn="ctr">
              <a:defRPr sz="4400">
                <a:solidFill>
                  <a:srgbClr val="996A37"/>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2958912C-DAC7-4F7B-81AA-BF2936C25EEA}"/>
              </a:ext>
            </a:extLst>
          </p:cNvPr>
          <p:cNvSpPr>
            <a:spLocks noGrp="1"/>
          </p:cNvSpPr>
          <p:nvPr>
            <p:ph type="subTitle" idx="1"/>
          </p:nvPr>
        </p:nvSpPr>
        <p:spPr>
          <a:xfrm>
            <a:off x="1350963" y="3602038"/>
            <a:ext cx="8101012" cy="1655762"/>
          </a:xfrm>
        </p:spPr>
        <p:txBody>
          <a:bodyPr/>
          <a:lstStyle>
            <a:lvl1pPr marL="0" indent="0" algn="ctr">
              <a:buNone/>
              <a:defRPr sz="2400">
                <a:solidFill>
                  <a:srgbClr val="996A37"/>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5182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D61E-F8C8-40D8-B5A7-A4464E3728ED}"/>
              </a:ext>
            </a:extLst>
          </p:cNvPr>
          <p:cNvSpPr>
            <a:spLocks noGrp="1"/>
          </p:cNvSpPr>
          <p:nvPr>
            <p:ph type="title"/>
          </p:nvPr>
        </p:nvSpPr>
        <p:spPr/>
        <p:txBody>
          <a:bodyPr/>
          <a:lstStyle>
            <a:lvl1pPr>
              <a:defRPr>
                <a:solidFill>
                  <a:srgbClr val="996A37"/>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54E1044-56C4-4340-96ED-98394CD0F435}"/>
              </a:ext>
            </a:extLst>
          </p:cNvPr>
          <p:cNvSpPr>
            <a:spLocks noGrp="1"/>
          </p:cNvSpPr>
          <p:nvPr>
            <p:ph sz="half" idx="1"/>
          </p:nvPr>
        </p:nvSpPr>
        <p:spPr>
          <a:xfrm>
            <a:off x="742950" y="1825625"/>
            <a:ext cx="4581525" cy="3403575"/>
          </a:xfrm>
        </p:spPr>
        <p:txBody>
          <a:bodyPr/>
          <a:lstStyle>
            <a:lvl1pPr>
              <a:defRPr>
                <a:solidFill>
                  <a:srgbClr val="996A37"/>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F3B958-A5D5-4D56-A4EE-AC921FED2072}"/>
              </a:ext>
            </a:extLst>
          </p:cNvPr>
          <p:cNvSpPr>
            <a:spLocks noGrp="1"/>
          </p:cNvSpPr>
          <p:nvPr>
            <p:ph sz="half" idx="2"/>
          </p:nvPr>
        </p:nvSpPr>
        <p:spPr>
          <a:xfrm>
            <a:off x="5476875" y="1825625"/>
            <a:ext cx="4581525" cy="3403575"/>
          </a:xfrm>
        </p:spPr>
        <p:txBody>
          <a:bodyPr/>
          <a:lstStyle>
            <a:lvl1pPr>
              <a:defRPr>
                <a:solidFill>
                  <a:srgbClr val="996A37"/>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86811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99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2208C-5535-4807-8E2E-BB177861FACA}"/>
              </a:ext>
            </a:extLst>
          </p:cNvPr>
          <p:cNvSpPr>
            <a:spLocks noGrp="1"/>
          </p:cNvSpPr>
          <p:nvPr>
            <p:ph type="title"/>
          </p:nvPr>
        </p:nvSpPr>
        <p:spPr>
          <a:xfrm>
            <a:off x="736600" y="764704"/>
            <a:ext cx="9317038" cy="2852737"/>
          </a:xfrm>
        </p:spPr>
        <p:txBody>
          <a:bodyPr anchor="b"/>
          <a:lstStyle>
            <a:lvl1pPr>
              <a:defRPr sz="6000">
                <a:solidFill>
                  <a:srgbClr val="996A37"/>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BAE1617-0D32-45AE-836F-263B8F0261F7}"/>
              </a:ext>
            </a:extLst>
          </p:cNvPr>
          <p:cNvSpPr>
            <a:spLocks noGrp="1"/>
          </p:cNvSpPr>
          <p:nvPr>
            <p:ph type="body" idx="1"/>
          </p:nvPr>
        </p:nvSpPr>
        <p:spPr>
          <a:xfrm>
            <a:off x="736600" y="3644429"/>
            <a:ext cx="9317038" cy="1500187"/>
          </a:xfrm>
        </p:spPr>
        <p:txBody>
          <a:bodyPr/>
          <a:lstStyle>
            <a:lvl1pPr marL="0" indent="0">
              <a:buNone/>
              <a:defRPr sz="2400">
                <a:solidFill>
                  <a:srgbClr val="996A3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1639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B4FA-803F-4D10-BAD1-22FCCB7C973D}"/>
              </a:ext>
            </a:extLst>
          </p:cNvPr>
          <p:cNvSpPr>
            <a:spLocks noGrp="1"/>
          </p:cNvSpPr>
          <p:nvPr>
            <p:ph type="title"/>
          </p:nvPr>
        </p:nvSpPr>
        <p:spPr/>
        <p:txBody>
          <a:bodyPr/>
          <a:lstStyle>
            <a:lvl1pPr>
              <a:defRPr>
                <a:solidFill>
                  <a:srgbClr val="996A37"/>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725606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3457D-2BD7-40EA-AE56-30F05208340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00" y="0"/>
            <a:ext cx="10806750" cy="6858000"/>
          </a:xfrm>
          <a:prstGeom prst="rect">
            <a:avLst/>
          </a:prstGeom>
        </p:spPr>
      </p:pic>
      <p:sp>
        <p:nvSpPr>
          <p:cNvPr id="2" name="Title Placeholder 1"/>
          <p:cNvSpPr>
            <a:spLocks noGrp="1"/>
          </p:cNvSpPr>
          <p:nvPr>
            <p:ph type="title"/>
          </p:nvPr>
        </p:nvSpPr>
        <p:spPr>
          <a:xfrm>
            <a:off x="540069" y="274638"/>
            <a:ext cx="9721215"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540069" y="1484784"/>
            <a:ext cx="9721215" cy="432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5">
            <a:extLst>
              <a:ext uri="{FF2B5EF4-FFF2-40B4-BE49-F238E27FC236}">
                <a16:creationId xmlns:a16="http://schemas.microsoft.com/office/drawing/2014/main" id="{A073D377-EAC6-4A03-9D57-6A093D2F45C3}"/>
              </a:ext>
            </a:extLst>
          </p:cNvPr>
          <p:cNvSpPr>
            <a:spLocks noGrp="1"/>
          </p:cNvSpPr>
          <p:nvPr>
            <p:ph type="sldNum" sz="quarter" idx="4"/>
          </p:nvPr>
        </p:nvSpPr>
        <p:spPr>
          <a:xfrm>
            <a:off x="540069" y="6381328"/>
            <a:ext cx="2520950" cy="365125"/>
          </a:xfrm>
          <a:prstGeom prst="rect">
            <a:avLst/>
          </a:prstGeom>
        </p:spPr>
        <p:txBody>
          <a:bodyPr vert="horz" lIns="91440" tIns="45720" rIns="91440" bIns="45720" rtlCol="0" anchor="ctr"/>
          <a:lstStyle>
            <a:lvl1pPr algn="l">
              <a:defRPr sz="1200">
                <a:solidFill>
                  <a:schemeClr val="bg1"/>
                </a:solidFill>
              </a:defRPr>
            </a:lvl1pPr>
          </a:lstStyle>
          <a:p>
            <a:fld id="{51C3A41C-608F-4C9A-9CA5-E9C0903D5782}" type="slidenum">
              <a:rPr lang="en-GB" smtClean="0"/>
              <a:pPr/>
              <a:t>‹#›</a:t>
            </a:fld>
            <a:endParaRPr lang="en-GB" dirty="0"/>
          </a:p>
        </p:txBody>
      </p:sp>
    </p:spTree>
    <p:extLst>
      <p:ext uri="{BB962C8B-B14F-4D97-AF65-F5344CB8AC3E}">
        <p14:creationId xmlns:p14="http://schemas.microsoft.com/office/powerpoint/2010/main" val="67482932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996A37"/>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996A3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996A3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996A3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996A3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7B87316-A0E6-43A6-8F68-A4A828D62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4" y="0"/>
            <a:ext cx="10789739" cy="6859282"/>
          </a:xfrm>
          <a:prstGeom prst="rect">
            <a:avLst/>
          </a:prstGeom>
        </p:spPr>
      </p:pic>
      <p:sp>
        <p:nvSpPr>
          <p:cNvPr id="4" name="Date Placeholder 3"/>
          <p:cNvSpPr>
            <a:spLocks noGrp="1"/>
          </p:cNvSpPr>
          <p:nvPr>
            <p:ph type="dt" sz="half" idx="2"/>
          </p:nvPr>
        </p:nvSpPr>
        <p:spPr>
          <a:xfrm>
            <a:off x="539750" y="6356350"/>
            <a:ext cx="25209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740650" y="6356350"/>
            <a:ext cx="25209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3A41C-608F-4C9A-9CA5-E9C0903D5782}" type="slidenum">
              <a:rPr lang="en-GB" smtClean="0"/>
              <a:t>‹#›</a:t>
            </a:fld>
            <a:endParaRPr lang="en-GB" dirty="0"/>
          </a:p>
        </p:txBody>
      </p:sp>
      <p:sp>
        <p:nvSpPr>
          <p:cNvPr id="11" name="TextBox 10"/>
          <p:cNvSpPr txBox="1"/>
          <p:nvPr/>
        </p:nvSpPr>
        <p:spPr>
          <a:xfrm>
            <a:off x="2160315" y="3212976"/>
            <a:ext cx="6552728" cy="1569660"/>
          </a:xfrm>
          <a:prstGeom prst="rect">
            <a:avLst/>
          </a:prstGeom>
          <a:noFill/>
        </p:spPr>
        <p:txBody>
          <a:bodyPr wrap="square" rtlCol="0">
            <a:spAutoFit/>
          </a:bodyPr>
          <a:lstStyle/>
          <a:p>
            <a:pPr algn="ctr"/>
            <a:r>
              <a:rPr lang="en-US" sz="4800" b="1" dirty="0">
                <a:solidFill>
                  <a:srgbClr val="996A37"/>
                </a:solidFill>
                <a:latin typeface="Arial" panose="020B0604020202020204" pitchFamily="34" charset="0"/>
                <a:cs typeface="Arial" panose="020B0604020202020204" pitchFamily="34" charset="0"/>
              </a:rPr>
              <a:t>THANK </a:t>
            </a:r>
          </a:p>
          <a:p>
            <a:pPr algn="ctr"/>
            <a:r>
              <a:rPr lang="en-US" sz="4800" b="1" dirty="0">
                <a:solidFill>
                  <a:srgbClr val="996A37"/>
                </a:solidFill>
                <a:latin typeface="Arial" panose="020B0604020202020204" pitchFamily="34" charset="0"/>
                <a:cs typeface="Arial" panose="020B0604020202020204" pitchFamily="34" charset="0"/>
              </a:rPr>
              <a:t>YOU</a:t>
            </a:r>
            <a:endParaRPr lang="en-GB" sz="4800" b="1" dirty="0">
              <a:solidFill>
                <a:srgbClr val="996A3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0190563"/>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69" y="274638"/>
            <a:ext cx="9721215"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540069" y="1600203"/>
            <a:ext cx="9721215"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40069" y="6356353"/>
            <a:ext cx="25203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690461" y="6356353"/>
            <a:ext cx="34204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740969" y="6356353"/>
            <a:ext cx="25203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0BBAC-3F5A-428C-B270-2B62248C9DFE}" type="slidenum">
              <a:rPr lang="en-GB" smtClean="0"/>
              <a:t>‹#›</a:t>
            </a:fld>
            <a:endParaRPr lang="en-GB" dirty="0"/>
          </a:p>
        </p:txBody>
      </p:sp>
      <p:pic>
        <p:nvPicPr>
          <p:cNvPr id="8" name="Picture 7">
            <a:extLst>
              <a:ext uri="{FF2B5EF4-FFF2-40B4-BE49-F238E27FC236}">
                <a16:creationId xmlns:a16="http://schemas.microsoft.com/office/drawing/2014/main" id="{34BFE0B4-7D2D-429F-9E59-6BD4B75DC98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778073"/>
            <a:ext cx="10801350" cy="7636074"/>
          </a:xfrm>
          <a:prstGeom prst="rect">
            <a:avLst/>
          </a:prstGeom>
        </p:spPr>
      </p:pic>
    </p:spTree>
    <p:extLst>
      <p:ext uri="{BB962C8B-B14F-4D97-AF65-F5344CB8AC3E}">
        <p14:creationId xmlns:p14="http://schemas.microsoft.com/office/powerpoint/2010/main" val="42088546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3457D-2BD7-40EA-AE56-30F05208340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00" y="0"/>
            <a:ext cx="10806750" cy="6858000"/>
          </a:xfrm>
          <a:prstGeom prst="rect">
            <a:avLst/>
          </a:prstGeom>
        </p:spPr>
      </p:pic>
      <p:sp>
        <p:nvSpPr>
          <p:cNvPr id="2" name="Title Placeholder 1"/>
          <p:cNvSpPr>
            <a:spLocks noGrp="1"/>
          </p:cNvSpPr>
          <p:nvPr>
            <p:ph type="title"/>
          </p:nvPr>
        </p:nvSpPr>
        <p:spPr>
          <a:xfrm>
            <a:off x="540069" y="274638"/>
            <a:ext cx="9721215"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540069" y="1484784"/>
            <a:ext cx="9721215" cy="432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5">
            <a:extLst>
              <a:ext uri="{FF2B5EF4-FFF2-40B4-BE49-F238E27FC236}">
                <a16:creationId xmlns:a16="http://schemas.microsoft.com/office/drawing/2014/main" id="{A073D377-EAC6-4A03-9D57-6A093D2F45C3}"/>
              </a:ext>
            </a:extLst>
          </p:cNvPr>
          <p:cNvSpPr>
            <a:spLocks noGrp="1"/>
          </p:cNvSpPr>
          <p:nvPr>
            <p:ph type="sldNum" sz="quarter" idx="4"/>
          </p:nvPr>
        </p:nvSpPr>
        <p:spPr>
          <a:xfrm>
            <a:off x="540069" y="6381328"/>
            <a:ext cx="2520950" cy="365125"/>
          </a:xfrm>
          <a:prstGeom prst="rect">
            <a:avLst/>
          </a:prstGeom>
        </p:spPr>
        <p:txBody>
          <a:bodyPr vert="horz" lIns="91440" tIns="45720" rIns="91440" bIns="45720" rtlCol="0" anchor="ctr"/>
          <a:lstStyle>
            <a:lvl1pPr algn="l">
              <a:defRPr sz="1200">
                <a:solidFill>
                  <a:schemeClr val="bg1"/>
                </a:solidFill>
              </a:defRPr>
            </a:lvl1pPr>
          </a:lstStyle>
          <a:p>
            <a:fld id="{51C3A41C-608F-4C9A-9CA5-E9C0903D5782}" type="slidenum">
              <a:rPr lang="en-GB" smtClean="0"/>
              <a:pPr/>
              <a:t>‹#›</a:t>
            </a:fld>
            <a:endParaRPr lang="en-GB" dirty="0"/>
          </a:p>
        </p:txBody>
      </p:sp>
    </p:spTree>
    <p:extLst>
      <p:ext uri="{BB962C8B-B14F-4D97-AF65-F5344CB8AC3E}">
        <p14:creationId xmlns:p14="http://schemas.microsoft.com/office/powerpoint/2010/main" val="3958040882"/>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l" defTabSz="914400" rtl="0" eaLnBrk="1" latinLnBrk="0" hangingPunct="1">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996A37"/>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996A3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996A3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996A3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996A3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info@cbe.org.za" TargetMode="External"/><Relationship Id="rId2" Type="http://schemas.openxmlformats.org/officeDocument/2006/relationships/hyperlink" Target="http://www.cbe.org.za/"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4132" y="3429000"/>
            <a:ext cx="9505056" cy="2209800"/>
          </a:xfrm>
        </p:spPr>
        <p:txBody>
          <a:bodyPr>
            <a:normAutofit/>
          </a:bodyPr>
          <a:lstStyle/>
          <a:p>
            <a:pPr algn="l"/>
            <a:endParaRPr lang="en-GB" sz="2000" b="1" dirty="0">
              <a:latin typeface="Arial" panose="020B0604020202020204" pitchFamily="34" charset="0"/>
              <a:cs typeface="Arial" panose="020B0604020202020204" pitchFamily="34" charset="0"/>
            </a:endParaRPr>
          </a:p>
          <a:p>
            <a:pPr algn="l">
              <a:lnSpc>
                <a:spcPct val="150000"/>
              </a:lnSpc>
            </a:pPr>
            <a:endParaRPr lang="en-GB" sz="2000" b="1"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B8B899A-BD67-1C8D-B3F2-E3972667BFE1}"/>
              </a:ext>
            </a:extLst>
          </p:cNvPr>
          <p:cNvSpPr txBox="1"/>
          <p:nvPr/>
        </p:nvSpPr>
        <p:spPr>
          <a:xfrm>
            <a:off x="538082" y="3458048"/>
            <a:ext cx="9505056" cy="2000548"/>
          </a:xfrm>
          <a:prstGeom prst="rect">
            <a:avLst/>
          </a:prstGeom>
          <a:noFill/>
        </p:spPr>
        <p:txBody>
          <a:bodyPr wrap="square">
            <a:spAutoFit/>
          </a:bodyPr>
          <a:lstStyle/>
          <a:p>
            <a:pPr algn="just">
              <a:spcBef>
                <a:spcPct val="0"/>
              </a:spcBef>
            </a:pPr>
            <a:r>
              <a:rPr lang="en-ZA" sz="2100" b="1" dirty="0">
                <a:latin typeface="Arial" panose="020B0604020202020204" pitchFamily="34" charset="0"/>
                <a:ea typeface="+mj-ea"/>
                <a:cs typeface="Arial" panose="020B0604020202020204" pitchFamily="34" charset="0"/>
              </a:rPr>
              <a:t>Briefing to the Public Works and Infrastructure Portfolio Committee </a:t>
            </a:r>
            <a:r>
              <a:rPr lang="en-US" sz="2100" b="1" dirty="0">
                <a:latin typeface="Arial" panose="020B0604020202020204" pitchFamily="34" charset="0"/>
                <a:ea typeface="+mj-ea"/>
                <a:cs typeface="Arial" panose="020B0604020202020204" pitchFamily="34" charset="0"/>
              </a:rPr>
              <a:t>on urgent steps taken by the Council for the Built Environment to strengthen its regulatory function over the Councils for the Built Environment Professions </a:t>
            </a:r>
          </a:p>
          <a:p>
            <a:pPr algn="ctr">
              <a:spcBef>
                <a:spcPct val="0"/>
              </a:spcBef>
            </a:pPr>
            <a:endParaRPr lang="en-US" sz="2000" b="1" dirty="0">
              <a:latin typeface="Arial" panose="020B0604020202020204" pitchFamily="34" charset="0"/>
              <a:ea typeface="+mj-ea"/>
              <a:cs typeface="Arial" panose="020B0604020202020204" pitchFamily="34" charset="0"/>
            </a:endParaRPr>
          </a:p>
          <a:p>
            <a:pPr algn="ctr">
              <a:spcBef>
                <a:spcPct val="0"/>
              </a:spcBef>
            </a:pPr>
            <a:r>
              <a:rPr lang="en-US" sz="2000" b="1" dirty="0">
                <a:latin typeface="Arial" panose="020B0604020202020204" pitchFamily="34" charset="0"/>
                <a:ea typeface="+mj-ea"/>
                <a:cs typeface="Arial" panose="020B0604020202020204" pitchFamily="34" charset="0"/>
              </a:rPr>
              <a:t>28 September 2022</a:t>
            </a:r>
            <a:endParaRPr lang="en-ZA" sz="2000" b="1" dirty="0">
              <a:latin typeface="Arial" panose="020B0604020202020204" pitchFamily="34" charset="0"/>
              <a:ea typeface="+mj-ea"/>
              <a:cs typeface="Arial" panose="020B0604020202020204" pitchFamily="34" charset="0"/>
            </a:endParaRPr>
          </a:p>
        </p:txBody>
      </p:sp>
      <p:sp>
        <p:nvSpPr>
          <p:cNvPr id="3" name="Slide Number Placeholder 2">
            <a:extLst>
              <a:ext uri="{FF2B5EF4-FFF2-40B4-BE49-F238E27FC236}">
                <a16:creationId xmlns:a16="http://schemas.microsoft.com/office/drawing/2014/main" id="{50BFD2AA-E6E0-9FA4-6E1A-84B36EE46B77}"/>
              </a:ext>
            </a:extLst>
          </p:cNvPr>
          <p:cNvSpPr>
            <a:spLocks noGrp="1"/>
          </p:cNvSpPr>
          <p:nvPr>
            <p:ph type="sldNum" sz="quarter" idx="12"/>
          </p:nvPr>
        </p:nvSpPr>
        <p:spPr/>
        <p:txBody>
          <a:bodyPr/>
          <a:lstStyle/>
          <a:p>
            <a:fld id="{6E80BBAC-3F5A-428C-B270-2B62248C9DFE}" type="slidenum">
              <a:rPr lang="en-GB" smtClean="0"/>
              <a:t>1</a:t>
            </a:fld>
            <a:endParaRPr lang="en-GB" dirty="0"/>
          </a:p>
        </p:txBody>
      </p:sp>
    </p:spTree>
    <p:extLst>
      <p:ext uri="{BB962C8B-B14F-4D97-AF65-F5344CB8AC3E}">
        <p14:creationId xmlns:p14="http://schemas.microsoft.com/office/powerpoint/2010/main" val="90196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12EF-44C1-76C7-15B7-09F6AEEF6F2F}"/>
              </a:ext>
            </a:extLst>
          </p:cNvPr>
          <p:cNvSpPr>
            <a:spLocks noGrp="1"/>
          </p:cNvSpPr>
          <p:nvPr>
            <p:ph type="title"/>
          </p:nvPr>
        </p:nvSpPr>
        <p:spPr>
          <a:xfrm>
            <a:off x="540069" y="274638"/>
            <a:ext cx="9721215" cy="1066130"/>
          </a:xfrm>
        </p:spPr>
        <p:txBody>
          <a:bodyPr>
            <a:noAutofit/>
          </a:bodyPr>
          <a:lstStyle/>
          <a:p>
            <a:pPr algn="ctr"/>
            <a:r>
              <a:rPr lang="en-ZA" sz="3200" dirty="0"/>
              <a:t>3. Current Initiatives to</a:t>
            </a:r>
            <a:r>
              <a:rPr lang="en-US" sz="3200" b="1" dirty="0">
                <a:latin typeface="Arial" panose="020B0604020202020204" pitchFamily="34" charset="0"/>
                <a:ea typeface="+mj-ea"/>
                <a:cs typeface="Arial" panose="020B0604020202020204" pitchFamily="34" charset="0"/>
              </a:rPr>
              <a:t> strengthen CBE regulatory function over the CBEP</a:t>
            </a:r>
            <a:endParaRPr lang="en-ZA" sz="3200" dirty="0"/>
          </a:p>
        </p:txBody>
      </p:sp>
      <p:sp>
        <p:nvSpPr>
          <p:cNvPr id="3" name="Content Placeholder 2">
            <a:extLst>
              <a:ext uri="{FF2B5EF4-FFF2-40B4-BE49-F238E27FC236}">
                <a16:creationId xmlns:a16="http://schemas.microsoft.com/office/drawing/2014/main" id="{78AAD137-D415-E05D-26F3-79ACEF315A55}"/>
              </a:ext>
            </a:extLst>
          </p:cNvPr>
          <p:cNvSpPr>
            <a:spLocks noGrp="1"/>
          </p:cNvSpPr>
          <p:nvPr>
            <p:ph idx="1"/>
          </p:nvPr>
        </p:nvSpPr>
        <p:spPr>
          <a:xfrm>
            <a:off x="572502" y="1326469"/>
            <a:ext cx="9721215" cy="4205061"/>
          </a:xfrm>
        </p:spPr>
        <p:txBody>
          <a:bodyPr>
            <a:normAutofit fontScale="25000" lnSpcReduction="20000"/>
          </a:bodyPr>
          <a:lstStyle/>
          <a:p>
            <a:pPr marL="398463" indent="-398463" algn="just">
              <a:lnSpc>
                <a:spcPct val="120000"/>
              </a:lnSpc>
              <a:spcAft>
                <a:spcPts val="800"/>
              </a:spcAft>
            </a:pPr>
            <a:endParaRPr lang="en-ZA" sz="5600" b="1" dirty="0">
              <a:solidFill>
                <a:schemeClr val="tx1"/>
              </a:solidFill>
            </a:endParaRPr>
          </a:p>
          <a:p>
            <a:pPr marL="177800" indent="-177800" algn="just">
              <a:lnSpc>
                <a:spcPct val="120000"/>
              </a:lnSpc>
              <a:spcAft>
                <a:spcPts val="800"/>
              </a:spcAft>
            </a:pPr>
            <a:r>
              <a:rPr lang="en-ZA" sz="5600" b="1" dirty="0">
                <a:solidFill>
                  <a:schemeClr val="tx1"/>
                </a:solidFill>
              </a:rPr>
              <a:t>e. Promote coordination between the Council on Higher Education and the council for the professions in relation to accreditation of education institution (section 4 (p)</a:t>
            </a:r>
          </a:p>
          <a:p>
            <a:pPr marL="800100" lvl="1" indent="-342900" algn="just">
              <a:lnSpc>
                <a:spcPct val="120000"/>
              </a:lnSpc>
              <a:spcAft>
                <a:spcPts val="800"/>
              </a:spcAft>
              <a:buFont typeface="Wingdings" panose="05000000000000000000" pitchFamily="2" charset="2"/>
              <a:buChar char="v"/>
            </a:pPr>
            <a:r>
              <a:rPr lang="en-ZA" sz="5600" dirty="0">
                <a:solidFill>
                  <a:schemeClr val="tx1"/>
                </a:solidFill>
                <a:latin typeface="Arial" panose="020B0604020202020204" pitchFamily="34" charset="0"/>
                <a:cs typeface="Arial" panose="020B0604020202020204" pitchFamily="34" charset="0"/>
              </a:rPr>
              <a:t>CBE is represented on each panel of CBEP that accredit education institution</a:t>
            </a:r>
            <a:endParaRPr lang="en-ZA" sz="5600" b="1" dirty="0">
              <a:solidFill>
                <a:schemeClr val="tx1"/>
              </a:solidFill>
            </a:endParaRPr>
          </a:p>
          <a:p>
            <a:pPr marL="398463" indent="-398463" algn="just">
              <a:lnSpc>
                <a:spcPct val="120000"/>
              </a:lnSpc>
              <a:spcAft>
                <a:spcPts val="800"/>
              </a:spcAft>
            </a:pPr>
            <a:r>
              <a:rPr lang="en-ZA" sz="5600" b="1" dirty="0">
                <a:solidFill>
                  <a:schemeClr val="tx1"/>
                </a:solidFill>
              </a:rPr>
              <a:t>f. Receive and assimilate annual reports of the council for the professions and submit a summary to the Minister (section 4 (v))</a:t>
            </a:r>
          </a:p>
          <a:p>
            <a:pPr lvl="1" algn="just">
              <a:lnSpc>
                <a:spcPct val="120000"/>
              </a:lnSpc>
              <a:spcAft>
                <a:spcPts val="800"/>
              </a:spcAft>
            </a:pPr>
            <a:r>
              <a:rPr lang="en-ZA" sz="5600" dirty="0">
                <a:solidFill>
                  <a:schemeClr val="tx1"/>
                </a:solidFill>
                <a:latin typeface="Arial" panose="020B0604020202020204" pitchFamily="34" charset="0"/>
                <a:cs typeface="Arial" panose="020B0604020202020204" pitchFamily="34" charset="0"/>
              </a:rPr>
              <a:t>Strengthening the six CBEP’ capacity and ability to account for their operational and financial activities through: </a:t>
            </a:r>
          </a:p>
          <a:p>
            <a:pPr marL="1143000" lvl="1" indent="-685800" algn="just">
              <a:lnSpc>
                <a:spcPct val="120000"/>
              </a:lnSpc>
              <a:spcAft>
                <a:spcPts val="800"/>
              </a:spcAft>
              <a:buFont typeface="Wingdings" panose="05000000000000000000" pitchFamily="2" charset="2"/>
              <a:buChar char="v"/>
            </a:pPr>
            <a:r>
              <a:rPr lang="en-ZA" sz="5600" dirty="0">
                <a:latin typeface="Arial" panose="020B0604020202020204" pitchFamily="34" charset="0"/>
                <a:cs typeface="Arial" panose="020B0604020202020204" pitchFamily="34" charset="0"/>
              </a:rPr>
              <a:t>Development of annual business and performance plans</a:t>
            </a:r>
          </a:p>
          <a:p>
            <a:pPr marL="1143000" lvl="1" indent="-685800" algn="just">
              <a:lnSpc>
                <a:spcPct val="120000"/>
              </a:lnSpc>
              <a:spcAft>
                <a:spcPts val="800"/>
              </a:spcAft>
              <a:buFont typeface="Wingdings" panose="05000000000000000000" pitchFamily="2" charset="2"/>
              <a:buChar char="v"/>
            </a:pPr>
            <a:r>
              <a:rPr lang="en-ZA" sz="5600" dirty="0">
                <a:latin typeface="Arial" panose="020B0604020202020204" pitchFamily="34" charset="0"/>
                <a:cs typeface="Arial" panose="020B0604020202020204" pitchFamily="34" charset="0"/>
              </a:rPr>
              <a:t>Timeous submission of quarterly reports to the CBE within 30 days after the end of each quarter </a:t>
            </a:r>
          </a:p>
          <a:p>
            <a:pPr marL="1143000" lvl="1" indent="-685800" algn="just">
              <a:lnSpc>
                <a:spcPct val="120000"/>
              </a:lnSpc>
              <a:spcAft>
                <a:spcPts val="800"/>
              </a:spcAft>
              <a:buFont typeface="Wingdings" panose="05000000000000000000" pitchFamily="2" charset="2"/>
              <a:buChar char="v"/>
            </a:pPr>
            <a:r>
              <a:rPr lang="en-ZA" sz="5600" dirty="0">
                <a:latin typeface="Arial" panose="020B0604020202020204" pitchFamily="34" charset="0"/>
                <a:cs typeface="Arial" panose="020B0604020202020204" pitchFamily="34" charset="0"/>
              </a:rPr>
              <a:t>Timeous submission of annual report within five months after the end of the financial year</a:t>
            </a:r>
          </a:p>
          <a:p>
            <a:pPr marL="1143000" lvl="1" indent="-685800" algn="just">
              <a:lnSpc>
                <a:spcPct val="120000"/>
              </a:lnSpc>
              <a:spcAft>
                <a:spcPts val="800"/>
              </a:spcAft>
              <a:buFont typeface="Wingdings" panose="05000000000000000000" pitchFamily="2" charset="2"/>
              <a:buChar char="v"/>
            </a:pPr>
            <a:r>
              <a:rPr lang="en-ZA" sz="5600" dirty="0">
                <a:latin typeface="Arial" panose="020B0604020202020204" pitchFamily="34" charset="0"/>
                <a:cs typeface="Arial" panose="020B0604020202020204" pitchFamily="34" charset="0"/>
              </a:rPr>
              <a:t>Quarterly meetings with the Registrars of the six CBEP</a:t>
            </a:r>
          </a:p>
          <a:p>
            <a:pPr marL="457200" lvl="0" indent="-457200">
              <a:lnSpc>
                <a:spcPct val="107000"/>
              </a:lnSpc>
              <a:spcAft>
                <a:spcPts val="800"/>
              </a:spcAft>
              <a:buFont typeface="+mj-lt"/>
              <a:buAutoNum type="alphaLcPeriod"/>
            </a:pPr>
            <a:endParaRPr lang="en-ZA" dirty="0">
              <a:solidFill>
                <a:schemeClr val="tx1"/>
              </a:solidFill>
            </a:endParaRPr>
          </a:p>
          <a:p>
            <a:pPr marL="347663" indent="-347663" algn="just">
              <a:lnSpc>
                <a:spcPct val="150000"/>
              </a:lnSpc>
              <a:spcAft>
                <a:spcPts val="800"/>
              </a:spcAft>
            </a:pPr>
            <a:endParaRPr lang="en-ZA" dirty="0">
              <a:solidFill>
                <a:schemeClr val="tx1"/>
              </a:solidFill>
            </a:endParaRPr>
          </a:p>
          <a:p>
            <a:pPr marL="347663" indent="-347663" algn="just">
              <a:lnSpc>
                <a:spcPct val="150000"/>
              </a:lnSpc>
              <a:spcAft>
                <a:spcPts val="800"/>
              </a:spcAft>
            </a:pPr>
            <a:endParaRPr lang="en-ZA" b="1" dirty="0">
              <a:solidFill>
                <a:schemeClr val="tx1"/>
              </a:solidFill>
            </a:endParaRPr>
          </a:p>
          <a:p>
            <a:pPr lvl="0">
              <a:lnSpc>
                <a:spcPct val="107000"/>
              </a:lnSpc>
              <a:spcAft>
                <a:spcPts val="800"/>
              </a:spcAft>
            </a:pPr>
            <a:endParaRPr lang="en-ZA" dirty="0">
              <a:solidFill>
                <a:schemeClr val="tx1"/>
              </a:solidFill>
            </a:endParaRPr>
          </a:p>
          <a:p>
            <a:endParaRPr lang="en-ZA" dirty="0"/>
          </a:p>
        </p:txBody>
      </p:sp>
    </p:spTree>
    <p:extLst>
      <p:ext uri="{BB962C8B-B14F-4D97-AF65-F5344CB8AC3E}">
        <p14:creationId xmlns:p14="http://schemas.microsoft.com/office/powerpoint/2010/main" val="164379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F722-2380-C1FC-96F7-DE66FBFD2E9F}"/>
              </a:ext>
            </a:extLst>
          </p:cNvPr>
          <p:cNvSpPr>
            <a:spLocks noGrp="1"/>
          </p:cNvSpPr>
          <p:nvPr>
            <p:ph type="title"/>
          </p:nvPr>
        </p:nvSpPr>
        <p:spPr/>
        <p:txBody>
          <a:bodyPr>
            <a:normAutofit/>
          </a:bodyPr>
          <a:lstStyle/>
          <a:p>
            <a:pPr algn="ctr"/>
            <a:r>
              <a:rPr lang="en-ZA" sz="3600" dirty="0"/>
              <a:t>Professional Registration Statistics </a:t>
            </a:r>
          </a:p>
        </p:txBody>
      </p:sp>
      <p:graphicFrame>
        <p:nvGraphicFramePr>
          <p:cNvPr id="4" name="Table 4">
            <a:extLst>
              <a:ext uri="{FF2B5EF4-FFF2-40B4-BE49-F238E27FC236}">
                <a16:creationId xmlns:a16="http://schemas.microsoft.com/office/drawing/2014/main" id="{2F50C4E3-93C3-BDBD-C606-D46C9759D449}"/>
              </a:ext>
            </a:extLst>
          </p:cNvPr>
          <p:cNvGraphicFramePr>
            <a:graphicFrameLocks/>
          </p:cNvGraphicFramePr>
          <p:nvPr>
            <p:extLst>
              <p:ext uri="{D42A27DB-BD31-4B8C-83A1-F6EECF244321}">
                <p14:modId xmlns:p14="http://schemas.microsoft.com/office/powerpoint/2010/main" val="2905706435"/>
              </p:ext>
            </p:extLst>
          </p:nvPr>
        </p:nvGraphicFramePr>
        <p:xfrm>
          <a:off x="540069" y="1556792"/>
          <a:ext cx="9253094" cy="3819024"/>
        </p:xfrm>
        <a:graphic>
          <a:graphicData uri="http://schemas.openxmlformats.org/drawingml/2006/table">
            <a:tbl>
              <a:tblPr firstRow="1" bandRow="1"/>
              <a:tblGrid>
                <a:gridCol w="4433791">
                  <a:extLst>
                    <a:ext uri="{9D8B030D-6E8A-4147-A177-3AD203B41FA5}">
                      <a16:colId xmlns:a16="http://schemas.microsoft.com/office/drawing/2014/main" val="2150375569"/>
                    </a:ext>
                  </a:extLst>
                </a:gridCol>
                <a:gridCol w="4819303">
                  <a:extLst>
                    <a:ext uri="{9D8B030D-6E8A-4147-A177-3AD203B41FA5}">
                      <a16:colId xmlns:a16="http://schemas.microsoft.com/office/drawing/2014/main" val="3846252782"/>
                    </a:ext>
                  </a:extLst>
                </a:gridCol>
              </a:tblGrid>
              <a:tr h="39342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800" dirty="0">
                        <a:solidFill>
                          <a:schemeClr val="tx1"/>
                        </a:solidFill>
                        <a:latin typeface="Arial Narrow" panose="020B0606020202030204" pitchFamily="34" charset="0"/>
                      </a:endParaRPr>
                    </a:p>
                    <a:p>
                      <a:pPr algn="ctr"/>
                      <a:r>
                        <a:rPr lang="en-US" sz="1800" dirty="0">
                          <a:solidFill>
                            <a:schemeClr val="tx1"/>
                          </a:solidFill>
                          <a:latin typeface="Arial Narrow" panose="020B0606020202030204" pitchFamily="34" charset="0"/>
                        </a:rPr>
                        <a:t>CBEP</a:t>
                      </a:r>
                      <a:endParaRPr lang="en-ZA" sz="1800"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46C0A"/>
                    </a:solidFill>
                  </a:tcPr>
                </a:tc>
                <a:tc>
                  <a:txBody>
                    <a:bodyPr/>
                    <a:lstStyle/>
                    <a:p>
                      <a:pPr marL="0" algn="ctr" defTabSz="914400" rtl="0" eaLnBrk="1" latinLnBrk="0" hangingPunct="1">
                        <a:lnSpc>
                          <a:spcPct val="107000"/>
                        </a:lnSpc>
                        <a:spcAft>
                          <a:spcPts val="800"/>
                        </a:spcAft>
                      </a:pPr>
                      <a:endParaRPr lang="en-ZA" sz="1800" b="1" kern="1200" dirty="0">
                        <a:solidFill>
                          <a:schemeClr val="tx1"/>
                        </a:solidFill>
                        <a:latin typeface="Arial Narrow" panose="020B0606020202030204" pitchFamily="34" charset="0"/>
                        <a:ea typeface="+mn-ea"/>
                        <a:cs typeface="+mn-cs"/>
                      </a:endParaRPr>
                    </a:p>
                    <a:p>
                      <a:pPr marL="0" algn="ctr" defTabSz="914400" rtl="0" eaLnBrk="1" latinLnBrk="0" hangingPunct="1">
                        <a:lnSpc>
                          <a:spcPct val="107000"/>
                        </a:lnSpc>
                        <a:spcAft>
                          <a:spcPts val="800"/>
                        </a:spcAft>
                      </a:pPr>
                      <a:r>
                        <a:rPr lang="en-ZA" sz="1800" b="1" kern="1200" dirty="0">
                          <a:solidFill>
                            <a:schemeClr val="tx1"/>
                          </a:solidFill>
                          <a:latin typeface="Arial Narrow" panose="020B0606020202030204" pitchFamily="34" charset="0"/>
                          <a:ea typeface="+mn-ea"/>
                          <a:cs typeface="+mn-cs"/>
                        </a:rPr>
                        <a:t>2021/22</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46C0A"/>
                    </a:solidFill>
                  </a:tcPr>
                </a:tc>
                <a:extLst>
                  <a:ext uri="{0D108BD9-81ED-4DB2-BD59-A6C34878D82A}">
                    <a16:rowId xmlns:a16="http://schemas.microsoft.com/office/drawing/2014/main" val="944532295"/>
                  </a:ext>
                </a:extLst>
              </a:tr>
              <a:tr h="4373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800"/>
                        </a:spcAft>
                      </a:pPr>
                      <a:r>
                        <a:rPr lang="en-ZA" sz="1800" dirty="0">
                          <a:solidFill>
                            <a:schemeClr val="tx1"/>
                          </a:solidFill>
                          <a:effectLst/>
                          <a:latin typeface="Arial Narrow" panose="020B0606020202030204" pitchFamily="34" charset="0"/>
                          <a:cs typeface="Arial" panose="020B0604020202020204" pitchFamily="34" charset="0"/>
                        </a:rPr>
                        <a:t>SACAP</a:t>
                      </a:r>
                      <a:endParaRPr lang="en-ZA"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6961" marR="56961" marT="7911"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40000"/>
                      </a:srgbClr>
                    </a:solidFill>
                  </a:tcPr>
                </a:tc>
                <a:tc>
                  <a:txBody>
                    <a:bodyPr/>
                    <a:lstStyle/>
                    <a:p>
                      <a:pPr algn="r"/>
                      <a:r>
                        <a:rPr lang="en-ZA" sz="1800" dirty="0">
                          <a:latin typeface="Arial Narrow" panose="020B0606020202030204" pitchFamily="34" charset="0"/>
                        </a:rPr>
                        <a:t>13 405</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40000"/>
                      </a:srgbClr>
                    </a:solidFill>
                  </a:tcPr>
                </a:tc>
                <a:extLst>
                  <a:ext uri="{0D108BD9-81ED-4DB2-BD59-A6C34878D82A}">
                    <a16:rowId xmlns:a16="http://schemas.microsoft.com/office/drawing/2014/main" val="1343737811"/>
                  </a:ext>
                </a:extLst>
              </a:tr>
              <a:tr h="4373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800"/>
                        </a:spcAft>
                      </a:pPr>
                      <a:r>
                        <a:rPr lang="en-ZA" sz="1800" dirty="0">
                          <a:solidFill>
                            <a:schemeClr val="tx1"/>
                          </a:solidFill>
                          <a:effectLst/>
                          <a:latin typeface="Arial Narrow" panose="020B0606020202030204" pitchFamily="34" charset="0"/>
                          <a:cs typeface="Arial" panose="020B0604020202020204" pitchFamily="34" charset="0"/>
                        </a:rPr>
                        <a:t>SACLAP</a:t>
                      </a:r>
                      <a:endParaRPr lang="en-ZA"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6961" marR="56961" marT="7911"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20000"/>
                      </a:srgbClr>
                    </a:solidFill>
                  </a:tcPr>
                </a:tc>
                <a:tc>
                  <a:txBody>
                    <a:bodyPr/>
                    <a:lstStyle/>
                    <a:p>
                      <a:pPr algn="r"/>
                      <a:r>
                        <a:rPr lang="en-ZA" sz="1800" dirty="0">
                          <a:latin typeface="Arial Narrow" panose="020B0606020202030204" pitchFamily="34" charset="0"/>
                        </a:rPr>
                        <a:t>310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20000"/>
                      </a:srgbClr>
                    </a:solidFill>
                  </a:tcPr>
                </a:tc>
                <a:extLst>
                  <a:ext uri="{0D108BD9-81ED-4DB2-BD59-A6C34878D82A}">
                    <a16:rowId xmlns:a16="http://schemas.microsoft.com/office/drawing/2014/main" val="2916285141"/>
                  </a:ext>
                </a:extLst>
              </a:tr>
              <a:tr h="4373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800"/>
                        </a:spcAft>
                      </a:pPr>
                      <a:r>
                        <a:rPr lang="en-ZA" sz="1800" dirty="0">
                          <a:solidFill>
                            <a:schemeClr val="tx1"/>
                          </a:solidFill>
                          <a:effectLst/>
                          <a:latin typeface="Arial Narrow" panose="020B0606020202030204" pitchFamily="34" charset="0"/>
                          <a:cs typeface="Arial" panose="020B0604020202020204" pitchFamily="34" charset="0"/>
                        </a:rPr>
                        <a:t>ECSA</a:t>
                      </a:r>
                      <a:endParaRPr lang="en-ZA"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6961" marR="56961" marT="7911"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20000"/>
                      </a:srgbClr>
                    </a:solidFill>
                  </a:tcPr>
                </a:tc>
                <a:tc>
                  <a:txBody>
                    <a:bodyPr/>
                    <a:lstStyle/>
                    <a:p>
                      <a:pPr algn="r"/>
                      <a:r>
                        <a:rPr lang="en-ZA" sz="1800" dirty="0">
                          <a:latin typeface="Arial Narrow" panose="020B0606020202030204" pitchFamily="34" charset="0"/>
                        </a:rPr>
                        <a:t>31 854</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20000"/>
                      </a:srgbClr>
                    </a:solidFill>
                  </a:tcPr>
                </a:tc>
                <a:extLst>
                  <a:ext uri="{0D108BD9-81ED-4DB2-BD59-A6C34878D82A}">
                    <a16:rowId xmlns:a16="http://schemas.microsoft.com/office/drawing/2014/main" val="3710874134"/>
                  </a:ext>
                </a:extLst>
              </a:tr>
              <a:tr h="4373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800"/>
                        </a:spcAft>
                      </a:pPr>
                      <a:r>
                        <a:rPr lang="en-ZA" sz="1800" dirty="0">
                          <a:solidFill>
                            <a:schemeClr val="tx1"/>
                          </a:solidFill>
                          <a:effectLst/>
                          <a:latin typeface="Arial Narrow" panose="020B0606020202030204" pitchFamily="34" charset="0"/>
                          <a:cs typeface="Arial" panose="020B0604020202020204" pitchFamily="34" charset="0"/>
                        </a:rPr>
                        <a:t>SACPVP</a:t>
                      </a:r>
                      <a:endParaRPr lang="en-ZA"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6961" marR="56961" marT="7911"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20000"/>
                      </a:srgbClr>
                    </a:solidFill>
                  </a:tcPr>
                </a:tc>
                <a:tc>
                  <a:txBody>
                    <a:bodyPr/>
                    <a:lstStyle/>
                    <a:p>
                      <a:pPr algn="r"/>
                      <a:r>
                        <a:rPr lang="en-ZA" sz="1800" dirty="0">
                          <a:latin typeface="Arial Narrow" panose="020B0606020202030204" pitchFamily="34" charset="0"/>
                        </a:rPr>
                        <a:t>984</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20000"/>
                      </a:srgbClr>
                    </a:solidFill>
                  </a:tcPr>
                </a:tc>
                <a:extLst>
                  <a:ext uri="{0D108BD9-81ED-4DB2-BD59-A6C34878D82A}">
                    <a16:rowId xmlns:a16="http://schemas.microsoft.com/office/drawing/2014/main" val="1004550700"/>
                  </a:ext>
                </a:extLst>
              </a:tr>
              <a:tr h="4373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800"/>
                        </a:spcAft>
                      </a:pPr>
                      <a:r>
                        <a:rPr lang="en-ZA" sz="1800" dirty="0">
                          <a:solidFill>
                            <a:schemeClr val="tx1"/>
                          </a:solidFill>
                          <a:effectLst/>
                          <a:latin typeface="Arial Narrow" panose="020B0606020202030204" pitchFamily="34" charset="0"/>
                          <a:cs typeface="Arial" panose="020B0604020202020204" pitchFamily="34" charset="0"/>
                        </a:rPr>
                        <a:t>SACPMP</a:t>
                      </a:r>
                      <a:endParaRPr lang="en-ZA"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6961" marR="56961" marT="7911"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p>
                      <a:pPr algn="r"/>
                      <a:r>
                        <a:rPr lang="en-ZA" sz="1800" dirty="0">
                          <a:latin typeface="Arial Narrow" panose="020B0606020202030204" pitchFamily="34" charset="0"/>
                        </a:rPr>
                        <a:t>7 266</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20000"/>
                      </a:srgbClr>
                    </a:solidFill>
                  </a:tcPr>
                </a:tc>
                <a:extLst>
                  <a:ext uri="{0D108BD9-81ED-4DB2-BD59-A6C34878D82A}">
                    <a16:rowId xmlns:a16="http://schemas.microsoft.com/office/drawing/2014/main" val="3878210737"/>
                  </a:ext>
                </a:extLst>
              </a:tr>
              <a:tr h="4373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800"/>
                        </a:spcAft>
                      </a:pPr>
                      <a:r>
                        <a:rPr lang="en-ZA" sz="1800" dirty="0">
                          <a:solidFill>
                            <a:schemeClr val="tx1"/>
                          </a:solidFill>
                          <a:effectLst/>
                          <a:latin typeface="Arial Narrow" panose="020B0606020202030204" pitchFamily="34" charset="0"/>
                          <a:cs typeface="Arial" panose="020B0604020202020204" pitchFamily="34" charset="0"/>
                        </a:rPr>
                        <a:t>SACQSP</a:t>
                      </a:r>
                      <a:endParaRPr lang="en-ZA"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6961" marR="56961" marT="7911"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p>
                      <a:pPr algn="r"/>
                      <a:r>
                        <a:rPr lang="en-ZA" sz="1800" dirty="0">
                          <a:latin typeface="Arial Narrow" panose="020B0606020202030204" pitchFamily="34" charset="0"/>
                        </a:rPr>
                        <a:t>2 507</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20000"/>
                      </a:srgbClr>
                    </a:solidFill>
                  </a:tcPr>
                </a:tc>
                <a:extLst>
                  <a:ext uri="{0D108BD9-81ED-4DB2-BD59-A6C34878D82A}">
                    <a16:rowId xmlns:a16="http://schemas.microsoft.com/office/drawing/2014/main" val="1348523285"/>
                  </a:ext>
                </a:extLst>
              </a:tr>
              <a:tr h="4373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7000"/>
                        </a:lnSpc>
                        <a:spcAft>
                          <a:spcPts val="800"/>
                        </a:spcAft>
                      </a:pPr>
                      <a:r>
                        <a:rPr lang="en-ZA" sz="1800" dirty="0">
                          <a:solidFill>
                            <a:schemeClr val="tx1"/>
                          </a:solidFill>
                          <a:effectLst/>
                          <a:latin typeface="Arial Narrow" panose="020B0606020202030204" pitchFamily="34" charset="0"/>
                          <a:cs typeface="Arial" panose="020B0604020202020204" pitchFamily="34" charset="0"/>
                        </a:rPr>
                        <a:t>Total</a:t>
                      </a:r>
                      <a:endParaRPr lang="en-ZA" sz="18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6961" marR="56961" marT="7911"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p>
                      <a:pPr algn="r"/>
                      <a:r>
                        <a:rPr lang="en-ZA" sz="1800" b="1" dirty="0">
                          <a:latin typeface="Arial Narrow" panose="020B0606020202030204" pitchFamily="34" charset="0"/>
                        </a:rPr>
                        <a:t>56 326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extLst>
                  <a:ext uri="{0D108BD9-81ED-4DB2-BD59-A6C34878D82A}">
                    <a16:rowId xmlns:a16="http://schemas.microsoft.com/office/drawing/2014/main" val="259199507"/>
                  </a:ext>
                </a:extLst>
              </a:tr>
            </a:tbl>
          </a:graphicData>
        </a:graphic>
      </p:graphicFrame>
      <p:sp>
        <p:nvSpPr>
          <p:cNvPr id="3" name="Slide Number Placeholder 2">
            <a:extLst>
              <a:ext uri="{FF2B5EF4-FFF2-40B4-BE49-F238E27FC236}">
                <a16:creationId xmlns:a16="http://schemas.microsoft.com/office/drawing/2014/main" id="{3E49E675-FAFA-E213-BE32-B7577B9CB6DB}"/>
              </a:ext>
            </a:extLst>
          </p:cNvPr>
          <p:cNvSpPr>
            <a:spLocks noGrp="1"/>
          </p:cNvSpPr>
          <p:nvPr>
            <p:ph type="sldNum" sz="quarter" idx="4"/>
          </p:nvPr>
        </p:nvSpPr>
        <p:spPr>
          <a:xfrm>
            <a:off x="540069" y="6381328"/>
            <a:ext cx="25209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3A41C-608F-4C9A-9CA5-E9C0903D5782}" type="slidenum">
              <a:rPr lang="en-GB" smtClean="0"/>
              <a:pPr/>
              <a:t>11</a:t>
            </a:fld>
            <a:endParaRPr lang="en-GB" dirty="0"/>
          </a:p>
        </p:txBody>
      </p:sp>
    </p:spTree>
    <p:extLst>
      <p:ext uri="{BB962C8B-B14F-4D97-AF65-F5344CB8AC3E}">
        <p14:creationId xmlns:p14="http://schemas.microsoft.com/office/powerpoint/2010/main" val="382787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8FD0-DB95-5A5A-A536-9044F7EC4981}"/>
              </a:ext>
            </a:extLst>
          </p:cNvPr>
          <p:cNvSpPr>
            <a:spLocks noGrp="1"/>
          </p:cNvSpPr>
          <p:nvPr>
            <p:ph type="title"/>
          </p:nvPr>
        </p:nvSpPr>
        <p:spPr/>
        <p:txBody>
          <a:bodyPr>
            <a:noAutofit/>
          </a:bodyPr>
          <a:lstStyle/>
          <a:p>
            <a:pPr algn="ctr"/>
            <a:r>
              <a:rPr lang="en-ZA" sz="3600" dirty="0"/>
              <a:t>Gender Profile of BE Registered Professionals</a:t>
            </a:r>
          </a:p>
        </p:txBody>
      </p:sp>
      <p:graphicFrame>
        <p:nvGraphicFramePr>
          <p:cNvPr id="4" name="Chart 3">
            <a:extLst>
              <a:ext uri="{FF2B5EF4-FFF2-40B4-BE49-F238E27FC236}">
                <a16:creationId xmlns:a16="http://schemas.microsoft.com/office/drawing/2014/main" id="{D273E70C-3E0F-4C85-B7F2-0110126955CF}"/>
              </a:ext>
            </a:extLst>
          </p:cNvPr>
          <p:cNvGraphicFramePr>
            <a:graphicFrameLocks/>
          </p:cNvGraphicFramePr>
          <p:nvPr/>
        </p:nvGraphicFramePr>
        <p:xfrm>
          <a:off x="432123" y="1402672"/>
          <a:ext cx="9937104" cy="411456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21531747-B764-56E4-42F7-BA7564C3791A}"/>
              </a:ext>
            </a:extLst>
          </p:cNvPr>
          <p:cNvSpPr>
            <a:spLocks noGrp="1"/>
          </p:cNvSpPr>
          <p:nvPr>
            <p:ph type="sldNum" sz="quarter" idx="4"/>
          </p:nvPr>
        </p:nvSpPr>
        <p:spPr>
          <a:xfrm>
            <a:off x="540069" y="6381328"/>
            <a:ext cx="25209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3A41C-608F-4C9A-9CA5-E9C0903D5782}" type="slidenum">
              <a:rPr lang="en-GB" smtClean="0"/>
              <a:pPr/>
              <a:t>12</a:t>
            </a:fld>
            <a:endParaRPr lang="en-GB" dirty="0"/>
          </a:p>
        </p:txBody>
      </p:sp>
    </p:spTree>
    <p:extLst>
      <p:ext uri="{BB962C8B-B14F-4D97-AF65-F5344CB8AC3E}">
        <p14:creationId xmlns:p14="http://schemas.microsoft.com/office/powerpoint/2010/main" val="1915443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D9773-66A8-CEAF-994F-1B396B031DDC}"/>
              </a:ext>
            </a:extLst>
          </p:cNvPr>
          <p:cNvSpPr>
            <a:spLocks noGrp="1"/>
          </p:cNvSpPr>
          <p:nvPr>
            <p:ph type="title"/>
          </p:nvPr>
        </p:nvSpPr>
        <p:spPr/>
        <p:txBody>
          <a:bodyPr>
            <a:noAutofit/>
          </a:bodyPr>
          <a:lstStyle/>
          <a:p>
            <a:pPr algn="ctr"/>
            <a:r>
              <a:rPr lang="en-ZA" sz="3600" dirty="0"/>
              <a:t>Racial Profile of BE Registered Professionals </a:t>
            </a:r>
          </a:p>
        </p:txBody>
      </p:sp>
      <p:graphicFrame>
        <p:nvGraphicFramePr>
          <p:cNvPr id="4" name="Chart 3">
            <a:extLst>
              <a:ext uri="{FF2B5EF4-FFF2-40B4-BE49-F238E27FC236}">
                <a16:creationId xmlns:a16="http://schemas.microsoft.com/office/drawing/2014/main" id="{B134E503-35F3-460D-9D18-52861336C503}"/>
              </a:ext>
            </a:extLst>
          </p:cNvPr>
          <p:cNvGraphicFramePr>
            <a:graphicFrameLocks/>
          </p:cNvGraphicFramePr>
          <p:nvPr/>
        </p:nvGraphicFramePr>
        <p:xfrm>
          <a:off x="1152203" y="1556792"/>
          <a:ext cx="8928991"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0A380773-1982-41EF-DE0A-1B2C3C07C35B}"/>
              </a:ext>
            </a:extLst>
          </p:cNvPr>
          <p:cNvSpPr>
            <a:spLocks noGrp="1"/>
          </p:cNvSpPr>
          <p:nvPr>
            <p:ph type="sldNum" sz="quarter" idx="4"/>
          </p:nvPr>
        </p:nvSpPr>
        <p:spPr>
          <a:xfrm>
            <a:off x="540069" y="6381328"/>
            <a:ext cx="25209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3A41C-608F-4C9A-9CA5-E9C0903D5782}" type="slidenum">
              <a:rPr lang="en-GB" smtClean="0"/>
              <a:pPr/>
              <a:t>13</a:t>
            </a:fld>
            <a:endParaRPr lang="en-GB" dirty="0"/>
          </a:p>
        </p:txBody>
      </p:sp>
    </p:spTree>
    <p:extLst>
      <p:ext uri="{BB962C8B-B14F-4D97-AF65-F5344CB8AC3E}">
        <p14:creationId xmlns:p14="http://schemas.microsoft.com/office/powerpoint/2010/main" val="2510196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A056-598A-775F-F172-F62E6866B3CD}"/>
              </a:ext>
            </a:extLst>
          </p:cNvPr>
          <p:cNvSpPr>
            <a:spLocks noGrp="1"/>
          </p:cNvSpPr>
          <p:nvPr>
            <p:ph type="title"/>
          </p:nvPr>
        </p:nvSpPr>
        <p:spPr/>
        <p:txBody>
          <a:bodyPr>
            <a:normAutofit/>
          </a:bodyPr>
          <a:lstStyle/>
          <a:p>
            <a:pPr algn="ctr"/>
            <a:r>
              <a:rPr lang="en-ZA" sz="3600" dirty="0"/>
              <a:t>Candidate Registration Statistics </a:t>
            </a:r>
          </a:p>
        </p:txBody>
      </p:sp>
      <p:graphicFrame>
        <p:nvGraphicFramePr>
          <p:cNvPr id="4" name="Table 4">
            <a:extLst>
              <a:ext uri="{FF2B5EF4-FFF2-40B4-BE49-F238E27FC236}">
                <a16:creationId xmlns:a16="http://schemas.microsoft.com/office/drawing/2014/main" id="{1573EF6E-4553-9B02-725B-BEF620BD4213}"/>
              </a:ext>
            </a:extLst>
          </p:cNvPr>
          <p:cNvGraphicFramePr>
            <a:graphicFrameLocks/>
          </p:cNvGraphicFramePr>
          <p:nvPr>
            <p:extLst>
              <p:ext uri="{D42A27DB-BD31-4B8C-83A1-F6EECF244321}">
                <p14:modId xmlns:p14="http://schemas.microsoft.com/office/powerpoint/2010/main" val="2906209102"/>
              </p:ext>
            </p:extLst>
          </p:nvPr>
        </p:nvGraphicFramePr>
        <p:xfrm>
          <a:off x="539749" y="1600200"/>
          <a:ext cx="8605341" cy="3327400"/>
        </p:xfrm>
        <a:graphic>
          <a:graphicData uri="http://schemas.openxmlformats.org/drawingml/2006/table">
            <a:tbl>
              <a:tblPr firstRow="1" bandRow="1"/>
              <a:tblGrid>
                <a:gridCol w="4255901">
                  <a:extLst>
                    <a:ext uri="{9D8B030D-6E8A-4147-A177-3AD203B41FA5}">
                      <a16:colId xmlns:a16="http://schemas.microsoft.com/office/drawing/2014/main" val="1118550017"/>
                    </a:ext>
                  </a:extLst>
                </a:gridCol>
                <a:gridCol w="4349440">
                  <a:extLst>
                    <a:ext uri="{9D8B030D-6E8A-4147-A177-3AD203B41FA5}">
                      <a16:colId xmlns:a16="http://schemas.microsoft.com/office/drawing/2014/main" val="2176502689"/>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defTabSz="914400" rtl="0" eaLnBrk="1" latinLnBrk="0" hangingPunct="1"/>
                      <a:endParaRPr lang="en-US" sz="1600" b="1" kern="1200" dirty="0">
                        <a:solidFill>
                          <a:schemeClr val="tx1"/>
                        </a:solidFill>
                        <a:latin typeface="Arial Narrow" panose="020B0606020202030204" pitchFamily="34" charset="0"/>
                        <a:ea typeface="+mn-ea"/>
                        <a:cs typeface="+mn-cs"/>
                      </a:endParaRPr>
                    </a:p>
                    <a:p>
                      <a:pPr marL="0" algn="ctr" defTabSz="914400" rtl="0" eaLnBrk="1" latinLnBrk="0" hangingPunct="1"/>
                      <a:r>
                        <a:rPr lang="en-US" sz="1600" b="1" kern="1200" dirty="0">
                          <a:solidFill>
                            <a:schemeClr val="tx1"/>
                          </a:solidFill>
                          <a:latin typeface="Arial Narrow" panose="020B0606020202030204" pitchFamily="34" charset="0"/>
                          <a:ea typeface="+mn-ea"/>
                          <a:cs typeface="+mn-cs"/>
                        </a:rPr>
                        <a:t>CBEP</a:t>
                      </a:r>
                      <a:endParaRPr lang="en-ZA" sz="1600" b="1" kern="1200" dirty="0">
                        <a:solidFill>
                          <a:schemeClr val="tx1"/>
                        </a:solidFill>
                        <a:latin typeface="Arial Narrow" panose="020B0606020202030204" pitchFamily="34"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46C0A"/>
                    </a:solidFill>
                  </a:tcPr>
                </a:tc>
                <a:tc>
                  <a:txBody>
                    <a:bodyPr/>
                    <a:lstStyle/>
                    <a:p>
                      <a:pPr marL="0" algn="ctr" defTabSz="914400" rtl="0" eaLnBrk="1" latinLnBrk="0" hangingPunct="1"/>
                      <a:endParaRPr lang="en-ZA" sz="1600" b="1" kern="1200" dirty="0">
                        <a:solidFill>
                          <a:schemeClr val="tx1"/>
                        </a:solidFill>
                        <a:latin typeface="Arial Narrow" panose="020B0606020202030204" pitchFamily="34" charset="0"/>
                        <a:ea typeface="+mn-ea"/>
                        <a:cs typeface="+mn-cs"/>
                      </a:endParaRPr>
                    </a:p>
                    <a:p>
                      <a:pPr marL="0" algn="ctr" defTabSz="914400" rtl="0" eaLnBrk="1" latinLnBrk="0" hangingPunct="1"/>
                      <a:r>
                        <a:rPr lang="en-ZA" sz="1600" b="1" kern="1200" dirty="0">
                          <a:solidFill>
                            <a:schemeClr val="tx1"/>
                          </a:solidFill>
                          <a:latin typeface="Arial Narrow" panose="020B0606020202030204" pitchFamily="34" charset="0"/>
                          <a:ea typeface="+mn-ea"/>
                          <a:cs typeface="+mn-cs"/>
                        </a:rPr>
                        <a:t>2021/22</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46C0A"/>
                    </a:solidFill>
                  </a:tcPr>
                </a:tc>
                <a:extLst>
                  <a:ext uri="{0D108BD9-81ED-4DB2-BD59-A6C34878D82A}">
                    <a16:rowId xmlns:a16="http://schemas.microsoft.com/office/drawing/2014/main" val="112223509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lnSpc>
                          <a:spcPct val="107000"/>
                        </a:lnSpc>
                        <a:spcAft>
                          <a:spcPts val="800"/>
                        </a:spcAft>
                      </a:pPr>
                      <a:r>
                        <a:rPr lang="en-ZA" sz="2000" kern="1200" dirty="0">
                          <a:solidFill>
                            <a:schemeClr val="tx1"/>
                          </a:solidFill>
                          <a:effectLst/>
                          <a:latin typeface="Arial Narrow" panose="020B0606020202030204" pitchFamily="34" charset="0"/>
                          <a:ea typeface="+mn-ea"/>
                          <a:cs typeface="Arial" panose="020B0604020202020204" pitchFamily="34" charset="0"/>
                        </a:rPr>
                        <a:t>SACAP</a:t>
                      </a:r>
                    </a:p>
                  </a:txBody>
                  <a:tcPr marL="56961" marR="56961" marT="7911"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40000"/>
                      </a:srgbClr>
                    </a:solidFill>
                  </a:tcPr>
                </a:tc>
                <a:tc>
                  <a:txBody>
                    <a:bodyPr/>
                    <a:lstStyle/>
                    <a:p>
                      <a:pPr marL="0" algn="r" defTabSz="914400" rtl="0" eaLnBrk="1" latinLnBrk="0" hangingPunct="1">
                        <a:lnSpc>
                          <a:spcPct val="107000"/>
                        </a:lnSpc>
                        <a:spcAft>
                          <a:spcPts val="800"/>
                        </a:spcAft>
                      </a:pPr>
                      <a:r>
                        <a:rPr lang="en-ZA" sz="2000" kern="1200" dirty="0">
                          <a:solidFill>
                            <a:schemeClr val="tx1"/>
                          </a:solidFill>
                          <a:effectLst/>
                          <a:latin typeface="Arial Narrow" panose="020B0606020202030204" pitchFamily="34" charset="0"/>
                          <a:ea typeface="+mn-ea"/>
                          <a:cs typeface="Arial" panose="020B0604020202020204" pitchFamily="34" charset="0"/>
                        </a:rPr>
                        <a:t>4 162</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40000"/>
                      </a:srgbClr>
                    </a:solidFill>
                  </a:tcPr>
                </a:tc>
                <a:extLst>
                  <a:ext uri="{0D108BD9-81ED-4DB2-BD59-A6C34878D82A}">
                    <a16:rowId xmlns:a16="http://schemas.microsoft.com/office/drawing/2014/main" val="122302818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lnSpc>
                          <a:spcPct val="107000"/>
                        </a:lnSpc>
                        <a:spcAft>
                          <a:spcPts val="800"/>
                        </a:spcAft>
                      </a:pPr>
                      <a:r>
                        <a:rPr lang="en-ZA" sz="2000" kern="1200" dirty="0">
                          <a:solidFill>
                            <a:schemeClr val="tx1"/>
                          </a:solidFill>
                          <a:effectLst/>
                          <a:latin typeface="Arial Narrow" panose="020B0606020202030204" pitchFamily="34" charset="0"/>
                          <a:ea typeface="+mn-ea"/>
                          <a:cs typeface="Arial" panose="020B0604020202020204" pitchFamily="34" charset="0"/>
                        </a:rPr>
                        <a:t>SACLAP</a:t>
                      </a:r>
                    </a:p>
                  </a:txBody>
                  <a:tcPr marL="56961" marR="56961" marT="7911"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40000"/>
                      </a:srgbClr>
                    </a:solidFill>
                  </a:tcPr>
                </a:tc>
                <a:tc>
                  <a:txBody>
                    <a:bodyPr/>
                    <a:lstStyle/>
                    <a:p>
                      <a:pPr marL="0" algn="r" defTabSz="914400" rtl="0" eaLnBrk="1" latinLnBrk="0" hangingPunct="1">
                        <a:lnSpc>
                          <a:spcPct val="107000"/>
                        </a:lnSpc>
                        <a:spcAft>
                          <a:spcPts val="800"/>
                        </a:spcAft>
                      </a:pPr>
                      <a:r>
                        <a:rPr lang="en-ZA" sz="2000" kern="1200" dirty="0">
                          <a:solidFill>
                            <a:schemeClr val="tx1"/>
                          </a:solidFill>
                          <a:effectLst/>
                          <a:latin typeface="Arial Narrow" panose="020B0606020202030204" pitchFamily="34" charset="0"/>
                          <a:ea typeface="+mn-ea"/>
                          <a:cs typeface="Arial" panose="020B0604020202020204" pitchFamily="34" charset="0"/>
                        </a:rPr>
                        <a:t>89</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40000"/>
                      </a:srgbClr>
                    </a:solidFill>
                  </a:tcPr>
                </a:tc>
                <a:extLst>
                  <a:ext uri="{0D108BD9-81ED-4DB2-BD59-A6C34878D82A}">
                    <a16:rowId xmlns:a16="http://schemas.microsoft.com/office/drawing/2014/main" val="232820763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lnSpc>
                          <a:spcPct val="107000"/>
                        </a:lnSpc>
                        <a:spcAft>
                          <a:spcPts val="800"/>
                        </a:spcAft>
                      </a:pPr>
                      <a:r>
                        <a:rPr lang="en-ZA" sz="2000" kern="1200" dirty="0">
                          <a:solidFill>
                            <a:schemeClr val="tx1"/>
                          </a:solidFill>
                          <a:effectLst/>
                          <a:latin typeface="Arial Narrow" panose="020B0606020202030204" pitchFamily="34" charset="0"/>
                          <a:ea typeface="+mn-ea"/>
                          <a:cs typeface="Arial" panose="020B0604020202020204" pitchFamily="34" charset="0"/>
                        </a:rPr>
                        <a:t>ECSA</a:t>
                      </a:r>
                    </a:p>
                  </a:txBody>
                  <a:tcPr marL="56961" marR="56961" marT="7911"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40000"/>
                      </a:srgbClr>
                    </a:solidFill>
                  </a:tcPr>
                </a:tc>
                <a:tc>
                  <a:txBody>
                    <a:bodyPr/>
                    <a:lstStyle/>
                    <a:p>
                      <a:pPr marL="0" algn="r" defTabSz="914400" rtl="0" eaLnBrk="1" latinLnBrk="0" hangingPunct="1">
                        <a:lnSpc>
                          <a:spcPct val="107000"/>
                        </a:lnSpc>
                        <a:spcAft>
                          <a:spcPts val="800"/>
                        </a:spcAft>
                      </a:pPr>
                      <a:r>
                        <a:rPr lang="en-ZA" sz="2000" kern="1200" dirty="0">
                          <a:solidFill>
                            <a:schemeClr val="tx1"/>
                          </a:solidFill>
                          <a:effectLst/>
                          <a:latin typeface="Arial Narrow" panose="020B0606020202030204" pitchFamily="34" charset="0"/>
                          <a:ea typeface="+mn-ea"/>
                          <a:cs typeface="Arial" panose="020B0604020202020204" pitchFamily="34" charset="0"/>
                        </a:rPr>
                        <a:t>24 555</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40000"/>
                      </a:srgbClr>
                    </a:solidFill>
                  </a:tcPr>
                </a:tc>
                <a:extLst>
                  <a:ext uri="{0D108BD9-81ED-4DB2-BD59-A6C34878D82A}">
                    <a16:rowId xmlns:a16="http://schemas.microsoft.com/office/drawing/2014/main" val="28117506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lnSpc>
                          <a:spcPct val="107000"/>
                        </a:lnSpc>
                        <a:spcAft>
                          <a:spcPts val="800"/>
                        </a:spcAft>
                      </a:pPr>
                      <a:r>
                        <a:rPr lang="en-ZA" sz="2000" kern="1200" dirty="0">
                          <a:solidFill>
                            <a:schemeClr val="tx1"/>
                          </a:solidFill>
                          <a:effectLst/>
                          <a:latin typeface="Arial Narrow" panose="020B0606020202030204" pitchFamily="34" charset="0"/>
                          <a:ea typeface="+mn-ea"/>
                          <a:cs typeface="Arial" panose="020B0604020202020204" pitchFamily="34" charset="0"/>
                        </a:rPr>
                        <a:t>SACPVP</a:t>
                      </a:r>
                    </a:p>
                  </a:txBody>
                  <a:tcPr marL="56961" marR="56961" marT="7911"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20000"/>
                      </a:srgbClr>
                    </a:solidFill>
                  </a:tcPr>
                </a:tc>
                <a:tc>
                  <a:txBody>
                    <a:bodyPr/>
                    <a:lstStyle/>
                    <a:p>
                      <a:pPr marL="0" algn="r" defTabSz="914400" rtl="0" eaLnBrk="1" latinLnBrk="0" hangingPunct="1">
                        <a:lnSpc>
                          <a:spcPct val="107000"/>
                        </a:lnSpc>
                        <a:spcAft>
                          <a:spcPts val="800"/>
                        </a:spcAft>
                      </a:pPr>
                      <a:r>
                        <a:rPr lang="en-ZA" sz="2000" kern="1200" dirty="0">
                          <a:solidFill>
                            <a:schemeClr val="tx1"/>
                          </a:solidFill>
                          <a:effectLst/>
                          <a:latin typeface="Arial Narrow" panose="020B0606020202030204" pitchFamily="34" charset="0"/>
                          <a:ea typeface="+mn-ea"/>
                          <a:cs typeface="Arial" panose="020B0604020202020204" pitchFamily="34" charset="0"/>
                        </a:rPr>
                        <a:t>711</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20000"/>
                      </a:srgbClr>
                    </a:solidFill>
                  </a:tcPr>
                </a:tc>
                <a:extLst>
                  <a:ext uri="{0D108BD9-81ED-4DB2-BD59-A6C34878D82A}">
                    <a16:rowId xmlns:a16="http://schemas.microsoft.com/office/drawing/2014/main" val="154345259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lnSpc>
                          <a:spcPct val="107000"/>
                        </a:lnSpc>
                        <a:spcAft>
                          <a:spcPts val="800"/>
                        </a:spcAft>
                      </a:pPr>
                      <a:r>
                        <a:rPr lang="en-ZA" sz="2000" kern="1200" dirty="0">
                          <a:solidFill>
                            <a:schemeClr val="tx1"/>
                          </a:solidFill>
                          <a:effectLst/>
                          <a:latin typeface="Arial Narrow" panose="020B0606020202030204" pitchFamily="34" charset="0"/>
                          <a:ea typeface="+mn-ea"/>
                          <a:cs typeface="Arial" panose="020B0604020202020204" pitchFamily="34" charset="0"/>
                        </a:rPr>
                        <a:t>SACPMP</a:t>
                      </a:r>
                    </a:p>
                  </a:txBody>
                  <a:tcPr marL="56961" marR="56961" marT="7911"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p>
                      <a:pPr marL="0" algn="r" defTabSz="914400" rtl="0" eaLnBrk="1" latinLnBrk="0" hangingPunct="1">
                        <a:lnSpc>
                          <a:spcPct val="107000"/>
                        </a:lnSpc>
                        <a:spcAft>
                          <a:spcPts val="800"/>
                        </a:spcAft>
                      </a:pPr>
                      <a:r>
                        <a:rPr lang="en-ZA" sz="2000" kern="1200" dirty="0">
                          <a:solidFill>
                            <a:schemeClr val="tx1"/>
                          </a:solidFill>
                          <a:effectLst/>
                          <a:latin typeface="Arial Narrow" panose="020B0606020202030204" pitchFamily="34" charset="0"/>
                          <a:ea typeface="+mn-ea"/>
                          <a:cs typeface="Arial" panose="020B0604020202020204" pitchFamily="34" charset="0"/>
                        </a:rPr>
                        <a:t>3 694</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20000"/>
                      </a:srgbClr>
                    </a:solidFill>
                  </a:tcPr>
                </a:tc>
                <a:extLst>
                  <a:ext uri="{0D108BD9-81ED-4DB2-BD59-A6C34878D82A}">
                    <a16:rowId xmlns:a16="http://schemas.microsoft.com/office/drawing/2014/main" val="2343625717"/>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lnSpc>
                          <a:spcPct val="107000"/>
                        </a:lnSpc>
                        <a:spcAft>
                          <a:spcPts val="800"/>
                        </a:spcAft>
                      </a:pPr>
                      <a:r>
                        <a:rPr lang="en-ZA" sz="2000" kern="1200" dirty="0">
                          <a:solidFill>
                            <a:schemeClr val="tx1"/>
                          </a:solidFill>
                          <a:effectLst/>
                          <a:latin typeface="Arial Narrow" panose="020B0606020202030204" pitchFamily="34" charset="0"/>
                          <a:ea typeface="+mn-ea"/>
                          <a:cs typeface="Arial" panose="020B0604020202020204" pitchFamily="34" charset="0"/>
                        </a:rPr>
                        <a:t>SACQSP</a:t>
                      </a:r>
                    </a:p>
                  </a:txBody>
                  <a:tcPr marL="56961" marR="56961" marT="7911"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p>
                      <a:pPr marL="0" algn="r" defTabSz="914400" rtl="0" eaLnBrk="1" latinLnBrk="0" hangingPunct="1">
                        <a:lnSpc>
                          <a:spcPct val="107000"/>
                        </a:lnSpc>
                        <a:spcAft>
                          <a:spcPts val="800"/>
                        </a:spcAft>
                      </a:pPr>
                      <a:r>
                        <a:rPr lang="en-ZA" sz="2000" kern="1200" dirty="0">
                          <a:solidFill>
                            <a:schemeClr val="tx1"/>
                          </a:solidFill>
                          <a:effectLst/>
                          <a:latin typeface="Arial Narrow" panose="020B0606020202030204" pitchFamily="34" charset="0"/>
                          <a:ea typeface="+mn-ea"/>
                          <a:cs typeface="Arial" panose="020B0604020202020204" pitchFamily="34" charset="0"/>
                        </a:rPr>
                        <a:t>2 212</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A6B37">
                        <a:tint val="20000"/>
                      </a:srgbClr>
                    </a:solidFill>
                  </a:tcPr>
                </a:tc>
                <a:extLst>
                  <a:ext uri="{0D108BD9-81ED-4DB2-BD59-A6C34878D82A}">
                    <a16:rowId xmlns:a16="http://schemas.microsoft.com/office/drawing/2014/main" val="1645459772"/>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lnSpc>
                          <a:spcPct val="107000"/>
                        </a:lnSpc>
                        <a:spcAft>
                          <a:spcPts val="800"/>
                        </a:spcAft>
                      </a:pPr>
                      <a:r>
                        <a:rPr lang="en-ZA" sz="2000" b="1" kern="1200" dirty="0">
                          <a:solidFill>
                            <a:schemeClr val="dk1"/>
                          </a:solidFill>
                          <a:effectLst/>
                          <a:latin typeface="Arial Narrow" panose="020B0606020202030204" pitchFamily="34" charset="0"/>
                          <a:ea typeface="+mn-ea"/>
                          <a:cs typeface="Arial" panose="020B0604020202020204" pitchFamily="34" charset="0"/>
                        </a:rPr>
                        <a:t>Total</a:t>
                      </a:r>
                    </a:p>
                  </a:txBody>
                  <a:tcPr marL="56961" marR="56961" marT="7911"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p>
                      <a:pPr marL="0" algn="r" defTabSz="914400" rtl="0" eaLnBrk="1" latinLnBrk="0" hangingPunct="1">
                        <a:lnSpc>
                          <a:spcPct val="107000"/>
                        </a:lnSpc>
                        <a:spcAft>
                          <a:spcPts val="800"/>
                        </a:spcAft>
                      </a:pPr>
                      <a:r>
                        <a:rPr lang="en-ZA" sz="2000" b="1" kern="1200" dirty="0">
                          <a:solidFill>
                            <a:schemeClr val="dk1"/>
                          </a:solidFill>
                          <a:effectLst/>
                          <a:latin typeface="Arial Narrow" panose="020B0606020202030204" pitchFamily="34" charset="0"/>
                          <a:ea typeface="+mn-ea"/>
                          <a:cs typeface="Arial" panose="020B0604020202020204" pitchFamily="34" charset="0"/>
                        </a:rPr>
                        <a:t>35 423</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extLst>
                  <a:ext uri="{0D108BD9-81ED-4DB2-BD59-A6C34878D82A}">
                    <a16:rowId xmlns:a16="http://schemas.microsoft.com/office/drawing/2014/main" val="98708101"/>
                  </a:ext>
                </a:extLst>
              </a:tr>
            </a:tbl>
          </a:graphicData>
        </a:graphic>
      </p:graphicFrame>
      <p:sp>
        <p:nvSpPr>
          <p:cNvPr id="3" name="Slide Number Placeholder 2">
            <a:extLst>
              <a:ext uri="{FF2B5EF4-FFF2-40B4-BE49-F238E27FC236}">
                <a16:creationId xmlns:a16="http://schemas.microsoft.com/office/drawing/2014/main" id="{DA6DF0D3-14CB-33B2-5F56-385CE84DA5C7}"/>
              </a:ext>
            </a:extLst>
          </p:cNvPr>
          <p:cNvSpPr>
            <a:spLocks noGrp="1"/>
          </p:cNvSpPr>
          <p:nvPr>
            <p:ph type="sldNum" sz="quarter" idx="4"/>
          </p:nvPr>
        </p:nvSpPr>
        <p:spPr>
          <a:xfrm>
            <a:off x="540069" y="6381328"/>
            <a:ext cx="25209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3A41C-608F-4C9A-9CA5-E9C0903D5782}" type="slidenum">
              <a:rPr lang="en-GB" smtClean="0"/>
              <a:pPr/>
              <a:t>14</a:t>
            </a:fld>
            <a:endParaRPr lang="en-GB" dirty="0"/>
          </a:p>
        </p:txBody>
      </p:sp>
    </p:spTree>
    <p:extLst>
      <p:ext uri="{BB962C8B-B14F-4D97-AF65-F5344CB8AC3E}">
        <p14:creationId xmlns:p14="http://schemas.microsoft.com/office/powerpoint/2010/main" val="935359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E7BB0-1434-4F4C-50F9-FF79AB39080D}"/>
              </a:ext>
            </a:extLst>
          </p:cNvPr>
          <p:cNvSpPr>
            <a:spLocks noGrp="1"/>
          </p:cNvSpPr>
          <p:nvPr>
            <p:ph type="title"/>
          </p:nvPr>
        </p:nvSpPr>
        <p:spPr/>
        <p:txBody>
          <a:bodyPr>
            <a:noAutofit/>
          </a:bodyPr>
          <a:lstStyle/>
          <a:p>
            <a:pPr algn="ctr"/>
            <a:r>
              <a:rPr lang="en-ZA" sz="3600" dirty="0"/>
              <a:t>Gender Profile of BE Registered Candidates</a:t>
            </a:r>
          </a:p>
        </p:txBody>
      </p:sp>
      <p:graphicFrame>
        <p:nvGraphicFramePr>
          <p:cNvPr id="4" name="Chart 3">
            <a:extLst>
              <a:ext uri="{FF2B5EF4-FFF2-40B4-BE49-F238E27FC236}">
                <a16:creationId xmlns:a16="http://schemas.microsoft.com/office/drawing/2014/main" id="{E3768199-50B4-4618-89DB-07AC5BAD1838}"/>
              </a:ext>
            </a:extLst>
          </p:cNvPr>
          <p:cNvGraphicFramePr>
            <a:graphicFrameLocks/>
          </p:cNvGraphicFramePr>
          <p:nvPr/>
        </p:nvGraphicFramePr>
        <p:xfrm>
          <a:off x="540066" y="1417638"/>
          <a:ext cx="9181089" cy="424361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35DCC913-846F-B6E3-58A3-EEFCAA3E7542}"/>
              </a:ext>
            </a:extLst>
          </p:cNvPr>
          <p:cNvSpPr>
            <a:spLocks noGrp="1"/>
          </p:cNvSpPr>
          <p:nvPr>
            <p:ph type="sldNum" sz="quarter" idx="4"/>
          </p:nvPr>
        </p:nvSpPr>
        <p:spPr>
          <a:xfrm>
            <a:off x="540069" y="6381328"/>
            <a:ext cx="25209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3A41C-608F-4C9A-9CA5-E9C0903D5782}" type="slidenum">
              <a:rPr lang="en-GB" smtClean="0"/>
              <a:pPr/>
              <a:t>15</a:t>
            </a:fld>
            <a:endParaRPr lang="en-GB" dirty="0"/>
          </a:p>
        </p:txBody>
      </p:sp>
    </p:spTree>
    <p:extLst>
      <p:ext uri="{BB962C8B-B14F-4D97-AF65-F5344CB8AC3E}">
        <p14:creationId xmlns:p14="http://schemas.microsoft.com/office/powerpoint/2010/main" val="2572968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4EE7-4046-8AAF-9829-6FBDA0A80FFE}"/>
              </a:ext>
            </a:extLst>
          </p:cNvPr>
          <p:cNvSpPr>
            <a:spLocks noGrp="1"/>
          </p:cNvSpPr>
          <p:nvPr>
            <p:ph type="title"/>
          </p:nvPr>
        </p:nvSpPr>
        <p:spPr/>
        <p:txBody>
          <a:bodyPr>
            <a:normAutofit/>
          </a:bodyPr>
          <a:lstStyle/>
          <a:p>
            <a:pPr algn="ctr"/>
            <a:r>
              <a:rPr lang="en-ZA" sz="3600" dirty="0"/>
              <a:t>Racial Profile of BE Registered Candidates </a:t>
            </a:r>
          </a:p>
        </p:txBody>
      </p:sp>
      <p:graphicFrame>
        <p:nvGraphicFramePr>
          <p:cNvPr id="4" name="Chart 3">
            <a:extLst>
              <a:ext uri="{FF2B5EF4-FFF2-40B4-BE49-F238E27FC236}">
                <a16:creationId xmlns:a16="http://schemas.microsoft.com/office/drawing/2014/main" id="{7972752B-D78F-478A-A645-7DE0C15B507E}"/>
              </a:ext>
            </a:extLst>
          </p:cNvPr>
          <p:cNvGraphicFramePr>
            <a:graphicFrameLocks/>
          </p:cNvGraphicFramePr>
          <p:nvPr/>
        </p:nvGraphicFramePr>
        <p:xfrm>
          <a:off x="576139" y="1268760"/>
          <a:ext cx="9433048"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AF9F9FAC-6386-83DC-D6AC-5A5F89438366}"/>
              </a:ext>
            </a:extLst>
          </p:cNvPr>
          <p:cNvSpPr>
            <a:spLocks noGrp="1"/>
          </p:cNvSpPr>
          <p:nvPr>
            <p:ph type="sldNum" sz="quarter" idx="4"/>
          </p:nvPr>
        </p:nvSpPr>
        <p:spPr>
          <a:xfrm>
            <a:off x="540069" y="6381328"/>
            <a:ext cx="25209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3A41C-608F-4C9A-9CA5-E9C0903D5782}" type="slidenum">
              <a:rPr lang="en-GB" smtClean="0"/>
              <a:pPr/>
              <a:t>16</a:t>
            </a:fld>
            <a:endParaRPr lang="en-GB" dirty="0"/>
          </a:p>
        </p:txBody>
      </p:sp>
    </p:spTree>
    <p:extLst>
      <p:ext uri="{BB962C8B-B14F-4D97-AF65-F5344CB8AC3E}">
        <p14:creationId xmlns:p14="http://schemas.microsoft.com/office/powerpoint/2010/main" val="373958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98D8A-8009-5F79-6893-255D4A1886EC}"/>
              </a:ext>
            </a:extLst>
          </p:cNvPr>
          <p:cNvSpPr>
            <a:spLocks noGrp="1"/>
          </p:cNvSpPr>
          <p:nvPr>
            <p:ph type="title"/>
          </p:nvPr>
        </p:nvSpPr>
        <p:spPr>
          <a:xfrm>
            <a:off x="648147" y="274638"/>
            <a:ext cx="9613137" cy="778098"/>
          </a:xfrm>
        </p:spPr>
        <p:txBody>
          <a:bodyPr>
            <a:normAutofit/>
          </a:bodyPr>
          <a:lstStyle/>
          <a:p>
            <a:pPr algn="ctr"/>
            <a:r>
              <a:rPr lang="en-ZA" sz="3600" dirty="0"/>
              <a:t>Agreements and Partnerships</a:t>
            </a:r>
          </a:p>
        </p:txBody>
      </p:sp>
      <p:graphicFrame>
        <p:nvGraphicFramePr>
          <p:cNvPr id="4" name="Table 4">
            <a:extLst>
              <a:ext uri="{FF2B5EF4-FFF2-40B4-BE49-F238E27FC236}">
                <a16:creationId xmlns:a16="http://schemas.microsoft.com/office/drawing/2014/main" id="{6CDA0002-3C7F-1F0B-C875-F6A9BF06EF55}"/>
              </a:ext>
            </a:extLst>
          </p:cNvPr>
          <p:cNvGraphicFramePr>
            <a:graphicFrameLocks/>
          </p:cNvGraphicFramePr>
          <p:nvPr/>
        </p:nvGraphicFramePr>
        <p:xfrm>
          <a:off x="558102" y="1031595"/>
          <a:ext cx="9685145" cy="4755115"/>
        </p:xfrm>
        <a:graphic>
          <a:graphicData uri="http://schemas.openxmlformats.org/drawingml/2006/table">
            <a:tbl>
              <a:tblPr firstRow="1" bandRow="1"/>
              <a:tblGrid>
                <a:gridCol w="1242173">
                  <a:extLst>
                    <a:ext uri="{9D8B030D-6E8A-4147-A177-3AD203B41FA5}">
                      <a16:colId xmlns:a16="http://schemas.microsoft.com/office/drawing/2014/main" val="91457453"/>
                    </a:ext>
                  </a:extLst>
                </a:gridCol>
                <a:gridCol w="8442972">
                  <a:extLst>
                    <a:ext uri="{9D8B030D-6E8A-4147-A177-3AD203B41FA5}">
                      <a16:colId xmlns:a16="http://schemas.microsoft.com/office/drawing/2014/main" val="4274554267"/>
                    </a:ext>
                  </a:extLst>
                </a:gridCol>
              </a:tblGrid>
              <a:tr h="33843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ZA" sz="1600" dirty="0">
                          <a:solidFill>
                            <a:schemeClr val="tx1"/>
                          </a:solidFill>
                          <a:latin typeface="Arial Narrow" panose="020B0606020202030204" pitchFamily="34" charset="0"/>
                        </a:rPr>
                        <a:t>CBEP</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46C0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600" dirty="0">
                          <a:solidFill>
                            <a:schemeClr val="tx1"/>
                          </a:solidFill>
                          <a:latin typeface="Arial Narrow" panose="020B0606020202030204" pitchFamily="34" charset="0"/>
                        </a:rPr>
                        <a:t>Agreements </a:t>
                      </a:r>
                      <a:endParaRPr lang="en-ZA" sz="1600"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46C0A"/>
                    </a:solidFill>
                  </a:tcPr>
                </a:tc>
                <a:extLst>
                  <a:ext uri="{0D108BD9-81ED-4DB2-BD59-A6C34878D82A}">
                    <a16:rowId xmlns:a16="http://schemas.microsoft.com/office/drawing/2014/main" val="1417479686"/>
                  </a:ext>
                </a:extLst>
              </a:tr>
              <a:tr h="5285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600" b="1" dirty="0">
                          <a:latin typeface="Arial Narrow" panose="020B0606020202030204" pitchFamily="34" charset="0"/>
                        </a:rPr>
                        <a:t>SACAP</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r>
                        <a:rPr lang="en-US" sz="1600" b="0" i="0" u="none" strike="noStrike" kern="1200" baseline="0" dirty="0">
                          <a:solidFill>
                            <a:schemeClr val="dk1"/>
                          </a:solidFill>
                          <a:latin typeface="Arial Narrow" panose="020B0606020202030204" pitchFamily="34" charset="0"/>
                          <a:ea typeface="+mn-ea"/>
                          <a:cs typeface="+mn-cs"/>
                        </a:rPr>
                        <a:t>Internationally, SACAP signed a MoU with Canberra Accord</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extLst>
                  <a:ext uri="{0D108BD9-81ED-4DB2-BD59-A6C34878D82A}">
                    <a16:rowId xmlns:a16="http://schemas.microsoft.com/office/drawing/2014/main" val="1531266347"/>
                  </a:ext>
                </a:extLst>
              </a:tr>
              <a:tr h="338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600" b="1" dirty="0">
                          <a:latin typeface="Arial Narrow" panose="020B0606020202030204" pitchFamily="34" charset="0"/>
                        </a:rPr>
                        <a:t>SACLAP</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1000"/>
                        </a:spcAft>
                      </a:pPr>
                      <a:r>
                        <a:rPr lang="en-GB" sz="1600" b="0" i="0" u="none" strike="noStrike" kern="1200" baseline="0" dirty="0">
                          <a:solidFill>
                            <a:schemeClr val="dk1"/>
                          </a:solidFill>
                          <a:latin typeface="Arial Narrow" panose="020B0606020202030204" pitchFamily="34" charset="0"/>
                          <a:ea typeface="+mn-ea"/>
                          <a:cs typeface="+mn-cs"/>
                        </a:rPr>
                        <a:t>N/A</a:t>
                      </a:r>
                      <a:endParaRPr lang="en-ZA" sz="1600" b="0" i="0" u="none" strike="noStrike" kern="1200" baseline="0" dirty="0">
                        <a:solidFill>
                          <a:schemeClr val="dk1"/>
                        </a:solidFill>
                        <a:latin typeface="Arial Narrow" panose="020B0606020202030204" pitchFamily="34"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extLst>
                  <a:ext uri="{0D108BD9-81ED-4DB2-BD59-A6C34878D82A}">
                    <a16:rowId xmlns:a16="http://schemas.microsoft.com/office/drawing/2014/main" val="1105391607"/>
                  </a:ext>
                </a:extLst>
              </a:tr>
              <a:tr h="18636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600" b="1" dirty="0">
                          <a:latin typeface="Arial Narrow" panose="020B0606020202030204" pitchFamily="34" charset="0"/>
                        </a:rPr>
                        <a:t>ECSA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0" i="0" u="none" strike="noStrike" kern="1200" baseline="0" dirty="0">
                          <a:solidFill>
                            <a:schemeClr val="dk1"/>
                          </a:solidFill>
                          <a:latin typeface="Arial Narrow" panose="020B0606020202030204" pitchFamily="34" charset="0"/>
                          <a:ea typeface="+mn-ea"/>
                          <a:cs typeface="+mn-cs"/>
                        </a:rPr>
                        <a:t>ECSA is a signatory to three accords:</a:t>
                      </a:r>
                    </a:p>
                    <a:p>
                      <a:pPr marL="171450" indent="-171450">
                        <a:buFont typeface="Arial" panose="020B0604020202020204" pitchFamily="34" charset="0"/>
                        <a:buChar char="•"/>
                      </a:pPr>
                      <a:r>
                        <a:rPr lang="en-ZA" sz="1600" b="0" i="0" u="none" strike="noStrike" kern="1200" baseline="0" dirty="0">
                          <a:solidFill>
                            <a:schemeClr val="dk1"/>
                          </a:solidFill>
                          <a:latin typeface="Arial Narrow" panose="020B0606020202030204" pitchFamily="34" charset="0"/>
                          <a:ea typeface="+mn-ea"/>
                          <a:cs typeface="+mn-cs"/>
                        </a:rPr>
                        <a:t>Washington Accord</a:t>
                      </a:r>
                    </a:p>
                    <a:p>
                      <a:pPr marL="171450" indent="-171450">
                        <a:buFont typeface="Arial" panose="020B0604020202020204" pitchFamily="34" charset="0"/>
                        <a:buChar char="•"/>
                      </a:pPr>
                      <a:r>
                        <a:rPr lang="en-ZA" sz="1600" b="0" i="0" u="none" strike="noStrike" kern="1200" baseline="0" dirty="0">
                          <a:solidFill>
                            <a:schemeClr val="dk1"/>
                          </a:solidFill>
                          <a:latin typeface="Arial Narrow" panose="020B0606020202030204" pitchFamily="34" charset="0"/>
                          <a:ea typeface="+mn-ea"/>
                          <a:cs typeface="+mn-cs"/>
                        </a:rPr>
                        <a:t>Sydney Accord</a:t>
                      </a:r>
                    </a:p>
                    <a:p>
                      <a:pPr marL="171450" indent="-171450">
                        <a:buFont typeface="Arial" panose="020B0604020202020204" pitchFamily="34" charset="0"/>
                        <a:buChar char="•"/>
                      </a:pPr>
                      <a:r>
                        <a:rPr lang="en-ZA" sz="1600" b="0" i="0" u="none" strike="noStrike" kern="1200" baseline="0" dirty="0">
                          <a:solidFill>
                            <a:schemeClr val="dk1"/>
                          </a:solidFill>
                          <a:latin typeface="Arial Narrow" panose="020B0606020202030204" pitchFamily="34" charset="0"/>
                          <a:ea typeface="+mn-ea"/>
                          <a:cs typeface="+mn-cs"/>
                        </a:rPr>
                        <a:t>Dublin Accord</a:t>
                      </a:r>
                    </a:p>
                    <a:p>
                      <a:r>
                        <a:rPr lang="en-US" sz="1600" b="0" i="0" u="none" strike="noStrike" kern="1200" baseline="0" dirty="0">
                          <a:solidFill>
                            <a:schemeClr val="dk1"/>
                          </a:solidFill>
                          <a:latin typeface="Arial Narrow" panose="020B0606020202030204" pitchFamily="34" charset="0"/>
                          <a:ea typeface="+mn-ea"/>
                          <a:cs typeface="+mn-cs"/>
                        </a:rPr>
                        <a:t>ECSA is a member of three Competency Agreements:</a:t>
                      </a:r>
                    </a:p>
                    <a:p>
                      <a:pPr marL="171450" indent="-171450">
                        <a:buFont typeface="Arial" panose="020B0604020202020204" pitchFamily="34" charset="0"/>
                        <a:buChar char="•"/>
                      </a:pPr>
                      <a:r>
                        <a:rPr lang="en-ZA" sz="1600" b="0" i="0" u="none" strike="noStrike" kern="1200" baseline="0" dirty="0">
                          <a:solidFill>
                            <a:schemeClr val="dk1"/>
                          </a:solidFill>
                          <a:latin typeface="Arial Narrow" panose="020B0606020202030204" pitchFamily="34" charset="0"/>
                          <a:ea typeface="+mn-ea"/>
                          <a:cs typeface="+mn-cs"/>
                        </a:rPr>
                        <a:t>International Professional Engineers Agreement (IPEA)</a:t>
                      </a:r>
                    </a:p>
                    <a:p>
                      <a:pPr marL="171450" indent="-171450">
                        <a:buFont typeface="Arial" panose="020B0604020202020204" pitchFamily="34" charset="0"/>
                        <a:buChar char="•"/>
                      </a:pPr>
                      <a:r>
                        <a:rPr lang="en-US" sz="1600" b="0" i="0" u="none" strike="noStrike" kern="1200" baseline="0" dirty="0">
                          <a:solidFill>
                            <a:schemeClr val="dk1"/>
                          </a:solidFill>
                          <a:latin typeface="Arial Narrow" panose="020B0606020202030204" pitchFamily="34" charset="0"/>
                          <a:ea typeface="+mn-ea"/>
                          <a:cs typeface="+mn-cs"/>
                        </a:rPr>
                        <a:t>International Engineering Technologists Agreement (IETA)</a:t>
                      </a:r>
                    </a:p>
                    <a:p>
                      <a:pPr marL="171450" indent="-171450">
                        <a:buFont typeface="Arial" panose="020B0604020202020204" pitchFamily="34" charset="0"/>
                        <a:buChar char="•"/>
                      </a:pPr>
                      <a:r>
                        <a:rPr lang="en-US" sz="1600" b="0" i="0" u="none" strike="noStrike" kern="1200" baseline="0" dirty="0">
                          <a:solidFill>
                            <a:schemeClr val="dk1"/>
                          </a:solidFill>
                          <a:latin typeface="Arial Narrow" panose="020B0606020202030204" pitchFamily="34" charset="0"/>
                          <a:ea typeface="+mn-ea"/>
                          <a:cs typeface="+mn-cs"/>
                        </a:rPr>
                        <a:t>Agreement for International Engineering Technicians (AIET)</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extLst>
                  <a:ext uri="{0D108BD9-81ED-4DB2-BD59-A6C34878D82A}">
                    <a16:rowId xmlns:a16="http://schemas.microsoft.com/office/drawing/2014/main" val="3578245694"/>
                  </a:ext>
                </a:extLst>
              </a:tr>
              <a:tr h="5174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600" b="1" dirty="0">
                          <a:latin typeface="Arial Narrow" panose="020B0606020202030204" pitchFamily="34" charset="0"/>
                        </a:rPr>
                        <a:t>SACPVP</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defTabSz="914400" rtl="0" eaLnBrk="1" latinLnBrk="0" hangingPunct="1">
                        <a:buFont typeface="Arial" panose="020B0604020202020204" pitchFamily="34" charset="0"/>
                        <a:buChar char="•"/>
                      </a:pPr>
                      <a:r>
                        <a:rPr lang="en-GB" sz="1600" b="0" i="0" u="none" strike="noStrike" kern="1200" baseline="0" dirty="0">
                          <a:solidFill>
                            <a:schemeClr val="dk1"/>
                          </a:solidFill>
                          <a:latin typeface="Arial Narrow" panose="020B0606020202030204" pitchFamily="34" charset="0"/>
                          <a:ea typeface="+mn-ea"/>
                          <a:cs typeface="+mn-cs"/>
                        </a:rPr>
                        <a:t>Member of the International Valuation Standards Council (IVSC)</a:t>
                      </a:r>
                      <a:endParaRPr lang="en-US" sz="1600" b="0" i="0" u="none" strike="noStrike" kern="1200" baseline="0" dirty="0">
                        <a:solidFill>
                          <a:schemeClr val="dk1"/>
                        </a:solidFill>
                        <a:latin typeface="Arial Narrow" panose="020B0606020202030204" pitchFamily="34" charset="0"/>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extLst>
                  <a:ext uri="{0D108BD9-81ED-4DB2-BD59-A6C34878D82A}">
                    <a16:rowId xmlns:a16="http://schemas.microsoft.com/office/drawing/2014/main" val="2192111241"/>
                  </a:ext>
                </a:extLst>
              </a:tr>
              <a:tr h="338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600" b="1" dirty="0">
                          <a:latin typeface="Arial Narrow" panose="020B0606020202030204" pitchFamily="34" charset="0"/>
                        </a:rPr>
                        <a:t>SACPCMP</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r>
                        <a:rPr lang="en-US" sz="1600" dirty="0">
                          <a:latin typeface="Arial Narrow" panose="020B0606020202030204" pitchFamily="34" charset="0"/>
                        </a:rPr>
                        <a:t>N/A</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extLst>
                  <a:ext uri="{0D108BD9-81ED-4DB2-BD59-A6C34878D82A}">
                    <a16:rowId xmlns:a16="http://schemas.microsoft.com/office/drawing/2014/main" val="2760222506"/>
                  </a:ext>
                </a:extLst>
              </a:tr>
              <a:tr h="3059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1600" b="1" dirty="0">
                          <a:latin typeface="Arial Narrow" panose="020B0606020202030204" pitchFamily="34" charset="0"/>
                        </a:rPr>
                        <a:t>SACQSP</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Arial" panose="020B0604020202020204" pitchFamily="34" charset="0"/>
                        <a:buChar char="•"/>
                      </a:pPr>
                      <a:r>
                        <a:rPr lang="en-US" sz="1600" b="0" i="0" u="none" strike="noStrike" kern="1200" baseline="0" dirty="0">
                          <a:solidFill>
                            <a:schemeClr val="dk1"/>
                          </a:solidFill>
                          <a:latin typeface="Arial Narrow" panose="020B0606020202030204" pitchFamily="34" charset="0"/>
                          <a:ea typeface="+mn-ea"/>
                          <a:cs typeface="+mn-cs"/>
                        </a:rPr>
                        <a:t>Signed a new Mutual Recognition of Professional Competence Agreement with the Royal Institute of Chartered Surveyors (RICS</a:t>
                      </a:r>
                      <a:r>
                        <a:rPr lang="en-US" sz="1600" dirty="0">
                          <a:latin typeface="Arial Narrow" panose="020B0606020202030204" pitchFamily="34" charset="0"/>
                        </a:rPr>
                        <a:t>)</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extLst>
                  <a:ext uri="{0D108BD9-81ED-4DB2-BD59-A6C34878D82A}">
                    <a16:rowId xmlns:a16="http://schemas.microsoft.com/office/drawing/2014/main" val="2997490007"/>
                  </a:ext>
                </a:extLst>
              </a:tr>
            </a:tbl>
          </a:graphicData>
        </a:graphic>
      </p:graphicFrame>
      <p:sp>
        <p:nvSpPr>
          <p:cNvPr id="3" name="Slide Number Placeholder 2">
            <a:extLst>
              <a:ext uri="{FF2B5EF4-FFF2-40B4-BE49-F238E27FC236}">
                <a16:creationId xmlns:a16="http://schemas.microsoft.com/office/drawing/2014/main" id="{F7CC5168-8B56-1222-65CB-63C0F9686DE4}"/>
              </a:ext>
            </a:extLst>
          </p:cNvPr>
          <p:cNvSpPr>
            <a:spLocks noGrp="1"/>
          </p:cNvSpPr>
          <p:nvPr>
            <p:ph type="sldNum" sz="quarter" idx="4"/>
          </p:nvPr>
        </p:nvSpPr>
        <p:spPr>
          <a:xfrm>
            <a:off x="540069" y="6381328"/>
            <a:ext cx="25209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3A41C-608F-4C9A-9CA5-E9C0903D5782}" type="slidenum">
              <a:rPr lang="en-GB" smtClean="0"/>
              <a:pPr/>
              <a:t>17</a:t>
            </a:fld>
            <a:endParaRPr lang="en-GB" dirty="0"/>
          </a:p>
        </p:txBody>
      </p:sp>
    </p:spTree>
    <p:extLst>
      <p:ext uri="{BB962C8B-B14F-4D97-AF65-F5344CB8AC3E}">
        <p14:creationId xmlns:p14="http://schemas.microsoft.com/office/powerpoint/2010/main" val="3188284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9A4E-8DCF-A6D1-A103-746B1DED1222}"/>
              </a:ext>
            </a:extLst>
          </p:cNvPr>
          <p:cNvSpPr>
            <a:spLocks noGrp="1"/>
          </p:cNvSpPr>
          <p:nvPr>
            <p:ph type="title"/>
          </p:nvPr>
        </p:nvSpPr>
        <p:spPr/>
        <p:txBody>
          <a:bodyPr/>
          <a:lstStyle/>
          <a:p>
            <a:pPr algn="ctr"/>
            <a:r>
              <a:rPr lang="en-ZA" sz="3600" dirty="0"/>
              <a:t>Complaints</a:t>
            </a:r>
            <a:r>
              <a:rPr lang="en-ZA" dirty="0"/>
              <a:t> </a:t>
            </a:r>
          </a:p>
        </p:txBody>
      </p:sp>
      <p:graphicFrame>
        <p:nvGraphicFramePr>
          <p:cNvPr id="4" name="Table 4">
            <a:extLst>
              <a:ext uri="{FF2B5EF4-FFF2-40B4-BE49-F238E27FC236}">
                <a16:creationId xmlns:a16="http://schemas.microsoft.com/office/drawing/2014/main" id="{240B6DD9-C3FC-66C8-AC7A-15264CEBA8B3}"/>
              </a:ext>
            </a:extLst>
          </p:cNvPr>
          <p:cNvGraphicFramePr>
            <a:graphicFrameLocks/>
          </p:cNvGraphicFramePr>
          <p:nvPr/>
        </p:nvGraphicFramePr>
        <p:xfrm>
          <a:off x="539434" y="1556792"/>
          <a:ext cx="9721850" cy="3175000"/>
        </p:xfrm>
        <a:graphic>
          <a:graphicData uri="http://schemas.openxmlformats.org/drawingml/2006/table">
            <a:tbl>
              <a:tblPr firstRow="1" bandRow="1"/>
              <a:tblGrid>
                <a:gridCol w="1692889">
                  <a:extLst>
                    <a:ext uri="{9D8B030D-6E8A-4147-A177-3AD203B41FA5}">
                      <a16:colId xmlns:a16="http://schemas.microsoft.com/office/drawing/2014/main" val="594243793"/>
                    </a:ext>
                  </a:extLst>
                </a:gridCol>
                <a:gridCol w="2195851">
                  <a:extLst>
                    <a:ext uri="{9D8B030D-6E8A-4147-A177-3AD203B41FA5}">
                      <a16:colId xmlns:a16="http://schemas.microsoft.com/office/drawing/2014/main" val="1945018246"/>
                    </a:ext>
                  </a:extLst>
                </a:gridCol>
                <a:gridCol w="1944370">
                  <a:extLst>
                    <a:ext uri="{9D8B030D-6E8A-4147-A177-3AD203B41FA5}">
                      <a16:colId xmlns:a16="http://schemas.microsoft.com/office/drawing/2014/main" val="2181142254"/>
                    </a:ext>
                  </a:extLst>
                </a:gridCol>
                <a:gridCol w="1944370">
                  <a:extLst>
                    <a:ext uri="{9D8B030D-6E8A-4147-A177-3AD203B41FA5}">
                      <a16:colId xmlns:a16="http://schemas.microsoft.com/office/drawing/2014/main" val="1170699946"/>
                    </a:ext>
                  </a:extLst>
                </a:gridCol>
                <a:gridCol w="1944370">
                  <a:extLst>
                    <a:ext uri="{9D8B030D-6E8A-4147-A177-3AD203B41FA5}">
                      <a16:colId xmlns:a16="http://schemas.microsoft.com/office/drawing/2014/main" val="1234058537"/>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solidFill>
                            <a:schemeClr val="tx1"/>
                          </a:solidFill>
                          <a:latin typeface="Arial Narrow" panose="020B0606020202030204" pitchFamily="34" charset="0"/>
                        </a:rPr>
                        <a:t>CBEP</a:t>
                      </a:r>
                      <a:endParaRPr lang="en-ZA" sz="1600"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46C0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800"/>
                        </a:spcAft>
                      </a:pPr>
                      <a:r>
                        <a:rPr lang="en-ZA" sz="1600" dirty="0">
                          <a:solidFill>
                            <a:schemeClr val="tx1"/>
                          </a:solidFill>
                          <a:effectLst/>
                          <a:latin typeface="Arial Narrow" panose="020B0606020202030204" pitchFamily="34" charset="0"/>
                          <a:cs typeface="Arial" panose="020B0604020202020204" pitchFamily="34" charset="0"/>
                        </a:rPr>
                        <a:t>No  Received</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46C0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7000"/>
                        </a:lnSpc>
                        <a:spcAft>
                          <a:spcPts val="800"/>
                        </a:spcAft>
                      </a:pPr>
                      <a:r>
                        <a:rPr lang="en-ZA" sz="1600" dirty="0">
                          <a:solidFill>
                            <a:schemeClr val="tx1"/>
                          </a:solidFill>
                          <a:effectLst/>
                          <a:latin typeface="Arial Narrow" panose="020B0606020202030204" pitchFamily="34" charset="0"/>
                          <a:cs typeface="Arial" panose="020B0604020202020204" pitchFamily="34" charset="0"/>
                        </a:rPr>
                        <a:t>No Completed</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46C0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7000"/>
                        </a:lnSpc>
                        <a:spcAft>
                          <a:spcPts val="800"/>
                        </a:spcAft>
                      </a:pPr>
                      <a:r>
                        <a:rPr lang="en-ZA" sz="1600" dirty="0">
                          <a:solidFill>
                            <a:schemeClr val="tx1"/>
                          </a:solidFill>
                          <a:effectLst/>
                          <a:latin typeface="Arial Narrow" panose="020B0606020202030204" pitchFamily="34" charset="0"/>
                          <a:cs typeface="Arial" panose="020B0604020202020204" pitchFamily="34" charset="0"/>
                        </a:rPr>
                        <a:t>No in Progress</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46C0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7000"/>
                        </a:lnSpc>
                        <a:spcAft>
                          <a:spcPts val="800"/>
                        </a:spcAft>
                      </a:pPr>
                      <a:r>
                        <a:rPr lang="en-ZA" sz="1600" dirty="0">
                          <a:solidFill>
                            <a:schemeClr val="tx1"/>
                          </a:solidFill>
                          <a:effectLst/>
                          <a:latin typeface="Arial Narrow" panose="020B0606020202030204" pitchFamily="34" charset="0"/>
                          <a:cs typeface="Arial" panose="020B0604020202020204" pitchFamily="34" charset="0"/>
                        </a:rPr>
                        <a:t>No Withdrawn</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46C0A"/>
                    </a:solidFill>
                  </a:tcPr>
                </a:tc>
                <a:extLst>
                  <a:ext uri="{0D108BD9-81ED-4DB2-BD59-A6C34878D82A}">
                    <a16:rowId xmlns:a16="http://schemas.microsoft.com/office/drawing/2014/main" val="216681834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algn="l">
                        <a:lnSpc>
                          <a:spcPct val="115000"/>
                        </a:lnSpc>
                        <a:spcAft>
                          <a:spcPts val="0"/>
                        </a:spcAft>
                        <a:tabLst>
                          <a:tab pos="1828800" algn="l"/>
                        </a:tabLst>
                      </a:pPr>
                      <a:r>
                        <a:rPr lang="en-ZA" sz="16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SACAP</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34</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0</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34</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0</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extLst>
                  <a:ext uri="{0D108BD9-81ED-4DB2-BD59-A6C34878D82A}">
                    <a16:rowId xmlns:a16="http://schemas.microsoft.com/office/drawing/2014/main" val="206961316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algn="l">
                        <a:lnSpc>
                          <a:spcPct val="115000"/>
                        </a:lnSpc>
                        <a:spcAft>
                          <a:spcPts val="0"/>
                        </a:spcAft>
                        <a:tabLst>
                          <a:tab pos="1828800" algn="l"/>
                        </a:tabLst>
                      </a:pPr>
                      <a:r>
                        <a:rPr lang="en-ZA" sz="16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SACLAP</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1</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1</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0</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0</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extLst>
                  <a:ext uri="{0D108BD9-81ED-4DB2-BD59-A6C34878D82A}">
                    <a16:rowId xmlns:a16="http://schemas.microsoft.com/office/drawing/2014/main" val="2970729839"/>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algn="l">
                        <a:lnSpc>
                          <a:spcPct val="115000"/>
                        </a:lnSpc>
                        <a:spcAft>
                          <a:spcPts val="0"/>
                        </a:spcAft>
                        <a:tabLst>
                          <a:tab pos="1828800" algn="l"/>
                        </a:tabLst>
                      </a:pPr>
                      <a:r>
                        <a:rPr lang="en-ZA" sz="16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ECSA </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5 new complaints received </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0</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13 pre-existing complaints</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0</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extLst>
                  <a:ext uri="{0D108BD9-81ED-4DB2-BD59-A6C34878D82A}">
                    <a16:rowId xmlns:a16="http://schemas.microsoft.com/office/drawing/2014/main" val="160522906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algn="l">
                        <a:lnSpc>
                          <a:spcPct val="115000"/>
                        </a:lnSpc>
                        <a:spcAft>
                          <a:spcPts val="0"/>
                        </a:spcAft>
                        <a:tabLst>
                          <a:tab pos="1828800" algn="l"/>
                        </a:tabLst>
                      </a:pPr>
                      <a:r>
                        <a:rPr lang="en-ZA" sz="16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SACPVP</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33</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ZA" sz="1600" dirty="0">
                          <a:latin typeface="Arial Narrow" panose="020B0606020202030204" pitchFamily="34" charset="0"/>
                        </a:rPr>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27</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3</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extLst>
                  <a:ext uri="{0D108BD9-81ED-4DB2-BD59-A6C34878D82A}">
                    <a16:rowId xmlns:a16="http://schemas.microsoft.com/office/drawing/2014/main" val="2859616489"/>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algn="l">
                        <a:lnSpc>
                          <a:spcPct val="115000"/>
                        </a:lnSpc>
                        <a:spcAft>
                          <a:spcPts val="0"/>
                        </a:spcAft>
                        <a:tabLst>
                          <a:tab pos="1828800" algn="l"/>
                        </a:tabLst>
                      </a:pPr>
                      <a:r>
                        <a:rPr lang="en-ZA" sz="16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SACPMP</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3</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0</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3</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0</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extLst>
                  <a:ext uri="{0D108BD9-81ED-4DB2-BD59-A6C34878D82A}">
                    <a16:rowId xmlns:a16="http://schemas.microsoft.com/office/drawing/2014/main" val="216377727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algn="l">
                        <a:lnSpc>
                          <a:spcPct val="115000"/>
                        </a:lnSpc>
                        <a:spcAft>
                          <a:spcPts val="0"/>
                        </a:spcAft>
                        <a:tabLst>
                          <a:tab pos="1828800" algn="l"/>
                        </a:tabLst>
                      </a:pPr>
                      <a:r>
                        <a:rPr lang="en-ZA" sz="16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SACQSP</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4</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2</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2</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latin typeface="Arial Narrow" panose="020B0606020202030204" pitchFamily="34" charset="0"/>
                        </a:rPr>
                        <a:t>0</a:t>
                      </a:r>
                      <a:endParaRPr lang="en-ZA" sz="16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20000"/>
                      </a:srgbClr>
                    </a:solidFill>
                  </a:tcPr>
                </a:tc>
                <a:extLst>
                  <a:ext uri="{0D108BD9-81ED-4DB2-BD59-A6C34878D82A}">
                    <a16:rowId xmlns:a16="http://schemas.microsoft.com/office/drawing/2014/main" val="362136341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57200" algn="l">
                        <a:lnSpc>
                          <a:spcPct val="115000"/>
                        </a:lnSpc>
                        <a:spcAft>
                          <a:spcPts val="0"/>
                        </a:spcAft>
                        <a:tabLst>
                          <a:tab pos="1828800" algn="l"/>
                        </a:tabLst>
                      </a:pPr>
                      <a:r>
                        <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Total</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a:latin typeface="Arial Narrow" panose="020B0606020202030204" pitchFamily="34" charset="0"/>
                        </a:rPr>
                        <a:t>80</a:t>
                      </a:r>
                      <a:endParaRPr lang="en-ZA" sz="1600" b="1"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a:latin typeface="Arial Narrow" panose="020B0606020202030204" pitchFamily="34" charset="0"/>
                        </a:rPr>
                        <a:t>6</a:t>
                      </a:r>
                      <a:endParaRPr lang="en-ZA" sz="1600" b="1"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a:latin typeface="Arial Narrow" panose="020B0606020202030204" pitchFamily="34" charset="0"/>
                        </a:rPr>
                        <a:t>79</a:t>
                      </a:r>
                      <a:endParaRPr lang="en-ZA" sz="1600" b="1"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b="1" dirty="0">
                          <a:latin typeface="Arial Narrow" panose="020B0606020202030204" pitchFamily="34" charset="0"/>
                        </a:rPr>
                        <a:t>3</a:t>
                      </a:r>
                      <a:endParaRPr lang="en-ZA" sz="1600" b="1"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A6B37">
                        <a:tint val="40000"/>
                      </a:srgbClr>
                    </a:solidFill>
                  </a:tcPr>
                </a:tc>
                <a:extLst>
                  <a:ext uri="{0D108BD9-81ED-4DB2-BD59-A6C34878D82A}">
                    <a16:rowId xmlns:a16="http://schemas.microsoft.com/office/drawing/2014/main" val="1600612762"/>
                  </a:ext>
                </a:extLst>
              </a:tr>
            </a:tbl>
          </a:graphicData>
        </a:graphic>
      </p:graphicFrame>
      <p:sp>
        <p:nvSpPr>
          <p:cNvPr id="3" name="Slide Number Placeholder 2">
            <a:extLst>
              <a:ext uri="{FF2B5EF4-FFF2-40B4-BE49-F238E27FC236}">
                <a16:creationId xmlns:a16="http://schemas.microsoft.com/office/drawing/2014/main" id="{08A125D1-77CE-0FE6-7C9B-626E680FD9C5}"/>
              </a:ext>
            </a:extLst>
          </p:cNvPr>
          <p:cNvSpPr>
            <a:spLocks noGrp="1"/>
          </p:cNvSpPr>
          <p:nvPr>
            <p:ph type="sldNum" sz="quarter" idx="4"/>
          </p:nvPr>
        </p:nvSpPr>
        <p:spPr>
          <a:xfrm>
            <a:off x="540069" y="6381328"/>
            <a:ext cx="25209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C3A41C-608F-4C9A-9CA5-E9C0903D5782}" type="slidenum">
              <a:rPr lang="en-GB" smtClean="0"/>
              <a:pPr/>
              <a:t>18</a:t>
            </a:fld>
            <a:endParaRPr lang="en-GB" dirty="0"/>
          </a:p>
        </p:txBody>
      </p:sp>
    </p:spTree>
    <p:extLst>
      <p:ext uri="{BB962C8B-B14F-4D97-AF65-F5344CB8AC3E}">
        <p14:creationId xmlns:p14="http://schemas.microsoft.com/office/powerpoint/2010/main" val="18047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E859-57A3-F4AE-83E0-7F412F9FE0C0}"/>
              </a:ext>
            </a:extLst>
          </p:cNvPr>
          <p:cNvSpPr>
            <a:spLocks noGrp="1"/>
          </p:cNvSpPr>
          <p:nvPr>
            <p:ph type="title"/>
          </p:nvPr>
        </p:nvSpPr>
        <p:spPr>
          <a:xfrm>
            <a:off x="431907" y="40492"/>
            <a:ext cx="9721215" cy="1080120"/>
          </a:xfrm>
        </p:spPr>
        <p:txBody>
          <a:bodyPr>
            <a:normAutofit fontScale="90000"/>
          </a:bodyPr>
          <a:lstStyle/>
          <a:p>
            <a:pPr algn="ctr"/>
            <a:br>
              <a:rPr lang="en-ZA" sz="3600" b="1" dirty="0">
                <a:effectLst/>
                <a:latin typeface="Arial" panose="020B0604020202020204" pitchFamily="34" charset="0"/>
                <a:ea typeface="Calibri" panose="020F0502020204030204" pitchFamily="34" charset="0"/>
                <a:cs typeface="Times New Roman" panose="02020603050405020304" pitchFamily="18" charset="0"/>
              </a:rPr>
            </a:br>
            <a:r>
              <a:rPr lang="en-ZA" sz="3600" dirty="0"/>
              <a:t>3. Current Initiatives to</a:t>
            </a:r>
            <a:r>
              <a:rPr lang="en-US" sz="3600" b="1" dirty="0">
                <a:latin typeface="Arial" panose="020B0604020202020204" pitchFamily="34" charset="0"/>
                <a:ea typeface="+mj-ea"/>
                <a:cs typeface="Arial" panose="020B0604020202020204" pitchFamily="34" charset="0"/>
              </a:rPr>
              <a:t> strengthen CBE regulatory function over the CBEP</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F9A58836-E102-6C2A-E87B-9531C66295B6}"/>
              </a:ext>
            </a:extLst>
          </p:cNvPr>
          <p:cNvSpPr>
            <a:spLocks noGrp="1"/>
          </p:cNvSpPr>
          <p:nvPr>
            <p:ph idx="1"/>
          </p:nvPr>
        </p:nvSpPr>
        <p:spPr>
          <a:xfrm>
            <a:off x="341932" y="1124744"/>
            <a:ext cx="9901166" cy="5373216"/>
          </a:xfrm>
        </p:spPr>
        <p:txBody>
          <a:bodyPr>
            <a:normAutofit/>
          </a:bodyPr>
          <a:lstStyle/>
          <a:p>
            <a:pPr marL="357188" indent="-357188" algn="just">
              <a:lnSpc>
                <a:spcPct val="150000"/>
              </a:lnSpc>
              <a:spcAft>
                <a:spcPts val="800"/>
              </a:spcAft>
            </a:pPr>
            <a:r>
              <a:rPr lang="en-US" sz="1400" b="1" dirty="0">
                <a:solidFill>
                  <a:schemeClr val="tx1"/>
                </a:solidFill>
              </a:rPr>
              <a:t>g. </a:t>
            </a:r>
            <a:r>
              <a:rPr lang="en-US" sz="1400" b="1" dirty="0">
                <a:solidFill>
                  <a:srgbClr val="444444"/>
                </a:solidFill>
                <a:ea typeface="Times New Roman" panose="02020603050405020304" pitchFamily="18" charset="0"/>
              </a:rPr>
              <a:t>S</a:t>
            </a:r>
            <a:r>
              <a:rPr lang="en-US" sz="1400" b="1" dirty="0">
                <a:solidFill>
                  <a:srgbClr val="444444"/>
                </a:solidFill>
                <a:effectLst/>
                <a:ea typeface="Times New Roman" panose="02020603050405020304" pitchFamily="18" charset="0"/>
              </a:rPr>
              <a:t>erve as a forum where the built environment professions may discuss various </a:t>
            </a:r>
            <a:r>
              <a:rPr lang="en-US" sz="1400" b="1" dirty="0">
                <a:solidFill>
                  <a:srgbClr val="444444"/>
                </a:solidFill>
                <a:ea typeface="Times New Roman" panose="02020603050405020304" pitchFamily="18" charset="0"/>
              </a:rPr>
              <a:t>matters </a:t>
            </a:r>
            <a:r>
              <a:rPr lang="en-US" sz="1400" b="1" dirty="0">
                <a:solidFill>
                  <a:srgbClr val="444444"/>
                </a:solidFill>
                <a:effectLst/>
                <a:ea typeface="Times New Roman" panose="02020603050405020304" pitchFamily="18" charset="0"/>
              </a:rPr>
              <a:t>(section 3 (h))</a:t>
            </a:r>
          </a:p>
          <a:p>
            <a:pPr marL="814388" lvl="1" indent="-357188" algn="just">
              <a:lnSpc>
                <a:spcPct val="150000"/>
              </a:lnSpc>
              <a:spcAft>
                <a:spcPts val="800"/>
              </a:spcAft>
            </a:pPr>
            <a:r>
              <a:rPr lang="en-US" sz="1400" b="1" dirty="0">
                <a:latin typeface="Arial" panose="020B0604020202020204" pitchFamily="34" charset="0"/>
                <a:ea typeface="Times New Roman" panose="02020603050405020304" pitchFamily="18" charset="0"/>
                <a:cs typeface="Arial" panose="020B0604020202020204" pitchFamily="34" charset="0"/>
              </a:rPr>
              <a:t>CBE has established the following Forums</a:t>
            </a:r>
            <a:r>
              <a:rPr lang="en-ZA" sz="1400" b="1" dirty="0">
                <a:effectLst/>
                <a:latin typeface="Arial" panose="020B0604020202020204" pitchFamily="34" charset="0"/>
                <a:ea typeface="Times New Roman" panose="02020603050405020304" pitchFamily="18" charset="0"/>
                <a:cs typeface="Arial" panose="020B0604020202020204" pitchFamily="34" charset="0"/>
              </a:rPr>
              <a:t>to share and discuss matters of common interest:</a:t>
            </a: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714375" lvl="1" indent="-257175" algn="just">
              <a:lnSpc>
                <a:spcPct val="150000"/>
              </a:lnSpc>
              <a:spcAft>
                <a:spcPts val="800"/>
              </a:spcAft>
              <a:buFont typeface="Wingdings" panose="05000000000000000000" pitchFamily="2" charset="2"/>
              <a:buChar char="v"/>
            </a:pPr>
            <a:r>
              <a:rPr lang="en-US" sz="1400"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Legal Forum</a:t>
            </a:r>
          </a:p>
          <a:p>
            <a:pPr marL="714375" lvl="1" indent="-257175" algn="just">
              <a:lnSpc>
                <a:spcPct val="150000"/>
              </a:lnSpc>
              <a:spcAft>
                <a:spcPts val="800"/>
              </a:spcAft>
              <a:buFont typeface="Wingdings" panose="05000000000000000000" pitchFamily="2" charset="2"/>
              <a:buChar char="v"/>
            </a:pPr>
            <a:r>
              <a:rPr lang="en-US" sz="1400" dirty="0">
                <a:solidFill>
                  <a:srgbClr val="444444"/>
                </a:solidFill>
                <a:latin typeface="Arial" panose="020B0604020202020204" pitchFamily="34" charset="0"/>
                <a:ea typeface="Times New Roman" panose="02020603050405020304" pitchFamily="18" charset="0"/>
                <a:cs typeface="Arial" panose="020B0604020202020204" pitchFamily="34" charset="0"/>
              </a:rPr>
              <a:t>Registrar’s Forum</a:t>
            </a:r>
          </a:p>
          <a:p>
            <a:pPr marL="714375" lvl="1" indent="-257175" algn="just">
              <a:lnSpc>
                <a:spcPct val="150000"/>
              </a:lnSpc>
              <a:spcAft>
                <a:spcPts val="800"/>
              </a:spcAft>
              <a:buFont typeface="Wingdings" panose="05000000000000000000" pitchFamily="2" charset="2"/>
              <a:buChar char="v"/>
            </a:pPr>
            <a:r>
              <a:rPr lang="en-US" sz="1400"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President’s Forum</a:t>
            </a:r>
          </a:p>
          <a:p>
            <a:pPr marL="714375" lvl="1" indent="-257175" algn="just">
              <a:lnSpc>
                <a:spcPct val="150000"/>
              </a:lnSpc>
              <a:spcAft>
                <a:spcPts val="800"/>
              </a:spcAft>
              <a:buFont typeface="Wingdings" panose="05000000000000000000" pitchFamily="2" charset="2"/>
              <a:buChar char="v"/>
            </a:pPr>
            <a:r>
              <a:rPr lang="en-US" sz="1400" dirty="0">
                <a:solidFill>
                  <a:srgbClr val="444444"/>
                </a:solidFill>
                <a:latin typeface="Arial" panose="020B0604020202020204" pitchFamily="34" charset="0"/>
                <a:ea typeface="Times New Roman" panose="02020603050405020304" pitchFamily="18" charset="0"/>
                <a:cs typeface="Arial" panose="020B0604020202020204" pitchFamily="34" charset="0"/>
              </a:rPr>
              <a:t>Transformation Collaboration Committees</a:t>
            </a:r>
          </a:p>
          <a:p>
            <a:pPr marL="714375" lvl="1" indent="-257175" algn="just">
              <a:lnSpc>
                <a:spcPct val="150000"/>
              </a:lnSpc>
              <a:spcAft>
                <a:spcPts val="800"/>
              </a:spcAft>
              <a:buFont typeface="Wingdings" panose="05000000000000000000" pitchFamily="2" charset="2"/>
              <a:buChar char="v"/>
            </a:pPr>
            <a:r>
              <a:rPr lang="en-US" sz="1400"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National Stakeholder Engagements</a:t>
            </a:r>
          </a:p>
          <a:p>
            <a:pPr algn="just">
              <a:lnSpc>
                <a:spcPct val="150000"/>
              </a:lnSpc>
              <a:spcAft>
                <a:spcPts val="80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p>
            <a:pPr marL="1600200" lvl="1" indent="-1143000" algn="just">
              <a:lnSpc>
                <a:spcPct val="150000"/>
              </a:lnSpc>
              <a:spcAft>
                <a:spcPts val="800"/>
              </a:spcAft>
              <a:buFont typeface="Wingdings" panose="05000000000000000000" pitchFamily="2" charset="2"/>
              <a:buChar char="v"/>
            </a:pPr>
            <a:endParaRPr lang="en-US" sz="8800" dirty="0">
              <a:solidFill>
                <a:schemeClr val="tx1"/>
              </a:solidFill>
            </a:endParaRPr>
          </a:p>
          <a:p>
            <a:pPr algn="just">
              <a:lnSpc>
                <a:spcPct val="150000"/>
              </a:lnSpc>
              <a:spcAft>
                <a:spcPts val="800"/>
              </a:spcAft>
            </a:pPr>
            <a:endParaRPr lang="en-US" sz="8000" b="1" dirty="0">
              <a:solidFill>
                <a:schemeClr val="tx1"/>
              </a:solidFill>
            </a:endParaRPr>
          </a:p>
          <a:p>
            <a:pPr algn="just">
              <a:lnSpc>
                <a:spcPct val="150000"/>
              </a:lnSpc>
              <a:spcAft>
                <a:spcPts val="800"/>
              </a:spcAft>
            </a:pPr>
            <a:endParaRPr lang="en-US" sz="8000" b="1" dirty="0">
              <a:solidFill>
                <a:schemeClr val="tx1"/>
              </a:solidFill>
            </a:endParaRPr>
          </a:p>
          <a:p>
            <a:pPr algn="just">
              <a:lnSpc>
                <a:spcPct val="150000"/>
              </a:lnSpc>
              <a:spcAft>
                <a:spcPts val="800"/>
              </a:spcAft>
            </a:pPr>
            <a:endParaRPr lang="en-ZA" sz="5200" dirty="0">
              <a:solidFill>
                <a:srgbClr val="FF0000"/>
              </a:solidFill>
              <a:effectLst/>
              <a:ea typeface="Calibri" panose="020F0502020204030204" pitchFamily="34" charset="0"/>
            </a:endParaRPr>
          </a:p>
          <a:p>
            <a:pPr algn="just">
              <a:lnSpc>
                <a:spcPct val="150000"/>
              </a:lnSpc>
              <a:spcAft>
                <a:spcPts val="800"/>
              </a:spcAft>
            </a:pPr>
            <a:endParaRPr lang="en-GB" sz="4400" dirty="0">
              <a:solidFill>
                <a:srgbClr val="FF0000"/>
              </a:solidFill>
            </a:endParaRPr>
          </a:p>
          <a:p>
            <a:pPr marL="514350" indent="-514350" algn="just">
              <a:lnSpc>
                <a:spcPct val="150000"/>
              </a:lnSpc>
              <a:spcAft>
                <a:spcPts val="800"/>
              </a:spcAft>
              <a:buFont typeface="+mj-lt"/>
              <a:buAutoNum type="alphaLcPeriod"/>
            </a:pPr>
            <a:endParaRPr lang="en-ZA" sz="8000" dirty="0">
              <a:solidFill>
                <a:schemeClr val="tx1"/>
              </a:solidFill>
            </a:endParaRPr>
          </a:p>
          <a:p>
            <a:endParaRPr lang="en-ZA" sz="6200" dirty="0">
              <a:ea typeface="Calibri" panose="020F0502020204030204" pitchFamily="34" charset="0"/>
              <a:cs typeface="Times New Roman" panose="02020603050405020304" pitchFamily="18" charset="0"/>
            </a:endParaRPr>
          </a:p>
          <a:p>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802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a:latin typeface="Arial" panose="020B0604020202020204" pitchFamily="34" charset="0"/>
                <a:cs typeface="Arial" panose="020B0604020202020204" pitchFamily="34" charset="0"/>
              </a:rPr>
              <a:t>Table of Contents</a:t>
            </a:r>
            <a:r>
              <a:rPr lang="en-GB"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540069" y="1268760"/>
            <a:ext cx="9721215" cy="4824536"/>
          </a:xfrm>
        </p:spPr>
        <p:txBody>
          <a:bodyPr>
            <a:normAutofit/>
          </a:bodyPr>
          <a:lstStyle/>
          <a:p>
            <a:pPr>
              <a:lnSpc>
                <a:spcPct val="150000"/>
              </a:lnSpc>
            </a:pPr>
            <a:r>
              <a:rPr lang="en-GB" b="1" dirty="0">
                <a:solidFill>
                  <a:schemeClr val="tx1"/>
                </a:solidFill>
                <a:ea typeface="+mj-ea"/>
              </a:rPr>
              <a:t>Part A: INTRODUCTION</a:t>
            </a:r>
          </a:p>
          <a:p>
            <a:pPr marL="457200" indent="-457200">
              <a:buFont typeface="+mj-lt"/>
              <a:buAutoNum type="arabicPeriod"/>
            </a:pPr>
            <a:r>
              <a:rPr lang="en-GB" dirty="0">
                <a:solidFill>
                  <a:schemeClr val="tx1"/>
                </a:solidFill>
                <a:ea typeface="+mj-ea"/>
              </a:rPr>
              <a:t>Who is the CBE?</a:t>
            </a:r>
          </a:p>
          <a:p>
            <a:pPr marL="457200" indent="-457200">
              <a:buFont typeface="+mj-lt"/>
              <a:buAutoNum type="arabicPeriod"/>
            </a:pPr>
            <a:r>
              <a:rPr lang="en-US" dirty="0">
                <a:solidFill>
                  <a:schemeClr val="tx1"/>
                </a:solidFill>
                <a:ea typeface="+mj-ea"/>
              </a:rPr>
              <a:t>Appointment, Composition, and Term of Council Members</a:t>
            </a:r>
          </a:p>
          <a:p>
            <a:r>
              <a:rPr lang="en-GB" b="1" dirty="0">
                <a:solidFill>
                  <a:schemeClr val="tx1"/>
                </a:solidFill>
                <a:ea typeface="+mj-ea"/>
              </a:rPr>
              <a:t>Part B: </a:t>
            </a:r>
            <a:r>
              <a:rPr lang="en-US" b="1" dirty="0">
                <a:solidFill>
                  <a:schemeClr val="tx1"/>
                </a:solidFill>
                <a:ea typeface="+mj-ea"/>
              </a:rPr>
              <a:t>STEPS TAKEN BY THE CBE TO STRENGTHEN ITS REGULATORY FUNCTION OVER THE CBEP</a:t>
            </a:r>
          </a:p>
          <a:p>
            <a:pPr marL="457200" indent="-457200">
              <a:lnSpc>
                <a:spcPct val="110000"/>
              </a:lnSpc>
            </a:pPr>
            <a:r>
              <a:rPr lang="en-US" dirty="0">
                <a:solidFill>
                  <a:schemeClr val="tx1"/>
                </a:solidFill>
                <a:ea typeface="+mj-ea"/>
              </a:rPr>
              <a:t>3. 	Current Corporate Governance Initiatives</a:t>
            </a:r>
          </a:p>
          <a:p>
            <a:pPr marL="457200" indent="-457200">
              <a:lnSpc>
                <a:spcPct val="110000"/>
              </a:lnSpc>
            </a:pPr>
            <a:r>
              <a:rPr lang="en-US" dirty="0">
                <a:solidFill>
                  <a:schemeClr val="tx1"/>
                </a:solidFill>
                <a:ea typeface="+mj-ea"/>
              </a:rPr>
              <a:t>4. 	Current Governance Challenges</a:t>
            </a:r>
          </a:p>
          <a:p>
            <a:pPr marL="457200" indent="-457200">
              <a:lnSpc>
                <a:spcPct val="110000"/>
              </a:lnSpc>
            </a:pPr>
            <a:r>
              <a:rPr lang="en-US" dirty="0">
                <a:solidFill>
                  <a:schemeClr val="tx1"/>
                </a:solidFill>
                <a:ea typeface="+mj-ea"/>
              </a:rPr>
              <a:t>5. 	Proposed Initiatives / Legislative Reform</a:t>
            </a:r>
          </a:p>
          <a:p>
            <a:pPr marL="457200" indent="-457200">
              <a:lnSpc>
                <a:spcPct val="110000"/>
              </a:lnSpc>
            </a:pPr>
            <a:endParaRPr lang="en-US" dirty="0">
              <a:solidFill>
                <a:schemeClr val="tx1"/>
              </a:solidFill>
              <a:ea typeface="+mj-ea"/>
            </a:endParaRPr>
          </a:p>
          <a:p>
            <a:pPr>
              <a:lnSpc>
                <a:spcPct val="150000"/>
              </a:lnSpc>
            </a:pPr>
            <a:endParaRPr lang="en-US" b="1" dirty="0">
              <a:solidFill>
                <a:schemeClr val="tx1"/>
              </a:solidFill>
              <a:ea typeface="+mj-ea"/>
            </a:endParaRPr>
          </a:p>
          <a:p>
            <a:pPr>
              <a:lnSpc>
                <a:spcPct val="150000"/>
              </a:lnSpc>
            </a:pPr>
            <a:endParaRPr lang="en-GB" b="1" dirty="0">
              <a:solidFill>
                <a:schemeClr val="tx1"/>
              </a:solidFill>
              <a:ea typeface="+mj-ea"/>
            </a:endParaRPr>
          </a:p>
          <a:p>
            <a:pPr marL="342900" indent="-342900">
              <a:buFont typeface="Arial" panose="020B0604020202020204" pitchFamily="34" charset="0"/>
              <a:buChar char="•"/>
            </a:pPr>
            <a:endParaRPr lang="en-GB" b="1" dirty="0">
              <a:ea typeface="+mj-ea"/>
            </a:endParaRP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2F742BB-AE72-3FA0-EC0A-775931606E62}"/>
              </a:ext>
            </a:extLst>
          </p:cNvPr>
          <p:cNvSpPr>
            <a:spLocks noGrp="1"/>
          </p:cNvSpPr>
          <p:nvPr>
            <p:ph type="sldNum" sz="quarter" idx="4"/>
          </p:nvPr>
        </p:nvSpPr>
        <p:spPr/>
        <p:txBody>
          <a:bodyPr/>
          <a:lstStyle/>
          <a:p>
            <a:fld id="{51C3A41C-608F-4C9A-9CA5-E9C0903D5782}" type="slidenum">
              <a:rPr lang="en-GB" smtClean="0"/>
              <a:pPr/>
              <a:t>2</a:t>
            </a:fld>
            <a:endParaRPr lang="en-GB" dirty="0"/>
          </a:p>
        </p:txBody>
      </p:sp>
    </p:spTree>
    <p:extLst>
      <p:ext uri="{BB962C8B-B14F-4D97-AF65-F5344CB8AC3E}">
        <p14:creationId xmlns:p14="http://schemas.microsoft.com/office/powerpoint/2010/main" val="1478591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6">
            <a:extLst>
              <a:ext uri="{FF2B5EF4-FFF2-40B4-BE49-F238E27FC236}">
                <a16:creationId xmlns:a16="http://schemas.microsoft.com/office/drawing/2014/main" id="{9526D431-C3D1-2A90-C735-6EA50812CCBB}"/>
              </a:ext>
            </a:extLst>
          </p:cNvPr>
          <p:cNvSpPr>
            <a:spLocks noGrp="1"/>
          </p:cNvSpPr>
          <p:nvPr>
            <p:ph type="title"/>
          </p:nvPr>
        </p:nvSpPr>
        <p:spPr>
          <a:xfrm>
            <a:off x="288107" y="-151953"/>
            <a:ext cx="9721215" cy="1143000"/>
          </a:xfrm>
        </p:spPr>
        <p:txBody>
          <a:bodyPr>
            <a:normAutofit/>
          </a:bodyPr>
          <a:lstStyle/>
          <a:p>
            <a:r>
              <a:rPr lang="en-US" sz="2800" dirty="0">
                <a:latin typeface="Arial Narrow" panose="020B0606020202030204" pitchFamily="34" charset="0"/>
              </a:rPr>
              <a:t>Transformation Collaborative Committees</a:t>
            </a:r>
          </a:p>
        </p:txBody>
      </p:sp>
      <p:pic>
        <p:nvPicPr>
          <p:cNvPr id="17" name="Picture 16" descr="Graphical user interface&#10;&#10;Description automatically generated with low confidence">
            <a:extLst>
              <a:ext uri="{FF2B5EF4-FFF2-40B4-BE49-F238E27FC236}">
                <a16:creationId xmlns:a16="http://schemas.microsoft.com/office/drawing/2014/main" id="{7B5ADA7C-4C29-00D7-A874-0F9340A571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981" y="5700534"/>
            <a:ext cx="3809860" cy="1904930"/>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D829A61E-AB35-9D1E-CCA3-5D9011E353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976" y="476672"/>
            <a:ext cx="10845243" cy="6100449"/>
          </a:xfrm>
          <a:prstGeom prst="rect">
            <a:avLst/>
          </a:prstGeom>
        </p:spPr>
      </p:pic>
    </p:spTree>
    <p:extLst>
      <p:ext uri="{BB962C8B-B14F-4D97-AF65-F5344CB8AC3E}">
        <p14:creationId xmlns:p14="http://schemas.microsoft.com/office/powerpoint/2010/main" val="3430737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40BEC2-D0BD-4AC7-9F69-0B4AE27B6F5C}"/>
              </a:ext>
            </a:extLst>
          </p:cNvPr>
          <p:cNvPicPr>
            <a:picLocks noChangeAspect="1"/>
          </p:cNvPicPr>
          <p:nvPr/>
        </p:nvPicPr>
        <p:blipFill>
          <a:blip r:embed="rId2"/>
          <a:stretch>
            <a:fillRect/>
          </a:stretch>
        </p:blipFill>
        <p:spPr>
          <a:xfrm>
            <a:off x="0" y="0"/>
            <a:ext cx="10801350" cy="5877272"/>
          </a:xfrm>
          <a:prstGeom prst="rect">
            <a:avLst/>
          </a:prstGeom>
        </p:spPr>
      </p:pic>
      <p:sp>
        <p:nvSpPr>
          <p:cNvPr id="2" name="Slide Number Placeholder 1">
            <a:extLst>
              <a:ext uri="{FF2B5EF4-FFF2-40B4-BE49-F238E27FC236}">
                <a16:creationId xmlns:a16="http://schemas.microsoft.com/office/drawing/2014/main" id="{378AF971-454B-46AA-0DC1-F2344E579AF9}"/>
              </a:ext>
            </a:extLst>
          </p:cNvPr>
          <p:cNvSpPr>
            <a:spLocks noGrp="1"/>
          </p:cNvSpPr>
          <p:nvPr>
            <p:ph type="sldNum" sz="quarter" idx="4"/>
          </p:nvPr>
        </p:nvSpPr>
        <p:spPr/>
        <p:txBody>
          <a:bodyPr/>
          <a:lstStyle/>
          <a:p>
            <a:fld id="{51C3A41C-608F-4C9A-9CA5-E9C0903D5782}" type="slidenum">
              <a:rPr lang="en-GB" smtClean="0"/>
              <a:pPr/>
              <a:t>21</a:t>
            </a:fld>
            <a:endParaRPr lang="en-GB" dirty="0"/>
          </a:p>
        </p:txBody>
      </p:sp>
    </p:spTree>
    <p:extLst>
      <p:ext uri="{BB962C8B-B14F-4D97-AF65-F5344CB8AC3E}">
        <p14:creationId xmlns:p14="http://schemas.microsoft.com/office/powerpoint/2010/main" val="3226182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220B69-BB3F-7CB6-24FE-64AD69EC3449}"/>
              </a:ext>
            </a:extLst>
          </p:cNvPr>
          <p:cNvPicPr>
            <a:picLocks noChangeAspect="1"/>
          </p:cNvPicPr>
          <p:nvPr/>
        </p:nvPicPr>
        <p:blipFill>
          <a:blip r:embed="rId2"/>
          <a:stretch>
            <a:fillRect/>
          </a:stretch>
        </p:blipFill>
        <p:spPr>
          <a:xfrm>
            <a:off x="0" y="0"/>
            <a:ext cx="10801349" cy="5877272"/>
          </a:xfrm>
          <a:prstGeom prst="rect">
            <a:avLst/>
          </a:prstGeom>
        </p:spPr>
      </p:pic>
      <p:sp>
        <p:nvSpPr>
          <p:cNvPr id="2" name="Slide Number Placeholder 1">
            <a:extLst>
              <a:ext uri="{FF2B5EF4-FFF2-40B4-BE49-F238E27FC236}">
                <a16:creationId xmlns:a16="http://schemas.microsoft.com/office/drawing/2014/main" id="{7E9B1D3C-C6DD-2204-FEAD-EF4DA0E1873A}"/>
              </a:ext>
            </a:extLst>
          </p:cNvPr>
          <p:cNvSpPr>
            <a:spLocks noGrp="1"/>
          </p:cNvSpPr>
          <p:nvPr>
            <p:ph type="sldNum" sz="quarter" idx="4"/>
          </p:nvPr>
        </p:nvSpPr>
        <p:spPr/>
        <p:txBody>
          <a:bodyPr/>
          <a:lstStyle/>
          <a:p>
            <a:fld id="{51C3A41C-608F-4C9A-9CA5-E9C0903D5782}" type="slidenum">
              <a:rPr lang="en-GB" smtClean="0"/>
              <a:pPr/>
              <a:t>22</a:t>
            </a:fld>
            <a:endParaRPr lang="en-GB" dirty="0"/>
          </a:p>
        </p:txBody>
      </p:sp>
    </p:spTree>
    <p:extLst>
      <p:ext uri="{BB962C8B-B14F-4D97-AF65-F5344CB8AC3E}">
        <p14:creationId xmlns:p14="http://schemas.microsoft.com/office/powerpoint/2010/main" val="3927717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074BB2-E0AE-FF17-8CDF-852CA3FF38D2}"/>
              </a:ext>
            </a:extLst>
          </p:cNvPr>
          <p:cNvPicPr>
            <a:picLocks noChangeAspect="1"/>
          </p:cNvPicPr>
          <p:nvPr/>
        </p:nvPicPr>
        <p:blipFill>
          <a:blip r:embed="rId2"/>
          <a:stretch>
            <a:fillRect/>
          </a:stretch>
        </p:blipFill>
        <p:spPr>
          <a:xfrm>
            <a:off x="0" y="1"/>
            <a:ext cx="10801349" cy="5877272"/>
          </a:xfrm>
          <a:prstGeom prst="rect">
            <a:avLst/>
          </a:prstGeom>
        </p:spPr>
      </p:pic>
      <p:sp>
        <p:nvSpPr>
          <p:cNvPr id="2" name="Slide Number Placeholder 1">
            <a:extLst>
              <a:ext uri="{FF2B5EF4-FFF2-40B4-BE49-F238E27FC236}">
                <a16:creationId xmlns:a16="http://schemas.microsoft.com/office/drawing/2014/main" id="{7AEDAAF1-3165-2F35-AFC9-67B528DCC75F}"/>
              </a:ext>
            </a:extLst>
          </p:cNvPr>
          <p:cNvSpPr>
            <a:spLocks noGrp="1"/>
          </p:cNvSpPr>
          <p:nvPr>
            <p:ph type="sldNum" sz="quarter" idx="4"/>
          </p:nvPr>
        </p:nvSpPr>
        <p:spPr/>
        <p:txBody>
          <a:bodyPr/>
          <a:lstStyle/>
          <a:p>
            <a:fld id="{51C3A41C-608F-4C9A-9CA5-E9C0903D5782}" type="slidenum">
              <a:rPr lang="en-GB" smtClean="0"/>
              <a:pPr/>
              <a:t>23</a:t>
            </a:fld>
            <a:endParaRPr lang="en-GB" dirty="0"/>
          </a:p>
        </p:txBody>
      </p:sp>
    </p:spTree>
    <p:extLst>
      <p:ext uri="{BB962C8B-B14F-4D97-AF65-F5344CB8AC3E}">
        <p14:creationId xmlns:p14="http://schemas.microsoft.com/office/powerpoint/2010/main" val="2714412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FC86A-1AF0-6F89-194C-05C1F929935A}"/>
              </a:ext>
            </a:extLst>
          </p:cNvPr>
          <p:cNvPicPr>
            <a:picLocks noChangeAspect="1"/>
          </p:cNvPicPr>
          <p:nvPr/>
        </p:nvPicPr>
        <p:blipFill>
          <a:blip r:embed="rId2"/>
          <a:stretch>
            <a:fillRect/>
          </a:stretch>
        </p:blipFill>
        <p:spPr>
          <a:xfrm>
            <a:off x="0" y="1"/>
            <a:ext cx="10801349" cy="5877272"/>
          </a:xfrm>
          <a:prstGeom prst="rect">
            <a:avLst/>
          </a:prstGeom>
        </p:spPr>
      </p:pic>
      <p:sp>
        <p:nvSpPr>
          <p:cNvPr id="2" name="Slide Number Placeholder 1">
            <a:extLst>
              <a:ext uri="{FF2B5EF4-FFF2-40B4-BE49-F238E27FC236}">
                <a16:creationId xmlns:a16="http://schemas.microsoft.com/office/drawing/2014/main" id="{CC5BFA01-6CAA-8CA2-BFD7-B8E6D6802B27}"/>
              </a:ext>
            </a:extLst>
          </p:cNvPr>
          <p:cNvSpPr>
            <a:spLocks noGrp="1"/>
          </p:cNvSpPr>
          <p:nvPr>
            <p:ph type="sldNum" sz="quarter" idx="4"/>
          </p:nvPr>
        </p:nvSpPr>
        <p:spPr/>
        <p:txBody>
          <a:bodyPr/>
          <a:lstStyle/>
          <a:p>
            <a:fld id="{51C3A41C-608F-4C9A-9CA5-E9C0903D5782}" type="slidenum">
              <a:rPr lang="en-GB" smtClean="0"/>
              <a:pPr/>
              <a:t>24</a:t>
            </a:fld>
            <a:endParaRPr lang="en-GB" dirty="0"/>
          </a:p>
        </p:txBody>
      </p:sp>
    </p:spTree>
    <p:extLst>
      <p:ext uri="{BB962C8B-B14F-4D97-AF65-F5344CB8AC3E}">
        <p14:creationId xmlns:p14="http://schemas.microsoft.com/office/powerpoint/2010/main" val="2008827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E859-57A3-F4AE-83E0-7F412F9FE0C0}"/>
              </a:ext>
            </a:extLst>
          </p:cNvPr>
          <p:cNvSpPr>
            <a:spLocks noGrp="1"/>
          </p:cNvSpPr>
          <p:nvPr>
            <p:ph type="title"/>
          </p:nvPr>
        </p:nvSpPr>
        <p:spPr>
          <a:xfrm>
            <a:off x="431907" y="40492"/>
            <a:ext cx="9721215" cy="1080120"/>
          </a:xfrm>
        </p:spPr>
        <p:txBody>
          <a:bodyPr>
            <a:normAutofit fontScale="90000"/>
          </a:bodyPr>
          <a:lstStyle/>
          <a:p>
            <a:pPr algn="ctr"/>
            <a:br>
              <a:rPr lang="en-ZA" sz="3600" b="1" dirty="0">
                <a:effectLst/>
                <a:latin typeface="Arial" panose="020B0604020202020204" pitchFamily="34" charset="0"/>
                <a:ea typeface="Calibri" panose="020F0502020204030204" pitchFamily="34" charset="0"/>
                <a:cs typeface="Times New Roman" panose="02020603050405020304" pitchFamily="18" charset="0"/>
              </a:rPr>
            </a:br>
            <a:r>
              <a:rPr lang="en-ZA" sz="3600" dirty="0">
                <a:ea typeface="Calibri" panose="020F0502020204030204" pitchFamily="34" charset="0"/>
                <a:cs typeface="Times New Roman" panose="02020603050405020304" pitchFamily="18" charset="0"/>
              </a:rPr>
              <a:t>3</a:t>
            </a:r>
            <a:r>
              <a:rPr lang="en-ZA" sz="3600" dirty="0"/>
              <a:t>. Current Initiatives to</a:t>
            </a:r>
            <a:r>
              <a:rPr lang="en-US" sz="3600" b="1" dirty="0">
                <a:latin typeface="Arial" panose="020B0604020202020204" pitchFamily="34" charset="0"/>
                <a:ea typeface="+mj-ea"/>
                <a:cs typeface="Arial" panose="020B0604020202020204" pitchFamily="34" charset="0"/>
              </a:rPr>
              <a:t> strengthen CBE regulatory function over the CBEP</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F9A58836-E102-6C2A-E87B-9531C66295B6}"/>
              </a:ext>
            </a:extLst>
          </p:cNvPr>
          <p:cNvSpPr>
            <a:spLocks noGrp="1"/>
          </p:cNvSpPr>
          <p:nvPr>
            <p:ph idx="1"/>
          </p:nvPr>
        </p:nvSpPr>
        <p:spPr>
          <a:xfrm>
            <a:off x="341932" y="1124744"/>
            <a:ext cx="9901166" cy="5373216"/>
          </a:xfrm>
        </p:spPr>
        <p:txBody>
          <a:bodyPr>
            <a:normAutofit/>
          </a:bodyPr>
          <a:lstStyle/>
          <a:p>
            <a:pPr algn="just">
              <a:lnSpc>
                <a:spcPct val="150000"/>
              </a:lnSpc>
              <a:spcAft>
                <a:spcPts val="800"/>
              </a:spcAft>
            </a:pPr>
            <a:r>
              <a:rPr lang="en-US" sz="1400" b="1" dirty="0">
                <a:solidFill>
                  <a:srgbClr val="444444"/>
                </a:solidFill>
                <a:ea typeface="Times New Roman" panose="02020603050405020304" pitchFamily="18" charset="0"/>
              </a:rPr>
              <a:t>h. Identification of Work (</a:t>
            </a:r>
            <a:r>
              <a:rPr lang="en-US" sz="1400" b="1" dirty="0" err="1">
                <a:solidFill>
                  <a:srgbClr val="444444"/>
                </a:solidFill>
                <a:ea typeface="Times New Roman" panose="02020603050405020304" pitchFamily="18" charset="0"/>
              </a:rPr>
              <a:t>IDoW</a:t>
            </a:r>
            <a:r>
              <a:rPr lang="en-US" sz="1400" b="1" dirty="0">
                <a:solidFill>
                  <a:srgbClr val="444444"/>
                </a:solidFill>
                <a:ea typeface="Times New Roman" panose="02020603050405020304" pitchFamily="18" charset="0"/>
              </a:rPr>
              <a:t>) (section 4 (q))</a:t>
            </a:r>
          </a:p>
          <a:p>
            <a:pPr marL="742950" lvl="1" indent="-285750" algn="just">
              <a:spcAft>
                <a:spcPts val="800"/>
              </a:spcAft>
              <a:buFont typeface="Wingdings" panose="05000000000000000000" pitchFamily="2" charset="2"/>
              <a:buChar char="v"/>
            </a:pPr>
            <a:r>
              <a:rPr lang="en-US" sz="1400"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CBE developed a Framework to assist CBE in developing their detailed Policy on </a:t>
            </a:r>
            <a:r>
              <a:rPr lang="en-US" sz="1400" dirty="0" err="1">
                <a:solidFill>
                  <a:srgbClr val="444444"/>
                </a:solidFill>
                <a:effectLst/>
                <a:latin typeface="Arial" panose="020B0604020202020204" pitchFamily="34" charset="0"/>
                <a:ea typeface="Times New Roman" panose="02020603050405020304" pitchFamily="18" charset="0"/>
                <a:cs typeface="Arial" panose="020B0604020202020204" pitchFamily="34" charset="0"/>
              </a:rPr>
              <a:t>IDoW</a:t>
            </a:r>
            <a:r>
              <a:rPr lang="en-US" sz="1400" dirty="0">
                <a:solidFill>
                  <a:srgbClr val="444444"/>
                </a:solidFill>
                <a:effectLst/>
                <a:latin typeface="Arial" panose="020B0604020202020204" pitchFamily="34" charset="0"/>
                <a:ea typeface="Times New Roman" panose="02020603050405020304" pitchFamily="18" charset="0"/>
                <a:cs typeface="Arial" panose="020B0604020202020204" pitchFamily="34" charset="0"/>
              </a:rPr>
              <a:t> and </a:t>
            </a:r>
            <a:r>
              <a:rPr lang="en-US" sz="1400" dirty="0">
                <a:solidFill>
                  <a:srgbClr val="444444"/>
                </a:solidFill>
                <a:latin typeface="Arial" panose="020B0604020202020204" pitchFamily="34" charset="0"/>
                <a:ea typeface="Times New Roman" panose="02020603050405020304" pitchFamily="18" charset="0"/>
                <a:cs typeface="Arial" panose="020B0604020202020204" pitchFamily="34" charset="0"/>
              </a:rPr>
              <a:t>Monitor progress </a:t>
            </a:r>
          </a:p>
          <a:p>
            <a:pPr marL="742950" lvl="1" indent="-285750" algn="just">
              <a:spcAft>
                <a:spcPts val="800"/>
              </a:spcAft>
              <a:buFont typeface="Wingdings" panose="05000000000000000000" pitchFamily="2" charset="2"/>
              <a:buChar char="v"/>
            </a:pPr>
            <a:r>
              <a:rPr lang="en-US" sz="1400" dirty="0">
                <a:solidFill>
                  <a:srgbClr val="444444"/>
                </a:solidFill>
                <a:latin typeface="Arial" panose="020B0604020202020204" pitchFamily="34" charset="0"/>
                <a:ea typeface="Times New Roman" panose="02020603050405020304" pitchFamily="18" charset="0"/>
                <a:cs typeface="Arial" panose="020B0604020202020204" pitchFamily="34" charset="0"/>
              </a:rPr>
              <a:t>CBE is represented on all stakeholder engagement related to </a:t>
            </a:r>
            <a:r>
              <a:rPr lang="en-US" sz="1400" dirty="0" err="1">
                <a:solidFill>
                  <a:srgbClr val="444444"/>
                </a:solidFill>
                <a:latin typeface="Arial" panose="020B0604020202020204" pitchFamily="34" charset="0"/>
                <a:ea typeface="Times New Roman" panose="02020603050405020304" pitchFamily="18" charset="0"/>
                <a:cs typeface="Arial" panose="020B0604020202020204" pitchFamily="34" charset="0"/>
              </a:rPr>
              <a:t>IDoW</a:t>
            </a:r>
            <a:endParaRPr lang="en-US" sz="1400" dirty="0">
              <a:solidFill>
                <a:srgbClr val="444444"/>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spcAft>
                <a:spcPts val="800"/>
              </a:spcAft>
              <a:buFont typeface="Wingdings" panose="05000000000000000000" pitchFamily="2" charset="2"/>
              <a:buChar char="v"/>
            </a:pPr>
            <a:r>
              <a:rPr lang="en-US" sz="1400" dirty="0">
                <a:solidFill>
                  <a:srgbClr val="444444"/>
                </a:solidFill>
                <a:ea typeface="Times New Roman" panose="02020603050405020304" pitchFamily="18" charset="0"/>
              </a:rPr>
              <a:t>CBE is currently engaging the Competition Commission to deal with competition  issue regarding </a:t>
            </a:r>
            <a:r>
              <a:rPr lang="en-US" sz="1400" dirty="0" err="1">
                <a:solidFill>
                  <a:srgbClr val="444444"/>
                </a:solidFill>
                <a:ea typeface="Times New Roman" panose="02020603050405020304" pitchFamily="18" charset="0"/>
              </a:rPr>
              <a:t>IDoW</a:t>
            </a:r>
            <a:r>
              <a:rPr lang="en-US" sz="1400" dirty="0">
                <a:solidFill>
                  <a:srgbClr val="444444"/>
                </a:solidFill>
                <a:ea typeface="Times New Roman" panose="02020603050405020304" pitchFamily="18" charset="0"/>
              </a:rPr>
              <a:t> for the six CBEP</a:t>
            </a:r>
          </a:p>
          <a:p>
            <a:pPr marL="742950" lvl="1" indent="-285750" algn="just">
              <a:spcAft>
                <a:spcPts val="800"/>
              </a:spcAft>
              <a:buFont typeface="Wingdings" panose="05000000000000000000" pitchFamily="2" charset="2"/>
              <a:buChar char="v"/>
            </a:pPr>
            <a:endParaRPr lang="en-US" sz="1400" b="1" dirty="0">
              <a:solidFill>
                <a:srgbClr val="444444"/>
              </a:solidFill>
              <a:ea typeface="Times New Roman" panose="02020603050405020304" pitchFamily="18" charset="0"/>
            </a:endParaRPr>
          </a:p>
          <a:p>
            <a:pPr marL="0" lvl="1" algn="just">
              <a:lnSpc>
                <a:spcPct val="150000"/>
              </a:lnSpc>
              <a:spcAft>
                <a:spcPts val="800"/>
              </a:spcAft>
            </a:pPr>
            <a:r>
              <a:rPr lang="en-US" sz="1400" b="1" dirty="0">
                <a:solidFill>
                  <a:srgbClr val="444444"/>
                </a:solidFill>
                <a:ea typeface="Times New Roman" panose="02020603050405020304" pitchFamily="18" charset="0"/>
              </a:rPr>
              <a:t>I. </a:t>
            </a:r>
            <a:r>
              <a:rPr lang="en-ZA" sz="1400" b="1" dirty="0">
                <a:solidFill>
                  <a:srgbClr val="444444"/>
                </a:solidFill>
              </a:rPr>
              <a:t>On recognition of new professions (section):</a:t>
            </a:r>
            <a:endParaRPr lang="en-US" sz="1400" b="1" dirty="0">
              <a:solidFill>
                <a:srgbClr val="444444"/>
              </a:solidFill>
            </a:endParaRPr>
          </a:p>
          <a:p>
            <a:pPr marL="742950" lvl="1" indent="-285750" algn="just">
              <a:lnSpc>
                <a:spcPct val="150000"/>
              </a:lnSpc>
              <a:spcAft>
                <a:spcPts val="800"/>
              </a:spcAft>
              <a:buFont typeface="Wingdings" panose="05000000000000000000" pitchFamily="2" charset="2"/>
              <a:buChar char="v"/>
            </a:pPr>
            <a:r>
              <a:rPr lang="en-ZA" sz="1400" dirty="0">
                <a:solidFill>
                  <a:srgbClr val="444444"/>
                </a:solidFill>
              </a:rPr>
              <a:t>The following MoU’s were signed in 2021:</a:t>
            </a:r>
          </a:p>
          <a:p>
            <a:pPr marL="800100" lvl="1" indent="-342900" algn="just">
              <a:lnSpc>
                <a:spcPct val="150000"/>
              </a:lnSpc>
              <a:spcAft>
                <a:spcPts val="800"/>
              </a:spcAft>
              <a:buFont typeface="+mj-lt"/>
              <a:buAutoNum type="arabicPeriod"/>
            </a:pPr>
            <a:r>
              <a:rPr lang="en-ZA" sz="1400" dirty="0">
                <a:solidFill>
                  <a:srgbClr val="444444"/>
                </a:solidFill>
              </a:rPr>
              <a:t>South African Council for Planners </a:t>
            </a:r>
          </a:p>
          <a:p>
            <a:pPr marL="800100" lvl="1" indent="-342900" algn="just">
              <a:lnSpc>
                <a:spcPct val="150000"/>
              </a:lnSpc>
              <a:spcAft>
                <a:spcPts val="800"/>
              </a:spcAft>
              <a:buFont typeface="+mj-lt"/>
              <a:buAutoNum type="arabicPeriod"/>
            </a:pPr>
            <a:r>
              <a:rPr lang="en-ZA" sz="1400" dirty="0">
                <a:solidFill>
                  <a:srgbClr val="444444"/>
                </a:solidFill>
              </a:rPr>
              <a:t>Environmental assessment Practitioner Association of South Africa</a:t>
            </a:r>
          </a:p>
          <a:p>
            <a:pPr marL="800100" lvl="1" indent="-342900" algn="just">
              <a:lnSpc>
                <a:spcPct val="150000"/>
              </a:lnSpc>
              <a:spcAft>
                <a:spcPts val="800"/>
              </a:spcAft>
              <a:buFont typeface="+mj-lt"/>
              <a:buAutoNum type="arabicPeriod"/>
            </a:pPr>
            <a:r>
              <a:rPr lang="en-ZA" sz="1400" dirty="0">
                <a:solidFill>
                  <a:srgbClr val="444444"/>
                </a:solidFill>
              </a:rPr>
              <a:t>South African Geomatics Council</a:t>
            </a:r>
          </a:p>
          <a:p>
            <a:pPr lvl="1" algn="just">
              <a:spcAft>
                <a:spcPts val="800"/>
              </a:spcAft>
            </a:pPr>
            <a:endParaRPr lang="en-US" sz="1400" b="1" dirty="0">
              <a:solidFill>
                <a:srgbClr val="444444"/>
              </a:solidFill>
              <a:ea typeface="Times New Roman" panose="02020603050405020304" pitchFamily="18" charset="0"/>
            </a:endParaRPr>
          </a:p>
          <a:p>
            <a:pPr marL="742950" lvl="1" indent="-285750" algn="just">
              <a:spcAft>
                <a:spcPts val="800"/>
              </a:spcAft>
              <a:buFont typeface="Wingdings" panose="05000000000000000000" pitchFamily="2" charset="2"/>
              <a:buChar char="v"/>
            </a:pPr>
            <a:endParaRPr lang="en-US" sz="1400" dirty="0">
              <a:solidFill>
                <a:srgbClr val="444444"/>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spcAft>
                <a:spcPts val="800"/>
              </a:spcAft>
              <a:buFont typeface="Wingdings" panose="05000000000000000000" pitchFamily="2" charset="2"/>
              <a:buChar char="v"/>
            </a:pPr>
            <a:endParaRPr lang="en-US" sz="1400" dirty="0">
              <a:solidFill>
                <a:srgbClr val="44444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80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p>
            <a:pPr lvl="1" algn="just">
              <a:lnSpc>
                <a:spcPct val="150000"/>
              </a:lnSpc>
              <a:spcAft>
                <a:spcPts val="800"/>
              </a:spcAft>
            </a:pPr>
            <a:endParaRPr lang="en-US" sz="8800" dirty="0">
              <a:solidFill>
                <a:schemeClr val="tx1"/>
              </a:solidFill>
            </a:endParaRPr>
          </a:p>
          <a:p>
            <a:pPr algn="just">
              <a:lnSpc>
                <a:spcPct val="150000"/>
              </a:lnSpc>
              <a:spcAft>
                <a:spcPts val="800"/>
              </a:spcAft>
            </a:pPr>
            <a:endParaRPr lang="en-US" sz="8000" b="1" dirty="0">
              <a:solidFill>
                <a:schemeClr val="tx1"/>
              </a:solidFill>
            </a:endParaRPr>
          </a:p>
          <a:p>
            <a:pPr algn="just">
              <a:lnSpc>
                <a:spcPct val="150000"/>
              </a:lnSpc>
              <a:spcAft>
                <a:spcPts val="800"/>
              </a:spcAft>
            </a:pPr>
            <a:endParaRPr lang="en-US" sz="8000" b="1" dirty="0">
              <a:solidFill>
                <a:schemeClr val="tx1"/>
              </a:solidFill>
            </a:endParaRPr>
          </a:p>
          <a:p>
            <a:pPr algn="just">
              <a:lnSpc>
                <a:spcPct val="150000"/>
              </a:lnSpc>
              <a:spcAft>
                <a:spcPts val="800"/>
              </a:spcAft>
            </a:pPr>
            <a:endParaRPr lang="en-ZA" sz="5200" dirty="0">
              <a:solidFill>
                <a:srgbClr val="FF0000"/>
              </a:solidFill>
              <a:effectLst/>
              <a:ea typeface="Calibri" panose="020F0502020204030204" pitchFamily="34" charset="0"/>
            </a:endParaRPr>
          </a:p>
          <a:p>
            <a:pPr algn="just">
              <a:lnSpc>
                <a:spcPct val="150000"/>
              </a:lnSpc>
              <a:spcAft>
                <a:spcPts val="800"/>
              </a:spcAft>
            </a:pPr>
            <a:endParaRPr lang="en-GB" sz="4400" dirty="0">
              <a:solidFill>
                <a:srgbClr val="FF0000"/>
              </a:solidFill>
            </a:endParaRPr>
          </a:p>
          <a:p>
            <a:pPr marL="514350" indent="-514350" algn="just">
              <a:lnSpc>
                <a:spcPct val="150000"/>
              </a:lnSpc>
              <a:spcAft>
                <a:spcPts val="800"/>
              </a:spcAft>
              <a:buFont typeface="+mj-lt"/>
              <a:buAutoNum type="alphaLcPeriod"/>
            </a:pPr>
            <a:endParaRPr lang="en-ZA" sz="8000" dirty="0">
              <a:solidFill>
                <a:schemeClr val="tx1"/>
              </a:solidFill>
            </a:endParaRPr>
          </a:p>
          <a:p>
            <a:endParaRPr lang="en-ZA" sz="6200" dirty="0">
              <a:ea typeface="Calibri" panose="020F0502020204030204" pitchFamily="34" charset="0"/>
              <a:cs typeface="Times New Roman" panose="02020603050405020304" pitchFamily="18" charset="0"/>
            </a:endParaRPr>
          </a:p>
          <a:p>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4291178-2C36-4844-3E01-9A3395E4CE7C}"/>
              </a:ext>
            </a:extLst>
          </p:cNvPr>
          <p:cNvSpPr>
            <a:spLocks noGrp="1"/>
          </p:cNvSpPr>
          <p:nvPr>
            <p:ph type="sldNum" sz="quarter" idx="4"/>
          </p:nvPr>
        </p:nvSpPr>
        <p:spPr/>
        <p:txBody>
          <a:bodyPr/>
          <a:lstStyle/>
          <a:p>
            <a:fld id="{51C3A41C-608F-4C9A-9CA5-E9C0903D5782}" type="slidenum">
              <a:rPr lang="en-GB" smtClean="0"/>
              <a:pPr/>
              <a:t>25</a:t>
            </a:fld>
            <a:endParaRPr lang="en-GB" dirty="0"/>
          </a:p>
        </p:txBody>
      </p:sp>
    </p:spTree>
    <p:extLst>
      <p:ext uri="{BB962C8B-B14F-4D97-AF65-F5344CB8AC3E}">
        <p14:creationId xmlns:p14="http://schemas.microsoft.com/office/powerpoint/2010/main" val="2262953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8089-A0E3-93B5-FF3C-BACF41F7B145}"/>
              </a:ext>
            </a:extLst>
          </p:cNvPr>
          <p:cNvSpPr>
            <a:spLocks noGrp="1"/>
          </p:cNvSpPr>
          <p:nvPr>
            <p:ph type="title"/>
          </p:nvPr>
        </p:nvSpPr>
        <p:spPr>
          <a:xfrm>
            <a:off x="540066" y="7504"/>
            <a:ext cx="9721215" cy="1008112"/>
          </a:xfrm>
        </p:spPr>
        <p:txBody>
          <a:bodyPr>
            <a:noAutofit/>
          </a:bodyPr>
          <a:lstStyle/>
          <a:p>
            <a:pPr algn="ctr"/>
            <a:r>
              <a:rPr lang="en-ZA" sz="3200" dirty="0">
                <a:cs typeface="Times New Roman" panose="02020603050405020304" pitchFamily="18" charset="0"/>
              </a:rPr>
              <a:t>5.Current Challenges</a:t>
            </a:r>
          </a:p>
        </p:txBody>
      </p:sp>
      <p:sp>
        <p:nvSpPr>
          <p:cNvPr id="3" name="Content Placeholder 2">
            <a:extLst>
              <a:ext uri="{FF2B5EF4-FFF2-40B4-BE49-F238E27FC236}">
                <a16:creationId xmlns:a16="http://schemas.microsoft.com/office/drawing/2014/main" id="{163A39AF-104C-ED69-8E8D-309CCD64B5F9}"/>
              </a:ext>
            </a:extLst>
          </p:cNvPr>
          <p:cNvSpPr>
            <a:spLocks noGrp="1"/>
          </p:cNvSpPr>
          <p:nvPr>
            <p:ph idx="1"/>
          </p:nvPr>
        </p:nvSpPr>
        <p:spPr>
          <a:xfrm>
            <a:off x="540066" y="1196752"/>
            <a:ext cx="9721215" cy="4176464"/>
          </a:xfrm>
        </p:spPr>
        <p:txBody>
          <a:bodyPr>
            <a:normAutofit/>
          </a:bodyPr>
          <a:lstStyle/>
          <a:p>
            <a:pPr marL="457200" lvl="0" indent="-457200" algn="just">
              <a:lnSpc>
                <a:spcPct val="150000"/>
              </a:lnSpc>
              <a:buFont typeface="+mj-lt"/>
              <a:buAutoNum type="arabicPeriod"/>
            </a:pPr>
            <a:r>
              <a:rPr lang="en-ZA" b="1" dirty="0">
                <a:solidFill>
                  <a:schemeClr val="tx1"/>
                </a:solidFill>
                <a:effectLst/>
                <a:ea typeface="Calibri" panose="020F0502020204030204" pitchFamily="34" charset="0"/>
              </a:rPr>
              <a:t>Limited powers to enforce compliance  </a:t>
            </a:r>
            <a:r>
              <a:rPr lang="en-ZA" dirty="0">
                <a:solidFill>
                  <a:schemeClr val="tx1"/>
                </a:solidFill>
                <a:effectLst/>
                <a:ea typeface="Calibri" panose="020F0502020204030204" pitchFamily="34" charset="0"/>
              </a:rPr>
              <a:t>- </a:t>
            </a:r>
            <a:r>
              <a:rPr lang="en-US" dirty="0">
                <a:solidFill>
                  <a:schemeClr val="tx1"/>
                </a:solidFill>
                <a:effectLst/>
                <a:ea typeface="Calibri" panose="020F0502020204030204" pitchFamily="34" charset="0"/>
              </a:rPr>
              <a:t>i.e., Enforcement powers not spelt out in the CBE Act. </a:t>
            </a:r>
            <a:endParaRPr lang="en-ZA" dirty="0">
              <a:solidFill>
                <a:schemeClr val="tx1"/>
              </a:solidFill>
              <a:effectLst/>
              <a:ea typeface="Calibri" panose="020F0502020204030204" pitchFamily="34" charset="0"/>
            </a:endParaRPr>
          </a:p>
          <a:p>
            <a:pPr marL="457200" lvl="0" indent="-457200" algn="just">
              <a:lnSpc>
                <a:spcPct val="150000"/>
              </a:lnSpc>
              <a:buFont typeface="+mj-lt"/>
              <a:buAutoNum type="arabicPeriod"/>
            </a:pPr>
            <a:r>
              <a:rPr lang="en-ZA" b="1" dirty="0">
                <a:solidFill>
                  <a:schemeClr val="tx1"/>
                </a:solidFill>
                <a:effectLst/>
                <a:ea typeface="Calibri" panose="020F0502020204030204" pitchFamily="34" charset="0"/>
              </a:rPr>
              <a:t>Disputes</a:t>
            </a:r>
            <a:r>
              <a:rPr lang="en-ZA" dirty="0">
                <a:solidFill>
                  <a:schemeClr val="tx1"/>
                </a:solidFill>
                <a:effectLst/>
                <a:ea typeface="Calibri" panose="020F0502020204030204" pitchFamily="34" charset="0"/>
              </a:rPr>
              <a:t> caused by unfavourable appeal decisions resulting in a lack of co-operation by the CBEPs.</a:t>
            </a:r>
          </a:p>
          <a:p>
            <a:pPr marL="457200" lvl="0" indent="-457200" algn="just">
              <a:lnSpc>
                <a:spcPct val="150000"/>
              </a:lnSpc>
              <a:buFont typeface="+mj-lt"/>
              <a:buAutoNum type="arabicPeriod"/>
            </a:pPr>
            <a:r>
              <a:rPr lang="en-ZA" b="1" dirty="0">
                <a:solidFill>
                  <a:schemeClr val="tx1"/>
                </a:solidFill>
                <a:effectLst/>
                <a:ea typeface="Calibri" panose="020F0502020204030204" pitchFamily="34" charset="0"/>
              </a:rPr>
              <a:t>Lack of capacity </a:t>
            </a:r>
            <a:r>
              <a:rPr lang="en-ZA" dirty="0">
                <a:solidFill>
                  <a:schemeClr val="tx1"/>
                </a:solidFill>
                <a:effectLst/>
                <a:ea typeface="Calibri" panose="020F0502020204030204" pitchFamily="34" charset="0"/>
              </a:rPr>
              <a:t>within </a:t>
            </a:r>
            <a:r>
              <a:rPr lang="en-ZA">
                <a:solidFill>
                  <a:schemeClr val="tx1"/>
                </a:solidFill>
                <a:effectLst/>
                <a:ea typeface="Calibri" panose="020F0502020204030204" pitchFamily="34" charset="0"/>
              </a:rPr>
              <a:t>the six CBEP </a:t>
            </a:r>
            <a:r>
              <a:rPr lang="en-ZA" dirty="0">
                <a:solidFill>
                  <a:schemeClr val="tx1"/>
                </a:solidFill>
                <a:effectLst/>
                <a:ea typeface="Calibri" panose="020F0502020204030204" pitchFamily="34" charset="0"/>
              </a:rPr>
              <a:t>to fully comply with the Governance Framework.</a:t>
            </a:r>
          </a:p>
          <a:p>
            <a:pPr marL="457200" lvl="0" indent="-457200" algn="just">
              <a:lnSpc>
                <a:spcPct val="150000"/>
              </a:lnSpc>
              <a:buFont typeface="+mj-lt"/>
              <a:buAutoNum type="arabicPeriod"/>
            </a:pPr>
            <a:r>
              <a:rPr lang="en-ZA" b="1" dirty="0">
                <a:solidFill>
                  <a:schemeClr val="tx1"/>
                </a:solidFill>
                <a:effectLst/>
                <a:ea typeface="Calibri" panose="020F0502020204030204" pitchFamily="34" charset="0"/>
              </a:rPr>
              <a:t>Practice versus Policy</a:t>
            </a:r>
            <a:r>
              <a:rPr lang="en-ZA" b="1" dirty="0">
                <a:solidFill>
                  <a:schemeClr val="tx1"/>
                </a:solidFill>
                <a:ea typeface="Calibri" panose="020F0502020204030204" pitchFamily="34" charset="0"/>
              </a:rPr>
              <a:t> -</a:t>
            </a:r>
            <a:r>
              <a:rPr lang="en-ZA" dirty="0">
                <a:solidFill>
                  <a:schemeClr val="tx1"/>
                </a:solidFill>
                <a:effectLst/>
                <a:ea typeface="Calibri" panose="020F0502020204030204" pitchFamily="34" charset="0"/>
              </a:rPr>
              <a:t> as much as the CBEP may have policies in place, it is challenging to comply with them due to a lack of capacity and resources. </a:t>
            </a:r>
          </a:p>
          <a:p>
            <a:endParaRPr lang="en-ZA" dirty="0"/>
          </a:p>
        </p:txBody>
      </p:sp>
    </p:spTree>
    <p:extLst>
      <p:ext uri="{BB962C8B-B14F-4D97-AF65-F5344CB8AC3E}">
        <p14:creationId xmlns:p14="http://schemas.microsoft.com/office/powerpoint/2010/main" val="906491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8089-A0E3-93B5-FF3C-BACF41F7B145}"/>
              </a:ext>
            </a:extLst>
          </p:cNvPr>
          <p:cNvSpPr>
            <a:spLocks noGrp="1"/>
          </p:cNvSpPr>
          <p:nvPr>
            <p:ph type="title"/>
          </p:nvPr>
        </p:nvSpPr>
        <p:spPr>
          <a:xfrm>
            <a:off x="540067" y="188640"/>
            <a:ext cx="9721215" cy="1008112"/>
          </a:xfrm>
        </p:spPr>
        <p:txBody>
          <a:bodyPr>
            <a:noAutofit/>
          </a:bodyPr>
          <a:lstStyle/>
          <a:p>
            <a:pPr algn="ctr"/>
            <a:r>
              <a:rPr lang="en-ZA" sz="3200" dirty="0">
                <a:cs typeface="Times New Roman" panose="02020603050405020304" pitchFamily="18" charset="0"/>
              </a:rPr>
              <a:t>5.Current Challenges</a:t>
            </a:r>
          </a:p>
        </p:txBody>
      </p:sp>
      <p:sp>
        <p:nvSpPr>
          <p:cNvPr id="3" name="Content Placeholder 2">
            <a:extLst>
              <a:ext uri="{FF2B5EF4-FFF2-40B4-BE49-F238E27FC236}">
                <a16:creationId xmlns:a16="http://schemas.microsoft.com/office/drawing/2014/main" id="{163A39AF-104C-ED69-8E8D-309CCD64B5F9}"/>
              </a:ext>
            </a:extLst>
          </p:cNvPr>
          <p:cNvSpPr>
            <a:spLocks noGrp="1"/>
          </p:cNvSpPr>
          <p:nvPr>
            <p:ph idx="1"/>
          </p:nvPr>
        </p:nvSpPr>
        <p:spPr>
          <a:xfrm>
            <a:off x="540067" y="1628800"/>
            <a:ext cx="9721215" cy="3600399"/>
          </a:xfrm>
        </p:spPr>
        <p:txBody>
          <a:bodyPr>
            <a:normAutofit/>
          </a:bodyPr>
          <a:lstStyle/>
          <a:p>
            <a:pPr marL="357188" lvl="0" indent="-357188" algn="just">
              <a:lnSpc>
                <a:spcPct val="150000"/>
              </a:lnSpc>
            </a:pPr>
            <a:r>
              <a:rPr lang="en-ZA" dirty="0">
                <a:solidFill>
                  <a:schemeClr val="tx1"/>
                </a:solidFill>
                <a:effectLst/>
                <a:ea typeface="Calibri" panose="020F0502020204030204" pitchFamily="34" charset="0"/>
              </a:rPr>
              <a:t>5. </a:t>
            </a:r>
            <a:r>
              <a:rPr lang="en-ZA" b="1" dirty="0">
                <a:solidFill>
                  <a:schemeClr val="tx1"/>
                </a:solidFill>
                <a:effectLst/>
                <a:ea typeface="Calibri" panose="020F0502020204030204" pitchFamily="34" charset="0"/>
              </a:rPr>
              <a:t>Separation of powers -</a:t>
            </a:r>
            <a:r>
              <a:rPr lang="en-ZA" dirty="0">
                <a:solidFill>
                  <a:schemeClr val="tx1"/>
                </a:solidFill>
                <a:effectLst/>
                <a:ea typeface="Calibri" panose="020F0502020204030204" pitchFamily="34" charset="0"/>
              </a:rPr>
              <a:t> due to a lack of resources, the CBEP normally elects their Council members to serve on committees, which </a:t>
            </a:r>
            <a:r>
              <a:rPr lang="en-ZA" dirty="0">
                <a:solidFill>
                  <a:schemeClr val="tx1"/>
                </a:solidFill>
                <a:ea typeface="Calibri" panose="020F0502020204030204" pitchFamily="34" charset="0"/>
              </a:rPr>
              <a:t>brings on</a:t>
            </a:r>
            <a:r>
              <a:rPr lang="en-ZA" dirty="0">
                <a:solidFill>
                  <a:schemeClr val="tx1"/>
                </a:solidFill>
                <a:effectLst/>
                <a:ea typeface="Calibri" panose="020F0502020204030204" pitchFamily="34" charset="0"/>
              </a:rPr>
              <a:t> conflict and issues not properly addressed.</a:t>
            </a:r>
          </a:p>
          <a:p>
            <a:pPr marL="357188" lvl="0" indent="-357188" algn="just">
              <a:lnSpc>
                <a:spcPct val="150000"/>
              </a:lnSpc>
            </a:pPr>
            <a:r>
              <a:rPr lang="en-ZA" dirty="0">
                <a:solidFill>
                  <a:schemeClr val="tx1"/>
                </a:solidFill>
                <a:effectLst/>
                <a:ea typeface="Calibri" panose="020F0502020204030204" pitchFamily="34" charset="0"/>
              </a:rPr>
              <a:t>6.  Lack of adequate mechanisms and measures to deal with </a:t>
            </a:r>
            <a:r>
              <a:rPr lang="en-ZA" b="1" dirty="0">
                <a:solidFill>
                  <a:schemeClr val="tx1"/>
                </a:solidFill>
                <a:effectLst/>
                <a:ea typeface="Calibri" panose="020F0502020204030204" pitchFamily="34" charset="0"/>
              </a:rPr>
              <a:t>unprofessional conduct </a:t>
            </a:r>
            <a:r>
              <a:rPr lang="en-ZA" dirty="0">
                <a:solidFill>
                  <a:schemeClr val="tx1"/>
                </a:solidFill>
                <a:effectLst/>
                <a:ea typeface="Calibri" panose="020F0502020204030204" pitchFamily="34" charset="0"/>
              </a:rPr>
              <a:t>of Council Members.</a:t>
            </a:r>
          </a:p>
          <a:p>
            <a:endParaRPr lang="en-ZA" dirty="0"/>
          </a:p>
        </p:txBody>
      </p:sp>
    </p:spTree>
    <p:extLst>
      <p:ext uri="{BB962C8B-B14F-4D97-AF65-F5344CB8AC3E}">
        <p14:creationId xmlns:p14="http://schemas.microsoft.com/office/powerpoint/2010/main" val="238239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CDF8-4AEE-D696-0196-B3262CFCB277}"/>
              </a:ext>
            </a:extLst>
          </p:cNvPr>
          <p:cNvSpPr>
            <a:spLocks noGrp="1"/>
          </p:cNvSpPr>
          <p:nvPr>
            <p:ph type="title"/>
          </p:nvPr>
        </p:nvSpPr>
        <p:spPr>
          <a:xfrm>
            <a:off x="432123" y="-315416"/>
            <a:ext cx="9721215" cy="648072"/>
          </a:xfrm>
        </p:spPr>
        <p:txBody>
          <a:bodyPr>
            <a:normAutofit/>
          </a:bodyPr>
          <a:lstStyle/>
          <a:p>
            <a:pPr algn="ctr"/>
            <a:r>
              <a:rPr lang="en-US" sz="3200" dirty="0"/>
              <a:t>6. Proposed Initiatives / Legislative Reform</a:t>
            </a:r>
          </a:p>
        </p:txBody>
      </p:sp>
      <p:sp>
        <p:nvSpPr>
          <p:cNvPr id="3" name="Content Placeholder 2">
            <a:extLst>
              <a:ext uri="{FF2B5EF4-FFF2-40B4-BE49-F238E27FC236}">
                <a16:creationId xmlns:a16="http://schemas.microsoft.com/office/drawing/2014/main" id="{9EE137BA-0A5C-9D9A-672F-E88C4E520952}"/>
              </a:ext>
            </a:extLst>
          </p:cNvPr>
          <p:cNvSpPr>
            <a:spLocks noGrp="1"/>
          </p:cNvSpPr>
          <p:nvPr>
            <p:ph idx="1"/>
          </p:nvPr>
        </p:nvSpPr>
        <p:spPr>
          <a:xfrm>
            <a:off x="432123" y="620688"/>
            <a:ext cx="10225136" cy="5040560"/>
          </a:xfrm>
        </p:spPr>
        <p:txBody>
          <a:bodyPr>
            <a:normAutofit fontScale="77500" lnSpcReduction="20000"/>
          </a:bodyPr>
          <a:lstStyle/>
          <a:p>
            <a:pPr algn="just"/>
            <a:r>
              <a:rPr lang="en-US" sz="2900" b="1" dirty="0">
                <a:solidFill>
                  <a:schemeClr val="tx1"/>
                </a:solidFill>
                <a:effectLst/>
                <a:ea typeface="Calibri" panose="020F0502020204030204" pitchFamily="34" charset="0"/>
              </a:rPr>
              <a:t>1. Amendment of the CBE Legislation (CBE to Submit Proposal in 2023 FY)</a:t>
            </a:r>
          </a:p>
          <a:p>
            <a:pPr marL="627063" indent="-339725" algn="just">
              <a:buFont typeface="Wingdings" panose="05000000000000000000" pitchFamily="2" charset="2"/>
              <a:buChar char="ü"/>
            </a:pPr>
            <a:r>
              <a:rPr lang="en-US" sz="2400" i="1" dirty="0">
                <a:solidFill>
                  <a:schemeClr val="tx1"/>
                </a:solidFill>
                <a:ea typeface="Calibri" panose="020F0502020204030204" pitchFamily="34" charset="0"/>
              </a:rPr>
              <a:t>T</a:t>
            </a:r>
            <a:r>
              <a:rPr lang="en-US" sz="2400" i="1" dirty="0">
                <a:solidFill>
                  <a:schemeClr val="tx1"/>
                </a:solidFill>
                <a:effectLst/>
                <a:ea typeface="Calibri" panose="020F0502020204030204" pitchFamily="34" charset="0"/>
              </a:rPr>
              <a:t>o vest the CBE with enforcement powers to enforce compliance with its oversight functions – i.e.  Compliance Notices, Orders, Administrative Penalties (enforcement mechanisms to promote compliance).</a:t>
            </a:r>
          </a:p>
          <a:p>
            <a:pPr marL="627063" indent="-339725" algn="just">
              <a:buFont typeface="Wingdings" panose="05000000000000000000" pitchFamily="2" charset="2"/>
              <a:buChar char="ü"/>
            </a:pPr>
            <a:r>
              <a:rPr lang="en-US" sz="2400" i="1" dirty="0">
                <a:solidFill>
                  <a:schemeClr val="tx1"/>
                </a:solidFill>
                <a:effectLst/>
                <a:ea typeface="Calibri" panose="020F0502020204030204" pitchFamily="34" charset="0"/>
              </a:rPr>
              <a:t>Review the current CBE Act in its entirety as it is written in such a manner that can be subjected to numerous interpretations.</a:t>
            </a:r>
          </a:p>
          <a:p>
            <a:pPr marL="627063" indent="-339725" algn="just">
              <a:buFont typeface="Wingdings" panose="05000000000000000000" pitchFamily="2" charset="2"/>
              <a:buChar char="ü"/>
            </a:pPr>
            <a:r>
              <a:rPr lang="en-US" sz="2400" i="1" dirty="0">
                <a:solidFill>
                  <a:schemeClr val="tx1"/>
                </a:solidFill>
                <a:ea typeface="Calibri" panose="020F0502020204030204" pitchFamily="34" charset="0"/>
              </a:rPr>
              <a:t>Statutory Review and consolidation of CBE legislation as it is an old legislation.</a:t>
            </a:r>
          </a:p>
          <a:p>
            <a:pPr marL="627063" indent="-339725" algn="just">
              <a:buFont typeface="Wingdings" panose="05000000000000000000" pitchFamily="2" charset="2"/>
              <a:buChar char="ü"/>
            </a:pPr>
            <a:r>
              <a:rPr lang="en-US" sz="2400" i="1" dirty="0">
                <a:solidFill>
                  <a:schemeClr val="tx1"/>
                </a:solidFill>
                <a:effectLst/>
                <a:ea typeface="Calibri" panose="020F0502020204030204" pitchFamily="34" charset="0"/>
              </a:rPr>
              <a:t>Legislative Directive Turnaround times for Ministerial approvals of Legislative Frameworks / Delegation of Authority to the CBE.</a:t>
            </a:r>
          </a:p>
          <a:p>
            <a:pPr marL="347663" indent="-347663" algn="just"/>
            <a:r>
              <a:rPr lang="en-US" sz="2900" b="1" dirty="0">
                <a:solidFill>
                  <a:schemeClr val="tx1"/>
                </a:solidFill>
                <a:ea typeface="Calibri" panose="020F0502020204030204" pitchFamily="34" charset="0"/>
              </a:rPr>
              <a:t>2. Stakeholder Engagements (Quarterly in 2023) </a:t>
            </a:r>
            <a:r>
              <a:rPr lang="en-US" sz="2400" dirty="0">
                <a:solidFill>
                  <a:schemeClr val="tx1"/>
                </a:solidFill>
                <a:ea typeface="Calibri" panose="020F0502020204030204" pitchFamily="34" charset="0"/>
              </a:rPr>
              <a:t>with CBEPs </a:t>
            </a:r>
            <a:r>
              <a:rPr lang="en-US" sz="2400" i="1" dirty="0">
                <a:solidFill>
                  <a:schemeClr val="tx1"/>
                </a:solidFill>
                <a:ea typeface="Calibri" panose="020F0502020204030204" pitchFamily="34" charset="0"/>
              </a:rPr>
              <a:t>to create awareness of the CBE powers and mandate as a legislated Appeals body. </a:t>
            </a:r>
          </a:p>
          <a:p>
            <a:pPr marL="347663" indent="-347663" algn="just"/>
            <a:r>
              <a:rPr lang="en-US" sz="2900" b="1" dirty="0">
                <a:solidFill>
                  <a:schemeClr val="tx1"/>
                </a:solidFill>
                <a:ea typeface="Calibri" panose="020F0502020204030204" pitchFamily="34" charset="0"/>
              </a:rPr>
              <a:t>3. Partnership Developments by CBE Shared Services (Quarterly in 2023) </a:t>
            </a:r>
            <a:r>
              <a:rPr lang="en-US" sz="2400" i="1" dirty="0">
                <a:solidFill>
                  <a:schemeClr val="tx1"/>
                </a:solidFill>
                <a:ea typeface="Calibri" panose="020F0502020204030204" pitchFamily="34" charset="0"/>
              </a:rPr>
              <a:t>– Policy review, development and compliance training, monitoring and compliance reviews and reporting.</a:t>
            </a:r>
          </a:p>
          <a:p>
            <a:pPr marL="347663" indent="-347663" algn="just"/>
            <a:r>
              <a:rPr lang="en-US" sz="2400" i="1" dirty="0">
                <a:solidFill>
                  <a:schemeClr val="tx1"/>
                </a:solidFill>
                <a:ea typeface="Calibri" panose="020F0502020204030204" pitchFamily="34" charset="0"/>
              </a:rPr>
              <a:t>4. </a:t>
            </a:r>
            <a:r>
              <a:rPr lang="en-ZA" sz="2800" b="1" dirty="0">
                <a:solidFill>
                  <a:schemeClr val="tx1"/>
                </a:solidFill>
                <a:effectLst/>
                <a:ea typeface="Times New Roman" panose="02020603050405020304" pitchFamily="18" charset="0"/>
              </a:rPr>
              <a:t>Regular workshops </a:t>
            </a:r>
            <a:r>
              <a:rPr lang="en-ZA" sz="2400" i="1" dirty="0">
                <a:solidFill>
                  <a:schemeClr val="tx1"/>
                </a:solidFill>
                <a:effectLst/>
                <a:ea typeface="Times New Roman" panose="02020603050405020304" pitchFamily="18" charset="0"/>
              </a:rPr>
              <a:t>to empower CBEPs to deliver on their mandate adequately</a:t>
            </a:r>
            <a:endParaRPr lang="en-US" sz="2400" i="1" dirty="0">
              <a:solidFill>
                <a:schemeClr val="tx1"/>
              </a:solidFill>
              <a:ea typeface="Calibri" panose="020F0502020204030204" pitchFamily="34" charset="0"/>
            </a:endParaRPr>
          </a:p>
          <a:p>
            <a:pPr marL="347663" indent="-347663" algn="just"/>
            <a:r>
              <a:rPr lang="en-US" sz="2900" b="1" dirty="0">
                <a:solidFill>
                  <a:schemeClr val="tx1"/>
                </a:solidFill>
                <a:ea typeface="Calibri" panose="020F0502020204030204" pitchFamily="34" charset="0"/>
              </a:rPr>
              <a:t>5. Development Code of Conduct for Council Members (CBE to Submit Proposal  in 2023 FY) </a:t>
            </a:r>
          </a:p>
          <a:p>
            <a:pPr algn="just"/>
            <a:endParaRPr lang="en-US" sz="2100" i="1" dirty="0">
              <a:solidFill>
                <a:schemeClr val="tx1"/>
              </a:solidFill>
              <a:ea typeface="Calibri" panose="020F0502020204030204" pitchFamily="34" charset="0"/>
            </a:endParaRPr>
          </a:p>
          <a:p>
            <a:pPr marL="342900" indent="-342900" algn="just">
              <a:buFont typeface="Arial" panose="020B0604020202020204" pitchFamily="34" charset="0"/>
              <a:buChar char="•"/>
            </a:pPr>
            <a:endParaRPr lang="en-US" sz="1900" i="1" dirty="0">
              <a:solidFill>
                <a:schemeClr val="tx1"/>
              </a:solidFill>
              <a:effectLst/>
              <a:ea typeface="Calibri" panose="020F0502020204030204" pitchFamily="34" charset="0"/>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588182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620204" y="3786145"/>
            <a:ext cx="7560945" cy="2235143"/>
          </a:xfrm>
        </p:spPr>
        <p:txBody>
          <a:bodyPr/>
          <a:lstStyle/>
          <a:p>
            <a:r>
              <a:rPr lang="en-US" sz="4400" b="1" dirty="0">
                <a:solidFill>
                  <a:srgbClr val="996600"/>
                </a:solidFill>
                <a:latin typeface="Myriad Pro" pitchFamily="34" charset="0"/>
              </a:rPr>
              <a:t>THANK YOU</a:t>
            </a:r>
          </a:p>
          <a:p>
            <a:r>
              <a:rPr lang="en-US" sz="2000" b="1" dirty="0">
                <a:solidFill>
                  <a:srgbClr val="996600"/>
                </a:solidFill>
                <a:latin typeface="Myriad Pro" pitchFamily="34" charset="0"/>
                <a:hlinkClick r:id="rId2"/>
              </a:rPr>
              <a:t>www.cbe.org.za</a:t>
            </a:r>
            <a:endParaRPr lang="en-US" sz="2000" b="1" dirty="0">
              <a:solidFill>
                <a:srgbClr val="996600"/>
              </a:solidFill>
              <a:latin typeface="Myriad Pro" pitchFamily="34" charset="0"/>
            </a:endParaRPr>
          </a:p>
          <a:p>
            <a:r>
              <a:rPr lang="en-US" sz="2000" b="1" dirty="0">
                <a:solidFill>
                  <a:srgbClr val="996600"/>
                </a:solidFill>
                <a:latin typeface="Myriad Pro" pitchFamily="34" charset="0"/>
                <a:hlinkClick r:id="rId3"/>
              </a:rPr>
              <a:t>info@cbe.org.za</a:t>
            </a:r>
            <a:endParaRPr lang="en-US" sz="2000" b="1" dirty="0">
              <a:solidFill>
                <a:srgbClr val="996600"/>
              </a:solidFill>
              <a:latin typeface="Myriad Pro" pitchFamily="34" charset="0"/>
            </a:endParaRPr>
          </a:p>
          <a:p>
            <a:r>
              <a:rPr lang="en-US" sz="2000" b="1" dirty="0">
                <a:solidFill>
                  <a:srgbClr val="996600"/>
                </a:solidFill>
                <a:latin typeface="Myriad Pro" pitchFamily="34" charset="0"/>
              </a:rPr>
              <a:t>012 3463985</a:t>
            </a:r>
            <a:endParaRPr lang="en-GB" sz="2000" b="1" dirty="0">
              <a:solidFill>
                <a:srgbClr val="996600"/>
              </a:solidFill>
              <a:latin typeface="Myriad Pro" pitchFamily="34" charset="0"/>
            </a:endParaRPr>
          </a:p>
          <a:p>
            <a:endParaRPr lang="en-GB" dirty="0"/>
          </a:p>
          <a:p>
            <a:endParaRPr lang="en-GB" dirty="0"/>
          </a:p>
        </p:txBody>
      </p:sp>
      <p:sp>
        <p:nvSpPr>
          <p:cNvPr id="2" name="Slide Number Placeholder 1">
            <a:extLst>
              <a:ext uri="{FF2B5EF4-FFF2-40B4-BE49-F238E27FC236}">
                <a16:creationId xmlns:a16="http://schemas.microsoft.com/office/drawing/2014/main" id="{F70DD202-B5F9-04A6-B1D1-8B87410EF584}"/>
              </a:ext>
            </a:extLst>
          </p:cNvPr>
          <p:cNvSpPr>
            <a:spLocks noGrp="1"/>
          </p:cNvSpPr>
          <p:nvPr>
            <p:ph type="sldNum" sz="quarter" idx="12"/>
          </p:nvPr>
        </p:nvSpPr>
        <p:spPr/>
        <p:txBody>
          <a:bodyPr/>
          <a:lstStyle/>
          <a:p>
            <a:fld id="{6E80BBAC-3F5A-428C-B270-2B62248C9DFE}" type="slidenum">
              <a:rPr lang="en-GB" smtClean="0"/>
              <a:t>29</a:t>
            </a:fld>
            <a:endParaRPr lang="en-GB" dirty="0"/>
          </a:p>
        </p:txBody>
      </p:sp>
    </p:spTree>
    <p:extLst>
      <p:ext uri="{BB962C8B-B14F-4D97-AF65-F5344CB8AC3E}">
        <p14:creationId xmlns:p14="http://schemas.microsoft.com/office/powerpoint/2010/main" val="138923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D897E-B6DF-4AF9-A55E-D411BEC078B9}"/>
              </a:ext>
            </a:extLst>
          </p:cNvPr>
          <p:cNvSpPr>
            <a:spLocks noGrp="1"/>
          </p:cNvSpPr>
          <p:nvPr>
            <p:ph type="title"/>
          </p:nvPr>
        </p:nvSpPr>
        <p:spPr>
          <a:xfrm>
            <a:off x="540067" y="980728"/>
            <a:ext cx="9721215" cy="2016224"/>
          </a:xfrm>
          <a:solidFill>
            <a:srgbClr val="E46C0A"/>
          </a:solidFill>
        </p:spPr>
        <p:txBody>
          <a:bodyPr>
            <a:normAutofit/>
          </a:bodyPr>
          <a:lstStyle/>
          <a:p>
            <a:pPr algn="ctr"/>
            <a:r>
              <a:rPr lang="en-ZA" sz="2400" dirty="0">
                <a:solidFill>
                  <a:schemeClr val="tx1"/>
                </a:solidFill>
              </a:rPr>
              <a:t>PART A</a:t>
            </a:r>
            <a:br>
              <a:rPr lang="en-ZA" sz="2400" dirty="0">
                <a:solidFill>
                  <a:schemeClr val="tx1"/>
                </a:solidFill>
              </a:rPr>
            </a:br>
            <a:br>
              <a:rPr lang="en-ZA" sz="2400" dirty="0">
                <a:solidFill>
                  <a:schemeClr val="tx1"/>
                </a:solidFill>
              </a:rPr>
            </a:br>
            <a:r>
              <a:rPr lang="en-ZA" sz="2400" dirty="0">
                <a:solidFill>
                  <a:schemeClr val="tx1"/>
                </a:solidFill>
              </a:rPr>
              <a:t>INTRODUCTION</a:t>
            </a:r>
          </a:p>
        </p:txBody>
      </p:sp>
      <p:sp>
        <p:nvSpPr>
          <p:cNvPr id="3" name="Slide Number Placeholder 2">
            <a:extLst>
              <a:ext uri="{FF2B5EF4-FFF2-40B4-BE49-F238E27FC236}">
                <a16:creationId xmlns:a16="http://schemas.microsoft.com/office/drawing/2014/main" id="{9824A5E2-42B2-BE3C-6022-ADE7765F8BEE}"/>
              </a:ext>
            </a:extLst>
          </p:cNvPr>
          <p:cNvSpPr>
            <a:spLocks noGrp="1"/>
          </p:cNvSpPr>
          <p:nvPr>
            <p:ph type="sldNum" sz="quarter" idx="4"/>
          </p:nvPr>
        </p:nvSpPr>
        <p:spPr/>
        <p:txBody>
          <a:bodyPr/>
          <a:lstStyle/>
          <a:p>
            <a:fld id="{51C3A41C-608F-4C9A-9CA5-E9C0903D5782}" type="slidenum">
              <a:rPr lang="en-GB" smtClean="0"/>
              <a:pPr/>
              <a:t>3</a:t>
            </a:fld>
            <a:endParaRPr lang="en-GB" dirty="0"/>
          </a:p>
        </p:txBody>
      </p:sp>
    </p:spTree>
    <p:extLst>
      <p:ext uri="{BB962C8B-B14F-4D97-AF65-F5344CB8AC3E}">
        <p14:creationId xmlns:p14="http://schemas.microsoft.com/office/powerpoint/2010/main" val="368488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67" y="111547"/>
            <a:ext cx="9721215" cy="1143000"/>
          </a:xfrm>
        </p:spPr>
        <p:txBody>
          <a:bodyPr>
            <a:normAutofit/>
          </a:bodyPr>
          <a:lstStyle/>
          <a:p>
            <a:pPr algn="ctr"/>
            <a:r>
              <a:rPr lang="en-ZA" altLang="en-US" sz="3200" dirty="0"/>
              <a:t>1. Who is the CBE?</a:t>
            </a:r>
            <a:endParaRPr lang="en-GB" sz="3200" dirty="0"/>
          </a:p>
        </p:txBody>
      </p:sp>
      <p:sp>
        <p:nvSpPr>
          <p:cNvPr id="3" name="Content Placeholder 2"/>
          <p:cNvSpPr>
            <a:spLocks noGrp="1"/>
          </p:cNvSpPr>
          <p:nvPr>
            <p:ph idx="1"/>
          </p:nvPr>
        </p:nvSpPr>
        <p:spPr>
          <a:xfrm>
            <a:off x="540067" y="1052736"/>
            <a:ext cx="9721215" cy="4464016"/>
          </a:xfrm>
        </p:spPr>
        <p:txBody>
          <a:bodyPr/>
          <a:lstStyle/>
          <a:p>
            <a:pPr marL="342900" indent="-342900" algn="just" eaLnBrk="1" hangingPunct="1">
              <a:spcBef>
                <a:spcPct val="0"/>
              </a:spcBef>
              <a:buFont typeface="Arial" panose="020B0604020202020204" pitchFamily="34" charset="0"/>
              <a:buChar char="•"/>
            </a:pPr>
            <a:r>
              <a:rPr lang="en-US" altLang="en-US" sz="1800" dirty="0">
                <a:solidFill>
                  <a:schemeClr val="tx1"/>
                </a:solidFill>
              </a:rPr>
              <a:t>The Council for the Built Environment (CBE) is a Schedule 3A Public Entity, a juristic body established in terms of section 2 of the Council for the Built Environment Act, 43 of 2000 (Hereafter the CBE Act) reporting to the Department of Public Works and Infrastructure (DPWI) </a:t>
            </a:r>
          </a:p>
          <a:p>
            <a:pPr algn="just" eaLnBrk="1" hangingPunct="1">
              <a:spcBef>
                <a:spcPct val="0"/>
              </a:spcBef>
            </a:pPr>
            <a:endParaRPr lang="en-US" altLang="en-US" sz="1800" dirty="0">
              <a:solidFill>
                <a:schemeClr val="tx1"/>
              </a:solidFill>
            </a:endParaRPr>
          </a:p>
          <a:p>
            <a:pPr marL="342900" indent="-342900" algn="just" eaLnBrk="1" hangingPunct="1">
              <a:spcBef>
                <a:spcPct val="0"/>
              </a:spcBef>
              <a:buFont typeface="Arial" panose="020B0604020202020204" pitchFamily="34" charset="0"/>
              <a:buChar char="•"/>
            </a:pPr>
            <a:r>
              <a:rPr lang="en-US" altLang="en-US" sz="1800" dirty="0">
                <a:solidFill>
                  <a:schemeClr val="tx1"/>
                </a:solidFill>
              </a:rPr>
              <a:t>It is an </a:t>
            </a:r>
            <a:r>
              <a:rPr lang="en-US" altLang="en-US" sz="1800" b="1" dirty="0">
                <a:solidFill>
                  <a:schemeClr val="tx1"/>
                </a:solidFill>
              </a:rPr>
              <a:t>overarching body that coordinates</a:t>
            </a:r>
            <a:r>
              <a:rPr lang="en-US" altLang="en-US" sz="1800" dirty="0">
                <a:solidFill>
                  <a:schemeClr val="tx1"/>
                </a:solidFill>
              </a:rPr>
              <a:t> six Councils for the Built Environment Professions (</a:t>
            </a:r>
            <a:r>
              <a:rPr lang="en-US" altLang="en-US" sz="1800" b="1" dirty="0">
                <a:solidFill>
                  <a:schemeClr val="tx1"/>
                </a:solidFill>
              </a:rPr>
              <a:t>Architecture, Landscape Architecture, Engineering, Property Valuation, Project and Construction Management, and Quantity Surveying</a:t>
            </a:r>
            <a:r>
              <a:rPr lang="en-US" altLang="en-US" sz="1800" dirty="0">
                <a:solidFill>
                  <a:schemeClr val="tx1"/>
                </a:solidFill>
              </a:rPr>
              <a:t>)</a:t>
            </a:r>
          </a:p>
          <a:p>
            <a:pPr marL="457200" indent="-109538" eaLnBrk="1" hangingPunct="1">
              <a:spcBef>
                <a:spcPct val="0"/>
              </a:spcBef>
              <a:buFont typeface="Wingdings" panose="05000000000000000000" pitchFamily="2" charset="2"/>
              <a:buChar char="ü"/>
            </a:pPr>
            <a:r>
              <a:rPr lang="en-US" altLang="en-US" sz="1800" i="1" dirty="0">
                <a:solidFill>
                  <a:schemeClr val="tx1"/>
                </a:solidFill>
              </a:rPr>
              <a:t>Instilling good conduct within the professions, </a:t>
            </a:r>
          </a:p>
          <a:p>
            <a:pPr marL="457200" indent="-109538" eaLnBrk="1" hangingPunct="1">
              <a:spcBef>
                <a:spcPct val="0"/>
              </a:spcBef>
              <a:buFont typeface="Wingdings" panose="05000000000000000000" pitchFamily="2" charset="2"/>
              <a:buChar char="ü"/>
            </a:pPr>
            <a:r>
              <a:rPr lang="en-US" altLang="en-US" sz="1800" i="1" dirty="0">
                <a:solidFill>
                  <a:schemeClr val="tx1"/>
                </a:solidFill>
              </a:rPr>
              <a:t>Promoting Transformation in the professions, and </a:t>
            </a:r>
          </a:p>
          <a:p>
            <a:pPr marL="457200" indent="-109538" eaLnBrk="1" hangingPunct="1">
              <a:spcBef>
                <a:spcPct val="0"/>
              </a:spcBef>
              <a:buFont typeface="Wingdings" panose="05000000000000000000" pitchFamily="2" charset="2"/>
              <a:buChar char="ü"/>
            </a:pPr>
            <a:r>
              <a:rPr lang="en-US" altLang="en-US" sz="1800" i="1" dirty="0">
                <a:solidFill>
                  <a:schemeClr val="tx1"/>
                </a:solidFill>
              </a:rPr>
              <a:t>Advising the South African government on built environment-related issues. </a:t>
            </a:r>
          </a:p>
          <a:p>
            <a:pPr marL="347662" eaLnBrk="1" hangingPunct="1">
              <a:spcBef>
                <a:spcPct val="0"/>
              </a:spcBef>
            </a:pPr>
            <a:endParaRPr lang="en-US" altLang="en-US" sz="1800" dirty="0">
              <a:solidFill>
                <a:schemeClr val="tx1"/>
              </a:solidFill>
            </a:endParaRPr>
          </a:p>
          <a:p>
            <a:pPr marL="446088" indent="-357188" eaLnBrk="1" hangingPunct="1">
              <a:spcBef>
                <a:spcPct val="0"/>
              </a:spcBef>
              <a:buFont typeface="Arial" panose="020B0604020202020204" pitchFamily="34" charset="0"/>
              <a:buChar char="•"/>
            </a:pPr>
            <a:r>
              <a:rPr lang="en-US" altLang="en-US" sz="1800" dirty="0">
                <a:solidFill>
                  <a:schemeClr val="tx1"/>
                </a:solidFill>
              </a:rPr>
              <a:t>The objective, function, power and duties of CBE are outlined in section 3 and section 4 of the CBE Act.</a:t>
            </a:r>
          </a:p>
          <a:p>
            <a:endParaRPr lang="en-GB" dirty="0"/>
          </a:p>
        </p:txBody>
      </p:sp>
      <p:pic>
        <p:nvPicPr>
          <p:cNvPr id="4" name="Picture 2" descr="Image result for COnstruction">
            <a:extLst>
              <a:ext uri="{FF2B5EF4-FFF2-40B4-BE49-F238E27FC236}">
                <a16:creationId xmlns:a16="http://schemas.microsoft.com/office/drawing/2014/main" id="{F0AA8BE9-2A97-4477-868F-89CBD019D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371" y="4653136"/>
            <a:ext cx="4836357" cy="1578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2E9FE57-1098-6326-7CD0-0D5AC1146DB7}"/>
              </a:ext>
            </a:extLst>
          </p:cNvPr>
          <p:cNvSpPr>
            <a:spLocks noGrp="1"/>
          </p:cNvSpPr>
          <p:nvPr>
            <p:ph type="sldNum" sz="quarter" idx="4"/>
          </p:nvPr>
        </p:nvSpPr>
        <p:spPr/>
        <p:txBody>
          <a:bodyPr/>
          <a:lstStyle/>
          <a:p>
            <a:fld id="{51C3A41C-608F-4C9A-9CA5-E9C0903D5782}" type="slidenum">
              <a:rPr lang="en-GB" smtClean="0"/>
              <a:pPr/>
              <a:t>4</a:t>
            </a:fld>
            <a:endParaRPr lang="en-GB" dirty="0"/>
          </a:p>
        </p:txBody>
      </p:sp>
    </p:spTree>
    <p:extLst>
      <p:ext uri="{BB962C8B-B14F-4D97-AF65-F5344CB8AC3E}">
        <p14:creationId xmlns:p14="http://schemas.microsoft.com/office/powerpoint/2010/main" val="156207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D57A-9256-8809-63F8-704525BF1A2D}"/>
              </a:ext>
            </a:extLst>
          </p:cNvPr>
          <p:cNvSpPr>
            <a:spLocks noGrp="1"/>
          </p:cNvSpPr>
          <p:nvPr>
            <p:ph type="title"/>
          </p:nvPr>
        </p:nvSpPr>
        <p:spPr>
          <a:xfrm>
            <a:off x="540069" y="44624"/>
            <a:ext cx="9721215" cy="936104"/>
          </a:xfrm>
        </p:spPr>
        <p:txBody>
          <a:bodyPr>
            <a:normAutofit fontScale="90000"/>
          </a:bodyPr>
          <a:lstStyle/>
          <a:p>
            <a:pPr algn="ctr"/>
            <a:r>
              <a:rPr lang="en-US" sz="3200" dirty="0"/>
              <a:t>2. Appointment, Composition, and Term of Council Members</a:t>
            </a:r>
            <a:endParaRPr lang="en-ZA" sz="3200" dirty="0"/>
          </a:p>
        </p:txBody>
      </p:sp>
      <p:sp>
        <p:nvSpPr>
          <p:cNvPr id="3" name="Content Placeholder 2">
            <a:extLst>
              <a:ext uri="{FF2B5EF4-FFF2-40B4-BE49-F238E27FC236}">
                <a16:creationId xmlns:a16="http://schemas.microsoft.com/office/drawing/2014/main" id="{DB1DE4C1-A1AC-3F37-F901-23D7C2847131}"/>
              </a:ext>
            </a:extLst>
          </p:cNvPr>
          <p:cNvSpPr>
            <a:spLocks noGrp="1"/>
          </p:cNvSpPr>
          <p:nvPr>
            <p:ph idx="1"/>
          </p:nvPr>
        </p:nvSpPr>
        <p:spPr>
          <a:xfrm>
            <a:off x="540069" y="1124745"/>
            <a:ext cx="10045182" cy="4608511"/>
          </a:xfrm>
        </p:spPr>
        <p:txBody>
          <a:bodyPr>
            <a:normAutofit fontScale="25000" lnSpcReduction="20000"/>
          </a:bodyPr>
          <a:lstStyle/>
          <a:p>
            <a:pPr marL="342900" indent="-342900" algn="just">
              <a:lnSpc>
                <a:spcPct val="150000"/>
              </a:lnSpc>
              <a:buFont typeface="Arial" panose="020B0604020202020204" pitchFamily="34" charset="0"/>
              <a:buChar char="•"/>
            </a:pPr>
            <a:r>
              <a:rPr lang="en-ZA" sz="7200" dirty="0">
                <a:solidFill>
                  <a:schemeClr val="tx1"/>
                </a:solidFill>
              </a:rPr>
              <a:t>Section 5(1) of the CBE Act authorises the Minister of  Public Works and Infrastructure (the Minister) to appoint members of the CBE Council including the Chairperson and Deputy </a:t>
            </a:r>
            <a:r>
              <a:rPr lang="en-US" sz="7200" dirty="0">
                <a:solidFill>
                  <a:schemeClr val="tx1"/>
                </a:solidFill>
              </a:rPr>
              <a:t>through a prescribed process for a period of four years.</a:t>
            </a:r>
          </a:p>
          <a:p>
            <a:pPr marL="342900" indent="-342900" algn="just">
              <a:lnSpc>
                <a:spcPct val="150000"/>
              </a:lnSpc>
              <a:buFont typeface="Arial" panose="020B0604020202020204" pitchFamily="34" charset="0"/>
              <a:buChar char="•"/>
            </a:pPr>
            <a:r>
              <a:rPr lang="en-ZA" sz="7200" dirty="0">
                <a:solidFill>
                  <a:schemeClr val="tx1"/>
                </a:solidFill>
              </a:rPr>
              <a:t>The Council must be comprised of the following representative stakeholders from; </a:t>
            </a:r>
          </a:p>
          <a:p>
            <a:pPr marL="800100" indent="-342900" algn="just">
              <a:lnSpc>
                <a:spcPct val="150000"/>
              </a:lnSpc>
              <a:buFont typeface="Wingdings" panose="05000000000000000000" pitchFamily="2" charset="2"/>
              <a:buChar char="ü"/>
            </a:pPr>
            <a:r>
              <a:rPr lang="en-ZA" sz="5600" i="1" dirty="0">
                <a:solidFill>
                  <a:schemeClr val="tx1"/>
                </a:solidFill>
              </a:rPr>
              <a:t>One (1) government department’s representative </a:t>
            </a:r>
          </a:p>
          <a:p>
            <a:pPr marL="800100" indent="-342900" algn="just">
              <a:lnSpc>
                <a:spcPct val="150000"/>
              </a:lnSpc>
              <a:buFont typeface="Wingdings" panose="05000000000000000000" pitchFamily="2" charset="2"/>
              <a:buChar char="ü"/>
            </a:pPr>
            <a:r>
              <a:rPr lang="en-ZA" sz="5600" i="1" dirty="0">
                <a:solidFill>
                  <a:schemeClr val="tx1"/>
                </a:solidFill>
              </a:rPr>
              <a:t>Not more than three (3) representatives nominated from various provincial departments within whose functional arears the professions are practiced</a:t>
            </a:r>
          </a:p>
          <a:p>
            <a:pPr marL="800100" indent="-342900" algn="just">
              <a:lnSpc>
                <a:spcPct val="150000"/>
              </a:lnSpc>
              <a:buFont typeface="Wingdings" panose="05000000000000000000" pitchFamily="2" charset="2"/>
              <a:buChar char="ü"/>
            </a:pPr>
            <a:r>
              <a:rPr lang="en-ZA" sz="5600" i="1" dirty="0">
                <a:solidFill>
                  <a:schemeClr val="tx1"/>
                </a:solidFill>
              </a:rPr>
              <a:t>Two (2) representatives from council of professions in the built environment with appropriate expertise </a:t>
            </a:r>
          </a:p>
          <a:p>
            <a:pPr marL="800100" indent="-342900" algn="just">
              <a:lnSpc>
                <a:spcPct val="150000"/>
              </a:lnSpc>
              <a:buFont typeface="Wingdings" panose="05000000000000000000" pitchFamily="2" charset="2"/>
              <a:buChar char="ü"/>
            </a:pPr>
            <a:r>
              <a:rPr lang="en-ZA" sz="5600" i="1" dirty="0">
                <a:solidFill>
                  <a:schemeClr val="tx1"/>
                </a:solidFill>
              </a:rPr>
              <a:t>Not more than four (4) public nominees nominated through a public process</a:t>
            </a:r>
          </a:p>
          <a:p>
            <a:pPr marL="800100" indent="-342900" algn="just">
              <a:lnSpc>
                <a:spcPct val="150000"/>
              </a:lnSpc>
              <a:buFont typeface="Wingdings" panose="05000000000000000000" pitchFamily="2" charset="2"/>
              <a:buChar char="ü"/>
            </a:pPr>
            <a:r>
              <a:rPr lang="en-ZA" sz="5600" i="1" dirty="0">
                <a:solidFill>
                  <a:schemeClr val="tx1"/>
                </a:solidFill>
              </a:rPr>
              <a:t>Representative of a recently established legislative council</a:t>
            </a:r>
          </a:p>
          <a:p>
            <a:pPr marL="457200" indent="-457200" algn="just">
              <a:lnSpc>
                <a:spcPct val="150000"/>
              </a:lnSpc>
              <a:buFont typeface="Arial" panose="020B0604020202020204" pitchFamily="34" charset="0"/>
              <a:buChar char="•"/>
            </a:pPr>
            <a:r>
              <a:rPr lang="en-ZA" sz="7200" dirty="0">
                <a:solidFill>
                  <a:schemeClr val="tx1"/>
                </a:solidFill>
              </a:rPr>
              <a:t>Section 7 and 8 of the CBE Act empowers the Minister to remove a Member of the Council from office after inquiry on account of misconduct, disqualification,  vacate their office, or due to inability to perform their duties efficiently.</a:t>
            </a:r>
          </a:p>
          <a:p>
            <a:pPr marL="457200" algn="just">
              <a:lnSpc>
                <a:spcPct val="150000"/>
              </a:lnSpc>
            </a:pPr>
            <a:endParaRPr lang="en-ZA" sz="2600" i="1" dirty="0">
              <a:solidFill>
                <a:schemeClr val="tx1"/>
              </a:solidFill>
            </a:endParaRPr>
          </a:p>
          <a:p>
            <a:pPr marL="457200" indent="-457200">
              <a:buFont typeface="+mj-lt"/>
              <a:buAutoNum type="alphaLcPeriod"/>
            </a:pPr>
            <a:endParaRPr lang="en-ZA" dirty="0">
              <a:solidFill>
                <a:schemeClr val="tx1"/>
              </a:solidFill>
            </a:endParaRPr>
          </a:p>
        </p:txBody>
      </p:sp>
    </p:spTree>
    <p:extLst>
      <p:ext uri="{BB962C8B-B14F-4D97-AF65-F5344CB8AC3E}">
        <p14:creationId xmlns:p14="http://schemas.microsoft.com/office/powerpoint/2010/main" val="177343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D897E-B6DF-4AF9-A55E-D411BEC078B9}"/>
              </a:ext>
            </a:extLst>
          </p:cNvPr>
          <p:cNvSpPr>
            <a:spLocks noGrp="1"/>
          </p:cNvSpPr>
          <p:nvPr>
            <p:ph type="title"/>
          </p:nvPr>
        </p:nvSpPr>
        <p:spPr>
          <a:xfrm>
            <a:off x="540067" y="980728"/>
            <a:ext cx="9721215" cy="2016224"/>
          </a:xfrm>
          <a:solidFill>
            <a:srgbClr val="E46C0A"/>
          </a:solidFill>
        </p:spPr>
        <p:txBody>
          <a:bodyPr>
            <a:normAutofit/>
          </a:bodyPr>
          <a:lstStyle/>
          <a:p>
            <a:pPr algn="ctr"/>
            <a:r>
              <a:rPr lang="en-ZA" sz="2400" dirty="0">
                <a:solidFill>
                  <a:schemeClr val="tx1"/>
                </a:solidFill>
              </a:rPr>
              <a:t>PART B</a:t>
            </a:r>
            <a:br>
              <a:rPr lang="en-ZA" sz="2400" dirty="0">
                <a:solidFill>
                  <a:schemeClr val="tx1"/>
                </a:solidFill>
              </a:rPr>
            </a:br>
            <a:br>
              <a:rPr lang="en-ZA" sz="2400" dirty="0">
                <a:solidFill>
                  <a:schemeClr val="tx1"/>
                </a:solidFill>
              </a:rPr>
            </a:br>
            <a:r>
              <a:rPr lang="en-ZA" sz="2400" dirty="0">
                <a:solidFill>
                  <a:schemeClr val="tx1"/>
                </a:solidFill>
              </a:rPr>
              <a:t>STEPS TAKEN BY THE CBE TO STRENGTHEN ITS REGULATORY FUNCTION OVER THE COUNCILS FOR THE BUILT ENVIRONMENT PROFESSIONS</a:t>
            </a:r>
          </a:p>
        </p:txBody>
      </p:sp>
    </p:spTree>
    <p:extLst>
      <p:ext uri="{BB962C8B-B14F-4D97-AF65-F5344CB8AC3E}">
        <p14:creationId xmlns:p14="http://schemas.microsoft.com/office/powerpoint/2010/main" val="198351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12EF-44C1-76C7-15B7-09F6AEEF6F2F}"/>
              </a:ext>
            </a:extLst>
          </p:cNvPr>
          <p:cNvSpPr>
            <a:spLocks noGrp="1"/>
          </p:cNvSpPr>
          <p:nvPr>
            <p:ph type="title"/>
          </p:nvPr>
        </p:nvSpPr>
        <p:spPr>
          <a:xfrm>
            <a:off x="540069" y="116632"/>
            <a:ext cx="9721215" cy="1080120"/>
          </a:xfrm>
        </p:spPr>
        <p:txBody>
          <a:bodyPr>
            <a:noAutofit/>
          </a:bodyPr>
          <a:lstStyle/>
          <a:p>
            <a:pPr algn="ctr"/>
            <a:r>
              <a:rPr lang="en-ZA" sz="3200" dirty="0"/>
              <a:t>3.Current Initiatives to</a:t>
            </a:r>
            <a:r>
              <a:rPr lang="en-US" sz="3200" b="1" dirty="0">
                <a:latin typeface="Arial" panose="020B0604020202020204" pitchFamily="34" charset="0"/>
                <a:ea typeface="+mj-ea"/>
                <a:cs typeface="Arial" panose="020B0604020202020204" pitchFamily="34" charset="0"/>
              </a:rPr>
              <a:t> strengthen CBE regulatory function over the CBEP</a:t>
            </a:r>
            <a:endParaRPr lang="en-ZA" sz="3200" dirty="0"/>
          </a:p>
        </p:txBody>
      </p:sp>
      <p:sp>
        <p:nvSpPr>
          <p:cNvPr id="3" name="Content Placeholder 2">
            <a:extLst>
              <a:ext uri="{FF2B5EF4-FFF2-40B4-BE49-F238E27FC236}">
                <a16:creationId xmlns:a16="http://schemas.microsoft.com/office/drawing/2014/main" id="{78AAD137-D415-E05D-26F3-79ACEF315A55}"/>
              </a:ext>
            </a:extLst>
          </p:cNvPr>
          <p:cNvSpPr>
            <a:spLocks noGrp="1"/>
          </p:cNvSpPr>
          <p:nvPr>
            <p:ph idx="1"/>
          </p:nvPr>
        </p:nvSpPr>
        <p:spPr>
          <a:xfrm>
            <a:off x="540069" y="1484784"/>
            <a:ext cx="9721215" cy="4320480"/>
          </a:xfrm>
        </p:spPr>
        <p:txBody>
          <a:bodyPr>
            <a:normAutofit fontScale="77500" lnSpcReduction="20000"/>
          </a:bodyPr>
          <a:lstStyle/>
          <a:p>
            <a:pPr marL="457200" indent="-457200" algn="just">
              <a:lnSpc>
                <a:spcPct val="120000"/>
              </a:lnSpc>
              <a:spcAft>
                <a:spcPts val="800"/>
              </a:spcAft>
              <a:buFont typeface="+mj-lt"/>
              <a:buAutoNum type="alphaLcPeriod"/>
            </a:pPr>
            <a:r>
              <a:rPr lang="en-US" sz="2200" b="1" dirty="0">
                <a:solidFill>
                  <a:srgbClr val="444444"/>
                </a:solidFill>
                <a:effectLst/>
                <a:ea typeface="Times New Roman" panose="02020603050405020304" pitchFamily="18" charset="0"/>
              </a:rPr>
              <a:t>Promote and protect the interest of the public in the built environment (section 3 (a))</a:t>
            </a:r>
            <a:endParaRPr lang="en-US" sz="2200" b="1" dirty="0">
              <a:effectLst/>
              <a:ea typeface="Times New Roman" panose="02020603050405020304" pitchFamily="18" charset="0"/>
            </a:endParaRPr>
          </a:p>
          <a:p>
            <a:pPr marL="914400" lvl="1" indent="-457200" algn="just">
              <a:lnSpc>
                <a:spcPct val="120000"/>
              </a:lnSpc>
              <a:spcAft>
                <a:spcPts val="800"/>
              </a:spcAft>
              <a:buFont typeface="Wingdings" panose="05000000000000000000" pitchFamily="2" charset="2"/>
              <a:buChar char="v"/>
            </a:pPr>
            <a:r>
              <a:rPr lang="en-ZA" sz="2200" dirty="0">
                <a:latin typeface="Arial" panose="020B0604020202020204" pitchFamily="34" charset="0"/>
                <a:cs typeface="Arial" panose="020B0604020202020204" pitchFamily="34" charset="0"/>
              </a:rPr>
              <a:t>a</a:t>
            </a:r>
            <a:r>
              <a:rPr lang="en-ZA" sz="2200" dirty="0">
                <a:solidFill>
                  <a:schemeClr val="tx1"/>
                </a:solidFill>
                <a:latin typeface="Arial" panose="020B0604020202020204" pitchFamily="34" charset="0"/>
                <a:cs typeface="Arial" panose="020B0604020202020204" pitchFamily="34" charset="0"/>
              </a:rPr>
              <a:t>ct as an appeal body with regard to matters referred in terms of the law regulating the built environment professions</a:t>
            </a:r>
          </a:p>
          <a:p>
            <a:pPr marL="914400" lvl="1" indent="-457200" algn="just">
              <a:lnSpc>
                <a:spcPct val="120000"/>
              </a:lnSpc>
              <a:spcAft>
                <a:spcPts val="800"/>
              </a:spcAft>
              <a:buFont typeface="Wingdings" panose="05000000000000000000" pitchFamily="2" charset="2"/>
              <a:buChar char="v"/>
            </a:pPr>
            <a:r>
              <a:rPr lang="en-ZA" sz="2200" dirty="0">
                <a:solidFill>
                  <a:schemeClr val="tx1"/>
                </a:solidFill>
                <a:latin typeface="Arial" panose="020B0604020202020204" pitchFamily="34" charset="0"/>
                <a:cs typeface="Arial" panose="020B0604020202020204" pitchFamily="34" charset="0"/>
              </a:rPr>
              <a:t>Receive complaint from the public with related to any matter that fall within the built environment</a:t>
            </a:r>
          </a:p>
          <a:p>
            <a:pPr marL="457200" indent="-457200" algn="just">
              <a:lnSpc>
                <a:spcPct val="120000"/>
              </a:lnSpc>
              <a:spcAft>
                <a:spcPts val="800"/>
              </a:spcAft>
              <a:buFont typeface="+mj-lt"/>
              <a:buAutoNum type="alphaLcPeriod"/>
            </a:pPr>
            <a:r>
              <a:rPr lang="en-US" sz="2200" b="1" dirty="0">
                <a:solidFill>
                  <a:srgbClr val="444444"/>
                </a:solidFill>
                <a:ea typeface="Times New Roman" panose="02020603050405020304" pitchFamily="18" charset="0"/>
              </a:rPr>
              <a:t>P</a:t>
            </a:r>
            <a:r>
              <a:rPr lang="en-US" sz="2200" b="1" dirty="0">
                <a:solidFill>
                  <a:srgbClr val="444444"/>
                </a:solidFill>
                <a:effectLst/>
                <a:ea typeface="Times New Roman" panose="02020603050405020304" pitchFamily="18" charset="0"/>
              </a:rPr>
              <a:t>romote sound governance of the built environment professions (section 3 (f))</a:t>
            </a:r>
            <a:endParaRPr lang="en-ZA" sz="2200" b="1" dirty="0">
              <a:solidFill>
                <a:schemeClr val="tx1"/>
              </a:solidFill>
            </a:endParaRPr>
          </a:p>
          <a:p>
            <a:pPr marL="914400" lvl="1" indent="-457200" algn="just">
              <a:lnSpc>
                <a:spcPct val="120000"/>
              </a:lnSpc>
              <a:spcAft>
                <a:spcPts val="800"/>
              </a:spcAft>
              <a:buFont typeface="Wingdings" panose="05000000000000000000" pitchFamily="2" charset="2"/>
              <a:buChar char="v"/>
            </a:pPr>
            <a:r>
              <a:rPr lang="en-ZA" sz="2200" b="1" dirty="0">
                <a:solidFill>
                  <a:schemeClr val="tx1"/>
                </a:solidFill>
                <a:latin typeface="Arial" panose="020B0604020202020204" pitchFamily="34" charset="0"/>
                <a:cs typeface="Arial" panose="020B0604020202020204" pitchFamily="34" charset="0"/>
              </a:rPr>
              <a:t>Assessments</a:t>
            </a:r>
            <a:r>
              <a:rPr lang="en-ZA" sz="2200" dirty="0">
                <a:solidFill>
                  <a:schemeClr val="tx1"/>
                </a:solidFill>
                <a:latin typeface="Arial" panose="020B0604020202020204" pitchFamily="34" charset="0"/>
                <a:cs typeface="Arial" panose="020B0604020202020204" pitchFamily="34" charset="0"/>
              </a:rPr>
              <a:t> - The CBE adopted a revised Corporate Governance Framework aligned with King IV principles and PFMA to improve compliance standards</a:t>
            </a:r>
          </a:p>
          <a:p>
            <a:pPr marL="855663" indent="-457200" algn="just">
              <a:lnSpc>
                <a:spcPct val="120000"/>
              </a:lnSpc>
              <a:spcAft>
                <a:spcPts val="800"/>
              </a:spcAft>
              <a:buFont typeface="Wingdings" panose="05000000000000000000" pitchFamily="2" charset="2"/>
              <a:buChar char="v"/>
            </a:pPr>
            <a:r>
              <a:rPr lang="en-ZA" sz="2200" dirty="0">
                <a:solidFill>
                  <a:schemeClr val="tx1"/>
                </a:solidFill>
              </a:rPr>
              <a:t>Annually, the CBE conducts a corporate governance assessment of the six CBEPs so as to develop improvement programs to raise their compliance levels</a:t>
            </a:r>
          </a:p>
          <a:p>
            <a:pPr marL="855663" indent="-457200" algn="just">
              <a:lnSpc>
                <a:spcPct val="120000"/>
              </a:lnSpc>
              <a:spcAft>
                <a:spcPts val="800"/>
              </a:spcAft>
              <a:buFont typeface="Wingdings" panose="05000000000000000000" pitchFamily="2" charset="2"/>
              <a:buChar char="v"/>
            </a:pPr>
            <a:r>
              <a:rPr lang="en-ZA" sz="2200" dirty="0">
                <a:solidFill>
                  <a:schemeClr val="tx1"/>
                </a:solidFill>
              </a:rPr>
              <a:t>The overall objective of these assessments is to ensure that the CBEPs have best policies in place, aligned with the approved ministerial policy frameworks</a:t>
            </a:r>
            <a:r>
              <a:rPr lang="en-ZA" sz="2200" dirty="0">
                <a:solidFill>
                  <a:srgbClr val="FF0000"/>
                </a:solidFill>
              </a:rPr>
              <a:t>.</a:t>
            </a:r>
          </a:p>
          <a:p>
            <a:pPr marL="457200" lvl="0" indent="-457200">
              <a:lnSpc>
                <a:spcPct val="107000"/>
              </a:lnSpc>
              <a:spcAft>
                <a:spcPts val="800"/>
              </a:spcAft>
              <a:buFont typeface="+mj-lt"/>
              <a:buAutoNum type="alphaLcPeriod"/>
            </a:pPr>
            <a:endParaRPr lang="en-ZA" dirty="0">
              <a:solidFill>
                <a:schemeClr val="tx1"/>
              </a:solidFill>
            </a:endParaRPr>
          </a:p>
          <a:p>
            <a:endParaRPr lang="en-ZA" dirty="0"/>
          </a:p>
        </p:txBody>
      </p:sp>
    </p:spTree>
    <p:extLst>
      <p:ext uri="{BB962C8B-B14F-4D97-AF65-F5344CB8AC3E}">
        <p14:creationId xmlns:p14="http://schemas.microsoft.com/office/powerpoint/2010/main" val="426343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12EF-44C1-76C7-15B7-09F6AEEF6F2F}"/>
              </a:ext>
            </a:extLst>
          </p:cNvPr>
          <p:cNvSpPr>
            <a:spLocks noGrp="1"/>
          </p:cNvSpPr>
          <p:nvPr>
            <p:ph type="title"/>
          </p:nvPr>
        </p:nvSpPr>
        <p:spPr>
          <a:xfrm>
            <a:off x="546433" y="0"/>
            <a:ext cx="9721215" cy="936104"/>
          </a:xfrm>
        </p:spPr>
        <p:txBody>
          <a:bodyPr>
            <a:noAutofit/>
          </a:bodyPr>
          <a:lstStyle/>
          <a:p>
            <a:pPr algn="ctr"/>
            <a:r>
              <a:rPr lang="en-ZA" sz="3200" dirty="0"/>
              <a:t>3. Current Initiatives to</a:t>
            </a:r>
            <a:r>
              <a:rPr lang="en-US" sz="3200" b="1" dirty="0">
                <a:latin typeface="Arial" panose="020B0604020202020204" pitchFamily="34" charset="0"/>
                <a:ea typeface="+mj-ea"/>
                <a:cs typeface="Arial" panose="020B0604020202020204" pitchFamily="34" charset="0"/>
              </a:rPr>
              <a:t> strengthen CBE regulatory function over the CBEP</a:t>
            </a:r>
            <a:endParaRPr lang="en-ZA" sz="3200" dirty="0"/>
          </a:p>
        </p:txBody>
      </p:sp>
      <p:sp>
        <p:nvSpPr>
          <p:cNvPr id="3" name="Content Placeholder 2">
            <a:extLst>
              <a:ext uri="{FF2B5EF4-FFF2-40B4-BE49-F238E27FC236}">
                <a16:creationId xmlns:a16="http://schemas.microsoft.com/office/drawing/2014/main" id="{78AAD137-D415-E05D-26F3-79ACEF315A55}"/>
              </a:ext>
            </a:extLst>
          </p:cNvPr>
          <p:cNvSpPr>
            <a:spLocks noGrp="1"/>
          </p:cNvSpPr>
          <p:nvPr>
            <p:ph idx="1"/>
          </p:nvPr>
        </p:nvSpPr>
        <p:spPr>
          <a:xfrm>
            <a:off x="540069" y="1052736"/>
            <a:ext cx="9721215" cy="4536505"/>
          </a:xfrm>
        </p:spPr>
        <p:txBody>
          <a:bodyPr>
            <a:normAutofit fontScale="25000" lnSpcReduction="20000"/>
          </a:bodyPr>
          <a:lstStyle/>
          <a:p>
            <a:pPr marL="268288" indent="-268288" algn="just">
              <a:lnSpc>
                <a:spcPct val="120000"/>
              </a:lnSpc>
              <a:spcAft>
                <a:spcPts val="800"/>
              </a:spcAft>
            </a:pPr>
            <a:r>
              <a:rPr lang="en-ZA" sz="6000" b="1" dirty="0">
                <a:solidFill>
                  <a:schemeClr val="tx1"/>
                </a:solidFill>
              </a:rPr>
              <a:t>c.</a:t>
            </a:r>
            <a:r>
              <a:rPr lang="en-ZA" sz="6000" dirty="0">
                <a:solidFill>
                  <a:schemeClr val="tx1"/>
                </a:solidFill>
              </a:rPr>
              <a:t> </a:t>
            </a:r>
            <a:r>
              <a:rPr lang="en-US" sz="6000" b="1" dirty="0">
                <a:solidFill>
                  <a:srgbClr val="444444"/>
                </a:solidFill>
                <a:effectLst/>
                <a:ea typeface="Times New Roman" panose="02020603050405020304" pitchFamily="18" charset="0"/>
              </a:rPr>
              <a:t>Ensure uniform application of norms and guidelines set by the councils for the professions throughout the built environment and ensure the consistence application of policy by the CBEP (Section 3 (</a:t>
            </a:r>
            <a:r>
              <a:rPr lang="en-US" sz="6000" b="1" dirty="0" err="1">
                <a:solidFill>
                  <a:srgbClr val="444444"/>
                </a:solidFill>
                <a:effectLst/>
                <a:ea typeface="Times New Roman" panose="02020603050405020304" pitchFamily="18" charset="0"/>
              </a:rPr>
              <a:t>i</a:t>
            </a:r>
            <a:r>
              <a:rPr lang="en-US" sz="6000" b="1" dirty="0">
                <a:solidFill>
                  <a:srgbClr val="444444"/>
                </a:solidFill>
                <a:effectLst/>
                <a:ea typeface="Times New Roman" panose="02020603050405020304" pitchFamily="18" charset="0"/>
              </a:rPr>
              <a:t>) and section 4 (k))</a:t>
            </a:r>
            <a:endParaRPr lang="en-US" sz="6000" b="1" dirty="0">
              <a:effectLst/>
              <a:ea typeface="Times New Roman" panose="02020603050405020304" pitchFamily="18" charset="0"/>
            </a:endParaRPr>
          </a:p>
          <a:p>
            <a:pPr marL="914400" lvl="1" indent="-457200" algn="just">
              <a:lnSpc>
                <a:spcPct val="120000"/>
              </a:lnSpc>
              <a:spcAft>
                <a:spcPts val="800"/>
              </a:spcAft>
              <a:buFont typeface="Wingdings" panose="05000000000000000000" pitchFamily="2" charset="2"/>
              <a:buChar char="v"/>
            </a:pPr>
            <a:r>
              <a:rPr lang="en-ZA" sz="6000" dirty="0">
                <a:solidFill>
                  <a:schemeClr val="tx1"/>
                </a:solidFill>
                <a:latin typeface="Arial" panose="020B0604020202020204" pitchFamily="34" charset="0"/>
                <a:cs typeface="Arial" panose="020B0604020202020204" pitchFamily="34" charset="0"/>
              </a:rPr>
              <a:t>Policy Framework develop and approved by Minister</a:t>
            </a:r>
          </a:p>
          <a:p>
            <a:pPr marL="914400" lvl="1" indent="-457200" algn="just">
              <a:lnSpc>
                <a:spcPct val="120000"/>
              </a:lnSpc>
              <a:spcAft>
                <a:spcPts val="800"/>
              </a:spcAft>
              <a:buFont typeface="Wingdings" panose="05000000000000000000" pitchFamily="2" charset="2"/>
              <a:buChar char="v"/>
            </a:pPr>
            <a:r>
              <a:rPr lang="en-ZA" sz="6000" dirty="0">
                <a:solidFill>
                  <a:schemeClr val="tx1"/>
                </a:solidFill>
                <a:latin typeface="Arial" panose="020B0604020202020204" pitchFamily="34" charset="0"/>
                <a:cs typeface="Arial" panose="020B0604020202020204" pitchFamily="34" charset="0"/>
              </a:rPr>
              <a:t>Set out high level principle for CBEP to align their Policies</a:t>
            </a:r>
          </a:p>
          <a:p>
            <a:pPr marL="914400" lvl="1" indent="-457200" algn="just">
              <a:lnSpc>
                <a:spcPct val="120000"/>
              </a:lnSpc>
              <a:spcAft>
                <a:spcPts val="800"/>
              </a:spcAft>
              <a:buFont typeface="Wingdings" panose="05000000000000000000" pitchFamily="2" charset="2"/>
              <a:buChar char="v"/>
            </a:pPr>
            <a:r>
              <a:rPr lang="en-ZA" sz="6000" dirty="0">
                <a:solidFill>
                  <a:schemeClr val="tx1"/>
                </a:solidFill>
                <a:latin typeface="Arial" panose="020B0604020202020204" pitchFamily="34" charset="0"/>
                <a:cs typeface="Arial" panose="020B0604020202020204" pitchFamily="34" charset="0"/>
              </a:rPr>
              <a:t>CBE assess and monitor consistence application of such policies to ensure uniformity</a:t>
            </a:r>
          </a:p>
          <a:p>
            <a:pPr marL="268288" indent="-268288" algn="just">
              <a:lnSpc>
                <a:spcPct val="120000"/>
              </a:lnSpc>
              <a:spcAft>
                <a:spcPts val="800"/>
              </a:spcAft>
            </a:pPr>
            <a:r>
              <a:rPr lang="en-ZA" sz="6000" b="1" dirty="0">
                <a:solidFill>
                  <a:schemeClr val="tx1"/>
                </a:solidFill>
              </a:rPr>
              <a:t>d. Investigate or initiate investigation into matter pertaining to its function and policies with regard to the built environment and, if necessary, recommend legislation in its regard (Section 4 (l))</a:t>
            </a:r>
          </a:p>
          <a:p>
            <a:pPr marL="457200" indent="-457200" algn="just">
              <a:lnSpc>
                <a:spcPct val="120000"/>
              </a:lnSpc>
              <a:spcAft>
                <a:spcPts val="800"/>
              </a:spcAft>
              <a:buFont typeface="Wingdings" panose="05000000000000000000" pitchFamily="2" charset="2"/>
              <a:buChar char="v"/>
            </a:pPr>
            <a:r>
              <a:rPr lang="en-GB" sz="6000" dirty="0">
                <a:solidFill>
                  <a:schemeClr val="tx1"/>
                </a:solidFill>
              </a:rPr>
              <a:t>CBE introduces complaint function to give effect to the Section 4(a) and (l) of the Act which give CBE the power to investigate or initiate an investigation</a:t>
            </a:r>
          </a:p>
          <a:p>
            <a:pPr marL="457200" indent="-457200" algn="just">
              <a:lnSpc>
                <a:spcPct val="120000"/>
              </a:lnSpc>
              <a:spcAft>
                <a:spcPts val="800"/>
              </a:spcAft>
              <a:buFont typeface="Wingdings" panose="05000000000000000000" pitchFamily="2" charset="2"/>
              <a:buChar char="v"/>
            </a:pPr>
            <a:r>
              <a:rPr lang="en-GB" sz="6000" dirty="0">
                <a:solidFill>
                  <a:schemeClr val="tx1"/>
                </a:solidFill>
              </a:rPr>
              <a:t>The complaint function focus on protecting the public or any other person in their dealings with professional councils, as well as public and private role players within the built environment. The </a:t>
            </a:r>
            <a:r>
              <a:rPr lang="en-ZA" sz="6000" dirty="0">
                <a:solidFill>
                  <a:schemeClr val="tx1"/>
                </a:solidFill>
                <a:effectLst/>
                <a:ea typeface="Calibri" panose="020F0502020204030204" pitchFamily="34" charset="0"/>
              </a:rPr>
              <a:t>CBE serves as a mediator to </a:t>
            </a:r>
            <a:r>
              <a:rPr lang="en-ZA" sz="6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ensure that issues are resolved amicably and in the best interest of the parties</a:t>
            </a:r>
            <a:endParaRPr lang="en-GB" sz="6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20000"/>
              </a:lnSpc>
              <a:spcAft>
                <a:spcPts val="800"/>
              </a:spcAft>
            </a:pPr>
            <a:endParaRPr lang="en-ZA" sz="2600" b="1" dirty="0">
              <a:solidFill>
                <a:schemeClr val="tx1"/>
              </a:solidFill>
            </a:endParaRPr>
          </a:p>
          <a:p>
            <a:pPr marL="398463" indent="-398463" algn="just">
              <a:lnSpc>
                <a:spcPct val="120000"/>
              </a:lnSpc>
              <a:spcAft>
                <a:spcPts val="800"/>
              </a:spcAft>
            </a:pPr>
            <a:endParaRPr lang="en-ZA" sz="2600" b="1" dirty="0">
              <a:solidFill>
                <a:schemeClr val="tx1"/>
              </a:solidFill>
            </a:endParaRPr>
          </a:p>
          <a:p>
            <a:endParaRPr lang="en-ZA" dirty="0"/>
          </a:p>
        </p:txBody>
      </p:sp>
    </p:spTree>
    <p:extLst>
      <p:ext uri="{BB962C8B-B14F-4D97-AF65-F5344CB8AC3E}">
        <p14:creationId xmlns:p14="http://schemas.microsoft.com/office/powerpoint/2010/main" val="257766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F4C02-5086-424F-5BEA-8F19972D27DE}"/>
              </a:ext>
            </a:extLst>
          </p:cNvPr>
          <p:cNvSpPr>
            <a:spLocks noGrp="1"/>
          </p:cNvSpPr>
          <p:nvPr>
            <p:ph type="title"/>
          </p:nvPr>
        </p:nvSpPr>
        <p:spPr/>
        <p:txBody>
          <a:bodyPr>
            <a:normAutofit/>
          </a:bodyPr>
          <a:lstStyle/>
          <a:p>
            <a:pPr algn="ctr"/>
            <a:r>
              <a:rPr lang="en-ZA" sz="3200" dirty="0"/>
              <a:t>3. Current Initiatives to</a:t>
            </a:r>
            <a:r>
              <a:rPr lang="en-US" sz="3200" b="1" dirty="0">
                <a:latin typeface="Arial" panose="020B0604020202020204" pitchFamily="34" charset="0"/>
                <a:ea typeface="+mj-ea"/>
                <a:cs typeface="Arial" panose="020B0604020202020204" pitchFamily="34" charset="0"/>
              </a:rPr>
              <a:t> strengthen CBE regulatory function over the CBEP</a:t>
            </a:r>
            <a:endParaRPr lang="en-ZA" sz="3200" dirty="0"/>
          </a:p>
        </p:txBody>
      </p:sp>
      <p:sp>
        <p:nvSpPr>
          <p:cNvPr id="3" name="Content Placeholder 2">
            <a:extLst>
              <a:ext uri="{FF2B5EF4-FFF2-40B4-BE49-F238E27FC236}">
                <a16:creationId xmlns:a16="http://schemas.microsoft.com/office/drawing/2014/main" id="{F8E4D880-3DEE-7E3E-8115-28DE2B18D50D}"/>
              </a:ext>
            </a:extLst>
          </p:cNvPr>
          <p:cNvSpPr>
            <a:spLocks noGrp="1"/>
          </p:cNvSpPr>
          <p:nvPr>
            <p:ph idx="1"/>
          </p:nvPr>
        </p:nvSpPr>
        <p:spPr/>
        <p:txBody>
          <a:bodyPr>
            <a:normAutofit fontScale="62500" lnSpcReduction="20000"/>
          </a:bodyPr>
          <a:lstStyle/>
          <a:p>
            <a:pPr marL="342900" indent="-342900" algn="just">
              <a:lnSpc>
                <a:spcPct val="150000"/>
              </a:lnSpc>
              <a:spcAft>
                <a:spcPts val="800"/>
              </a:spcAft>
              <a:buFont typeface="Wingdings" panose="05000000000000000000" pitchFamily="2" charset="2"/>
              <a:buChar char="v"/>
            </a:pPr>
            <a:r>
              <a:rPr lang="en-GB" sz="2400" b="1" dirty="0">
                <a:solidFill>
                  <a:schemeClr val="tx1"/>
                </a:solidFill>
              </a:rPr>
              <a:t>The complaints' function assists with the following:</a:t>
            </a:r>
          </a:p>
          <a:p>
            <a:pPr marL="514350" lvl="0" indent="-514350" algn="just">
              <a:lnSpc>
                <a:spcPct val="150000"/>
              </a:lnSpc>
              <a:buFont typeface="Wingdings" panose="05000000000000000000" pitchFamily="2" charset="2"/>
              <a:buChar char="ü"/>
            </a:pPr>
            <a:r>
              <a:rPr lang="en-ZA" sz="2400" dirty="0">
                <a:solidFill>
                  <a:schemeClr val="tx1"/>
                </a:solidFill>
                <a:effectLst/>
                <a:ea typeface="Calibri" panose="020F0502020204030204" pitchFamily="34" charset="0"/>
              </a:rPr>
              <a:t>Influence review of existing policies</a:t>
            </a:r>
          </a:p>
          <a:p>
            <a:pPr marL="514350" lvl="0" indent="-514350" algn="just">
              <a:lnSpc>
                <a:spcPct val="150000"/>
              </a:lnSpc>
              <a:buFont typeface="Wingdings" panose="05000000000000000000" pitchFamily="2" charset="2"/>
              <a:buChar char="ü"/>
            </a:pPr>
            <a:r>
              <a:rPr lang="en-ZA" sz="2400" dirty="0">
                <a:solidFill>
                  <a:schemeClr val="tx1"/>
                </a:solidFill>
                <a:effectLst/>
                <a:ea typeface="Calibri" panose="020F0502020204030204" pitchFamily="34" charset="0"/>
              </a:rPr>
              <a:t>Serve as a tool to test if the CBEP implement its policies effectively and adhere to internal processes </a:t>
            </a:r>
          </a:p>
          <a:p>
            <a:pPr marL="514350" lvl="0" indent="-514350" algn="just">
              <a:lnSpc>
                <a:spcPct val="150000"/>
              </a:lnSpc>
              <a:buFont typeface="Wingdings" panose="05000000000000000000" pitchFamily="2" charset="2"/>
              <a:buChar char="ü"/>
            </a:pPr>
            <a:r>
              <a:rPr lang="en-ZA" sz="2400" dirty="0">
                <a:solidFill>
                  <a:schemeClr val="tx1"/>
                </a:solidFill>
                <a:effectLst/>
                <a:ea typeface="Calibri" panose="020F0502020204030204" pitchFamily="34" charset="0"/>
              </a:rPr>
              <a:t>Ensure that the CBE performs its advisory role effectively</a:t>
            </a:r>
          </a:p>
          <a:p>
            <a:pPr marL="514350" lvl="0" indent="-514350" algn="just">
              <a:lnSpc>
                <a:spcPct val="150000"/>
              </a:lnSpc>
              <a:buFont typeface="Wingdings" panose="05000000000000000000" pitchFamily="2" charset="2"/>
              <a:buChar char="ü"/>
            </a:pPr>
            <a:r>
              <a:rPr lang="en-ZA" sz="2400" dirty="0">
                <a:solidFill>
                  <a:schemeClr val="tx1"/>
                </a:solidFill>
                <a:effectLst/>
                <a:ea typeface="Calibri" panose="020F0502020204030204" pitchFamily="34" charset="0"/>
              </a:rPr>
              <a:t>Assist with aligning policies and internal processes</a:t>
            </a:r>
          </a:p>
          <a:p>
            <a:pPr marL="514350" lvl="0" indent="-514350" algn="just">
              <a:lnSpc>
                <a:spcPct val="150000"/>
              </a:lnSpc>
              <a:buFont typeface="Wingdings" panose="05000000000000000000" pitchFamily="2" charset="2"/>
              <a:buChar char="ü"/>
            </a:pPr>
            <a:r>
              <a:rPr lang="en-ZA" sz="2400" dirty="0">
                <a:solidFill>
                  <a:schemeClr val="tx1"/>
                </a:solidFill>
                <a:effectLst/>
                <a:ea typeface="Calibri" panose="020F0502020204030204" pitchFamily="34" charset="0"/>
              </a:rPr>
              <a:t>Ensure the CBEP’ comply with its regulatory framework, regulations and policies</a:t>
            </a:r>
          </a:p>
          <a:p>
            <a:pPr marL="514350" lvl="0" indent="-514350" algn="just">
              <a:lnSpc>
                <a:spcPct val="150000"/>
              </a:lnSpc>
              <a:buFont typeface="Wingdings" panose="05000000000000000000" pitchFamily="2" charset="2"/>
              <a:buChar char="ü"/>
            </a:pPr>
            <a:r>
              <a:rPr lang="en-US" sz="2400" dirty="0">
                <a:solidFill>
                  <a:schemeClr val="tx1"/>
                </a:solidFill>
                <a:effectLst/>
                <a:ea typeface="Calibri" panose="020F0502020204030204" pitchFamily="34" charset="0"/>
              </a:rPr>
              <a:t>Regular evaluation of the CBEP’ mechanisms that give effect to the Governance Framework</a:t>
            </a:r>
            <a:endParaRPr lang="en-ZA" sz="2400" dirty="0">
              <a:solidFill>
                <a:schemeClr val="tx1"/>
              </a:solidFill>
              <a:effectLst/>
              <a:ea typeface="Calibri" panose="020F0502020204030204" pitchFamily="34" charset="0"/>
            </a:endParaRPr>
          </a:p>
          <a:p>
            <a:pPr marL="514350" lvl="0" indent="-514350" algn="just">
              <a:lnSpc>
                <a:spcPct val="150000"/>
              </a:lnSpc>
              <a:spcAft>
                <a:spcPts val="800"/>
              </a:spcAft>
              <a:buFont typeface="Wingdings" panose="05000000000000000000" pitchFamily="2" charset="2"/>
              <a:buChar char="ü"/>
            </a:pPr>
            <a:r>
              <a:rPr lang="en-ZA" sz="2400" dirty="0">
                <a:solidFill>
                  <a:schemeClr val="tx1"/>
                </a:solidFill>
                <a:effectLst/>
                <a:ea typeface="Calibri" panose="020F0502020204030204" pitchFamily="34" charset="0"/>
              </a:rPr>
              <a:t>Ensure that corrupt activities are handled in accordance with applicable laws and reported law enforcement</a:t>
            </a:r>
          </a:p>
          <a:p>
            <a:endParaRPr lang="en-ZA" dirty="0"/>
          </a:p>
        </p:txBody>
      </p:sp>
    </p:spTree>
    <p:extLst>
      <p:ext uri="{BB962C8B-B14F-4D97-AF65-F5344CB8AC3E}">
        <p14:creationId xmlns:p14="http://schemas.microsoft.com/office/powerpoint/2010/main" val="2417967424"/>
      </p:ext>
    </p:extLst>
  </p:cSld>
  <p:clrMapOvr>
    <a:masterClrMapping/>
  </p:clrMapOvr>
</p:sld>
</file>

<file path=ppt/theme/theme1.xml><?xml version="1.0" encoding="utf-8"?>
<a:theme xmlns:a="http://schemas.openxmlformats.org/drawingml/2006/main" name="CBE PPT  Cobranding">
  <a:themeElements>
    <a:clrScheme name="Corporate Colours">
      <a:dk1>
        <a:sysClr val="windowText" lastClr="000000"/>
      </a:dk1>
      <a:lt1>
        <a:sysClr val="window" lastClr="FFFFFF"/>
      </a:lt1>
      <a:dk2>
        <a:srgbClr val="44546A"/>
      </a:dk2>
      <a:lt2>
        <a:srgbClr val="E7E6E6"/>
      </a:lt2>
      <a:accent1>
        <a:srgbClr val="9A6B37"/>
      </a:accent1>
      <a:accent2>
        <a:srgbClr val="D3AF7E"/>
      </a:accent2>
      <a:accent3>
        <a:srgbClr val="F58220"/>
      </a:accent3>
      <a:accent4>
        <a:srgbClr val="FBAB18"/>
      </a:accent4>
      <a:accent5>
        <a:srgbClr val="005C2C"/>
      </a:accent5>
      <a:accent6>
        <a:srgbClr val="E9382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E PPT No Cobranding Revised Jan 2022  -  Read-Only" id="{330A7BB1-75E0-485E-9C0D-43AB55FB76D0}" vid="{2519A406-F628-4345-8158-4D14AD81555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E PPT No Cobranding Revised Jan 2022  -  Read-Only" id="{330A7BB1-75E0-485E-9C0D-43AB55FB76D0}" vid="{4B25A70B-ED35-45BF-936E-AA4FBD0282B7}"/>
    </a:ext>
  </a:extLst>
</a:theme>
</file>

<file path=ppt/theme/theme3.xml><?xml version="1.0" encoding="utf-8"?>
<a:theme xmlns:a="http://schemas.openxmlformats.org/drawingml/2006/main" name="1_CBE PPT  Cobranding">
  <a:themeElements>
    <a:clrScheme name="Corporate Colours">
      <a:dk1>
        <a:sysClr val="windowText" lastClr="000000"/>
      </a:dk1>
      <a:lt1>
        <a:sysClr val="window" lastClr="FFFFFF"/>
      </a:lt1>
      <a:dk2>
        <a:srgbClr val="44546A"/>
      </a:dk2>
      <a:lt2>
        <a:srgbClr val="E7E6E6"/>
      </a:lt2>
      <a:accent1>
        <a:srgbClr val="9A6B37"/>
      </a:accent1>
      <a:accent2>
        <a:srgbClr val="D3AF7E"/>
      </a:accent2>
      <a:accent3>
        <a:srgbClr val="F58220"/>
      </a:accent3>
      <a:accent4>
        <a:srgbClr val="FBAB18"/>
      </a:accent4>
      <a:accent5>
        <a:srgbClr val="005C2C"/>
      </a:accent5>
      <a:accent6>
        <a:srgbClr val="E93826"/>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nitoring and Evaluation of implemented Structured Candidacy programmes MP DPWI" id="{87CAEE9C-CBC6-490D-A39B-B79824AE09E9}" vid="{1FA51948-F67A-4316-906A-E349B9B399F7}"/>
    </a:ext>
  </a:extLst>
</a:theme>
</file>

<file path=ppt/theme/theme4.xml><?xml version="1.0" encoding="utf-8"?>
<a:theme xmlns:a="http://schemas.openxmlformats.org/drawingml/2006/main" name="2_CBE PPT  Cobranding">
  <a:themeElements>
    <a:clrScheme name="Corporate Colours">
      <a:dk1>
        <a:sysClr val="windowText" lastClr="000000"/>
      </a:dk1>
      <a:lt1>
        <a:sysClr val="window" lastClr="FFFFFF"/>
      </a:lt1>
      <a:dk2>
        <a:srgbClr val="44546A"/>
      </a:dk2>
      <a:lt2>
        <a:srgbClr val="E7E6E6"/>
      </a:lt2>
      <a:accent1>
        <a:srgbClr val="9A6B37"/>
      </a:accent1>
      <a:accent2>
        <a:srgbClr val="D3AF7E"/>
      </a:accent2>
      <a:accent3>
        <a:srgbClr val="F58220"/>
      </a:accent3>
      <a:accent4>
        <a:srgbClr val="FBAB18"/>
      </a:accent4>
      <a:accent5>
        <a:srgbClr val="005C2C"/>
      </a:accent5>
      <a:accent6>
        <a:srgbClr val="E9382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E 2022-23 APP PRESENTATION TO THE PC 04052022  -  Read-Only" id="{774818B8-F2D4-4E4C-BFB8-8447EAF2BDFD}" vid="{C832E8B2-847D-4B3D-B566-E587542B0C6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E14FA9A8DA4D43A44CF7D3BCAD5F2A" ma:contentTypeVersion="14" ma:contentTypeDescription="Create a new document." ma:contentTypeScope="" ma:versionID="f20039e9e35bf8969e804204113ed44b">
  <xsd:schema xmlns:xsd="http://www.w3.org/2001/XMLSchema" xmlns:xs="http://www.w3.org/2001/XMLSchema" xmlns:p="http://schemas.microsoft.com/office/2006/metadata/properties" xmlns:ns3="870a3614-a992-4b78-a698-c6b5aca45b09" xmlns:ns4="2e45964f-6346-4c6c-8ed5-18d9e41ca27e" targetNamespace="http://schemas.microsoft.com/office/2006/metadata/properties" ma:root="true" ma:fieldsID="4cb3f7c321e00bcfc0c09cca2eaba71f" ns3:_="" ns4:_="">
    <xsd:import namespace="870a3614-a992-4b78-a698-c6b5aca45b09"/>
    <xsd:import namespace="2e45964f-6346-4c6c-8ed5-18d9e41ca27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a3614-a992-4b78-a698-c6b5aca45b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45964f-6346-4c6c-8ed5-18d9e41ca27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004C4D-8430-4BA7-B454-DF1C08E4AD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0a3614-a992-4b78-a698-c6b5aca45b09"/>
    <ds:schemaRef ds:uri="2e45964f-6346-4c6c-8ed5-18d9e41ca2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27A8C4-8DC5-49BD-A674-91862C899507}">
  <ds:schemaRefs>
    <ds:schemaRef ds:uri="870a3614-a992-4b78-a698-c6b5aca45b09"/>
    <ds:schemaRef ds:uri="http://schemas.microsoft.com/office/2006/metadata/properties"/>
    <ds:schemaRef ds:uri="http://schemas.microsoft.com/office/infopath/2007/PartnerControls"/>
    <ds:schemaRef ds:uri="http://www.w3.org/XML/1998/namespace"/>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 ds:uri="2e45964f-6346-4c6c-8ed5-18d9e41ca27e"/>
  </ds:schemaRefs>
</ds:datastoreItem>
</file>

<file path=customXml/itemProps3.xml><?xml version="1.0" encoding="utf-8"?>
<ds:datastoreItem xmlns:ds="http://schemas.openxmlformats.org/officeDocument/2006/customXml" ds:itemID="{91E4A46E-1345-4B27-98DD-41C028D989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CBE 202122 Q3 Presentation to DPWI - 2022 02 08</Template>
  <TotalTime>5707</TotalTime>
  <Words>1824</Words>
  <Application>Microsoft Office PowerPoint</Application>
  <PresentationFormat>Custom</PresentationFormat>
  <Paragraphs>269</Paragraphs>
  <Slides>29</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Arial</vt:lpstr>
      <vt:lpstr>Arial Narrow</vt:lpstr>
      <vt:lpstr>Calibri</vt:lpstr>
      <vt:lpstr>Myriad Pro</vt:lpstr>
      <vt:lpstr>Wingdings</vt:lpstr>
      <vt:lpstr>CBE PPT  Cobranding</vt:lpstr>
      <vt:lpstr>Custom Design</vt:lpstr>
      <vt:lpstr>1_CBE PPT  Cobranding</vt:lpstr>
      <vt:lpstr>2_CBE PPT  Cobranding</vt:lpstr>
      <vt:lpstr>PowerPoint Presentation</vt:lpstr>
      <vt:lpstr>Table of Contents </vt:lpstr>
      <vt:lpstr>PART A  INTRODUCTION</vt:lpstr>
      <vt:lpstr>1. Who is the CBE?</vt:lpstr>
      <vt:lpstr>2. Appointment, Composition, and Term of Council Members</vt:lpstr>
      <vt:lpstr>PART B  STEPS TAKEN BY THE CBE TO STRENGTHEN ITS REGULATORY FUNCTION OVER THE COUNCILS FOR THE BUILT ENVIRONMENT PROFESSIONS</vt:lpstr>
      <vt:lpstr>3.Current Initiatives to strengthen CBE regulatory function over the CBEP</vt:lpstr>
      <vt:lpstr>3. Current Initiatives to strengthen CBE regulatory function over the CBEP</vt:lpstr>
      <vt:lpstr>3. Current Initiatives to strengthen CBE regulatory function over the CBEP</vt:lpstr>
      <vt:lpstr>3. Current Initiatives to strengthen CBE regulatory function over the CBEP</vt:lpstr>
      <vt:lpstr>Professional Registration Statistics </vt:lpstr>
      <vt:lpstr>Gender Profile of BE Registered Professionals</vt:lpstr>
      <vt:lpstr>Racial Profile of BE Registered Professionals </vt:lpstr>
      <vt:lpstr>Candidate Registration Statistics </vt:lpstr>
      <vt:lpstr>Gender Profile of BE Registered Candidates</vt:lpstr>
      <vt:lpstr>Racial Profile of BE Registered Candidates </vt:lpstr>
      <vt:lpstr>Agreements and Partnerships</vt:lpstr>
      <vt:lpstr>Complaints </vt:lpstr>
      <vt:lpstr> 3. Current Initiatives to strengthen CBE regulatory function over the CBEP </vt:lpstr>
      <vt:lpstr>Transformation Collaborative Committees</vt:lpstr>
      <vt:lpstr>PowerPoint Presentation</vt:lpstr>
      <vt:lpstr>PowerPoint Presentation</vt:lpstr>
      <vt:lpstr>PowerPoint Presentation</vt:lpstr>
      <vt:lpstr>PowerPoint Presentation</vt:lpstr>
      <vt:lpstr> 3. Current Initiatives to strengthen CBE regulatory function over the CBEP </vt:lpstr>
      <vt:lpstr>5.Current Challenges</vt:lpstr>
      <vt:lpstr>5.Current Challenges</vt:lpstr>
      <vt:lpstr>6. Proposed Initiatives / Legislative Reform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Mathapelo Malapane</dc:creator>
  <cp:lastModifiedBy>Phuti Manamela</cp:lastModifiedBy>
  <cp:revision>27</cp:revision>
  <dcterms:created xsi:type="dcterms:W3CDTF">2022-02-08T08:05:14Z</dcterms:created>
  <dcterms:modified xsi:type="dcterms:W3CDTF">2022-09-26T12:02:30Z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0x01010048E14FA9A8DA4D43A44CF7D3BCAD5F2A</vt:lpwstr>
  </property>
</Properties>
</file>